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0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0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3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6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9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7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3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7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6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2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6mKHCLaXpk" TargetMode="External"/><Relationship Id="rId2" Type="http://schemas.openxmlformats.org/officeDocument/2006/relationships/hyperlink" Target="https://www.youtube.com/watch?v=u-FmRMdoMn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8827F1-3359-44F6-9009-43AE2B17F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FAD67-5350-4773-886F-D6DD7E66D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DB81B-8D12-57E3-CDB3-6E0EFD8F2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8550" r="-2" b="15062"/>
          <a:stretch/>
        </p:blipFill>
        <p:spPr>
          <a:xfrm>
            <a:off x="20" y="-1"/>
            <a:ext cx="12189789" cy="6873457"/>
          </a:xfrm>
          <a:prstGeom prst="rect">
            <a:avLst/>
          </a:prstGeom>
          <a:ln w="12700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0BD6E5F-B667-4F79-86E3-FD4F26B83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3429000"/>
            <a:ext cx="7151357" cy="23876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NEHMOTNÉ KULTURNÍ DĚDICTVÍ UNESCO ČR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E4534F-DD4B-4164-A24E-F6E1FD69E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1040986"/>
            <a:ext cx="7151357" cy="2272483"/>
          </a:xfrm>
        </p:spPr>
        <p:txBody>
          <a:bodyPr anchor="b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Dedek-Helekalová-Chrapková-Moslerová</a:t>
            </a:r>
          </a:p>
        </p:txBody>
      </p:sp>
    </p:spTree>
    <p:extLst>
      <p:ext uri="{BB962C8B-B14F-4D97-AF65-F5344CB8AC3E}">
        <p14:creationId xmlns:p14="http://schemas.microsoft.com/office/powerpoint/2010/main" val="3155787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6127CE-6F15-49AE-9751-398F3AC6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25BA66-B653-4EAD-8DDF-11440F18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1338"/>
            <a:ext cx="5858687" cy="1009338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Adobe Caslon Pro" panose="0205050205050A020403" pitchFamily="18" charset="-18"/>
              </a:rPr>
              <a:t>Slovácký</a:t>
            </a:r>
            <a:r>
              <a:rPr lang="cs-CZ" dirty="0"/>
              <a:t> Verbuňk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0B105-967B-402E-ABCC-57D4C7682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0225"/>
            <a:ext cx="6175943" cy="495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Mužský skočný tanec, který se skrývá pod tímto názvem, je založený z větší části na improvizaci. Tančí se za doprovodu cimbálové muziky nebo dechové hudby, a to zejména na Slovácku.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Vyvinul se v šesti oblastech, podle nichž se jednotlivá provedení tance mírně liší. Přestože je Verbuňk tancem improvizovaným, má některá pevně daná pravidla, např. to, že se skládá ze tří částí.</a:t>
            </a:r>
          </a:p>
          <a:p>
            <a:pPr>
              <a:lnSpc>
                <a:spcPct val="100000"/>
              </a:lnSpc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 samotným tancem, který je plný skoků, výskoků, otoček a podřepů, tanečník nejdříve zazpívá jednu verbuňkovou píseň. Poté následuje pomalá taneční část, během které tanečník za doprovodu kapely tančí s rukama nad hlavou a provádí nejrůznější taneční kreace. Na závěr přichází rychlá taneční část, kdy tempo hudebního doprovodu i tance gradují a množství předváděných tanečních prvků narůstá. </a:t>
            </a:r>
          </a:p>
          <a:p>
            <a:pPr>
              <a:lnSpc>
                <a:spcPct val="100000"/>
              </a:lnSpc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Verbuňk se téměř vždy tančí hromadně, přesto ale každý z tanečníků tančí „sám za sebe“ a jím předváděné taneční prvky jsou vždy individuální. </a:t>
            </a:r>
            <a:endParaRPr lang="cs-CZ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dvozen od německého Die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Werbung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resp.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werben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(verbovat, najímat, odvádět na vojnu). To odkazuje na původ tance jako takového. Byl součástí rituálu odvodu na vojnu a náboru do vojenské služby.</a:t>
            </a:r>
          </a:p>
          <a:p>
            <a:pPr>
              <a:lnSpc>
                <a:spcPct val="100000"/>
              </a:lnSpc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Česká republika zpracovávala nominaci slováckého verbuňku od roku 2002, i když snaha o jeho dokumentaci, prezentaci, šíření i uchování trvá již několik desítek let. V roce 2005 byl slovácký verbuňk prohlášen za Mistrovské dílo ústního a nemateriálního dědictví lidstva. Pro Českou republiku šlo o první zápis na seznam. UNESCO jej ocenilo pro jeho vysokou uměleckou úroveň a označila ho za výraz kulturní identity celé oblasti Slovácka.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1D068A-9BF0-4617-964A-7099003F0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4F6B7C5-FA24-492E-A324-A37D3E083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9498848" y="581337"/>
              <a:ext cx="0" cy="5695397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129ABF1-4CE0-48FD-8C93-7733310EB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0EC414-2415-4517-9FA3-50D3FAC16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659EE85-BC19-4BD4-BC6A-E48915349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12D9CB-9DAF-43F9-8311-49E3F9763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Obrázek 12" descr="Obsah obrázku osoba, zeď, tanečník, sport&#10;&#10;Popis byl vytvořen automaticky">
            <a:extLst>
              <a:ext uri="{FF2B5EF4-FFF2-40B4-BE49-F238E27FC236}">
                <a16:creationId xmlns:a16="http://schemas.microsoft.com/office/drawing/2014/main" id="{55657A84-27DC-4C64-8CDE-AE9A98886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r="24902"/>
          <a:stretch/>
        </p:blipFill>
        <p:spPr>
          <a:xfrm>
            <a:off x="7753567" y="1419117"/>
            <a:ext cx="3522718" cy="3955759"/>
          </a:xfrm>
          <a:custGeom>
            <a:avLst/>
            <a:gdLst/>
            <a:ahLst/>
            <a:cxnLst/>
            <a:rect l="l" t="t" r="r" b="b"/>
            <a:pathLst>
              <a:path w="3401568" h="3819716">
                <a:moveTo>
                  <a:pt x="1701355" y="0"/>
                </a:moveTo>
                <a:cubicBezTo>
                  <a:pt x="2640357" y="0"/>
                  <a:pt x="3401568" y="761211"/>
                  <a:pt x="3401568" y="1700213"/>
                </a:cubicBezTo>
                <a:lnTo>
                  <a:pt x="3401568" y="2305050"/>
                </a:lnTo>
                <a:lnTo>
                  <a:pt x="3401568" y="2918476"/>
                </a:lnTo>
                <a:lnTo>
                  <a:pt x="3401568" y="2920565"/>
                </a:lnTo>
                <a:lnTo>
                  <a:pt x="3401568" y="3819716"/>
                </a:lnTo>
                <a:lnTo>
                  <a:pt x="0" y="3819716"/>
                </a:lnTo>
                <a:lnTo>
                  <a:pt x="0" y="2918476"/>
                </a:lnTo>
                <a:lnTo>
                  <a:pt x="1142" y="2918476"/>
                </a:lnTo>
                <a:lnTo>
                  <a:pt x="1142" y="1700213"/>
                </a:lnTo>
                <a:cubicBezTo>
                  <a:pt x="1142" y="761211"/>
                  <a:pt x="762353" y="0"/>
                  <a:pt x="1701355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55691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CF73F2-810A-4326-A573-1AD81D8F0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2155"/>
            <a:ext cx="10515600" cy="5079031"/>
          </a:xfrm>
        </p:spPr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Individuální ukázka – soutěž o nejlepšího tanečníka 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Martin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Vašulka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-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Vojáksu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já, voják; Strážnice 2019 – YouTube</a:t>
            </a:r>
            <a:endParaRPr lang="cs-CZ" sz="18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Ukázka hromadného tance 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Slavnosti Tvrdonice 2018 - Závěrečný verbuňk všech šohajů na náměstí - YouTube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osoba, patro, sport, tanečník&#10;&#10;Popis byl vytvořen automaticky">
            <a:extLst>
              <a:ext uri="{FF2B5EF4-FFF2-40B4-BE49-F238E27FC236}">
                <a16:creationId xmlns:a16="http://schemas.microsoft.com/office/drawing/2014/main" id="{E4F443C3-96CC-430E-872E-B3A0374AE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4" y="2576565"/>
            <a:ext cx="2473646" cy="3699243"/>
          </a:xfrm>
          <a:prstGeom prst="rect">
            <a:avLst/>
          </a:prstGeom>
        </p:spPr>
      </p:pic>
      <p:pic>
        <p:nvPicPr>
          <p:cNvPr id="7" name="Obrázek 6" descr="Obsah obrázku osoba, sport, tanečník&#10;&#10;Popis byl vytvořen automaticky">
            <a:extLst>
              <a:ext uri="{FF2B5EF4-FFF2-40B4-BE49-F238E27FC236}">
                <a16:creationId xmlns:a16="http://schemas.microsoft.com/office/drawing/2014/main" id="{51041DDC-9D0B-4895-91F8-73A3A5E5B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40" y="2576923"/>
            <a:ext cx="6040486" cy="3698885"/>
          </a:xfrm>
          <a:prstGeom prst="rect">
            <a:avLst/>
          </a:prstGeom>
        </p:spPr>
      </p:pic>
      <p:pic>
        <p:nvPicPr>
          <p:cNvPr id="9" name="Obrázek 8" descr="Obsah obrázku interiér, sport&#10;&#10;Popis byl vytvořen automaticky">
            <a:extLst>
              <a:ext uri="{FF2B5EF4-FFF2-40B4-BE49-F238E27FC236}">
                <a16:creationId xmlns:a16="http://schemas.microsoft.com/office/drawing/2014/main" id="{E348CDCF-00DA-4EC1-A0A7-4982237D5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487" y="2576565"/>
            <a:ext cx="2473646" cy="36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458BD-7DDF-4307-963A-4FD5351C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dobe Caslon Pro" panose="0205050205050A020403" pitchFamily="18" charset="-18"/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FBEAFE-5813-4FFF-B33F-52993FC4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České republice je uchování nemateriálního kulturního dědictví, respektive tradiční lidové kultury a lidových řemesel podporováno.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Stát a jeho orgány poskytují v této oblasti především finanční podporu ze státního rozpočtu, ale také usilují o lepší koordinaci v oblasti tradiční lidové kultury. Vláda předkládá návrhy týkající se účinnější péče o tradiční lidovou kulturu a usiluje o jejich realizaci. Obce poskytují pomoc nejen prostřednictvím finančních prostředků, ale podporují spolky a soubory.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aktuálního vývoje na Reprezentativním seznamu a dění při nominacích můžeme konstatovat, že značka Nemateriálního kulturního dědictví je prestižní a státy velmi ceněná.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Reprezentativní seznam slouží k vyzdvižení důležitosti prvků nemateriálního kulturního dědictví především pro obyvatelstvo, které je s oním prvkem spojeno. Státy si tento fakt uvědomují, uznávají ho a podle toho vybírají prvky k nominaci. UNESCO tak jednotlivým státům připomíná důležitost udržení kulturní diverzity na jejich území.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22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2CF05-66AF-4490-8931-589C7B00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dobe Caslon Pro" panose="0205050205050A020403" pitchFamily="18" charset="-18"/>
              </a:rPr>
              <a:t>Bibliografie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F3144A-28BB-4B46-B69F-A692FF4ED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České dědictví UNESCO </a:t>
            </a:r>
            <a:r>
              <a:rPr lang="cs-CZ" sz="1800" dirty="0">
                <a:solidFill>
                  <a:srgbClr val="66A87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˂ </a:t>
            </a:r>
            <a:r>
              <a:rPr lang="cs-CZ" sz="1800" u="sng" dirty="0">
                <a:solidFill>
                  <a:srgbClr val="66A87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https://www.unesco-czech.cz/masopust/predstaveni/#page_start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˃</a:t>
            </a:r>
            <a:endParaRPr lang="cs-CZ" sz="1800" dirty="0">
              <a:solidFill>
                <a:srgbClr val="66A87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˂Domov nehmotného dědictví - nehmotné dědictví - Kulturní sektor - UNESCO˃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ELIÁŠEK, Jan. 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Česká republika: UNESCO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Český Krumlov: Vydavatelství MCU, 2013. Visit Bohemia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ISBN 978-80-7339-210-9.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PETRO, Jozef. 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České klenoty UNESCO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Brno: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CPress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2018. ISBN 978-80-264-1862-7.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˂Úvod - Národní ústav lidové kultury (nulk.cz)˃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˂https://www.jizdakralu.cz/˃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˂https://www.nulk.cz/2017/01/30/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jizdy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kralu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-na-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jihovychode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ceske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-republiky/˃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˂https://www.unesco-czech.cz/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jizda-kralu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predstaveni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/#page_start˃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800" dirty="0">
                <a:solidFill>
                  <a:srgbClr val="66A87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Vesnické masopustní obchůzky a masky na Hlinecku –</a:t>
            </a:r>
            <a:r>
              <a:rPr lang="cs-CZ" sz="1800" u="sng" dirty="0">
                <a:solidFill>
                  <a:srgbClr val="66A87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https://web.archive.org/web/20160711072457/http://www.lidovakultura.cz/page.aspx?pid=145</a:t>
            </a:r>
            <a:endParaRPr lang="cs-CZ" sz="1800" dirty="0">
              <a:solidFill>
                <a:srgbClr val="66A87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06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B163B-01BA-4E1A-91A4-8B816A8B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dobe Caslon Pro" panose="0205050205050A020403" pitchFamily="18" charset="-18"/>
              </a:rPr>
              <a:t>Představení úmluvy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794290-B5A5-4CDD-B061-3359E78A0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886"/>
            <a:ext cx="10515600" cy="4179238"/>
          </a:xfrm>
        </p:spPr>
        <p:txBody>
          <a:bodyPr>
            <a:normAutofit fontScale="77500" lnSpcReduction="20000"/>
          </a:bodyPr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Úmluva o zachování nemateriálního kulturního dědictví byla přijata na 32. zasedání Generální konference UNESCO dne 17. října 2003.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„Nemateriálním kulturním dědictvím se rozumí zkušenosti, znázornění, vyjádření, znalosti, dovednosti, jakož i nástroje, předměty, artefakty a kulturní prostory s nimi související, které společenství, skupiny či jednotlivci považují za součást svého kulturního dědictví.“</a:t>
            </a:r>
          </a:p>
          <a:p>
            <a:pPr marL="0" indent="0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 Úmluvy: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zachovat nemateriální kulturní dědictví;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zajistit úctu k nemateriálnímu kulturnímu dědictví dotčených společenství, skupin a jednotlivců;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zvýšit na místní, národní a mezinárodní úrovni vědomí důležitosti nemateriálního kulturního dědictví a důležitosti zajistit jeho vzájemné uznávání;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pečovat o mezinárodní spolupráci a pomoc.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nemateriální kulturní dědictví považuje pouze to dědictví, které je slučitelné se základními lidskými právy, zásadami vzájemné úcty mezi společenstvími a trvale udržitelným rozvojem. Obvykle se toto dědictví projevuje v ústních tradicích a vyjádřeních, včetně jazyka, v interpretačním umění, společenských zvyklostech, obřadech a slavnostních událostech, ve vědomostech a zkušenostech týkajících se přírody a vesmíru a v dovednostech spojených s tradičními řemesly.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83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B3C80-8DAE-47D8-8309-4E8E9ECE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  <a:latin typeface="Adobe Caslon Pro" panose="0205050205050A020403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Co musí spl</a:t>
            </a:r>
            <a:r>
              <a:rPr lang="cs-CZ" spc="-300" dirty="0">
                <a:effectLst/>
                <a:latin typeface="Adobe Caslon Pro" panose="0205050205050A020403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ň</a:t>
            </a:r>
            <a:r>
              <a:rPr lang="cs-CZ" dirty="0">
                <a:effectLst/>
                <a:latin typeface="Adobe Caslon Pro" panose="0205050205050A020403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ovat památky, postup a zapsání </a:t>
            </a:r>
            <a:endParaRPr lang="cs-CZ" dirty="0">
              <a:latin typeface="Adobe Caslon Pro" panose="0205050205050A020403" pitchFamily="18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34445-B903-404E-BC8F-CD1D0587C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408"/>
            <a:ext cx="10515600" cy="4042716"/>
          </a:xfrm>
        </p:spPr>
        <p:txBody>
          <a:bodyPr>
            <a:normAutofit fontScale="62500" lnSpcReduction="20000"/>
          </a:bodyPr>
          <a:lstStyle/>
          <a:p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Reprezentativního seznam nemateriálního dědictví lidstva a Seznam nemateriálního kulturního dědictví vyžadujícího okamžitou záchranu.</a:t>
            </a:r>
          </a:p>
          <a:p>
            <a:r>
              <a:rPr lang="cs-CZ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 zapsání na něj je třeba prokázat důležitost zachování prvku pro udržení kulturní diverzity, čímž se nemateriální kulturní dědictví liší od ostatních typů dědictví.</a:t>
            </a:r>
          </a:p>
          <a:p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Celý proces zapisování na Reprezentativní seznam trvá dva roky, přičemž nominace musí být odevzdány už do konce března prvního roku procesu zápisu. Následuje detailní přezkoumávání dokumentů, případné opravy a dodávání chybějících materiálů navrhovateli. Mezi povinné přílohy patří doklad o souhlasu dotčených komunit se zápisem, potvrzení, že nominovaný prvek je opravdu zahrnut do soupisu nemateriálního kulturního dědictví nominujícího státu a kompletní a dokonalou fotografickou a video dokumentaci.</a:t>
            </a:r>
            <a:endParaRPr lang="cs-CZ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Zamítnuté prvky již není možné znovu nominovat.</a:t>
            </a:r>
          </a:p>
          <a:p>
            <a:pPr marL="0" indent="0">
              <a:buNone/>
            </a:pPr>
            <a:endParaRPr lang="cs-CZ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nominačních souborech předložených státem je nutné prokázat, že prvek navržený k zápisu na Reprezentativní seznam splňuje všechna následující kritéria: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Prvek je součástí nehmotného kulturního dědictví, jak je definováno v článku 2 Úmluvy.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Zápis prvku přispěje ke zviditelnění a uvědomění si významu nehmotného kulturního dědictví a k podpoře dialogu, čímž se promítne do kulturní rozmanitosti v celosvětovém měřítku a bude dokladem tvořivosti lidstva.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Jsou vypracována záchovná opatření, která by mohla umožnit ochranu a propagaci prvku.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Prvek byl předložen k zápisu na základě co nejširší možné účasti společenství, skupin nebo případně jednotlivců a s jejich svobodným, předem daným a poučeným souhlasem.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Prvek je uveden v soupise nehmotného kulturního dědictví přítomného na území předkládajícího (předkládajících) státu(ů), jak je uvedeno v článcích 11 a 12 Úmluvy.</a:t>
            </a:r>
            <a:endParaRPr lang="cs-CZ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36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D7D67-BB42-4F19-87E9-30CB98B8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dobe Caslon Pro" panose="0205050205050A020403" pitchFamily="18" charset="-18"/>
              </a:rPr>
              <a:t>Domény nemateriálního dědictví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ECA784-42F5-4349-9632-50A91A25D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408"/>
            <a:ext cx="10515600" cy="4042716"/>
          </a:xfrm>
        </p:spPr>
        <p:txBody>
          <a:bodyPr>
            <a:noAutofit/>
          </a:bodyPr>
          <a:lstStyle/>
          <a:p>
            <a:r>
              <a:rPr lang="cs-CZ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UNESCO nechává na komunitách a státech, aby si samy určily, do které domény chtějí prvek nehmotného dědictví zařadit. Zároveň zdůrazňuje, že všechny domény jsou si rovny a mohou se prolínat, tedy jeden prvek může spadat do jedné, ale klidně i do všech domén nemateriálního kulturního dědictví. Kritéria pro nominaci se pro jednotlivé domény neliší.</a:t>
            </a:r>
          </a:p>
          <a:p>
            <a:r>
              <a:rPr lang="cs-CZ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Znaky: je předáváno z pokolení na pokolení, společenství či skupiny lidí ho neustále přetvářejí v závislosti na jejich prostředí, na jejich interakci s přírodou a jejich historií, pocit identity a kontinuity, důležité pro podporu úcty ke kulturní rozmanitosti a lidské tvořivosti.</a:t>
            </a:r>
          </a:p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Oblasti:</a:t>
            </a:r>
            <a:r>
              <a:rPr lang="cs-CZ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Orální tradice a projevy včetně jazyka, jakožto nástroje nehmotného kulturního dědictví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Přísloví, hádanky, příběhy, dětské říkanky, mýty a legendy, epické básně nebo písně, zaříkadla, modlitby, zpěvy, dramatická představení a další. Hraje důležitou roli při udržování tradic a kulturní diverzity.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Interpretační umění.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okální a instrumentální hudbu, tanec a divadlo, pantomimu, zpívanou poezii a podobné. Obsahuje možnosti kulturního vyjádření, které odráží lidskou kreativitu.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Společenské zvyklosti, obřady a slavnostní události.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bvyklé činnosti, které strukturují život komunit a skupin a jsou sdílené a důležité pro mnoho z jejich členů. Sociální, rituální a slavnostní události mohou být tradicemi spojenými s plynutím ročních období, událostmi v zemědělském kalendáři nebo životními fázemi člověka.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Znalosti a zvyklosti týkající se přírody nebo vesmíru. 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Znalosti a postupy týkající se přírody a vesmíru jsou vědomosti a dovednosti vytvořené komunitou v interakci s přírodním prostředím. Tyto způsoby vnímání vesmíru jsou vyjádřeny mnohými zaříkávadly a rituály, ale mohou to být pouze zvyklosti v chování k přírodě. </a:t>
            </a:r>
            <a:r>
              <a:rPr lang="cs-CZ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radiční ekologické moudrosti, původní poznatky, znalosti o místní fauně a flóře, tradiční léčebné systémy, rituály, víry, iniciační obřady, kosmologie, šamanismus, obřady vlastnictví či výtvarná umění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Dovednosti spojené s tradičními řemesly</a:t>
            </a:r>
            <a:r>
              <a:rPr lang="cs-CZ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Existuje mnoho výrazů tradičního řemesla: nástroje, oblečení a šperky, kostýmy a rekvizity pro festivaly a divadla, objekty používané pro skladování, přepravu a přístřeší, dekorativní umění a rituální předměty, hudební nástroje a potřeby pro domácnost, hračky.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73166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27E01C-3721-40E1-89B1-A36800C34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3EA50C-9047-40D9-AC97-30AFC62E9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91C3E-29A4-488E-89F5-8FA0F707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0269" y="-15381"/>
            <a:ext cx="10933011" cy="6880178"/>
            <a:chOff x="630269" y="-15381"/>
            <a:chExt cx="10933011" cy="688017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5A68DD-C28F-4D8D-AD04-1D8464416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2193087" y="0"/>
              <a:ext cx="0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28ADE5-CCDE-4A48-9BC9-387ADD3B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6729241" y="3413575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D6405F-BE54-4E53-9AB3-43E7EAA34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30269" y="3413532"/>
              <a:ext cx="2585819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B789F75-CE96-48CA-96F0-0BC5B02BD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75913" y="3413529"/>
              <a:ext cx="258736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FF7548-C939-4C7F-8DA7-AEE171438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35841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raphic 11">
              <a:extLst>
                <a:ext uri="{FF2B5EF4-FFF2-40B4-BE49-F238E27FC236}">
                  <a16:creationId xmlns:a16="http://schemas.microsoft.com/office/drawing/2014/main" id="{5299B37B-E6B7-41B7-BEC0-B0AB139CE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2063" y="702002"/>
              <a:ext cx="5759819" cy="6155995"/>
            </a:xfrm>
            <a:custGeom>
              <a:avLst/>
              <a:gdLst>
                <a:gd name="connsiteX0" fmla="*/ 0 w 4320540"/>
                <a:gd name="connsiteY0" fmla="*/ 4617720 h 4617719"/>
                <a:gd name="connsiteX1" fmla="*/ 0 w 4320540"/>
                <a:gd name="connsiteY1" fmla="*/ 4268439 h 4617719"/>
                <a:gd name="connsiteX2" fmla="*/ 0 w 4320540"/>
                <a:gd name="connsiteY2" fmla="*/ 2052352 h 4617719"/>
                <a:gd name="connsiteX3" fmla="*/ 2160270 w 4320540"/>
                <a:gd name="connsiteY3" fmla="*/ 0 h 4617719"/>
                <a:gd name="connsiteX4" fmla="*/ 2160270 w 4320540"/>
                <a:gd name="connsiteY4" fmla="*/ 0 h 4617719"/>
                <a:gd name="connsiteX5" fmla="*/ 4320540 w 4320540"/>
                <a:gd name="connsiteY5" fmla="*/ 2052352 h 4617719"/>
                <a:gd name="connsiteX6" fmla="*/ 4320540 w 4320540"/>
                <a:gd name="connsiteY6" fmla="*/ 2782443 h 4617719"/>
                <a:gd name="connsiteX7" fmla="*/ 4320540 w 4320540"/>
                <a:gd name="connsiteY7" fmla="*/ 4617720 h 46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540" h="4617719">
                  <a:moveTo>
                    <a:pt x="0" y="4617720"/>
                  </a:moveTo>
                  <a:lnTo>
                    <a:pt x="0" y="4268439"/>
                  </a:lnTo>
                  <a:lnTo>
                    <a:pt x="0" y="2052352"/>
                  </a:lnTo>
                  <a:cubicBezTo>
                    <a:pt x="0" y="918877"/>
                    <a:pt x="967169" y="0"/>
                    <a:pt x="2160270" y="0"/>
                  </a:cubicBezTo>
                  <a:lnTo>
                    <a:pt x="2160270" y="0"/>
                  </a:lnTo>
                  <a:cubicBezTo>
                    <a:pt x="3353372" y="0"/>
                    <a:pt x="4320540" y="918877"/>
                    <a:pt x="4320540" y="2052352"/>
                  </a:cubicBezTo>
                  <a:lnTo>
                    <a:pt x="4320540" y="2782443"/>
                  </a:lnTo>
                  <a:lnTo>
                    <a:pt x="4320540" y="4617720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02E633-BBFB-4B84-A702-1F4B65D82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35428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3476BB2-ED14-44B0-B9E2-C2698F1B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360" y="1880805"/>
            <a:ext cx="5313674" cy="1548191"/>
          </a:xfrm>
        </p:spPr>
        <p:txBody>
          <a:bodyPr anchor="b">
            <a:noAutofit/>
          </a:bodyPr>
          <a:lstStyle/>
          <a:p>
            <a:pPr algn="ctr"/>
            <a:r>
              <a:rPr lang="cs-CZ" dirty="0">
                <a:effectLst/>
                <a:latin typeface="Adobe Caslon Pro" panose="0205050205050A020403" pitchFamily="18" charset="-18"/>
                <a:ea typeface="Calibri" panose="020F0502020204030204" pitchFamily="34" charset="0"/>
                <a:cs typeface="Times New Roman" panose="02020603050405020304" pitchFamily="18" charset="0"/>
              </a:rPr>
              <a:t>Představení 3 nehmotných památek v ČR </a:t>
            </a:r>
            <a:endParaRPr lang="cs-CZ" dirty="0">
              <a:latin typeface="Adobe Caslon Pro" panose="0205050205050A020403" pitchFamily="18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F516D-AF86-48FC-AD69-ED3652F3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832" y="3657600"/>
            <a:ext cx="5313674" cy="260604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Jízda králů</a:t>
            </a:r>
          </a:p>
          <a:p>
            <a:pPr algn="ctr"/>
            <a:r>
              <a:rPr lang="cs-CZ" dirty="0"/>
              <a:t>Masopust</a:t>
            </a:r>
          </a:p>
          <a:p>
            <a:pPr algn="ctr"/>
            <a:r>
              <a:rPr lang="cs-CZ" dirty="0"/>
              <a:t>Slovácký Verbuňk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62F1153-C3AF-4A96-ADAE-7BBD76FAC467}"/>
              </a:ext>
            </a:extLst>
          </p:cNvPr>
          <p:cNvSpPr txBox="1"/>
          <p:nvPr/>
        </p:nvSpPr>
        <p:spPr>
          <a:xfrm>
            <a:off x="3500833" y="5965793"/>
            <a:ext cx="500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66A876"/>
                </a:solidFill>
              </a:rPr>
              <a:t>Ostatní NP: Sokolnictví, Loutkářství, Modrotisk, Foukané vánoční ozdoby</a:t>
            </a:r>
          </a:p>
        </p:txBody>
      </p:sp>
    </p:spTree>
    <p:extLst>
      <p:ext uri="{BB962C8B-B14F-4D97-AF65-F5344CB8AC3E}">
        <p14:creationId xmlns:p14="http://schemas.microsoft.com/office/powerpoint/2010/main" val="232036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0BD986-DEAA-4BFC-A5CD-9EC12E7A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4" y="252413"/>
            <a:ext cx="4166168" cy="1079500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Adobe Caslon Pro" panose="0205050205050A020403" pitchFamily="18" charset="-18"/>
              </a:rPr>
              <a:t>Jízda králů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84023E-216A-496B-97D8-1DE15DB85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84" y="1338350"/>
            <a:ext cx="6667465" cy="5386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idový obyčej, jehož původ je neznámý a u nás se dodržuje na Slovácku a na Hané. 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 již tradiční průběh, dobu konání i aktéry. 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Dříve vycházel na svatodušní pondělí, dnes se koná v pevných termínech, zpravidla v neděli, ve městech Hluk, Kunovice, Skoronice a Vlčnov. 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Průběh - v čele skupiny jedou vyvolávači, poté pobočníci s tasenými šavlemi a ti mezi sebou vedou krále, za nimi pak další vyvolávači a ostatní jezdci, přičemž král a jeho pobočníci jsou oděni v ženském obřadním oděvu, zatímco zbytek jízdy v obřadním oděvu mužském. Všichni jezdci projíždějí na ozdobených koních obcí, zastavují se u domů a k obyvatelům i k náhodným divákům pronášejí krátké veršované provolání pochvalné či žertovné povahy, jímž reagují na jejich kladné i záporné vlastnosti. Odměňování jezdců se děje formou peněžitých darů, dárci vkládaných do pokladničky nebo jejich vysokých bot. 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latin typeface="Times New Roman" panose="02020603050405020304" pitchFamily="18" charset="0"/>
              </a:rPr>
              <a:t>Pověst – 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lidová obdoba středověkých rytířských her nebo pronásledování krále - historická událost z roku 1469 o honění krále Matyáše Korvína. 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dni 27. listopadu 2011 zapsán do Reprezentativního seznamu nemateriálního kulturního dědictví lidstva. 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roku 2009 zpracována nominační dokumentace slovácké Jízdy králů k zápisu do Seznamu nemateriálních statků tradiční lidové kultury České republiky (a zapsána).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1991 občanské sdružení Společnost jízdy králů - dobrovolná zájmová organizace založená s cílem udržení, rozvoje a pokračování Jízdy králů.</a:t>
            </a:r>
            <a:endParaRPr lang="cs-CZ" sz="1400" dirty="0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53C7C3B1-A762-4683-8DC0-FDE202C7D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9ED225-F3C7-4528-920C-245DFBA2E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990343-EA5D-4B3B-8816-6084C5BE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B7FCFF-F925-4BD3-9747-281D76020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56022A-471C-402E-8FB7-07349DE5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ek 4" descr="Obsah obrázku osoba, tanečník, exteriér, sport&#10;&#10;Popis byl vytvořen automaticky">
            <a:extLst>
              <a:ext uri="{FF2B5EF4-FFF2-40B4-BE49-F238E27FC236}">
                <a16:creationId xmlns:a16="http://schemas.microsoft.com/office/drawing/2014/main" id="{76C04FB5-34CD-4181-AD6D-143150117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82" y="1985427"/>
            <a:ext cx="3849624" cy="28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5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 descr="Obsah obrázku strom, exteriér, osoba, tanečník&#10;&#10;Popis byl vytvořen automaticky">
            <a:extLst>
              <a:ext uri="{FF2B5EF4-FFF2-40B4-BE49-F238E27FC236}">
                <a16:creationId xmlns:a16="http://schemas.microsoft.com/office/drawing/2014/main" id="{CEDE8E41-DD9A-4AFD-8C37-E140473F2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75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23" name="Obrázek 22" descr="Obsah obrázku osoba, exteriér, tanečník, sport&#10;&#10;Popis byl vytvořen automaticky">
            <a:extLst>
              <a:ext uri="{FF2B5EF4-FFF2-40B4-BE49-F238E27FC236}">
                <a16:creationId xmlns:a16="http://schemas.microsoft.com/office/drawing/2014/main" id="{B550CD46-3BA9-41F9-A387-DFE5E09B3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r="3252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7" name="Obrázek 6" descr="Obsah obrázku strom, osoba, exteriér, sport&#10;&#10;Popis byl vytvořen automaticky">
            <a:extLst>
              <a:ext uri="{FF2B5EF4-FFF2-40B4-BE49-F238E27FC236}">
                <a16:creationId xmlns:a16="http://schemas.microsoft.com/office/drawing/2014/main" id="{4922E2D0-C028-4B69-A0BE-D16FDBDD7B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r="-2" b="-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11" name="Obrázek 10" descr="Obsah obrázku obloha, exteriér, silnice, sport&#10;&#10;Popis byl vytvořen automaticky">
            <a:extLst>
              <a:ext uri="{FF2B5EF4-FFF2-40B4-BE49-F238E27FC236}">
                <a16:creationId xmlns:a16="http://schemas.microsoft.com/office/drawing/2014/main" id="{2C09BFA5-4B54-4A49-999B-EF4CBDB5F5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75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5" name="Obrázek 4" descr="Obsah obrázku strom, exteriér, sport, obloha&#10;&#10;Popis byl vytvořen automaticky">
            <a:extLst>
              <a:ext uri="{FF2B5EF4-FFF2-40B4-BE49-F238E27FC236}">
                <a16:creationId xmlns:a16="http://schemas.microsoft.com/office/drawing/2014/main" id="{11E206E0-268D-4DCB-927A-E17F14A9C8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6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9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9106DF-C93B-46D4-BF05-1E4A6F29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4825"/>
            <a:ext cx="5490073" cy="736600"/>
          </a:xfrm>
        </p:spPr>
        <p:txBody>
          <a:bodyPr anchor="b">
            <a:normAutofit fontScale="90000"/>
          </a:bodyPr>
          <a:lstStyle/>
          <a:p>
            <a:r>
              <a:rPr lang="cs-CZ" dirty="0">
                <a:latin typeface="Adobe Caslon Pro" panose="0205050205050A020403" pitchFamily="18" charset="-18"/>
              </a:rPr>
              <a:t>Masopust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4B8C74-D89D-4E7A-BB45-28CCC212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09" y="1390649"/>
            <a:ext cx="6808334" cy="522922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Masopustní obchůzky jsou na Hlinecku součástí obyčejové tradice.</a:t>
            </a:r>
          </a:p>
          <a:p>
            <a:pPr>
              <a:lnSpc>
                <a:spcPct val="100000"/>
              </a:lnSpc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achovalo se povědomí o původní funkci, dneska se však jedná především o společenskou a zábavní setkání.</a:t>
            </a:r>
          </a:p>
          <a:p>
            <a:pPr>
              <a:lnSpc>
                <a:spcPct val="100000"/>
              </a:lnSpc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seznam nehmotného světového kulturního dědictví byly </a:t>
            </a:r>
            <a:r>
              <a:rPr lang="cs-CZ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Masopustní obchůzky a masky na Hlinecku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zapsány v roce 2010. Komise UNESCO zhodnotila, že se tento zvyk zachoval téměř v autentické podobě, jakou měl na konci 19. století, kdy jsou doloženy popisy masopustních obchůzek.</a:t>
            </a:r>
          </a:p>
          <a:p>
            <a:pPr>
              <a:lnSpc>
                <a:spcPct val="100000"/>
              </a:lnSpc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alé rozdíly: tradicí bylo, že v maskách mohli být pouze muži, dnes se v nich objevují také ženy a děti, čepice některých masek jsou polepeny obrázky spoře oděných žen, dále se nahradily některé materiály sloužící k výrobě masek a také se zvýšil jejich počet. </a:t>
            </a:r>
          </a:p>
          <a:p>
            <a:pPr>
              <a:lnSpc>
                <a:spcPct val="100000"/>
              </a:lnSpc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Oslava masopustního období začíná svátkem Tří králů a končí Popeleční středou, která je začátkem čtyřicetidenního křesťanského půstu. Termín samotného masopustu je pak proměnlivý: od prvního jarního úplňku (který ohlašuje začátek Velikonoc) musíme odpočítat šest týdnů. </a:t>
            </a:r>
          </a:p>
          <a:p>
            <a:pPr>
              <a:lnSpc>
                <a:spcPct val="100000"/>
              </a:lnSpc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Průvod má svůj jasný řád, prochází se v ustáleném pořadí a počtu masek – první jde vždy Kobyla, poslední Ras. Dalšími postavami jsou také Turci, Ženuška, Kominíci, Slamění a další. Před začátkem průvodu požádají masky starostu obce o povolení k obchůzce. S jeho svolením se pak vydávají na cestu vesnicí, při které se masky zastavují u jednotlivých domů a jejich majiteli přejí úspěšnou úrodu v příští sezoně, hodně úspěchů, štěstí a zdraví. Obyvatelé domů pak pro masky připravují tradiční občerstvení v podobě koblihy a kořalky, dávají peněžitou odměnu a aktivně se zapojují do celého dění. Po celou dobu průvodu hraje hudební doprovod v podání dechové kapely, často v tomto složení: klarinet, křídlovka, pozoun, trombon a bicí. </a:t>
            </a:r>
          </a:p>
          <a:p>
            <a:pPr>
              <a:lnSpc>
                <a:spcPct val="100000"/>
              </a:lnSpc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Masopustní obchůzku zakončuje zvláštní rituál odsouzení jedné z masek – Kobyly – za její domnělé hříchy. Na konci rituálu Kobyla poklekne, Ras ji srazí čepici z hlavy a tím je Kobyla poražena – svalí se na zem a nehýbá se. Ostatní masky kolem ní utvoří kruh, položí své čepice na zem a za zvuků smutné hudby se pomalu pohybují v kruhu. Po skončení písničky dá Ras Kobyle napít alkoholu, Kobyla nato obživne, vyskočí a následuje rej masek s přihlížejícími diváky. </a:t>
            </a:r>
          </a:p>
          <a:p>
            <a:pPr>
              <a:lnSpc>
                <a:spcPct val="100000"/>
              </a:lnSpc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 poražení a následného zmrtvýchvstání kobyly je symbolem konce zimy a přicházejícího jara. Po konci průvodu následuje tradiční vesnická zábava. </a:t>
            </a:r>
          </a:p>
          <a:p>
            <a:pPr>
              <a:lnSpc>
                <a:spcPct val="100000"/>
              </a:lnSpc>
            </a:pPr>
            <a:endParaRPr lang="cs-CZ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700" dirty="0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53C7C3B1-A762-4683-8DC0-FDE202C7D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9ED225-F3C7-4528-920C-245DFBA2E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990343-EA5D-4B3B-8816-6084C5BE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B7FCFF-F925-4BD3-9747-281D76020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56022A-471C-402E-8FB7-07349DE5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ek 4" descr="Obsah obrázku sport, tanečník, osoba, skupina&#10;&#10;Popis byl vytvořen automaticky">
            <a:extLst>
              <a:ext uri="{FF2B5EF4-FFF2-40B4-BE49-F238E27FC236}">
                <a16:creationId xmlns:a16="http://schemas.microsoft.com/office/drawing/2014/main" id="{8EDC8ADD-1957-4FFD-BF04-26168F224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82" y="2153848"/>
            <a:ext cx="3849624" cy="25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3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port, tanečník, exteriér, skupina&#10;&#10;Popis byl vytvořen automaticky">
            <a:extLst>
              <a:ext uri="{FF2B5EF4-FFF2-40B4-BE49-F238E27FC236}">
                <a16:creationId xmlns:a16="http://schemas.microsoft.com/office/drawing/2014/main" id="{20ECCC4B-328D-4180-BE68-C72F4BF05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39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27" name="Obrázek 26" descr="Obsah obrázku tanečník&#10;&#10;Popis byl vytvořen automaticky">
            <a:extLst>
              <a:ext uri="{FF2B5EF4-FFF2-40B4-BE49-F238E27FC236}">
                <a16:creationId xmlns:a16="http://schemas.microsoft.com/office/drawing/2014/main" id="{67178CD7-A2D1-47CB-83B6-39E3D517C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r="3600" b="-1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37" name="Obrázek 36" descr="Obsah obrázku osoba, tanečník, sport, skupina&#10;&#10;Popis byl vytvořen automaticky">
            <a:extLst>
              <a:ext uri="{FF2B5EF4-FFF2-40B4-BE49-F238E27FC236}">
                <a16:creationId xmlns:a16="http://schemas.microsoft.com/office/drawing/2014/main" id="{6F1174C4-0F2B-4911-B3AA-AD9BD65198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r="2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9" name="Obrázek 38" descr="Obsah obrázku obloha, exteriér, osoba, strom&#10;&#10;Popis byl vytvořen automaticky">
            <a:extLst>
              <a:ext uri="{FF2B5EF4-FFF2-40B4-BE49-F238E27FC236}">
                <a16:creationId xmlns:a16="http://schemas.microsoft.com/office/drawing/2014/main" id="{B96848E9-FEE3-4D6F-94EF-A3A4DB0690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 r="1" b="2195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7" name="Obrázek 16" descr="Obsah obrázku tanečník, sport, osoba, barevné&#10;&#10;Popis byl vytvořen automaticky">
            <a:extLst>
              <a:ext uri="{FF2B5EF4-FFF2-40B4-BE49-F238E27FC236}">
                <a16:creationId xmlns:a16="http://schemas.microsoft.com/office/drawing/2014/main" id="{704F5BF6-5927-4D85-963F-C3E4169DCD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r="12164" b="1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61554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AnalogousFromRegularSeed_2SEEDS">
      <a:dk1>
        <a:srgbClr val="000000"/>
      </a:dk1>
      <a:lt1>
        <a:srgbClr val="FFFFFF"/>
      </a:lt1>
      <a:dk2>
        <a:srgbClr val="223C28"/>
      </a:dk2>
      <a:lt2>
        <a:srgbClr val="E2E8E6"/>
      </a:lt2>
      <a:accent1>
        <a:srgbClr val="B5375B"/>
      </a:accent1>
      <a:accent2>
        <a:srgbClr val="C749A2"/>
      </a:accent2>
      <a:accent3>
        <a:srgbClr val="C75949"/>
      </a:accent3>
      <a:accent4>
        <a:srgbClr val="37B542"/>
      </a:accent4>
      <a:accent5>
        <a:srgbClr val="43B87F"/>
      </a:accent5>
      <a:accent6>
        <a:srgbClr val="37B5AC"/>
      </a:accent6>
      <a:hlink>
        <a:srgbClr val="319377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2148</Words>
  <Application>Microsoft Office PowerPoint</Application>
  <PresentationFormat>Širokoúhlá obrazovka</PresentationFormat>
  <Paragraphs>81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Adobe Caslon Pro</vt:lpstr>
      <vt:lpstr>Arial</vt:lpstr>
      <vt:lpstr>Avenir Next LT Pro</vt:lpstr>
      <vt:lpstr>Calibri</vt:lpstr>
      <vt:lpstr>Footlight MT Light</vt:lpstr>
      <vt:lpstr>Times New Roman</vt:lpstr>
      <vt:lpstr>ArchVTI</vt:lpstr>
      <vt:lpstr>NEHMOTNÉ KULTURNÍ DĚDICTVÍ UNESCO ČR</vt:lpstr>
      <vt:lpstr>Představení úmluvy</vt:lpstr>
      <vt:lpstr>Co musí splňovat památky, postup a zapsání </vt:lpstr>
      <vt:lpstr>Domény nemateriálního dědictví</vt:lpstr>
      <vt:lpstr>Představení 3 nehmotných památek v ČR </vt:lpstr>
      <vt:lpstr>Jízda králů</vt:lpstr>
      <vt:lpstr>Prezentace aplikace PowerPoint</vt:lpstr>
      <vt:lpstr>Masopust</vt:lpstr>
      <vt:lpstr>Prezentace aplikace PowerPoint</vt:lpstr>
      <vt:lpstr>Slovácký Verbuňk</vt:lpstr>
      <vt:lpstr>Prezentace aplikace PowerPoint</vt:lpstr>
      <vt:lpstr>Závěr</vt:lpstr>
      <vt:lpstr>Bibliografie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NEHMOTNÉ KULTURNÍ DĚDICTVÍ UNESCO ČR</dc:title>
  <dc:creator>Aneta Moslerová</dc:creator>
  <cp:lastModifiedBy>Aneta Moslerová</cp:lastModifiedBy>
  <cp:revision>14</cp:revision>
  <dcterms:created xsi:type="dcterms:W3CDTF">2022-04-24T09:43:47Z</dcterms:created>
  <dcterms:modified xsi:type="dcterms:W3CDTF">2022-04-27T16:48:52Z</dcterms:modified>
</cp:coreProperties>
</file>