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72" r:id="rId6"/>
    <p:sldId id="273" r:id="rId7"/>
    <p:sldId id="275" r:id="rId8"/>
    <p:sldId id="260" r:id="rId9"/>
    <p:sldId id="261" r:id="rId10"/>
    <p:sldId id="276" r:id="rId11"/>
    <p:sldId id="262" r:id="rId12"/>
    <p:sldId id="277" r:id="rId13"/>
    <p:sldId id="263" r:id="rId14"/>
    <p:sldId id="264" r:id="rId15"/>
    <p:sldId id="278" r:id="rId16"/>
    <p:sldId id="265" r:id="rId17"/>
    <p:sldId id="266" r:id="rId18"/>
    <p:sldId id="267" r:id="rId19"/>
    <p:sldId id="279" r:id="rId20"/>
    <p:sldId id="281" r:id="rId21"/>
    <p:sldId id="274" r:id="rId22"/>
    <p:sldId id="283" r:id="rId23"/>
    <p:sldId id="284" r:id="rId24"/>
    <p:sldId id="285" r:id="rId25"/>
    <p:sldId id="287" r:id="rId26"/>
    <p:sldId id="290" r:id="rId27"/>
    <p:sldId id="291" r:id="rId28"/>
    <p:sldId id="293" r:id="rId29"/>
    <p:sldId id="294" r:id="rId30"/>
    <p:sldId id="295" r:id="rId31"/>
    <p:sldId id="296" r:id="rId32"/>
    <p:sldId id="269" r:id="rId33"/>
  </p:sldIdLst>
  <p:sldSz cx="12192000" cy="6858000"/>
  <p:notesSz cx="6889750"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9EBE77-318D-4B90-8E46-6E84DDC9EE3C}"/>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C193F3-C434-4743-9074-52FB55D2ABF5}"/>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7F817B-5F7C-400B-B999-BC48BB3F13E4}"/>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014B4D-C1BF-4817-A813-985D38AB35DD}"/>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87824DC-556D-45A6-9C5A-1E6396FB889E}"/>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BCCB488-75BF-4A0A-834B-7E340722DC79}"/>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6" name="Zástupný symbol pro zápatí 5">
            <a:extLst>
              <a:ext uri="{FF2B5EF4-FFF2-40B4-BE49-F238E27FC236}">
                <a16:creationId xmlns:a16="http://schemas.microsoft.com/office/drawing/2014/main"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624B120-9619-4E0B-8189-48B07400E2D2}"/>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8" name="Zástupný symbol pro zápatí 7">
            <a:extLst>
              <a:ext uri="{FF2B5EF4-FFF2-40B4-BE49-F238E27FC236}">
                <a16:creationId xmlns:a16="http://schemas.microsoft.com/office/drawing/2014/main"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3B3962-FF28-4946-B56F-9E14808D3FC5}"/>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4" name="Zástupný symbol pro zápatí 3">
            <a:extLst>
              <a:ext uri="{FF2B5EF4-FFF2-40B4-BE49-F238E27FC236}">
                <a16:creationId xmlns:a16="http://schemas.microsoft.com/office/drawing/2014/main"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FA046C-8226-452B-B0F7-BAA5B3432002}"/>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3" name="Zástupný symbol pro zápatí 2">
            <a:extLst>
              <a:ext uri="{FF2B5EF4-FFF2-40B4-BE49-F238E27FC236}">
                <a16:creationId xmlns:a16="http://schemas.microsoft.com/office/drawing/2014/main"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6B16160-B529-42CF-9619-0E56BF294F64}"/>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6" name="Zástupný symbol pro zápatí 5">
            <a:extLst>
              <a:ext uri="{FF2B5EF4-FFF2-40B4-BE49-F238E27FC236}">
                <a16:creationId xmlns:a16="http://schemas.microsoft.com/office/drawing/2014/main"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53EAB52-D8AB-4D5E-AC26-DEA55DBC2B15}"/>
              </a:ext>
            </a:extLst>
          </p:cNvPr>
          <p:cNvSpPr>
            <a:spLocks noGrp="1"/>
          </p:cNvSpPr>
          <p:nvPr>
            <p:ph type="dt" sz="half" idx="10"/>
          </p:nvPr>
        </p:nvSpPr>
        <p:spPr/>
        <p:txBody>
          <a:bodyPr/>
          <a:lstStyle/>
          <a:p>
            <a:fld id="{177FCE3F-5ADE-47BD-AA8F-39BAE5383F99}" type="datetimeFigureOut">
              <a:rPr lang="cs-CZ" smtClean="0"/>
              <a:t>25.02.2022</a:t>
            </a:fld>
            <a:endParaRPr lang="cs-CZ"/>
          </a:p>
        </p:txBody>
      </p:sp>
      <p:sp>
        <p:nvSpPr>
          <p:cNvPr id="6" name="Zástupný symbol pro zápatí 5">
            <a:extLst>
              <a:ext uri="{FF2B5EF4-FFF2-40B4-BE49-F238E27FC236}">
                <a16:creationId xmlns:a16="http://schemas.microsoft.com/office/drawing/2014/main"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25.02.2022</a:t>
            </a:fld>
            <a:endParaRPr lang="cs-CZ"/>
          </a:p>
        </p:txBody>
      </p:sp>
      <p:sp>
        <p:nvSpPr>
          <p:cNvPr id="5" name="Zástupný symbol pro zápatí 4">
            <a:extLst>
              <a:ext uri="{FF2B5EF4-FFF2-40B4-BE49-F238E27FC236}">
                <a16:creationId xmlns:a16="http://schemas.microsoft.com/office/drawing/2014/main"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pamatkovykatalog.cz/" TargetMode="External"/><Relationship Id="rId2" Type="http://schemas.openxmlformats.org/officeDocument/2006/relationships/hyperlink" Target="https://www.aspi.cz/products/lawText/1/37218/1/http%253A/aspi.aspi.cz/registry.php?11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54E7-ABFD-4730-B040-360769B60E6B}"/>
              </a:ext>
            </a:extLst>
          </p:cNvPr>
          <p:cNvSpPr>
            <a:spLocks noGrp="1"/>
          </p:cNvSpPr>
          <p:nvPr>
            <p:ph type="ctrTitle"/>
          </p:nvPr>
        </p:nvSpPr>
        <p:spPr/>
        <p:txBody>
          <a:bodyPr/>
          <a:lstStyle/>
          <a:p>
            <a:r>
              <a:rPr lang="cs-CZ" dirty="0"/>
              <a:t>Právní rámec ochrany kulturního dědictví</a:t>
            </a:r>
          </a:p>
        </p:txBody>
      </p:sp>
      <p:sp>
        <p:nvSpPr>
          <p:cNvPr id="3" name="Podnadpis 2">
            <a:extLst>
              <a:ext uri="{FF2B5EF4-FFF2-40B4-BE49-F238E27FC236}">
                <a16:creationId xmlns:a16="http://schemas.microsoft.com/office/drawing/2014/main" id="{0B0767FA-5199-4CB7-8050-3D0CCD4C401B}"/>
              </a:ext>
            </a:extLst>
          </p:cNvPr>
          <p:cNvSpPr>
            <a:spLocks noGrp="1"/>
          </p:cNvSpPr>
          <p:nvPr>
            <p:ph type="subTitle" idx="1"/>
          </p:nvPr>
        </p:nvSpPr>
        <p:spPr/>
        <p:txBody>
          <a:bodyPr>
            <a:normAutofit fontScale="92500"/>
          </a:bodyPr>
          <a:lstStyle/>
          <a:p>
            <a:r>
              <a:rPr lang="cs-CZ" dirty="0"/>
              <a:t>Úvod do studia, historický vývoj právní ochrany kulturního dědictví.</a:t>
            </a:r>
          </a:p>
          <a:p>
            <a:r>
              <a:rPr lang="cs-CZ" dirty="0"/>
              <a:t>Kulturní památky: pojem, způsoby a úrovně ochrany (kulturní památka, národní kulturní památka, památková rezervace, památková zóna, plán ochrany památkových rezervací a zón), evidence kulturních památek v ČR.</a:t>
            </a:r>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F5F5D9-6486-419B-BB85-0831BEC8ABB5}"/>
              </a:ext>
            </a:extLst>
          </p:cNvPr>
          <p:cNvSpPr>
            <a:spLocks noGrp="1"/>
          </p:cNvSpPr>
          <p:nvPr>
            <p:ph type="title"/>
          </p:nvPr>
        </p:nvSpPr>
        <p:spPr/>
        <p:txBody>
          <a:bodyPr/>
          <a:lstStyle/>
          <a:p>
            <a:r>
              <a:rPr lang="cs-CZ" dirty="0"/>
              <a:t>Památková péče</a:t>
            </a:r>
          </a:p>
        </p:txBody>
      </p:sp>
      <p:sp>
        <p:nvSpPr>
          <p:cNvPr id="3" name="Zástupný symbol pro obsah 2">
            <a:extLst>
              <a:ext uri="{FF2B5EF4-FFF2-40B4-BE49-F238E27FC236}">
                <a16:creationId xmlns:a16="http://schemas.microsoft.com/office/drawing/2014/main" id="{483BE071-FC18-4BF6-BA59-0EA149CCF190}"/>
              </a:ext>
            </a:extLst>
          </p:cNvPr>
          <p:cNvSpPr>
            <a:spLocks noGrp="1"/>
          </p:cNvSpPr>
          <p:nvPr>
            <p:ph idx="1"/>
          </p:nvPr>
        </p:nvSpPr>
        <p:spPr/>
        <p:txBody>
          <a:bodyPr/>
          <a:lstStyle/>
          <a:p>
            <a:pPr marL="0" indent="0" algn="just">
              <a:buNone/>
            </a:pPr>
            <a:r>
              <a:rPr lang="cs-CZ" dirty="0"/>
              <a:t>Ochrana památek jako cílená snaha společnosti o zachování vybraných částí kulturního dědictví prováděná formou evidence, ochrany a záchrany památek.</a:t>
            </a:r>
          </a:p>
          <a:p>
            <a:pPr marL="0" indent="0" algn="just">
              <a:buNone/>
            </a:pPr>
            <a:endParaRPr lang="cs-CZ" dirty="0"/>
          </a:p>
          <a:p>
            <a:pPr marL="0" indent="0" algn="just">
              <a:buNone/>
            </a:pPr>
            <a:r>
              <a:rPr lang="cs-CZ" dirty="0"/>
              <a:t>Na národní a mezinárodní úrovni v různé intenzitě</a:t>
            </a:r>
          </a:p>
          <a:p>
            <a:pPr marL="0" indent="0" algn="just">
              <a:buNone/>
            </a:pPr>
            <a:endParaRPr lang="cs-CZ" dirty="0"/>
          </a:p>
          <a:p>
            <a:pPr marL="0" indent="0" algn="just">
              <a:buNone/>
            </a:pPr>
            <a:r>
              <a:rPr lang="cs-CZ" dirty="0"/>
              <a:t>Kdo rozhoduje v památkové péči? </a:t>
            </a:r>
          </a:p>
        </p:txBody>
      </p:sp>
    </p:spTree>
    <p:extLst>
      <p:ext uri="{BB962C8B-B14F-4D97-AF65-F5344CB8AC3E}">
        <p14:creationId xmlns:p14="http://schemas.microsoft.com/office/powerpoint/2010/main" val="1966671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9FB028-E3F4-49D2-915A-8ED4A15C62D2}"/>
              </a:ext>
            </a:extLst>
          </p:cNvPr>
          <p:cNvSpPr>
            <a:spLocks noGrp="1"/>
          </p:cNvSpPr>
          <p:nvPr>
            <p:ph type="title"/>
          </p:nvPr>
        </p:nvSpPr>
        <p:spPr/>
        <p:txBody>
          <a:bodyPr/>
          <a:lstStyle/>
          <a:p>
            <a:r>
              <a:rPr lang="cs-CZ" dirty="0"/>
              <a:t>Přehled vývoje úsilí o zachování kulturního dědictví</a:t>
            </a:r>
          </a:p>
        </p:txBody>
      </p:sp>
      <p:sp>
        <p:nvSpPr>
          <p:cNvPr id="3" name="Zástupný symbol pro obsah 2">
            <a:extLst>
              <a:ext uri="{FF2B5EF4-FFF2-40B4-BE49-F238E27FC236}">
                <a16:creationId xmlns:a16="http://schemas.microsoft.com/office/drawing/2014/main" id="{5065AFA7-3C4B-453A-93E1-4EE81B05DBDE}"/>
              </a:ext>
            </a:extLst>
          </p:cNvPr>
          <p:cNvSpPr>
            <a:spLocks noGrp="1"/>
          </p:cNvSpPr>
          <p:nvPr>
            <p:ph idx="1"/>
          </p:nvPr>
        </p:nvSpPr>
        <p:spPr>
          <a:xfrm>
            <a:off x="838200" y="1825625"/>
            <a:ext cx="10515600" cy="4895686"/>
          </a:xfrm>
        </p:spPr>
        <p:txBody>
          <a:bodyPr>
            <a:normAutofit fontScale="70000" lnSpcReduction="20000"/>
          </a:bodyPr>
          <a:lstStyle/>
          <a:p>
            <a:pPr algn="just"/>
            <a:r>
              <a:rPr lang="cs-CZ" dirty="0"/>
              <a:t>Různé vnímání v různých dobách</a:t>
            </a:r>
          </a:p>
          <a:p>
            <a:pPr algn="just"/>
            <a:r>
              <a:rPr lang="cs-CZ" dirty="0"/>
              <a:t>Italská renesance – snaha o uchování antických děl</a:t>
            </a:r>
          </a:p>
          <a:p>
            <a:pPr algn="just"/>
            <a:r>
              <a:rPr lang="cs-CZ" dirty="0"/>
              <a:t>Osvícenský absolutismus: počátek organizované ochrany památek knížecí nařízení Fridricha II. Hessenského z 22.12. 1779 o zachování památek a starožitností</a:t>
            </a:r>
          </a:p>
          <a:p>
            <a:pPr algn="just"/>
            <a:r>
              <a:rPr lang="cs-CZ" dirty="0"/>
              <a:t>V 19. století první památkářské instituce + legislativní ochrana (Řecko, Francie, 1830 ve Francii Generální inspekce historických památek)</a:t>
            </a:r>
          </a:p>
          <a:p>
            <a:pPr algn="just"/>
            <a:r>
              <a:rPr lang="cs-CZ" dirty="0"/>
              <a:t>V českých zemích: Marie Terezie – dvorský dekret z 24. 2. 1776 + z 5. 3. 1812 – upravovaly povinnosti nálezců starožitností + dekret z 28. 12. 1818, který upravoval vývoz a obchod s uměleckými díly a zvláštnostmi</a:t>
            </a:r>
          </a:p>
          <a:p>
            <a:pPr algn="just"/>
            <a:r>
              <a:rPr lang="cs-CZ" dirty="0"/>
              <a:t>1850 – ústřední komise pro zajišťování a zachování staveních památek</a:t>
            </a:r>
          </a:p>
          <a:p>
            <a:pPr algn="just"/>
            <a:r>
              <a:rPr lang="cs-CZ" dirty="0"/>
              <a:t>Úprava obchodu se starožitnostmi</a:t>
            </a:r>
          </a:p>
          <a:p>
            <a:pPr algn="just"/>
            <a:r>
              <a:rPr lang="cs-CZ" dirty="0"/>
              <a:t>Různé přístupy k památkám: puristický x konzervace momentální podoby, rozdíl v přístupu městských samospráv – zachování x asanace, ekonomický rozvoj</a:t>
            </a:r>
          </a:p>
          <a:p>
            <a:pPr algn="just"/>
            <a:r>
              <a:rPr lang="cs-CZ" dirty="0"/>
              <a:t>Vznik nových oborů – restaurátorství</a:t>
            </a:r>
          </a:p>
          <a:p>
            <a:pPr algn="just"/>
            <a:r>
              <a:rPr lang="cs-CZ" dirty="0"/>
              <a:t>Spolky na ochranu památek: 1900 Klub za starou Prahu, okrašlovací spolky, turistické spolky</a:t>
            </a:r>
          </a:p>
        </p:txBody>
      </p:sp>
    </p:spTree>
    <p:extLst>
      <p:ext uri="{BB962C8B-B14F-4D97-AF65-F5344CB8AC3E}">
        <p14:creationId xmlns:p14="http://schemas.microsoft.com/office/powerpoint/2010/main" val="2313383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F4A6E3-B61D-4683-9AE8-7546D91658E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C658AC2-BEDC-41F1-BF0F-951665BD5A89}"/>
              </a:ext>
            </a:extLst>
          </p:cNvPr>
          <p:cNvSpPr>
            <a:spLocks noGrp="1"/>
          </p:cNvSpPr>
          <p:nvPr>
            <p:ph idx="1"/>
          </p:nvPr>
        </p:nvSpPr>
        <p:spPr/>
        <p:txBody>
          <a:bodyPr/>
          <a:lstStyle/>
          <a:p>
            <a:r>
              <a:rPr lang="cs-CZ" dirty="0"/>
              <a:t>Ve 20: století poškození mnoha památek během válečných konfliktů – obnova – </a:t>
            </a:r>
            <a:r>
              <a:rPr lang="cs-CZ" dirty="0" err="1"/>
              <a:t>znovuvystavení</a:t>
            </a:r>
            <a:r>
              <a:rPr lang="cs-CZ" dirty="0"/>
              <a:t> zničených center (Varšava, Gdaňsk) x nová zástavba</a:t>
            </a:r>
          </a:p>
          <a:p>
            <a:r>
              <a:rPr lang="cs-CZ" dirty="0"/>
              <a:t>Internacionalizace památkové péče: </a:t>
            </a:r>
          </a:p>
          <a:p>
            <a:pPr marL="0" indent="0">
              <a:buNone/>
            </a:pPr>
            <a:r>
              <a:rPr lang="cs-CZ" dirty="0"/>
              <a:t>1964 Mezinárodní charta o zachování a restaurování památek a sídel (Benátská charta)</a:t>
            </a:r>
          </a:p>
          <a:p>
            <a:pPr marL="0" indent="0">
              <a:buNone/>
            </a:pPr>
            <a:r>
              <a:rPr lang="cs-CZ" dirty="0"/>
              <a:t>1965 Mezinárodní rada pro památky a sídla ICOMOS</a:t>
            </a:r>
          </a:p>
        </p:txBody>
      </p:sp>
    </p:spTree>
    <p:extLst>
      <p:ext uri="{BB962C8B-B14F-4D97-AF65-F5344CB8AC3E}">
        <p14:creationId xmlns:p14="http://schemas.microsoft.com/office/powerpoint/2010/main" val="1956585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320A4-F300-4874-A7EA-4C0D603498F6}"/>
              </a:ext>
            </a:extLst>
          </p:cNvPr>
          <p:cNvSpPr>
            <a:spLocks noGrp="1"/>
          </p:cNvSpPr>
          <p:nvPr>
            <p:ph type="title"/>
          </p:nvPr>
        </p:nvSpPr>
        <p:spPr/>
        <p:txBody>
          <a:bodyPr/>
          <a:lstStyle/>
          <a:p>
            <a:r>
              <a:rPr lang="cs-CZ" dirty="0"/>
              <a:t>Vývoj památkové péče v Československu</a:t>
            </a:r>
          </a:p>
        </p:txBody>
      </p:sp>
      <p:sp>
        <p:nvSpPr>
          <p:cNvPr id="3" name="Zástupný symbol pro obsah 2">
            <a:extLst>
              <a:ext uri="{FF2B5EF4-FFF2-40B4-BE49-F238E27FC236}">
                <a16:creationId xmlns:a16="http://schemas.microsoft.com/office/drawing/2014/main" id="{FCD3CAB6-6143-45E2-AC3E-2309C2C5F343}"/>
              </a:ext>
            </a:extLst>
          </p:cNvPr>
          <p:cNvSpPr>
            <a:spLocks noGrp="1"/>
          </p:cNvSpPr>
          <p:nvPr>
            <p:ph idx="1"/>
          </p:nvPr>
        </p:nvSpPr>
        <p:spPr/>
        <p:txBody>
          <a:bodyPr>
            <a:normAutofit fontScale="85000" lnSpcReduction="20000"/>
          </a:bodyPr>
          <a:lstStyle/>
          <a:p>
            <a:r>
              <a:rPr lang="cs-CZ" dirty="0"/>
              <a:t>Po vzniku ČSR převzaty rakousko-uherské normy + nařízení Národního výboru č. 13/1918, o zákazu vývozu uměleckých a historických památek, nebyl přijat speciální zákon na ochranu památek</a:t>
            </a:r>
          </a:p>
          <a:p>
            <a:r>
              <a:rPr lang="cs-CZ" dirty="0"/>
              <a:t>Poválečná úprava – dekrety prezidenta republiky, znárodnění (státní kulturní majetek)</a:t>
            </a:r>
          </a:p>
          <a:p>
            <a:r>
              <a:rPr lang="cs-CZ" dirty="0"/>
              <a:t>1946 zřízeny národní kulturní komise (přijímaly do své správy jako státní kulturní majetek nejvýznamnější hrady, zámky, třídění mobiliáře…)</a:t>
            </a:r>
          </a:p>
          <a:p>
            <a:r>
              <a:rPr lang="cs-CZ" dirty="0"/>
              <a:t>11. 7. 1950 – prohlášení 30 historických jader měst za městské památkové rezervace</a:t>
            </a:r>
          </a:p>
          <a:p>
            <a:r>
              <a:rPr lang="cs-CZ" dirty="0"/>
              <a:t>1958 – zákon o kulturních památkách</a:t>
            </a:r>
          </a:p>
          <a:p>
            <a:r>
              <a:rPr lang="cs-CZ" dirty="0"/>
              <a:t>Obnova vybraných památkových rezervací (Cheb, Slavonice) x bourání (</a:t>
            </a:r>
            <a:r>
              <a:rPr lang="cs-CZ" dirty="0" err="1"/>
              <a:t>výno</a:t>
            </a:r>
            <a:endParaRPr lang="cs-CZ" dirty="0"/>
          </a:p>
          <a:p>
            <a:r>
              <a:rPr lang="cs-CZ" dirty="0"/>
              <a:t>1987 – zákon č. 20/1987 o státní památkové péči</a:t>
            </a:r>
          </a:p>
        </p:txBody>
      </p:sp>
    </p:spTree>
    <p:extLst>
      <p:ext uri="{BB962C8B-B14F-4D97-AF65-F5344CB8AC3E}">
        <p14:creationId xmlns:p14="http://schemas.microsoft.com/office/powerpoint/2010/main" val="3089376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97248-BFBD-4CD7-B352-781DAC30A597}"/>
              </a:ext>
            </a:extLst>
          </p:cNvPr>
          <p:cNvSpPr>
            <a:spLocks noGrp="1"/>
          </p:cNvSpPr>
          <p:nvPr>
            <p:ph type="title"/>
          </p:nvPr>
        </p:nvSpPr>
        <p:spPr>
          <a:xfrm>
            <a:off x="838200" y="259248"/>
            <a:ext cx="10515600" cy="1325563"/>
          </a:xfrm>
        </p:spPr>
        <p:txBody>
          <a:bodyPr/>
          <a:lstStyle/>
          <a:p>
            <a:r>
              <a:rPr lang="cs-CZ" dirty="0"/>
              <a:t>Právní rámec ochrany kulturních památek</a:t>
            </a:r>
          </a:p>
        </p:txBody>
      </p:sp>
      <p:sp>
        <p:nvSpPr>
          <p:cNvPr id="3" name="Zástupný symbol pro obsah 2">
            <a:extLst>
              <a:ext uri="{FF2B5EF4-FFF2-40B4-BE49-F238E27FC236}">
                <a16:creationId xmlns:a16="http://schemas.microsoft.com/office/drawing/2014/main" id="{8DDF0AB1-6231-4946-B2BA-9EAD8A490996}"/>
              </a:ext>
            </a:extLst>
          </p:cNvPr>
          <p:cNvSpPr>
            <a:spLocks noGrp="1"/>
          </p:cNvSpPr>
          <p:nvPr>
            <p:ph idx="1"/>
          </p:nvPr>
        </p:nvSpPr>
        <p:spPr/>
        <p:txBody>
          <a:bodyPr>
            <a:normAutofit fontScale="85000" lnSpcReduction="20000"/>
          </a:bodyPr>
          <a:lstStyle/>
          <a:p>
            <a:pPr algn="just"/>
            <a:r>
              <a:rPr lang="cs-CZ" dirty="0"/>
              <a:t>zákon č. </a:t>
            </a:r>
            <a:r>
              <a:rPr lang="cs-CZ" b="1" dirty="0"/>
              <a:t>20/1987 Sb., o státní památkové péči</a:t>
            </a:r>
            <a:r>
              <a:rPr lang="cs-CZ" dirty="0"/>
              <a:t>, který nabyl účinnosti dne 1. ledna 1988 a po mnoha novelizacích platí dodnes. </a:t>
            </a:r>
          </a:p>
          <a:p>
            <a:pPr algn="just"/>
            <a:r>
              <a:rPr lang="cs-CZ" dirty="0"/>
              <a:t>Tento zákon ve svém § 1 deklaruje zájem státu na ochraně kulturních památek a zároveň předepisuje státu úkoly, které má pro účely ochrany kulturních památek plnit, upravuje práva a povinnosti vlastníků kulturních památek. </a:t>
            </a:r>
          </a:p>
          <a:p>
            <a:pPr algn="just"/>
            <a:r>
              <a:rPr lang="cs-CZ" b="1" dirty="0"/>
              <a:t>Listina základních práv a svobod </a:t>
            </a:r>
            <a:r>
              <a:rPr lang="cs-CZ" dirty="0"/>
              <a:t>(publikována pod č. 2/1993 Sb.) Čl. 35 odst. 3 Listiny základních práv a svobod stanoví (jako obecné omezení výkonu práv), že při výkonu svých práv nikdo nesmí poškozovat – mimo jiné – kulturní památky nad míru stanovenou zákonem, tedy nad míru, kterou zvláštní zákony připouštějí. Zájem státní památkové péče na ochraně a zachování kulturních památek je také jedním z tzv. zákonem chráněných obecných zájmů, jak je zavádí čl. 11 odst. 4 Listiny základních práv a svobod zakotvující jedno ze zákonných omezení vlastnického práva. Tento článek nejprve konstatuje, že vlastnictví zavazuje, a dále stanoví, že vlastnictví nesmí být zneužito v rozporu se zákonem chráněnými obecnými zájmy, mezi které patří i zájmy státní památkové péče. </a:t>
            </a:r>
          </a:p>
        </p:txBody>
      </p:sp>
    </p:spTree>
    <p:extLst>
      <p:ext uri="{BB962C8B-B14F-4D97-AF65-F5344CB8AC3E}">
        <p14:creationId xmlns:p14="http://schemas.microsoft.com/office/powerpoint/2010/main" val="3596237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F25AAB-08B8-4296-BB6E-4DF002D36739}"/>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591CAA9-18AD-4042-96CD-A84F8602F61F}"/>
              </a:ext>
            </a:extLst>
          </p:cNvPr>
          <p:cNvSpPr>
            <a:spLocks noGrp="1"/>
          </p:cNvSpPr>
          <p:nvPr>
            <p:ph idx="1"/>
          </p:nvPr>
        </p:nvSpPr>
        <p:spPr/>
        <p:txBody>
          <a:bodyPr/>
          <a:lstStyle/>
          <a:p>
            <a:r>
              <a:rPr lang="cs-CZ" dirty="0"/>
              <a:t>Garantem  státní památkové péče = </a:t>
            </a:r>
            <a:r>
              <a:rPr lang="cs-CZ" b="1" dirty="0"/>
              <a:t>ministerstvo kultury </a:t>
            </a:r>
          </a:p>
          <a:p>
            <a:r>
              <a:rPr lang="cs-CZ" dirty="0"/>
              <a:t>Po odborné stránce se státní památkovou péčí zabývá </a:t>
            </a:r>
            <a:r>
              <a:rPr lang="cs-CZ" b="1" dirty="0"/>
              <a:t>Národní památkový ústav: </a:t>
            </a:r>
            <a:r>
              <a:rPr lang="cs-CZ" dirty="0"/>
              <a:t>odborná pracoviště v každém kraji, úkolem evidence, dokumentace, výzkum a prezentace památek, poskytování poradenství vlastníkům památek a orgánům s rozhodovací pravomocí (odbory památkové péče obecních a krajských úřadů).</a:t>
            </a:r>
          </a:p>
          <a:p>
            <a:r>
              <a:rPr lang="cs-CZ" b="1" dirty="0"/>
              <a:t>Financování: </a:t>
            </a:r>
            <a:r>
              <a:rPr lang="cs-CZ" dirty="0"/>
              <a:t>vlastní zdroje vlastníka památky, dotace ministerstva kultury (Program záchrany architektonického dědictví, Havarijní program apod.), krajské a obecní dotace, soukromé nadace, fondy EU</a:t>
            </a:r>
            <a:endParaRPr lang="cs-CZ" b="1" dirty="0"/>
          </a:p>
        </p:txBody>
      </p:sp>
    </p:spTree>
    <p:extLst>
      <p:ext uri="{BB962C8B-B14F-4D97-AF65-F5344CB8AC3E}">
        <p14:creationId xmlns:p14="http://schemas.microsoft.com/office/powerpoint/2010/main" val="3636340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E4E79A-45A4-499A-95AD-974F6949694A}"/>
              </a:ext>
            </a:extLst>
          </p:cNvPr>
          <p:cNvSpPr>
            <a:spLocks noGrp="1"/>
          </p:cNvSpPr>
          <p:nvPr>
            <p:ph type="title"/>
          </p:nvPr>
        </p:nvSpPr>
        <p:spPr/>
        <p:txBody>
          <a:bodyPr/>
          <a:lstStyle/>
          <a:p>
            <a:r>
              <a:rPr lang="cs-CZ" dirty="0"/>
              <a:t>Kulturní památky </a:t>
            </a:r>
          </a:p>
        </p:txBody>
      </p:sp>
      <p:sp>
        <p:nvSpPr>
          <p:cNvPr id="3" name="Zástupný symbol pro obsah 2">
            <a:extLst>
              <a:ext uri="{FF2B5EF4-FFF2-40B4-BE49-F238E27FC236}">
                <a16:creationId xmlns:a16="http://schemas.microsoft.com/office/drawing/2014/main" id="{7AEE678C-0C54-4F3B-AEE3-E25DAD8ED835}"/>
              </a:ext>
            </a:extLst>
          </p:cNvPr>
          <p:cNvSpPr>
            <a:spLocks noGrp="1"/>
          </p:cNvSpPr>
          <p:nvPr>
            <p:ph idx="1"/>
          </p:nvPr>
        </p:nvSpPr>
        <p:spPr/>
        <p:txBody>
          <a:bodyPr>
            <a:normAutofit fontScale="70000" lnSpcReduction="20000"/>
          </a:bodyPr>
          <a:lstStyle/>
          <a:p>
            <a:r>
              <a:rPr lang="cs-CZ" dirty="0"/>
              <a:t>Objekty zapsané v ústředním seznamu kulturních památek na základě prohlášení ministerstva kultury. Seznam nemovitých kulturních památek veřejný, seznam movitých kulturních památek neveřejný.</a:t>
            </a:r>
          </a:p>
          <a:p>
            <a:r>
              <a:rPr lang="cs-CZ" dirty="0"/>
              <a:t>1) Za kulturní památky podle tohoto zákona prohlašuje ministerstvo kultury České republiky (dále jen "ministerstvo kultury") </a:t>
            </a:r>
            <a:r>
              <a:rPr lang="cs-CZ" b="1" dirty="0"/>
              <a:t>nemovité a movité věci</a:t>
            </a:r>
            <a:r>
              <a:rPr lang="cs-CZ" dirty="0"/>
              <a:t>, popřípadě jejich </a:t>
            </a:r>
            <a:r>
              <a:rPr lang="cs-CZ" b="1" dirty="0"/>
              <a:t>soubory</a:t>
            </a:r>
            <a:r>
              <a:rPr lang="cs-CZ" dirty="0"/>
              <a:t>,</a:t>
            </a:r>
          </a:p>
          <a:p>
            <a:r>
              <a:rPr lang="cs-CZ" dirty="0"/>
              <a:t>a) které jsou </a:t>
            </a:r>
            <a:r>
              <a:rPr lang="cs-CZ" b="1" dirty="0"/>
              <a:t>významnými doklady historického vývoje, životního způsobu a prostředí společnosti od nejstarších dob do současnosti, jako projevy tvůrčích schopností a práce člověka z nejrůznějších oborů lidské činnosti, pro jejich hodnoty revoluční, historické, umělecké, vědecké a technické</a:t>
            </a:r>
            <a:r>
              <a:rPr lang="cs-CZ" dirty="0"/>
              <a:t>,</a:t>
            </a:r>
          </a:p>
          <a:p>
            <a:r>
              <a:rPr lang="cs-CZ" dirty="0"/>
              <a:t>b) které mají </a:t>
            </a:r>
            <a:r>
              <a:rPr lang="cs-CZ" b="1" dirty="0"/>
              <a:t>přímý vztah k významným osobnostem a historickým událostem</a:t>
            </a:r>
            <a:r>
              <a:rPr lang="cs-CZ" dirty="0"/>
              <a:t>.</a:t>
            </a:r>
          </a:p>
          <a:p>
            <a:r>
              <a:rPr lang="cs-CZ" dirty="0"/>
              <a:t>(2) Za podmínek podle odstavce 1 písm. a) nebo b) lze za kulturní památku samostatně prohlásit stavbu, která není samostatnou věcí, nebo soubor staveb; i taková kulturní památka se považuje za nemovitou kulturní památku (stavba, která je jinak součástí pozemku, aniž by se kulturní památkou stal pozemek).</a:t>
            </a:r>
          </a:p>
          <a:p>
            <a:r>
              <a:rPr lang="cs-CZ" dirty="0"/>
              <a:t>(3) </a:t>
            </a:r>
            <a:r>
              <a:rPr lang="cs-CZ" b="1" dirty="0"/>
              <a:t>Za kulturní památku lze prohlásit soubor věcí nebo staveb, i když některé z nich nevykazují znaky kulturní památky podle odstavce 1.</a:t>
            </a:r>
          </a:p>
          <a:p>
            <a:endParaRPr lang="cs-CZ" dirty="0"/>
          </a:p>
        </p:txBody>
      </p:sp>
    </p:spTree>
    <p:extLst>
      <p:ext uri="{BB962C8B-B14F-4D97-AF65-F5344CB8AC3E}">
        <p14:creationId xmlns:p14="http://schemas.microsoft.com/office/powerpoint/2010/main" val="1110518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6906F-897B-4581-9C8C-A7FDC2968A16}"/>
              </a:ext>
            </a:extLst>
          </p:cNvPr>
          <p:cNvSpPr>
            <a:spLocks noGrp="1"/>
          </p:cNvSpPr>
          <p:nvPr>
            <p:ph type="title"/>
          </p:nvPr>
        </p:nvSpPr>
        <p:spPr/>
        <p:txBody>
          <a:bodyPr/>
          <a:lstStyle/>
          <a:p>
            <a:r>
              <a:rPr lang="cs-CZ" dirty="0"/>
              <a:t>Národní kulturní památka (§4)</a:t>
            </a:r>
          </a:p>
        </p:txBody>
      </p:sp>
      <p:sp>
        <p:nvSpPr>
          <p:cNvPr id="3" name="Zástupný symbol pro obsah 2">
            <a:extLst>
              <a:ext uri="{FF2B5EF4-FFF2-40B4-BE49-F238E27FC236}">
                <a16:creationId xmlns:a16="http://schemas.microsoft.com/office/drawing/2014/main" id="{1F7AD6BE-B1D4-41DB-9AB1-9FB0FA753295}"/>
              </a:ext>
            </a:extLst>
          </p:cNvPr>
          <p:cNvSpPr>
            <a:spLocks noGrp="1"/>
          </p:cNvSpPr>
          <p:nvPr>
            <p:ph idx="1"/>
          </p:nvPr>
        </p:nvSpPr>
        <p:spPr/>
        <p:txBody>
          <a:bodyPr/>
          <a:lstStyle/>
          <a:p>
            <a:r>
              <a:rPr lang="cs-CZ" dirty="0"/>
              <a:t>Kulturní památky, které tvoří </a:t>
            </a:r>
            <a:r>
              <a:rPr lang="cs-CZ" b="1" dirty="0"/>
              <a:t>nejvýznamnější součást kulturního bohatství národa,</a:t>
            </a:r>
            <a:r>
              <a:rPr lang="cs-CZ" dirty="0"/>
              <a:t> prohlašuje vláda České republiky nařízením za národní kulturní památky a stanoví podmínky jejich ochrany.</a:t>
            </a:r>
          </a:p>
          <a:p>
            <a:r>
              <a:rPr lang="cs-CZ" dirty="0"/>
              <a:t>NKP se může stát pouze KP</a:t>
            </a:r>
          </a:p>
          <a:p>
            <a:r>
              <a:rPr lang="cs-CZ" dirty="0"/>
              <a:t>Prohlášení za NKP se děje nařízením vlády + vláda může stanovit i speciální podmínky její ochrany</a:t>
            </a:r>
          </a:p>
        </p:txBody>
      </p:sp>
    </p:spTree>
    <p:extLst>
      <p:ext uri="{BB962C8B-B14F-4D97-AF65-F5344CB8AC3E}">
        <p14:creationId xmlns:p14="http://schemas.microsoft.com/office/powerpoint/2010/main" val="64550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33925B-54FA-4ECA-8D6F-4F148ACA6AC4}"/>
              </a:ext>
            </a:extLst>
          </p:cNvPr>
          <p:cNvSpPr>
            <a:spLocks noGrp="1"/>
          </p:cNvSpPr>
          <p:nvPr>
            <p:ph type="title"/>
          </p:nvPr>
        </p:nvSpPr>
        <p:spPr/>
        <p:txBody>
          <a:bodyPr/>
          <a:lstStyle/>
          <a:p>
            <a:r>
              <a:rPr lang="cs-CZ" dirty="0"/>
              <a:t>Plošná památková ochrana</a:t>
            </a:r>
          </a:p>
        </p:txBody>
      </p:sp>
      <p:sp>
        <p:nvSpPr>
          <p:cNvPr id="3" name="Zástupný symbol pro obsah 2">
            <a:extLst>
              <a:ext uri="{FF2B5EF4-FFF2-40B4-BE49-F238E27FC236}">
                <a16:creationId xmlns:a16="http://schemas.microsoft.com/office/drawing/2014/main" id="{0833FCBF-9A7F-4F7C-A89C-4897E4218926}"/>
              </a:ext>
            </a:extLst>
          </p:cNvPr>
          <p:cNvSpPr>
            <a:spLocks noGrp="1"/>
          </p:cNvSpPr>
          <p:nvPr>
            <p:ph idx="1"/>
          </p:nvPr>
        </p:nvSpPr>
        <p:spPr/>
        <p:txBody>
          <a:bodyPr>
            <a:normAutofit fontScale="92500" lnSpcReduction="10000"/>
          </a:bodyPr>
          <a:lstStyle/>
          <a:p>
            <a:r>
              <a:rPr lang="cs-CZ" dirty="0"/>
              <a:t>Potřeba ochrany ucelených souborů nemovitých kulturních památek</a:t>
            </a:r>
          </a:p>
          <a:p>
            <a:pPr>
              <a:buFontTx/>
              <a:buChar char="-"/>
            </a:pPr>
            <a:r>
              <a:rPr lang="cs-CZ" dirty="0"/>
              <a:t>Městské památkové rezervace, vesnické památkové rezervace</a:t>
            </a:r>
          </a:p>
          <a:p>
            <a:pPr>
              <a:buFontTx/>
              <a:buChar char="-"/>
            </a:pPr>
            <a:r>
              <a:rPr lang="cs-CZ" dirty="0"/>
              <a:t>Městské památkové zóny, vesnické památkové zóny</a:t>
            </a:r>
          </a:p>
          <a:p>
            <a:pPr>
              <a:buFontTx/>
              <a:buChar char="-"/>
            </a:pPr>
            <a:r>
              <a:rPr lang="cs-CZ" dirty="0"/>
              <a:t>Krajinné památkové zóny</a:t>
            </a:r>
          </a:p>
          <a:p>
            <a:pPr>
              <a:buFontTx/>
              <a:buChar char="-"/>
            </a:pPr>
            <a:r>
              <a:rPr lang="cs-CZ" dirty="0"/>
              <a:t>Technické památkové rezervace</a:t>
            </a:r>
          </a:p>
          <a:p>
            <a:pPr>
              <a:buFontTx/>
              <a:buChar char="-"/>
            </a:pPr>
            <a:r>
              <a:rPr lang="cs-CZ" dirty="0"/>
              <a:t>Archeologické památkové rezervace</a:t>
            </a:r>
          </a:p>
          <a:p>
            <a:r>
              <a:rPr lang="cs-CZ" dirty="0"/>
              <a:t>Za památkové rezervace prohlašuje vybranou lokalitu vláda </a:t>
            </a:r>
            <a:r>
              <a:rPr lang="cs-CZ" dirty="0" err="1"/>
              <a:t>Čr</a:t>
            </a:r>
            <a:r>
              <a:rPr lang="cs-CZ" dirty="0"/>
              <a:t>, za památkovou zónu ministerstvo kultury</a:t>
            </a:r>
          </a:p>
          <a:p>
            <a:r>
              <a:rPr lang="cs-CZ" dirty="0"/>
              <a:t>Kolem nemovitých kulturních památek, památkových rezervací a zón mohou být vymezena ochranná pásma</a:t>
            </a:r>
          </a:p>
        </p:txBody>
      </p:sp>
    </p:spTree>
    <p:extLst>
      <p:ext uri="{BB962C8B-B14F-4D97-AF65-F5344CB8AC3E}">
        <p14:creationId xmlns:p14="http://schemas.microsoft.com/office/powerpoint/2010/main" val="843554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2A474-3A68-49AA-8B78-7D2E34E4CB1F}"/>
              </a:ext>
            </a:extLst>
          </p:cNvPr>
          <p:cNvSpPr>
            <a:spLocks noGrp="1"/>
          </p:cNvSpPr>
          <p:nvPr>
            <p:ph type="title"/>
          </p:nvPr>
        </p:nvSpPr>
        <p:spPr/>
        <p:txBody>
          <a:bodyPr/>
          <a:lstStyle/>
          <a:p>
            <a:r>
              <a:rPr lang="cs-CZ" dirty="0"/>
              <a:t>Prohlašování kulturních památek (§ 3)</a:t>
            </a:r>
          </a:p>
        </p:txBody>
      </p:sp>
      <p:sp>
        <p:nvSpPr>
          <p:cNvPr id="3" name="Zástupný symbol pro obsah 2">
            <a:extLst>
              <a:ext uri="{FF2B5EF4-FFF2-40B4-BE49-F238E27FC236}">
                <a16:creationId xmlns:a16="http://schemas.microsoft.com/office/drawing/2014/main" id="{B25ACA37-3812-4E64-AF64-D250389B88F1}"/>
              </a:ext>
            </a:extLst>
          </p:cNvPr>
          <p:cNvSpPr>
            <a:spLocks noGrp="1"/>
          </p:cNvSpPr>
          <p:nvPr>
            <p:ph idx="1"/>
          </p:nvPr>
        </p:nvSpPr>
        <p:spPr/>
        <p:txBody>
          <a:bodyPr>
            <a:normAutofit lnSpcReduction="10000"/>
          </a:bodyPr>
          <a:lstStyle/>
          <a:p>
            <a:pPr algn="just"/>
            <a:r>
              <a:rPr lang="cs-CZ" dirty="0"/>
              <a:t>§ 2: Za kulturní památky prohlašuje ministerstvo kultury  nemovité a movité věci, popř. jejich soubory</a:t>
            </a:r>
          </a:p>
          <a:p>
            <a:pPr algn="just"/>
            <a:r>
              <a:rPr lang="cs-CZ" dirty="0"/>
              <a:t>Správní řízení o prohlášení věci nebo stavby za kulturní památku je zahajováno </a:t>
            </a:r>
            <a:r>
              <a:rPr lang="cs-CZ" b="1" dirty="0"/>
              <a:t>výlučně z moci úřední.</a:t>
            </a:r>
            <a:r>
              <a:rPr lang="cs-CZ" dirty="0"/>
              <a:t> Podnět k zahájení řízení může podat kdokoli. Výjimkou je řízení o prohlášení archeologického nálezu za kulturní památku: Archeologický nález je definován v § 23 odst. 1: archeologickým nálezem je věc (soubor věcí), která je dokladem nebo pozůstatkem života člověka a jeho činnosti od počátku jeho vývoje do novověku a zachovala se zpravidla pod zemí. </a:t>
            </a:r>
            <a:r>
              <a:rPr lang="cs-CZ" b="1" dirty="0"/>
              <a:t>Archeologický nález prohlašuje Ministerstvo kultury za kulturní památku na návrh Akademie věd ČR</a:t>
            </a:r>
          </a:p>
          <a:p>
            <a:pPr algn="just"/>
            <a:endParaRPr lang="cs-CZ" dirty="0"/>
          </a:p>
          <a:p>
            <a:pPr marL="0" indent="0">
              <a:buNone/>
            </a:pPr>
            <a:endParaRPr lang="cs-CZ" dirty="0"/>
          </a:p>
        </p:txBody>
      </p:sp>
    </p:spTree>
    <p:extLst>
      <p:ext uri="{BB962C8B-B14F-4D97-AF65-F5344CB8AC3E}">
        <p14:creationId xmlns:p14="http://schemas.microsoft.com/office/powerpoint/2010/main" val="238692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03A42F-7330-45CE-AF8B-D500E5E63050}"/>
              </a:ext>
            </a:extLst>
          </p:cNvPr>
          <p:cNvSpPr>
            <a:spLocks noGrp="1"/>
          </p:cNvSpPr>
          <p:nvPr>
            <p:ph type="title"/>
          </p:nvPr>
        </p:nvSpPr>
        <p:spPr/>
        <p:txBody>
          <a:bodyPr/>
          <a:lstStyle/>
          <a:p>
            <a:r>
              <a:rPr lang="cs-CZ" dirty="0"/>
              <a:t>Obsah předmětu</a:t>
            </a:r>
          </a:p>
        </p:txBody>
      </p:sp>
      <p:sp>
        <p:nvSpPr>
          <p:cNvPr id="3" name="Zástupný symbol pro obsah 2">
            <a:extLst>
              <a:ext uri="{FF2B5EF4-FFF2-40B4-BE49-F238E27FC236}">
                <a16:creationId xmlns:a16="http://schemas.microsoft.com/office/drawing/2014/main" id="{FC54E17D-CB69-4ED5-8097-EAE437F700C6}"/>
              </a:ext>
            </a:extLst>
          </p:cNvPr>
          <p:cNvSpPr>
            <a:spLocks noGrp="1"/>
          </p:cNvSpPr>
          <p:nvPr>
            <p:ph idx="1"/>
          </p:nvPr>
        </p:nvSpPr>
        <p:spPr/>
        <p:txBody>
          <a:bodyPr>
            <a:normAutofit fontScale="55000" lnSpcReduction="20000"/>
          </a:bodyPr>
          <a:lstStyle/>
          <a:p>
            <a:pPr lvl="0"/>
            <a:r>
              <a:rPr lang="cs-CZ" dirty="0"/>
              <a:t>1. Úvod do studia problematiky, terminologie, literatura a prameny práva, historický vývoj právní ochrany kulturního dědictví.</a:t>
            </a:r>
          </a:p>
          <a:p>
            <a:pPr lvl="0"/>
            <a:r>
              <a:rPr lang="cs-CZ" dirty="0"/>
              <a:t>2. Kulturní památky: pojem, způsoby a úrovně ochrany (kulturní památka, národní kulturní památka, památková rezervace, památková zóna, plán ochrany památkových rezervací a zón), evidence kulturních památek v ČR.</a:t>
            </a:r>
          </a:p>
          <a:p>
            <a:pPr lvl="0"/>
            <a:r>
              <a:rPr lang="cs-CZ" dirty="0"/>
              <a:t>3. Orgány a organizace státní památkové péče.</a:t>
            </a:r>
          </a:p>
          <a:p>
            <a:pPr lvl="0"/>
            <a:r>
              <a:rPr lang="cs-CZ" dirty="0"/>
              <a:t>4. Ochrana potenciální kulturní památky, řízení o prohlášení za kulturní památku, zrušení prohlášení za kulturní památku.</a:t>
            </a:r>
          </a:p>
          <a:p>
            <a:pPr lvl="0"/>
            <a:r>
              <a:rPr lang="cs-CZ" dirty="0"/>
              <a:t>5. Ochrana kulturního dědictví a soukromé vlastnictví: ochrana a užívání kulturních památek, práva a povinnosti vlastníka kulturní památky, právo státu na přednostní koupi kulturních památek, provádění archeologických průzkumů, náhrada za majetkovou újmu.</a:t>
            </a:r>
          </a:p>
          <a:p>
            <a:pPr lvl="0"/>
            <a:r>
              <a:rPr lang="cs-CZ" dirty="0"/>
              <a:t>6. Obnova kulturní památky a související řízení.</a:t>
            </a:r>
          </a:p>
          <a:p>
            <a:pPr lvl="0"/>
            <a:r>
              <a:rPr lang="cs-CZ" dirty="0"/>
              <a:t>7. Přemisťování a vývoz kulturních památek a předmětů kulturní hodnoty do zahraničí, právní vztahy se zahraničím na úseku ochrany kulturního dědictví.</a:t>
            </a:r>
          </a:p>
          <a:p>
            <a:pPr lvl="0"/>
            <a:r>
              <a:rPr lang="cs-CZ" dirty="0"/>
              <a:t>8.Financování péče o kulturní dědictví: příspěvky vlastníkům kulturních památek.</a:t>
            </a:r>
          </a:p>
          <a:p>
            <a:pPr lvl="0"/>
            <a:r>
              <a:rPr lang="cs-CZ" dirty="0"/>
              <a:t>9. Právní úprava muzejních sbírek, archivnictví, veřejných kulturních služeb.</a:t>
            </a:r>
          </a:p>
          <a:p>
            <a:pPr lvl="0"/>
            <a:r>
              <a:rPr lang="cs-CZ" dirty="0"/>
              <a:t>10. Právní úprava výkonu specializovaných profesí na úseku ochrany kulturního dědictví: povolení k restaurování kulturní památky, povolení k provádění archeologických průzkumů.</a:t>
            </a:r>
          </a:p>
          <a:p>
            <a:pPr lvl="0"/>
            <a:r>
              <a:rPr lang="cs-CZ" dirty="0"/>
              <a:t>11. Ochrana kulturního dědictví na mezinárodní úrovni: UNESCO, ochrana kulturního dědictví v rámci EU, ochrana kulturního dědictví v rámci Rady Evropy, postup zápisu vybrané kulturní památky na seznam UNESCO.</a:t>
            </a:r>
          </a:p>
          <a:p>
            <a:pPr lvl="0"/>
            <a:r>
              <a:rPr lang="cs-CZ" dirty="0"/>
              <a:t>12. Právní ochrana nehmotného kulturního dědictví.</a:t>
            </a:r>
          </a:p>
          <a:p>
            <a:endParaRPr lang="cs-CZ" dirty="0"/>
          </a:p>
        </p:txBody>
      </p:sp>
    </p:spTree>
    <p:extLst>
      <p:ext uri="{BB962C8B-B14F-4D97-AF65-F5344CB8AC3E}">
        <p14:creationId xmlns:p14="http://schemas.microsoft.com/office/powerpoint/2010/main" val="774000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1F677A-11D8-41F7-ADD2-1EE6D66C415A}"/>
              </a:ext>
            </a:extLst>
          </p:cNvPr>
          <p:cNvSpPr>
            <a:spLocks noGrp="1"/>
          </p:cNvSpPr>
          <p:nvPr>
            <p:ph type="title"/>
          </p:nvPr>
        </p:nvSpPr>
        <p:spPr/>
        <p:txBody>
          <a:bodyPr/>
          <a:lstStyle/>
          <a:p>
            <a:r>
              <a:rPr lang="cs-CZ" dirty="0"/>
              <a:t>Průběh řízení</a:t>
            </a:r>
          </a:p>
        </p:txBody>
      </p:sp>
      <p:sp>
        <p:nvSpPr>
          <p:cNvPr id="3" name="Zástupný symbol pro obsah 2">
            <a:extLst>
              <a:ext uri="{FF2B5EF4-FFF2-40B4-BE49-F238E27FC236}">
                <a16:creationId xmlns:a16="http://schemas.microsoft.com/office/drawing/2014/main" id="{8CECF742-4C1D-4FC9-87FF-CB73B5CAEA35}"/>
              </a:ext>
            </a:extLst>
          </p:cNvPr>
          <p:cNvSpPr>
            <a:spLocks noGrp="1"/>
          </p:cNvSpPr>
          <p:nvPr>
            <p:ph idx="1"/>
          </p:nvPr>
        </p:nvSpPr>
        <p:spPr/>
        <p:txBody>
          <a:bodyPr>
            <a:normAutofit lnSpcReduction="10000"/>
          </a:bodyPr>
          <a:lstStyle/>
          <a:p>
            <a:r>
              <a:rPr lang="cs-CZ" dirty="0"/>
              <a:t>Po zahájení řízení MK vyrozumí písemně vlastníka o podání návrhu na prohlášení jeho stavby nebo věci za kulturní památku a umožní mu se vyjádřit.</a:t>
            </a:r>
          </a:p>
          <a:p>
            <a:r>
              <a:rPr lang="cs-CZ" dirty="0"/>
              <a:t>Od okamžiku doručení oznámení o zahájení řízení vlastníkovi věci má vlastník povinnost </a:t>
            </a:r>
            <a:r>
              <a:rPr lang="cs-CZ" b="1" dirty="0"/>
              <a:t>chránit věc</a:t>
            </a:r>
            <a:r>
              <a:rPr lang="cs-CZ" dirty="0"/>
              <a:t>, která je předmětem řízení, popř. stavbu jako součást věci, </a:t>
            </a:r>
            <a:r>
              <a:rPr lang="cs-CZ" b="1" dirty="0"/>
              <a:t>před poškozením, zničením nebo odcizením</a:t>
            </a:r>
            <a:r>
              <a:rPr lang="cs-CZ" dirty="0"/>
              <a:t>. Tato vlastníkova povinnost zahrnuje především povinnost zdržet se jednání, které by mohlo poškodit hodnoty, pro které by se věc či stavba měla či mohla stát kulturní památkou. Dále je součástí této vlastníkovy povinnosti povinnost věc chránit před zásahy jiných osob i před událostmi, které nejsou způsobeny jednáním jiných osob, ale mohou hodnoty věci poškodit (například povětrnostními vlivy).</a:t>
            </a:r>
          </a:p>
          <a:p>
            <a:endParaRPr lang="cs-CZ" dirty="0"/>
          </a:p>
        </p:txBody>
      </p:sp>
    </p:spTree>
    <p:extLst>
      <p:ext uri="{BB962C8B-B14F-4D97-AF65-F5344CB8AC3E}">
        <p14:creationId xmlns:p14="http://schemas.microsoft.com/office/powerpoint/2010/main" val="2271021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8F2A0-136E-4E6B-803B-CEE8FB95F470}"/>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2F0A6FD-9634-416E-B97E-7962D4DE3E4B}"/>
              </a:ext>
            </a:extLst>
          </p:cNvPr>
          <p:cNvSpPr>
            <a:spLocks noGrp="1"/>
          </p:cNvSpPr>
          <p:nvPr>
            <p:ph idx="1"/>
          </p:nvPr>
        </p:nvSpPr>
        <p:spPr/>
        <p:txBody>
          <a:bodyPr>
            <a:normAutofit fontScale="85000" lnSpcReduction="10000"/>
          </a:bodyPr>
          <a:lstStyle/>
          <a:p>
            <a:r>
              <a:rPr lang="cs-CZ" dirty="0"/>
              <a:t>oznamovací povinnost vlastníka podle § 3 odst. 3. Tato oznamovací povinnost směřuje vůči Ministerstvu kultury a její rozsah lze rozdělit do dvou skupin. </a:t>
            </a:r>
          </a:p>
          <a:p>
            <a:pPr algn="just"/>
            <a:r>
              <a:rPr lang="cs-CZ" dirty="0"/>
              <a:t>1) povinnost oznámit každou zamýšlenou i uskutečněnou změnu správy nebo užívání věci. </a:t>
            </a:r>
          </a:p>
          <a:p>
            <a:pPr algn="just"/>
            <a:r>
              <a:rPr lang="cs-CZ" dirty="0"/>
              <a:t>2) povinnost oznámit každou zamýšlenou i uskutečněnou změnu vlastnictví, která je neoddělitelně spjata se změnou okruhu účastníků řízení o prohlášení věci za kulturní památku.</a:t>
            </a:r>
          </a:p>
          <a:p>
            <a:pPr algn="just"/>
            <a:r>
              <a:rPr lang="cs-CZ" dirty="0"/>
              <a:t>Pokud by Ministerstvo kultury shledalo, že např. stavební úpravy a s tím i spojená změna užívání mohou mít negativní dopad na hodnoty, pro které by se daná věc nebo stavba mohla stát kulturní památkou, poskytuje správní řád Ministerstvu kultury rejstřík nástrojů, jak na tuto skutečnost reagovat, zejména by bylo možné použít předběžné opatření podle § 61.</a:t>
            </a:r>
          </a:p>
        </p:txBody>
      </p:sp>
    </p:spTree>
    <p:extLst>
      <p:ext uri="{BB962C8B-B14F-4D97-AF65-F5344CB8AC3E}">
        <p14:creationId xmlns:p14="http://schemas.microsoft.com/office/powerpoint/2010/main" val="1318242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F14365-B7B6-47DF-BC86-B3C3A0386486}"/>
              </a:ext>
            </a:extLst>
          </p:cNvPr>
          <p:cNvSpPr>
            <a:spLocks noGrp="1"/>
          </p:cNvSpPr>
          <p:nvPr>
            <p:ph type="title"/>
          </p:nvPr>
        </p:nvSpPr>
        <p:spPr/>
        <p:txBody>
          <a:bodyPr/>
          <a:lstStyle/>
          <a:p>
            <a:r>
              <a:rPr lang="cs-CZ" dirty="0"/>
              <a:t>Dokazování</a:t>
            </a:r>
          </a:p>
        </p:txBody>
      </p:sp>
      <p:sp>
        <p:nvSpPr>
          <p:cNvPr id="3" name="Zástupný symbol pro obsah 2">
            <a:extLst>
              <a:ext uri="{FF2B5EF4-FFF2-40B4-BE49-F238E27FC236}">
                <a16:creationId xmlns:a16="http://schemas.microsoft.com/office/drawing/2014/main" id="{28001ECC-F24D-4887-B6F9-CDAA708F2147}"/>
              </a:ext>
            </a:extLst>
          </p:cNvPr>
          <p:cNvSpPr>
            <a:spLocks noGrp="1"/>
          </p:cNvSpPr>
          <p:nvPr>
            <p:ph idx="1"/>
          </p:nvPr>
        </p:nvSpPr>
        <p:spPr/>
        <p:txBody>
          <a:bodyPr/>
          <a:lstStyle/>
          <a:p>
            <a:pPr algn="just"/>
            <a:r>
              <a:rPr lang="cs-CZ" dirty="0"/>
              <a:t>stanovení obligatorních podkladů pro rozhodnutí ve věci, a sice vyjádření orgánů památkové péče, kterými jsou krajský úřad a obecní úřad obce s rozšířenou působností + všechny další důkazy, které jsou vhodné ke zjištění stavu věci (znalecký posudek, listina, vyjádření odborné veřejnosti, prohlídka stavby – může provést i NPÚ</a:t>
            </a:r>
          </a:p>
        </p:txBody>
      </p:sp>
    </p:spTree>
    <p:extLst>
      <p:ext uri="{BB962C8B-B14F-4D97-AF65-F5344CB8AC3E}">
        <p14:creationId xmlns:p14="http://schemas.microsoft.com/office/powerpoint/2010/main" val="1036463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545DD8-1FAC-4F86-B790-D2E9B826E62E}"/>
              </a:ext>
            </a:extLst>
          </p:cNvPr>
          <p:cNvSpPr>
            <a:spLocks noGrp="1"/>
          </p:cNvSpPr>
          <p:nvPr>
            <p:ph type="title"/>
          </p:nvPr>
        </p:nvSpPr>
        <p:spPr/>
        <p:txBody>
          <a:bodyPr/>
          <a:lstStyle/>
          <a:p>
            <a:r>
              <a:rPr lang="cs-CZ" dirty="0"/>
              <a:t>Rozhodnutí ve věci</a:t>
            </a:r>
          </a:p>
        </p:txBody>
      </p:sp>
      <p:sp>
        <p:nvSpPr>
          <p:cNvPr id="3" name="Zástupný symbol pro obsah 2">
            <a:extLst>
              <a:ext uri="{FF2B5EF4-FFF2-40B4-BE49-F238E27FC236}">
                <a16:creationId xmlns:a16="http://schemas.microsoft.com/office/drawing/2014/main" id="{A4F62129-A467-42A6-951C-215CD077236C}"/>
              </a:ext>
            </a:extLst>
          </p:cNvPr>
          <p:cNvSpPr>
            <a:spLocks noGrp="1"/>
          </p:cNvSpPr>
          <p:nvPr>
            <p:ph idx="1"/>
          </p:nvPr>
        </p:nvSpPr>
        <p:spPr/>
        <p:txBody>
          <a:bodyPr>
            <a:normAutofit fontScale="85000" lnSpcReduction="20000"/>
          </a:bodyPr>
          <a:lstStyle/>
          <a:p>
            <a:r>
              <a:rPr lang="cs-CZ" dirty="0"/>
              <a:t>Řízení může být ukončeno rozhodnutím o prohlášení věci nebo stavby za kulturní památku anebo rozhodnutím o tom, že Ministerstvo kultury věc nebo stavbu za kulturní památku neprohlašuje, neboť ve smyslu § 3 odst. 4 zák. o st. památkové péči neshledalo důvody pro její prohlášení za kulturní památku.</a:t>
            </a:r>
          </a:p>
          <a:p>
            <a:r>
              <a:rPr lang="cs-CZ" dirty="0"/>
              <a:t>Věc nebo stavba se stává kulturní památkou dnem nabytí právní moci rozhodnutí o jejím prohlášení za kulturní památku. Dokud toto rozhodnutí nenabude právní moci, není řízení ukončeno a věc nebo stavba kulturní památkou není. Na druhou stranu právě okamžikem nabytí právní moci rozhodnutí Ministerstva kultury o prohlášení věci nebo stavby dochází k právnímu vzniku nové kulturní památky a od tohoto okamžiku se k ní musí vlastník věci či stavby chovat jako ke kulturní památce (se všemi povinnostmi a právy s tím souvisejícími), a to bez ohledu na to, že zápis kulturní památky do ústředního seznamu podle § 7 ještě nebyl proveden a že takové kulturní památce Národní památkový ústav ještě nepřidělil rejstříkové číslo. Přidělení rejstříkového čísla je toliko administrativní úkon spojený s evidencí kulturní památky v ústředním seznamu a s okamžikem právního vzniku kulturní památky tento evidenční úkon nelze spojovat.</a:t>
            </a:r>
          </a:p>
        </p:txBody>
      </p:sp>
    </p:spTree>
    <p:extLst>
      <p:ext uri="{BB962C8B-B14F-4D97-AF65-F5344CB8AC3E}">
        <p14:creationId xmlns:p14="http://schemas.microsoft.com/office/powerpoint/2010/main" val="3915858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3371F5-809B-4631-B39D-DF0DE863FB20}"/>
              </a:ext>
            </a:extLst>
          </p:cNvPr>
          <p:cNvSpPr>
            <a:spLocks noGrp="1"/>
          </p:cNvSpPr>
          <p:nvPr>
            <p:ph type="title"/>
          </p:nvPr>
        </p:nvSpPr>
        <p:spPr/>
        <p:txBody>
          <a:bodyPr/>
          <a:lstStyle/>
          <a:p>
            <a:r>
              <a:rPr lang="cs-CZ" dirty="0"/>
              <a:t>Zrušení prohlášení věci za kulturní památku (§8)</a:t>
            </a:r>
          </a:p>
        </p:txBody>
      </p:sp>
      <p:sp>
        <p:nvSpPr>
          <p:cNvPr id="3" name="Zástupný symbol pro obsah 2">
            <a:extLst>
              <a:ext uri="{FF2B5EF4-FFF2-40B4-BE49-F238E27FC236}">
                <a16:creationId xmlns:a16="http://schemas.microsoft.com/office/drawing/2014/main" id="{54DB786E-A31C-4B4A-9FBA-63ED476C8FD1}"/>
              </a:ext>
            </a:extLst>
          </p:cNvPr>
          <p:cNvSpPr>
            <a:spLocks noGrp="1"/>
          </p:cNvSpPr>
          <p:nvPr>
            <p:ph idx="1"/>
          </p:nvPr>
        </p:nvSpPr>
        <p:spPr/>
        <p:txBody>
          <a:bodyPr/>
          <a:lstStyle/>
          <a:p>
            <a:r>
              <a:rPr lang="cs-CZ" dirty="0"/>
              <a:t>Předmětem řízení podle tohoto ustanovení je zbavení věci nebo stavby vlastnosti být kulturní památkou při splnění zákonných předpokladů. Rozhodnutím podle § 8 odst. 1 se neruší rozhodnutí o prohlášení za kulturní památku, ale konkrétní věci nebo stavbě se odebírá její právní vlastnost být kulturní památkou. Nabytím právní moci tohoto rozhodnutí konkrétní věc nebo stavba přestává být kulturní památkou.</a:t>
            </a:r>
          </a:p>
        </p:txBody>
      </p:sp>
    </p:spTree>
    <p:extLst>
      <p:ext uri="{BB962C8B-B14F-4D97-AF65-F5344CB8AC3E}">
        <p14:creationId xmlns:p14="http://schemas.microsoft.com/office/powerpoint/2010/main" val="3814847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945BDF-4630-473D-AEC6-B6C266A1615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D44DC1F-AC20-4ED3-94FB-DBDD17CF743C}"/>
              </a:ext>
            </a:extLst>
          </p:cNvPr>
          <p:cNvSpPr>
            <a:spLocks noGrp="1"/>
          </p:cNvSpPr>
          <p:nvPr>
            <p:ph idx="1"/>
          </p:nvPr>
        </p:nvSpPr>
        <p:spPr/>
        <p:txBody>
          <a:bodyPr>
            <a:normAutofit lnSpcReduction="10000"/>
          </a:bodyPr>
          <a:lstStyle/>
          <a:p>
            <a:r>
              <a:rPr lang="cs-CZ" b="1" dirty="0"/>
              <a:t>Zahájení řízení: </a:t>
            </a:r>
            <a:r>
              <a:rPr lang="cs-CZ" dirty="0"/>
              <a:t>na žádost vlastníka nebo na žádost právnické či fyzické osoby, která prokáže právní zájem na zrušení prohlášení za kulturní památku, z moci úřední</a:t>
            </a:r>
          </a:p>
          <a:p>
            <a:r>
              <a:rPr lang="cs-CZ" dirty="0"/>
              <a:t>žádost obsahuje název kulturní památky a rejstříkové číslo ústředního seznamu, umístění a bližší určení kulturní památky, vlastnické vztahy, zdůvodnění žádosti a informativní fotografie. Zejména v případech, kdy kulturní památku tvoří soubor věcí nebo staveb a předmětem řízení má být pouze jedna z nich nebo jejich omezený okruh, ale nikoli soubor tvořící kulturní památku jako celek, je nezbytné jednoznačně identifikovat konkrétní věc či stavbu, které se má řízení týkat.</a:t>
            </a:r>
          </a:p>
          <a:p>
            <a:r>
              <a:rPr lang="cs-CZ" dirty="0"/>
              <a:t>Podání této žádosti není zpoplatněno.</a:t>
            </a:r>
          </a:p>
          <a:p>
            <a:pPr marL="0" indent="0">
              <a:buNone/>
            </a:pPr>
            <a:endParaRPr lang="cs-CZ" dirty="0"/>
          </a:p>
        </p:txBody>
      </p:sp>
    </p:spTree>
    <p:extLst>
      <p:ext uri="{BB962C8B-B14F-4D97-AF65-F5344CB8AC3E}">
        <p14:creationId xmlns:p14="http://schemas.microsoft.com/office/powerpoint/2010/main" val="2672414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A76EAC-5813-43F4-BF3C-F13CA8312AC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4C7A9AA-962D-49FF-A829-BE261CAC6D07}"/>
              </a:ext>
            </a:extLst>
          </p:cNvPr>
          <p:cNvSpPr>
            <a:spLocks noGrp="1"/>
          </p:cNvSpPr>
          <p:nvPr>
            <p:ph idx="1"/>
          </p:nvPr>
        </p:nvSpPr>
        <p:spPr/>
        <p:txBody>
          <a:bodyPr>
            <a:normAutofit fontScale="92500" lnSpcReduction="10000"/>
          </a:bodyPr>
          <a:lstStyle/>
          <a:p>
            <a:r>
              <a:rPr lang="cs-CZ" b="1" dirty="0"/>
              <a:t>Zahájení řízení z moci úřední</a:t>
            </a:r>
          </a:p>
          <a:p>
            <a:r>
              <a:rPr lang="cs-CZ" dirty="0"/>
              <a:t>Řízení z moci úřední může Ministerstvo kultury zahájit na základě vlastních zjištění nebo na základě podnětu jakékoli fyzické či právnické osoby, případně jiného správního orgánu.</a:t>
            </a:r>
          </a:p>
          <a:p>
            <a:r>
              <a:rPr lang="cs-CZ" dirty="0"/>
              <a:t>Ohledně archeologických nálezů prohlášených za kulturní památku není zahájení řízení o zrušení prohlášení archeologického nálezu za kulturní památku podmíněno podáním Akademie věd ČR. Ministerstvo kultury tedy může toto řízení zahájit samo z moci úřední i bez podnětu kvalifikované osoby. Ovšem i Akademie věd ČR může svým podáním iniciovat zahájení řízení z moci úřední a samozřejmě řízení může být zahájeno i na základě její žádosti, pokud by Akademie věd ČR prokázala v konkrétním případě právní zájem na zrušení prohlášení věci nebo stavby za kulturní památku.</a:t>
            </a:r>
          </a:p>
          <a:p>
            <a:endParaRPr lang="cs-CZ" dirty="0"/>
          </a:p>
        </p:txBody>
      </p:sp>
    </p:spTree>
    <p:extLst>
      <p:ext uri="{BB962C8B-B14F-4D97-AF65-F5344CB8AC3E}">
        <p14:creationId xmlns:p14="http://schemas.microsoft.com/office/powerpoint/2010/main" val="3270668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7A6571-AEDD-45F8-81B1-998001B6A72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48B8F345-02C8-44F1-BC62-DDF83A028EF9}"/>
              </a:ext>
            </a:extLst>
          </p:cNvPr>
          <p:cNvSpPr>
            <a:spLocks noGrp="1"/>
          </p:cNvSpPr>
          <p:nvPr>
            <p:ph idx="1"/>
          </p:nvPr>
        </p:nvSpPr>
        <p:spPr/>
        <p:txBody>
          <a:bodyPr/>
          <a:lstStyle/>
          <a:p>
            <a:r>
              <a:rPr lang="cs-CZ" b="1" dirty="0"/>
              <a:t>Mimořádně závažné důvody pro zrušení prohlášení věci nebo stavby za kulturní památku</a:t>
            </a:r>
          </a:p>
          <a:p>
            <a:r>
              <a:rPr lang="cs-CZ" dirty="0"/>
              <a:t>Nezbytnou podmínkou pro zrušení prohlášení jsou mimořádně závažné důvody. Může tu jít zejména o situaci, kdy není možné kulturní památku zachovat vůbec, anebo o situaci, kdy by si zachování věci nebo stavby vyžádalo takové zásahy, které by ve svém důsledku znamenaly ztrátu památkové hodnoty kulturní památky. Pod mimořádně závažné důvody však nelze podřadit havarijní stav kulturní památky způsobený zanedbáním povinné péče jejího vlastníka.</a:t>
            </a:r>
          </a:p>
          <a:p>
            <a:pPr marL="0" indent="0">
              <a:buNone/>
            </a:pPr>
            <a:endParaRPr lang="cs-CZ" dirty="0"/>
          </a:p>
        </p:txBody>
      </p:sp>
    </p:spTree>
    <p:extLst>
      <p:ext uri="{BB962C8B-B14F-4D97-AF65-F5344CB8AC3E}">
        <p14:creationId xmlns:p14="http://schemas.microsoft.com/office/powerpoint/2010/main" val="1524597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FE761E-4D61-454F-A423-ECEC2EFF436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E21433A3-1DC8-45F3-8F55-02CFCCCC0372}"/>
              </a:ext>
            </a:extLst>
          </p:cNvPr>
          <p:cNvSpPr>
            <a:spLocks noGrp="1"/>
          </p:cNvSpPr>
          <p:nvPr>
            <p:ph idx="1"/>
          </p:nvPr>
        </p:nvSpPr>
        <p:spPr/>
        <p:txBody>
          <a:bodyPr/>
          <a:lstStyle/>
          <a:p>
            <a:r>
              <a:rPr lang="cs-CZ" dirty="0"/>
              <a:t>Existence mimořádně závažného důvodu je předmětem dokazování v řízení podle § 8. Toto důkazní břemeno nese ten, kdo inicioval zahájení řízení. Je-li řízení podle § 8 odst. 1 zahájeno na žádost, pak důkazní břemeno vztahující se k existenci mimořádně závažných důvodů pro zrušení památkové ochrany nese primárně žadatel. Tím samozřejmě není dotčena povinnost Ministerstva kultury postupovat dle § 3 </a:t>
            </a:r>
            <a:r>
              <a:rPr lang="cs-CZ" dirty="0" err="1"/>
              <a:t>spr</a:t>
            </a:r>
            <a:r>
              <a:rPr lang="cs-CZ" dirty="0"/>
              <a:t>. řádu v souladu se zásadou zjištění skutkového stavu bez důvodných pochybností.</a:t>
            </a:r>
          </a:p>
        </p:txBody>
      </p:sp>
    </p:spTree>
    <p:extLst>
      <p:ext uri="{BB962C8B-B14F-4D97-AF65-F5344CB8AC3E}">
        <p14:creationId xmlns:p14="http://schemas.microsoft.com/office/powerpoint/2010/main" val="2801365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1C4884-BAFC-4012-ABAF-9E7936AB6994}"/>
              </a:ext>
            </a:extLst>
          </p:cNvPr>
          <p:cNvSpPr>
            <a:spLocks noGrp="1"/>
          </p:cNvSpPr>
          <p:nvPr>
            <p:ph type="title"/>
          </p:nvPr>
        </p:nvSpPr>
        <p:spPr/>
        <p:txBody>
          <a:bodyPr/>
          <a:lstStyle/>
          <a:p>
            <a:r>
              <a:rPr lang="cs-CZ" dirty="0"/>
              <a:t>Dokazování</a:t>
            </a:r>
          </a:p>
        </p:txBody>
      </p:sp>
      <p:sp>
        <p:nvSpPr>
          <p:cNvPr id="3" name="Zástupný symbol pro obsah 2">
            <a:extLst>
              <a:ext uri="{FF2B5EF4-FFF2-40B4-BE49-F238E27FC236}">
                <a16:creationId xmlns:a16="http://schemas.microsoft.com/office/drawing/2014/main" id="{3A2F9F9C-180C-494B-B663-0067AC8FB9DF}"/>
              </a:ext>
            </a:extLst>
          </p:cNvPr>
          <p:cNvSpPr>
            <a:spLocks noGrp="1"/>
          </p:cNvSpPr>
          <p:nvPr>
            <p:ph idx="1"/>
          </p:nvPr>
        </p:nvSpPr>
        <p:spPr/>
        <p:txBody>
          <a:bodyPr/>
          <a:lstStyle/>
          <a:p>
            <a:r>
              <a:rPr lang="cs-CZ" dirty="0"/>
              <a:t>Ustanovení § 8 odst. 2 stanoví </a:t>
            </a:r>
            <a:r>
              <a:rPr lang="cs-CZ" u="sng" dirty="0"/>
              <a:t>obligatorní </a:t>
            </a:r>
            <a:r>
              <a:rPr lang="cs-CZ" dirty="0"/>
              <a:t>podklady pro rozhodnutí Ministerstva kultury v řízení o zrušení prohlášení věci nebo stavby za kulturní památku. Těmito podklady jsou vyjádření obecního úřadu obce s rozšířenou působností, vyjádření krajského úřadu a v případě, že je předmětem řízení archeologický nález, je povinným podkladem také vyjádření Akademie věd ČR, pokud řízení o zrušení prohlášení archeologického nálezu sama neiniciovala.</a:t>
            </a:r>
          </a:p>
        </p:txBody>
      </p:sp>
    </p:spTree>
    <p:extLst>
      <p:ext uri="{BB962C8B-B14F-4D97-AF65-F5344CB8AC3E}">
        <p14:creationId xmlns:p14="http://schemas.microsoft.com/office/powerpoint/2010/main" val="101547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64F55-9BCD-4544-8A40-54A445C02295}"/>
              </a:ext>
            </a:extLst>
          </p:cNvPr>
          <p:cNvSpPr>
            <a:spLocks noGrp="1"/>
          </p:cNvSpPr>
          <p:nvPr>
            <p:ph type="title"/>
          </p:nvPr>
        </p:nvSpPr>
        <p:spPr/>
        <p:txBody>
          <a:bodyPr/>
          <a:lstStyle/>
          <a:p>
            <a:r>
              <a:rPr lang="cs-CZ" dirty="0"/>
              <a:t>Studijní povinnosti a zakončení</a:t>
            </a:r>
          </a:p>
        </p:txBody>
      </p:sp>
      <p:sp>
        <p:nvSpPr>
          <p:cNvPr id="3" name="Zástupný symbol pro obsah 2">
            <a:extLst>
              <a:ext uri="{FF2B5EF4-FFF2-40B4-BE49-F238E27FC236}">
                <a16:creationId xmlns:a16="http://schemas.microsoft.com/office/drawing/2014/main" id="{5D927B24-8A33-4F5B-AB08-D82ACAC1466C}"/>
              </a:ext>
            </a:extLst>
          </p:cNvPr>
          <p:cNvSpPr>
            <a:spLocks noGrp="1"/>
          </p:cNvSpPr>
          <p:nvPr>
            <p:ph idx="1"/>
          </p:nvPr>
        </p:nvSpPr>
        <p:spPr/>
        <p:txBody>
          <a:bodyPr/>
          <a:lstStyle/>
          <a:p>
            <a:r>
              <a:rPr lang="cs-CZ" dirty="0"/>
              <a:t>Aktivní účast na hodinách (nebudou striktně rozděleny na přednášky a semináře)</a:t>
            </a:r>
          </a:p>
          <a:p>
            <a:r>
              <a:rPr lang="cs-CZ" dirty="0"/>
              <a:t>Prezentace vybrané české památky zapsané na seznam kulturního dědictví UNESCO</a:t>
            </a:r>
          </a:p>
          <a:p>
            <a:r>
              <a:rPr lang="cs-CZ" dirty="0"/>
              <a:t>Závěrečný test</a:t>
            </a:r>
          </a:p>
          <a:p>
            <a:endParaRPr lang="cs-CZ" dirty="0"/>
          </a:p>
        </p:txBody>
      </p:sp>
    </p:spTree>
    <p:extLst>
      <p:ext uri="{BB962C8B-B14F-4D97-AF65-F5344CB8AC3E}">
        <p14:creationId xmlns:p14="http://schemas.microsoft.com/office/powerpoint/2010/main" val="4061422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53AC76-6C46-4578-A770-58465B0494F9}"/>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AC546B37-80C6-4E5C-BBDC-0201B7150902}"/>
              </a:ext>
            </a:extLst>
          </p:cNvPr>
          <p:cNvSpPr>
            <a:spLocks noGrp="1"/>
          </p:cNvSpPr>
          <p:nvPr>
            <p:ph idx="1"/>
          </p:nvPr>
        </p:nvSpPr>
        <p:spPr/>
        <p:txBody>
          <a:bodyPr>
            <a:normAutofit fontScale="70000" lnSpcReduction="20000"/>
          </a:bodyPr>
          <a:lstStyle/>
          <a:p>
            <a:r>
              <a:rPr lang="cs-CZ" b="1" dirty="0"/>
              <a:t>Povinnost zpracovat dokumentaci v případě zrušení prohlášení věci nebo stavby za kulturní památku</a:t>
            </a:r>
          </a:p>
          <a:p>
            <a:r>
              <a:rPr lang="cs-CZ" dirty="0"/>
              <a:t>Protože v případě vydání rozhodnutí o zrušení prohlášení věci nebo stavby za kulturní památku může dojít i ke zničení primárního pramene historického poznání, umožňuje § 8 odst. 3 Ministerstvu kultury vázat zrušení prohlášení věci nebo stavby za kulturní památku na předchozí splnění podmínek. Tyto podmínky směřují především k vytvoření dostatečné dokumentace, která po zániku věci nebo stavby dosud chráněné jako kulturní památka coby primárního pramene poznání umožní její poznání alespoň z pramene sekundárního. Může se jednat především o zpracování měřické a fotografické dokumentace či stavebně historických nebo archeologických průzkumů. Obdobně může být jako podmínka stanoveno přemístění vybraných prvků kulturní památky a úprava vzniklého prostoru.</a:t>
            </a:r>
          </a:p>
          <a:p>
            <a:r>
              <a:rPr lang="cs-CZ" dirty="0"/>
              <a:t>Náklady spojené se splněním těchto podmínek nese podle § 8 odst. 3 u řízení zahájených na žádost žadatel a v případě řízení, které zahájilo Ministerstvo kultury z vlastního podnětu, osoba hájící zájmy, které převážily nad zájmem spočívajícím v zachování dotčené věci nebo jako kulturní památky. Může jít o zájem veřejný (například při budování železničního koridoru je třeba odstranit budovu stavědla, jež je kulturní památkou), může však jít i o zájem soukromý (například zájem nájemce, který dlouhodobě užívá kulturní památku, na zrušení jejího prohlášení).</a:t>
            </a:r>
          </a:p>
          <a:p>
            <a:endParaRPr lang="cs-CZ" dirty="0"/>
          </a:p>
        </p:txBody>
      </p:sp>
    </p:spTree>
    <p:extLst>
      <p:ext uri="{BB962C8B-B14F-4D97-AF65-F5344CB8AC3E}">
        <p14:creationId xmlns:p14="http://schemas.microsoft.com/office/powerpoint/2010/main" val="52553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2CE35-E05D-4402-B4BD-223173E7200F}"/>
              </a:ext>
            </a:extLst>
          </p:cNvPr>
          <p:cNvSpPr>
            <a:spLocks noGrp="1"/>
          </p:cNvSpPr>
          <p:nvPr>
            <p:ph type="title"/>
          </p:nvPr>
        </p:nvSpPr>
        <p:spPr/>
        <p:txBody>
          <a:bodyPr/>
          <a:lstStyle/>
          <a:p>
            <a:r>
              <a:rPr lang="cs-CZ" dirty="0"/>
              <a:t>Rozhodnutí</a:t>
            </a:r>
          </a:p>
        </p:txBody>
      </p:sp>
      <p:sp>
        <p:nvSpPr>
          <p:cNvPr id="3" name="Zástupný symbol pro obsah 2">
            <a:extLst>
              <a:ext uri="{FF2B5EF4-FFF2-40B4-BE49-F238E27FC236}">
                <a16:creationId xmlns:a16="http://schemas.microsoft.com/office/drawing/2014/main" id="{BD4C7991-88E5-4A10-ADA1-320C622F4817}"/>
              </a:ext>
            </a:extLst>
          </p:cNvPr>
          <p:cNvSpPr>
            <a:spLocks noGrp="1"/>
          </p:cNvSpPr>
          <p:nvPr>
            <p:ph idx="1"/>
          </p:nvPr>
        </p:nvSpPr>
        <p:spPr/>
        <p:txBody>
          <a:bodyPr>
            <a:normAutofit fontScale="70000" lnSpcReduction="20000"/>
          </a:bodyPr>
          <a:lstStyle/>
          <a:p>
            <a:r>
              <a:rPr lang="cs-CZ" dirty="0"/>
              <a:t>Závěr řízení o zrušení prohlášení věci za kulturní památku je konstruován obdobně jako u prohlášení věci za kulturní památku a je řešen pouze odkazem na § 3 odst. 4 zák. o st. památkové péči. I zde platí, že zrušit prohlášení je možné pouze u věci, popř. stavby. Nelze rozhodnout o zrušení prohlášení jen u součásti nebo části věci nebo stavby.</a:t>
            </a:r>
          </a:p>
          <a:p>
            <a:r>
              <a:rPr lang="cs-CZ" b="1" dirty="0"/>
              <a:t>Příklad:</a:t>
            </a:r>
          </a:p>
          <a:p>
            <a:r>
              <a:rPr lang="cs-CZ" dirty="0"/>
              <a:t>Vlastník varhan, které jsou kulturní památkou, chce obnovit barokní varhany do stavu jejich vzniku, tj. první poloviny 18. století. Součástí varhan je i cca 1/3 rejstříků včetně skříně, která byla doplněna během poslední velké opravy varhan koncem 19. století. Tuto součást varhan by bylo možné demontovat po posouzení jejích kulturně historických hodnot a jejich podílu na hodnotách varhan v rámci obnovy kulturní památky dle § 14 odst. 1 zák. o st. památkové péči. Nesprávným postupem by bylo zrušení prohlášení části varhan - jen novověkého doplňku varhan -, protože řízení dle § 8 zák. o st. památkové péči je možné vést pouze o „celé“ věci nebo „celé“ stavbě. Obdobný postup platí např. u přístaveb kulturní památky.</a:t>
            </a:r>
          </a:p>
          <a:p>
            <a:r>
              <a:rPr lang="cs-CZ" dirty="0"/>
              <a:t>Řízení může být ukončeno jak rozhodnutím o zrušení prohlášení věci za kulturní památku, tak rozhodnutím o tom, že Ministerstvo kultury neshledalo důvody pro zrušení prohlášení věci za kulturní památku. Pokud Ministerstvo kultury neshledá důvody pro zrušení prohlášení za kulturní památku, rozhodne meritorně o tom, že věc nebo stavba nepozbyla svůj </a:t>
            </a:r>
            <a:r>
              <a:rPr lang="cs-CZ" u="sng" dirty="0"/>
              <a:t>status </a:t>
            </a:r>
            <a:r>
              <a:rPr lang="cs-CZ" dirty="0"/>
              <a:t>kulturní památky</a:t>
            </a:r>
          </a:p>
          <a:p>
            <a:endParaRPr lang="cs-CZ" dirty="0"/>
          </a:p>
        </p:txBody>
      </p:sp>
    </p:spTree>
    <p:extLst>
      <p:ext uri="{BB962C8B-B14F-4D97-AF65-F5344CB8AC3E}">
        <p14:creationId xmlns:p14="http://schemas.microsoft.com/office/powerpoint/2010/main" val="852392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B1EF9-85D7-4C61-A121-ED5B029F6F6E}"/>
              </a:ext>
            </a:extLst>
          </p:cNvPr>
          <p:cNvSpPr>
            <a:spLocks noGrp="1"/>
          </p:cNvSpPr>
          <p:nvPr>
            <p:ph type="title"/>
          </p:nvPr>
        </p:nvSpPr>
        <p:spPr/>
        <p:txBody>
          <a:bodyPr/>
          <a:lstStyle/>
          <a:p>
            <a:r>
              <a:rPr lang="cs-CZ" dirty="0"/>
              <a:t>Evidence kulturních památek</a:t>
            </a:r>
          </a:p>
        </p:txBody>
      </p:sp>
      <p:sp>
        <p:nvSpPr>
          <p:cNvPr id="3" name="Zástupný symbol pro obsah 2">
            <a:extLst>
              <a:ext uri="{FF2B5EF4-FFF2-40B4-BE49-F238E27FC236}">
                <a16:creationId xmlns:a16="http://schemas.microsoft.com/office/drawing/2014/main" id="{93C312F4-3F65-45B5-B035-0AF0264E4B21}"/>
              </a:ext>
            </a:extLst>
          </p:cNvPr>
          <p:cNvSpPr>
            <a:spLocks noGrp="1"/>
          </p:cNvSpPr>
          <p:nvPr>
            <p:ph idx="1"/>
          </p:nvPr>
        </p:nvSpPr>
        <p:spPr/>
        <p:txBody>
          <a:bodyPr>
            <a:normAutofit lnSpcReduction="10000"/>
          </a:bodyPr>
          <a:lstStyle/>
          <a:p>
            <a:r>
              <a:rPr lang="cs-CZ" dirty="0"/>
              <a:t>(1) Kulturní památky, národní kulturní památky, památkové rezervace, památkové zóny, ochranné pásmo nemovité kulturní památky, nemovité národní kulturní památky, památkové rezervace nebo památkové zóny se zapisují do </a:t>
            </a:r>
            <a:r>
              <a:rPr lang="cs-CZ" dirty="0">
                <a:hlinkClick r:id="rId2">
                  <a:extLst>
                    <a:ext uri="{A12FA001-AC4F-418D-AE19-62706E023703}">
                      <ahyp:hlinkClr xmlns:ahyp="http://schemas.microsoft.com/office/drawing/2018/hyperlinkcolor" val="tx"/>
                    </a:ext>
                  </a:extLst>
                </a:hlinkClick>
              </a:rPr>
              <a:t>Ústředního seznamu kulturních památek České republiky</a:t>
            </a:r>
            <a:r>
              <a:rPr lang="cs-CZ" dirty="0"/>
              <a:t>(dále jen "ústřední seznam"). Ústřední seznam vede odborná organizace státní památkové péče (= Národní památkový ústav)</a:t>
            </a:r>
          </a:p>
          <a:p>
            <a:r>
              <a:rPr lang="cs-CZ" dirty="0"/>
              <a:t>Povinnost vyrozumět vlastníka kulturní památky, krajský úřad, obecní úřad obce s rozšířenou působností, stavební úřad, archeologický ústav</a:t>
            </a:r>
          </a:p>
          <a:p>
            <a:r>
              <a:rPr lang="cs-CZ" dirty="0"/>
              <a:t>Pouze evidenční charakter</a:t>
            </a:r>
          </a:p>
          <a:p>
            <a:r>
              <a:rPr lang="cs-CZ" dirty="0">
                <a:hlinkClick r:id="rId3"/>
              </a:rPr>
              <a:t>Památkový Katalog (pamatkovykatalog.cz)</a:t>
            </a:r>
            <a:endParaRPr lang="cs-CZ" dirty="0"/>
          </a:p>
          <a:p>
            <a:endParaRPr lang="cs-CZ" dirty="0"/>
          </a:p>
        </p:txBody>
      </p:sp>
    </p:spTree>
    <p:extLst>
      <p:ext uri="{BB962C8B-B14F-4D97-AF65-F5344CB8AC3E}">
        <p14:creationId xmlns:p14="http://schemas.microsoft.com/office/powerpoint/2010/main" val="3253050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208F9A-85EE-4D82-B710-46AE470066FA}"/>
              </a:ext>
            </a:extLst>
          </p:cNvPr>
          <p:cNvSpPr>
            <a:spLocks noGrp="1"/>
          </p:cNvSpPr>
          <p:nvPr>
            <p:ph type="title"/>
          </p:nvPr>
        </p:nvSpPr>
        <p:spPr/>
        <p:txBody>
          <a:bodyPr/>
          <a:lstStyle/>
          <a:p>
            <a:r>
              <a:rPr lang="cs-CZ" dirty="0"/>
              <a:t>Co je památkami neboli kulturním dědictvím?</a:t>
            </a:r>
          </a:p>
        </p:txBody>
      </p:sp>
      <p:sp>
        <p:nvSpPr>
          <p:cNvPr id="3" name="Zástupný symbol pro obsah 2">
            <a:extLst>
              <a:ext uri="{FF2B5EF4-FFF2-40B4-BE49-F238E27FC236}">
                <a16:creationId xmlns:a16="http://schemas.microsoft.com/office/drawing/2014/main" id="{60DF93B1-BA68-44F6-ADBF-41CEDA0E8872}"/>
              </a:ext>
            </a:extLst>
          </p:cNvPr>
          <p:cNvSpPr>
            <a:spLocks noGrp="1"/>
          </p:cNvSpPr>
          <p:nvPr>
            <p:ph idx="1"/>
          </p:nvPr>
        </p:nvSpPr>
        <p:spPr/>
        <p:txBody>
          <a:bodyPr/>
          <a:lstStyle/>
          <a:p>
            <a:r>
              <a:rPr lang="cs-CZ" b="1" dirty="0"/>
              <a:t>Vybrané lidské výtvory, které zasluhují, aby se o ně pečovalo určitým způsobem</a:t>
            </a:r>
          </a:p>
          <a:p>
            <a:pPr marL="0" indent="0">
              <a:buNone/>
            </a:pPr>
            <a:r>
              <a:rPr lang="cs-CZ" dirty="0"/>
              <a:t>X</a:t>
            </a:r>
          </a:p>
          <a:p>
            <a:pPr marL="0" indent="0">
              <a:buNone/>
            </a:pPr>
            <a:r>
              <a:rPr lang="cs-CZ" dirty="0"/>
              <a:t>Přírodní dědictví (přírodní památky) </a:t>
            </a:r>
          </a:p>
          <a:p>
            <a:pPr marL="0" indent="0">
              <a:buNone/>
            </a:pPr>
            <a:r>
              <a:rPr lang="cs-CZ" dirty="0"/>
              <a:t>X</a:t>
            </a:r>
          </a:p>
          <a:p>
            <a:pPr marL="0" indent="0">
              <a:buNone/>
            </a:pPr>
            <a:r>
              <a:rPr lang="cs-CZ" dirty="0"/>
              <a:t>Nehmotné kulturní dědictví</a:t>
            </a:r>
          </a:p>
          <a:p>
            <a:pPr marL="0" indent="0">
              <a:buNone/>
            </a:pPr>
            <a:r>
              <a:rPr lang="cs-CZ" dirty="0"/>
              <a:t> </a:t>
            </a:r>
          </a:p>
          <a:p>
            <a:pPr marL="0" indent="0">
              <a:buNone/>
            </a:pPr>
            <a:r>
              <a:rPr lang="cs-CZ" dirty="0"/>
              <a:t>jednoznačné určení, které památky je třeba chránit a věnovat jim speciální péči - </a:t>
            </a:r>
            <a:r>
              <a:rPr lang="cs-CZ" b="1" dirty="0"/>
              <a:t>seznamy</a:t>
            </a:r>
          </a:p>
        </p:txBody>
      </p:sp>
    </p:spTree>
    <p:extLst>
      <p:ext uri="{BB962C8B-B14F-4D97-AF65-F5344CB8AC3E}">
        <p14:creationId xmlns:p14="http://schemas.microsoft.com/office/powerpoint/2010/main" val="417066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FFFC3-FCFF-49C8-B18D-93E8D34DC1C9}"/>
              </a:ext>
            </a:extLst>
          </p:cNvPr>
          <p:cNvSpPr>
            <a:spLocks noGrp="1"/>
          </p:cNvSpPr>
          <p:nvPr>
            <p:ph type="title"/>
          </p:nvPr>
        </p:nvSpPr>
        <p:spPr/>
        <p:txBody>
          <a:bodyPr/>
          <a:lstStyle/>
          <a:p>
            <a:r>
              <a:rPr lang="cs-CZ" dirty="0"/>
              <a:t>Památkové hodnoty</a:t>
            </a:r>
            <a:br>
              <a:rPr lang="cs-CZ" dirty="0"/>
            </a:br>
            <a:endParaRPr lang="cs-CZ" dirty="0"/>
          </a:p>
        </p:txBody>
      </p:sp>
      <p:sp>
        <p:nvSpPr>
          <p:cNvPr id="3" name="Zástupný symbol pro obsah 2">
            <a:extLst>
              <a:ext uri="{FF2B5EF4-FFF2-40B4-BE49-F238E27FC236}">
                <a16:creationId xmlns:a16="http://schemas.microsoft.com/office/drawing/2014/main" id="{290CDAB3-9804-4E5A-8072-DB3944F89CCA}"/>
              </a:ext>
            </a:extLst>
          </p:cNvPr>
          <p:cNvSpPr>
            <a:spLocks noGrp="1"/>
          </p:cNvSpPr>
          <p:nvPr>
            <p:ph idx="1"/>
          </p:nvPr>
        </p:nvSpPr>
        <p:spPr/>
        <p:txBody>
          <a:bodyPr/>
          <a:lstStyle/>
          <a:p>
            <a:pPr marL="514350" indent="-514350">
              <a:buAutoNum type="alphaUcParenR"/>
            </a:pPr>
            <a:r>
              <a:rPr lang="cs-CZ" dirty="0"/>
              <a:t>Historická hodnota</a:t>
            </a:r>
          </a:p>
          <a:p>
            <a:pPr marL="514350" indent="-514350">
              <a:buAutoNum type="alphaUcParenR"/>
            </a:pPr>
            <a:r>
              <a:rPr lang="cs-CZ" dirty="0"/>
              <a:t>Umělecká hodnota</a:t>
            </a:r>
          </a:p>
          <a:p>
            <a:pPr marL="514350" indent="-514350">
              <a:buAutoNum type="alphaUcParenR"/>
            </a:pPr>
            <a:r>
              <a:rPr lang="cs-CZ" dirty="0"/>
              <a:t>Užitková hodnota</a:t>
            </a:r>
          </a:p>
          <a:p>
            <a:pPr marL="514350" indent="-514350">
              <a:buAutoNum type="alphaUcParenR"/>
            </a:pPr>
            <a:endParaRPr lang="cs-CZ" dirty="0"/>
          </a:p>
          <a:p>
            <a:pPr marL="0" indent="0">
              <a:buNone/>
            </a:pPr>
            <a:r>
              <a:rPr lang="cs-CZ" dirty="0"/>
              <a:t> - jak velká škoda by vznikla pro historické poznání a estetické vnímání, kdyby památka zanikla? </a:t>
            </a:r>
          </a:p>
        </p:txBody>
      </p:sp>
    </p:spTree>
    <p:extLst>
      <p:ext uri="{BB962C8B-B14F-4D97-AF65-F5344CB8AC3E}">
        <p14:creationId xmlns:p14="http://schemas.microsoft.com/office/powerpoint/2010/main" val="1596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6DA0F7-9F6E-4F53-AFB0-27EC842DEA64}"/>
              </a:ext>
            </a:extLst>
          </p:cNvPr>
          <p:cNvSpPr>
            <a:spLocks noGrp="1"/>
          </p:cNvSpPr>
          <p:nvPr>
            <p:ph type="title"/>
          </p:nvPr>
        </p:nvSpPr>
        <p:spPr/>
        <p:txBody>
          <a:bodyPr/>
          <a:lstStyle/>
          <a:p>
            <a:r>
              <a:rPr lang="cs-CZ" b="1" dirty="0">
                <a:solidFill>
                  <a:srgbClr val="FF0000"/>
                </a:solidFill>
              </a:rPr>
              <a:t>Kulturní dědictví slovy zákona</a:t>
            </a:r>
          </a:p>
        </p:txBody>
      </p:sp>
      <p:sp>
        <p:nvSpPr>
          <p:cNvPr id="3" name="Zástupný symbol pro obsah 2">
            <a:extLst>
              <a:ext uri="{FF2B5EF4-FFF2-40B4-BE49-F238E27FC236}">
                <a16:creationId xmlns:a16="http://schemas.microsoft.com/office/drawing/2014/main" id="{8C83997D-95EF-440B-9BCE-73C13A10412D}"/>
              </a:ext>
            </a:extLst>
          </p:cNvPr>
          <p:cNvSpPr>
            <a:spLocks noGrp="1"/>
          </p:cNvSpPr>
          <p:nvPr>
            <p:ph idx="1"/>
          </p:nvPr>
        </p:nvSpPr>
        <p:spPr/>
        <p:txBody>
          <a:bodyPr>
            <a:normAutofit fontScale="70000" lnSpcReduction="20000"/>
          </a:bodyPr>
          <a:lstStyle/>
          <a:p>
            <a:pPr marL="0" indent="0">
              <a:buNone/>
            </a:pPr>
            <a:r>
              <a:rPr lang="cs-CZ" b="1" dirty="0"/>
              <a:t>Čl. 1 Úmluvy o ochraně světového kulturního a přírodního dědictví:</a:t>
            </a:r>
          </a:p>
          <a:p>
            <a:r>
              <a:rPr lang="cs-CZ" dirty="0"/>
              <a:t>památníky:</a:t>
            </a:r>
          </a:p>
          <a:p>
            <a:r>
              <a:rPr lang="cs-CZ" dirty="0"/>
              <a:t>architektonická díla, díla monumentálního sochařství a malířství, prvky či struktury archeologické povahy, nápisy, jeskynní obydlí a kombinace prvků, jež mají výjimečnou světovou hodnotu z hlediska dějin, umění či vědy;</a:t>
            </a:r>
          </a:p>
          <a:p>
            <a:r>
              <a:rPr lang="cs-CZ" dirty="0"/>
              <a:t>skupiny budov:</a:t>
            </a:r>
          </a:p>
          <a:p>
            <a:r>
              <a:rPr lang="cs-CZ" dirty="0"/>
              <a:t>skupiny oddělených či spojených budov, které mají z důvodu své architektury, stejnorodosti či umístění v krajině výjimečnou světovou hodnotu z hlediska dějin, umění či vědy;</a:t>
            </a:r>
          </a:p>
          <a:p>
            <a:r>
              <a:rPr lang="cs-CZ" dirty="0"/>
              <a:t>lokality:</a:t>
            </a:r>
          </a:p>
          <a:p>
            <a:r>
              <a:rPr lang="cs-CZ" dirty="0"/>
              <a:t>výtvory člověka či kombinovaná díla přírody a člověka a oblasti zahrnující místa archeologických nálezů mající výjimečnou světovou hodnotu z dějinného, estetického, etnologického či antropologického hlediska.</a:t>
            </a:r>
          </a:p>
          <a:p>
            <a:r>
              <a:rPr lang="cs-CZ" b="1" dirty="0"/>
              <a:t>Čl. 3 Úmluvy o ochraně světového kulturního a přírodního dědictví: </a:t>
            </a:r>
            <a:r>
              <a:rPr lang="cs-CZ" dirty="0"/>
              <a:t>Je v působnosti každé smluvní strany, aby určila a vymezila vlastnictví nacházející se na jejím území v souladu s čl. 1 a 2: </a:t>
            </a:r>
            <a:r>
              <a:rPr lang="cs-CZ" b="1" dirty="0">
                <a:solidFill>
                  <a:srgbClr val="FF0000"/>
                </a:solidFill>
              </a:rPr>
              <a:t>v ČR především zákon č. 20/1987, o státní památkové péči</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49114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5AEEA0A-700F-43B9-93BE-FB91088AA9B1}"/>
              </a:ext>
            </a:extLst>
          </p:cNvPr>
          <p:cNvSpPr/>
          <p:nvPr/>
        </p:nvSpPr>
        <p:spPr>
          <a:xfrm>
            <a:off x="669303" y="1074656"/>
            <a:ext cx="11067068" cy="3416320"/>
          </a:xfrm>
          <a:prstGeom prst="rect">
            <a:avLst/>
          </a:prstGeom>
        </p:spPr>
        <p:txBody>
          <a:bodyPr wrap="square">
            <a:spAutoFit/>
          </a:bodyPr>
          <a:lstStyle/>
          <a:p>
            <a:r>
              <a:rPr lang="cs-CZ" b="1" dirty="0">
                <a:solidFill>
                  <a:srgbClr val="FF0000"/>
                </a:solidFill>
              </a:rPr>
              <a:t>Kulturní památka dle § 2 zákona o státní památkové péči</a:t>
            </a:r>
          </a:p>
          <a:p>
            <a:endParaRPr lang="cs-CZ" b="1" dirty="0">
              <a:solidFill>
                <a:srgbClr val="FF0000"/>
              </a:solidFill>
            </a:endParaRPr>
          </a:p>
          <a:p>
            <a:r>
              <a:rPr lang="cs-CZ" dirty="0"/>
              <a:t>(1) Za kulturní památky podle tohoto zákona prohlašuje ministerstvo kultury České republiky (dále jen "ministerstvo kultury") </a:t>
            </a:r>
            <a:r>
              <a:rPr lang="cs-CZ" b="1" dirty="0"/>
              <a:t>nemovité a movité věci</a:t>
            </a:r>
            <a:r>
              <a:rPr lang="cs-CZ" dirty="0"/>
              <a:t>, popřípadě jejich </a:t>
            </a:r>
            <a:r>
              <a:rPr lang="cs-CZ" b="1" dirty="0"/>
              <a:t>soubory</a:t>
            </a:r>
            <a:r>
              <a:rPr lang="cs-CZ" dirty="0"/>
              <a:t>,</a:t>
            </a:r>
          </a:p>
          <a:p>
            <a:r>
              <a:rPr lang="cs-CZ" dirty="0"/>
              <a:t>a) které jsou </a:t>
            </a:r>
            <a:r>
              <a:rPr lang="cs-CZ" b="1" dirty="0"/>
              <a:t>významnými doklady historického vývoje, životního způsobu a prostředí společnosti od nejstarších dob do současnosti, jako projevy tvůrčích schopností a práce člověka z nejrůznějších oborů lidské činnosti, pro jejich hodnoty revoluční, historické, umělecké, vědecké a technické</a:t>
            </a:r>
            <a:r>
              <a:rPr lang="cs-CZ" dirty="0"/>
              <a:t>,</a:t>
            </a:r>
          </a:p>
          <a:p>
            <a:r>
              <a:rPr lang="cs-CZ" dirty="0"/>
              <a:t>b) které mají </a:t>
            </a:r>
            <a:r>
              <a:rPr lang="cs-CZ" b="1" dirty="0"/>
              <a:t>přímý vztah k významným osobnostem a historickým událostem</a:t>
            </a:r>
            <a:r>
              <a:rPr lang="cs-CZ" dirty="0"/>
              <a:t>.</a:t>
            </a:r>
          </a:p>
          <a:p>
            <a:r>
              <a:rPr lang="cs-CZ" dirty="0"/>
              <a:t>(2) Za podmínek podle odstavce 1 písm. a) nebo b) lze za kulturní památku samostatně prohlásit stavbu, která není samostatnou věcí, nebo soubor staveb; i taková kulturní památka se považuje za nemovitou kulturní památku.</a:t>
            </a:r>
          </a:p>
          <a:p>
            <a:r>
              <a:rPr lang="cs-CZ" dirty="0"/>
              <a:t>(3) </a:t>
            </a:r>
            <a:r>
              <a:rPr lang="cs-CZ" b="1" dirty="0"/>
              <a:t>Za kulturní památku lze prohlásit soubor věcí nebo staveb, i když některé z nich nevykazují znaky kulturní památky podle odstavce 1.</a:t>
            </a:r>
          </a:p>
        </p:txBody>
      </p:sp>
    </p:spTree>
    <p:extLst>
      <p:ext uri="{BB962C8B-B14F-4D97-AF65-F5344CB8AC3E}">
        <p14:creationId xmlns:p14="http://schemas.microsoft.com/office/powerpoint/2010/main" val="257222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A21855-F245-4CAE-9EE3-FC6A9C6E9094}"/>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7FF8EFEB-EA1D-49BF-80E4-A88C2F9B5D75}"/>
              </a:ext>
            </a:extLst>
          </p:cNvPr>
          <p:cNvSpPr>
            <a:spLocks noGrp="1"/>
          </p:cNvSpPr>
          <p:nvPr>
            <p:ph idx="1"/>
          </p:nvPr>
        </p:nvSpPr>
        <p:spPr/>
        <p:txBody>
          <a:bodyPr>
            <a:normAutofit fontScale="92500" lnSpcReduction="20000"/>
          </a:bodyPr>
          <a:lstStyle/>
          <a:p>
            <a:pPr marL="0" indent="0">
              <a:buNone/>
            </a:pPr>
            <a:r>
              <a:rPr lang="cs-CZ" b="1" dirty="0"/>
              <a:t>Čl. 2 Úmluvy o zachování nemateriálního kulturního dědictví (2003):</a:t>
            </a:r>
          </a:p>
          <a:p>
            <a:pPr marL="0" indent="0" algn="just">
              <a:buNone/>
            </a:pPr>
            <a:r>
              <a:rPr lang="cs-CZ" dirty="0"/>
              <a:t>„Nemateriálním kulturním dědictvím“ se rozumí zkušenosti, znázornění, vyjádření, znalosti, dovednosti, jakož i nástroje, předměty, artefakty a kulturní prostory s nimi související, které společenství, skupiny a v některých případech též jednotlivci považují za součást svého kulturního dědictví. Toto nemateriální kulturní dědictví, předávané z pokolení na pokolení, je společenstvími a skupinami lidí neustále přetvářeno v závislosti na jejich prostředí, na jejich interakci s přírodou a na jejich historii, dává jim pocit identity a kontinuity, podporuje takto úctu ke kulturní rozmanitosti a lidské tvořivosti. Pro účely této Úmluvy se bere v úvahu pouze nemateriální kulturní dědictví slučitelné se stávajícími mezinárodními nástroji týkajícími se lidských práv, jakož i se zásadami vzájemné úcty mezi společenstvími, skupinami i jednotlivci a trvale udržitelného rozvoje.“</a:t>
            </a:r>
          </a:p>
          <a:p>
            <a:r>
              <a:rPr lang="cs-CZ" b="1" dirty="0"/>
              <a:t>Co to konkrétně znamená?</a:t>
            </a:r>
          </a:p>
        </p:txBody>
      </p:sp>
    </p:spTree>
    <p:extLst>
      <p:ext uri="{BB962C8B-B14F-4D97-AF65-F5344CB8AC3E}">
        <p14:creationId xmlns:p14="http://schemas.microsoft.com/office/powerpoint/2010/main" val="2978015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4BC70-D7E6-4418-B43E-6A08789D78B2}"/>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11BEBFE-1C21-499E-8027-1ADC506E569B}"/>
              </a:ext>
            </a:extLst>
          </p:cNvPr>
          <p:cNvSpPr>
            <a:spLocks noGrp="1"/>
          </p:cNvSpPr>
          <p:nvPr>
            <p:ph idx="1"/>
          </p:nvPr>
        </p:nvSpPr>
        <p:spPr/>
        <p:txBody>
          <a:bodyPr/>
          <a:lstStyle/>
          <a:p>
            <a:r>
              <a:rPr lang="cs-CZ" dirty="0"/>
              <a:t>a) ústní tradice a vyjádření, včetně jazyka jakožto prostředku nemateriálního kulturního dědictví,</a:t>
            </a:r>
          </a:p>
          <a:p>
            <a:r>
              <a:rPr lang="cs-CZ" dirty="0"/>
              <a:t>b) interpretační umění,</a:t>
            </a:r>
          </a:p>
          <a:p>
            <a:r>
              <a:rPr lang="cs-CZ" dirty="0"/>
              <a:t>c) společenské zvyklosti, obřady a slavnostní události,</a:t>
            </a:r>
          </a:p>
          <a:p>
            <a:r>
              <a:rPr lang="cs-CZ" dirty="0"/>
              <a:t>d) vědomosti a zkušenosti týkající se přírody a vesmíru,</a:t>
            </a:r>
          </a:p>
          <a:p>
            <a:r>
              <a:rPr lang="cs-CZ" dirty="0"/>
              <a:t>e) dovednosti spojené s tradičními řemesly.</a:t>
            </a:r>
          </a:p>
          <a:p>
            <a:pPr marL="0" indent="0">
              <a:buNone/>
            </a:pPr>
            <a:endParaRPr lang="cs-CZ" dirty="0"/>
          </a:p>
        </p:txBody>
      </p:sp>
    </p:spTree>
    <p:extLst>
      <p:ext uri="{BB962C8B-B14F-4D97-AF65-F5344CB8AC3E}">
        <p14:creationId xmlns:p14="http://schemas.microsoft.com/office/powerpoint/2010/main" val="2233558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3680</Words>
  <Application>Microsoft Office PowerPoint</Application>
  <PresentationFormat>Širokoúhlá obrazovka</PresentationFormat>
  <Paragraphs>155</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Calibri</vt:lpstr>
      <vt:lpstr>Calibri Light</vt:lpstr>
      <vt:lpstr>Motiv Office</vt:lpstr>
      <vt:lpstr>Právní rámec ochrany kulturního dědictví</vt:lpstr>
      <vt:lpstr>Obsah předmětu</vt:lpstr>
      <vt:lpstr>Studijní povinnosti a zakončení</vt:lpstr>
      <vt:lpstr>Co je památkami neboli kulturním dědictvím?</vt:lpstr>
      <vt:lpstr>Památkové hodnoty </vt:lpstr>
      <vt:lpstr>Kulturní dědictví slovy zákona</vt:lpstr>
      <vt:lpstr>Prezentace aplikace PowerPoint</vt:lpstr>
      <vt:lpstr>Prezentace aplikace PowerPoint</vt:lpstr>
      <vt:lpstr>Prezentace aplikace PowerPoint</vt:lpstr>
      <vt:lpstr>Památková péče</vt:lpstr>
      <vt:lpstr>Přehled vývoje úsilí o zachování kulturního dědictví</vt:lpstr>
      <vt:lpstr>Prezentace aplikace PowerPoint</vt:lpstr>
      <vt:lpstr>Vývoj památkové péče v Československu</vt:lpstr>
      <vt:lpstr>Právní rámec ochrany kulturních památek</vt:lpstr>
      <vt:lpstr>Prezentace aplikace PowerPoint</vt:lpstr>
      <vt:lpstr>Kulturní památky </vt:lpstr>
      <vt:lpstr>Národní kulturní památka (§4)</vt:lpstr>
      <vt:lpstr>Plošná památková ochrana</vt:lpstr>
      <vt:lpstr>Prohlašování kulturních památek (§ 3)</vt:lpstr>
      <vt:lpstr>Průběh řízení</vt:lpstr>
      <vt:lpstr>Prezentace aplikace PowerPoint</vt:lpstr>
      <vt:lpstr>Dokazování</vt:lpstr>
      <vt:lpstr>Rozhodnutí ve věci</vt:lpstr>
      <vt:lpstr>Zrušení prohlášení věci za kulturní památku (§8)</vt:lpstr>
      <vt:lpstr>Prezentace aplikace PowerPoint</vt:lpstr>
      <vt:lpstr>Prezentace aplikace PowerPoint</vt:lpstr>
      <vt:lpstr>Prezentace aplikace PowerPoint</vt:lpstr>
      <vt:lpstr>Prezentace aplikace PowerPoint</vt:lpstr>
      <vt:lpstr>Dokazování</vt:lpstr>
      <vt:lpstr>Prezentace aplikace PowerPoint</vt:lpstr>
      <vt:lpstr>Rozhodnutí</vt:lpstr>
      <vt:lpstr>Evidence kulturních památek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Zdeňka Žáčková</cp:lastModifiedBy>
  <cp:revision>24</cp:revision>
  <cp:lastPrinted>2022-02-25T04:33:24Z</cp:lastPrinted>
  <dcterms:created xsi:type="dcterms:W3CDTF">2021-03-02T15:22:50Z</dcterms:created>
  <dcterms:modified xsi:type="dcterms:W3CDTF">2022-02-25T04:44:21Z</dcterms:modified>
</cp:coreProperties>
</file>