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1" r:id="rId5"/>
    <p:sldId id="272" r:id="rId6"/>
    <p:sldId id="269" r:id="rId7"/>
    <p:sldId id="270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308" r:id="rId16"/>
    <p:sldId id="280" r:id="rId17"/>
    <p:sldId id="30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3" autoAdjust="0"/>
  </p:normalViewPr>
  <p:slideViewPr>
    <p:cSldViewPr snapToGrid="0">
      <p:cViewPr>
        <p:scale>
          <a:sx n="68" d="100"/>
          <a:sy n="68" d="100"/>
        </p:scale>
        <p:origin x="616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304BA-8710-4954-8FB1-421773F2F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196470-042A-4BDB-9474-442E23EC5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9EBE77-318D-4B90-8E46-6E84DDC9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6AE71-A092-4CEC-B4F2-87072CB5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E619CD-6CB4-4E69-9279-25A0F416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1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EF04E-A6D0-4131-8577-CF4FFEB6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3E4430-9C6E-4AA4-8F15-E8EDEBBD8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193F3-C434-4743-9074-52FB55D2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6326E-5270-4AFE-A993-5BCE4628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AF15DB-0030-4680-9ABA-C141281A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67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DAF9CC-E07F-40C4-828C-40F3DD74B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388DB7-B976-462A-B7ED-E02A70DEF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7F817B-5F7C-400B-B999-BC48BB3F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1F107F-9C4F-4CAB-A2B3-960224DA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3FA02-9B4A-419F-9E34-CB9F97FE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0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0E537-2BEB-41FA-BE92-6733B297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8B33CA-5CED-44A6-B708-2ED64BCFC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14B4D-C1BF-4817-A813-985D38AB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7CF36A-1AB7-442A-A1CB-9F9704A2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A9CDEC-77AF-4CD7-AE09-1AA2032B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3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C79E7-A953-4C63-8448-F91AAEF2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74B072-55B7-4DA6-BCC5-0BC72A0D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824DC-556D-45A6-9C5A-1E6396FB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5987E7-9248-4F89-85DB-61905068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9ADAFD-1BB4-462C-8A60-171A2E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79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D5A90-E8AD-4B89-AA58-6198CA67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84B1A-487E-47D3-A4D7-54F59667E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1C4EE3-4CD5-41FF-A0EB-29C57B345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CCB488-75BF-4A0A-834B-7E340722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5DEA4D-0DDE-47E9-ABEC-2B478CF9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361CD0-213B-487C-BCDD-BE173C8B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CC60A-3DE0-4E5D-A874-EFBFEC54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70FBA1-B394-4A44-BD2A-4450261B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58C9921-A9FC-41C8-B615-952374F78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0430BD5-2DEF-4D91-B50E-3DD6D44DC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A8491F-1A62-4074-AA23-E4F979A3B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24B120-9619-4E0B-8189-48B07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FA88DA-6084-40B5-8869-04EE3387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EB9939-652E-40D7-99A1-05E3177A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673EA-490D-4C57-A263-11E8E790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3B3962-FF28-4946-B56F-9E14808D3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B79705-0514-4354-8CEE-41F4091B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F7E494-EF27-4710-8B90-23ED69E8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04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FA046C-8226-452B-B0F7-BAA5B343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9D6C66-1637-4AB5-B895-45223A6E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8B3D73-2247-4F74-85F9-FB5EFB11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7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8F4E7-0DEC-4F53-8FE4-C3D7486A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4BC8CD-CBDD-447A-828C-2B57D17A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EE45E27-F9E3-4767-80E2-47812B5DB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B16160-B529-42CF-9619-0E56BF29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069426-4D51-4621-A51A-5D074CB5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75571C-564D-4355-A73E-048C0C93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1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2C9E4-E08D-45D0-8F64-43084072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8E975A5-1178-4C92-88DA-46F32F71D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4FF8B7-57A7-4AD6-83CF-2212F9F33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3EAB52-D8AB-4D5E-AC26-DEA55DB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ECCE99-A69B-48C4-8FCC-DB44D227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5EFCB3-4034-4ED7-896D-7DBC6BFF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6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524A3D-0D9D-475E-AA6D-41DC284C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670AC65-2187-4834-9410-D4F933AC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7586F8-A1CD-4023-9CCA-407122FC9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CE3F-5ADE-47BD-AA8F-39BAE5383F99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9B09AF-18BC-4152-8E71-BCDA6949B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12A7DA-8578-47DD-8090-F638B49B4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054E7-ABFD-4730-B040-360769B60E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rámec ochrany kulturního dědictví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0767FA-5199-4CB7-8050-3D0CCD4C4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326252" cy="2133599"/>
          </a:xfrm>
        </p:spPr>
        <p:txBody>
          <a:bodyPr>
            <a:normAutofit/>
          </a:bodyPr>
          <a:lstStyle/>
          <a:p>
            <a:r>
              <a:rPr lang="cs-CZ" dirty="0"/>
              <a:t>Obnova kulturních památek, přemístění kulturních památek, kulturní památky a zahraničí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1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BBA94-D221-43FB-87EC-697FBF27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8C5A10-494A-49B2-96DE-96F158A33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2) Písemné vyjádření NPÚ</a:t>
            </a:r>
          </a:p>
          <a:p>
            <a:pPr marL="0" indent="0">
              <a:buNone/>
            </a:pPr>
            <a:r>
              <a:rPr lang="cs-CZ" b="1" dirty="0"/>
              <a:t>3) Závazné stanovisko orgánu státní památkové péče: </a:t>
            </a:r>
            <a:r>
              <a:rPr lang="cs-CZ" dirty="0"/>
              <a:t>zamýšlené práce jsou přípustné x nepřípustné </a:t>
            </a:r>
          </a:p>
          <a:p>
            <a:pPr marL="0" indent="0">
              <a:buNone/>
            </a:pPr>
            <a:r>
              <a:rPr lang="cs-CZ" b="1" dirty="0"/>
              <a:t>4) Žádost dle stavebního zákona </a:t>
            </a:r>
            <a:r>
              <a:rPr lang="cs-CZ" dirty="0"/>
              <a:t>– o územní rozhodnutí / stavební povolení / ohlášení </a:t>
            </a:r>
          </a:p>
          <a:p>
            <a:pPr marL="0" indent="0">
              <a:buNone/>
            </a:pPr>
            <a:r>
              <a:rPr lang="cs-CZ" b="1" dirty="0"/>
              <a:t>5) stavební úřad je ve věci vázán závazným stanoviskem dotčeného orgánu – </a:t>
            </a:r>
            <a:r>
              <a:rPr lang="cs-CZ" dirty="0"/>
              <a:t>v případě negativního stanoviska možné odvolání podané u stavebního úřadu, který vydal rozhodnutí – k nadřízenému orgánu (KÚ nebo Ministerstvo kultury)</a:t>
            </a:r>
          </a:p>
          <a:p>
            <a:pPr marL="0" indent="0">
              <a:buNone/>
            </a:pPr>
            <a:r>
              <a:rPr lang="cs-CZ" b="1" dirty="0"/>
              <a:t>6) Provedení obnovy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9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679E7-64A4-411D-9CDD-95D0BAC67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BF9391-F138-48CC-9B67-5B54F7C24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27272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POZOR – SANKCE!!!</a:t>
            </a:r>
          </a:p>
          <a:p>
            <a:r>
              <a:rPr lang="cs-CZ" dirty="0"/>
              <a:t>Za provedení </a:t>
            </a:r>
            <a:r>
              <a:rPr lang="cs-CZ" b="1" dirty="0"/>
              <a:t>obnovy kulturní památky </a:t>
            </a:r>
            <a:r>
              <a:rPr lang="cs-CZ" dirty="0"/>
              <a:t>bez závazného stanoviska obecního úřadu obce s rozšířenou působností nebo za nedodržení podmínek určených v tomto závazném stanovisku je možné uložit fyzické, podnikající fyzické nebo právnické osobě pokutu až do výše </a:t>
            </a:r>
          </a:p>
          <a:p>
            <a:pPr marL="0" indent="0">
              <a:buNone/>
            </a:pPr>
            <a:r>
              <a:rPr lang="cs-CZ" b="1" dirty="0"/>
              <a:t>   2 000 000 Kč. </a:t>
            </a:r>
          </a:p>
          <a:p>
            <a:r>
              <a:rPr lang="cs-CZ" dirty="0"/>
              <a:t>Za provedení </a:t>
            </a:r>
            <a:r>
              <a:rPr lang="cs-CZ" b="1" dirty="0"/>
              <a:t>obnovy národní kulturní památky </a:t>
            </a:r>
            <a:r>
              <a:rPr lang="cs-CZ" dirty="0"/>
              <a:t>bez závazného stanoviska krajského úřadu nebo za nedodržení podmínek určených v tomto závazném stanovisku je možné uložit fyzické, podnikající fyzické nebo právnické osobě pokutu až do výše </a:t>
            </a:r>
            <a:r>
              <a:rPr lang="cs-CZ" b="1" dirty="0"/>
              <a:t>4 000 000 Kč. </a:t>
            </a:r>
          </a:p>
        </p:txBody>
      </p:sp>
    </p:spTree>
    <p:extLst>
      <p:ext uri="{BB962C8B-B14F-4D97-AF65-F5344CB8AC3E}">
        <p14:creationId xmlns:p14="http://schemas.microsoft.com/office/powerpoint/2010/main" val="23043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6D311-C7E7-4FF2-913F-C532CFD3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dirty="0"/>
              <a:t>Postup při obnově movité (národní) kulturní památky, nebo nemovité (národní) kulturní památky, který nepodléhá stavebnímu zákonu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981FB-99DF-46F9-A6EF-B831C806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1) Žádost na orgán památkové péče </a:t>
            </a:r>
            <a:r>
              <a:rPr lang="cs-CZ" dirty="0"/>
              <a:t>(obecní úřad obce s rozšířenou působností / krajský úřad): vlastník / SJM – oba manželé nebo jeden se souhlasem druhého / 2/3 souhlas spoluvlastníků / SVJ – většina)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2) Písemné vyjádření NPÚ</a:t>
            </a:r>
          </a:p>
          <a:p>
            <a:pPr marL="0" indent="0">
              <a:buNone/>
            </a:pPr>
            <a:r>
              <a:rPr lang="cs-CZ" b="1" dirty="0"/>
              <a:t>3) Závazné stanovisko orgánu státní památkové péče: </a:t>
            </a:r>
            <a:r>
              <a:rPr lang="cs-CZ" dirty="0"/>
              <a:t>zamýšlené práce jsou přípustné x nepřípustné: v případě nesouhlasu </a:t>
            </a:r>
            <a:r>
              <a:rPr lang="cs-CZ" b="1" dirty="0"/>
              <a:t>odvolání</a:t>
            </a:r>
          </a:p>
          <a:p>
            <a:pPr marL="0" indent="0">
              <a:buNone/>
            </a:pPr>
            <a:r>
              <a:rPr lang="cs-CZ" b="1" dirty="0"/>
              <a:t>4) Provedení obnovy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84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DA5EF-6784-4E05-B2CA-C03FEF81D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PŘEMISŤOVÁNÍ KULTURNÍ PAMÁTKY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529A21-1C34-470D-9027-D7F0FC70B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cs-CZ" b="1" dirty="0">
                <a:solidFill>
                  <a:srgbClr val="FF0000"/>
                </a:solidFill>
              </a:rPr>
              <a:t>Trvalé přemístění movité kulturní památky z veřejně přístupného místa</a:t>
            </a:r>
          </a:p>
          <a:p>
            <a:pPr marL="0" indent="0">
              <a:buNone/>
            </a:pPr>
            <a:r>
              <a:rPr lang="cs-CZ" b="1" dirty="0"/>
              <a:t>Nutný předchozí (nikoli až po přemístění) souhlas </a:t>
            </a:r>
            <a:r>
              <a:rPr lang="cs-CZ" dirty="0"/>
              <a:t>– žádost podána na krajský úřad dle bydliště či sídla žadatele (vlastníka/toho, kdo prokáže právní zájem) + souhlas jen pro </a:t>
            </a:r>
            <a:r>
              <a:rPr lang="cs-CZ" b="1" dirty="0"/>
              <a:t>trvalé</a:t>
            </a:r>
            <a:r>
              <a:rPr lang="cs-CZ" dirty="0"/>
              <a:t> přemístění</a:t>
            </a:r>
          </a:p>
          <a:p>
            <a:pPr marL="0" indent="0">
              <a:buNone/>
            </a:pPr>
            <a:r>
              <a:rPr lang="cs-CZ" b="1" dirty="0"/>
              <a:t>Náležitosti žádosti</a:t>
            </a:r>
            <a:r>
              <a:rPr lang="cs-CZ" dirty="0"/>
              <a:t>: identifikace žadatele, KP, identifikace místa, kde se nachází i kam má bát přemístěna (dle údajů v KN), výčet všech známých účastníků řízení, doklad o vlastnictví, fotodokumentace, </a:t>
            </a:r>
          </a:p>
          <a:p>
            <a:pPr marL="0" indent="0">
              <a:buNone/>
            </a:pPr>
            <a:r>
              <a:rPr lang="cs-CZ" dirty="0"/>
              <a:t>Krajský úřad vždy vyrozumí odbornou organizaci státní památkové </a:t>
            </a:r>
            <a:r>
              <a:rPr lang="cs-CZ" dirty="0" err="1"/>
              <a:t>péčře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Nesplnění podmínek </a:t>
            </a:r>
            <a:r>
              <a:rPr lang="cs-CZ" dirty="0"/>
              <a:t>– pokuta 4 000 000 Kč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2) Přemístění nemovité kulturní památky</a:t>
            </a:r>
          </a:p>
          <a:p>
            <a:pPr marL="0" indent="0">
              <a:buNone/>
            </a:pPr>
            <a:r>
              <a:rPr lang="cs-CZ" dirty="0"/>
              <a:t>Nutný předchozí souhlas pro každé přemístění, souhlas lze vydat jen v případě, že zachování památky na stávajícím místě je nemožné</a:t>
            </a:r>
          </a:p>
        </p:txBody>
      </p:sp>
    </p:spTree>
    <p:extLst>
      <p:ext uri="{BB962C8B-B14F-4D97-AF65-F5344CB8AC3E}">
        <p14:creationId xmlns:p14="http://schemas.microsoft.com/office/powerpoint/2010/main" val="402433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A40CD-1BA4-47A1-AC54-C69F4E6A6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VÝVOZ KULTURNÍCH PAMÁTEK A PŘEDMĚTŮ KULTURNÍ HODNOTY DO ZAHRANIČÍ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703F1F-BDE0-43A3-AF38-E4256E50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Kulturní památku </a:t>
            </a:r>
            <a:r>
              <a:rPr lang="cs-CZ" dirty="0"/>
              <a:t>lze vyvézt do zahraničí – pro účely výstavy, zápůjčky nebo pro jiné účely, například restaurování – jen s </a:t>
            </a:r>
            <a:r>
              <a:rPr lang="cs-CZ" b="1" dirty="0"/>
              <a:t>předchozím souhlasem Ministerstva kultury</a:t>
            </a:r>
            <a:r>
              <a:rPr lang="cs-CZ" dirty="0"/>
              <a:t>. Kulturní památku lze vyvézt pouze na dobu </a:t>
            </a:r>
            <a:r>
              <a:rPr lang="cs-CZ" b="1" dirty="0"/>
              <a:t>dočasnou</a:t>
            </a:r>
            <a:r>
              <a:rPr lang="cs-CZ" dirty="0"/>
              <a:t>, nikoli tedy trvale. </a:t>
            </a:r>
          </a:p>
          <a:p>
            <a:pPr marL="0" indent="0">
              <a:buNone/>
            </a:pPr>
            <a:r>
              <a:rPr lang="cs-CZ" dirty="0"/>
              <a:t>Ve vztahu k zahraničí upravují právní předpisy také nakládání s předměty, které tvoří kulturní dědictví, ale nejsou kulturními památkami -právní předpisy upravují režim vývozu tzv. </a:t>
            </a:r>
            <a:r>
              <a:rPr lang="cs-CZ" b="1" dirty="0"/>
              <a:t>předmětů kulturní hodnoty </a:t>
            </a:r>
            <a:r>
              <a:rPr lang="cs-CZ" dirty="0"/>
              <a:t>(podle zákona č. 71/1994 Sb., o prodeji a vývozu předmětů kulturní hodnoty, ve znění pozdějších předpisů) do zahraničí. </a:t>
            </a:r>
          </a:p>
        </p:txBody>
      </p:sp>
    </p:spTree>
    <p:extLst>
      <p:ext uri="{BB962C8B-B14F-4D97-AF65-F5344CB8AC3E}">
        <p14:creationId xmlns:p14="http://schemas.microsoft.com/office/powerpoint/2010/main" val="1754285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zákon č. 71/1994 Sb. o prodeji a vývozu předmětů kulturní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Předměty kulturní hodnoty podle tohoto zákona jsou přírodniny nebo lidské výtvory nebo jejich soubory, které jsou významné pro historii, literaturu, umění, vědu nebo techniku.</a:t>
            </a:r>
          </a:p>
          <a:p>
            <a:pPr algn="just"/>
            <a:r>
              <a:rPr lang="cs-CZ" dirty="0"/>
              <a:t>Tento zákon se nevztahuje na prodej a vývoz kulturních památek a národních kulturních památek,</a:t>
            </a:r>
            <a:r>
              <a:rPr lang="cs-CZ" baseline="30000" dirty="0"/>
              <a:t> </a:t>
            </a:r>
            <a:r>
              <a:rPr lang="cs-CZ" dirty="0"/>
              <a:t>evidovaných sbírek muzejní povahy a sbírkových předmětů, které jsou jejich součástmi, archiválií, originálů uměleckých děl žijících autorů, a na předměty dovezené do České republiky, které byly propuštěny do celního režimu dočasného použití.</a:t>
            </a:r>
          </a:p>
          <a:p>
            <a:pPr algn="just"/>
            <a:r>
              <a:rPr lang="cs-CZ" dirty="0"/>
              <a:t>Předměty kulturní hodnoty lze vyvézt z území České republiky, pouze jsou-li doloženy osvědčením k vývozu na dobu určitou nebo osvědčením k trvalému vývozu. Osvědčení nemůže být nahrazeno posudkem znalce. Osvědčení vydávají na základě žádosti podané vlastníkem předmětu kulturní hodnoty, muzea, galerie, knihovny a pracoviště Národního památkového ústavu, popřípadě Ministerstvo kultury. Osvědčení k vývozu na dobu určitou se vydá, pokud se nejedná o kulturní památku nebo národní kulturní památku. </a:t>
            </a:r>
          </a:p>
          <a:p>
            <a:pPr algn="just"/>
            <a:r>
              <a:rPr lang="cs-CZ" dirty="0"/>
              <a:t>Předměty kulturní hodnoty z oboru archeologie a předměty kulturní hodnoty sakrální a kultovní povahy nabízené k prodeji musí být opatřeny osvědčením k trvalému vývozu. Osvědčení vydáno za poplatek 500 Kč.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22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979FD-F101-418B-911C-3EA5095F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EE38FE-135F-4319-A3B8-268036C43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Mají-li být kulturní památka nebo předmět kulturní hodnoty vyvezeny z celního území Evropských společenství, je k tomu třeba </a:t>
            </a:r>
            <a:r>
              <a:rPr lang="cs-CZ" b="1" dirty="0"/>
              <a:t>povolení</a:t>
            </a:r>
            <a:r>
              <a:rPr lang="cs-CZ" dirty="0"/>
              <a:t>, které podle § 3 a § 4 zákona č. 214/2002 Sb., o vývozu některých kulturních statků z celního území Evropských společenství vydává Ministerstvo kultury. </a:t>
            </a:r>
          </a:p>
          <a:p>
            <a:pPr algn="just"/>
            <a:r>
              <a:rPr lang="cs-CZ" dirty="0"/>
              <a:t>K vývozu kulturní památky (i národní kulturní památky) </a:t>
            </a:r>
            <a:r>
              <a:rPr lang="cs-CZ" b="1" dirty="0"/>
              <a:t>mimo celní území Evropských společenství </a:t>
            </a:r>
            <a:r>
              <a:rPr lang="cs-CZ" dirty="0"/>
              <a:t>je tedy třeba </a:t>
            </a:r>
            <a:r>
              <a:rPr lang="cs-CZ" b="1" dirty="0"/>
              <a:t>dvou aktů</a:t>
            </a:r>
            <a:r>
              <a:rPr lang="cs-CZ" dirty="0"/>
              <a:t>: předchozího souhlasu podle § 20 zákona o státní památkové péči a povolení podle § 3 a § 4 zákona č. 214/2002 Sb. Oba tyto akty vydává </a:t>
            </a:r>
            <a:r>
              <a:rPr lang="cs-CZ" b="1" dirty="0"/>
              <a:t>Ministerstvo kultury</a:t>
            </a:r>
            <a:r>
              <a:rPr lang="cs-CZ" dirty="0"/>
              <a:t>: souhlas vydává odbor památkové péče Ministerstva kultury, povolení vydává samostatné oddělení ochrany kulturních statků Ministerstva kultury.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030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0DECE-1269-4AAD-ACED-D5A306F5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06EBD8-47C3-47C3-911A-50FCEF7F9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Věc vykazující znaky kulturní památky, která byla na území České republiky </a:t>
            </a:r>
            <a:r>
              <a:rPr lang="cs-CZ" b="1" dirty="0"/>
              <a:t>zapůjčena cizím státem</a:t>
            </a:r>
            <a:r>
              <a:rPr lang="cs-CZ" dirty="0"/>
              <a:t>, jenž prohlásil, že tato věc je v jeho vlastnictví, nepodléhá provedení jakéhokoliv výkonu rozhodnutí ani exekuci a předběžným opatřením nelze uložit s takovou věcí nenakládat; nelze ani přijmout jakékoli rozhodnutí nebo opatření, které by bránilo vrácení takové věci tomuto cizímu státu</a:t>
            </a:r>
          </a:p>
        </p:txBody>
      </p:sp>
    </p:spTree>
    <p:extLst>
      <p:ext uri="{BB962C8B-B14F-4D97-AF65-F5344CB8AC3E}">
        <p14:creationId xmlns:p14="http://schemas.microsoft.com/office/powerpoint/2010/main" val="422422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08F9A-85EE-4D82-B710-46AE4700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7"/>
            <a:ext cx="10515600" cy="1325563"/>
          </a:xfrm>
        </p:spPr>
        <p:txBody>
          <a:bodyPr/>
          <a:lstStyle/>
          <a:p>
            <a:r>
              <a:rPr lang="cs-CZ" dirty="0"/>
              <a:t>Péče o kulturní památku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DF93B1-BA68-44F6-ADBF-41CEDA0E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Vzpomínáte si, jak se objekt /nemovitost stanou kulturní památkou? Jaké jsou povinnosti vlastníka v průběhu procesu prohlášení za kulturní památku?</a:t>
            </a:r>
          </a:p>
          <a:p>
            <a:pPr marL="0" indent="0">
              <a:buNone/>
            </a:pPr>
            <a:r>
              <a:rPr lang="cs-CZ" dirty="0"/>
              <a:t>Jaké jsou povinnosti vlastníka kulturní památky?</a:t>
            </a:r>
          </a:p>
          <a:p>
            <a:pPr marL="0" indent="0">
              <a:buNone/>
            </a:pPr>
            <a:r>
              <a:rPr lang="cs-CZ" dirty="0"/>
              <a:t>Jsou mu tyto povinnosti nějak kompenzovány? </a:t>
            </a:r>
          </a:p>
          <a:p>
            <a:pPr marL="0" indent="0">
              <a:buNone/>
            </a:pPr>
            <a:r>
              <a:rPr lang="cs-CZ" dirty="0"/>
              <a:t>Jaké jsou povinnosti státu vůči vlastníkům kulturní památky?</a:t>
            </a:r>
          </a:p>
          <a:p>
            <a:pPr marL="0" indent="0">
              <a:buNone/>
            </a:pPr>
            <a:r>
              <a:rPr lang="cs-CZ" dirty="0"/>
              <a:t>Které orgány státu vystupují v ochraně kulturních památek </a:t>
            </a:r>
          </a:p>
          <a:p>
            <a:pPr marL="0" indent="0">
              <a:buNone/>
            </a:pPr>
            <a:r>
              <a:rPr lang="cs-CZ" dirty="0"/>
              <a:t>Co se stane, když se vlastník o kulturní památku řádně nestará</a:t>
            </a:r>
            <a:r>
              <a:rPr lang="cs-CZ" sz="2400" dirty="0"/>
              <a:t>?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66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657A9-81EC-48DD-885D-A175DD31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Obnova kulturních památek (§ 14)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264E47-433D-476C-A0BE-BC51BFEF8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Vlastník kulturní památky </a:t>
            </a:r>
            <a:r>
              <a:rPr lang="cs-CZ" b="1" dirty="0"/>
              <a:t>je povinen na vlastní náklad:</a:t>
            </a:r>
          </a:p>
          <a:p>
            <a:pPr lvl="1"/>
            <a:r>
              <a:rPr lang="cs-CZ" b="1" dirty="0"/>
              <a:t> </a:t>
            </a:r>
            <a:r>
              <a:rPr lang="cs-CZ" dirty="0"/>
              <a:t>pečovat o její </a:t>
            </a:r>
            <a:r>
              <a:rPr lang="cs-CZ" dirty="0">
                <a:solidFill>
                  <a:srgbClr val="FF0000"/>
                </a:solidFill>
              </a:rPr>
              <a:t>zachování</a:t>
            </a:r>
            <a:r>
              <a:rPr lang="cs-CZ" dirty="0"/>
              <a:t>,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udržovat ji v dobrém stavu </a:t>
            </a:r>
          </a:p>
          <a:p>
            <a:pPr lvl="1"/>
            <a:r>
              <a:rPr lang="cs-CZ" dirty="0"/>
              <a:t>chránit ji před ohrožením, poškozením, znehodnocením nebo odcizením. </a:t>
            </a:r>
          </a:p>
          <a:p>
            <a:pPr lvl="1"/>
            <a:r>
              <a:rPr lang="cs-CZ" u="sng" dirty="0"/>
              <a:t>užívat ji pouze způsobem, který odpovídá jejímu kulturně politickému významu, památkové hodnotě a technickému stavu.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Obnova kulturní památky </a:t>
            </a:r>
            <a:r>
              <a:rPr lang="cs-CZ" dirty="0"/>
              <a:t>definovaná zákonem:</a:t>
            </a:r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údržbu kulturní památky (= odstranění nežádoucích změn památky)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opravu kulturní památky (= odstranění následků poškození věci)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rekonstrukci kulturní památky,</a:t>
            </a:r>
          </a:p>
          <a:p>
            <a:pPr marL="0" indent="0">
              <a:buNone/>
            </a:pPr>
            <a:r>
              <a:rPr lang="cs-CZ" i="1" dirty="0"/>
              <a:t>d)</a:t>
            </a:r>
            <a:r>
              <a:rPr lang="cs-CZ" dirty="0"/>
              <a:t>restaurování kulturní památky</a:t>
            </a:r>
          </a:p>
          <a:p>
            <a:pPr marL="0" indent="0">
              <a:buNone/>
            </a:pPr>
            <a:r>
              <a:rPr lang="cs-CZ" i="1" dirty="0"/>
              <a:t>e)</a:t>
            </a:r>
            <a:r>
              <a:rPr lang="cs-CZ" dirty="0"/>
              <a:t>jinou úpravu kulturní památky</a:t>
            </a:r>
          </a:p>
          <a:p>
            <a:pPr marL="0" indent="0">
              <a:buNone/>
            </a:pPr>
            <a:r>
              <a:rPr lang="cs-CZ" i="1" dirty="0"/>
              <a:t>f)</a:t>
            </a:r>
            <a:r>
              <a:rPr lang="cs-CZ" dirty="0"/>
              <a:t>zásah do prostředí kulturní památky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358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D4461-05AB-4589-B0B2-79E8BD45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15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9DB132-AE3C-49F0-BBF2-A6F775820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80"/>
            <a:ext cx="10515600" cy="5333683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/>
              <a:t>Údržba</a:t>
            </a:r>
            <a:r>
              <a:rPr lang="cs-CZ" dirty="0"/>
              <a:t>: odstranění nežádoucích změn kulturní památky, které nastaly v důsledku jejího užívání (například výměna klenby topeniště parní lokomotivy nebo nový nátěr fasády domu). </a:t>
            </a:r>
          </a:p>
          <a:p>
            <a:r>
              <a:rPr lang="cs-CZ" b="1" u="sng" dirty="0"/>
              <a:t>Oprava</a:t>
            </a:r>
            <a:r>
              <a:rPr lang="cs-CZ" dirty="0"/>
              <a:t>: odstranění následků poškození kulturní památky nebo účinků jejího opotřebení (například doplnění části střešní krytiny stržené větrnou smrští). </a:t>
            </a:r>
          </a:p>
          <a:p>
            <a:r>
              <a:rPr lang="cs-CZ" b="1" u="sng" dirty="0"/>
              <a:t>Rekonstrukce</a:t>
            </a:r>
            <a:r>
              <a:rPr lang="cs-CZ" dirty="0"/>
              <a:t>:  </a:t>
            </a:r>
          </a:p>
          <a:p>
            <a:pPr marL="0" indent="0">
              <a:buNone/>
            </a:pPr>
            <a:r>
              <a:rPr lang="cs-CZ" dirty="0"/>
              <a:t>	A) takové konstrukční a technologické zásahy do kulturní památky, které přinášejí změnu jejích technických parametrů nebo změnu její funkce či jejího účelu (například adaptace tovární budovy na výstavní prostor nebo na restauraci) </a:t>
            </a:r>
          </a:p>
          <a:p>
            <a:pPr marL="0" indent="0">
              <a:buNone/>
            </a:pPr>
            <a:r>
              <a:rPr lang="cs-CZ" dirty="0"/>
              <a:t>            B) návrat k historicky doloženému nebo předpokládanému stavu kulturní památky, a to na základě odborně podložených předpokladů (například zhotovení nového krovu po požáru).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5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C93E-825D-47E9-9CC2-0A125953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01D69-9CDF-4FCA-8E74-5F1DDA135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 fontScale="92500"/>
          </a:bodyPr>
          <a:lstStyle/>
          <a:p>
            <a:pPr algn="just"/>
            <a:r>
              <a:rPr lang="cs-CZ" b="1" u="sng" dirty="0"/>
              <a:t>Restaurování: </a:t>
            </a:r>
            <a:r>
              <a:rPr lang="cs-CZ" dirty="0"/>
              <a:t>souhrn specifických výtvarných, uměleckořemeslných a technických prací respektujících technickou a výtvarnou strukturu originálu – díla výtvarných umění nebo uměleckořemeslné práce (například obnova obrazu nebo sochy). </a:t>
            </a:r>
          </a:p>
          <a:p>
            <a:pPr algn="just"/>
            <a:r>
              <a:rPr lang="cs-CZ" b="1" u="sng" dirty="0"/>
              <a:t>Jiná úprava</a:t>
            </a:r>
            <a:r>
              <a:rPr lang="cs-CZ" dirty="0"/>
              <a:t>: NE jakákoli úprava kulturní památky, nýbrž pouze modernizace budovy při nezměněné funkci, dále nástavba a přístavba budovy „Modernizace budovy při nezměněné funkci“ je taková úprava kulturní památky, při které se její části nahrazují modernějšími částmi, zvyšuje se její vybavenost nebo se rozšiřuje její využitelnost, a to aniž se mění její funkce (například zavedení ústředního topení namísto lokálního vytápění kamny, adaptace půdy činžovního domu pro obytné účely a podobně). „Nástavbou“ je zásah, kterým se stavba – kulturní památka zvyšuje; „přístavbou“ se stavba – kulturní památka půdorysně rozšiřuje, přičemž přistavovaná část je provozně propojena se stavbou stávající.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29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B1EF9-85D7-4C61-A121-ED5B029F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399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C312F4-3F65-45B5-B035-0AF0264E4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80"/>
            <a:ext cx="10515600" cy="56495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Zamýšlí-li vlastník kulturní památky provést údržbu, opravu, rekonstrukci, restaurování nebo jinou úpravu kulturní památky nebo jejího prostředí, je povinen si </a:t>
            </a:r>
            <a:r>
              <a:rPr lang="cs-CZ" b="1" u="sng" dirty="0"/>
              <a:t>předem</a:t>
            </a:r>
            <a:r>
              <a:rPr lang="cs-CZ" dirty="0"/>
              <a:t> vyžádat </a:t>
            </a:r>
            <a:r>
              <a:rPr lang="cs-CZ" b="1" dirty="0"/>
              <a:t>závazné stanovisko obecního úřadu obce s rozšířenou působností, a jde-li o národní kulturní památku, závazné stanovisko krajského úřadu.</a:t>
            </a:r>
            <a:endParaRPr lang="cs-CZ" dirty="0"/>
          </a:p>
          <a:p>
            <a:pPr algn="just"/>
            <a:r>
              <a:rPr lang="cs-CZ" dirty="0"/>
              <a:t>Podkladem pro závazné stanovisko k obnově kulturní památky je </a:t>
            </a:r>
            <a:r>
              <a:rPr lang="cs-CZ" b="1" u="sng" dirty="0"/>
              <a:t>písemné vyjádření Národního památkového ústavu</a:t>
            </a:r>
            <a:r>
              <a:rPr lang="cs-CZ" dirty="0"/>
              <a:t>. Jeho územní odborná pracoviště poskytují vlastníkovi kulturní památky bezplatnou odbornou pomoc.</a:t>
            </a:r>
          </a:p>
          <a:p>
            <a:pPr algn="just"/>
            <a:r>
              <a:rPr lang="cs-CZ" dirty="0"/>
              <a:t>Při nesouhlasu vlastníka kulturní památky se závazným stanoviskem, které od orgánu státní památkové péče obdržel, může se proti němu bránit. </a:t>
            </a:r>
          </a:p>
          <a:p>
            <a:pPr marL="0" indent="0" algn="just">
              <a:buNone/>
            </a:pPr>
            <a:r>
              <a:rPr lang="cs-CZ" dirty="0"/>
              <a:t>	A) závazné stanovisko vydáno </a:t>
            </a:r>
            <a:r>
              <a:rPr lang="cs-CZ" b="1" u="sng" dirty="0"/>
              <a:t>ve věci, o které není příslušný rozhodovat stavební </a:t>
            </a:r>
            <a:r>
              <a:rPr lang="cs-CZ" dirty="0"/>
              <a:t>	</a:t>
            </a:r>
            <a:r>
              <a:rPr lang="cs-CZ" b="1" u="sng" dirty="0"/>
              <a:t>úřad </a:t>
            </a:r>
            <a:r>
              <a:rPr lang="cs-CZ" dirty="0"/>
              <a:t>(například 	restaurování sochy – movité kulturní památky), má podobu 	samostatného rozhodnutí možné </a:t>
            </a:r>
            <a:r>
              <a:rPr lang="cs-CZ" b="1" u="sng" dirty="0"/>
              <a:t>odvolání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r>
              <a:rPr lang="cs-CZ" b="1" dirty="0"/>
              <a:t>X</a:t>
            </a:r>
            <a:r>
              <a:rPr lang="cs-CZ" dirty="0"/>
              <a:t> </a:t>
            </a:r>
          </a:p>
          <a:p>
            <a:pPr marL="0" indent="0" algn="just">
              <a:buNone/>
            </a:pPr>
            <a:r>
              <a:rPr lang="cs-CZ" dirty="0"/>
              <a:t>	B) závazné stanovisko vydáno </a:t>
            </a:r>
            <a:r>
              <a:rPr lang="cs-CZ" b="1" u="sng" dirty="0"/>
              <a:t>ve věci, o níž je příslušný rozhodovat stavební úřad </a:t>
            </a:r>
            <a:r>
              <a:rPr lang="cs-CZ" dirty="0"/>
              <a:t>	(především jde o práce na nemovité kulturní památce, které podle stavebního 	zákona vyžadují stavební povolení nebo alespoň ohlášení), má závazné stanovisko 	orgánu státní památkové péče podobu podle § 149 správního řádu a obrana proti 	němu je poněkud složitější – </a:t>
            </a:r>
            <a:r>
              <a:rPr lang="cs-CZ" b="1" dirty="0"/>
              <a:t>nelze se proti němu samostatně odvolat a jeho 	věcným závěrům se lze bránit až v řízení před stavebním úřadem</a:t>
            </a:r>
            <a:r>
              <a:rPr lang="cs-CZ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25305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B12BE-6666-48CC-8383-E82575139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0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CB7F57-6A01-4A02-8C0B-2759D585E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432"/>
            <a:ext cx="10515600" cy="54454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Jde-li o rozsáhlejší obnovu kulturní památky (například o komplexní rekonstrukci stavby), lze vlastníkovi doporučit, aby nejprve zpracoval nebo si nechal zpracovat záměr obnovy a k němu si vyžádal závazné stanovisko. Až tehdy, shledá-li orgán státní památkové péče záměr obnovy jako přípustný (s tím, že zamýšlené práce lze dále připravovat, případně za určitých podmínek), může vlastník kulturní památky přikročit ke zpracování projektové dokumentace v rozsahu odsouhlaseném správním orgánem. K vlastní realizaci obnovy přikročí až v okamžiku, kdy na základě své žádosti obdrží další závazné stanovisko orgánu státní památkové péče. Takovým postupem získává vlastník kulturní památky jistotu, že prostředky vynaložené na zpracování projektové dokumentace obnovy kulturní památky v rozsahu požadavků </a:t>
            </a:r>
            <a:r>
              <a:rPr lang="cs-CZ" dirty="0" err="1"/>
              <a:t>stavebněprávních</a:t>
            </a:r>
            <a:r>
              <a:rPr lang="cs-CZ" dirty="0"/>
              <a:t> předpisů nebudou vynaloženy marně – což by se mohlo stát, kdyby vlastník kulturní památky požádal rovnou o závazné stanovisko ke zpracované projektové dokumentaci a ta by byla posouzena z hlediska zájmů státní památkové péče příslušným správním orgánem jako nepřípustná.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35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92A20-A350-4FFE-BD49-FF40D3F55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DF4A0-DE50-4986-BB3E-B7E23BFC6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782320"/>
            <a:ext cx="10515600" cy="5628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Vlastník i projektant mají podle § 14 odst. 7 zákona o státní památkové péči </a:t>
            </a:r>
            <a:r>
              <a:rPr lang="cs-CZ" b="1" u="sng" dirty="0"/>
              <a:t>právo na projednání</a:t>
            </a:r>
            <a:r>
              <a:rPr lang="cs-CZ" dirty="0"/>
              <a:t> dokumentace obnovy kulturní památky v procesu jejího zpracovávání s Národním památkovým ústavem. </a:t>
            </a:r>
          </a:p>
          <a:p>
            <a:pPr algn="just"/>
            <a:r>
              <a:rPr lang="cs-CZ" dirty="0"/>
              <a:t>Jestliže má být prováděna </a:t>
            </a:r>
            <a:r>
              <a:rPr lang="cs-CZ" b="1" u="sng" dirty="0"/>
              <a:t>stavební činnost na území s archeologickými nálezy</a:t>
            </a:r>
            <a:r>
              <a:rPr lang="cs-CZ" dirty="0"/>
              <a:t>, je stavebník povinen svůj záměr předem oznámit Archeologickému ústavu AV ČR a je povinen </a:t>
            </a:r>
            <a:r>
              <a:rPr lang="cs-CZ" b="1" dirty="0"/>
              <a:t>umožnit provedení záchranného archeologického výzkumu. </a:t>
            </a:r>
            <a:r>
              <a:rPr lang="cs-CZ" dirty="0"/>
              <a:t>Záchranný archeologický výzkum je prováděn na základě smlouvy uzavírané s tou organizací oprávněnou k provádění archeologických výzkumů, která bude tento výzkum provádět. Pokud se smlouvu nepodaří uzavřít, rozhodne o podmínkách provedení záchranného archeologického výzkumu krajský úřad. </a:t>
            </a:r>
          </a:p>
          <a:p>
            <a:pPr algn="just"/>
            <a:r>
              <a:rPr lang="cs-CZ" dirty="0"/>
              <a:t>Pokud je při provádění jakékoliv stavby učiněn archeologický nález, je stavebník povinen jej oznámit obecnímu úřadu obce s rozšířenou působností a stavebnímu úřadu (§ 176 stavebního zákona), práce v místě nálezu přerušit a provést, pokud je toho třeba, taková opatření, aby nález nebyl poškozen nebo zničen. </a:t>
            </a:r>
          </a:p>
        </p:txBody>
      </p:sp>
    </p:spTree>
    <p:extLst>
      <p:ext uri="{BB962C8B-B14F-4D97-AF65-F5344CB8AC3E}">
        <p14:creationId xmlns:p14="http://schemas.microsoft.com/office/powerpoint/2010/main" val="155498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39198-6E8D-484D-B4BA-42F21246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Postup při obnově nemovité (národní) kulturní památky, který podléhá stavebnímu zákonu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9A397C-87BE-499C-BD1A-0C7EAEAE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cs-CZ" b="1" dirty="0"/>
              <a:t>Žádost na orgán památkové péče </a:t>
            </a:r>
            <a:r>
              <a:rPr lang="cs-CZ" dirty="0"/>
              <a:t>(obecní úřad obce s rozšířenou působností / krajský úřad): vlastník / SJM – oba manželé nebo jeden se souhlasem druhého / 2/3 souhlas spoluvlastníků / SVJ – většina)</a:t>
            </a:r>
          </a:p>
          <a:p>
            <a:r>
              <a:rPr lang="cs-CZ" b="1" dirty="0"/>
              <a:t>Obsah žádosti</a:t>
            </a:r>
            <a:r>
              <a:rPr lang="cs-CZ" dirty="0"/>
              <a:t>: </a:t>
            </a:r>
          </a:p>
          <a:p>
            <a:pPr>
              <a:buFontTx/>
              <a:buChar char="-"/>
            </a:pPr>
            <a:r>
              <a:rPr lang="cs-CZ" dirty="0"/>
              <a:t>Název a umístění kulturní památky/národní kulturní památky včetně rejstříkového čísla Ústředního seznamu kulturních památek ČR</a:t>
            </a:r>
          </a:p>
          <a:p>
            <a:pPr>
              <a:buFontTx/>
              <a:buChar char="-"/>
            </a:pPr>
            <a:r>
              <a:rPr lang="cs-CZ" dirty="0"/>
              <a:t>Popis současného stavu kulturní památky/národní kulturní památky s uvedením závad. </a:t>
            </a:r>
          </a:p>
          <a:p>
            <a:pPr>
              <a:buFontTx/>
              <a:buChar char="-"/>
            </a:pPr>
            <a:r>
              <a:rPr lang="cs-CZ" dirty="0"/>
              <a:t>Předpokládaný rozsah obnovy.</a:t>
            </a:r>
          </a:p>
          <a:p>
            <a:pPr>
              <a:buFontTx/>
              <a:buChar char="-"/>
            </a:pPr>
            <a:r>
              <a:rPr lang="cs-CZ" dirty="0"/>
              <a:t>Investor obnovy.</a:t>
            </a:r>
          </a:p>
          <a:p>
            <a:pPr>
              <a:buFontTx/>
              <a:buChar char="-"/>
            </a:pPr>
            <a:r>
              <a:rPr lang="cs-CZ" dirty="0"/>
              <a:t>Předpokládané celkové náklady a termín provedení obnovy. </a:t>
            </a:r>
          </a:p>
          <a:p>
            <a:pPr>
              <a:buFontTx/>
              <a:buChar char="-"/>
            </a:pPr>
            <a:r>
              <a:rPr lang="cs-CZ" dirty="0"/>
              <a:t>Předpokládaný přínos obnovy pro další využití kulturní památky/národní kulturní památky. </a:t>
            </a:r>
          </a:p>
          <a:p>
            <a:pPr>
              <a:buFontTx/>
              <a:buChar char="-"/>
            </a:pPr>
            <a:r>
              <a:rPr lang="cs-CZ" dirty="0"/>
              <a:t>Projektová dokumentace zpracovaná podle </a:t>
            </a:r>
            <a:r>
              <a:rPr lang="cs-CZ" dirty="0" err="1"/>
              <a:t>stavěbněprávních</a:t>
            </a:r>
            <a:r>
              <a:rPr lang="cs-CZ" dirty="0"/>
              <a:t> předpisů</a:t>
            </a:r>
          </a:p>
        </p:txBody>
      </p:sp>
    </p:spTree>
    <p:extLst>
      <p:ext uri="{BB962C8B-B14F-4D97-AF65-F5344CB8AC3E}">
        <p14:creationId xmlns:p14="http://schemas.microsoft.com/office/powerpoint/2010/main" val="979685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1979</Words>
  <Application>Microsoft Office PowerPoint</Application>
  <PresentationFormat>Širokoúhlá obrazovka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Právní rámec ochrany kulturního dědictví 3</vt:lpstr>
      <vt:lpstr>Péče o kulturní památku</vt:lpstr>
      <vt:lpstr>Obnova kulturních památek (§ 14)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Postup při obnově nemovité (národní) kulturní památky, který podléhá stavebnímu zákonu</vt:lpstr>
      <vt:lpstr>Prezentace aplikace PowerPoint</vt:lpstr>
      <vt:lpstr>Prezentace aplikace PowerPoint</vt:lpstr>
      <vt:lpstr>Postup při obnově movité (národní) kulturní památky, nebo nemovité (národní) kulturní památky, který nepodléhá stavebnímu zákonu</vt:lpstr>
      <vt:lpstr>PŘEMISŤOVÁNÍ KULTURNÍ PAMÁTKY</vt:lpstr>
      <vt:lpstr>VÝVOZ KULTURNÍCH PAMÁTEK A PŘEDMĚTŮ KULTURNÍ HODNOTY DO ZAHRANIČÍ</vt:lpstr>
      <vt:lpstr>zákon č. 71/1994 Sb. o prodeji a vývozu předmětů kulturní hodnoty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rámec ochrany kulturního dědictví</dc:title>
  <dc:creator>Zdeňka Žáčková</dc:creator>
  <cp:lastModifiedBy>Zdeňka Žáčková</cp:lastModifiedBy>
  <cp:revision>52</cp:revision>
  <dcterms:created xsi:type="dcterms:W3CDTF">2021-03-02T15:22:50Z</dcterms:created>
  <dcterms:modified xsi:type="dcterms:W3CDTF">2022-04-01T02:39:23Z</dcterms:modified>
</cp:coreProperties>
</file>