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57" r:id="rId4"/>
    <p:sldId id="258" r:id="rId5"/>
    <p:sldId id="291" r:id="rId6"/>
    <p:sldId id="259" r:id="rId7"/>
    <p:sldId id="260" r:id="rId8"/>
    <p:sldId id="296" r:id="rId9"/>
    <p:sldId id="261" r:id="rId10"/>
    <p:sldId id="297" r:id="rId11"/>
    <p:sldId id="263" r:id="rId12"/>
    <p:sldId id="264" r:id="rId13"/>
    <p:sldId id="265" r:id="rId14"/>
    <p:sldId id="293" r:id="rId15"/>
    <p:sldId id="294" r:id="rId16"/>
    <p:sldId id="295" r:id="rId17"/>
    <p:sldId id="267" r:id="rId18"/>
    <p:sldId id="268" r:id="rId19"/>
    <p:sldId id="299" r:id="rId20"/>
    <p:sldId id="269" r:id="rId21"/>
    <p:sldId id="270" r:id="rId22"/>
    <p:sldId id="275" r:id="rId23"/>
    <p:sldId id="273" r:id="rId24"/>
    <p:sldId id="274"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83" autoAdjust="0"/>
  </p:normalViewPr>
  <p:slideViewPr>
    <p:cSldViewPr snapToGrid="0">
      <p:cViewPr varScale="1">
        <p:scale>
          <a:sx n="63" d="100"/>
          <a:sy n="63" d="100"/>
        </p:scale>
        <p:origin x="80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9EBE77-318D-4B90-8E46-6E84DDC9EE3C}"/>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C193F3-C434-4743-9074-52FB55D2ABF5}"/>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7F817B-5F7C-400B-B999-BC48BB3F13E4}"/>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014B4D-C1BF-4817-A813-985D38AB35DD}"/>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87824DC-556D-45A6-9C5A-1E6396FB889E}"/>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BCCB488-75BF-4A0A-834B-7E340722DC79}"/>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6" name="Zástupný symbol pro zápatí 5">
            <a:extLst>
              <a:ext uri="{FF2B5EF4-FFF2-40B4-BE49-F238E27FC236}">
                <a16:creationId xmlns:a16="http://schemas.microsoft.com/office/drawing/2014/main"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624B120-9619-4E0B-8189-48B07400E2D2}"/>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8" name="Zástupný symbol pro zápatí 7">
            <a:extLst>
              <a:ext uri="{FF2B5EF4-FFF2-40B4-BE49-F238E27FC236}">
                <a16:creationId xmlns:a16="http://schemas.microsoft.com/office/drawing/2014/main"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3B3962-FF28-4946-B56F-9E14808D3FC5}"/>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4" name="Zástupný symbol pro zápatí 3">
            <a:extLst>
              <a:ext uri="{FF2B5EF4-FFF2-40B4-BE49-F238E27FC236}">
                <a16:creationId xmlns:a16="http://schemas.microsoft.com/office/drawing/2014/main"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FA046C-8226-452B-B0F7-BAA5B3432002}"/>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3" name="Zástupný symbol pro zápatí 2">
            <a:extLst>
              <a:ext uri="{FF2B5EF4-FFF2-40B4-BE49-F238E27FC236}">
                <a16:creationId xmlns:a16="http://schemas.microsoft.com/office/drawing/2014/main"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6B16160-B529-42CF-9619-0E56BF294F64}"/>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6" name="Zástupný symbol pro zápatí 5">
            <a:extLst>
              <a:ext uri="{FF2B5EF4-FFF2-40B4-BE49-F238E27FC236}">
                <a16:creationId xmlns:a16="http://schemas.microsoft.com/office/drawing/2014/main"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53EAB52-D8AB-4D5E-AC26-DEA55DBC2B15}"/>
              </a:ext>
            </a:extLst>
          </p:cNvPr>
          <p:cNvSpPr>
            <a:spLocks noGrp="1"/>
          </p:cNvSpPr>
          <p:nvPr>
            <p:ph type="dt" sz="half" idx="10"/>
          </p:nvPr>
        </p:nvSpPr>
        <p:spPr/>
        <p:txBody>
          <a:bodyPr/>
          <a:lstStyle/>
          <a:p>
            <a:fld id="{177FCE3F-5ADE-47BD-AA8F-39BAE5383F99}" type="datetimeFigureOut">
              <a:rPr lang="cs-CZ" smtClean="0"/>
              <a:t>01.04.2022</a:t>
            </a:fld>
            <a:endParaRPr lang="cs-CZ"/>
          </a:p>
        </p:txBody>
      </p:sp>
      <p:sp>
        <p:nvSpPr>
          <p:cNvPr id="6" name="Zástupný symbol pro zápatí 5">
            <a:extLst>
              <a:ext uri="{FF2B5EF4-FFF2-40B4-BE49-F238E27FC236}">
                <a16:creationId xmlns:a16="http://schemas.microsoft.com/office/drawing/2014/main"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01.04.2022</a:t>
            </a:fld>
            <a:endParaRPr lang="cs-CZ"/>
          </a:p>
        </p:txBody>
      </p:sp>
      <p:sp>
        <p:nvSpPr>
          <p:cNvPr id="5" name="Zástupný symbol pro zápatí 4">
            <a:extLst>
              <a:ext uri="{FF2B5EF4-FFF2-40B4-BE49-F238E27FC236}">
                <a16:creationId xmlns:a16="http://schemas.microsoft.com/office/drawing/2014/main"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aspi.cz/products/lawText/13/176/1/ASPI%253A/40/2009%20Sb.%252321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spi.cz/products/lawText/13/176/1/ASPI%253A/18/2004%20Sb." TargetMode="External"/><Relationship Id="rId2" Type="http://schemas.openxmlformats.org/officeDocument/2006/relationships/hyperlink" Target="https://www.aspi.cz/products/lawText/13/176/1/ASPI%253A/18/2004%20Sb.%252336a.5" TargetMode="External"/><Relationship Id="rId1" Type="http://schemas.openxmlformats.org/officeDocument/2006/relationships/slideLayout" Target="../slideLayouts/slideLayout2.xml"/><Relationship Id="rId4" Type="http://schemas.openxmlformats.org/officeDocument/2006/relationships/hyperlink" Target="https://www.aspi.cz/products/lawText/13/176/1/ASPI%253A/20/1987%20S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54E7-ABFD-4730-B040-360769B60E6B}"/>
              </a:ext>
            </a:extLst>
          </p:cNvPr>
          <p:cNvSpPr>
            <a:spLocks noGrp="1"/>
          </p:cNvSpPr>
          <p:nvPr>
            <p:ph type="ctrTitle"/>
          </p:nvPr>
        </p:nvSpPr>
        <p:spPr/>
        <p:txBody>
          <a:bodyPr/>
          <a:lstStyle/>
          <a:p>
            <a:r>
              <a:rPr lang="cs-CZ" dirty="0"/>
              <a:t>Právní rámec ochrany kulturního dědictví 4</a:t>
            </a:r>
          </a:p>
        </p:txBody>
      </p:sp>
      <p:sp>
        <p:nvSpPr>
          <p:cNvPr id="3" name="Podnadpis 2">
            <a:extLst>
              <a:ext uri="{FF2B5EF4-FFF2-40B4-BE49-F238E27FC236}">
                <a16:creationId xmlns:a16="http://schemas.microsoft.com/office/drawing/2014/main" id="{0B0767FA-5199-4CB7-8050-3D0CCD4C401B}"/>
              </a:ext>
            </a:extLst>
          </p:cNvPr>
          <p:cNvSpPr>
            <a:spLocks noGrp="1"/>
          </p:cNvSpPr>
          <p:nvPr>
            <p:ph type="subTitle" idx="1"/>
          </p:nvPr>
        </p:nvSpPr>
        <p:spPr>
          <a:xfrm>
            <a:off x="1524000" y="3602037"/>
            <a:ext cx="9326252" cy="2133599"/>
          </a:xfrm>
        </p:spPr>
        <p:txBody>
          <a:bodyPr>
            <a:normAutofit/>
          </a:bodyPr>
          <a:lstStyle/>
          <a:p>
            <a:r>
              <a:rPr lang="cs-CZ" dirty="0"/>
              <a:t>Archeologické výzkumy a nálezy</a:t>
            </a:r>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586596"/>
            <a:ext cx="10515600" cy="5590367"/>
          </a:xfrm>
        </p:spPr>
        <p:txBody>
          <a:bodyPr/>
          <a:lstStyle/>
          <a:p>
            <a:pPr marL="0" indent="0">
              <a:buNone/>
            </a:pPr>
            <a:r>
              <a:rPr lang="cs-CZ" b="1" dirty="0"/>
              <a:t>Provádění archeologických výzkumů</a:t>
            </a:r>
          </a:p>
          <a:p>
            <a:pPr algn="just"/>
            <a:r>
              <a:rPr lang="cs-CZ" dirty="0"/>
              <a:t>Archeologické výzkumy jsou výzkumy, které směřují k poznání archeologického dědictví. Archeologické výzkumy mohou být členěny do různých kategorií podle rozličných hledisek, z hlediska právní úpravy je nutno uvést dvojí základní třídění:</a:t>
            </a:r>
          </a:p>
          <a:p>
            <a:pPr marL="514350" indent="-514350" algn="just">
              <a:buAutoNum type="alphaLcParenR"/>
            </a:pPr>
            <a:r>
              <a:rPr lang="cs-CZ" dirty="0"/>
              <a:t>archeologické výzkumy prováděné potenciálně destruktivními technikami a archeologické výzkumy prováděné nedestruktivními technikami</a:t>
            </a:r>
          </a:p>
          <a:p>
            <a:pPr marL="514350" indent="-514350" algn="just">
              <a:buAutoNum type="alphaLcParenR"/>
            </a:pPr>
            <a:r>
              <a:rPr lang="cs-CZ" dirty="0"/>
              <a:t>archeologické výzkumy záchranné a archeologické výzkumy ostatní.</a:t>
            </a:r>
          </a:p>
          <a:p>
            <a:pPr marL="0" indent="0">
              <a:buNone/>
            </a:pPr>
            <a:endParaRPr lang="cs-CZ" b="1" dirty="0"/>
          </a:p>
        </p:txBody>
      </p:sp>
    </p:spTree>
    <p:extLst>
      <p:ext uri="{BB962C8B-B14F-4D97-AF65-F5344CB8AC3E}">
        <p14:creationId xmlns:p14="http://schemas.microsoft.com/office/powerpoint/2010/main" val="3769809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320A4-F300-4874-A7EA-4C0D603498F6}"/>
              </a:ext>
            </a:extLst>
          </p:cNvPr>
          <p:cNvSpPr>
            <a:spLocks noGrp="1"/>
          </p:cNvSpPr>
          <p:nvPr>
            <p:ph type="title" idx="4294967295"/>
          </p:nvPr>
        </p:nvSpPr>
        <p:spPr>
          <a:xfrm>
            <a:off x="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FCD3CAB6-6143-45E2-AC3E-2309C2C5F343}"/>
              </a:ext>
            </a:extLst>
          </p:cNvPr>
          <p:cNvSpPr>
            <a:spLocks noGrp="1"/>
          </p:cNvSpPr>
          <p:nvPr>
            <p:ph idx="4294967295"/>
          </p:nvPr>
        </p:nvSpPr>
        <p:spPr>
          <a:xfrm>
            <a:off x="335280" y="711200"/>
            <a:ext cx="10180320" cy="5536883"/>
          </a:xfrm>
        </p:spPr>
        <p:txBody>
          <a:bodyPr>
            <a:normAutofit fontScale="77500" lnSpcReduction="20000"/>
          </a:bodyPr>
          <a:lstStyle/>
          <a:p>
            <a:pPr marL="0" indent="0">
              <a:buNone/>
            </a:pPr>
            <a:r>
              <a:rPr lang="cs-CZ" u="sng" dirty="0"/>
              <a:t>Archeologické výzkumy - destruktivní a nedestruktivní techniky</a:t>
            </a:r>
          </a:p>
          <a:p>
            <a:pPr marL="0" indent="0" algn="just">
              <a:buNone/>
            </a:pPr>
            <a:r>
              <a:rPr lang="cs-CZ" dirty="0"/>
              <a:t>Užitím destruktivních technik, typicky prováděním vykopávek, dochází k poškození nebo až zničení archeologické situace (lokality). Při užití nedestruktivních technik, například leteckého snímkování, historické rešerše nebo geofyzikálních metod (magnetometrických, </a:t>
            </a:r>
            <a:r>
              <a:rPr lang="cs-CZ" dirty="0" err="1"/>
              <a:t>radarometrických</a:t>
            </a:r>
            <a:r>
              <a:rPr lang="cs-CZ" dirty="0"/>
              <a:t> a podobně), k takovému následku nedochází. </a:t>
            </a:r>
          </a:p>
          <a:p>
            <a:pPr marL="0" indent="0">
              <a:buNone/>
            </a:pPr>
            <a:endParaRPr lang="cs-CZ" u="sng" dirty="0"/>
          </a:p>
          <a:p>
            <a:pPr marL="0" indent="0">
              <a:buNone/>
            </a:pPr>
            <a:r>
              <a:rPr lang="cs-CZ" u="sng" dirty="0"/>
              <a:t>Archeologické výzkumy záchranné a archeologické výzkumy ostatní</a:t>
            </a:r>
          </a:p>
          <a:p>
            <a:pPr marL="0" indent="0" algn="just">
              <a:buNone/>
            </a:pPr>
            <a:r>
              <a:rPr lang="cs-CZ" dirty="0"/>
              <a:t>Záchranný archeologický výzkum není prováděn za účelem získávání vědeckých poznatků (jako je tomu u ostatních archeologických výzkumů), nýbrž za účelem záchrany informací o lokalitě a záchrany archeologických nálezů, které by mohly být ohroženy nebo zničeny v důsledku stavební nebo jiné činnosti prováděné na území s archeologickými nálezy. Rozsah záchranného archeologického výzkumu je tedy primárně určen rozsahem stavební či jiné činnosti (typicky zemních prací), jež má být na území s archeologickými nálezy prováděna (nikoli tedy vědeckými potřebami a podobně). Záchranný archeologický výzkum je upraven v § 22 odst. 2</a:t>
            </a:r>
          </a:p>
          <a:p>
            <a:pPr marL="0" indent="0" algn="just">
              <a:buNone/>
            </a:pPr>
            <a:r>
              <a:rPr lang="cs-CZ" dirty="0"/>
              <a:t>Aby bylo možné tyto výzkumy provést, uložena vlastníku (správci, uživateli) nemovitosti povinnost strpět provedení archeologického výzkumu – uzavřena smlouva. Samotná zákonná povinnost stavebníka strpět provedení záchranného archeologického výzkumu nepostačuje, musí na ni navázat právní titul, v němž budou stanoveny podrobnosti provedení konkrétního výzkumu.</a:t>
            </a:r>
          </a:p>
          <a:p>
            <a:pPr marL="0" indent="0">
              <a:buNone/>
            </a:pPr>
            <a:endParaRPr lang="cs-CZ" u="sng" dirty="0"/>
          </a:p>
        </p:txBody>
      </p:sp>
    </p:spTree>
    <p:extLst>
      <p:ext uri="{BB962C8B-B14F-4D97-AF65-F5344CB8AC3E}">
        <p14:creationId xmlns:p14="http://schemas.microsoft.com/office/powerpoint/2010/main" val="3089376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97248-BFBD-4CD7-B352-781DAC30A597}"/>
              </a:ext>
            </a:extLst>
          </p:cNvPr>
          <p:cNvSpPr>
            <a:spLocks noGrp="1"/>
          </p:cNvSpPr>
          <p:nvPr>
            <p:ph type="title"/>
          </p:nvPr>
        </p:nvSpPr>
        <p:spPr>
          <a:xfrm>
            <a:off x="838200" y="365125"/>
            <a:ext cx="10515600" cy="83449"/>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8DDF0AB1-6231-4946-B2BA-9EAD8A490996}"/>
              </a:ext>
            </a:extLst>
          </p:cNvPr>
          <p:cNvSpPr>
            <a:spLocks noGrp="1"/>
          </p:cNvSpPr>
          <p:nvPr>
            <p:ph idx="1"/>
          </p:nvPr>
        </p:nvSpPr>
        <p:spPr>
          <a:xfrm>
            <a:off x="838200" y="569343"/>
            <a:ext cx="10515600" cy="5607620"/>
          </a:xfrm>
        </p:spPr>
        <p:txBody>
          <a:bodyPr>
            <a:normAutofit/>
          </a:bodyPr>
          <a:lstStyle/>
          <a:p>
            <a:pPr marL="0" indent="0">
              <a:buNone/>
            </a:pPr>
            <a:r>
              <a:rPr lang="cs-CZ" u="sng" dirty="0"/>
              <a:t>Dohoda o podmínkách provedení archeologického výzkumu</a:t>
            </a:r>
          </a:p>
          <a:p>
            <a:pPr marL="0" indent="0">
              <a:buNone/>
            </a:pPr>
            <a:r>
              <a:rPr lang="cs-CZ" dirty="0"/>
              <a:t>Realizace archeologického výzkumu na nemovitosti (záchranného i ostatního) na základě právního titulu – primárně písemná dohoda, není-li možná, správní rozhodnutí.</a:t>
            </a:r>
          </a:p>
          <a:p>
            <a:pPr marL="0" indent="0">
              <a:buNone/>
            </a:pPr>
            <a:r>
              <a:rPr lang="cs-CZ" dirty="0"/>
              <a:t>Dohoda mezi tím, kdo bude provádět archeologický výzkum:  archeologický ústav, oprávněná organizace podle § 21 odst. 2 nebo osoba oprávněná k výzkumům podle § 21a odst. 2.  a vlastníkem, správcem nebo uživatelem nemovitosti. </a:t>
            </a:r>
          </a:p>
          <a:p>
            <a:pPr marL="0" indent="0">
              <a:buNone/>
            </a:pPr>
            <a:r>
              <a:rPr lang="cs-CZ" dirty="0"/>
              <a:t>Nedojde-li k dohodě, rozhodne </a:t>
            </a:r>
            <a:r>
              <a:rPr lang="cs-CZ" b="1" dirty="0"/>
              <a:t>krajský úřad </a:t>
            </a:r>
            <a:r>
              <a:rPr lang="cs-CZ" dirty="0"/>
              <a:t>o povinnosti vlastníka strpět archeologický výzkum a o podmínkách výzkumu – podmínkou návrh osoby, která má zájem provést smlouvu + existence návrhu smlouvy předložené vlastníku, kterou vlastník neakceptoval. </a:t>
            </a:r>
          </a:p>
        </p:txBody>
      </p:sp>
    </p:spTree>
    <p:extLst>
      <p:ext uri="{BB962C8B-B14F-4D97-AF65-F5344CB8AC3E}">
        <p14:creationId xmlns:p14="http://schemas.microsoft.com/office/powerpoint/2010/main" val="3596237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E4E79A-45A4-499A-95AD-974F6949694A}"/>
              </a:ext>
            </a:extLst>
          </p:cNvPr>
          <p:cNvSpPr>
            <a:spLocks noGrp="1"/>
          </p:cNvSpPr>
          <p:nvPr>
            <p:ph type="title"/>
          </p:nvPr>
        </p:nvSpPr>
        <p:spPr>
          <a:xfrm>
            <a:off x="838200" y="294006"/>
            <a:ext cx="10515600" cy="59678"/>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7AEE678C-0C54-4F3B-AEE3-E25DAD8ED835}"/>
              </a:ext>
            </a:extLst>
          </p:cNvPr>
          <p:cNvSpPr>
            <a:spLocks noGrp="1"/>
          </p:cNvSpPr>
          <p:nvPr>
            <p:ph idx="1"/>
          </p:nvPr>
        </p:nvSpPr>
        <p:spPr>
          <a:xfrm>
            <a:off x="838200" y="508959"/>
            <a:ext cx="10515600" cy="5983916"/>
          </a:xfrm>
        </p:spPr>
        <p:txBody>
          <a:bodyPr>
            <a:normAutofit/>
          </a:bodyPr>
          <a:lstStyle/>
          <a:p>
            <a:pPr marL="0" indent="0" algn="just">
              <a:buNone/>
            </a:pPr>
            <a:r>
              <a:rPr lang="cs-CZ" b="1" u="sng" dirty="0"/>
              <a:t>Záchranný archeologický výzkum podle § 22 odst. 2 zák. o st. památkové péči = povinnosti stavebníků</a:t>
            </a:r>
          </a:p>
          <a:p>
            <a:pPr marL="0" indent="0" algn="just">
              <a:buNone/>
            </a:pPr>
            <a:r>
              <a:rPr lang="cs-CZ" dirty="0"/>
              <a:t>Má-li se provádět stavební činnost </a:t>
            </a:r>
            <a:r>
              <a:rPr lang="cs-CZ" b="1" dirty="0"/>
              <a:t>na území s archeologickými nálezy</a:t>
            </a:r>
            <a:r>
              <a:rPr lang="cs-CZ" dirty="0"/>
              <a:t>, jsou stavebníci již od doby přípravy stavby povinni tento záměr oznámit Archeologickému ústavu a umožnit jemu nebo oprávněné organizaci provést na dotčeném území záchranný archeologický výzkum (</a:t>
            </a:r>
            <a:r>
              <a:rPr lang="cs-CZ" b="1" dirty="0"/>
              <a:t>ohlašovací povinnost stavebníka</a:t>
            </a:r>
            <a:r>
              <a:rPr lang="cs-CZ" dirty="0"/>
              <a:t>). Je-li stavebníkem právnická osoba nebo fyzická osoba, při jejímž podnikání vznikla nutnost záchranného archeologického výzkumu, hradí náklady záchranného archeologického výzkumu tento stavebník; jinak hradí náklady organizace provádějící archeologický výzkum. Obdobně se postupuje, má-li se na takovém území provádět jiná činnost, kterou by mohlo být ohroženo provádění archeologických výzkumů.</a:t>
            </a:r>
          </a:p>
        </p:txBody>
      </p:sp>
    </p:spTree>
    <p:extLst>
      <p:ext uri="{BB962C8B-B14F-4D97-AF65-F5344CB8AC3E}">
        <p14:creationId xmlns:p14="http://schemas.microsoft.com/office/powerpoint/2010/main" val="1110518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p:cNvSpPr>
            <a:spLocks noGrp="1"/>
          </p:cNvSpPr>
          <p:nvPr>
            <p:ph idx="1"/>
          </p:nvPr>
        </p:nvSpPr>
        <p:spPr>
          <a:xfrm>
            <a:off x="838200" y="646981"/>
            <a:ext cx="10515600" cy="5529982"/>
          </a:xfrm>
        </p:spPr>
        <p:txBody>
          <a:bodyPr>
            <a:normAutofit/>
          </a:bodyPr>
          <a:lstStyle/>
          <a:p>
            <a:pPr marL="0" indent="0">
              <a:buNone/>
            </a:pPr>
            <a:r>
              <a:rPr lang="cs-CZ" b="1" u="sng" dirty="0"/>
              <a:t>Rozsah povinnosti strpět záchranný archeologický výzkum</a:t>
            </a:r>
          </a:p>
          <a:p>
            <a:pPr marL="0" indent="0" algn="just">
              <a:buNone/>
            </a:pPr>
            <a:r>
              <a:rPr lang="cs-CZ" dirty="0"/>
              <a:t>Další povinností stavebníka je povinnost umožnit archeologickému ústavu, oprávněné organizaci nebo osobě oprávněné k výzkumům provedení záchranného archeologického výzkumu. Stavebníci jsou tedy ex lege povinni strpět provedení záchranného archeologického výzkumu a nebránit mu.</a:t>
            </a:r>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801136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9328"/>
          </a:xfrm>
        </p:spPr>
        <p:txBody>
          <a:bodyPr>
            <a:normAutofit fontScale="90000"/>
          </a:bodyPr>
          <a:lstStyle/>
          <a:p>
            <a:endParaRPr lang="cs-CZ" dirty="0"/>
          </a:p>
        </p:txBody>
      </p:sp>
      <p:sp>
        <p:nvSpPr>
          <p:cNvPr id="3" name="Zástupný symbol pro obsah 2"/>
          <p:cNvSpPr>
            <a:spLocks noGrp="1"/>
          </p:cNvSpPr>
          <p:nvPr>
            <p:ph idx="1"/>
          </p:nvPr>
        </p:nvSpPr>
        <p:spPr>
          <a:xfrm>
            <a:off x="751935" y="638355"/>
            <a:ext cx="10515600" cy="5538608"/>
          </a:xfrm>
        </p:spPr>
        <p:txBody>
          <a:bodyPr>
            <a:normAutofit fontScale="92500" lnSpcReduction="20000"/>
          </a:bodyPr>
          <a:lstStyle/>
          <a:p>
            <a:pPr marL="0" indent="0">
              <a:buNone/>
            </a:pPr>
            <a:r>
              <a:rPr lang="cs-CZ" b="1" u="sng" dirty="0"/>
              <a:t>Náklady záchranného archeologického výzkumu</a:t>
            </a:r>
          </a:p>
          <a:p>
            <a:pPr algn="just"/>
            <a:r>
              <a:rPr lang="cs-CZ" b="1" dirty="0"/>
              <a:t>Stavebníkem je právnická osoba</a:t>
            </a:r>
            <a:r>
              <a:rPr lang="cs-CZ" dirty="0"/>
              <a:t>. V tomto případě hradí vždy náklady záchranného archeologického výzkumu tato právnická osoba - stavebník. Nezáleží na tom, zda je tato právnická osoba podnikatelem, nebo nikoli. Může jít tedy nejen o obchodní společnosti nebo družstva, ale i o obce, kraje, církevní právnické osoby, nadace, státní příspěvkové organizace, veřejné výzkumné instituce, příspěvkové organizace zřizované obcemi a kraji, zapsané spolky, vysoké školy a podobně - každá právnická osoba, je-li stavebníkem, hradí náklady záchranného archeologického výzkumu.</a:t>
            </a:r>
          </a:p>
          <a:p>
            <a:pPr algn="just"/>
            <a:r>
              <a:rPr lang="cs-CZ" b="1" dirty="0"/>
              <a:t>Stavebníkem je podnikající fyzická osoba, přičemž nutnost provedení záchranného archeologického výzkumu vznikla při jejím podnikání</a:t>
            </a:r>
            <a:r>
              <a:rPr lang="cs-CZ" dirty="0"/>
              <a:t> – hradí stavebník.</a:t>
            </a:r>
          </a:p>
          <a:p>
            <a:pPr algn="just"/>
            <a:r>
              <a:rPr lang="cs-CZ" b="1" dirty="0"/>
              <a:t>Stavebníkem je fyzická osoba, která není podnikatelem </a:t>
            </a:r>
            <a:r>
              <a:rPr lang="cs-CZ" dirty="0"/>
              <a:t>(neprovozuje podnikání) nebo sice je podnikatelem, ale potřeba provedení záchranného archeologického výzkumu nevznikla při její podnikatelské činnosti. V těchto případech nehradí náklady záchranného archeologického výzkumu stavebník, nýbrž je hradí osoba, která záchranný archeologický výzkum provádí.</a:t>
            </a:r>
          </a:p>
          <a:p>
            <a:pPr marL="0" indent="0">
              <a:buNone/>
            </a:pPr>
            <a:endParaRPr lang="cs-CZ" dirty="0"/>
          </a:p>
        </p:txBody>
      </p:sp>
    </p:spTree>
    <p:extLst>
      <p:ext uri="{BB962C8B-B14F-4D97-AF65-F5344CB8AC3E}">
        <p14:creationId xmlns:p14="http://schemas.microsoft.com/office/powerpoint/2010/main" val="2772736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672860"/>
            <a:ext cx="10515600" cy="5504103"/>
          </a:xfrm>
        </p:spPr>
        <p:txBody>
          <a:bodyPr/>
          <a:lstStyle/>
          <a:p>
            <a:pPr marL="0" indent="0">
              <a:buNone/>
            </a:pPr>
            <a:r>
              <a:rPr lang="cs-CZ" b="1" u="sng" dirty="0"/>
              <a:t>Archeologické nálezy</a:t>
            </a:r>
          </a:p>
          <a:p>
            <a:pPr marL="0" indent="0" algn="just">
              <a:buNone/>
            </a:pPr>
            <a:r>
              <a:rPr lang="cs-CZ" dirty="0"/>
              <a:t>= věc nebo soubor věcí, které jsou dokladem nebo pozůstatkem života člověka a jeho činnosti od počátku jeho vývoje do novověku a zachovaly se zpravidla pod zemí.</a:t>
            </a:r>
          </a:p>
          <a:p>
            <a:pPr marL="0" indent="0" algn="just">
              <a:buNone/>
            </a:pPr>
            <a:r>
              <a:rPr lang="cs-CZ" dirty="0"/>
              <a:t>= věc movitá i nemovitá, vždy však taková, která je dokladem nebo pozůstatkem života člověka. Může jít například o pozůstatek lidské výrobní nebo stavební činnosti, může však jít i o jiné zásahy člověka do prostředí (terénní úpravy)</a:t>
            </a:r>
          </a:p>
          <a:p>
            <a:pPr marL="0" indent="0">
              <a:buNone/>
            </a:pPr>
            <a:r>
              <a:rPr lang="cs-CZ" dirty="0"/>
              <a:t>Archeologický nález může být učiněn (nalezen) především při archeologickém výzkumu nebo mimo archeologický výzkum. Takový archeologický nález se nazývá náhodný. </a:t>
            </a:r>
          </a:p>
          <a:p>
            <a:pPr marL="0" indent="0">
              <a:buNone/>
            </a:pPr>
            <a:endParaRPr lang="cs-CZ" dirty="0"/>
          </a:p>
          <a:p>
            <a:pPr marL="0" indent="0">
              <a:buNone/>
            </a:pPr>
            <a:endParaRPr lang="cs-CZ" b="1" u="sng" dirty="0"/>
          </a:p>
        </p:txBody>
      </p:sp>
    </p:spTree>
    <p:extLst>
      <p:ext uri="{BB962C8B-B14F-4D97-AF65-F5344CB8AC3E}">
        <p14:creationId xmlns:p14="http://schemas.microsoft.com/office/powerpoint/2010/main" val="2659911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33925B-54FA-4ECA-8D6F-4F148ACA6AC4}"/>
              </a:ext>
            </a:extLst>
          </p:cNvPr>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0833FCBF-9A7F-4F7C-A89C-4897E4218926}"/>
              </a:ext>
            </a:extLst>
          </p:cNvPr>
          <p:cNvSpPr>
            <a:spLocks noGrp="1"/>
          </p:cNvSpPr>
          <p:nvPr>
            <p:ph idx="1"/>
          </p:nvPr>
        </p:nvSpPr>
        <p:spPr>
          <a:xfrm>
            <a:off x="838200" y="873760"/>
            <a:ext cx="10515600" cy="5374323"/>
          </a:xfrm>
        </p:spPr>
        <p:txBody>
          <a:bodyPr>
            <a:normAutofit fontScale="92500" lnSpcReduction="10000"/>
          </a:bodyPr>
          <a:lstStyle/>
          <a:p>
            <a:pPr marL="0" indent="0">
              <a:buNone/>
            </a:pPr>
            <a:r>
              <a:rPr lang="cs-CZ" b="1" dirty="0"/>
              <a:t>Oznámení náhodného archeologického nálezu</a:t>
            </a:r>
          </a:p>
          <a:p>
            <a:pPr marL="0" indent="0" algn="just">
              <a:buNone/>
            </a:pPr>
            <a:r>
              <a:rPr lang="cs-CZ" dirty="0"/>
              <a:t>Dojde-li k náhodnému archeologickému nálezu, oznamuje se tento nález archeologickému ústavu nebo nejbližšímu muzeu, případně prostřednictvím obce, v jejímž územním obvodu k nálezu došlo.</a:t>
            </a:r>
          </a:p>
          <a:p>
            <a:pPr marL="0" indent="0" algn="just">
              <a:buNone/>
            </a:pPr>
            <a:r>
              <a:rPr lang="cs-CZ" dirty="0"/>
              <a:t>Oznamuje ten, kdo náhodný archeologický nález učinil, nebo osoba odpovědná za provádění prací, při nichž byl archeologický nález učiněn.</a:t>
            </a:r>
          </a:p>
          <a:p>
            <a:pPr marL="0" indent="0" algn="just">
              <a:buNone/>
            </a:pPr>
            <a:r>
              <a:rPr lang="cs-CZ" dirty="0"/>
              <a:t>Nálezce je povinen učinit </a:t>
            </a:r>
            <a:r>
              <a:rPr lang="cs-CZ" b="1" dirty="0"/>
              <a:t>oznámení do druhého dne </a:t>
            </a:r>
            <a:r>
              <a:rPr lang="cs-CZ" dirty="0"/>
              <a:t>poté, co nález učinil. Osoba odpovědná za provádění prací je povinna učinit oznámení do druhého dne poté, co se o nálezu dozvěděla. </a:t>
            </a:r>
          </a:p>
          <a:p>
            <a:pPr marL="0" indent="0" algn="just">
              <a:buNone/>
            </a:pPr>
            <a:r>
              <a:rPr lang="cs-CZ" dirty="0"/>
              <a:t>Jestliže osoba, kterou tato oznamovací povinnost tíží, ji nesplní, dopouští se přestupku  - </a:t>
            </a:r>
            <a:r>
              <a:rPr lang="cs-CZ" b="1" dirty="0"/>
              <a:t>pokuta 4 000 000 Kč</a:t>
            </a:r>
            <a:r>
              <a:rPr lang="cs-CZ" dirty="0"/>
              <a:t>. Movitý archeologický nález se současně nemůže stát vlastnictvím jiných osob než těch, které jsou uvedeny v § 23a zák. o st. památkové péči. Pokud by nálezce náhodný archeologický nález o hodnotě vyšší než 5 000 Kč nejen neohlásil, ale přisvojil by si ho, dopustil by se tím trestného činu zatajení věci podle </a:t>
            </a:r>
            <a:r>
              <a:rPr lang="cs-CZ" dirty="0">
                <a:hlinkClick r:id="rId2"/>
              </a:rPr>
              <a:t>§ 219 </a:t>
            </a:r>
            <a:r>
              <a:rPr lang="cs-CZ" dirty="0" err="1">
                <a:hlinkClick r:id="rId2"/>
              </a:rPr>
              <a:t>tr</a:t>
            </a:r>
            <a:r>
              <a:rPr lang="cs-CZ" dirty="0">
                <a:hlinkClick r:id="rId2"/>
              </a:rPr>
              <a:t>. zákoníku</a:t>
            </a:r>
            <a:r>
              <a:rPr lang="cs-CZ" dirty="0"/>
              <a:t>. </a:t>
            </a:r>
          </a:p>
          <a:p>
            <a:pPr marL="0" indent="0" algn="just">
              <a:buNone/>
            </a:pPr>
            <a:endParaRPr lang="cs-CZ" dirty="0"/>
          </a:p>
        </p:txBody>
      </p:sp>
    </p:spTree>
    <p:extLst>
      <p:ext uri="{BB962C8B-B14F-4D97-AF65-F5344CB8AC3E}">
        <p14:creationId xmlns:p14="http://schemas.microsoft.com/office/powerpoint/2010/main" val="843554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657A9-81EC-48DD-885D-A175DD310774}"/>
              </a:ext>
            </a:extLst>
          </p:cNvPr>
          <p:cNvSpPr>
            <a:spLocks noGrp="1"/>
          </p:cNvSpPr>
          <p:nvPr>
            <p:ph type="title"/>
          </p:nvPr>
        </p:nvSpPr>
        <p:spPr>
          <a:xfrm>
            <a:off x="838200" y="365125"/>
            <a:ext cx="10515600" cy="92075"/>
          </a:xfrm>
        </p:spPr>
        <p:txBody>
          <a:bodyPr>
            <a:normAutofit fontScale="90000"/>
          </a:bodyPr>
          <a:lstStyle/>
          <a:p>
            <a:endParaRPr lang="cs-CZ" b="1" u="sng" dirty="0"/>
          </a:p>
        </p:txBody>
      </p:sp>
      <p:sp>
        <p:nvSpPr>
          <p:cNvPr id="3" name="Zástupný symbol pro obsah 2">
            <a:extLst>
              <a:ext uri="{FF2B5EF4-FFF2-40B4-BE49-F238E27FC236}">
                <a16:creationId xmlns:a16="http://schemas.microsoft.com/office/drawing/2014/main" id="{A3264E47-433D-476C-A0BE-BC51BFEF84E7}"/>
              </a:ext>
            </a:extLst>
          </p:cNvPr>
          <p:cNvSpPr>
            <a:spLocks noGrp="1"/>
          </p:cNvSpPr>
          <p:nvPr>
            <p:ph idx="1"/>
          </p:nvPr>
        </p:nvSpPr>
        <p:spPr>
          <a:xfrm>
            <a:off x="838200" y="698740"/>
            <a:ext cx="10515600" cy="5478223"/>
          </a:xfrm>
        </p:spPr>
        <p:txBody>
          <a:bodyPr>
            <a:normAutofit/>
          </a:bodyPr>
          <a:lstStyle/>
          <a:p>
            <a:pPr marL="0" indent="0" algn="just">
              <a:buNone/>
            </a:pPr>
            <a:r>
              <a:rPr lang="cs-CZ" dirty="0"/>
              <a:t>Pokud dojde k archeologickému nálezu při provádění stavby - povinnost ohlásit jej </a:t>
            </a:r>
            <a:r>
              <a:rPr lang="cs-CZ" b="1" dirty="0"/>
              <a:t>stavebnímu úřadu </a:t>
            </a:r>
            <a:r>
              <a:rPr lang="cs-CZ" dirty="0"/>
              <a:t>a </a:t>
            </a:r>
            <a:r>
              <a:rPr lang="cs-CZ" b="1" dirty="0"/>
              <a:t>současně orgánu státní památkové péče</a:t>
            </a:r>
            <a:r>
              <a:rPr lang="cs-CZ" dirty="0"/>
              <a:t>. Oznamovací povinnost tíží především stavebníka. Ten ji může smlouvou přenést na osobu zajišťující stavební práce. Oznámení je třeba učinit neprodleně. </a:t>
            </a:r>
          </a:p>
          <a:p>
            <a:pPr marL="0" indent="0">
              <a:buNone/>
            </a:pPr>
            <a:endParaRPr lang="cs-CZ" b="1" dirty="0"/>
          </a:p>
        </p:txBody>
      </p:sp>
    </p:spTree>
    <p:extLst>
      <p:ext uri="{BB962C8B-B14F-4D97-AF65-F5344CB8AC3E}">
        <p14:creationId xmlns:p14="http://schemas.microsoft.com/office/powerpoint/2010/main" val="329358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603A7-EFCF-4293-9BBF-3C8FDACA3BC3}"/>
              </a:ext>
            </a:extLst>
          </p:cNvPr>
          <p:cNvSpPr>
            <a:spLocks noGrp="1"/>
          </p:cNvSpPr>
          <p:nvPr>
            <p:ph type="title"/>
          </p:nvPr>
        </p:nvSpPr>
        <p:spPr/>
        <p:txBody>
          <a:bodyPr/>
          <a:lstStyle/>
          <a:p>
            <a:r>
              <a:rPr lang="cs-CZ" dirty="0"/>
              <a:t>Vlastnictví movitých archeologických  nálezů</a:t>
            </a:r>
          </a:p>
        </p:txBody>
      </p:sp>
      <p:sp>
        <p:nvSpPr>
          <p:cNvPr id="3" name="Zástupný symbol pro obsah 2">
            <a:extLst>
              <a:ext uri="{FF2B5EF4-FFF2-40B4-BE49-F238E27FC236}">
                <a16:creationId xmlns:a16="http://schemas.microsoft.com/office/drawing/2014/main" id="{7AA0C0FB-8C01-4D2A-AB89-F966A7ADD0A7}"/>
              </a:ext>
            </a:extLst>
          </p:cNvPr>
          <p:cNvSpPr>
            <a:spLocks noGrp="1"/>
          </p:cNvSpPr>
          <p:nvPr>
            <p:ph idx="1"/>
          </p:nvPr>
        </p:nvSpPr>
        <p:spPr/>
        <p:txBody>
          <a:bodyPr/>
          <a:lstStyle/>
          <a:p>
            <a:pPr marL="0" indent="0">
              <a:buNone/>
            </a:pPr>
            <a:r>
              <a:rPr lang="cs-CZ" dirty="0"/>
              <a:t>Primárně </a:t>
            </a:r>
            <a:r>
              <a:rPr lang="cs-CZ" b="1" dirty="0"/>
              <a:t>kraj</a:t>
            </a:r>
            <a:r>
              <a:rPr lang="cs-CZ" dirty="0"/>
              <a:t> </a:t>
            </a:r>
            <a:endParaRPr lang="cs-CZ" b="1" dirty="0"/>
          </a:p>
          <a:p>
            <a:pPr marL="0" indent="0">
              <a:buNone/>
            </a:pPr>
            <a:r>
              <a:rPr lang="cs-CZ" b="1" dirty="0"/>
              <a:t>Výjimky: </a:t>
            </a:r>
            <a:r>
              <a:rPr lang="cs-CZ" dirty="0"/>
              <a:t>archeologické nálezy učiněné při archeologických výzkumech prováděných organizační složkou obce nebo organizační složkou státu (vlastnictví obce nebo státu)</a:t>
            </a:r>
          </a:p>
          <a:p>
            <a:pPr marL="0" indent="0">
              <a:buNone/>
            </a:pPr>
            <a:r>
              <a:rPr lang="cs-CZ" b="1" dirty="0"/>
              <a:t>Archeologické nálezy </a:t>
            </a:r>
            <a:r>
              <a:rPr lang="cs-CZ" dirty="0"/>
              <a:t>se ukládají v muzeu</a:t>
            </a:r>
          </a:p>
          <a:p>
            <a:pPr marL="0" indent="0">
              <a:buNone/>
            </a:pPr>
            <a:r>
              <a:rPr lang="cs-CZ" dirty="0"/>
              <a:t>Kraje a obce povinny převést movitý archeologický nález do vlastnictví státu za cenu stanovenou znalcem, pokud o to ministerstvo kultury požádá do 3 let od učinění nálezu.</a:t>
            </a:r>
          </a:p>
        </p:txBody>
      </p:sp>
    </p:spTree>
    <p:extLst>
      <p:ext uri="{BB962C8B-B14F-4D97-AF65-F5344CB8AC3E}">
        <p14:creationId xmlns:p14="http://schemas.microsoft.com/office/powerpoint/2010/main" val="923922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E4BD45-766E-4BE2-AB76-8443F900551B}"/>
              </a:ext>
            </a:extLst>
          </p:cNvPr>
          <p:cNvSpPr>
            <a:spLocks noGrp="1"/>
          </p:cNvSpPr>
          <p:nvPr>
            <p:ph type="title"/>
          </p:nvPr>
        </p:nvSpPr>
        <p:spPr/>
        <p:txBody>
          <a:bodyPr/>
          <a:lstStyle/>
          <a:p>
            <a:r>
              <a:rPr lang="cs-CZ" dirty="0"/>
              <a:t>Archeologické výzkumy a nálezy (§ 21 a násl. zákona o státní památkové péči</a:t>
            </a:r>
          </a:p>
        </p:txBody>
      </p:sp>
      <p:sp>
        <p:nvSpPr>
          <p:cNvPr id="3" name="Zástupný symbol pro obsah 2">
            <a:extLst>
              <a:ext uri="{FF2B5EF4-FFF2-40B4-BE49-F238E27FC236}">
                <a16:creationId xmlns:a16="http://schemas.microsoft.com/office/drawing/2014/main" id="{A582AE89-026B-4DD8-9904-28A977F05AF3}"/>
              </a:ext>
            </a:extLst>
          </p:cNvPr>
          <p:cNvSpPr>
            <a:spLocks noGrp="1"/>
          </p:cNvSpPr>
          <p:nvPr>
            <p:ph idx="1"/>
          </p:nvPr>
        </p:nvSpPr>
        <p:spPr/>
        <p:txBody>
          <a:bodyPr>
            <a:normAutofit lnSpcReduction="10000"/>
          </a:bodyPr>
          <a:lstStyle/>
          <a:p>
            <a:pPr algn="just"/>
            <a:r>
              <a:rPr lang="cs-CZ" dirty="0"/>
              <a:t>První předpisy upravující archeologické výzkumy a nálezy – Protektorát</a:t>
            </a:r>
          </a:p>
          <a:p>
            <a:pPr algn="just"/>
            <a:r>
              <a:rPr lang="cs-CZ" dirty="0"/>
              <a:t>V současnosti ČR signatářem </a:t>
            </a:r>
            <a:r>
              <a:rPr lang="cs-CZ" b="1" dirty="0"/>
              <a:t>Úmluvy o ochraně archeologického dědictví Evropy </a:t>
            </a:r>
            <a:r>
              <a:rPr lang="cs-CZ" dirty="0"/>
              <a:t>(</a:t>
            </a:r>
            <a:r>
              <a:rPr lang="cs-CZ" dirty="0" err="1"/>
              <a:t>Valetta</a:t>
            </a:r>
            <a:r>
              <a:rPr lang="cs-CZ" dirty="0"/>
              <a:t> 1992) – cílem ochraňovat archeologické dědictví jako zdroj evropské kolektivní paměti a jako nástroj historického a vědeckého studia.</a:t>
            </a:r>
          </a:p>
          <a:p>
            <a:pPr algn="just"/>
            <a:r>
              <a:rPr lang="cs-CZ" dirty="0"/>
              <a:t>Dle čl. 1 Úmluvy: archeologické dědictví = veškeré pozůstatky a objekty i jakékoli jiné stopy po lidstvu z minulých období, jejichž uchování a studium umožňuje vysledovat vývoj historie lidstva a jeho vztah k přirozenému prostředí, o nichž jsou hlavními zdroji informací vykopávky nebo objevy </a:t>
            </a:r>
          </a:p>
        </p:txBody>
      </p:sp>
    </p:spTree>
    <p:extLst>
      <p:ext uri="{BB962C8B-B14F-4D97-AF65-F5344CB8AC3E}">
        <p14:creationId xmlns:p14="http://schemas.microsoft.com/office/powerpoint/2010/main" val="251810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B1EF9-85D7-4C61-A121-ED5B029F6F6E}"/>
              </a:ext>
            </a:extLst>
          </p:cNvPr>
          <p:cNvSpPr>
            <a:spLocks noGrp="1"/>
          </p:cNvSpPr>
          <p:nvPr>
            <p:ph type="title"/>
          </p:nvPr>
        </p:nvSpPr>
        <p:spPr>
          <a:xfrm>
            <a:off x="83820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93C312F4-3F65-45B5-B035-0AF0264E4B21}"/>
              </a:ext>
            </a:extLst>
          </p:cNvPr>
          <p:cNvSpPr>
            <a:spLocks noGrp="1"/>
          </p:cNvSpPr>
          <p:nvPr>
            <p:ph idx="1"/>
          </p:nvPr>
        </p:nvSpPr>
        <p:spPr>
          <a:xfrm>
            <a:off x="838200" y="843280"/>
            <a:ext cx="10515600" cy="5333683"/>
          </a:xfrm>
        </p:spPr>
        <p:txBody>
          <a:bodyPr>
            <a:normAutofit/>
          </a:bodyPr>
          <a:lstStyle/>
          <a:p>
            <a:pPr marL="0" indent="0">
              <a:buNone/>
            </a:pPr>
            <a:r>
              <a:rPr lang="cs-CZ" b="1" dirty="0"/>
              <a:t>Prohlídka místa archeologického nálezu</a:t>
            </a:r>
          </a:p>
          <a:p>
            <a:pPr marL="0" indent="0" algn="just">
              <a:buNone/>
            </a:pPr>
            <a:r>
              <a:rPr lang="cs-CZ" dirty="0"/>
              <a:t>Povinnost ponechat archeologický nález i naleziště beze změny do prohlídky archeologickým ústavem nebo muzeem v pětidenní lhůtě. </a:t>
            </a:r>
          </a:p>
          <a:p>
            <a:pPr marL="0" indent="0" algn="just">
              <a:buNone/>
            </a:pPr>
            <a:r>
              <a:rPr lang="cs-CZ" dirty="0"/>
              <a:t>Tyto subjekty jsou povinny učinit opatření, která jsou nezbytná pro okamžitou záchranu archeologického nálezu. Opatření musí svou povahou směřovat k okamžité záchraně archeologického nálezu. Mohou to být pouze opatření, která jsou bezprostředně nutná. To se týká typicky nemovitých archeologických nálezů.</a:t>
            </a:r>
            <a:endParaRPr lang="cs-CZ" b="1" dirty="0"/>
          </a:p>
        </p:txBody>
      </p:sp>
    </p:spTree>
    <p:extLst>
      <p:ext uri="{BB962C8B-B14F-4D97-AF65-F5344CB8AC3E}">
        <p14:creationId xmlns:p14="http://schemas.microsoft.com/office/powerpoint/2010/main" val="325305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B12BE-6666-48CC-8383-E82575139445}"/>
              </a:ext>
            </a:extLst>
          </p:cNvPr>
          <p:cNvSpPr>
            <a:spLocks noGrp="1"/>
          </p:cNvSpPr>
          <p:nvPr>
            <p:ph type="title"/>
          </p:nvPr>
        </p:nvSpPr>
        <p:spPr>
          <a:xfrm>
            <a:off x="838200" y="365125"/>
            <a:ext cx="10515600" cy="15303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E0CB7F57-6A01-4A02-8C0B-2759D585E89C}"/>
              </a:ext>
            </a:extLst>
          </p:cNvPr>
          <p:cNvSpPr>
            <a:spLocks noGrp="1"/>
          </p:cNvSpPr>
          <p:nvPr>
            <p:ph idx="1"/>
          </p:nvPr>
        </p:nvSpPr>
        <p:spPr>
          <a:xfrm>
            <a:off x="838200" y="731520"/>
            <a:ext cx="10515600" cy="5445443"/>
          </a:xfrm>
        </p:spPr>
        <p:txBody>
          <a:bodyPr>
            <a:normAutofit fontScale="85000" lnSpcReduction="20000"/>
          </a:bodyPr>
          <a:lstStyle/>
          <a:p>
            <a:pPr marL="0" indent="0">
              <a:buNone/>
            </a:pPr>
            <a:r>
              <a:rPr lang="cs-CZ" b="1" u="sng" dirty="0"/>
              <a:t>Odměna za nález</a:t>
            </a:r>
          </a:p>
          <a:p>
            <a:pPr marL="0" indent="0" algn="just">
              <a:buNone/>
            </a:pPr>
            <a:r>
              <a:rPr lang="cs-CZ" dirty="0"/>
              <a:t>Výše odměny se odvíjí od materiálu, ze kterého je archeologický nález vyroben. U archeologických nálezů z drahých kovů nebo jiných cenných materiálů je poskytována odměna ve výši hodnoty materiálu (drahé kovy: zlato, stříbro, platina, paladium, iridium, rhodium, ruthenium a osmium, jiné cenné materiály: jantar a drahé kameny). </a:t>
            </a:r>
          </a:p>
          <a:p>
            <a:pPr marL="0" indent="0" algn="just">
              <a:buNone/>
            </a:pPr>
            <a:r>
              <a:rPr lang="cs-CZ" dirty="0"/>
              <a:t>V ostatních případech činí odměna až 10 % kulturně historické hodnoty archeologického nálezu, určená na základě odborného posudku archeologického ústavu nebo Národního muzea.</a:t>
            </a:r>
          </a:p>
          <a:p>
            <a:pPr marL="0" indent="0" algn="just">
              <a:buNone/>
            </a:pPr>
            <a:r>
              <a:rPr lang="cs-CZ" dirty="0"/>
              <a:t>Nárok na odměnu musí nálezce uplatnit do roka od  učinění nálezu u krajského úřadu, který odměnu poskytne – prekluzivní lhůta. Odměna je poskytována za oznámení náhodného archeologického nálezu. Nálezci, který cíleně s detektorem kovů hledal archeologické nálezy, by neměla být poskytnuta odměna podle § 23 odst. 4 zák. o st. památkové péči. </a:t>
            </a:r>
          </a:p>
          <a:p>
            <a:pPr marL="0" indent="0">
              <a:buNone/>
            </a:pPr>
            <a:r>
              <a:rPr lang="cs-CZ" b="1" u="sng" dirty="0"/>
              <a:t>Náhrada nutných výdajů</a:t>
            </a:r>
            <a:r>
              <a:rPr lang="cs-CZ" dirty="0"/>
              <a:t>: Kromě nároku na odměnu umožňuje zákon nálezci požadovat náhradu nutných nákladů, které mu vznikly v souvislosti s archeologickým nálezem = jízdné a náklady spojené s telefonováním apod. Nálezce je musí prokázat (jízdenkou, výpisem z telefonního účtu a podobně). </a:t>
            </a:r>
            <a:endParaRPr lang="cs-CZ" b="1" u="sng" dirty="0"/>
          </a:p>
          <a:p>
            <a:pPr marL="0" indent="0">
              <a:buNone/>
            </a:pPr>
            <a:endParaRPr lang="cs-CZ" dirty="0"/>
          </a:p>
          <a:p>
            <a:pPr marL="0" indent="0">
              <a:buNone/>
            </a:pPr>
            <a:endParaRPr lang="cs-CZ" b="1" u="sng" dirty="0"/>
          </a:p>
        </p:txBody>
      </p:sp>
    </p:spTree>
    <p:extLst>
      <p:ext uri="{BB962C8B-B14F-4D97-AF65-F5344CB8AC3E}">
        <p14:creationId xmlns:p14="http://schemas.microsoft.com/office/powerpoint/2010/main" val="3285358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1F677A-11D8-41F7-ADD2-1EE6D66C415A}"/>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8CECF742-4C1D-4FC9-87FF-CB73B5CAEA35}"/>
              </a:ext>
            </a:extLst>
          </p:cNvPr>
          <p:cNvSpPr>
            <a:spLocks noGrp="1"/>
          </p:cNvSpPr>
          <p:nvPr>
            <p:ph idx="1"/>
          </p:nvPr>
        </p:nvSpPr>
        <p:spPr>
          <a:xfrm>
            <a:off x="838200" y="767751"/>
            <a:ext cx="10515600" cy="5409212"/>
          </a:xfrm>
        </p:spPr>
        <p:txBody>
          <a:bodyPr>
            <a:normAutofit/>
          </a:bodyPr>
          <a:lstStyle/>
          <a:p>
            <a:pPr marL="0" indent="0">
              <a:buNone/>
            </a:pPr>
            <a:r>
              <a:rPr lang="cs-CZ" b="1" dirty="0"/>
              <a:t>Náhrada za majetkovou újmu</a:t>
            </a:r>
          </a:p>
          <a:p>
            <a:pPr marL="0" indent="0">
              <a:buNone/>
            </a:pPr>
            <a:r>
              <a:rPr lang="cs-CZ" dirty="0"/>
              <a:t>dva druhy náhrad: </a:t>
            </a:r>
          </a:p>
          <a:p>
            <a:pPr marL="514350" indent="-514350">
              <a:buAutoNum type="alphaLcParenR"/>
            </a:pPr>
            <a:r>
              <a:rPr lang="cs-CZ" dirty="0"/>
              <a:t>náhrada za podstatné omezení v běžném užívání nemovitosti nebo jiného majetku, které je důsledkem provádění archeologického výzkumu nebo provádění opatření na ochranu archeologického nálezu podle § 23 odst. 3 zák. o st. památkové péči, </a:t>
            </a:r>
          </a:p>
          <a:p>
            <a:pPr marL="514350" indent="-514350">
              <a:buAutoNum type="alphaLcParenR"/>
            </a:pPr>
            <a:r>
              <a:rPr lang="cs-CZ" dirty="0"/>
              <a:t>náhrada poskytovaná v případě nemožnosti uvést po ukončení archeologického výzkumu nemovitost nebo jiný majetek do předešlého stavu nebo v případě, kdy by uvedení do předešlého stavu nebylo hospodářsky účelné.</a:t>
            </a:r>
          </a:p>
          <a:p>
            <a:pPr marL="0" indent="0">
              <a:buNone/>
            </a:pPr>
            <a:endParaRPr lang="cs-CZ" dirty="0"/>
          </a:p>
        </p:txBody>
      </p:sp>
    </p:spTree>
    <p:extLst>
      <p:ext uri="{BB962C8B-B14F-4D97-AF65-F5344CB8AC3E}">
        <p14:creationId xmlns:p14="http://schemas.microsoft.com/office/powerpoint/2010/main" val="227102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FDDA58-6B53-47D5-8F95-ACCFAB3FD2D0}"/>
              </a:ext>
            </a:extLst>
          </p:cNvPr>
          <p:cNvSpPr>
            <a:spLocks noGrp="1"/>
          </p:cNvSpPr>
          <p:nvPr>
            <p:ph type="title"/>
          </p:nvPr>
        </p:nvSpPr>
        <p:spPr>
          <a:xfrm>
            <a:off x="838200" y="365126"/>
            <a:ext cx="10515600" cy="117954"/>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E9799B72-C04B-4A57-9A0D-4FDBD2CC671D}"/>
              </a:ext>
            </a:extLst>
          </p:cNvPr>
          <p:cNvSpPr>
            <a:spLocks noGrp="1"/>
          </p:cNvSpPr>
          <p:nvPr>
            <p:ph idx="1"/>
          </p:nvPr>
        </p:nvSpPr>
        <p:spPr>
          <a:xfrm>
            <a:off x="838200" y="707366"/>
            <a:ext cx="10515600" cy="5469597"/>
          </a:xfrm>
        </p:spPr>
        <p:txBody>
          <a:bodyPr>
            <a:normAutofit fontScale="92500" lnSpcReduction="20000"/>
          </a:bodyPr>
          <a:lstStyle/>
          <a:p>
            <a:pPr marL="0" indent="0">
              <a:buNone/>
            </a:pPr>
            <a:r>
              <a:rPr lang="cs-CZ" b="1" u="sng" dirty="0"/>
              <a:t>Náhrada za podstatné omezení v běžném užívání nemovitosti nebo jiného majetku</a:t>
            </a:r>
          </a:p>
          <a:p>
            <a:pPr algn="just"/>
            <a:r>
              <a:rPr lang="cs-CZ" dirty="0"/>
              <a:t>Vlastník nemovitosti musí být zmíněnými činnostmi omezen podstatně (typicky nemůže svou nemovitost po určité období užívat vůbec). Dále musí jít o omezení v běžném užívání nemovitosti. Poslední podmínkou je, že toto podstatné omezení v běžném užívání je důsledkem provádění archeologického výzkumu nebo opatření na ochranu archeologického nálezu.</a:t>
            </a:r>
          </a:p>
          <a:p>
            <a:r>
              <a:rPr lang="cs-CZ" dirty="0"/>
              <a:t>Mezi případy, v nichž se tato náhrada nemůže poskytovat, patří záchranný archeologický výzkum podle § 22 odst. 2 zák. o st. památkové péči. Zde sice existuje příčinný vztah mezi prováděním záchranného archeologického výzkumu a omezením ve stávajícím využití nemovitosti, ale důvodem pro zahájení záchranného archeologického výzkumu je skutečnost, že vlastník nemovitosti dobrovolně a na základě vlastního rozhodnutí ve vazbě na stavební povolení nebo souhlas k ohlášeným pracím přestal dotčenou nemovitost užívat k běžnému účelu a realizuje na ní například stavební činnost.</a:t>
            </a:r>
          </a:p>
          <a:p>
            <a:pPr marL="0" indent="0">
              <a:buNone/>
            </a:pPr>
            <a:endParaRPr lang="cs-CZ" b="1" u="sng" dirty="0">
              <a:effectLst/>
            </a:endParaRPr>
          </a:p>
        </p:txBody>
      </p:sp>
    </p:spTree>
    <p:extLst>
      <p:ext uri="{BB962C8B-B14F-4D97-AF65-F5344CB8AC3E}">
        <p14:creationId xmlns:p14="http://schemas.microsoft.com/office/powerpoint/2010/main" val="2460329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8F2A0-136E-4E6B-803B-CEE8FB95F470}"/>
              </a:ext>
            </a:extLst>
          </p:cNvPr>
          <p:cNvSpPr>
            <a:spLocks noGrp="1"/>
          </p:cNvSpPr>
          <p:nvPr>
            <p:ph type="title"/>
          </p:nvPr>
        </p:nvSpPr>
        <p:spPr>
          <a:xfrm>
            <a:off x="838200" y="365125"/>
            <a:ext cx="10515600" cy="13520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D2F0A6FD-9634-416E-B97E-7962D4DE3E4B}"/>
              </a:ext>
            </a:extLst>
          </p:cNvPr>
          <p:cNvSpPr>
            <a:spLocks noGrp="1"/>
          </p:cNvSpPr>
          <p:nvPr>
            <p:ph idx="1"/>
          </p:nvPr>
        </p:nvSpPr>
        <p:spPr>
          <a:xfrm>
            <a:off x="838200" y="681487"/>
            <a:ext cx="10515600" cy="5495476"/>
          </a:xfrm>
        </p:spPr>
        <p:txBody>
          <a:bodyPr>
            <a:normAutofit fontScale="77500" lnSpcReduction="20000"/>
          </a:bodyPr>
          <a:lstStyle/>
          <a:p>
            <a:pPr marL="0" indent="0" algn="just">
              <a:buNone/>
            </a:pPr>
            <a:r>
              <a:rPr lang="cs-CZ" b="1" dirty="0"/>
              <a:t>Náhrada poskytovaná v případě nemožnosti uvést po ukončení archeologického výzkumu nemovitost nebo jiný majetek do předešlého stavu</a:t>
            </a:r>
          </a:p>
          <a:p>
            <a:pPr marL="0" indent="0">
              <a:buNone/>
            </a:pPr>
            <a:r>
              <a:rPr lang="cs-CZ" dirty="0"/>
              <a:t>Další forma náhrady za omezení vlastnického práva podle § 24 odst. 2 je poskytována, pokud a.</a:t>
            </a:r>
          </a:p>
          <a:p>
            <a:pPr marL="514350" indent="-514350">
              <a:buAutoNum type="alphaLcParenR"/>
            </a:pPr>
            <a:r>
              <a:rPr lang="cs-CZ" dirty="0"/>
              <a:t>není možné po ukončení archeologických prací (typicky archeologického výzkumu, může však jít i o opatření k ochraně archeologického nálezu podle § 23 odst. 3) uvést nemovitost nebo jiný majetek do předešlého stavu nebo</a:t>
            </a:r>
          </a:p>
          <a:p>
            <a:pPr marL="514350" indent="-514350">
              <a:buAutoNum type="alphaLcParenR"/>
            </a:pPr>
            <a:r>
              <a:rPr lang="cs-CZ" dirty="0"/>
              <a:t>by uvedení do předešlého stavu nebylo hospodářsky účelné.</a:t>
            </a:r>
          </a:p>
          <a:p>
            <a:pPr marL="0" indent="0">
              <a:buNone/>
            </a:pPr>
            <a:r>
              <a:rPr lang="cs-CZ" dirty="0"/>
              <a:t>Poskytnutí náhrady v této formě se může uplatnit i tehdy, když nárok na náhradu vznikl v souvislosti s prováděním záchranného archeologického výzkumu podle § 22 odst. 2. V této souvislosti je nutno doporučit, aby bylo předem smluvně ošetřeno, do jakého stavu bude nemovitost uvedena po ukončení archeologického výzkumu a za jakých podmínek. </a:t>
            </a:r>
          </a:p>
          <a:p>
            <a:pPr marL="0" indent="0">
              <a:buNone/>
            </a:pPr>
            <a:r>
              <a:rPr lang="cs-CZ" dirty="0"/>
              <a:t>Ustanovení § 24 odst. 2 věta druhá stanoví archeologickému ústavu nebo oprávněné organizaci povinnost uvést nemovitost nebo jiný majetek do předešlého stavu. Základním předpokladem pro poskytnutí náhrady je, že archeologickému ústavu nebo oprávněné organizaci bylo vůbec umožněno, aby uvedení do předešlého stavu realizovaly. Pouze v případě, že uvedení do předešlého stavu není již možné nebo hospodářsky účelné, přichází v úvahu náhrada ve smyslu třetí věty tohoto ustanovení. </a:t>
            </a:r>
          </a:p>
          <a:p>
            <a:pPr marL="0" indent="0" algn="just">
              <a:buNone/>
            </a:pPr>
            <a:endParaRPr lang="cs-CZ" dirty="0"/>
          </a:p>
        </p:txBody>
      </p:sp>
    </p:spTree>
    <p:extLst>
      <p:ext uri="{BB962C8B-B14F-4D97-AF65-F5344CB8AC3E}">
        <p14:creationId xmlns:p14="http://schemas.microsoft.com/office/powerpoint/2010/main" val="131824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208F9A-85EE-4D82-B710-46AE470066FA}"/>
              </a:ext>
            </a:extLst>
          </p:cNvPr>
          <p:cNvSpPr>
            <a:spLocks noGrp="1"/>
          </p:cNvSpPr>
          <p:nvPr>
            <p:ph type="title"/>
          </p:nvPr>
        </p:nvSpPr>
        <p:spPr>
          <a:xfrm>
            <a:off x="838200" y="327417"/>
            <a:ext cx="10515600" cy="1325563"/>
          </a:xfrm>
        </p:spPr>
        <p:txBody>
          <a:bodyPr/>
          <a:lstStyle/>
          <a:p>
            <a:pPr algn="just"/>
            <a:r>
              <a:rPr lang="cs-CZ" dirty="0"/>
              <a:t>OSOBY OPRÁVNĚNÉ PROVÁDĚT ARCHEOLOGICKÝ VÝZKUM</a:t>
            </a:r>
          </a:p>
        </p:txBody>
      </p:sp>
      <p:sp>
        <p:nvSpPr>
          <p:cNvPr id="3" name="Zástupný symbol pro obsah 2">
            <a:extLst>
              <a:ext uri="{FF2B5EF4-FFF2-40B4-BE49-F238E27FC236}">
                <a16:creationId xmlns:a16="http://schemas.microsoft.com/office/drawing/2014/main" id="{60DF93B1-BA68-44F6-ADBF-41CEDA0E8872}"/>
              </a:ext>
            </a:extLst>
          </p:cNvPr>
          <p:cNvSpPr>
            <a:spLocks noGrp="1"/>
          </p:cNvSpPr>
          <p:nvPr>
            <p:ph idx="1"/>
          </p:nvPr>
        </p:nvSpPr>
        <p:spPr>
          <a:xfrm>
            <a:off x="838200" y="1825624"/>
            <a:ext cx="10515600" cy="4825341"/>
          </a:xfrm>
        </p:spPr>
        <p:txBody>
          <a:bodyPr>
            <a:normAutofit/>
          </a:bodyPr>
          <a:lstStyle/>
          <a:p>
            <a:pPr marL="0" indent="0">
              <a:buNone/>
            </a:pPr>
            <a:r>
              <a:rPr lang="cs-CZ" dirty="0"/>
              <a:t>a) osoba, která je oprávněna provádět archeologické výzkumy </a:t>
            </a:r>
            <a:r>
              <a:rPr lang="cs-CZ" b="1" dirty="0"/>
              <a:t>ze zákona</a:t>
            </a:r>
            <a:r>
              <a:rPr lang="cs-CZ" dirty="0"/>
              <a:t> (Archeologický ústav Akademie věd České republiky), </a:t>
            </a:r>
          </a:p>
          <a:p>
            <a:pPr marL="0" indent="0">
              <a:buNone/>
            </a:pPr>
            <a:r>
              <a:rPr lang="cs-CZ" dirty="0"/>
              <a:t>b) osoba, která je oprávněna archeologické výzkumy provádět </a:t>
            </a:r>
            <a:r>
              <a:rPr lang="cs-CZ" b="1" dirty="0"/>
              <a:t>na základě povolení</a:t>
            </a:r>
            <a:r>
              <a:rPr lang="cs-CZ" dirty="0"/>
              <a:t> (oprávněná organizace), a </a:t>
            </a:r>
          </a:p>
          <a:p>
            <a:pPr marL="0" indent="0">
              <a:buNone/>
            </a:pPr>
            <a:r>
              <a:rPr lang="cs-CZ" dirty="0"/>
              <a:t>c)osoba oprávněná provádět archeologické výzkumy </a:t>
            </a:r>
            <a:r>
              <a:rPr lang="cs-CZ" b="1" dirty="0"/>
              <a:t>na základě oznámení Ministerstvu kultury</a:t>
            </a:r>
            <a:r>
              <a:rPr lang="cs-CZ" dirty="0"/>
              <a:t>, pokud je oprávněna provádět archeologické výzkumy v jiném členském státě Evropské unie, jiném smluvním státě Dohody o Evropském hospodářském prostoru nebo Švýcarské konfederaci (osoba oprávněná k výzkumům).</a:t>
            </a:r>
          </a:p>
          <a:p>
            <a:pPr marL="0" indent="0">
              <a:buNone/>
            </a:pPr>
            <a:r>
              <a:rPr lang="cs-CZ" b="1" dirty="0"/>
              <a:t>Provádění archeologického výzkumu není živností dle živnostenského zákona</a:t>
            </a:r>
          </a:p>
        </p:txBody>
      </p:sp>
    </p:spTree>
    <p:extLst>
      <p:ext uri="{BB962C8B-B14F-4D97-AF65-F5344CB8AC3E}">
        <p14:creationId xmlns:p14="http://schemas.microsoft.com/office/powerpoint/2010/main" val="417066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AEC851-68C1-48F8-828F-693955BC246C}"/>
              </a:ext>
            </a:extLst>
          </p:cNvPr>
          <p:cNvSpPr>
            <a:spLocks noGrp="1"/>
          </p:cNvSpPr>
          <p:nvPr>
            <p:ph type="title"/>
          </p:nvPr>
        </p:nvSpPr>
        <p:spPr>
          <a:xfrm>
            <a:off x="677944" y="261431"/>
            <a:ext cx="10515600" cy="13538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D0085930-364A-40F4-B138-7B108D156D4E}"/>
              </a:ext>
            </a:extLst>
          </p:cNvPr>
          <p:cNvSpPr>
            <a:spLocks noGrp="1"/>
          </p:cNvSpPr>
          <p:nvPr>
            <p:ph idx="1"/>
          </p:nvPr>
        </p:nvSpPr>
        <p:spPr>
          <a:xfrm>
            <a:off x="838200" y="595223"/>
            <a:ext cx="10515600" cy="6262777"/>
          </a:xfrm>
        </p:spPr>
        <p:txBody>
          <a:bodyPr>
            <a:normAutofit/>
          </a:bodyPr>
          <a:lstStyle/>
          <a:p>
            <a:pPr marL="0" indent="0">
              <a:buNone/>
            </a:pPr>
            <a:r>
              <a:rPr lang="cs-CZ" b="1" u="sng" dirty="0"/>
              <a:t>Archeologický ústav Akademie věd ČR</a:t>
            </a:r>
          </a:p>
          <a:p>
            <a:pPr marL="0" indent="0">
              <a:buNone/>
            </a:pPr>
            <a:r>
              <a:rPr lang="cs-CZ" dirty="0"/>
              <a:t>2 archeologické ústavy – Praha, Brno: oba jsou veřejné instituce</a:t>
            </a:r>
          </a:p>
          <a:p>
            <a:pPr marL="0" indent="0">
              <a:buNone/>
            </a:pPr>
            <a:r>
              <a:rPr lang="cs-CZ" dirty="0"/>
              <a:t>Předchůdce: Státní archeologický ústav z r. 1919, právní zakotvení až dle vládního nařízení č. 274/1941 Sb., o archeologických památkách. 1942 pobočka SAÚ v Brně. 1953 ústav začleněn do Československé akademie věd. Od roku 1992 oba ústavy součástí AV ČR. </a:t>
            </a:r>
          </a:p>
          <a:p>
            <a:pPr marL="0" indent="0">
              <a:buNone/>
            </a:pPr>
            <a:endParaRPr lang="cs-CZ" dirty="0"/>
          </a:p>
          <a:p>
            <a:pPr marL="0" indent="0">
              <a:buNone/>
            </a:pPr>
            <a:r>
              <a:rPr lang="cs-CZ" b="1" dirty="0"/>
              <a:t>Další osoby mohou provádět archeologický výzkum pouze na základě uděleného povolení Ministerstva kultury</a:t>
            </a:r>
          </a:p>
          <a:p>
            <a:pPr marL="0" indent="0">
              <a:buNone/>
            </a:pPr>
            <a:endParaRPr lang="cs-CZ" dirty="0"/>
          </a:p>
        </p:txBody>
      </p:sp>
    </p:spTree>
    <p:extLst>
      <p:ext uri="{BB962C8B-B14F-4D97-AF65-F5344CB8AC3E}">
        <p14:creationId xmlns:p14="http://schemas.microsoft.com/office/powerpoint/2010/main" val="1227468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E7E43-5B0F-4EC5-B6E8-6EDA96D67E9F}"/>
              </a:ext>
            </a:extLst>
          </p:cNvPr>
          <p:cNvSpPr>
            <a:spLocks noGrp="1"/>
          </p:cNvSpPr>
          <p:nvPr>
            <p:ph type="title"/>
          </p:nvPr>
        </p:nvSpPr>
        <p:spPr>
          <a:xfrm>
            <a:off x="838200" y="365126"/>
            <a:ext cx="10515600" cy="109328"/>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BC158AE2-ADA3-4580-B3FA-E066D9D9D201}"/>
              </a:ext>
            </a:extLst>
          </p:cNvPr>
          <p:cNvSpPr>
            <a:spLocks noGrp="1"/>
          </p:cNvSpPr>
          <p:nvPr>
            <p:ph idx="1"/>
          </p:nvPr>
        </p:nvSpPr>
        <p:spPr>
          <a:xfrm>
            <a:off x="838200" y="681487"/>
            <a:ext cx="10515600" cy="5495476"/>
          </a:xfrm>
        </p:spPr>
        <p:txBody>
          <a:bodyPr>
            <a:normAutofit/>
          </a:bodyPr>
          <a:lstStyle/>
          <a:p>
            <a:pPr marL="0" indent="0">
              <a:buNone/>
            </a:pPr>
            <a:r>
              <a:rPr lang="cs-CZ" b="1" dirty="0"/>
              <a:t>Žádost o povolení k provádění archeologického výzkumu</a:t>
            </a:r>
          </a:p>
          <a:p>
            <a:pPr marL="0" indent="0">
              <a:buNone/>
            </a:pPr>
            <a:r>
              <a:rPr lang="cs-CZ" dirty="0"/>
              <a:t>Řízení o povolení provádět archeologický výzkum </a:t>
            </a:r>
            <a:r>
              <a:rPr lang="cs-CZ" b="1" dirty="0"/>
              <a:t>jen na žádost.</a:t>
            </a:r>
          </a:p>
          <a:p>
            <a:r>
              <a:rPr lang="cs-CZ" dirty="0"/>
              <a:t>Žadatelem o povolení k provádění archeologických výzkumů může být: </a:t>
            </a:r>
          </a:p>
          <a:p>
            <a:pPr marL="0" indent="0">
              <a:buNone/>
            </a:pPr>
            <a:r>
              <a:rPr lang="cs-CZ" dirty="0"/>
              <a:t>a)právnická osoba - vysoké školy, pokud archeologické výzkumy provádějí při plnění svých vědeckých nebo pedagogických úkolů, muzea a dále „jiné organizace“, tj. právnické osoby ve smyslu občanského zákoníku </a:t>
            </a:r>
          </a:p>
          <a:p>
            <a:pPr marL="0" indent="0">
              <a:buNone/>
            </a:pPr>
            <a:r>
              <a:rPr lang="cs-CZ" dirty="0"/>
              <a:t>b) fyzická osoba</a:t>
            </a:r>
          </a:p>
          <a:p>
            <a:pPr marL="0" indent="0">
              <a:buNone/>
            </a:pPr>
            <a:r>
              <a:rPr lang="cs-CZ" dirty="0"/>
              <a:t>Žadatel musí doložit, že má odborné předpoklady pro provádění archeologického výzkumu (§ 21 odst. 3) + zaplatit správní poplatek </a:t>
            </a:r>
          </a:p>
          <a:p>
            <a:pPr marL="0" indent="0">
              <a:buNone/>
            </a:pPr>
            <a:r>
              <a:rPr lang="cs-CZ" dirty="0"/>
              <a:t>2 000 Kč. </a:t>
            </a:r>
          </a:p>
        </p:txBody>
      </p:sp>
    </p:spTree>
    <p:extLst>
      <p:ext uri="{BB962C8B-B14F-4D97-AF65-F5344CB8AC3E}">
        <p14:creationId xmlns:p14="http://schemas.microsoft.com/office/powerpoint/2010/main" val="1051050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610FD6-32DC-4FC3-BD6A-C3BA22B637CA}"/>
              </a:ext>
            </a:extLst>
          </p:cNvPr>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18E87C20-9C17-4EA5-B8A6-26C36884CA15}"/>
              </a:ext>
            </a:extLst>
          </p:cNvPr>
          <p:cNvSpPr>
            <a:spLocks noGrp="1"/>
          </p:cNvSpPr>
          <p:nvPr>
            <p:ph idx="1"/>
          </p:nvPr>
        </p:nvSpPr>
        <p:spPr>
          <a:xfrm>
            <a:off x="838200" y="655608"/>
            <a:ext cx="10515600" cy="5521355"/>
          </a:xfrm>
        </p:spPr>
        <p:txBody>
          <a:bodyPr>
            <a:normAutofit fontScale="70000" lnSpcReduction="20000"/>
          </a:bodyPr>
          <a:lstStyle/>
          <a:p>
            <a:pPr marL="0" indent="0">
              <a:buNone/>
            </a:pPr>
            <a:r>
              <a:rPr lang="cs-CZ" dirty="0"/>
              <a:t>Předpoklady žadatele o povolení k provádění archeologického výzkumu:</a:t>
            </a:r>
          </a:p>
          <a:p>
            <a:pPr marL="514350" indent="-514350">
              <a:buAutoNum type="alphaLcParenR"/>
            </a:pPr>
            <a:r>
              <a:rPr lang="cs-CZ" dirty="0"/>
              <a:t>Personální (formální vzdělání + dvouletá odborná praxe)</a:t>
            </a:r>
          </a:p>
          <a:p>
            <a:pPr marL="514350" indent="-514350">
              <a:buAutoNum type="alphaLcParenR"/>
            </a:pPr>
            <a:r>
              <a:rPr lang="cs-CZ" dirty="0"/>
              <a:t>Materiální (vybavení laboratorním zařízením a prostory nezbytnými pro provádění výzkumu)</a:t>
            </a:r>
          </a:p>
          <a:p>
            <a:pPr marL="0" indent="0">
              <a:buNone/>
            </a:pPr>
            <a:endParaRPr lang="cs-CZ" dirty="0"/>
          </a:p>
          <a:p>
            <a:pPr marL="0" indent="0">
              <a:buNone/>
            </a:pPr>
            <a:r>
              <a:rPr lang="cs-CZ" dirty="0"/>
              <a:t>Předpokladem povolení provádění archeologického výzkumu dohoda Ministerstva kultury s Archeologickým ústavem AV – zamítavé stanovisko AÚ AV má za následek neudělení povolení. Pokud povolení je dáno, může v něm Ministerstvo kultury stanovit podmínky. </a:t>
            </a:r>
          </a:p>
          <a:p>
            <a:pPr marL="0" indent="0">
              <a:buNone/>
            </a:pPr>
            <a:endParaRPr lang="cs-CZ" dirty="0"/>
          </a:p>
          <a:p>
            <a:pPr marL="0" indent="0">
              <a:buNone/>
            </a:pPr>
            <a:r>
              <a:rPr lang="cs-CZ" dirty="0"/>
              <a:t>Uzavření dohody mezi Akademií věd ČR (nikoli archeologickým ústavem) a oprávněnou organizací o rozsahu a podmínkách provádění archeologických výzkumů – především specifikace území. Dohoda je veřejnoprávní smlouvou, spory vzniklé z této smlouvy rozhoduje Ministerstvo kultury.</a:t>
            </a:r>
          </a:p>
          <a:p>
            <a:pPr marL="0" indent="0">
              <a:buNone/>
            </a:pPr>
            <a:r>
              <a:rPr lang="cs-CZ" dirty="0"/>
              <a:t>Oprávněná organizace má </a:t>
            </a:r>
            <a:r>
              <a:rPr lang="cs-CZ" b="1" dirty="0"/>
              <a:t>ohlašovací povinnost</a:t>
            </a:r>
            <a:r>
              <a:rPr lang="cs-CZ" dirty="0"/>
              <a:t>: oznámit zahájení každého archeologického výzkumu archeologickému ústavu (jedno, zda v Brně nebo v Praze) + povinna podat archeologickému ústavu zprávu o výsledcích výzkumu (nálezová zpráva).</a:t>
            </a:r>
          </a:p>
          <a:p>
            <a:pPr marL="0" indent="0">
              <a:buNone/>
            </a:pPr>
            <a:r>
              <a:rPr lang="cs-CZ" dirty="0"/>
              <a:t>Má-li být prováděn archeologický výzkum na území, které je kulturní památkou, národní kulturní památkou, památkovou rezervací nebo památkovou zónou (tedy na pozemku či ve stavbě, která je kulturní památkou nebo se nachází v památkové rezervaci či zóně), je ten, kdo archeologický výzkum provádí, povinen souběžně oznámit jeho zahájení ještě Národnímu památkovému ústavu. Tuto povinnost má i archeologický ústav, pokud výzkum provádí sám. </a:t>
            </a:r>
          </a:p>
          <a:p>
            <a:pPr marL="0" indent="0">
              <a:buNone/>
            </a:pPr>
            <a:endParaRPr lang="cs-CZ" dirty="0"/>
          </a:p>
        </p:txBody>
      </p:sp>
    </p:spTree>
    <p:extLst>
      <p:ext uri="{BB962C8B-B14F-4D97-AF65-F5344CB8AC3E}">
        <p14:creationId xmlns:p14="http://schemas.microsoft.com/office/powerpoint/2010/main" val="425149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A21855-F245-4CAE-9EE3-FC6A9C6E9094}"/>
              </a:ext>
            </a:extLst>
          </p:cNvPr>
          <p:cNvSpPr>
            <a:spLocks noGrp="1"/>
          </p:cNvSpPr>
          <p:nvPr>
            <p:ph type="title"/>
          </p:nvPr>
        </p:nvSpPr>
        <p:spPr>
          <a:xfrm>
            <a:off x="838200" y="327418"/>
            <a:ext cx="10515600" cy="103903"/>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7FF8EFEB-EA1D-49BF-80E4-A88C2F9B5D75}"/>
              </a:ext>
            </a:extLst>
          </p:cNvPr>
          <p:cNvSpPr>
            <a:spLocks noGrp="1"/>
          </p:cNvSpPr>
          <p:nvPr>
            <p:ph idx="1"/>
          </p:nvPr>
        </p:nvSpPr>
        <p:spPr>
          <a:xfrm>
            <a:off x="838200" y="621102"/>
            <a:ext cx="10515600" cy="5555861"/>
          </a:xfrm>
        </p:spPr>
        <p:txBody>
          <a:bodyPr>
            <a:normAutofit fontScale="77500" lnSpcReduction="20000"/>
          </a:bodyPr>
          <a:lstStyle/>
          <a:p>
            <a:pPr marL="0" indent="0">
              <a:buNone/>
            </a:pPr>
            <a:r>
              <a:rPr lang="cs-CZ" b="1" dirty="0"/>
              <a:t>Archeolog z jiného členského státu EU</a:t>
            </a:r>
          </a:p>
          <a:p>
            <a:pPr algn="just"/>
            <a:r>
              <a:rPr lang="cs-CZ" dirty="0"/>
              <a:t>Dle zákona o uznávání odborné kvalifikace je provádění archeologických výzkumů tzv. regulovanou činností. Tento právní režim se týká pouze fyzických osob a je dvojí:</a:t>
            </a:r>
          </a:p>
          <a:p>
            <a:pPr marL="514350" indent="-514350" algn="just">
              <a:buAutoNum type="alphaLcPeriod"/>
            </a:pPr>
            <a:r>
              <a:rPr lang="cs-CZ" dirty="0"/>
              <a:t>Osoba oprávněná provádět archeologické výzkumy v jiném členském státě hodlá v České republice provádět tyto výzkumy pouze dočasně nebo ojediněle. V takovém případě nemusí žádat o uznání své odborné kvalifikace, tedy způsobilosti k provádění archeologických výzkumů, musí však oznámit Ministerstvu kultury svůj záměr provést archeologický výzkum a doložit požadované doklady. Pro tuto osobu zavedl § 21a odst. 2 označení „osoba oprávněná k výzkumům“. </a:t>
            </a:r>
          </a:p>
          <a:p>
            <a:pPr marL="514350" indent="-514350" algn="just">
              <a:buAutoNum type="alphaLcPeriod"/>
            </a:pPr>
            <a:r>
              <a:rPr lang="cs-CZ" dirty="0"/>
              <a:t>Osoba oprávněná provádět archeologické výzkumy v jiném členském státě zamýšlí provádět 	tyto výzkumy v České republice trvale či pravidelně, má možnost požádat o uznání odborné 	kvalifikace podle zákona o uznání odborné kvalifikace. O uznání odborné kvalifikace rozhoduje Ministerstvo kultury postupem podle zákona o uznávání odborné kvalifikace. Této osobě udělí Ministerstvo kultury povolení k provádění archeologických výzkumů, pokud je jí uznána odborná kvalifikace. </a:t>
            </a:r>
          </a:p>
          <a:p>
            <a:pPr marL="0" indent="0" algn="just">
              <a:buNone/>
            </a:pPr>
            <a:endParaRPr lang="cs-CZ" dirty="0"/>
          </a:p>
          <a:p>
            <a:pPr algn="just"/>
            <a:r>
              <a:rPr lang="cs-CZ" dirty="0"/>
              <a:t>Přehled regulace provádění archeologických výzkumů na úrovni jednotlivých členských států Evropské unie je k dispozici v dálkově přístupné databázi regulovaných profesí (</a:t>
            </a:r>
            <a:r>
              <a:rPr lang="cs-CZ" dirty="0" err="1"/>
              <a:t>Regulated</a:t>
            </a:r>
            <a:r>
              <a:rPr lang="cs-CZ" dirty="0"/>
              <a:t> </a:t>
            </a:r>
            <a:r>
              <a:rPr lang="cs-CZ" dirty="0" err="1"/>
              <a:t>Professions</a:t>
            </a:r>
            <a:r>
              <a:rPr lang="cs-CZ" dirty="0"/>
              <a:t> Database), kterou vede Evropská komise.</a:t>
            </a:r>
          </a:p>
          <a:p>
            <a:pPr marL="0" indent="0">
              <a:buNone/>
            </a:pPr>
            <a:endParaRPr lang="cs-CZ" dirty="0"/>
          </a:p>
        </p:txBody>
      </p:sp>
    </p:spTree>
    <p:extLst>
      <p:ext uri="{BB962C8B-B14F-4D97-AF65-F5344CB8AC3E}">
        <p14:creationId xmlns:p14="http://schemas.microsoft.com/office/powerpoint/2010/main" val="2978015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52460"/>
          </a:xfrm>
        </p:spPr>
        <p:txBody>
          <a:bodyPr>
            <a:normAutofit fontScale="90000"/>
          </a:bodyPr>
          <a:lstStyle/>
          <a:p>
            <a:endParaRPr lang="cs-CZ" dirty="0"/>
          </a:p>
        </p:txBody>
      </p:sp>
      <p:sp>
        <p:nvSpPr>
          <p:cNvPr id="3" name="Zástupný symbol pro obsah 2"/>
          <p:cNvSpPr>
            <a:spLocks noGrp="1"/>
          </p:cNvSpPr>
          <p:nvPr>
            <p:ph idx="1"/>
          </p:nvPr>
        </p:nvSpPr>
        <p:spPr>
          <a:xfrm>
            <a:off x="838200" y="741872"/>
            <a:ext cx="10515600" cy="5435091"/>
          </a:xfrm>
        </p:spPr>
        <p:txBody>
          <a:bodyPr>
            <a:normAutofit fontScale="62500" lnSpcReduction="20000"/>
          </a:bodyPr>
          <a:lstStyle/>
          <a:p>
            <a:pPr marL="0" indent="0">
              <a:buNone/>
            </a:pPr>
            <a:r>
              <a:rPr lang="cs-CZ" u="sng" dirty="0"/>
              <a:t>Uznávání odborné kvalifikace uchazeče z jiného členského státu pro provádění archeologických výzkumů</a:t>
            </a:r>
          </a:p>
          <a:p>
            <a:pPr marL="0" indent="0">
              <a:buNone/>
            </a:pPr>
            <a:r>
              <a:rPr lang="cs-CZ" dirty="0"/>
              <a:t>Postup dle zákona o uznávání odborné kvalifikace (zák. č. 18/2004 Sb.)</a:t>
            </a:r>
          </a:p>
          <a:p>
            <a:pPr marL="0" indent="0" algn="just">
              <a:buNone/>
            </a:pPr>
            <a:r>
              <a:rPr lang="cs-CZ" b="1" dirty="0"/>
              <a:t>Osoba oprávněná k výzkumům = </a:t>
            </a:r>
            <a:r>
              <a:rPr lang="cs-CZ" dirty="0"/>
              <a:t>osoba, která Ministerstvu kultury oznámila svůj záměr provést archeologický výzkum v rámci svobody poskytování služeb, přiložila doklady podle </a:t>
            </a:r>
            <a:r>
              <a:rPr lang="cs-CZ" dirty="0">
                <a:hlinkClick r:id="rId2">
                  <a:extLst>
                    <a:ext uri="{A12FA001-AC4F-418D-AE19-62706E023703}">
                      <ahyp:hlinkClr xmlns:ahyp="http://schemas.microsoft.com/office/drawing/2018/hyperlinkcolor" val="tx"/>
                    </a:ext>
                  </a:extLst>
                </a:hlinkClick>
              </a:rPr>
              <a:t>§ 36a odst. 5 zák. o uznávání odborné kvalifikace</a:t>
            </a:r>
            <a:r>
              <a:rPr lang="cs-CZ" dirty="0"/>
              <a:t> (průkaz totožnosti, doklad, že je oprávněn činnost vykonávat v zemi původu, doklad o odborné kvalifikaci) a zároveň doložila náležitosti oznámení podle § 21a odst. 3 zák. o st. památkové péči. Tato osoba je oprávněna vykonávat regulovanou činnost dočasně nebo příležitostně, aniž by jí byla uznána odborná kvalifikace a jiná způsobilost, za předpokladu, že takovou činnost může vykonávat ve státě původu, resp. usazení a splní požadavky podle </a:t>
            </a:r>
            <a:r>
              <a:rPr lang="cs-CZ" dirty="0">
                <a:hlinkClick r:id="rId3">
                  <a:extLst>
                    <a:ext uri="{A12FA001-AC4F-418D-AE19-62706E023703}">
                      <ahyp:hlinkClr xmlns:ahyp="http://schemas.microsoft.com/office/drawing/2018/hyperlinkcolor" val="tx"/>
                    </a:ext>
                  </a:extLst>
                </a:hlinkClick>
              </a:rPr>
              <a:t>zákona o uznávání odborné kvalifikace</a:t>
            </a:r>
            <a:r>
              <a:rPr lang="cs-CZ" dirty="0"/>
              <a:t> a </a:t>
            </a:r>
            <a:r>
              <a:rPr lang="cs-CZ" dirty="0">
                <a:hlinkClick r:id="rId4">
                  <a:extLst>
                    <a:ext uri="{A12FA001-AC4F-418D-AE19-62706E023703}">
                      <ahyp:hlinkClr xmlns:ahyp="http://schemas.microsoft.com/office/drawing/2018/hyperlinkcolor" val="tx"/>
                    </a:ext>
                  </a:extLst>
                </a:hlinkClick>
              </a:rPr>
              <a:t>zákona o státní památkové péči</a:t>
            </a:r>
            <a:r>
              <a:rPr lang="cs-CZ" dirty="0"/>
              <a:t>. </a:t>
            </a:r>
          </a:p>
          <a:p>
            <a:pPr marL="0" indent="0" algn="just">
              <a:buNone/>
            </a:pPr>
            <a:r>
              <a:rPr lang="cs-CZ" dirty="0"/>
              <a:t>Je-li oznámení bezvadné, zapíše Ministerstvo kultury osobu oprávněnou k výzkumům do evidence uchazečů, kterým bylo uděleno povolení k provádění archeologických výzkumů, a osob oprávněných k výzkumům – povolení na dobu jednoho roku, po jeho uplynutí uchazeč povinen podat oznámení znovu.</a:t>
            </a:r>
          </a:p>
          <a:p>
            <a:pPr marL="0" indent="0" algn="just">
              <a:buNone/>
            </a:pPr>
            <a:r>
              <a:rPr lang="cs-CZ" dirty="0"/>
              <a:t>Ministerstvo kultury může požadovat splnění kompenzačního opatření, pokud</a:t>
            </a:r>
          </a:p>
          <a:p>
            <a:pPr algn="just"/>
            <a:r>
              <a:rPr lang="cs-CZ" dirty="0"/>
              <a:t>a) obsah vzdělávání a přípravy uchazeče, z hlediska teoretických a praktických oblastí uvedených v dokladu o dosažené kvalifikaci uchazeče, je podstatně rozdílný od obsahu vzdělávání a přípravy vyžadovaného v České republice, nebo</a:t>
            </a:r>
          </a:p>
          <a:p>
            <a:pPr algn="just"/>
            <a:r>
              <a:rPr lang="cs-CZ" dirty="0"/>
              <a:t>b) uchazeč hodlá v rámci profese v České republice vykonávat skupinu regulovaných činností, avšak v členském státě původu vykonává nebo vykonával jen některé z těchto regulovaných činností a tomu odpovídá i vzdělávání a příprava uchazeče, jejíž obsah je podstatně rozdílný od obsahu vzdělávání a přípravy vyžadovaného v České republice</a:t>
            </a:r>
          </a:p>
          <a:p>
            <a:pPr marL="0" indent="0">
              <a:buNone/>
            </a:pPr>
            <a:endParaRPr lang="cs-CZ" dirty="0"/>
          </a:p>
        </p:txBody>
      </p:sp>
    </p:spTree>
    <p:extLst>
      <p:ext uri="{BB962C8B-B14F-4D97-AF65-F5344CB8AC3E}">
        <p14:creationId xmlns:p14="http://schemas.microsoft.com/office/powerpoint/2010/main" val="218231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4BC70-D7E6-4418-B43E-6A08789D78B2}"/>
              </a:ext>
            </a:extLst>
          </p:cNvPr>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A11BEBFE-1C21-499E-8027-1ADC506E569B}"/>
              </a:ext>
            </a:extLst>
          </p:cNvPr>
          <p:cNvSpPr>
            <a:spLocks noGrp="1"/>
          </p:cNvSpPr>
          <p:nvPr>
            <p:ph idx="1"/>
          </p:nvPr>
        </p:nvSpPr>
        <p:spPr>
          <a:xfrm>
            <a:off x="838200" y="715992"/>
            <a:ext cx="10515600" cy="5460971"/>
          </a:xfrm>
        </p:spPr>
        <p:txBody>
          <a:bodyPr>
            <a:normAutofit/>
          </a:bodyPr>
          <a:lstStyle/>
          <a:p>
            <a:pPr marL="0" indent="0">
              <a:buNone/>
            </a:pPr>
            <a:r>
              <a:rPr lang="cs-CZ" b="1" dirty="0"/>
              <a:t>Odejmutí oprávnění k provádění archeologických výzkumů (§ 21 odst. 5 zákona o státní památkové péči)</a:t>
            </a:r>
          </a:p>
          <a:p>
            <a:pPr marL="0" indent="0">
              <a:buNone/>
            </a:pPr>
            <a:r>
              <a:rPr lang="cs-CZ" dirty="0"/>
              <a:t>Řízení o odejmutí povolení k provádění archeologických výzkumů zahajuje Ministerstvo kultury výlučně z moci úřední.</a:t>
            </a:r>
          </a:p>
          <a:p>
            <a:pPr marL="0" indent="0">
              <a:buNone/>
            </a:pPr>
            <a:r>
              <a:rPr lang="cs-CZ" dirty="0"/>
              <a:t>Důvody: porušení podmínek, personální nedostatek osob oprávněných provádět archeologický výzkum, porušení veřejnoprávní smlouvy s AV ČR…</a:t>
            </a:r>
          </a:p>
          <a:p>
            <a:pPr marL="0" indent="0">
              <a:buNone/>
            </a:pPr>
            <a:r>
              <a:rPr lang="cs-CZ" dirty="0"/>
              <a:t>Předpokladem k odejmutí oprávnění dohoda AV ČR s Ministerstvem kultury.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233558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2946</Words>
  <Application>Microsoft Office PowerPoint</Application>
  <PresentationFormat>Širokoúhlá obrazovka</PresentationFormat>
  <Paragraphs>107</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Právní rámec ochrany kulturního dědictví 4</vt:lpstr>
      <vt:lpstr>Archeologické výzkumy a nálezy (§ 21 a násl. zákona o státní památkové péči</vt:lpstr>
      <vt:lpstr>OSOBY OPRÁVNĚNÉ PROVÁDĚT ARCHEOLOGICKÝ VÝZKUM</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Vlastnictví movitých archeologických  nálezů</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Zdeňka Žáčková</cp:lastModifiedBy>
  <cp:revision>67</cp:revision>
  <dcterms:created xsi:type="dcterms:W3CDTF">2021-03-02T15:22:50Z</dcterms:created>
  <dcterms:modified xsi:type="dcterms:W3CDTF">2022-04-01T02:41:18Z</dcterms:modified>
</cp:coreProperties>
</file>