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96" r:id="rId4"/>
    <p:sldId id="259" r:id="rId5"/>
    <p:sldId id="309" r:id="rId6"/>
    <p:sldId id="260" r:id="rId7"/>
    <p:sldId id="312" r:id="rId8"/>
    <p:sldId id="311" r:id="rId9"/>
    <p:sldId id="310" r:id="rId10"/>
    <p:sldId id="261" r:id="rId11"/>
    <p:sldId id="262" r:id="rId12"/>
    <p:sldId id="263" r:id="rId13"/>
    <p:sldId id="264" r:id="rId14"/>
    <p:sldId id="297" r:id="rId15"/>
    <p:sldId id="265" r:id="rId16"/>
    <p:sldId id="281" r:id="rId17"/>
    <p:sldId id="298" r:id="rId18"/>
    <p:sldId id="313" r:id="rId19"/>
    <p:sldId id="306" r:id="rId20"/>
    <p:sldId id="299" r:id="rId21"/>
    <p:sldId id="266" r:id="rId22"/>
    <p:sldId id="267" r:id="rId23"/>
    <p:sldId id="307" r:id="rId24"/>
    <p:sldId id="301" r:id="rId25"/>
    <p:sldId id="268" r:id="rId26"/>
    <p:sldId id="302" r:id="rId27"/>
    <p:sldId id="270" r:id="rId28"/>
    <p:sldId id="283" r:id="rId29"/>
    <p:sldId id="272" r:id="rId30"/>
    <p:sldId id="277" r:id="rId31"/>
    <p:sldId id="271" r:id="rId32"/>
    <p:sldId id="273" r:id="rId33"/>
    <p:sldId id="274" r:id="rId34"/>
    <p:sldId id="275" r:id="rId35"/>
    <p:sldId id="282" r:id="rId36"/>
    <p:sldId id="284" r:id="rId37"/>
    <p:sldId id="276" r:id="rId38"/>
    <p:sldId id="308" r:id="rId39"/>
    <p:sldId id="303" r:id="rId40"/>
    <p:sldId id="293" r:id="rId41"/>
    <p:sldId id="278" r:id="rId42"/>
    <p:sldId id="304" r:id="rId43"/>
    <p:sldId id="294" r:id="rId44"/>
    <p:sldId id="305" r:id="rId45"/>
    <p:sldId id="295" r:id="rId46"/>
    <p:sldId id="28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71A9D-EE8D-4794-BAE5-766BECE28DC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014B0-4A7C-41E4-B6FB-8C111ED89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04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en/histor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kb.nl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en/histor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kb.nl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014B0-4A7C-41E4-B6FB-8C111ED8924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81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Mezinárodní federace knihovnických asociací a institucí (IFLA) je přední mezinárodní organizace zastupující zájmy knihovnických a informačních služeb a jejich uživateli. Je to globální hlas knihovnické a informační profesi.</a:t>
            </a:r>
          </a:p>
          <a:p>
            <a:r>
              <a:rPr lang="cs-CZ" dirty="0"/>
              <a:t>Společnost byla založena v Edinburghu, ve Skotsku, v roce 1927 na mezinárodní konferenci, jsme oslavili </a:t>
            </a:r>
            <a:r>
              <a:rPr lang="cs-CZ" b="1" dirty="0">
                <a:hlinkClick r:id="rId3" action="ppaction://hlinkfile"/>
              </a:rPr>
              <a:t>75. narozeniny</a:t>
            </a:r>
            <a:r>
              <a:rPr lang="cs-CZ" dirty="0"/>
              <a:t> v naší konferenci v Glasgow, ve Skotsku v roce 2002. V současné době máme 1600 členů v přibližně 150 zemích po celém světě. IFLA byla registrována v Nizozemsku v roce 1971. </a:t>
            </a:r>
            <a:r>
              <a:rPr lang="cs-CZ" dirty="0">
                <a:hlinkClick r:id="rId4"/>
              </a:rPr>
              <a:t>Královská knihovna, Národní knihovna v Nizozemsku</a:t>
            </a:r>
            <a:r>
              <a:rPr lang="cs-CZ" dirty="0"/>
              <a:t> , v Haagu, štědře poskytuje zázemí pro naší centrály.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6AAB0-3088-4278-8EDB-925CD6365DE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78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Mezinárodní federace knihovnických asociací a institucí (IFLA) je přední mezinárodní organizace zastupující zájmy knihovnických a informačních služeb a jejich uživateli. Je to globální hlas knihovnické a informační profesi.</a:t>
            </a:r>
          </a:p>
          <a:p>
            <a:r>
              <a:rPr lang="cs-CZ" dirty="0"/>
              <a:t>Společnost byla založena v Edinburghu, ve Skotsku, v roce 1927 na mezinárodní konferenci, jsme oslavili </a:t>
            </a:r>
            <a:r>
              <a:rPr lang="cs-CZ" b="1" dirty="0">
                <a:hlinkClick r:id="rId3" action="ppaction://hlinkfile"/>
              </a:rPr>
              <a:t>75. narozeniny</a:t>
            </a:r>
            <a:r>
              <a:rPr lang="cs-CZ" dirty="0"/>
              <a:t> v naší konferenci v Glasgow, ve Skotsku v roce 2002. V současné době máme 1600 členů v přibližně 150 zemích po celém světě. IFLA byla registrována v Nizozemsku v roce 1971. </a:t>
            </a:r>
            <a:r>
              <a:rPr lang="cs-CZ" dirty="0">
                <a:hlinkClick r:id="rId4"/>
              </a:rPr>
              <a:t>Královská knihovna, Národní knihovna v Nizozemsku</a:t>
            </a:r>
            <a:r>
              <a:rPr lang="cs-CZ" dirty="0"/>
              <a:t> , v Haagu, štědře poskytuje zázemí pro naší centrály.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6AAB0-3088-4278-8EDB-925CD6365DE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78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http://www.slideshare.net/mstephens7/trends-tech-2010-for-librarians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6AAB0-3088-4278-8EDB-925CD6365DE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4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9BA0-DCB2-4967-9B0F-7DDFFE3174EB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A0EB-5CAE-45C7-B8C1-0B609F08C5B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5C7F-B6C7-4DE4-A6F1-9A654E5CB75D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8ED2-1331-40B7-9C6C-85CC280EC494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354C-0AE8-4C98-8E2D-C319C093B96F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C6E2-DA99-4F3B-A908-EEF3F0C9704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06-E945-465E-A358-B07874DCFE71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98E5-3AB7-47F8-B542-2C1C3106CF81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800" b="0" i="0" cap="small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1E02-2BFC-4634-BCDE-1381DD9C62BE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EE-4587-4043-8A34-9F025D1531E0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0FD6-96F5-411A-B6FC-399E7721BFA2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A37E-C902-42EE-82DD-E4EACD086D91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29B-5369-4B2A-B0EF-ABA17510890F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AB3-1DA5-409F-AAD8-4DB274F5169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E1D7-BB02-486F-8EE8-F3C24F676F2D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CE4-8150-454B-90C9-7F6CA613636A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FA444-08C9-499A-B857-6480AD033B2B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todik.knihovn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ifla.org/us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blida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blida.org/news/eblida-newsletter-january-2022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naple.mcu.e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aple.eu/legislation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kipcr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kipcr.cz/odborne-organ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pcr.cz/prihlaska-do-skip" TargetMode="External"/><Relationship Id="rId2" Type="http://schemas.openxmlformats.org/officeDocument/2006/relationships/hyperlink" Target="http://www.skipcr.cz/dokumenty/Stanovy201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kipcr.cz/o-nas/publikac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bulletinskip.skipcr.cz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pcr.cz/projekt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Svaz_knihovn%C3%ADk%C5%AF_a_informa%C4%8Dn%C3%ADch_pracovn%C3%ADk%C5%AF_%C4%8Cesk%C3%A9_republik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" TargetMode="External"/><Relationship Id="rId2" Type="http://schemas.openxmlformats.org/officeDocument/2006/relationships/hyperlink" Target="http://www.kb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F/?func=file&amp;file_name=find-b&amp;local_base=SCK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vs.cz/" TargetMode="External"/><Relationship Id="rId2" Type="http://schemas.openxmlformats.org/officeDocument/2006/relationships/hyperlink" Target="http://akvs.cz/akce/ba-201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isvts.cz/" TargetMode="External"/><Relationship Id="rId2" Type="http://schemas.openxmlformats.org/officeDocument/2006/relationships/hyperlink" Target="http://cisvts.cz/akce-konference/konference-iki-201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k.knihovna@gmail.com" TargetMode="External"/><Relationship Id="rId2" Type="http://schemas.openxmlformats.org/officeDocument/2006/relationships/hyperlink" Target="mailto:sedam13@gmail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fla.org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" TargetMode="External"/><Relationship Id="rId2" Type="http://schemas.openxmlformats.org/officeDocument/2006/relationships/hyperlink" Target="http://www.kb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74826" y="2130425"/>
            <a:ext cx="8569325" cy="2522711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dirty="0"/>
            </a:br>
            <a:r>
              <a:rPr lang="cs-CZ" cap="all" dirty="0">
                <a:solidFill>
                  <a:schemeClr val="tx1"/>
                </a:solidFill>
              </a:rPr>
              <a:t>knihovnické organizace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92634" y="4653136"/>
            <a:ext cx="6400800" cy="1752600"/>
          </a:xfrm>
          <a:noFill/>
        </p:spPr>
        <p:txBody>
          <a:bodyPr anchor="ctr"/>
          <a:lstStyle/>
          <a:p>
            <a:pPr>
              <a:defRPr/>
            </a:pPr>
            <a:r>
              <a:rPr lang="cs-CZ" sz="3000" dirty="0">
                <a:solidFill>
                  <a:schemeClr val="bg1">
                    <a:lumMod val="65000"/>
                  </a:schemeClr>
                </a:solidFill>
              </a:rPr>
              <a:t>PhDr. Marie Šedá</a:t>
            </a:r>
          </a:p>
          <a:p>
            <a:pPr>
              <a:defRPr/>
            </a:pPr>
            <a:r>
              <a:rPr lang="cs-CZ" sz="30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metodik.knihovna@gmail.com</a:t>
            </a:r>
            <a:r>
              <a:rPr lang="cs-CZ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67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75695" y="623298"/>
            <a:ext cx="8911687" cy="1280890"/>
          </a:xfrm>
        </p:spPr>
        <p:txBody>
          <a:bodyPr>
            <a:normAutofit/>
          </a:bodyPr>
          <a:lstStyle/>
          <a:p>
            <a:r>
              <a:rPr lang="cs-CZ" sz="6600" dirty="0"/>
              <a:t>IFLA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0994" y="2352815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Pokyny</a:t>
            </a:r>
          </a:p>
          <a:p>
            <a:pPr lvl="1"/>
            <a:r>
              <a:rPr lang="cs-CZ" dirty="0"/>
              <a:t>Pro pojízdné knihovny, pro knihovnické služby pro děti a batolata, pro užití knih v Braillově písmu…</a:t>
            </a:r>
          </a:p>
          <a:p>
            <a:r>
              <a:rPr lang="cs-CZ" b="1" dirty="0"/>
              <a:t>Manifesty</a:t>
            </a:r>
          </a:p>
          <a:p>
            <a:pPr lvl="1"/>
            <a:r>
              <a:rPr lang="cs-CZ" b="1" dirty="0">
                <a:solidFill>
                  <a:srgbClr val="960000"/>
                </a:solidFill>
              </a:rPr>
              <a:t>Manifest IFLA a UNESCO o veřejných knihovnách</a:t>
            </a:r>
          </a:p>
          <a:p>
            <a:pPr lvl="1"/>
            <a:r>
              <a:rPr lang="cs-CZ" dirty="0"/>
              <a:t>Manifest IFLA o přístupu k internetu</a:t>
            </a:r>
          </a:p>
          <a:p>
            <a:pPr lvl="1"/>
            <a:r>
              <a:rPr lang="cs-CZ" dirty="0"/>
              <a:t>O multikulturní knihovně …</a:t>
            </a:r>
          </a:p>
          <a:p>
            <a:r>
              <a:rPr lang="cs-CZ" b="1" dirty="0"/>
              <a:t>Směrnice</a:t>
            </a:r>
          </a:p>
          <a:p>
            <a:pPr lvl="1"/>
            <a:r>
              <a:rPr lang="cs-CZ" dirty="0"/>
              <a:t>Pro služby veřejných knihoven</a:t>
            </a:r>
          </a:p>
          <a:p>
            <a:pPr lvl="1"/>
            <a:r>
              <a:rPr lang="cs-CZ" dirty="0"/>
              <a:t>Pro služby dětských knihoven</a:t>
            </a:r>
          </a:p>
          <a:p>
            <a:r>
              <a:rPr lang="cs-CZ" b="1" dirty="0"/>
              <a:t>Vyznamenání a ocenění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2686-877D-473F-A665-848C0AA03A26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1A02-EA39-4DCE-818B-B9792DF7728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35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511" y="970344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cs-CZ" cap="all" dirty="0"/>
              <a:t>cíle ifla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1511" y="2352815"/>
            <a:ext cx="8915400" cy="37776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Podporovat </a:t>
            </a:r>
            <a:r>
              <a:rPr lang="cs-CZ" b="0" dirty="0">
                <a:solidFill>
                  <a:srgbClr val="C00000"/>
                </a:solidFill>
              </a:rPr>
              <a:t>vysokou úroveň služeb </a:t>
            </a:r>
            <a:br>
              <a:rPr lang="cs-CZ" b="0" dirty="0">
                <a:solidFill>
                  <a:srgbClr val="C00000"/>
                </a:solidFill>
              </a:rPr>
            </a:br>
            <a:r>
              <a:rPr lang="cs-CZ" b="0" dirty="0"/>
              <a:t>a poskytování knihovnických a informačních služeb.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Podporovat všeobecné </a:t>
            </a:r>
            <a:r>
              <a:rPr lang="cs-CZ" b="0" dirty="0">
                <a:solidFill>
                  <a:srgbClr val="C00000"/>
                </a:solidFill>
              </a:rPr>
              <a:t>pochopení hodnoty dobrých knihoven </a:t>
            </a:r>
            <a:br>
              <a:rPr lang="cs-CZ" b="0" dirty="0">
                <a:solidFill>
                  <a:srgbClr val="C00000"/>
                </a:solidFill>
              </a:rPr>
            </a:br>
            <a:r>
              <a:rPr lang="cs-CZ" b="0" dirty="0"/>
              <a:t>a informačních služeb.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Zastupovat zájmy svých členů po celém světě.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Členové IFLA (v ČR)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SKIP,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NK ČR,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Parlamentní knihovna </a:t>
            </a:r>
          </a:p>
          <a:p>
            <a:pPr>
              <a:buFont typeface="Arial" pitchFamily="34" charset="0"/>
              <a:buChar char="•"/>
              <a:defRPr/>
            </a:pPr>
            <a:endParaRPr lang="cs-CZ" b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0A8AB5-5746-42A1-A568-2926F49D5BB3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34067-2E19-48FC-AC7D-C9C102996081}" type="slidenum">
              <a:rPr lang="cs-CZ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93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511" y="787782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cs-CZ" cap="all" dirty="0">
                <a:effectLst/>
              </a:rPr>
              <a:t>Základní hodnoty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1511" y="2538013"/>
            <a:ext cx="8915400" cy="37776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dirty="0"/>
              <a:t>Schválení zásad volného přístupu k informacím.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Přesvědčení, že lidé, společenství a organizace potřebují </a:t>
            </a:r>
            <a:r>
              <a:rPr lang="cs-CZ" dirty="0">
                <a:solidFill>
                  <a:srgbClr val="960000"/>
                </a:solidFill>
              </a:rPr>
              <a:t>všeobecný a rovný přístup k informacím</a:t>
            </a:r>
            <a:r>
              <a:rPr lang="cs-CZ" b="0" dirty="0"/>
              <a:t>, nápady a práce fantazie pro sociální, vzdělávací, kulturní, demokratický a ekonomický blahobyt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Závazek - umožnit všem členům Federace těžit z jeho činnosti, bez ohledu na občanství, zdravotní postižení, etnický původ, pohlaví, geografické umístění, jazyk, politickou filozofii, rasu nebo náboženství.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472C6A-9EC1-4E61-8B50-7FF75CDAFBC3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C2EFE-09BA-4CED-87EF-FA9BE1F010EA}" type="slidenum">
              <a:rPr lang="cs-CZ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47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C792A-37B2-4A0A-867F-5AD31A8C9848}" type="datetime1">
              <a:rPr lang="cs-CZ" smtClean="0"/>
              <a:t>27.02.2022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94E96-BA23-4549-9CA6-D89F33F64C1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4C7E39-19DD-4C96-8C82-C24DB9E4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25" y="1073029"/>
            <a:ext cx="9303228" cy="471194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F3749D6-B67B-42FB-BC8B-6B96FE080AFA}"/>
              </a:ext>
            </a:extLst>
          </p:cNvPr>
          <p:cNvSpPr/>
          <p:nvPr/>
        </p:nvSpPr>
        <p:spPr>
          <a:xfrm>
            <a:off x="8537118" y="2573288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https://learning.ifla.org/user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3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EBLIDA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A0EB-5CAE-45C7-B8C1-0B609F08C5B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5400" cap="all" dirty="0"/>
              <a:t>eblida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dirty="0"/>
              <a:t>EBLIDA je </a:t>
            </a:r>
            <a:r>
              <a:rPr lang="cs-CZ" dirty="0">
                <a:solidFill>
                  <a:srgbClr val="960000"/>
                </a:solidFill>
              </a:rPr>
              <a:t>Evropskou kanceláří knihovnických, informačních a dokumentačních sdružení. </a:t>
            </a:r>
            <a:r>
              <a:rPr lang="cs-CZ" b="0" dirty="0"/>
              <a:t>Jde o nezávislé sdružení zastřešující knihovny, informace, dokumentaci </a:t>
            </a:r>
            <a:br>
              <a:rPr lang="cs-CZ" b="0" dirty="0"/>
            </a:br>
            <a:r>
              <a:rPr lang="cs-CZ" b="0" dirty="0"/>
              <a:t>a archivaci spolků a institucí v Evropě.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Zabývá se evropskými otázkami informační společnosti, </a:t>
            </a:r>
            <a:r>
              <a:rPr lang="cs-CZ" b="0" dirty="0"/>
              <a:t>včetně autorských práv a licencí, kultury a vzdělávání. </a:t>
            </a:r>
            <a:r>
              <a:rPr lang="cs-CZ" dirty="0">
                <a:solidFill>
                  <a:srgbClr val="960000"/>
                </a:solidFill>
              </a:rPr>
              <a:t>Podporuje neomezený přístup k informacím v digitálním věku a role archivů a knihoven v dosažení tohoto cíle.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Členem EBLIDA je SKIP (Svaz knihovníků a informačních pracovníků).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b="1" dirty="0"/>
              <a:t>Od roku 1992 komunitní centrum knihoven v Evropě!</a:t>
            </a:r>
          </a:p>
          <a:p>
            <a:pPr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2845C5-DD06-47AD-8A37-7B23B1EEE802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3D935-64E8-436F-896E-9B6725A96B7E}" type="slidenum">
              <a:rPr lang="cs-CZ"/>
              <a:pPr>
                <a:defRPr/>
              </a:pPr>
              <a:t>15</a:t>
            </a:fld>
            <a:endParaRPr lang="cs-CZ"/>
          </a:p>
        </p:txBody>
      </p:sp>
      <p:pic>
        <p:nvPicPr>
          <p:cNvPr id="8199" name="Obrázek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3542" t="28645" r="74850" b="49872"/>
          <a:stretch>
            <a:fillRect/>
          </a:stretch>
        </p:blipFill>
        <p:spPr bwMode="auto">
          <a:xfrm>
            <a:off x="9719522" y="0"/>
            <a:ext cx="243046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17130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KNIHOVNY MĚNÍ ŽIVOT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89212" y="1627464"/>
            <a:ext cx="8915400" cy="4283758"/>
          </a:xfrm>
        </p:spPr>
        <p:txBody>
          <a:bodyPr/>
          <a:lstStyle/>
          <a:p>
            <a:r>
              <a:rPr lang="cs-CZ" dirty="0"/>
              <a:t>volný přístup k informacím</a:t>
            </a:r>
          </a:p>
          <a:p>
            <a:r>
              <a:rPr lang="cs-CZ" dirty="0"/>
              <a:t>knihovny jsou více než jen budovy naplněné knihami</a:t>
            </a:r>
          </a:p>
          <a:p>
            <a:r>
              <a:rPr lang="cs-CZ" dirty="0"/>
              <a:t>veřejné knihovny usilují o posílení postavení občanů všech věkových kategorií </a:t>
            </a:r>
          </a:p>
          <a:p>
            <a:r>
              <a:rPr lang="cs-CZ" dirty="0"/>
              <a:t>rozvíjejí a vytvářejí jejich dovednosti, znalosti a nápady</a:t>
            </a:r>
          </a:p>
          <a:p>
            <a:r>
              <a:rPr lang="cs-CZ" dirty="0"/>
              <a:t>poskytují příležitosti k celoživotnímu učení</a:t>
            </a:r>
          </a:p>
          <a:p>
            <a:r>
              <a:rPr lang="cs-CZ" dirty="0"/>
              <a:t>veřejné knihovny jsou prostor</a:t>
            </a:r>
          </a:p>
          <a:p>
            <a:r>
              <a:rPr lang="cs-CZ" dirty="0"/>
              <a:t>jsou důvěryhodné a otevřené pro všechny</a:t>
            </a:r>
          </a:p>
          <a:p>
            <a:r>
              <a:rPr lang="cs-CZ" dirty="0"/>
              <a:t>nabízejí možnost učit se, objevovat a sdílet</a:t>
            </a:r>
          </a:p>
          <a:p>
            <a:r>
              <a:rPr lang="cs-CZ" dirty="0"/>
              <a:t>mají zásadní význam pro boj proti nezaměstnanosti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29B-5369-4B2A-B0EF-ABA17510890F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83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AB3-1DA5-409F-AAD8-4DB274F5169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Obrázek 5">
            <a:hlinkClick r:id="rId2"/>
            <a:extLst>
              <a:ext uri="{FF2B5EF4-FFF2-40B4-BE49-F238E27FC236}">
                <a16:creationId xmlns:a16="http://schemas.microsoft.com/office/drawing/2014/main" id="{7A605FD0-D43F-461E-A596-92B1235B5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446" y="142613"/>
            <a:ext cx="6888812" cy="67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3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3519C03-550C-4211-A37F-41F484CC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AB3-1DA5-409F-AAD8-4DB274F5169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AF9987-4185-4628-9F1B-263D2C93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4E175D-0E5E-4923-9EFD-5634E418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3BD556-07E5-4646-9F1F-E164CB98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61" y="357067"/>
            <a:ext cx="8524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0DB05-109A-43CD-A611-0C8885CF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TŘÍ LET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0AFFB2-23FD-4808-8E11-58050486D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Agenda OSN 2030 o udržitelném rozvoji, </a:t>
            </a:r>
          </a:p>
          <a:p>
            <a:r>
              <a:rPr lang="cs-CZ" dirty="0"/>
              <a:t>knihovnická legislativa a politika,</a:t>
            </a:r>
          </a:p>
          <a:p>
            <a:r>
              <a:rPr lang="cs-CZ" dirty="0"/>
              <a:t>Autorská práva aplikovaná na transakce elektronického půjčování. 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i="1" dirty="0"/>
              <a:t>„Knihovny se snaží otevřít své dveře debatě a inkluzivnímu dialogu, aby se staly místem setkávání občanů. Toto je také doba, kdy znalosti zpřístupněné v knihovnách zpochybňují tradiční knihovnické postupy a řízení. V roce 2022 oslaví EBLIDA své 30. narozeniny.“</a:t>
            </a:r>
            <a:endParaRPr lang="cs-CZ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DF67CE-49B7-49ED-BDEA-72DFA24C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1E02-2BFC-4634-BCDE-1381DD9C62BE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EA9DD9-B658-42CD-B4B7-845C6DA0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F0D2A1-2D87-4338-BF9D-58B8478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E9BEFD-3F78-4559-813E-14E272582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3512785"/>
            <a:ext cx="5188217" cy="7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1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0488" y="439382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cs-CZ" dirty="0"/>
              <a:t>ORGANIZACE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2253673" y="1727200"/>
            <a:ext cx="9250939" cy="418402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cs-CZ" sz="2400" dirty="0"/>
              <a:t>Mezinárodní organizace</a:t>
            </a:r>
          </a:p>
          <a:p>
            <a:pPr lvl="1"/>
            <a:r>
              <a:rPr lang="cs-CZ" sz="2200" dirty="0"/>
              <a:t>IFLA</a:t>
            </a:r>
          </a:p>
          <a:p>
            <a:pPr lvl="1"/>
            <a:r>
              <a:rPr lang="cs-CZ" sz="2200" dirty="0"/>
              <a:t>EBLIDA</a:t>
            </a:r>
          </a:p>
          <a:p>
            <a:pPr lvl="1"/>
            <a:r>
              <a:rPr lang="cs-CZ" sz="2200" dirty="0"/>
              <a:t>IBBY</a:t>
            </a:r>
          </a:p>
          <a:p>
            <a:pPr lvl="1"/>
            <a:r>
              <a:rPr lang="cs-CZ" sz="2200" dirty="0"/>
              <a:t>NAPLE FORUM</a:t>
            </a:r>
          </a:p>
          <a:p>
            <a:r>
              <a:rPr lang="cs-CZ" sz="2400" dirty="0"/>
              <a:t>České organizace</a:t>
            </a:r>
          </a:p>
          <a:p>
            <a:pPr lvl="1"/>
            <a:r>
              <a:rPr lang="cs-CZ" sz="2200" dirty="0"/>
              <a:t>SKIP</a:t>
            </a:r>
          </a:p>
          <a:p>
            <a:pPr lvl="1"/>
            <a:r>
              <a:rPr lang="cs-CZ" sz="2200" dirty="0"/>
              <a:t>SDRUK</a:t>
            </a:r>
          </a:p>
          <a:p>
            <a:pPr lvl="1"/>
            <a:r>
              <a:rPr lang="cs-CZ" sz="2200" dirty="0"/>
              <a:t>AKVŠ</a:t>
            </a:r>
          </a:p>
          <a:p>
            <a:pPr lvl="1"/>
            <a:r>
              <a:rPr lang="cs-CZ" sz="2200" dirty="0"/>
              <a:t>Česká informační společnost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989324-047E-4045-ACB2-B133C7080775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3CDA2-8DF5-4E02-992C-AC516EE63BD1}" type="slidenum">
              <a:rPr lang="cs-CZ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15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NAPLE FORUM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A0EB-5CAE-45C7-B8C1-0B609F08C5B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5400" cap="all" dirty="0" err="1"/>
              <a:t>Naple</a:t>
            </a:r>
            <a:r>
              <a:rPr lang="cs-CZ" sz="5400" cap="all" dirty="0"/>
              <a:t> </a:t>
            </a:r>
            <a:r>
              <a:rPr lang="cs-CZ" sz="5400" cap="all" dirty="0" err="1"/>
              <a:t>forum</a:t>
            </a:r>
            <a:endParaRPr lang="cs-CZ" sz="5400" cap="all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cs-CZ" dirty="0"/>
              <a:t>Z</a:t>
            </a:r>
            <a:r>
              <a:rPr lang="cs-CZ" b="0" dirty="0"/>
              <a:t>aloženo 4. října 2002</a:t>
            </a:r>
          </a:p>
          <a:p>
            <a:pPr eaLnBrk="1" hangingPunct="1"/>
            <a:r>
              <a:rPr lang="cs-CZ" b="0" dirty="0"/>
              <a:t>Mezinárodní nevládní sdružení sledující </a:t>
            </a:r>
            <a:r>
              <a:rPr lang="cs-CZ" dirty="0">
                <a:solidFill>
                  <a:srgbClr val="960000"/>
                </a:solidFill>
              </a:rPr>
              <a:t>zájmy národních knihoven v Evropě. </a:t>
            </a:r>
          </a:p>
          <a:p>
            <a:pPr eaLnBrk="1" hangingPunct="1"/>
            <a:r>
              <a:rPr lang="cs-CZ" b="0" dirty="0"/>
              <a:t>Clem je podporovat </a:t>
            </a:r>
            <a:r>
              <a:rPr lang="cs-CZ" dirty="0"/>
              <a:t>principy a strategie politiky veřejných knihoven. </a:t>
            </a:r>
          </a:p>
          <a:p>
            <a:r>
              <a:rPr lang="cs-CZ" dirty="0"/>
              <a:t>Členství v NAPLE je otevřené všem národním úřadům veřejných knihoven nebo nejbližšímu ekvivalentu takové instituce vytvářející politiku s národní odpovědností za služby veřejných knihoven, nebo v rámci federálního systému přebírající příslušnou úroveň takové odpovědnosti.</a:t>
            </a:r>
          </a:p>
          <a:p>
            <a:pPr eaLnBrk="1" hangingPunct="1"/>
            <a:r>
              <a:rPr lang="cs-CZ" sz="2000" dirty="0"/>
              <a:t>Úkolem je např. řešení otázek týkajících se vytvoření sítě služeb pro veřejnost, </a:t>
            </a:r>
            <a:r>
              <a:rPr lang="cs-CZ" sz="2000" dirty="0">
                <a:solidFill>
                  <a:srgbClr val="C00000"/>
                </a:solidFill>
              </a:rPr>
              <a:t>nové služby pro občany</a:t>
            </a:r>
            <a:r>
              <a:rPr lang="cs-CZ" sz="2000" dirty="0"/>
              <a:t>, analýza role veřejných knihoven v Evropské informační politice aj.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2DABB2-28A8-4484-9906-54B8746F108C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54D7D-8421-4CC7-9E8A-43FC0A0AA7C1}" type="slidenum">
              <a:rPr lang="cs-CZ"/>
              <a:pPr>
                <a:defRPr/>
              </a:pPr>
              <a:t>21</a:t>
            </a:fld>
            <a:endParaRPr lang="cs-CZ"/>
          </a:p>
        </p:txBody>
      </p:sp>
      <p:pic>
        <p:nvPicPr>
          <p:cNvPr id="922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17844"/>
            <a:ext cx="4400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80837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cs-CZ" cap="all" dirty="0"/>
              <a:t>Cíle </a:t>
            </a:r>
            <a:r>
              <a:rPr lang="cs-CZ" cap="all" dirty="0" err="1"/>
              <a:t>naple</a:t>
            </a:r>
            <a:r>
              <a:rPr lang="cs-CZ" cap="all" dirty="0"/>
              <a:t> </a:t>
            </a:r>
            <a:r>
              <a:rPr lang="cs-CZ" cap="all" dirty="0" err="1"/>
              <a:t>forum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2133601"/>
            <a:ext cx="9144000" cy="42576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E20519-5D8C-4D16-ABC6-A7C64543698A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342338" y="5940206"/>
            <a:ext cx="7619999" cy="365125"/>
          </a:xfrm>
        </p:spPr>
        <p:txBody>
          <a:bodyPr/>
          <a:lstStyle/>
          <a:p>
            <a:pPr>
              <a:defRPr/>
            </a:pPr>
            <a:r>
              <a:rPr lang="cs-CZ" dirty="0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A9930-495E-4B47-BDCC-3A1905A7FDFB}" type="slidenum">
              <a:rPr lang="cs-CZ"/>
              <a:pPr>
                <a:defRPr/>
              </a:pPr>
              <a:t>22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9BA88C-6FCE-4D52-9DBB-41E3D51F8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1" y="1990155"/>
            <a:ext cx="11992269" cy="465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15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0CD89A2-F5F3-4399-958D-E453C339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AB3-1DA5-409F-AAD8-4DB274F5169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A48318-6DEC-4EA9-A957-31307DA7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414407-A8EC-49D3-A0C2-76C5CBE3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94D57D30-27D8-4C08-9E18-8B4EA28A1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6" y="825365"/>
            <a:ext cx="11995453" cy="52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3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SISTER LIBRARIES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A0EB-5CAE-45C7-B8C1-0B609F08C5B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628124"/>
            <a:ext cx="8911687" cy="1280890"/>
          </a:xfrm>
        </p:spPr>
        <p:txBody>
          <a:bodyPr/>
          <a:lstStyle/>
          <a:p>
            <a:r>
              <a:rPr lang="cs-CZ" cap="all" dirty="0" err="1"/>
              <a:t>Sister</a:t>
            </a:r>
            <a:r>
              <a:rPr lang="cs-CZ" cap="all" dirty="0"/>
              <a:t> </a:t>
            </a:r>
            <a:r>
              <a:rPr lang="cs-CZ" cap="all" dirty="0" err="1"/>
              <a:t>Libraries</a:t>
            </a: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8602A9-CCC4-48B0-A8D6-CE1DB0126F7F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2EFEC-075C-46CA-9E4F-E2AF80B5979C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8" r="15943"/>
          <a:stretch/>
        </p:blipFill>
        <p:spPr bwMode="auto">
          <a:xfrm>
            <a:off x="1775520" y="2155765"/>
            <a:ext cx="8745794" cy="472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7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ORGANIZACE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SKIP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A0EB-5CAE-45C7-B8C1-0B609F08C5B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389" y="1341438"/>
            <a:ext cx="87852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6000" cap="all" dirty="0"/>
              <a:t>Skip</a:t>
            </a:r>
            <a:r>
              <a:rPr lang="cs-CZ" cap="all" dirty="0"/>
              <a:t> – Svaz knihovníků </a:t>
            </a:r>
            <a:br>
              <a:rPr lang="cs-CZ" cap="all" dirty="0"/>
            </a:br>
            <a:r>
              <a:rPr lang="cs-CZ" cap="all" dirty="0"/>
              <a:t>a informačních pracovníků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703389" y="3068639"/>
            <a:ext cx="8785225" cy="3322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/>
              <a:t>dobrovolná profesní a stavovská organizace </a:t>
            </a:r>
          </a:p>
          <a:p>
            <a:pPr eaLnBrk="1" hangingPunct="1"/>
            <a:r>
              <a:rPr lang="cs-CZ"/>
              <a:t>má charakter občanského sdružení</a:t>
            </a:r>
          </a:p>
          <a:p>
            <a:pPr eaLnBrk="1" hangingPunct="1"/>
            <a:r>
              <a:rPr lang="cs-CZ"/>
              <a:t>je organizován na regionálním principu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510D65-9F6B-4B1A-A006-E95F28451A37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CAB23-5C31-4C75-AB11-D87E05868124}" type="slidenum">
              <a:rPr lang="cs-CZ"/>
              <a:pPr>
                <a:defRPr/>
              </a:pPr>
              <a:t>27</a:t>
            </a:fld>
            <a:endParaRPr lang="cs-CZ"/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66" y="5088186"/>
            <a:ext cx="4695434" cy="17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56086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0889" y="24541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dirty="0"/>
              <a:t>SKIP – Svaz knihovníků a informačních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0889" y="1842531"/>
            <a:ext cx="10515600" cy="4658302"/>
          </a:xfrm>
        </p:spPr>
        <p:txBody>
          <a:bodyPr>
            <a:normAutofit/>
          </a:bodyPr>
          <a:lstStyle/>
          <a:p>
            <a:r>
              <a:rPr lang="cs-CZ" dirty="0"/>
              <a:t>vznik - 1968, obnova 1990</a:t>
            </a:r>
          </a:p>
          <a:p>
            <a:r>
              <a:rPr lang="cs-CZ" dirty="0">
                <a:solidFill>
                  <a:srgbClr val="9D0B0E"/>
                </a:solidFill>
              </a:rPr>
              <a:t>poslání </a:t>
            </a:r>
            <a:r>
              <a:rPr lang="cs-CZ" dirty="0"/>
              <a:t>– zvýšit úroveň knihovnické práce a prestiže oboru</a:t>
            </a:r>
          </a:p>
          <a:p>
            <a:r>
              <a:rPr lang="cs-CZ" dirty="0"/>
              <a:t>1500 členů (fyzické i právnické osoby) </a:t>
            </a:r>
          </a:p>
          <a:p>
            <a:r>
              <a:rPr lang="cs-CZ" dirty="0"/>
              <a:t>regionální princip – 11 regionálních výborů</a:t>
            </a:r>
          </a:p>
          <a:p>
            <a:r>
              <a:rPr lang="cs-CZ" dirty="0">
                <a:solidFill>
                  <a:srgbClr val="9D0B0E"/>
                </a:solidFill>
              </a:rPr>
              <a:t>odborné sekce</a:t>
            </a:r>
          </a:p>
          <a:p>
            <a:pPr lvl="1"/>
            <a:r>
              <a:rPr lang="cs-CZ" dirty="0"/>
              <a:t>sekce veřejných knihoven, trenérů paměti, vzdělávání, zaměstnavatelská sekce</a:t>
            </a:r>
          </a:p>
          <a:p>
            <a:r>
              <a:rPr lang="cs-CZ" dirty="0">
                <a:solidFill>
                  <a:srgbClr val="9D0B0E"/>
                </a:solidFill>
              </a:rPr>
              <a:t>Kluby</a:t>
            </a:r>
          </a:p>
          <a:p>
            <a:pPr lvl="1"/>
            <a:r>
              <a:rPr lang="cs-CZ" dirty="0"/>
              <a:t>Klub dětských knihoven, školních knihoven, tvořivých knihovníků, frankofonní klub, klub lékařských knihovníků</a:t>
            </a:r>
          </a:p>
          <a:p>
            <a:r>
              <a:rPr lang="cs-CZ" dirty="0">
                <a:solidFill>
                  <a:srgbClr val="9D0B0E"/>
                </a:solidFill>
              </a:rPr>
              <a:t>Komise</a:t>
            </a:r>
          </a:p>
          <a:p>
            <a:pPr lvl="1"/>
            <a:r>
              <a:rPr lang="cs-CZ" dirty="0"/>
              <a:t>ediční, pro zahraniční styky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22.2.2017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Ostrava, 2017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204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2776" y="512462"/>
            <a:ext cx="8911687" cy="12808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cap="all" dirty="0"/>
              <a:t>Odborné orgány a Sekce Skip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2776" y="2205039"/>
            <a:ext cx="8785225" cy="425767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D967BE-97A8-495C-B77B-495DD5210709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9240C-7A80-4B7E-90B6-BE49E2D68314}" type="slidenum">
              <a:rPr lang="cs-CZ"/>
              <a:pPr>
                <a:defRPr/>
              </a:pPr>
              <a:t>29</a:t>
            </a:fld>
            <a:endParaRPr lang="cs-CZ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183112BA-6704-4F2E-83C2-EF53E651C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96" y="1806446"/>
            <a:ext cx="11837008" cy="5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IFLA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A0EB-5CAE-45C7-B8C1-0B609F08C5B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/>
              <a:t>členství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cs-CZ" dirty="0"/>
              <a:t>řádný (individuální) člen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každý občan ČR profesně spjat s knihovnictvím nebo studenti knihovnictví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souhlas se </a:t>
            </a:r>
            <a:r>
              <a:rPr lang="cs-CZ" dirty="0">
                <a:hlinkClick r:id="rId2"/>
              </a:rPr>
              <a:t>Stanovami SKIP</a:t>
            </a:r>
            <a:endParaRPr lang="cs-CZ" dirty="0"/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institucionální člen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knihovna nebo informační středisko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pracoviště sloužící knihovnické a informační profesi</a:t>
            </a:r>
          </a:p>
          <a:p>
            <a:pPr marL="57150" indent="0">
              <a:buNone/>
              <a:defRPr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AB23E7-A838-4E6C-9B0D-B36DFC71C7C6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95934-24C8-402E-B293-6546AD6B2CD6}" type="slidenum">
              <a:rPr lang="cs-CZ"/>
              <a:pPr>
                <a:defRPr/>
              </a:pPr>
              <a:t>30</a:t>
            </a:fld>
            <a:endParaRPr lang="cs-CZ"/>
          </a:p>
        </p:txBody>
      </p:sp>
      <p:pic>
        <p:nvPicPr>
          <p:cNvPr id="7" name="Obrázek 6">
            <a:hlinkClick r:id="rId3"/>
            <a:extLst>
              <a:ext uri="{FF2B5EF4-FFF2-40B4-BE49-F238E27FC236}">
                <a16:creationId xmlns:a16="http://schemas.microsoft.com/office/drawing/2014/main" id="{3478BF3F-4926-4B32-B4DC-7C5EEC503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152" y="1336505"/>
            <a:ext cx="2286117" cy="5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9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3367" y="512462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cs-CZ" cap="all" dirty="0"/>
              <a:t>Skip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389" y="2276476"/>
            <a:ext cx="8785225" cy="42592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sz="2400" b="0" dirty="0"/>
              <a:t>Cíl: usilovat o </a:t>
            </a:r>
            <a:r>
              <a:rPr lang="cs-CZ" sz="2400" b="0" dirty="0">
                <a:solidFill>
                  <a:srgbClr val="C00000"/>
                </a:solidFill>
              </a:rPr>
              <a:t>soustavné zvyšování úrovně knihovnické </a:t>
            </a:r>
            <a:br>
              <a:rPr lang="cs-CZ" sz="2400" b="0" dirty="0">
                <a:solidFill>
                  <a:srgbClr val="C00000"/>
                </a:solidFill>
              </a:rPr>
            </a:br>
            <a:r>
              <a:rPr lang="cs-CZ" sz="2400" b="0" dirty="0">
                <a:solidFill>
                  <a:srgbClr val="C00000"/>
                </a:solidFill>
              </a:rPr>
              <a:t>a informační práce</a:t>
            </a:r>
            <a:r>
              <a:rPr lang="cs-CZ" sz="2400" b="0" dirty="0"/>
              <a:t> a s tím spojené </a:t>
            </a:r>
            <a:r>
              <a:rPr lang="cs-CZ" sz="2400" b="0" dirty="0">
                <a:solidFill>
                  <a:srgbClr val="C00000"/>
                </a:solidFill>
              </a:rPr>
              <a:t>prestiže</a:t>
            </a:r>
            <a:r>
              <a:rPr lang="cs-CZ" sz="2400" b="0" dirty="0"/>
              <a:t> oboru a o to, aby ze strany státu, zřizovatelů knihoven a informačních institucí byly vytvářeny příznivé podmínky pro jejich rozvoj a činnost.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AC05D8-4D68-4F2C-8A8C-B7A52C63A1CE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70CFF-D649-4552-8966-9996239A3E81}" type="slidenum">
              <a:rPr lang="cs-CZ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01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389" y="1196975"/>
            <a:ext cx="8785225" cy="5410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podílí se na tvorbě a realizaci </a:t>
            </a:r>
            <a:r>
              <a:rPr lang="cs-CZ" dirty="0"/>
              <a:t>koncepcí oboru a jeho legislativy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účastní se odborné přípravy specialistů a přispívá </a:t>
            </a:r>
            <a:br>
              <a:rPr lang="cs-CZ" b="0" dirty="0"/>
            </a:br>
            <a:r>
              <a:rPr lang="cs-CZ" b="0" dirty="0"/>
              <a:t>k celoživotnímu </a:t>
            </a:r>
            <a:r>
              <a:rPr lang="cs-CZ" dirty="0"/>
              <a:t>vzdělávání knihovníků a informačních pracovníků,</a:t>
            </a:r>
            <a:r>
              <a:rPr lang="cs-CZ" b="0" dirty="0"/>
              <a:t> zejména pořádáním odborných akcí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spolupracuje</a:t>
            </a:r>
            <a:r>
              <a:rPr lang="cs-CZ" b="0" dirty="0"/>
              <a:t> se vzdělávacími institucemi a dalšími organizacemi, které se doma i v zahraničí zabývají knihovnictvím a informační činností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rozvíjí </a:t>
            </a:r>
            <a:r>
              <a:rPr lang="cs-CZ" dirty="0"/>
              <a:t>kontakty s profesními spolky a organizacemi </a:t>
            </a:r>
            <a:r>
              <a:rPr lang="cs-CZ" b="0" dirty="0"/>
              <a:t>stejného nebo podobného zaměření doma i v zahraničí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je členem Mezinárodní federace knihovnických asociací - </a:t>
            </a:r>
            <a:r>
              <a:rPr lang="cs-CZ" dirty="0"/>
              <a:t>IFLA</a:t>
            </a:r>
            <a:r>
              <a:rPr lang="cs-CZ" b="0" dirty="0"/>
              <a:t> a </a:t>
            </a:r>
            <a:r>
              <a:rPr lang="cs-CZ" dirty="0"/>
              <a:t>EBLIDA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vydává 4x ročně svazové periodikum Bulletin SKIP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C8DF5C-D5BB-4DE9-95C7-A036E47A8E0E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986E0-77B0-44C6-A314-9C61588DCF75}" type="slidenum">
              <a:rPr lang="cs-CZ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461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64D932-65DD-4B79-B45C-9FD09C164C6F}" type="datetime1">
              <a:rPr lang="cs-CZ" smtClean="0"/>
              <a:t>27.02.2022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72D36-193A-4A68-8C05-B1DAA414DAA9}" type="slidenum">
              <a:rPr lang="cs-CZ"/>
              <a:pPr>
                <a:defRPr/>
              </a:pPr>
              <a:t>33</a:t>
            </a:fld>
            <a:endParaRPr lang="cs-CZ"/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06D8642F-85F5-4D2F-9F15-9E09F05B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1" y="39166"/>
            <a:ext cx="5550185" cy="3283119"/>
          </a:xfrm>
          <a:prstGeom prst="rect">
            <a:avLst/>
          </a:prstGeom>
        </p:spPr>
      </p:pic>
      <p:pic>
        <p:nvPicPr>
          <p:cNvPr id="6" name="Obrázek 5">
            <a:hlinkClick r:id="rId4"/>
            <a:extLst>
              <a:ext uri="{FF2B5EF4-FFF2-40B4-BE49-F238E27FC236}">
                <a16:creationId xmlns:a16="http://schemas.microsoft.com/office/drawing/2014/main" id="{A3E9C47A-FD30-4DA2-8AD0-D3FFE53A6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948" y="2944536"/>
            <a:ext cx="7002071" cy="38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43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>
                <a:hlinkClick r:id="rId2"/>
              </a:rPr>
              <a:t>Akce a projekty</a:t>
            </a:r>
            <a:endParaRPr lang="cs-CZ" cap="all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cs-CZ" b="1" dirty="0"/>
              <a:t>Březen – měsíc čtenářů</a:t>
            </a:r>
            <a:r>
              <a:rPr lang="cs-CZ" dirty="0"/>
              <a:t> (Sekce veřejných knihoven);</a:t>
            </a:r>
          </a:p>
          <a:p>
            <a:r>
              <a:rPr lang="cs-CZ" b="1" dirty="0"/>
              <a:t>Čtenář roku</a:t>
            </a:r>
            <a:r>
              <a:rPr lang="cs-CZ" dirty="0"/>
              <a:t> (SKIP jako celek);</a:t>
            </a:r>
          </a:p>
          <a:p>
            <a:r>
              <a:rPr lang="cs-CZ" b="1" dirty="0"/>
              <a:t>Noc s Andersenem</a:t>
            </a:r>
            <a:r>
              <a:rPr lang="cs-CZ" dirty="0"/>
              <a:t> (Klub dětských knihoven);</a:t>
            </a:r>
          </a:p>
          <a:p>
            <a:r>
              <a:rPr lang="cs-CZ" b="1" dirty="0"/>
              <a:t>Týden knihoven</a:t>
            </a:r>
            <a:r>
              <a:rPr lang="cs-CZ" dirty="0"/>
              <a:t> (Sekce veřejných knihoven);</a:t>
            </a:r>
          </a:p>
          <a:p>
            <a:r>
              <a:rPr lang="cs-CZ" b="1" dirty="0"/>
              <a:t>Den pro dětskou knihu</a:t>
            </a:r>
            <a:r>
              <a:rPr lang="cs-CZ" dirty="0"/>
              <a:t> (Sekce veřejných knihoven);</a:t>
            </a:r>
          </a:p>
          <a:p>
            <a:r>
              <a:rPr lang="cs-CZ" b="1" dirty="0"/>
              <a:t>S knížkou do života (</a:t>
            </a:r>
            <a:r>
              <a:rPr lang="cs-CZ" b="1" dirty="0" err="1"/>
              <a:t>Bookstart</a:t>
            </a:r>
            <a:r>
              <a:rPr lang="cs-CZ" b="1" dirty="0"/>
              <a:t>)</a:t>
            </a:r>
            <a:r>
              <a:rPr lang="cs-CZ" dirty="0"/>
              <a:t> (Klub dětských knihoven);</a:t>
            </a:r>
          </a:p>
          <a:p>
            <a:r>
              <a:rPr lang="cs-CZ" b="1" dirty="0"/>
              <a:t>Už jsem čtenář – Knížka pro prvňáčka</a:t>
            </a:r>
            <a:r>
              <a:rPr lang="cs-CZ" dirty="0"/>
              <a:t> (Klub dětských knihoven);</a:t>
            </a:r>
          </a:p>
          <a:p>
            <a:r>
              <a:rPr lang="cs-CZ" b="1" dirty="0"/>
              <a:t>Kde končí svět</a:t>
            </a:r>
            <a:r>
              <a:rPr lang="cs-CZ" dirty="0"/>
              <a:t> (Klub dětských knihoven);</a:t>
            </a:r>
          </a:p>
          <a:p>
            <a:r>
              <a:rPr lang="cs-CZ" b="1" dirty="0"/>
              <a:t>Lovci perel</a:t>
            </a:r>
            <a:r>
              <a:rPr lang="cs-CZ" dirty="0"/>
              <a:t> (Klub dětských knihoven – Východočeské regionální klubko).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BC0009-6A56-4FE6-9201-D6438D76CE46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C0CF4-E075-40BA-94FC-B9E6FA287630}" type="slidenum">
              <a:rPr lang="cs-CZ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597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AB3-1DA5-409F-AAD8-4DB274F5169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13" y="171595"/>
            <a:ext cx="4379595" cy="66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66" y="218453"/>
            <a:ext cx="4739457" cy="664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43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86345" y="1283854"/>
            <a:ext cx="10515600" cy="5179436"/>
          </a:xfrm>
        </p:spPr>
        <p:txBody>
          <a:bodyPr/>
          <a:lstStyle/>
          <a:p>
            <a:r>
              <a:rPr lang="cs-CZ" dirty="0"/>
              <a:t>Databáze akcí a projektů pro knihovny</a:t>
            </a:r>
          </a:p>
          <a:p>
            <a:r>
              <a:rPr lang="cs-CZ" dirty="0" err="1"/>
              <a:t>Inspiromat</a:t>
            </a:r>
            <a:endParaRPr lang="cs-CZ" dirty="0"/>
          </a:p>
          <a:p>
            <a:r>
              <a:rPr lang="cs-CZ" dirty="0"/>
              <a:t>Vydávání plakátů aj. tiskovin ke knihovnickým akcím</a:t>
            </a:r>
          </a:p>
          <a:p>
            <a:r>
              <a:rPr lang="cs-CZ" dirty="0"/>
              <a:t>SKIP na </a:t>
            </a:r>
            <a:r>
              <a:rPr lang="cs-CZ" dirty="0">
                <a:hlinkClick r:id="rId2"/>
              </a:rPr>
              <a:t>Wikipedii</a:t>
            </a:r>
            <a:endParaRPr lang="cs-CZ" dirty="0"/>
          </a:p>
          <a:p>
            <a:r>
              <a:rPr lang="cs-CZ" dirty="0"/>
              <a:t>zapojení do evropských projektů (</a:t>
            </a:r>
            <a:r>
              <a:rPr lang="cs-CZ" dirty="0" err="1"/>
              <a:t>CERTIDoc</a:t>
            </a:r>
            <a:r>
              <a:rPr lang="cs-CZ" dirty="0"/>
              <a:t>)</a:t>
            </a:r>
          </a:p>
          <a:p>
            <a:r>
              <a:rPr lang="cs-CZ" dirty="0"/>
              <a:t>zastupuje knihovny při jednání (autorské svazy…)</a:t>
            </a:r>
          </a:p>
          <a:p>
            <a:r>
              <a:rPr lang="cs-CZ" dirty="0"/>
              <a:t>věnuje se propagaci četby a čtenářství</a:t>
            </a:r>
          </a:p>
          <a:p>
            <a:r>
              <a:rPr lang="cs-CZ" dirty="0"/>
              <a:t>elektronické konference (KMS, Knihovna, Andersen, Region, …)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22.2.2017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Ostrava, 2017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51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512462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cs-CZ" cap="all" dirty="0"/>
              <a:t>Co udělal skip?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dirty="0"/>
              <a:t>pomohl prosadit vznik dotačních programů pro knihovny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960000"/>
                </a:solidFill>
              </a:rPr>
              <a:t>prosazuje změny v grantových programech, lobbuje za finance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významně se angažoval v projektu PIK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zasloužil se o vydání Knihovního zákona 257/2001 Sb.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960000"/>
                </a:solidFill>
              </a:rPr>
              <a:t>vyjednal novelu (nejen) autorského zákona…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A04217-C303-4EA0-A588-DD7A040B9859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5A15-B71C-42B5-A9A4-894B559BA7CD}" type="slidenum">
              <a:rPr lang="cs-CZ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857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68F916-64B4-43A7-93A9-7E3E16AB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AB3-1DA5-409F-AAD8-4DB274F5169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3E7F15-4B98-48B6-BB5A-99972EB9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4FA875-06C4-4560-AA7C-1DDED66A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BC0862-C5F7-4FB1-9386-2992D59C0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33" y="15379"/>
            <a:ext cx="4907560" cy="68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31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SDRUK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A0EB-5CAE-45C7-B8C1-0B609F08C5B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7037" y="664828"/>
            <a:ext cx="8785225" cy="9413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dirty="0"/>
              <a:t>IFLA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7650" y="1844676"/>
            <a:ext cx="9144000" cy="45370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Mezinárodní federace knihovnických asociací a institucí </a:t>
            </a:r>
            <a:r>
              <a:rPr lang="cs-CZ" dirty="0"/>
              <a:t>(IFLA)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mezinárodní organizace zastupující zájmy knihovnických a informačních služeb a jejich uživateli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je to globální hlas knihovnické a informační profese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1927 - založena v Edinburghu, ve Skotsku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v současné době má 1600 členů v přibližně 150 zemích po celém světě.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byla registrována v Nizozemsku v roce 1971. </a:t>
            </a:r>
            <a:r>
              <a:rPr lang="cs-CZ" u="sng" dirty="0">
                <a:hlinkClick r:id="rId2"/>
              </a:rPr>
              <a:t>Královská knihovna, Národní knihovna v Nizozemsku</a:t>
            </a:r>
            <a:r>
              <a:rPr lang="cs-CZ" dirty="0"/>
              <a:t> , v Haagu, poskytuje zázemí pro centrálu IFLA.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IFLA je nezávislá mezinárodní, nevládní nezisková organizace.</a:t>
            </a:r>
          </a:p>
          <a:p>
            <a:pPr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65A284-8E0C-40A5-BC44-DD6407402F89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E7145-BCA1-4674-BB58-97132A6F1EE1}" type="slidenum">
              <a:rPr lang="cs-CZ"/>
              <a:pPr>
                <a:defRPr/>
              </a:pPr>
              <a:t>4</a:t>
            </a:fld>
            <a:endParaRPr lang="cs-CZ"/>
          </a:p>
        </p:txBody>
      </p:sp>
      <p:pic>
        <p:nvPicPr>
          <p:cNvPr id="512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7675" y="-47959"/>
            <a:ext cx="15843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13820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SDRUK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5244" cy="4351338"/>
          </a:xfrm>
        </p:spPr>
        <p:txBody>
          <a:bodyPr/>
          <a:lstStyle/>
          <a:p>
            <a:r>
              <a:rPr lang="cs-CZ" dirty="0"/>
              <a:t>Sdružení knihoven České republiky </a:t>
            </a:r>
          </a:p>
          <a:p>
            <a:pPr lvl="1"/>
            <a:r>
              <a:rPr lang="cs-CZ" dirty="0"/>
              <a:t>vznik 1992 jako nadace s cílem koordinovat spolupráci </a:t>
            </a:r>
            <a:br>
              <a:rPr lang="cs-CZ" dirty="0"/>
            </a:br>
            <a:r>
              <a:rPr lang="cs-CZ" dirty="0"/>
              <a:t>a napomáhat rozvoji odborných a veřejných knihoven (nyní zájmové sdružení právnických osob</a:t>
            </a:r>
          </a:p>
          <a:p>
            <a:pPr lvl="1"/>
            <a:r>
              <a:rPr lang="cs-CZ" dirty="0"/>
              <a:t>43 knihoven a informačních středisek, pouze právnické osoby</a:t>
            </a:r>
          </a:p>
          <a:p>
            <a:r>
              <a:rPr lang="cs-CZ" dirty="0"/>
              <a:t>odborné sekce</a:t>
            </a:r>
          </a:p>
          <a:p>
            <a:pPr lvl="1"/>
            <a:r>
              <a:rPr lang="cs-CZ" dirty="0"/>
              <a:t>pro akvizici, bibliografii, historické fondy, </a:t>
            </a:r>
            <a:r>
              <a:rPr lang="cs-CZ" dirty="0">
                <a:solidFill>
                  <a:srgbClr val="9D0B0E"/>
                </a:solidFill>
              </a:rPr>
              <a:t>regionální funkce</a:t>
            </a:r>
            <a:r>
              <a:rPr lang="cs-CZ" dirty="0"/>
              <a:t>, služby…</a:t>
            </a:r>
          </a:p>
          <a:p>
            <a:r>
              <a:rPr lang="cs-CZ" dirty="0">
                <a:hlinkClick r:id="rId2"/>
              </a:rPr>
              <a:t>Slovník českých knihovníků</a:t>
            </a:r>
            <a:endParaRPr lang="cs-CZ" dirty="0"/>
          </a:p>
          <a:p>
            <a:r>
              <a:rPr lang="cs-CZ" dirty="0"/>
              <a:t>Cena Z. V. Tobolky</a:t>
            </a:r>
          </a:p>
          <a:p>
            <a:r>
              <a:rPr lang="cs-CZ" dirty="0"/>
              <a:t>Konference Knihovny současnosti – Olomouc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22.2.2017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Ostrava, 2017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093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5400" cap="all" dirty="0" err="1"/>
              <a:t>sdruk</a:t>
            </a:r>
            <a:endParaRPr lang="cs-CZ" sz="5400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b="0" dirty="0"/>
              <a:t>má několik sekcí: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Sekce pro akvizici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Sekce pro bibliografii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Sekce pro historické fondy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Sekce pro informační vzdělávání uživatelů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Sekce pro informační technologie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Sekce pro regionální funkce </a:t>
            </a:r>
          </a:p>
          <a:p>
            <a:pPr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545743-A91C-4183-858E-B590609B1C54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9573E-3936-4F8A-AEFC-C0645743A335}" type="slidenum">
              <a:rPr lang="cs-CZ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443949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A0EB-5CAE-45C7-B8C1-0B609F08C5B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125000"/>
            <a:ext cx="10515600" cy="1325563"/>
          </a:xfrm>
        </p:spPr>
        <p:txBody>
          <a:bodyPr/>
          <a:lstStyle/>
          <a:p>
            <a:r>
              <a:rPr lang="cs-CZ" dirty="0"/>
              <a:t>Asociace knihoven vysokých škol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1056" y="1560827"/>
            <a:ext cx="10926288" cy="4846927"/>
          </a:xfrm>
        </p:spPr>
        <p:txBody>
          <a:bodyPr/>
          <a:lstStyle/>
          <a:p>
            <a:r>
              <a:rPr lang="cs-CZ" dirty="0"/>
              <a:t>usiluje o rozvoj a kvalitu českých vysokoškolských knihoven</a:t>
            </a:r>
          </a:p>
          <a:p>
            <a:r>
              <a:rPr lang="cs-CZ" dirty="0"/>
              <a:t>zastupuje vysokoškolské knihovny při koncepčních jednáních na národní i mezinárodní úrovni</a:t>
            </a:r>
          </a:p>
          <a:p>
            <a:r>
              <a:rPr lang="cs-CZ" dirty="0"/>
              <a:t>vytváří základnu pro spolupráci s cílem zvýšit otevřenost, horizontální prostupnost, kvalitu a efektivitu nabízených služeb</a:t>
            </a:r>
          </a:p>
          <a:p>
            <a:r>
              <a:rPr lang="cs-CZ" dirty="0"/>
              <a:t>aktivně se podílí na rozvoji informační infrastruktury pro vzdělávání, vědu a výzkum</a:t>
            </a:r>
          </a:p>
          <a:p>
            <a:r>
              <a:rPr lang="cs-CZ" dirty="0" err="1">
                <a:hlinkClick r:id="rId2"/>
              </a:rPr>
              <a:t>Bibliotheca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academica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22.2.2017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Ostrava, 2017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pic>
        <p:nvPicPr>
          <p:cNvPr id="9" name="Obrázek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705" y="5848431"/>
            <a:ext cx="2955648" cy="10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41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INFORMAČNÍ SPOLEČNOST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A0EB-5CAE-45C7-B8C1-0B609F08C5B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informační 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9D0B0E"/>
                </a:solidFill>
              </a:rPr>
              <a:t>sdružení občanů</a:t>
            </a:r>
            <a:r>
              <a:rPr lang="cs-CZ" dirty="0"/>
              <a:t>, kteří pracují v některém z oborů zabývajících se vyhledáváním, uchováváním a zpřístupňováním informací odborného (vědeckého, technického, ekonomického, medicínského apod.) charakteru</a:t>
            </a:r>
          </a:p>
          <a:p>
            <a:r>
              <a:rPr lang="cs-CZ" dirty="0"/>
              <a:t>jedná se zejména o informační pracovníky, archiváře, </a:t>
            </a:r>
            <a:r>
              <a:rPr lang="cs-CZ" dirty="0">
                <a:solidFill>
                  <a:srgbClr val="9D0B0E"/>
                </a:solidFill>
              </a:rPr>
              <a:t>bibliografy</a:t>
            </a:r>
            <a:r>
              <a:rPr lang="cs-CZ" dirty="0"/>
              <a:t>, </a:t>
            </a:r>
            <a:r>
              <a:rPr lang="cs-CZ" dirty="0">
                <a:solidFill>
                  <a:srgbClr val="9D0B0E"/>
                </a:solidFill>
              </a:rPr>
              <a:t>knihovníky</a:t>
            </a:r>
            <a:r>
              <a:rPr lang="cs-CZ" dirty="0"/>
              <a:t>, administrátory informačních systémů v informačních institucích a další příbuzné profese</a:t>
            </a:r>
          </a:p>
          <a:p>
            <a:r>
              <a:rPr lang="cs-CZ" dirty="0"/>
              <a:t>organizace zájezdů, výstav, konference </a:t>
            </a:r>
            <a:r>
              <a:rPr lang="cs-CZ" dirty="0">
                <a:hlinkClick r:id="rId2"/>
              </a:rPr>
              <a:t>IKI </a:t>
            </a:r>
            <a:r>
              <a:rPr lang="cs-CZ" dirty="0" err="1">
                <a:hlinkClick r:id="rId2"/>
              </a:rPr>
              <a:t>Scholaris</a:t>
            </a:r>
            <a:r>
              <a:rPr lang="cs-CZ" dirty="0">
                <a:hlinkClick r:id="rId2"/>
              </a:rPr>
              <a:t> </a:t>
            </a:r>
            <a:r>
              <a:rPr lang="cs-CZ" dirty="0"/>
              <a:t>(2016</a:t>
            </a:r>
            <a:r>
              <a:rPr lang="cs-CZ"/>
              <a:t>) – spolupráce </a:t>
            </a:r>
            <a:r>
              <a:rPr lang="cs-CZ" dirty="0"/>
              <a:t>s ÚISK UK Praha…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22.2.2017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Ostrava, 2017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pic>
        <p:nvPicPr>
          <p:cNvPr id="7" name="Obrázek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957" y="5144160"/>
            <a:ext cx="1678043" cy="17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43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8900" dirty="0"/>
              <a:t>Knihovnické </a:t>
            </a:r>
            <a:br>
              <a:rPr lang="cs-CZ" dirty="0"/>
            </a:br>
            <a:r>
              <a:rPr lang="cs-CZ" sz="5300" dirty="0"/>
              <a:t>a informační služby</a:t>
            </a:r>
            <a:br>
              <a:rPr lang="cs-CZ" dirty="0"/>
            </a:br>
            <a:r>
              <a:rPr lang="cs-CZ" dirty="0"/>
              <a:t>K</a:t>
            </a:r>
            <a:r>
              <a:rPr lang="cs-CZ" dirty="0">
                <a:solidFill>
                  <a:schemeClr val="tx1"/>
                </a:solidFill>
              </a:rPr>
              <a:t>nihovnické organizace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5640" y="4797152"/>
            <a:ext cx="6400800" cy="144016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>
                <a:hlinkClick r:id="rId2"/>
              </a:rPr>
              <a:t>PhDr. Marie Šedá</a:t>
            </a:r>
          </a:p>
          <a:p>
            <a:pPr>
              <a:defRPr/>
            </a:pPr>
            <a:r>
              <a:rPr lang="cs-CZ" dirty="0">
                <a:hlinkClick r:id="rId3"/>
              </a:rPr>
              <a:t>metodik.knihovna@gmail.com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81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IFLA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A0EB-5CAE-45C7-B8C1-0B609F08C5B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E73BBB-E19D-47DB-841C-584D60A6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1325"/>
            <a:ext cx="12192000" cy="35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45867" y="2169735"/>
            <a:ext cx="8915400" cy="3777622"/>
          </a:xfrm>
        </p:spPr>
        <p:txBody>
          <a:bodyPr>
            <a:normAutofit/>
          </a:bodyPr>
          <a:lstStyle/>
          <a:p>
            <a:r>
              <a:rPr lang="cs-CZ" dirty="0"/>
              <a:t>princip </a:t>
            </a:r>
            <a:r>
              <a:rPr lang="cs-CZ" dirty="0">
                <a:solidFill>
                  <a:srgbClr val="C00000"/>
                </a:solidFill>
              </a:rPr>
              <a:t>svobodného přístupu k informacím</a:t>
            </a:r>
          </a:p>
          <a:p>
            <a:r>
              <a:rPr lang="cs-CZ" dirty="0"/>
              <a:t>podpora </a:t>
            </a:r>
            <a:r>
              <a:rPr lang="cs-CZ" dirty="0">
                <a:solidFill>
                  <a:srgbClr val="C00000"/>
                </a:solidFill>
              </a:rPr>
              <a:t>gramotnosti, čtení </a:t>
            </a:r>
            <a:r>
              <a:rPr lang="cs-CZ" dirty="0"/>
              <a:t>a celoživotního </a:t>
            </a:r>
            <a:r>
              <a:rPr lang="cs-CZ" dirty="0">
                <a:solidFill>
                  <a:srgbClr val="C00000"/>
                </a:solidFill>
              </a:rPr>
              <a:t>vzdělávání</a:t>
            </a:r>
          </a:p>
          <a:p>
            <a:r>
              <a:rPr lang="cs-CZ" dirty="0"/>
              <a:t>poskytování neomezeného přístupu k informacím</a:t>
            </a:r>
          </a:p>
          <a:p>
            <a:r>
              <a:rPr lang="cs-CZ" dirty="0">
                <a:solidFill>
                  <a:srgbClr val="C00000"/>
                </a:solidFill>
              </a:rPr>
              <a:t>harmonizace práv autorů </a:t>
            </a:r>
            <a:r>
              <a:rPr lang="cs-CZ" dirty="0"/>
              <a:t>na ochranu duševního vlastnictví s potřebami uživatelů</a:t>
            </a:r>
          </a:p>
          <a:p>
            <a:r>
              <a:rPr lang="cs-CZ" dirty="0"/>
              <a:t>podpora </a:t>
            </a:r>
            <a:r>
              <a:rPr lang="cs-CZ" dirty="0">
                <a:solidFill>
                  <a:srgbClr val="C00000"/>
                </a:solidFill>
              </a:rPr>
              <a:t>sdílení zdrojů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43367" y="711136"/>
            <a:ext cx="8911687" cy="1280890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tx1"/>
                </a:solidFill>
              </a:rPr>
              <a:t>IFLA </a:t>
            </a:r>
            <a:r>
              <a:rPr lang="cs-CZ" dirty="0"/>
              <a:t> </a:t>
            </a:r>
            <a:r>
              <a:rPr lang="cs-CZ" sz="3300" dirty="0"/>
              <a:t>soubor </a:t>
            </a:r>
            <a:r>
              <a:rPr lang="cs-CZ" dirty="0"/>
              <a:t>priorit</a:t>
            </a:r>
            <a:r>
              <a:rPr lang="cs-CZ" sz="3300" dirty="0"/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B0F0-FC97-45BA-A0E8-A3592446F60F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 descr="C:\Users\Marie\Desktop\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9653" y="223983"/>
            <a:ext cx="1080120" cy="1127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526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0B0BEB-5402-409A-93D5-7483398E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EAB3-1DA5-409F-AAD8-4DB274F51693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2AB963-E86E-495F-84EF-BBFB2F8F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PhDr. Marie Šedá - Knihovnické organizace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6328E6-AD12-4A10-80FF-BCA838F1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848A93-EEAD-4E75-BFEB-BF4488A0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5" y="807799"/>
            <a:ext cx="9880430" cy="60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45867" y="2169735"/>
            <a:ext cx="8915400" cy="3777622"/>
          </a:xfrm>
        </p:spPr>
        <p:txBody>
          <a:bodyPr>
            <a:normAutofit/>
          </a:bodyPr>
          <a:lstStyle/>
          <a:p>
            <a:r>
              <a:rPr lang="cs-CZ" dirty="0"/>
              <a:t>princip </a:t>
            </a:r>
            <a:r>
              <a:rPr lang="cs-CZ" dirty="0">
                <a:solidFill>
                  <a:srgbClr val="C00000"/>
                </a:solidFill>
              </a:rPr>
              <a:t>svobodného přístupu k informacím</a:t>
            </a:r>
          </a:p>
          <a:p>
            <a:r>
              <a:rPr lang="cs-CZ" dirty="0"/>
              <a:t>podpora </a:t>
            </a:r>
            <a:r>
              <a:rPr lang="cs-CZ" dirty="0">
                <a:solidFill>
                  <a:srgbClr val="C00000"/>
                </a:solidFill>
              </a:rPr>
              <a:t>gramotnosti, čtení </a:t>
            </a:r>
            <a:r>
              <a:rPr lang="cs-CZ" dirty="0"/>
              <a:t>a celoživotního </a:t>
            </a:r>
            <a:r>
              <a:rPr lang="cs-CZ" dirty="0">
                <a:solidFill>
                  <a:srgbClr val="C00000"/>
                </a:solidFill>
              </a:rPr>
              <a:t>vzdělávání</a:t>
            </a:r>
          </a:p>
          <a:p>
            <a:r>
              <a:rPr lang="cs-CZ" dirty="0"/>
              <a:t>poskytování neomezeného přístupu k informacím</a:t>
            </a:r>
          </a:p>
          <a:p>
            <a:r>
              <a:rPr lang="cs-CZ" dirty="0">
                <a:solidFill>
                  <a:srgbClr val="C00000"/>
                </a:solidFill>
              </a:rPr>
              <a:t>harmonizace práv autorů </a:t>
            </a:r>
            <a:r>
              <a:rPr lang="cs-CZ" dirty="0"/>
              <a:t>na ochranu duševního vlastnictví s potřebami uživatelů</a:t>
            </a:r>
          </a:p>
          <a:p>
            <a:r>
              <a:rPr lang="cs-CZ" dirty="0"/>
              <a:t>podpora </a:t>
            </a:r>
            <a:r>
              <a:rPr lang="cs-CZ" dirty="0">
                <a:solidFill>
                  <a:srgbClr val="C00000"/>
                </a:solidFill>
              </a:rPr>
              <a:t>sdílení zdrojů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43367" y="711136"/>
            <a:ext cx="8911687" cy="1280890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tx1"/>
                </a:solidFill>
              </a:rPr>
              <a:t>IFLA </a:t>
            </a:r>
            <a:r>
              <a:rPr lang="cs-CZ" dirty="0"/>
              <a:t> </a:t>
            </a:r>
            <a:r>
              <a:rPr lang="cs-CZ" sz="3300" dirty="0"/>
              <a:t>soubor </a:t>
            </a:r>
            <a:r>
              <a:rPr lang="cs-CZ" dirty="0"/>
              <a:t>priorit</a:t>
            </a:r>
            <a:r>
              <a:rPr lang="cs-CZ" sz="3300" dirty="0"/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B0F0-FC97-45BA-A0E8-A3592446F60F}" type="datetime1">
              <a:rPr lang="cs-CZ" smtClean="0"/>
              <a:t>27.02.2022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 descr="C:\Users\Marie\Desktop\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9653" y="223983"/>
            <a:ext cx="1080120" cy="1127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0419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7037" y="664828"/>
            <a:ext cx="8785225" cy="9413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dirty="0"/>
              <a:t>IFLA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7650" y="1844676"/>
            <a:ext cx="9144000" cy="45370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Mezinárodní federace knihovnických asociací a institucí </a:t>
            </a:r>
            <a:r>
              <a:rPr lang="cs-CZ" dirty="0"/>
              <a:t>(IFLA)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mezinárodní organizace zastupující zájmy knihovnických a informačních služeb a jejich uživateli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je to globální hlas knihovnické a informační profese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1927 - založena v Edinburghu, ve Skotsku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v současné době má 1600 členů v přibližně 150 zemích po celém světě.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byla registrována v Nizozemsku v roce 1971. </a:t>
            </a:r>
            <a:r>
              <a:rPr lang="cs-CZ" u="sng" dirty="0">
                <a:hlinkClick r:id="rId2"/>
              </a:rPr>
              <a:t>Královská knihovna, Národní knihovna v Nizozemsku</a:t>
            </a:r>
            <a:r>
              <a:rPr lang="cs-CZ" dirty="0"/>
              <a:t> , v Haagu, poskytuje zázemí pro centrálu IFLA.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IFLA je nezávislá mezinárodní, nevládní nezisková organizace.</a:t>
            </a:r>
          </a:p>
          <a:p>
            <a:pPr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65A284-8E0C-40A5-BC44-DD6407402F89}" type="datetime1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PhDr. Marie Šedá - Knihovnické organizace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E7145-BCA1-4674-BB58-97132A6F1EE1}" type="slidenum">
              <a:rPr lang="cs-CZ"/>
              <a:pPr>
                <a:defRPr/>
              </a:pPr>
              <a:t>9</a:t>
            </a:fld>
            <a:endParaRPr lang="cs-CZ"/>
          </a:p>
        </p:txBody>
      </p:sp>
      <p:pic>
        <p:nvPicPr>
          <p:cNvPr id="512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7675" y="-47959"/>
            <a:ext cx="15843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1456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tébla">
  <a:themeElements>
    <a:clrScheme name="Vlastní 23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C00000"/>
      </a:hlink>
      <a:folHlink>
        <a:srgbClr val="5B1D1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</TotalTime>
  <Words>2075</Words>
  <Application>Microsoft Office PowerPoint</Application>
  <PresentationFormat>Širokoúhlá obrazovka</PresentationFormat>
  <Paragraphs>331</Paragraphs>
  <Slides>46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Century Gothic</vt:lpstr>
      <vt:lpstr>Wingdings 3</vt:lpstr>
      <vt:lpstr>Stébla</vt:lpstr>
      <vt:lpstr> knihovnické organizace</vt:lpstr>
      <vt:lpstr>ORGANIZACE</vt:lpstr>
      <vt:lpstr>IFLA</vt:lpstr>
      <vt:lpstr>IFLA</vt:lpstr>
      <vt:lpstr>IFLA</vt:lpstr>
      <vt:lpstr>IFLA  soubor priorit </vt:lpstr>
      <vt:lpstr>Prezentace aplikace PowerPoint</vt:lpstr>
      <vt:lpstr>IFLA  soubor priorit </vt:lpstr>
      <vt:lpstr>IFLA</vt:lpstr>
      <vt:lpstr>IFLA</vt:lpstr>
      <vt:lpstr>cíle ifla</vt:lpstr>
      <vt:lpstr>Základní hodnoty</vt:lpstr>
      <vt:lpstr>Prezentace aplikace PowerPoint</vt:lpstr>
      <vt:lpstr>EBLIDA</vt:lpstr>
      <vt:lpstr>eblida</vt:lpstr>
      <vt:lpstr>JAK KNIHOVNY MĚNÍ ŽIVOT</vt:lpstr>
      <vt:lpstr>Prezentace aplikace PowerPoint</vt:lpstr>
      <vt:lpstr>Prezentace aplikace PowerPoint</vt:lpstr>
      <vt:lpstr>OBDOBÍ TŘÍ LET</vt:lpstr>
      <vt:lpstr>NAPLE FORUM</vt:lpstr>
      <vt:lpstr>Naple forum</vt:lpstr>
      <vt:lpstr>Cíle naple forum</vt:lpstr>
      <vt:lpstr>Prezentace aplikace PowerPoint</vt:lpstr>
      <vt:lpstr>SISTER LIBRARIES</vt:lpstr>
      <vt:lpstr>Sister Libraries</vt:lpstr>
      <vt:lpstr>ČESKÉ ORGANIZACE </vt:lpstr>
      <vt:lpstr>Skip – Svaz knihovníků  a informačních pracovníků</vt:lpstr>
      <vt:lpstr>SKIP – Svaz knihovníků a informačních pracovníků</vt:lpstr>
      <vt:lpstr>Odborné orgány a Sekce Skip</vt:lpstr>
      <vt:lpstr>členství</vt:lpstr>
      <vt:lpstr>Skip</vt:lpstr>
      <vt:lpstr>Prezentace aplikace PowerPoint</vt:lpstr>
      <vt:lpstr>Prezentace aplikace PowerPoint</vt:lpstr>
      <vt:lpstr>Akce a projekty</vt:lpstr>
      <vt:lpstr>Prezentace aplikace PowerPoint</vt:lpstr>
      <vt:lpstr>Prezentace aplikace PowerPoint</vt:lpstr>
      <vt:lpstr>Co udělal skip?</vt:lpstr>
      <vt:lpstr>Prezentace aplikace PowerPoint</vt:lpstr>
      <vt:lpstr>SDRUK</vt:lpstr>
      <vt:lpstr>SDRUK</vt:lpstr>
      <vt:lpstr>sdruk</vt:lpstr>
      <vt:lpstr>AKVŠ</vt:lpstr>
      <vt:lpstr>Asociace knihoven vysokých škol</vt:lpstr>
      <vt:lpstr>ČESKÁ INFORMAČNÍ SPOLEČNOST</vt:lpstr>
      <vt:lpstr>Česká informační společnost</vt:lpstr>
      <vt:lpstr>Knihovnické  a informační služby Knihovnické organizace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knihovnické organizace</dc:title>
  <dc:creator>Marie Šedá</dc:creator>
  <cp:lastModifiedBy>Šedá Marie</cp:lastModifiedBy>
  <cp:revision>34</cp:revision>
  <dcterms:created xsi:type="dcterms:W3CDTF">2015-02-24T19:16:56Z</dcterms:created>
  <dcterms:modified xsi:type="dcterms:W3CDTF">2022-02-27T09:13:47Z</dcterms:modified>
</cp:coreProperties>
</file>