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 bookmarkIdSeed="2">
  <p:sldMasterIdLst>
    <p:sldMasterId id="2147483876" r:id="rId4"/>
  </p:sldMasterIdLst>
  <p:notesMasterIdLst>
    <p:notesMasterId r:id="rId58"/>
  </p:notesMasterIdLst>
  <p:handoutMasterIdLst>
    <p:handoutMasterId r:id="rId59"/>
  </p:handoutMasterIdLst>
  <p:sldIdLst>
    <p:sldId id="426" r:id="rId5"/>
    <p:sldId id="410" r:id="rId6"/>
    <p:sldId id="416" r:id="rId7"/>
    <p:sldId id="430" r:id="rId8"/>
    <p:sldId id="431" r:id="rId9"/>
    <p:sldId id="427" r:id="rId10"/>
    <p:sldId id="429" r:id="rId11"/>
    <p:sldId id="449" r:id="rId12"/>
    <p:sldId id="428" r:id="rId13"/>
    <p:sldId id="432" r:id="rId14"/>
    <p:sldId id="433" r:id="rId15"/>
    <p:sldId id="434" r:id="rId16"/>
    <p:sldId id="435" r:id="rId17"/>
    <p:sldId id="444" r:id="rId18"/>
    <p:sldId id="436" r:id="rId19"/>
    <p:sldId id="452" r:id="rId20"/>
    <p:sldId id="270" r:id="rId21"/>
    <p:sldId id="437" r:id="rId22"/>
    <p:sldId id="451" r:id="rId23"/>
    <p:sldId id="438" r:id="rId24"/>
    <p:sldId id="450" r:id="rId25"/>
    <p:sldId id="454" r:id="rId26"/>
    <p:sldId id="455" r:id="rId27"/>
    <p:sldId id="453" r:id="rId28"/>
    <p:sldId id="456" r:id="rId29"/>
    <p:sldId id="457" r:id="rId30"/>
    <p:sldId id="443" r:id="rId31"/>
    <p:sldId id="445" r:id="rId32"/>
    <p:sldId id="439" r:id="rId33"/>
    <p:sldId id="366" r:id="rId34"/>
    <p:sldId id="440" r:id="rId35"/>
    <p:sldId id="441" r:id="rId36"/>
    <p:sldId id="458" r:id="rId37"/>
    <p:sldId id="459" r:id="rId38"/>
    <p:sldId id="460" r:id="rId39"/>
    <p:sldId id="442" r:id="rId40"/>
    <p:sldId id="468" r:id="rId41"/>
    <p:sldId id="461" r:id="rId42"/>
    <p:sldId id="463" r:id="rId43"/>
    <p:sldId id="464" r:id="rId44"/>
    <p:sldId id="465" r:id="rId45"/>
    <p:sldId id="466" r:id="rId46"/>
    <p:sldId id="467" r:id="rId47"/>
    <p:sldId id="472" r:id="rId48"/>
    <p:sldId id="417" r:id="rId49"/>
    <p:sldId id="469" r:id="rId50"/>
    <p:sldId id="470" r:id="rId51"/>
    <p:sldId id="471" r:id="rId52"/>
    <p:sldId id="462" r:id="rId53"/>
    <p:sldId id="411" r:id="rId54"/>
    <p:sldId id="447" r:id="rId55"/>
    <p:sldId id="448" r:id="rId56"/>
    <p:sldId id="265" r:id="rId5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Šedá" initials="MŠ" lastIdx="1" clrIdx="0">
    <p:extLst>
      <p:ext uri="{19B8F6BF-5375-455C-9EA6-DF929625EA0E}">
        <p15:presenceInfo xmlns:p15="http://schemas.microsoft.com/office/powerpoint/2012/main" userId="624818196d63aa9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0505"/>
    <a:srgbClr val="293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654" autoAdjust="0"/>
    <p:restoredTop sz="94612" autoAdjust="0"/>
  </p:normalViewPr>
  <p:slideViewPr>
    <p:cSldViewPr snapToGrid="0">
      <p:cViewPr varScale="1">
        <p:scale>
          <a:sx n="103" d="100"/>
          <a:sy n="103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03"/>
    </p:cViewPr>
  </p:sorterViewPr>
  <p:notesViewPr>
    <p:cSldViewPr snapToGrid="0">
      <p:cViewPr varScale="1">
        <p:scale>
          <a:sx n="89" d="100"/>
          <a:sy n="89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C94FBD-E08A-4C35-B223-BA7D2CBF1C3A}" type="doc">
      <dgm:prSet loTypeId="urn:microsoft.com/office/officeart/2005/8/layout/hierarchy6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A9D052D6-D02A-4AB4-BD73-D7BCEFE1D4F5}">
      <dgm:prSet phldrT="[Text]" custT="1"/>
      <dgm:spPr/>
      <dgm:t>
        <a:bodyPr/>
        <a:lstStyle/>
        <a:p>
          <a:r>
            <a:rPr lang="cs-CZ" sz="2400" dirty="0"/>
            <a:t>STANDARD KVALITY </a:t>
          </a:r>
          <a:br>
            <a:rPr lang="cs-CZ" sz="2400" dirty="0"/>
          </a:br>
          <a:r>
            <a:rPr lang="cs-CZ" sz="2400" dirty="0"/>
            <a:t>A KVANTITY</a:t>
          </a:r>
        </a:p>
      </dgm:t>
    </dgm:pt>
    <dgm:pt modelId="{B71D79D3-CBC5-46A6-8439-B52C8B0D7AC1}" type="parTrans" cxnId="{E94FDCB7-83D1-427E-A484-95E28AD484F2}">
      <dgm:prSet/>
      <dgm:spPr/>
      <dgm:t>
        <a:bodyPr/>
        <a:lstStyle/>
        <a:p>
          <a:endParaRPr lang="cs-CZ"/>
        </a:p>
      </dgm:t>
    </dgm:pt>
    <dgm:pt modelId="{EF0B093A-C274-429B-A5AD-043E9FE51FCB}" type="sibTrans" cxnId="{E94FDCB7-83D1-427E-A484-95E28AD484F2}">
      <dgm:prSet/>
      <dgm:spPr/>
      <dgm:t>
        <a:bodyPr/>
        <a:lstStyle/>
        <a:p>
          <a:endParaRPr lang="cs-CZ"/>
        </a:p>
      </dgm:t>
    </dgm:pt>
    <dgm:pt modelId="{532AA53D-4DA5-4AB1-BFED-DBA064F7FE4A}" type="asst">
      <dgm:prSet phldrT="[Text]" custT="1"/>
      <dgm:spPr/>
      <dgm:t>
        <a:bodyPr/>
        <a:lstStyle/>
        <a:p>
          <a:r>
            <a:rPr lang="cs-CZ" sz="2400" dirty="0"/>
            <a:t>KRAJSKÁ ÚROVEŇ (KRAJSKÉ KNIHOVNY)</a:t>
          </a:r>
        </a:p>
      </dgm:t>
    </dgm:pt>
    <dgm:pt modelId="{3149DACF-7D25-48F3-A0E8-2C389EA5EBB9}" type="parTrans" cxnId="{E6E14EDF-C8D1-416D-9617-BFCC9EA697F4}">
      <dgm:prSet/>
      <dgm:spPr/>
      <dgm:t>
        <a:bodyPr/>
        <a:lstStyle/>
        <a:p>
          <a:endParaRPr lang="cs-CZ"/>
        </a:p>
      </dgm:t>
    </dgm:pt>
    <dgm:pt modelId="{134C037B-5D84-47DC-A261-3EB1CAACB8C3}" type="sibTrans" cxnId="{E6E14EDF-C8D1-416D-9617-BFCC9EA697F4}">
      <dgm:prSet/>
      <dgm:spPr/>
      <dgm:t>
        <a:bodyPr/>
        <a:lstStyle/>
        <a:p>
          <a:endParaRPr lang="cs-CZ"/>
        </a:p>
      </dgm:t>
    </dgm:pt>
    <dgm:pt modelId="{D6F571BE-5667-4D86-A82D-7C18AF765F19}" type="asst">
      <dgm:prSet phldrT="[Text]" custT="1"/>
      <dgm:spPr/>
      <dgm:t>
        <a:bodyPr/>
        <a:lstStyle/>
        <a:p>
          <a:r>
            <a:rPr lang="cs-CZ" sz="2400" dirty="0"/>
            <a:t>REGIONÁLNÍ ÚROVEŇ (POVĚŘENÉ KNHOVNY)</a:t>
          </a:r>
        </a:p>
      </dgm:t>
    </dgm:pt>
    <dgm:pt modelId="{4A585867-A878-4518-B566-B2530F30F8EB}" type="parTrans" cxnId="{45CFB861-3041-4448-A8D0-4BFF0C3B4349}">
      <dgm:prSet/>
      <dgm:spPr/>
      <dgm:t>
        <a:bodyPr/>
        <a:lstStyle/>
        <a:p>
          <a:endParaRPr lang="cs-CZ"/>
        </a:p>
      </dgm:t>
    </dgm:pt>
    <dgm:pt modelId="{4BF007B3-D710-4052-B00D-E32A0861A0B0}" type="sibTrans" cxnId="{45CFB861-3041-4448-A8D0-4BFF0C3B4349}">
      <dgm:prSet/>
      <dgm:spPr/>
      <dgm:t>
        <a:bodyPr/>
        <a:lstStyle/>
        <a:p>
          <a:endParaRPr lang="cs-CZ"/>
        </a:p>
      </dgm:t>
    </dgm:pt>
    <dgm:pt modelId="{8554FC29-D0DD-4C0D-8806-EA315ACF9F2E}">
      <dgm:prSet custT="1"/>
      <dgm:spPr/>
      <dgm:t>
        <a:bodyPr/>
        <a:lstStyle/>
        <a:p>
          <a:pPr algn="l"/>
          <a:r>
            <a:rPr lang="cs-CZ" sz="1100" dirty="0"/>
            <a:t>poradenská, konzultační činnost, plány, rozbory</a:t>
          </a:r>
        </a:p>
        <a:p>
          <a:pPr algn="l"/>
          <a:r>
            <a:rPr lang="cs-CZ" sz="1100" dirty="0"/>
            <a:t>statistika</a:t>
          </a:r>
        </a:p>
        <a:p>
          <a:pPr algn="l"/>
          <a:r>
            <a:rPr lang="cs-CZ" sz="1100" dirty="0"/>
            <a:t>vzdělávání knihovníků, semináře, porady</a:t>
          </a:r>
        </a:p>
      </dgm:t>
    </dgm:pt>
    <dgm:pt modelId="{17276BA4-6E87-4516-889E-006C370A2395}" type="parTrans" cxnId="{E5DD21E0-1880-4B10-999A-039063116DA5}">
      <dgm:prSet/>
      <dgm:spPr/>
      <dgm:t>
        <a:bodyPr/>
        <a:lstStyle/>
        <a:p>
          <a:endParaRPr lang="cs-CZ"/>
        </a:p>
      </dgm:t>
    </dgm:pt>
    <dgm:pt modelId="{5EAA27A5-109A-43CE-BEC2-8EE84C58C0B4}" type="sibTrans" cxnId="{E5DD21E0-1880-4B10-999A-039063116DA5}">
      <dgm:prSet/>
      <dgm:spPr/>
      <dgm:t>
        <a:bodyPr/>
        <a:lstStyle/>
        <a:p>
          <a:endParaRPr lang="cs-CZ"/>
        </a:p>
      </dgm:t>
    </dgm:pt>
    <dgm:pt modelId="{5D8FF9FD-1B78-40F5-98E2-68F8D6660E8C}">
      <dgm:prSet custT="1"/>
      <dgm:spPr/>
      <dgm:t>
        <a:bodyPr/>
        <a:lstStyle/>
        <a:p>
          <a:pPr algn="l"/>
          <a:r>
            <a:rPr lang="cs-CZ" sz="1100" dirty="0"/>
            <a:t>poradenská a konzultační činnost, </a:t>
          </a:r>
        </a:p>
        <a:p>
          <a:pPr algn="l"/>
          <a:r>
            <a:rPr lang="cs-CZ" sz="1100" dirty="0"/>
            <a:t>statistika, </a:t>
          </a:r>
        </a:p>
        <a:p>
          <a:pPr algn="l"/>
          <a:r>
            <a:rPr lang="cs-CZ" sz="1100" dirty="0"/>
            <a:t>vzdělávání knihovníků, semináře, porady</a:t>
          </a:r>
        </a:p>
        <a:p>
          <a:pPr algn="l"/>
          <a:r>
            <a:rPr lang="cs-CZ" sz="1100" dirty="0"/>
            <a:t>tvorba výměnných souborů, oběh, distribuce</a:t>
          </a:r>
        </a:p>
        <a:p>
          <a:pPr algn="l"/>
          <a:r>
            <a:rPr lang="cs-CZ" sz="1100" dirty="0"/>
            <a:t>pomoc při revizi a aktualizaci KF</a:t>
          </a:r>
        </a:p>
        <a:p>
          <a:pPr algn="l"/>
          <a:r>
            <a:rPr lang="cs-CZ" sz="1100" dirty="0"/>
            <a:t>nákup a zpracování KF z prostředků obcí, jejich distribuce</a:t>
          </a:r>
        </a:p>
      </dgm:t>
    </dgm:pt>
    <dgm:pt modelId="{38560561-0DF1-41A4-93FA-88D3C3463738}" type="parTrans" cxnId="{DC5B7BD1-536F-4622-A774-66B47128978A}">
      <dgm:prSet/>
      <dgm:spPr/>
      <dgm:t>
        <a:bodyPr/>
        <a:lstStyle/>
        <a:p>
          <a:endParaRPr lang="cs-CZ"/>
        </a:p>
      </dgm:t>
    </dgm:pt>
    <dgm:pt modelId="{7F6D478F-9D97-449E-9741-E48B5D05C527}" type="sibTrans" cxnId="{DC5B7BD1-536F-4622-A774-66B47128978A}">
      <dgm:prSet/>
      <dgm:spPr/>
      <dgm:t>
        <a:bodyPr/>
        <a:lstStyle/>
        <a:p>
          <a:endParaRPr lang="cs-CZ"/>
        </a:p>
      </dgm:t>
    </dgm:pt>
    <dgm:pt modelId="{13849BFB-48FD-45CC-80DE-F323916207D2}" type="pres">
      <dgm:prSet presAssocID="{FBC94FBD-E08A-4C35-B223-BA7D2CBF1C3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5ED48A4-681A-478A-B8EC-00F0123E7213}" type="pres">
      <dgm:prSet presAssocID="{FBC94FBD-E08A-4C35-B223-BA7D2CBF1C3A}" presName="hierFlow" presStyleCnt="0"/>
      <dgm:spPr/>
    </dgm:pt>
    <dgm:pt modelId="{077CA488-185D-4F26-9E5F-8C337A20934B}" type="pres">
      <dgm:prSet presAssocID="{FBC94FBD-E08A-4C35-B223-BA7D2CBF1C3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B4D1431-90EE-4820-A035-FDE92EE2B6C5}" type="pres">
      <dgm:prSet presAssocID="{A9D052D6-D02A-4AB4-BD73-D7BCEFE1D4F5}" presName="Name14" presStyleCnt="0"/>
      <dgm:spPr/>
    </dgm:pt>
    <dgm:pt modelId="{3B09360E-7476-4F59-A69D-92650C3062AF}" type="pres">
      <dgm:prSet presAssocID="{A9D052D6-D02A-4AB4-BD73-D7BCEFE1D4F5}" presName="level1Shape" presStyleLbl="node0" presStyleIdx="0" presStyleCnt="1" custLinFactNeighborX="-455" custLinFactNeighborY="-683">
        <dgm:presLayoutVars>
          <dgm:chPref val="3"/>
        </dgm:presLayoutVars>
      </dgm:prSet>
      <dgm:spPr/>
    </dgm:pt>
    <dgm:pt modelId="{C4FF38BF-2A68-47DB-8AAF-CFF90A8DAC31}" type="pres">
      <dgm:prSet presAssocID="{A9D052D6-D02A-4AB4-BD73-D7BCEFE1D4F5}" presName="hierChild2" presStyleCnt="0"/>
      <dgm:spPr/>
    </dgm:pt>
    <dgm:pt modelId="{473960E1-937C-4831-AC57-1821A3D7B517}" type="pres">
      <dgm:prSet presAssocID="{3149DACF-7D25-48F3-A0E8-2C389EA5EBB9}" presName="Name19" presStyleLbl="parChTrans1D2" presStyleIdx="0" presStyleCnt="2"/>
      <dgm:spPr/>
    </dgm:pt>
    <dgm:pt modelId="{98C332AE-F0A0-4002-ACB7-EB8CB8F2DD7F}" type="pres">
      <dgm:prSet presAssocID="{532AA53D-4DA5-4AB1-BFED-DBA064F7FE4A}" presName="Name21" presStyleCnt="0"/>
      <dgm:spPr/>
    </dgm:pt>
    <dgm:pt modelId="{F41A319C-D171-43D0-BE86-4F79C2764BAE}" type="pres">
      <dgm:prSet presAssocID="{532AA53D-4DA5-4AB1-BFED-DBA064F7FE4A}" presName="level2Shape" presStyleLbl="asst1" presStyleIdx="0" presStyleCnt="2"/>
      <dgm:spPr/>
    </dgm:pt>
    <dgm:pt modelId="{F8EF19B3-E758-46E7-B37D-5002EE960C8E}" type="pres">
      <dgm:prSet presAssocID="{532AA53D-4DA5-4AB1-BFED-DBA064F7FE4A}" presName="hierChild3" presStyleCnt="0"/>
      <dgm:spPr/>
    </dgm:pt>
    <dgm:pt modelId="{5D5158CE-D093-4B9C-8599-60D1789A92FA}" type="pres">
      <dgm:prSet presAssocID="{17276BA4-6E87-4516-889E-006C370A2395}" presName="Name19" presStyleLbl="parChTrans1D3" presStyleIdx="0" presStyleCnt="2"/>
      <dgm:spPr/>
    </dgm:pt>
    <dgm:pt modelId="{44C5AE31-E06B-4B22-B9EE-5FE589B0FF1A}" type="pres">
      <dgm:prSet presAssocID="{8554FC29-D0DD-4C0D-8806-EA315ACF9F2E}" presName="Name21" presStyleCnt="0"/>
      <dgm:spPr/>
    </dgm:pt>
    <dgm:pt modelId="{448C12D9-A498-4BFF-ACC1-46621D8CF311}" type="pres">
      <dgm:prSet presAssocID="{8554FC29-D0DD-4C0D-8806-EA315ACF9F2E}" presName="level2Shape" presStyleLbl="node3" presStyleIdx="0" presStyleCnt="2"/>
      <dgm:spPr/>
    </dgm:pt>
    <dgm:pt modelId="{BB93580A-4F7C-48C4-BBAD-938C540E741B}" type="pres">
      <dgm:prSet presAssocID="{8554FC29-D0DD-4C0D-8806-EA315ACF9F2E}" presName="hierChild3" presStyleCnt="0"/>
      <dgm:spPr/>
    </dgm:pt>
    <dgm:pt modelId="{01188488-1573-414A-AD20-59DC2D4E289D}" type="pres">
      <dgm:prSet presAssocID="{4A585867-A878-4518-B566-B2530F30F8EB}" presName="Name19" presStyleLbl="parChTrans1D2" presStyleIdx="1" presStyleCnt="2"/>
      <dgm:spPr/>
    </dgm:pt>
    <dgm:pt modelId="{4109B761-3ABC-44F0-8B3D-D0D403F3FDB7}" type="pres">
      <dgm:prSet presAssocID="{D6F571BE-5667-4D86-A82D-7C18AF765F19}" presName="Name21" presStyleCnt="0"/>
      <dgm:spPr/>
    </dgm:pt>
    <dgm:pt modelId="{CDD3C4BE-671F-4C78-8A6B-D7664B56F76F}" type="pres">
      <dgm:prSet presAssocID="{D6F571BE-5667-4D86-A82D-7C18AF765F19}" presName="level2Shape" presStyleLbl="asst1" presStyleIdx="1" presStyleCnt="2"/>
      <dgm:spPr/>
    </dgm:pt>
    <dgm:pt modelId="{A3490E4F-3903-44ED-95EE-19B3C1252CEF}" type="pres">
      <dgm:prSet presAssocID="{D6F571BE-5667-4D86-A82D-7C18AF765F19}" presName="hierChild3" presStyleCnt="0"/>
      <dgm:spPr/>
    </dgm:pt>
    <dgm:pt modelId="{A4FCA6AA-2E67-46BB-98C1-C1A07D929970}" type="pres">
      <dgm:prSet presAssocID="{38560561-0DF1-41A4-93FA-88D3C3463738}" presName="Name19" presStyleLbl="parChTrans1D3" presStyleIdx="1" presStyleCnt="2"/>
      <dgm:spPr/>
    </dgm:pt>
    <dgm:pt modelId="{F9705975-B79E-4505-BB3A-BD7E408D856B}" type="pres">
      <dgm:prSet presAssocID="{5D8FF9FD-1B78-40F5-98E2-68F8D6660E8C}" presName="Name21" presStyleCnt="0"/>
      <dgm:spPr/>
    </dgm:pt>
    <dgm:pt modelId="{A4245A5B-948E-45A3-B920-7E6A5C1E3D12}" type="pres">
      <dgm:prSet presAssocID="{5D8FF9FD-1B78-40F5-98E2-68F8D6660E8C}" presName="level2Shape" presStyleLbl="node3" presStyleIdx="1" presStyleCnt="2"/>
      <dgm:spPr/>
    </dgm:pt>
    <dgm:pt modelId="{340A599B-E2BF-4704-A215-D6500DFB3EA0}" type="pres">
      <dgm:prSet presAssocID="{5D8FF9FD-1B78-40F5-98E2-68F8D6660E8C}" presName="hierChild3" presStyleCnt="0"/>
      <dgm:spPr/>
    </dgm:pt>
    <dgm:pt modelId="{81DC8AB2-ACC8-447E-A5C2-5DF824C03812}" type="pres">
      <dgm:prSet presAssocID="{FBC94FBD-E08A-4C35-B223-BA7D2CBF1C3A}" presName="bgShapesFlow" presStyleCnt="0"/>
      <dgm:spPr/>
    </dgm:pt>
  </dgm:ptLst>
  <dgm:cxnLst>
    <dgm:cxn modelId="{B04D593D-38F5-40E6-ABFE-D8E5B69B99A2}" type="presOf" srcId="{532AA53D-4DA5-4AB1-BFED-DBA064F7FE4A}" destId="{F41A319C-D171-43D0-BE86-4F79C2764BAE}" srcOrd="0" destOrd="0" presId="urn:microsoft.com/office/officeart/2005/8/layout/hierarchy6"/>
    <dgm:cxn modelId="{68E43E61-00E7-4AF1-AA37-ED0AB32C1BB6}" type="presOf" srcId="{FBC94FBD-E08A-4C35-B223-BA7D2CBF1C3A}" destId="{13849BFB-48FD-45CC-80DE-F323916207D2}" srcOrd="0" destOrd="0" presId="urn:microsoft.com/office/officeart/2005/8/layout/hierarchy6"/>
    <dgm:cxn modelId="{45CFB861-3041-4448-A8D0-4BFF0C3B4349}" srcId="{A9D052D6-D02A-4AB4-BD73-D7BCEFE1D4F5}" destId="{D6F571BE-5667-4D86-A82D-7C18AF765F19}" srcOrd="1" destOrd="0" parTransId="{4A585867-A878-4518-B566-B2530F30F8EB}" sibTransId="{4BF007B3-D710-4052-B00D-E32A0861A0B0}"/>
    <dgm:cxn modelId="{A851FC7E-D3BA-40EB-B5E3-0530B95A5220}" type="presOf" srcId="{3149DACF-7D25-48F3-A0E8-2C389EA5EBB9}" destId="{473960E1-937C-4831-AC57-1821A3D7B517}" srcOrd="0" destOrd="0" presId="urn:microsoft.com/office/officeart/2005/8/layout/hierarchy6"/>
    <dgm:cxn modelId="{B9C1F382-6BB7-4CF3-A19A-52F2B1B8237B}" type="presOf" srcId="{38560561-0DF1-41A4-93FA-88D3C3463738}" destId="{A4FCA6AA-2E67-46BB-98C1-C1A07D929970}" srcOrd="0" destOrd="0" presId="urn:microsoft.com/office/officeart/2005/8/layout/hierarchy6"/>
    <dgm:cxn modelId="{D55A6985-403B-489B-A785-57C093FD2947}" type="presOf" srcId="{17276BA4-6E87-4516-889E-006C370A2395}" destId="{5D5158CE-D093-4B9C-8599-60D1789A92FA}" srcOrd="0" destOrd="0" presId="urn:microsoft.com/office/officeart/2005/8/layout/hierarchy6"/>
    <dgm:cxn modelId="{65B5809D-B692-4C9F-8DB1-5E0AB421CC65}" type="presOf" srcId="{A9D052D6-D02A-4AB4-BD73-D7BCEFE1D4F5}" destId="{3B09360E-7476-4F59-A69D-92650C3062AF}" srcOrd="0" destOrd="0" presId="urn:microsoft.com/office/officeart/2005/8/layout/hierarchy6"/>
    <dgm:cxn modelId="{0B9565A0-B9A2-47A3-B203-C5016F302204}" type="presOf" srcId="{8554FC29-D0DD-4C0D-8806-EA315ACF9F2E}" destId="{448C12D9-A498-4BFF-ACC1-46621D8CF311}" srcOrd="0" destOrd="0" presId="urn:microsoft.com/office/officeart/2005/8/layout/hierarchy6"/>
    <dgm:cxn modelId="{CD36FEB4-46E2-4E57-A39F-8EC759AD4A4C}" type="presOf" srcId="{4A585867-A878-4518-B566-B2530F30F8EB}" destId="{01188488-1573-414A-AD20-59DC2D4E289D}" srcOrd="0" destOrd="0" presId="urn:microsoft.com/office/officeart/2005/8/layout/hierarchy6"/>
    <dgm:cxn modelId="{E94FDCB7-83D1-427E-A484-95E28AD484F2}" srcId="{FBC94FBD-E08A-4C35-B223-BA7D2CBF1C3A}" destId="{A9D052D6-D02A-4AB4-BD73-D7BCEFE1D4F5}" srcOrd="0" destOrd="0" parTransId="{B71D79D3-CBC5-46A6-8439-B52C8B0D7AC1}" sibTransId="{EF0B093A-C274-429B-A5AD-043E9FE51FCB}"/>
    <dgm:cxn modelId="{3F7605CA-A7B2-4443-94EE-3844A290C314}" type="presOf" srcId="{5D8FF9FD-1B78-40F5-98E2-68F8D6660E8C}" destId="{A4245A5B-948E-45A3-B920-7E6A5C1E3D12}" srcOrd="0" destOrd="0" presId="urn:microsoft.com/office/officeart/2005/8/layout/hierarchy6"/>
    <dgm:cxn modelId="{F8598CCF-11BB-4B5D-B379-9F77494DFD72}" type="presOf" srcId="{D6F571BE-5667-4D86-A82D-7C18AF765F19}" destId="{CDD3C4BE-671F-4C78-8A6B-D7664B56F76F}" srcOrd="0" destOrd="0" presId="urn:microsoft.com/office/officeart/2005/8/layout/hierarchy6"/>
    <dgm:cxn modelId="{DC5B7BD1-536F-4622-A774-66B47128978A}" srcId="{D6F571BE-5667-4D86-A82D-7C18AF765F19}" destId="{5D8FF9FD-1B78-40F5-98E2-68F8D6660E8C}" srcOrd="0" destOrd="0" parTransId="{38560561-0DF1-41A4-93FA-88D3C3463738}" sibTransId="{7F6D478F-9D97-449E-9741-E48B5D05C527}"/>
    <dgm:cxn modelId="{E6E14EDF-C8D1-416D-9617-BFCC9EA697F4}" srcId="{A9D052D6-D02A-4AB4-BD73-D7BCEFE1D4F5}" destId="{532AA53D-4DA5-4AB1-BFED-DBA064F7FE4A}" srcOrd="0" destOrd="0" parTransId="{3149DACF-7D25-48F3-A0E8-2C389EA5EBB9}" sibTransId="{134C037B-5D84-47DC-A261-3EB1CAACB8C3}"/>
    <dgm:cxn modelId="{E5DD21E0-1880-4B10-999A-039063116DA5}" srcId="{532AA53D-4DA5-4AB1-BFED-DBA064F7FE4A}" destId="{8554FC29-D0DD-4C0D-8806-EA315ACF9F2E}" srcOrd="0" destOrd="0" parTransId="{17276BA4-6E87-4516-889E-006C370A2395}" sibTransId="{5EAA27A5-109A-43CE-BEC2-8EE84C58C0B4}"/>
    <dgm:cxn modelId="{ABB30EFA-3370-4E42-A034-D5B73C6F1B6E}" type="presParOf" srcId="{13849BFB-48FD-45CC-80DE-F323916207D2}" destId="{25ED48A4-681A-478A-B8EC-00F0123E7213}" srcOrd="0" destOrd="0" presId="urn:microsoft.com/office/officeart/2005/8/layout/hierarchy6"/>
    <dgm:cxn modelId="{D9F489F1-5C1B-43DD-9F5D-443E49490337}" type="presParOf" srcId="{25ED48A4-681A-478A-B8EC-00F0123E7213}" destId="{077CA488-185D-4F26-9E5F-8C337A20934B}" srcOrd="0" destOrd="0" presId="urn:microsoft.com/office/officeart/2005/8/layout/hierarchy6"/>
    <dgm:cxn modelId="{9E30E3BF-647D-4E0D-BC5B-E3FFA258EA92}" type="presParOf" srcId="{077CA488-185D-4F26-9E5F-8C337A20934B}" destId="{1B4D1431-90EE-4820-A035-FDE92EE2B6C5}" srcOrd="0" destOrd="0" presId="urn:microsoft.com/office/officeart/2005/8/layout/hierarchy6"/>
    <dgm:cxn modelId="{850E3D00-7476-43C1-8E5E-6AAD64E759E2}" type="presParOf" srcId="{1B4D1431-90EE-4820-A035-FDE92EE2B6C5}" destId="{3B09360E-7476-4F59-A69D-92650C3062AF}" srcOrd="0" destOrd="0" presId="urn:microsoft.com/office/officeart/2005/8/layout/hierarchy6"/>
    <dgm:cxn modelId="{93363A11-FB41-4432-BE56-FA87FBD126AB}" type="presParOf" srcId="{1B4D1431-90EE-4820-A035-FDE92EE2B6C5}" destId="{C4FF38BF-2A68-47DB-8AAF-CFF90A8DAC31}" srcOrd="1" destOrd="0" presId="urn:microsoft.com/office/officeart/2005/8/layout/hierarchy6"/>
    <dgm:cxn modelId="{D3EAB4F9-27C3-4FE9-9972-FB8BBBC7144B}" type="presParOf" srcId="{C4FF38BF-2A68-47DB-8AAF-CFF90A8DAC31}" destId="{473960E1-937C-4831-AC57-1821A3D7B517}" srcOrd="0" destOrd="0" presId="urn:microsoft.com/office/officeart/2005/8/layout/hierarchy6"/>
    <dgm:cxn modelId="{DFCF3FE8-E0B6-4AD9-B42E-A1E61470054E}" type="presParOf" srcId="{C4FF38BF-2A68-47DB-8AAF-CFF90A8DAC31}" destId="{98C332AE-F0A0-4002-ACB7-EB8CB8F2DD7F}" srcOrd="1" destOrd="0" presId="urn:microsoft.com/office/officeart/2005/8/layout/hierarchy6"/>
    <dgm:cxn modelId="{532E6393-E4C4-4742-90A7-A24EFC55A7E0}" type="presParOf" srcId="{98C332AE-F0A0-4002-ACB7-EB8CB8F2DD7F}" destId="{F41A319C-D171-43D0-BE86-4F79C2764BAE}" srcOrd="0" destOrd="0" presId="urn:microsoft.com/office/officeart/2005/8/layout/hierarchy6"/>
    <dgm:cxn modelId="{99EC5AE3-800C-4EAA-B474-F7A3FA7A07D0}" type="presParOf" srcId="{98C332AE-F0A0-4002-ACB7-EB8CB8F2DD7F}" destId="{F8EF19B3-E758-46E7-B37D-5002EE960C8E}" srcOrd="1" destOrd="0" presId="urn:microsoft.com/office/officeart/2005/8/layout/hierarchy6"/>
    <dgm:cxn modelId="{E0E0AAC8-502F-4408-892D-21FE68666029}" type="presParOf" srcId="{F8EF19B3-E758-46E7-B37D-5002EE960C8E}" destId="{5D5158CE-D093-4B9C-8599-60D1789A92FA}" srcOrd="0" destOrd="0" presId="urn:microsoft.com/office/officeart/2005/8/layout/hierarchy6"/>
    <dgm:cxn modelId="{8A6F89EE-A731-4E55-9908-2205EEA79979}" type="presParOf" srcId="{F8EF19B3-E758-46E7-B37D-5002EE960C8E}" destId="{44C5AE31-E06B-4B22-B9EE-5FE589B0FF1A}" srcOrd="1" destOrd="0" presId="urn:microsoft.com/office/officeart/2005/8/layout/hierarchy6"/>
    <dgm:cxn modelId="{C07018B8-C17A-4EED-96A7-A93FC15A8CF3}" type="presParOf" srcId="{44C5AE31-E06B-4B22-B9EE-5FE589B0FF1A}" destId="{448C12D9-A498-4BFF-ACC1-46621D8CF311}" srcOrd="0" destOrd="0" presId="urn:microsoft.com/office/officeart/2005/8/layout/hierarchy6"/>
    <dgm:cxn modelId="{FFC2610D-A7DE-4EF4-9831-2106B55F80B1}" type="presParOf" srcId="{44C5AE31-E06B-4B22-B9EE-5FE589B0FF1A}" destId="{BB93580A-4F7C-48C4-BBAD-938C540E741B}" srcOrd="1" destOrd="0" presId="urn:microsoft.com/office/officeart/2005/8/layout/hierarchy6"/>
    <dgm:cxn modelId="{8261B2C3-B651-46C0-A4BC-2C01B675E0AA}" type="presParOf" srcId="{C4FF38BF-2A68-47DB-8AAF-CFF90A8DAC31}" destId="{01188488-1573-414A-AD20-59DC2D4E289D}" srcOrd="2" destOrd="0" presId="urn:microsoft.com/office/officeart/2005/8/layout/hierarchy6"/>
    <dgm:cxn modelId="{13FC6DFA-FCDC-42D6-8E74-D6A5EF204F4D}" type="presParOf" srcId="{C4FF38BF-2A68-47DB-8AAF-CFF90A8DAC31}" destId="{4109B761-3ABC-44F0-8B3D-D0D403F3FDB7}" srcOrd="3" destOrd="0" presId="urn:microsoft.com/office/officeart/2005/8/layout/hierarchy6"/>
    <dgm:cxn modelId="{C990D2CE-3965-404D-B585-2CB04F4381E1}" type="presParOf" srcId="{4109B761-3ABC-44F0-8B3D-D0D403F3FDB7}" destId="{CDD3C4BE-671F-4C78-8A6B-D7664B56F76F}" srcOrd="0" destOrd="0" presId="urn:microsoft.com/office/officeart/2005/8/layout/hierarchy6"/>
    <dgm:cxn modelId="{B0E74A9D-8E9B-4572-9DA5-22CA5B7AAF66}" type="presParOf" srcId="{4109B761-3ABC-44F0-8B3D-D0D403F3FDB7}" destId="{A3490E4F-3903-44ED-95EE-19B3C1252CEF}" srcOrd="1" destOrd="0" presId="urn:microsoft.com/office/officeart/2005/8/layout/hierarchy6"/>
    <dgm:cxn modelId="{3A1A7DC7-BAA6-4A14-9099-850E626DF869}" type="presParOf" srcId="{A3490E4F-3903-44ED-95EE-19B3C1252CEF}" destId="{A4FCA6AA-2E67-46BB-98C1-C1A07D929970}" srcOrd="0" destOrd="0" presId="urn:microsoft.com/office/officeart/2005/8/layout/hierarchy6"/>
    <dgm:cxn modelId="{9075886E-934B-44AC-9D9F-2D6FF2DD3312}" type="presParOf" srcId="{A3490E4F-3903-44ED-95EE-19B3C1252CEF}" destId="{F9705975-B79E-4505-BB3A-BD7E408D856B}" srcOrd="1" destOrd="0" presId="urn:microsoft.com/office/officeart/2005/8/layout/hierarchy6"/>
    <dgm:cxn modelId="{7B137F53-4088-4852-BCBA-E7A04CA6D211}" type="presParOf" srcId="{F9705975-B79E-4505-BB3A-BD7E408D856B}" destId="{A4245A5B-948E-45A3-B920-7E6A5C1E3D12}" srcOrd="0" destOrd="0" presId="urn:microsoft.com/office/officeart/2005/8/layout/hierarchy6"/>
    <dgm:cxn modelId="{0E59ADF1-4D6E-48A0-97A7-9E9B5F36BEAE}" type="presParOf" srcId="{F9705975-B79E-4505-BB3A-BD7E408D856B}" destId="{340A599B-E2BF-4704-A215-D6500DFB3EA0}" srcOrd="1" destOrd="0" presId="urn:microsoft.com/office/officeart/2005/8/layout/hierarchy6"/>
    <dgm:cxn modelId="{3ED4AE99-9CED-4776-AC35-C7458F1AE118}" type="presParOf" srcId="{13849BFB-48FD-45CC-80DE-F323916207D2}" destId="{81DC8AB2-ACC8-447E-A5C2-5DF824C0381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68EEB8-588C-4C45-81DF-7BDFDB19876E}" type="doc">
      <dgm:prSet loTypeId="urn:microsoft.com/office/officeart/2005/8/layout/hierarchy6" loCatId="hierarchy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BDB8CD0C-CE96-4502-A9DE-691A63E51FE8}">
      <dgm:prSet phldrT="[Text]" custT="1"/>
      <dgm:spPr/>
      <dgm:t>
        <a:bodyPr/>
        <a:lstStyle/>
        <a:p>
          <a:pPr algn="ctr"/>
          <a:r>
            <a:rPr lang="cs-CZ" sz="2800" dirty="0"/>
            <a:t>NÁRODNÍ KNIHOVNA</a:t>
          </a:r>
        </a:p>
      </dgm:t>
    </dgm:pt>
    <dgm:pt modelId="{F21730BC-6018-476A-80F4-757C76E0B7B4}" type="parTrans" cxnId="{D58BADFD-0702-4EDE-8597-189E6B9C5E79}">
      <dgm:prSet/>
      <dgm:spPr/>
      <dgm:t>
        <a:bodyPr/>
        <a:lstStyle/>
        <a:p>
          <a:pPr algn="ctr"/>
          <a:endParaRPr lang="cs-CZ"/>
        </a:p>
      </dgm:t>
    </dgm:pt>
    <dgm:pt modelId="{0BEB4FF4-0CD0-4091-812F-8CAD87AF5FC4}" type="sibTrans" cxnId="{D58BADFD-0702-4EDE-8597-189E6B9C5E79}">
      <dgm:prSet/>
      <dgm:spPr/>
      <dgm:t>
        <a:bodyPr/>
        <a:lstStyle/>
        <a:p>
          <a:pPr algn="ctr"/>
          <a:endParaRPr lang="cs-CZ"/>
        </a:p>
      </dgm:t>
    </dgm:pt>
    <dgm:pt modelId="{D3885D43-AA63-4B4A-A8B0-1E759550E3B1}">
      <dgm:prSet phldrT="[Text]"/>
      <dgm:spPr/>
      <dgm:t>
        <a:bodyPr/>
        <a:lstStyle/>
        <a:p>
          <a:pPr algn="ctr"/>
          <a:r>
            <a:rPr lang="cs-CZ" dirty="0"/>
            <a:t>KRAJSKÉ KNIHOVNY</a:t>
          </a:r>
        </a:p>
      </dgm:t>
    </dgm:pt>
    <dgm:pt modelId="{D88A2B10-013E-469C-9843-5838F35F3FF2}" type="parTrans" cxnId="{EC8BF811-8B13-4316-943B-74093DFE5068}">
      <dgm:prSet/>
      <dgm:spPr/>
      <dgm:t>
        <a:bodyPr/>
        <a:lstStyle/>
        <a:p>
          <a:pPr algn="ctr"/>
          <a:endParaRPr lang="cs-CZ"/>
        </a:p>
      </dgm:t>
    </dgm:pt>
    <dgm:pt modelId="{58E61E46-ED3D-4F52-B588-16E738C4C7EF}" type="sibTrans" cxnId="{EC8BF811-8B13-4316-943B-74093DFE5068}">
      <dgm:prSet/>
      <dgm:spPr/>
      <dgm:t>
        <a:bodyPr/>
        <a:lstStyle/>
        <a:p>
          <a:pPr algn="ctr"/>
          <a:endParaRPr lang="cs-CZ"/>
        </a:p>
      </dgm:t>
    </dgm:pt>
    <dgm:pt modelId="{8AA3FB2D-FA36-459C-9301-5B282CF48A46}">
      <dgm:prSet phldrT="[Text]"/>
      <dgm:spPr/>
      <dgm:t>
        <a:bodyPr/>
        <a:lstStyle/>
        <a:p>
          <a:pPr algn="ctr"/>
          <a:r>
            <a:rPr lang="cs-CZ"/>
            <a:t>POVĚŘENÉ KNIHOVNY</a:t>
          </a:r>
        </a:p>
      </dgm:t>
    </dgm:pt>
    <dgm:pt modelId="{6A2D51EA-3583-4A11-B1CB-F485B5D46E66}" type="parTrans" cxnId="{393F67CE-8417-4B45-8856-697B190CA11B}">
      <dgm:prSet/>
      <dgm:spPr/>
      <dgm:t>
        <a:bodyPr/>
        <a:lstStyle/>
        <a:p>
          <a:pPr algn="ctr"/>
          <a:endParaRPr lang="cs-CZ"/>
        </a:p>
      </dgm:t>
    </dgm:pt>
    <dgm:pt modelId="{75A05F89-6F7E-4DB9-8ED0-EB0875C774ED}" type="sibTrans" cxnId="{393F67CE-8417-4B45-8856-697B190CA11B}">
      <dgm:prSet/>
      <dgm:spPr/>
      <dgm:t>
        <a:bodyPr/>
        <a:lstStyle/>
        <a:p>
          <a:pPr algn="ctr"/>
          <a:endParaRPr lang="cs-CZ"/>
        </a:p>
      </dgm:t>
    </dgm:pt>
    <dgm:pt modelId="{F30B7F83-61BE-43A1-AD21-93ADF69C63E9}">
      <dgm:prSet phldrT="[Text]"/>
      <dgm:spPr/>
      <dgm:t>
        <a:bodyPr/>
        <a:lstStyle/>
        <a:p>
          <a:pPr algn="ctr"/>
          <a:r>
            <a:rPr lang="cs-CZ"/>
            <a:t>ZÁKLADNÍ (OBSLUHOVANÉ) KNIHOVNY</a:t>
          </a:r>
        </a:p>
      </dgm:t>
    </dgm:pt>
    <dgm:pt modelId="{17C3532F-2BC2-49D5-89B2-A9D4E0A56089}" type="parTrans" cxnId="{8462694D-27A9-41C2-BD31-D01DA957A512}">
      <dgm:prSet/>
      <dgm:spPr/>
      <dgm:t>
        <a:bodyPr/>
        <a:lstStyle/>
        <a:p>
          <a:pPr algn="ctr"/>
          <a:endParaRPr lang="cs-CZ"/>
        </a:p>
      </dgm:t>
    </dgm:pt>
    <dgm:pt modelId="{7811D054-74EB-4865-9D93-D5BBC22AE6F9}" type="sibTrans" cxnId="{8462694D-27A9-41C2-BD31-D01DA957A512}">
      <dgm:prSet/>
      <dgm:spPr/>
      <dgm:t>
        <a:bodyPr/>
        <a:lstStyle/>
        <a:p>
          <a:pPr algn="ctr"/>
          <a:endParaRPr lang="cs-CZ"/>
        </a:p>
      </dgm:t>
    </dgm:pt>
    <dgm:pt modelId="{BB0CA812-19E4-4E1B-B152-1CAD00B9160C}">
      <dgm:prSet phldrT="[Text]" custT="1"/>
      <dgm:spPr/>
      <dgm:t>
        <a:bodyPr/>
        <a:lstStyle/>
        <a:p>
          <a:pPr algn="ctr"/>
          <a:r>
            <a:rPr lang="cs-CZ" sz="2400" dirty="0"/>
            <a:t>KRAJSKÉ CENTRUM</a:t>
          </a:r>
        </a:p>
      </dgm:t>
    </dgm:pt>
    <dgm:pt modelId="{D0F46CEC-C336-4672-885A-0D8551934190}" type="parTrans" cxnId="{117C8BC2-F6E2-40DD-B198-4B9C1B6C85C5}">
      <dgm:prSet/>
      <dgm:spPr/>
      <dgm:t>
        <a:bodyPr/>
        <a:lstStyle/>
        <a:p>
          <a:pPr algn="ctr"/>
          <a:endParaRPr lang="cs-CZ"/>
        </a:p>
      </dgm:t>
    </dgm:pt>
    <dgm:pt modelId="{61C4C712-BEAF-42C8-BA63-402B7DDAB40D}" type="sibTrans" cxnId="{117C8BC2-F6E2-40DD-B198-4B9C1B6C85C5}">
      <dgm:prSet/>
      <dgm:spPr/>
      <dgm:t>
        <a:bodyPr/>
        <a:lstStyle/>
        <a:p>
          <a:pPr algn="ctr"/>
          <a:endParaRPr lang="cs-CZ"/>
        </a:p>
      </dgm:t>
    </dgm:pt>
    <dgm:pt modelId="{5101DF4E-E9FF-42B2-ACA4-E862483D4014}">
      <dgm:prSet phldrT="[Text]" custT="1"/>
      <dgm:spPr/>
      <dgm:t>
        <a:bodyPr/>
        <a:lstStyle/>
        <a:p>
          <a:pPr algn="ctr"/>
          <a:r>
            <a:rPr lang="cs-CZ" sz="2000" dirty="0"/>
            <a:t>REGIONÁLNÍ</a:t>
          </a:r>
          <a:r>
            <a:rPr lang="cs-CZ" sz="2400" dirty="0"/>
            <a:t> CENTRUM</a:t>
          </a:r>
        </a:p>
      </dgm:t>
    </dgm:pt>
    <dgm:pt modelId="{5550B145-760B-4036-B01C-BB924CCC159E}" type="parTrans" cxnId="{B4311BC3-4E28-4C7C-83A1-50895014C23E}">
      <dgm:prSet/>
      <dgm:spPr/>
      <dgm:t>
        <a:bodyPr/>
        <a:lstStyle/>
        <a:p>
          <a:pPr algn="ctr"/>
          <a:endParaRPr lang="cs-CZ"/>
        </a:p>
      </dgm:t>
    </dgm:pt>
    <dgm:pt modelId="{FD6DE5ED-08AA-45E8-90A8-AE6C26EACC8C}" type="sibTrans" cxnId="{B4311BC3-4E28-4C7C-83A1-50895014C23E}">
      <dgm:prSet/>
      <dgm:spPr/>
      <dgm:t>
        <a:bodyPr/>
        <a:lstStyle/>
        <a:p>
          <a:pPr algn="ctr"/>
          <a:endParaRPr lang="cs-CZ"/>
        </a:p>
      </dgm:t>
    </dgm:pt>
    <dgm:pt modelId="{3A99A4D1-39E8-4816-956C-5548777DF44D}">
      <dgm:prSet phldrT="[Text]" custT="1"/>
      <dgm:spPr/>
      <dgm:t>
        <a:bodyPr/>
        <a:lstStyle/>
        <a:p>
          <a:pPr algn="ctr"/>
          <a:r>
            <a:rPr lang="cs-CZ" sz="2400" dirty="0"/>
            <a:t>NÁRODNÍ CENTRUM</a:t>
          </a:r>
        </a:p>
      </dgm:t>
    </dgm:pt>
    <dgm:pt modelId="{F5734E37-ABA8-439C-9D41-7308B727699D}" type="sibTrans" cxnId="{E3AEB25C-C821-40EA-AE53-42FD1335BA27}">
      <dgm:prSet/>
      <dgm:spPr/>
      <dgm:t>
        <a:bodyPr/>
        <a:lstStyle/>
        <a:p>
          <a:pPr algn="ctr"/>
          <a:endParaRPr lang="cs-CZ"/>
        </a:p>
      </dgm:t>
    </dgm:pt>
    <dgm:pt modelId="{9BF69FB3-A11F-490A-8576-0B3FB69E3A4F}" type="parTrans" cxnId="{E3AEB25C-C821-40EA-AE53-42FD1335BA27}">
      <dgm:prSet/>
      <dgm:spPr/>
      <dgm:t>
        <a:bodyPr/>
        <a:lstStyle/>
        <a:p>
          <a:pPr algn="ctr"/>
          <a:endParaRPr lang="cs-CZ"/>
        </a:p>
      </dgm:t>
    </dgm:pt>
    <dgm:pt modelId="{AFE9CC0A-E273-4DD3-A05C-D6A66992FFF5}" type="pres">
      <dgm:prSet presAssocID="{FF68EEB8-588C-4C45-81DF-7BDFDB19876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7AC7BB4-AF53-4FA6-90E4-5263C2EC2841}" type="pres">
      <dgm:prSet presAssocID="{FF68EEB8-588C-4C45-81DF-7BDFDB19876E}" presName="hierFlow" presStyleCnt="0"/>
      <dgm:spPr/>
    </dgm:pt>
    <dgm:pt modelId="{886EDF2B-4467-4E79-AA10-4AE8F555F870}" type="pres">
      <dgm:prSet presAssocID="{FF68EEB8-588C-4C45-81DF-7BDFDB19876E}" presName="firstBuf" presStyleCnt="0"/>
      <dgm:spPr/>
    </dgm:pt>
    <dgm:pt modelId="{660EC37B-9158-464F-A178-B2B6F2D5B087}" type="pres">
      <dgm:prSet presAssocID="{FF68EEB8-588C-4C45-81DF-7BDFDB19876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D095F58-7D0D-41BC-A273-9A752CD9AD7E}" type="pres">
      <dgm:prSet presAssocID="{BDB8CD0C-CE96-4502-A9DE-691A63E51FE8}" presName="Name14" presStyleCnt="0"/>
      <dgm:spPr/>
    </dgm:pt>
    <dgm:pt modelId="{0B58ED34-CC99-4FB5-83A2-2C790D880C57}" type="pres">
      <dgm:prSet presAssocID="{BDB8CD0C-CE96-4502-A9DE-691A63E51FE8}" presName="level1Shape" presStyleLbl="node0" presStyleIdx="0" presStyleCnt="1">
        <dgm:presLayoutVars>
          <dgm:chPref val="3"/>
        </dgm:presLayoutVars>
      </dgm:prSet>
      <dgm:spPr/>
    </dgm:pt>
    <dgm:pt modelId="{804D0595-C6F5-4459-9F64-5C098B78209B}" type="pres">
      <dgm:prSet presAssocID="{BDB8CD0C-CE96-4502-A9DE-691A63E51FE8}" presName="hierChild2" presStyleCnt="0"/>
      <dgm:spPr/>
    </dgm:pt>
    <dgm:pt modelId="{5E16FC1D-FF0F-4B0F-AEB0-164892CDB2F0}" type="pres">
      <dgm:prSet presAssocID="{D88A2B10-013E-469C-9843-5838F35F3FF2}" presName="Name19" presStyleLbl="parChTrans1D2" presStyleIdx="0" presStyleCnt="1"/>
      <dgm:spPr/>
    </dgm:pt>
    <dgm:pt modelId="{2CEDEA25-CCA5-4DBE-B582-A2720ED15B31}" type="pres">
      <dgm:prSet presAssocID="{D3885D43-AA63-4B4A-A8B0-1E759550E3B1}" presName="Name21" presStyleCnt="0"/>
      <dgm:spPr/>
    </dgm:pt>
    <dgm:pt modelId="{B8E19467-4990-4F11-AF64-78B1F3093102}" type="pres">
      <dgm:prSet presAssocID="{D3885D43-AA63-4B4A-A8B0-1E759550E3B1}" presName="level2Shape" presStyleLbl="node2" presStyleIdx="0" presStyleCnt="1"/>
      <dgm:spPr/>
    </dgm:pt>
    <dgm:pt modelId="{3C879A94-9A56-479E-BA2C-911954220F88}" type="pres">
      <dgm:prSet presAssocID="{D3885D43-AA63-4B4A-A8B0-1E759550E3B1}" presName="hierChild3" presStyleCnt="0"/>
      <dgm:spPr/>
    </dgm:pt>
    <dgm:pt modelId="{A2723A8E-6ED1-49E2-8ED5-66F665882C95}" type="pres">
      <dgm:prSet presAssocID="{6A2D51EA-3583-4A11-B1CB-F485B5D46E66}" presName="Name19" presStyleLbl="parChTrans1D3" presStyleIdx="0" presStyleCnt="2"/>
      <dgm:spPr/>
    </dgm:pt>
    <dgm:pt modelId="{4BA05269-A296-4582-9790-B8E261E60537}" type="pres">
      <dgm:prSet presAssocID="{8AA3FB2D-FA36-459C-9301-5B282CF48A46}" presName="Name21" presStyleCnt="0"/>
      <dgm:spPr/>
    </dgm:pt>
    <dgm:pt modelId="{BCD3CAF7-0D4F-42F5-A7B2-EDE6347EA50F}" type="pres">
      <dgm:prSet presAssocID="{8AA3FB2D-FA36-459C-9301-5B282CF48A46}" presName="level2Shape" presStyleLbl="node3" presStyleIdx="0" presStyleCnt="2"/>
      <dgm:spPr/>
    </dgm:pt>
    <dgm:pt modelId="{44C8261C-EDF0-45D0-8550-2B70BD8A75A7}" type="pres">
      <dgm:prSet presAssocID="{8AA3FB2D-FA36-459C-9301-5B282CF48A46}" presName="hierChild3" presStyleCnt="0"/>
      <dgm:spPr/>
    </dgm:pt>
    <dgm:pt modelId="{3B5D0E0C-BFFA-45DA-B6FE-2DB5258D875D}" type="pres">
      <dgm:prSet presAssocID="{17C3532F-2BC2-49D5-89B2-A9D4E0A56089}" presName="Name19" presStyleLbl="parChTrans1D3" presStyleIdx="1" presStyleCnt="2"/>
      <dgm:spPr/>
    </dgm:pt>
    <dgm:pt modelId="{DEA0932D-C481-418D-A712-8B8A42B5C941}" type="pres">
      <dgm:prSet presAssocID="{F30B7F83-61BE-43A1-AD21-93ADF69C63E9}" presName="Name21" presStyleCnt="0"/>
      <dgm:spPr/>
    </dgm:pt>
    <dgm:pt modelId="{0254C0E0-9884-4CD1-B17D-CAB6263F48D8}" type="pres">
      <dgm:prSet presAssocID="{F30B7F83-61BE-43A1-AD21-93ADF69C63E9}" presName="level2Shape" presStyleLbl="node3" presStyleIdx="1" presStyleCnt="2"/>
      <dgm:spPr/>
    </dgm:pt>
    <dgm:pt modelId="{22D6DBFE-F5AD-4837-BB31-55F44321DFB2}" type="pres">
      <dgm:prSet presAssocID="{F30B7F83-61BE-43A1-AD21-93ADF69C63E9}" presName="hierChild3" presStyleCnt="0"/>
      <dgm:spPr/>
    </dgm:pt>
    <dgm:pt modelId="{67BC46BA-FB4E-4DCF-8F9A-17EF9D35843C}" type="pres">
      <dgm:prSet presAssocID="{FF68EEB8-588C-4C45-81DF-7BDFDB19876E}" presName="bgShapesFlow" presStyleCnt="0"/>
      <dgm:spPr/>
    </dgm:pt>
    <dgm:pt modelId="{63502E57-162E-4BA1-89BE-74B0548F3337}" type="pres">
      <dgm:prSet presAssocID="{3A99A4D1-39E8-4816-956C-5548777DF44D}" presName="rectComp" presStyleCnt="0"/>
      <dgm:spPr/>
    </dgm:pt>
    <dgm:pt modelId="{1AA42E7D-59F0-442E-BEBF-79ADC000F22E}" type="pres">
      <dgm:prSet presAssocID="{3A99A4D1-39E8-4816-956C-5548777DF44D}" presName="bgRect" presStyleLbl="bgShp" presStyleIdx="0" presStyleCnt="3"/>
      <dgm:spPr/>
    </dgm:pt>
    <dgm:pt modelId="{A0A6816D-ACBD-4588-9388-EA3403891EB2}" type="pres">
      <dgm:prSet presAssocID="{3A99A4D1-39E8-4816-956C-5548777DF44D}" presName="bgRectTx" presStyleLbl="bgShp" presStyleIdx="0" presStyleCnt="3">
        <dgm:presLayoutVars>
          <dgm:bulletEnabled val="1"/>
        </dgm:presLayoutVars>
      </dgm:prSet>
      <dgm:spPr/>
    </dgm:pt>
    <dgm:pt modelId="{CD1A2E26-4AB8-44A2-ACEF-EE7A55F7D290}" type="pres">
      <dgm:prSet presAssocID="{3A99A4D1-39E8-4816-956C-5548777DF44D}" presName="spComp" presStyleCnt="0"/>
      <dgm:spPr/>
    </dgm:pt>
    <dgm:pt modelId="{ECA2B37D-5A7D-4CED-96A6-E64D4F736065}" type="pres">
      <dgm:prSet presAssocID="{3A99A4D1-39E8-4816-956C-5548777DF44D}" presName="vSp" presStyleCnt="0"/>
      <dgm:spPr/>
    </dgm:pt>
    <dgm:pt modelId="{C70024CF-C2EE-4AB9-8020-FF4CB079EDCA}" type="pres">
      <dgm:prSet presAssocID="{BB0CA812-19E4-4E1B-B152-1CAD00B9160C}" presName="rectComp" presStyleCnt="0"/>
      <dgm:spPr/>
    </dgm:pt>
    <dgm:pt modelId="{B95DDBC8-DE40-455A-BD46-5F7A27CC528B}" type="pres">
      <dgm:prSet presAssocID="{BB0CA812-19E4-4E1B-B152-1CAD00B9160C}" presName="bgRect" presStyleLbl="bgShp" presStyleIdx="1" presStyleCnt="3"/>
      <dgm:spPr/>
    </dgm:pt>
    <dgm:pt modelId="{40DA6211-2652-4205-83F2-9351E792563C}" type="pres">
      <dgm:prSet presAssocID="{BB0CA812-19E4-4E1B-B152-1CAD00B9160C}" presName="bgRectTx" presStyleLbl="bgShp" presStyleIdx="1" presStyleCnt="3">
        <dgm:presLayoutVars>
          <dgm:bulletEnabled val="1"/>
        </dgm:presLayoutVars>
      </dgm:prSet>
      <dgm:spPr/>
    </dgm:pt>
    <dgm:pt modelId="{2B99018D-B6B2-421C-B562-B5F83E768BF7}" type="pres">
      <dgm:prSet presAssocID="{BB0CA812-19E4-4E1B-B152-1CAD00B9160C}" presName="spComp" presStyleCnt="0"/>
      <dgm:spPr/>
    </dgm:pt>
    <dgm:pt modelId="{9C4F1DD1-B527-488E-B09C-76D7784D44BC}" type="pres">
      <dgm:prSet presAssocID="{BB0CA812-19E4-4E1B-B152-1CAD00B9160C}" presName="vSp" presStyleCnt="0"/>
      <dgm:spPr/>
    </dgm:pt>
    <dgm:pt modelId="{05E0EE20-21E7-4BFB-9E5F-893D44A2724C}" type="pres">
      <dgm:prSet presAssocID="{5101DF4E-E9FF-42B2-ACA4-E862483D4014}" presName="rectComp" presStyleCnt="0"/>
      <dgm:spPr/>
    </dgm:pt>
    <dgm:pt modelId="{8338163C-01B5-47B1-B307-7EEFCB09E429}" type="pres">
      <dgm:prSet presAssocID="{5101DF4E-E9FF-42B2-ACA4-E862483D4014}" presName="bgRect" presStyleLbl="bgShp" presStyleIdx="2" presStyleCnt="3"/>
      <dgm:spPr/>
    </dgm:pt>
    <dgm:pt modelId="{207A33A9-152E-460A-8443-A8EEE6C8D549}" type="pres">
      <dgm:prSet presAssocID="{5101DF4E-E9FF-42B2-ACA4-E862483D4014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CF733311-6B31-4739-A16C-C2A925B8349C}" type="presOf" srcId="{17C3532F-2BC2-49D5-89B2-A9D4E0A56089}" destId="{3B5D0E0C-BFFA-45DA-B6FE-2DB5258D875D}" srcOrd="0" destOrd="0" presId="urn:microsoft.com/office/officeart/2005/8/layout/hierarchy6"/>
    <dgm:cxn modelId="{EC8BF811-8B13-4316-943B-74093DFE5068}" srcId="{BDB8CD0C-CE96-4502-A9DE-691A63E51FE8}" destId="{D3885D43-AA63-4B4A-A8B0-1E759550E3B1}" srcOrd="0" destOrd="0" parTransId="{D88A2B10-013E-469C-9843-5838F35F3FF2}" sibTransId="{58E61E46-ED3D-4F52-B588-16E738C4C7EF}"/>
    <dgm:cxn modelId="{E3AEB25C-C821-40EA-AE53-42FD1335BA27}" srcId="{FF68EEB8-588C-4C45-81DF-7BDFDB19876E}" destId="{3A99A4D1-39E8-4816-956C-5548777DF44D}" srcOrd="1" destOrd="0" parTransId="{9BF69FB3-A11F-490A-8576-0B3FB69E3A4F}" sibTransId="{F5734E37-ABA8-439C-9D41-7308B727699D}"/>
    <dgm:cxn modelId="{8462694D-27A9-41C2-BD31-D01DA957A512}" srcId="{D3885D43-AA63-4B4A-A8B0-1E759550E3B1}" destId="{F30B7F83-61BE-43A1-AD21-93ADF69C63E9}" srcOrd="1" destOrd="0" parTransId="{17C3532F-2BC2-49D5-89B2-A9D4E0A56089}" sibTransId="{7811D054-74EB-4865-9D93-D5BBC22AE6F9}"/>
    <dgm:cxn modelId="{8107EE4F-28F1-4C57-920A-B197BFFCC4FA}" type="presOf" srcId="{3A99A4D1-39E8-4816-956C-5548777DF44D}" destId="{A0A6816D-ACBD-4588-9388-EA3403891EB2}" srcOrd="1" destOrd="0" presId="urn:microsoft.com/office/officeart/2005/8/layout/hierarchy6"/>
    <dgm:cxn modelId="{56562856-E2FD-4DB2-A872-9F8682162F28}" type="presOf" srcId="{FF68EEB8-588C-4C45-81DF-7BDFDB19876E}" destId="{AFE9CC0A-E273-4DD3-A05C-D6A66992FFF5}" srcOrd="0" destOrd="0" presId="urn:microsoft.com/office/officeart/2005/8/layout/hierarchy6"/>
    <dgm:cxn modelId="{F5023958-554A-45B0-97E1-FB9E7FA7C2EE}" type="presOf" srcId="{D3885D43-AA63-4B4A-A8B0-1E759550E3B1}" destId="{B8E19467-4990-4F11-AF64-78B1F3093102}" srcOrd="0" destOrd="0" presId="urn:microsoft.com/office/officeart/2005/8/layout/hierarchy6"/>
    <dgm:cxn modelId="{F7CEB697-D47C-421E-A487-D3239A9791D7}" type="presOf" srcId="{F30B7F83-61BE-43A1-AD21-93ADF69C63E9}" destId="{0254C0E0-9884-4CD1-B17D-CAB6263F48D8}" srcOrd="0" destOrd="0" presId="urn:microsoft.com/office/officeart/2005/8/layout/hierarchy6"/>
    <dgm:cxn modelId="{239931A1-5532-48F5-95AC-DDDDC17A8398}" type="presOf" srcId="{3A99A4D1-39E8-4816-956C-5548777DF44D}" destId="{1AA42E7D-59F0-442E-BEBF-79ADC000F22E}" srcOrd="0" destOrd="0" presId="urn:microsoft.com/office/officeart/2005/8/layout/hierarchy6"/>
    <dgm:cxn modelId="{E82D92A8-C334-44E1-88E8-56D0D329DA72}" type="presOf" srcId="{D88A2B10-013E-469C-9843-5838F35F3FF2}" destId="{5E16FC1D-FF0F-4B0F-AEB0-164892CDB2F0}" srcOrd="0" destOrd="0" presId="urn:microsoft.com/office/officeart/2005/8/layout/hierarchy6"/>
    <dgm:cxn modelId="{6618B6B6-219E-4E3E-8BF4-30FDF46DF66E}" type="presOf" srcId="{BB0CA812-19E4-4E1B-B152-1CAD00B9160C}" destId="{40DA6211-2652-4205-83F2-9351E792563C}" srcOrd="1" destOrd="0" presId="urn:microsoft.com/office/officeart/2005/8/layout/hierarchy6"/>
    <dgm:cxn modelId="{117C8BC2-F6E2-40DD-B198-4B9C1B6C85C5}" srcId="{FF68EEB8-588C-4C45-81DF-7BDFDB19876E}" destId="{BB0CA812-19E4-4E1B-B152-1CAD00B9160C}" srcOrd="2" destOrd="0" parTransId="{D0F46CEC-C336-4672-885A-0D8551934190}" sibTransId="{61C4C712-BEAF-42C8-BA63-402B7DDAB40D}"/>
    <dgm:cxn modelId="{B4311BC3-4E28-4C7C-83A1-50895014C23E}" srcId="{FF68EEB8-588C-4C45-81DF-7BDFDB19876E}" destId="{5101DF4E-E9FF-42B2-ACA4-E862483D4014}" srcOrd="3" destOrd="0" parTransId="{5550B145-760B-4036-B01C-BB924CCC159E}" sibTransId="{FD6DE5ED-08AA-45E8-90A8-AE6C26EACC8C}"/>
    <dgm:cxn modelId="{C7D025CE-CED4-4FAD-B760-6DD76DA0B207}" type="presOf" srcId="{5101DF4E-E9FF-42B2-ACA4-E862483D4014}" destId="{8338163C-01B5-47B1-B307-7EEFCB09E429}" srcOrd="0" destOrd="0" presId="urn:microsoft.com/office/officeart/2005/8/layout/hierarchy6"/>
    <dgm:cxn modelId="{393F67CE-8417-4B45-8856-697B190CA11B}" srcId="{D3885D43-AA63-4B4A-A8B0-1E759550E3B1}" destId="{8AA3FB2D-FA36-459C-9301-5B282CF48A46}" srcOrd="0" destOrd="0" parTransId="{6A2D51EA-3583-4A11-B1CB-F485B5D46E66}" sibTransId="{75A05F89-6F7E-4DB9-8ED0-EB0875C774ED}"/>
    <dgm:cxn modelId="{979637E7-868B-41A0-B785-FD3074EBFFFF}" type="presOf" srcId="{8AA3FB2D-FA36-459C-9301-5B282CF48A46}" destId="{BCD3CAF7-0D4F-42F5-A7B2-EDE6347EA50F}" srcOrd="0" destOrd="0" presId="urn:microsoft.com/office/officeart/2005/8/layout/hierarchy6"/>
    <dgm:cxn modelId="{34C545EA-CBEC-458E-8304-A051D3406F7D}" type="presOf" srcId="{5101DF4E-E9FF-42B2-ACA4-E862483D4014}" destId="{207A33A9-152E-460A-8443-A8EEE6C8D549}" srcOrd="1" destOrd="0" presId="urn:microsoft.com/office/officeart/2005/8/layout/hierarchy6"/>
    <dgm:cxn modelId="{41DB87F0-8F4E-48D0-B25A-ADD645CB2E91}" type="presOf" srcId="{BDB8CD0C-CE96-4502-A9DE-691A63E51FE8}" destId="{0B58ED34-CC99-4FB5-83A2-2C790D880C57}" srcOrd="0" destOrd="0" presId="urn:microsoft.com/office/officeart/2005/8/layout/hierarchy6"/>
    <dgm:cxn modelId="{B30389F5-80BA-43C8-A7DF-54178802179C}" type="presOf" srcId="{6A2D51EA-3583-4A11-B1CB-F485B5D46E66}" destId="{A2723A8E-6ED1-49E2-8ED5-66F665882C95}" srcOrd="0" destOrd="0" presId="urn:microsoft.com/office/officeart/2005/8/layout/hierarchy6"/>
    <dgm:cxn modelId="{97C53DF6-CDE5-499A-A1C9-C7F63C1B3CD8}" type="presOf" srcId="{BB0CA812-19E4-4E1B-B152-1CAD00B9160C}" destId="{B95DDBC8-DE40-455A-BD46-5F7A27CC528B}" srcOrd="0" destOrd="0" presId="urn:microsoft.com/office/officeart/2005/8/layout/hierarchy6"/>
    <dgm:cxn modelId="{D58BADFD-0702-4EDE-8597-189E6B9C5E79}" srcId="{FF68EEB8-588C-4C45-81DF-7BDFDB19876E}" destId="{BDB8CD0C-CE96-4502-A9DE-691A63E51FE8}" srcOrd="0" destOrd="0" parTransId="{F21730BC-6018-476A-80F4-757C76E0B7B4}" sibTransId="{0BEB4FF4-0CD0-4091-812F-8CAD87AF5FC4}"/>
    <dgm:cxn modelId="{9C8DBC3F-2A9D-4904-A425-D09C6F31F8D8}" type="presParOf" srcId="{AFE9CC0A-E273-4DD3-A05C-D6A66992FFF5}" destId="{17AC7BB4-AF53-4FA6-90E4-5263C2EC2841}" srcOrd="0" destOrd="0" presId="urn:microsoft.com/office/officeart/2005/8/layout/hierarchy6"/>
    <dgm:cxn modelId="{1794802E-A0AA-4BD2-8192-FAE8E874C19D}" type="presParOf" srcId="{17AC7BB4-AF53-4FA6-90E4-5263C2EC2841}" destId="{886EDF2B-4467-4E79-AA10-4AE8F555F870}" srcOrd="0" destOrd="0" presId="urn:microsoft.com/office/officeart/2005/8/layout/hierarchy6"/>
    <dgm:cxn modelId="{A27A4ADF-6597-408B-98FB-2D09CF8F92F6}" type="presParOf" srcId="{17AC7BB4-AF53-4FA6-90E4-5263C2EC2841}" destId="{660EC37B-9158-464F-A178-B2B6F2D5B087}" srcOrd="1" destOrd="0" presId="urn:microsoft.com/office/officeart/2005/8/layout/hierarchy6"/>
    <dgm:cxn modelId="{1BD6E7AD-0F86-4370-8196-DEC67BE7E7C1}" type="presParOf" srcId="{660EC37B-9158-464F-A178-B2B6F2D5B087}" destId="{1D095F58-7D0D-41BC-A273-9A752CD9AD7E}" srcOrd="0" destOrd="0" presId="urn:microsoft.com/office/officeart/2005/8/layout/hierarchy6"/>
    <dgm:cxn modelId="{2F2490E0-DA8A-4266-89E4-34282A4582A4}" type="presParOf" srcId="{1D095F58-7D0D-41BC-A273-9A752CD9AD7E}" destId="{0B58ED34-CC99-4FB5-83A2-2C790D880C57}" srcOrd="0" destOrd="0" presId="urn:microsoft.com/office/officeart/2005/8/layout/hierarchy6"/>
    <dgm:cxn modelId="{BBBE2014-3A7F-4636-B59F-E9427CBDCE0E}" type="presParOf" srcId="{1D095F58-7D0D-41BC-A273-9A752CD9AD7E}" destId="{804D0595-C6F5-4459-9F64-5C098B78209B}" srcOrd="1" destOrd="0" presId="urn:microsoft.com/office/officeart/2005/8/layout/hierarchy6"/>
    <dgm:cxn modelId="{A2A6C5CA-C7B4-49DB-9C95-7D8B36BFE09C}" type="presParOf" srcId="{804D0595-C6F5-4459-9F64-5C098B78209B}" destId="{5E16FC1D-FF0F-4B0F-AEB0-164892CDB2F0}" srcOrd="0" destOrd="0" presId="urn:microsoft.com/office/officeart/2005/8/layout/hierarchy6"/>
    <dgm:cxn modelId="{4C09BEFB-FC5D-4F56-A312-0BAED6B38ED5}" type="presParOf" srcId="{804D0595-C6F5-4459-9F64-5C098B78209B}" destId="{2CEDEA25-CCA5-4DBE-B582-A2720ED15B31}" srcOrd="1" destOrd="0" presId="urn:microsoft.com/office/officeart/2005/8/layout/hierarchy6"/>
    <dgm:cxn modelId="{9127E9D2-C240-4EAA-B806-3264CFD57690}" type="presParOf" srcId="{2CEDEA25-CCA5-4DBE-B582-A2720ED15B31}" destId="{B8E19467-4990-4F11-AF64-78B1F3093102}" srcOrd="0" destOrd="0" presId="urn:microsoft.com/office/officeart/2005/8/layout/hierarchy6"/>
    <dgm:cxn modelId="{9EDB78D5-33E1-4619-B54C-5DA1BC35561E}" type="presParOf" srcId="{2CEDEA25-CCA5-4DBE-B582-A2720ED15B31}" destId="{3C879A94-9A56-479E-BA2C-911954220F88}" srcOrd="1" destOrd="0" presId="urn:microsoft.com/office/officeart/2005/8/layout/hierarchy6"/>
    <dgm:cxn modelId="{A8D2D8C6-22F4-44D7-98C6-3383650ED73B}" type="presParOf" srcId="{3C879A94-9A56-479E-BA2C-911954220F88}" destId="{A2723A8E-6ED1-49E2-8ED5-66F665882C95}" srcOrd="0" destOrd="0" presId="urn:microsoft.com/office/officeart/2005/8/layout/hierarchy6"/>
    <dgm:cxn modelId="{977D10FB-E3B8-4D0B-9D50-2086932077CD}" type="presParOf" srcId="{3C879A94-9A56-479E-BA2C-911954220F88}" destId="{4BA05269-A296-4582-9790-B8E261E60537}" srcOrd="1" destOrd="0" presId="urn:microsoft.com/office/officeart/2005/8/layout/hierarchy6"/>
    <dgm:cxn modelId="{1A9308AF-B93D-4D06-99D8-1401BE7F7BD9}" type="presParOf" srcId="{4BA05269-A296-4582-9790-B8E261E60537}" destId="{BCD3CAF7-0D4F-42F5-A7B2-EDE6347EA50F}" srcOrd="0" destOrd="0" presId="urn:microsoft.com/office/officeart/2005/8/layout/hierarchy6"/>
    <dgm:cxn modelId="{E3775563-739A-4065-BCE4-ACCAE9B79CE7}" type="presParOf" srcId="{4BA05269-A296-4582-9790-B8E261E60537}" destId="{44C8261C-EDF0-45D0-8550-2B70BD8A75A7}" srcOrd="1" destOrd="0" presId="urn:microsoft.com/office/officeart/2005/8/layout/hierarchy6"/>
    <dgm:cxn modelId="{9A3A6D4A-C99F-4BEF-91FE-72CBFF49CCDF}" type="presParOf" srcId="{3C879A94-9A56-479E-BA2C-911954220F88}" destId="{3B5D0E0C-BFFA-45DA-B6FE-2DB5258D875D}" srcOrd="2" destOrd="0" presId="urn:microsoft.com/office/officeart/2005/8/layout/hierarchy6"/>
    <dgm:cxn modelId="{BA3C9F08-A7CB-4FC6-BE91-FDC3828C3516}" type="presParOf" srcId="{3C879A94-9A56-479E-BA2C-911954220F88}" destId="{DEA0932D-C481-418D-A712-8B8A42B5C941}" srcOrd="3" destOrd="0" presId="urn:microsoft.com/office/officeart/2005/8/layout/hierarchy6"/>
    <dgm:cxn modelId="{AF632773-4A63-4DF4-9F2A-463A57701C68}" type="presParOf" srcId="{DEA0932D-C481-418D-A712-8B8A42B5C941}" destId="{0254C0E0-9884-4CD1-B17D-CAB6263F48D8}" srcOrd="0" destOrd="0" presId="urn:microsoft.com/office/officeart/2005/8/layout/hierarchy6"/>
    <dgm:cxn modelId="{D5B8E402-38E3-40F9-A468-3832F2F3F604}" type="presParOf" srcId="{DEA0932D-C481-418D-A712-8B8A42B5C941}" destId="{22D6DBFE-F5AD-4837-BB31-55F44321DFB2}" srcOrd="1" destOrd="0" presId="urn:microsoft.com/office/officeart/2005/8/layout/hierarchy6"/>
    <dgm:cxn modelId="{0E162B87-7E16-43BD-A54D-D61662E3C041}" type="presParOf" srcId="{AFE9CC0A-E273-4DD3-A05C-D6A66992FFF5}" destId="{67BC46BA-FB4E-4DCF-8F9A-17EF9D35843C}" srcOrd="1" destOrd="0" presId="urn:microsoft.com/office/officeart/2005/8/layout/hierarchy6"/>
    <dgm:cxn modelId="{6903B8FD-A0C8-4594-9350-568BC8E47341}" type="presParOf" srcId="{67BC46BA-FB4E-4DCF-8F9A-17EF9D35843C}" destId="{63502E57-162E-4BA1-89BE-74B0548F3337}" srcOrd="0" destOrd="0" presId="urn:microsoft.com/office/officeart/2005/8/layout/hierarchy6"/>
    <dgm:cxn modelId="{DC7DF6CC-3FFA-4392-A539-2A67E2193C44}" type="presParOf" srcId="{63502E57-162E-4BA1-89BE-74B0548F3337}" destId="{1AA42E7D-59F0-442E-BEBF-79ADC000F22E}" srcOrd="0" destOrd="0" presId="urn:microsoft.com/office/officeart/2005/8/layout/hierarchy6"/>
    <dgm:cxn modelId="{443F5232-C64E-4AE6-8824-6110FA22CECB}" type="presParOf" srcId="{63502E57-162E-4BA1-89BE-74B0548F3337}" destId="{A0A6816D-ACBD-4588-9388-EA3403891EB2}" srcOrd="1" destOrd="0" presId="urn:microsoft.com/office/officeart/2005/8/layout/hierarchy6"/>
    <dgm:cxn modelId="{9259F133-5714-4CBD-83D2-CE6387CA1BF2}" type="presParOf" srcId="{67BC46BA-FB4E-4DCF-8F9A-17EF9D35843C}" destId="{CD1A2E26-4AB8-44A2-ACEF-EE7A55F7D290}" srcOrd="1" destOrd="0" presId="urn:microsoft.com/office/officeart/2005/8/layout/hierarchy6"/>
    <dgm:cxn modelId="{4819E938-C054-4163-9765-9C80FD40A163}" type="presParOf" srcId="{CD1A2E26-4AB8-44A2-ACEF-EE7A55F7D290}" destId="{ECA2B37D-5A7D-4CED-96A6-E64D4F736065}" srcOrd="0" destOrd="0" presId="urn:microsoft.com/office/officeart/2005/8/layout/hierarchy6"/>
    <dgm:cxn modelId="{7BB43379-2F99-401C-A8FA-F41E90801BE3}" type="presParOf" srcId="{67BC46BA-FB4E-4DCF-8F9A-17EF9D35843C}" destId="{C70024CF-C2EE-4AB9-8020-FF4CB079EDCA}" srcOrd="2" destOrd="0" presId="urn:microsoft.com/office/officeart/2005/8/layout/hierarchy6"/>
    <dgm:cxn modelId="{E1CBAC23-7BD4-4CE3-886A-943BC8E48E58}" type="presParOf" srcId="{C70024CF-C2EE-4AB9-8020-FF4CB079EDCA}" destId="{B95DDBC8-DE40-455A-BD46-5F7A27CC528B}" srcOrd="0" destOrd="0" presId="urn:microsoft.com/office/officeart/2005/8/layout/hierarchy6"/>
    <dgm:cxn modelId="{C0E973F2-24BF-4976-934B-371629851476}" type="presParOf" srcId="{C70024CF-C2EE-4AB9-8020-FF4CB079EDCA}" destId="{40DA6211-2652-4205-83F2-9351E792563C}" srcOrd="1" destOrd="0" presId="urn:microsoft.com/office/officeart/2005/8/layout/hierarchy6"/>
    <dgm:cxn modelId="{9BFAC2AA-E9CB-4413-B0F8-1D8E5C6FE3B3}" type="presParOf" srcId="{67BC46BA-FB4E-4DCF-8F9A-17EF9D35843C}" destId="{2B99018D-B6B2-421C-B562-B5F83E768BF7}" srcOrd="3" destOrd="0" presId="urn:microsoft.com/office/officeart/2005/8/layout/hierarchy6"/>
    <dgm:cxn modelId="{670D602B-3EDD-4B03-B317-3F0F544D213E}" type="presParOf" srcId="{2B99018D-B6B2-421C-B562-B5F83E768BF7}" destId="{9C4F1DD1-B527-488E-B09C-76D7784D44BC}" srcOrd="0" destOrd="0" presId="urn:microsoft.com/office/officeart/2005/8/layout/hierarchy6"/>
    <dgm:cxn modelId="{4C8065EF-9E77-4FDE-ACBF-D936594AA2D4}" type="presParOf" srcId="{67BC46BA-FB4E-4DCF-8F9A-17EF9D35843C}" destId="{05E0EE20-21E7-4BFB-9E5F-893D44A2724C}" srcOrd="4" destOrd="0" presId="urn:microsoft.com/office/officeart/2005/8/layout/hierarchy6"/>
    <dgm:cxn modelId="{3A603213-6D13-420C-BB98-714CA1270C9D}" type="presParOf" srcId="{05E0EE20-21E7-4BFB-9E5F-893D44A2724C}" destId="{8338163C-01B5-47B1-B307-7EEFCB09E429}" srcOrd="0" destOrd="0" presId="urn:microsoft.com/office/officeart/2005/8/layout/hierarchy6"/>
    <dgm:cxn modelId="{85D021AD-540B-44C3-899F-FB9666F4E6AA}" type="presParOf" srcId="{05E0EE20-21E7-4BFB-9E5F-893D44A2724C}" destId="{207A33A9-152E-460A-8443-A8EEE6C8D54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9360E-7476-4F59-A69D-92650C3062AF}">
      <dsp:nvSpPr>
        <dsp:cNvPr id="0" name=""/>
        <dsp:cNvSpPr/>
      </dsp:nvSpPr>
      <dsp:spPr>
        <a:xfrm>
          <a:off x="1845148" y="0"/>
          <a:ext cx="2509862" cy="1673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STANDARD KVALITY </a:t>
          </a:r>
          <a:br>
            <a:rPr lang="cs-CZ" sz="2400" kern="1200" dirty="0"/>
          </a:br>
          <a:r>
            <a:rPr lang="cs-CZ" sz="2400" kern="1200" dirty="0"/>
            <a:t>A KVANTITY</a:t>
          </a:r>
        </a:p>
      </dsp:txBody>
      <dsp:txXfrm>
        <a:off x="1894156" y="49008"/>
        <a:ext cx="2411846" cy="1575225"/>
      </dsp:txXfrm>
    </dsp:sp>
    <dsp:sp modelId="{473960E1-937C-4831-AC57-1821A3D7B517}">
      <dsp:nvSpPr>
        <dsp:cNvPr id="0" name=""/>
        <dsp:cNvSpPr/>
      </dsp:nvSpPr>
      <dsp:spPr>
        <a:xfrm>
          <a:off x="1480089" y="1673241"/>
          <a:ext cx="1619990" cy="669296"/>
        </a:xfrm>
        <a:custGeom>
          <a:avLst/>
          <a:gdLst/>
          <a:ahLst/>
          <a:cxnLst/>
          <a:rect l="0" t="0" r="0" b="0"/>
          <a:pathLst>
            <a:path>
              <a:moveTo>
                <a:pt x="1619990" y="0"/>
              </a:moveTo>
              <a:lnTo>
                <a:pt x="1619990" y="334648"/>
              </a:lnTo>
              <a:lnTo>
                <a:pt x="0" y="334648"/>
              </a:lnTo>
              <a:lnTo>
                <a:pt x="0" y="66929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A319C-D171-43D0-BE86-4F79C2764BAE}">
      <dsp:nvSpPr>
        <dsp:cNvPr id="0" name=""/>
        <dsp:cNvSpPr/>
      </dsp:nvSpPr>
      <dsp:spPr>
        <a:xfrm>
          <a:off x="225158" y="2342538"/>
          <a:ext cx="2509862" cy="1673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KRAJSKÁ ÚROVEŇ (KRAJSKÉ KNIHOVNY)</a:t>
          </a:r>
        </a:p>
      </dsp:txBody>
      <dsp:txXfrm>
        <a:off x="274166" y="2391546"/>
        <a:ext cx="2411846" cy="1575225"/>
      </dsp:txXfrm>
    </dsp:sp>
    <dsp:sp modelId="{5D5158CE-D093-4B9C-8599-60D1789A92FA}">
      <dsp:nvSpPr>
        <dsp:cNvPr id="0" name=""/>
        <dsp:cNvSpPr/>
      </dsp:nvSpPr>
      <dsp:spPr>
        <a:xfrm>
          <a:off x="1434369" y="4015779"/>
          <a:ext cx="91440" cy="6692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929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C12D9-A498-4BFF-ACC1-46621D8CF311}">
      <dsp:nvSpPr>
        <dsp:cNvPr id="0" name=""/>
        <dsp:cNvSpPr/>
      </dsp:nvSpPr>
      <dsp:spPr>
        <a:xfrm>
          <a:off x="225158" y="4685076"/>
          <a:ext cx="2509862" cy="1673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poradenská, konzultační činnost, plány, rozbory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statistika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vzdělávání knihovníků, semináře, porady</a:t>
          </a:r>
        </a:p>
      </dsp:txBody>
      <dsp:txXfrm>
        <a:off x="274166" y="4734084"/>
        <a:ext cx="2411846" cy="1575225"/>
      </dsp:txXfrm>
    </dsp:sp>
    <dsp:sp modelId="{01188488-1573-414A-AD20-59DC2D4E289D}">
      <dsp:nvSpPr>
        <dsp:cNvPr id="0" name=""/>
        <dsp:cNvSpPr/>
      </dsp:nvSpPr>
      <dsp:spPr>
        <a:xfrm>
          <a:off x="3100080" y="1673241"/>
          <a:ext cx="1642830" cy="669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648"/>
              </a:lnTo>
              <a:lnTo>
                <a:pt x="1642830" y="334648"/>
              </a:lnTo>
              <a:lnTo>
                <a:pt x="1642830" y="66929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3C4BE-671F-4C78-8A6B-D7664B56F76F}">
      <dsp:nvSpPr>
        <dsp:cNvPr id="0" name=""/>
        <dsp:cNvSpPr/>
      </dsp:nvSpPr>
      <dsp:spPr>
        <a:xfrm>
          <a:off x="3487979" y="2342538"/>
          <a:ext cx="2509862" cy="1673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REGIONÁLNÍ ÚROVEŇ (POVĚŘENÉ KNHOVNY)</a:t>
          </a:r>
        </a:p>
      </dsp:txBody>
      <dsp:txXfrm>
        <a:off x="3536987" y="2391546"/>
        <a:ext cx="2411846" cy="1575225"/>
      </dsp:txXfrm>
    </dsp:sp>
    <dsp:sp modelId="{A4FCA6AA-2E67-46BB-98C1-C1A07D929970}">
      <dsp:nvSpPr>
        <dsp:cNvPr id="0" name=""/>
        <dsp:cNvSpPr/>
      </dsp:nvSpPr>
      <dsp:spPr>
        <a:xfrm>
          <a:off x="4697190" y="4015779"/>
          <a:ext cx="91440" cy="6692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929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45A5B-948E-45A3-B920-7E6A5C1E3D12}">
      <dsp:nvSpPr>
        <dsp:cNvPr id="0" name=""/>
        <dsp:cNvSpPr/>
      </dsp:nvSpPr>
      <dsp:spPr>
        <a:xfrm>
          <a:off x="3487979" y="4685076"/>
          <a:ext cx="2509862" cy="1673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poradenská a konzultační činnost,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statistika,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vzdělávání knihovníků, semináře, porady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tvorba výměnných souborů, oběh, distribuce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pomoc při revizi a aktualizaci KF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nákup a zpracování KF z prostředků obcí, jejich distribuce</a:t>
          </a:r>
        </a:p>
      </dsp:txBody>
      <dsp:txXfrm>
        <a:off x="3536987" y="4734084"/>
        <a:ext cx="2411846" cy="15752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8163C-01B5-47B1-B307-7EEFCB09E429}">
      <dsp:nvSpPr>
        <dsp:cNvPr id="0" name=""/>
        <dsp:cNvSpPr/>
      </dsp:nvSpPr>
      <dsp:spPr>
        <a:xfrm>
          <a:off x="0" y="3974702"/>
          <a:ext cx="9714269" cy="17013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REGIONÁLNÍ</a:t>
          </a:r>
          <a:r>
            <a:rPr lang="cs-CZ" sz="2400" kern="1200" dirty="0"/>
            <a:t> CENTRUM</a:t>
          </a:r>
        </a:p>
      </dsp:txBody>
      <dsp:txXfrm>
        <a:off x="0" y="3974702"/>
        <a:ext cx="2914281" cy="1701361"/>
      </dsp:txXfrm>
    </dsp:sp>
    <dsp:sp modelId="{B95DDBC8-DE40-455A-BD46-5F7A27CC528B}">
      <dsp:nvSpPr>
        <dsp:cNvPr id="0" name=""/>
        <dsp:cNvSpPr/>
      </dsp:nvSpPr>
      <dsp:spPr>
        <a:xfrm>
          <a:off x="0" y="1988110"/>
          <a:ext cx="9714269" cy="17013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KRAJSKÉ CENTRUM</a:t>
          </a:r>
        </a:p>
      </dsp:txBody>
      <dsp:txXfrm>
        <a:off x="0" y="1988110"/>
        <a:ext cx="2914281" cy="1701361"/>
      </dsp:txXfrm>
    </dsp:sp>
    <dsp:sp modelId="{1AA42E7D-59F0-442E-BEBF-79ADC000F22E}">
      <dsp:nvSpPr>
        <dsp:cNvPr id="0" name=""/>
        <dsp:cNvSpPr/>
      </dsp:nvSpPr>
      <dsp:spPr>
        <a:xfrm>
          <a:off x="0" y="1518"/>
          <a:ext cx="9714269" cy="17013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NÁRODNÍ CENTRUM</a:t>
          </a:r>
        </a:p>
      </dsp:txBody>
      <dsp:txXfrm>
        <a:off x="0" y="1518"/>
        <a:ext cx="2914281" cy="1701361"/>
      </dsp:txXfrm>
    </dsp:sp>
    <dsp:sp modelId="{0B58ED34-CC99-4FB5-83A2-2C790D880C57}">
      <dsp:nvSpPr>
        <dsp:cNvPr id="0" name=""/>
        <dsp:cNvSpPr/>
      </dsp:nvSpPr>
      <dsp:spPr>
        <a:xfrm>
          <a:off x="5147519" y="144133"/>
          <a:ext cx="2139226" cy="1426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NÁRODNÍ KNIHOVNA</a:t>
          </a:r>
        </a:p>
      </dsp:txBody>
      <dsp:txXfrm>
        <a:off x="5189290" y="185904"/>
        <a:ext cx="2055684" cy="1342608"/>
      </dsp:txXfrm>
    </dsp:sp>
    <dsp:sp modelId="{5E16FC1D-FF0F-4B0F-AEB0-164892CDB2F0}">
      <dsp:nvSpPr>
        <dsp:cNvPr id="0" name=""/>
        <dsp:cNvSpPr/>
      </dsp:nvSpPr>
      <dsp:spPr>
        <a:xfrm>
          <a:off x="6171412" y="1570284"/>
          <a:ext cx="91440" cy="5704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046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19467-4990-4F11-AF64-78B1F3093102}">
      <dsp:nvSpPr>
        <dsp:cNvPr id="0" name=""/>
        <dsp:cNvSpPr/>
      </dsp:nvSpPr>
      <dsp:spPr>
        <a:xfrm>
          <a:off x="5147519" y="2140744"/>
          <a:ext cx="2139226" cy="1426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KRAJSKÉ KNIHOVNY</a:t>
          </a:r>
        </a:p>
      </dsp:txBody>
      <dsp:txXfrm>
        <a:off x="5189290" y="2182515"/>
        <a:ext cx="2055684" cy="1342608"/>
      </dsp:txXfrm>
    </dsp:sp>
    <dsp:sp modelId="{A2723A8E-6ED1-49E2-8ED5-66F665882C95}">
      <dsp:nvSpPr>
        <dsp:cNvPr id="0" name=""/>
        <dsp:cNvSpPr/>
      </dsp:nvSpPr>
      <dsp:spPr>
        <a:xfrm>
          <a:off x="4826635" y="3566895"/>
          <a:ext cx="1390497" cy="570460"/>
        </a:xfrm>
        <a:custGeom>
          <a:avLst/>
          <a:gdLst/>
          <a:ahLst/>
          <a:cxnLst/>
          <a:rect l="0" t="0" r="0" b="0"/>
          <a:pathLst>
            <a:path>
              <a:moveTo>
                <a:pt x="1390497" y="0"/>
              </a:moveTo>
              <a:lnTo>
                <a:pt x="1390497" y="285230"/>
              </a:lnTo>
              <a:lnTo>
                <a:pt x="0" y="285230"/>
              </a:lnTo>
              <a:lnTo>
                <a:pt x="0" y="57046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3CAF7-0D4F-42F5-A7B2-EDE6347EA50F}">
      <dsp:nvSpPr>
        <dsp:cNvPr id="0" name=""/>
        <dsp:cNvSpPr/>
      </dsp:nvSpPr>
      <dsp:spPr>
        <a:xfrm>
          <a:off x="3757022" y="4137356"/>
          <a:ext cx="2139226" cy="1426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POVĚŘENÉ KNIHOVNY</a:t>
          </a:r>
        </a:p>
      </dsp:txBody>
      <dsp:txXfrm>
        <a:off x="3798793" y="4179127"/>
        <a:ext cx="2055684" cy="1342608"/>
      </dsp:txXfrm>
    </dsp:sp>
    <dsp:sp modelId="{3B5D0E0C-BFFA-45DA-B6FE-2DB5258D875D}">
      <dsp:nvSpPr>
        <dsp:cNvPr id="0" name=""/>
        <dsp:cNvSpPr/>
      </dsp:nvSpPr>
      <dsp:spPr>
        <a:xfrm>
          <a:off x="6217132" y="3566895"/>
          <a:ext cx="1390497" cy="570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230"/>
              </a:lnTo>
              <a:lnTo>
                <a:pt x="1390497" y="285230"/>
              </a:lnTo>
              <a:lnTo>
                <a:pt x="1390497" y="57046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4C0E0-9884-4CD1-B17D-CAB6263F48D8}">
      <dsp:nvSpPr>
        <dsp:cNvPr id="0" name=""/>
        <dsp:cNvSpPr/>
      </dsp:nvSpPr>
      <dsp:spPr>
        <a:xfrm>
          <a:off x="6538016" y="4137356"/>
          <a:ext cx="2139226" cy="1426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ZÁKLADNÍ (OBSLUHOVANÉ) KNIHOVNY</a:t>
          </a:r>
        </a:p>
      </dsp:txBody>
      <dsp:txXfrm>
        <a:off x="6579787" y="4179127"/>
        <a:ext cx="2055684" cy="1342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42D2190-6A08-4639-8392-B24CDE92C4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0AAA7DA-C86C-4489-8B4F-D0D9B940F4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F1F08-C5B6-479D-86B6-5068516BBE7D}" type="datetimeFigureOut">
              <a:rPr lang="cs-CZ" smtClean="0"/>
              <a:t>21.02.2022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9BD218A-BE40-45E9-87EE-7E86FF3C09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468802-0C66-468C-A565-38440D7AF7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0BF2B-B03D-4720-B6F1-BE86C3225EC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0938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7BB62-B17A-41CA-8F76-C61A88B3CC38}" type="datetimeFigureOut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Upravte styly předlohy textu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6C021-372D-4759-B68E-2C92A6AD29F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13075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58268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53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6058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FF4CD0-1471-474F-B006-D6740D955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EF3FE1-C0E6-4CE0-B284-C59FAA76F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4540B9-E39A-4CAF-8135-F7BE3E821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46A70F-CFFE-41E6-A7E2-416EA0326532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11F293-549F-43DA-B88D-3D8CCC525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A131B0-8723-421D-B03C-B7FE5233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5412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6DB49-F8BD-4FE3-BF7C-BB4B5B50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B1B669C-93E8-4A4D-B9A6-BC516C935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C1EF09-B05A-484F-9AFD-0C11136E6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56E3DC-B7C6-408B-AC1B-D3AE32948304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1C96BF-E1C5-455D-AA59-61606182D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CD4276-4BD3-458F-9129-00354129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2392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90419F8-C5B7-4A83-BFB3-DD35E94B88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D7FAD48-7A5D-41CE-B089-0E9109404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234B97-BC75-4784-95F8-85BBFB5E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BFEE20B-40CD-453B-81CE-E3F99662240B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DEF6FB-1432-486E-8137-DCD4EE67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DC625E-AC73-4A4F-B8EA-54D7BDAE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0767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 baseline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3906981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3494176"/>
            <a:ext cx="2834640" cy="2321990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8" name="Zástupné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4C2105-AD79-4C97-8E9B-166E1C00BEBA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é zápatí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87B0DF2F-DAFD-4616-9E25-0C28D75BF30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91805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336DA0F9-D851-437C-A45B-EC125A3D3DB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076629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FF0BA98-3AB4-4D88-B1C2-6279BCACFA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7792" y="3971924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13" name="Zástupný text 5">
            <a:extLst>
              <a:ext uri="{FF2B5EF4-FFF2-40B4-BE49-F238E27FC236}">
                <a16:creationId xmlns:a16="http://schemas.microsoft.com/office/drawing/2014/main" id="{D9DEF72B-B924-4A0D-8C83-3B370632C0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2616" y="3971925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14" name="Zástupný text 5">
            <a:extLst>
              <a:ext uri="{FF2B5EF4-FFF2-40B4-BE49-F238E27FC236}">
                <a16:creationId xmlns:a16="http://schemas.microsoft.com/office/drawing/2014/main" id="{E9D30C54-E9E8-4300-8DA4-352DB3A71A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70240" y="3971924"/>
            <a:ext cx="2458230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 noProof="0"/>
              <a:t>Upravit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07508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7E7D64-F8F7-4D9E-8603-C0C2DA32B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E73AB8-B741-49EE-8CF2-CE76B41B1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54C14E-AA16-48C7-BC64-BCAE78634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9F872FE-0D80-4AA1-8265-D0923ED827B8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8C7856-DF67-4A52-B45B-88136DD8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r>
              <a:rPr lang="cs-CZ" dirty="0"/>
              <a:t>Standardy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A3124B-11CE-4F87-90FE-CB6E3381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8539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1FA874-DA89-4ED3-A6C5-6DAF6872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BD4614-D29F-4602-8870-8534E9192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84844E-D1B2-44EC-93E4-1EA427F23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6AE4FB-4A89-40BF-B98D-F694B8787160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D3388E-AC10-485A-A64B-F720A290F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BBF5CC-0FF4-4C39-9766-1C5561EA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506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7A20A4-CF63-41DC-ADEB-F2C83AAD4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9B4032-2D10-451D-B7F4-54ED417A6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909734-6C72-4068-B06F-F875E92DF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8E3543E-FDF5-4808-B8F6-D35E304C3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4035430-03C7-45BF-8CC2-D0B7482DD846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DD98E4-B786-4D3B-A8C3-694EF65E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13D0A1-6DA8-4D45-BBF9-65AACDC1E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6703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96984-3F27-4F22-A482-3F83FC572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9420E9-5259-4DB0-ADD9-F31EB43DC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8B26E7-B5FA-4ED1-887B-1AE835016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FF59403-02F0-41AF-9433-F8C7F82E3B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36F6342-7098-4361-9EFA-D3521C971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850BE94-C1B1-4A21-AC23-4BA276786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386139D-BF70-42C9-99AE-5186C4E208B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4738F78-7921-4B41-9041-9FE47584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BF8F1F4-5361-4B71-B40D-D0DAB170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5507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D1BD1F-DDC8-4803-BFE4-AE718D62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DDE87A3-43A8-41E2-A412-F7CC1ED67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022AB1-AA7E-4B09-83DF-B98216899173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AB74380-3900-4252-B190-4B99F804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F0AA1F-3999-4A32-BB04-66EF0169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1991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3230B46-2F9F-46C8-82D7-43F41245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CD17C75-FB3C-4ACF-8474-7EFBD0CC3B7B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2CD081-108C-4D3A-B81A-E6BD8D8B7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A29755-B102-493C-B7B2-3A19D6C3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8986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097F33-4B76-4CDB-B3E9-B0034A57F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AEAE59-AE38-4B9D-8E6D-A6F6FB2F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AC3291-DB4D-404C-BD6E-9F94612B2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B9B6D7-BAD7-4ED5-9667-ABDD7524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15B8CE5-BDAB-4CE4-9349-A5ACF15B11E4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49CE53-AECD-4E42-9E59-AB67667D9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3D313F-2306-4C62-BBE8-D5F1C5B86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6561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9B02C-8BDF-4A19-A8FD-7D7EDE933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7337B10-4C98-4EC2-986C-29E7F30E5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F83D02-EC8F-4B0C-95E7-5B4AD037D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3CB993-A1AF-4321-B481-C8F29A4E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8420C25-34AC-46B2-AA97-5A96B62DB086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12D478-CE7C-4B45-A9A3-CD76CC59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B1ADC0-C2B8-4F39-A6FD-ACB8723CB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1195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C24CF6B-D879-4FA7-BBA4-9A6654DA6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561A2B-3E70-4F0D-8667-5F2055337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57C051-4281-4CBA-859F-C319E6840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E91949-A5E1-4BFE-9DD3-F21042DC3601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8B54C2-2C58-4951-B965-23DE1C8C3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80E84E-52EB-4E51-995F-8CBDB7FD6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3894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metodik.knihovna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ipk.nkp.cz/docs/RF/sluzby_knihoven_knihovnam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ipk.nkp.cz/docs/VKIS/MK_standard_VKIS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ipk.nkp.cz/docs/2017_Metodicky_pokyn_MK_akvizice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mcvrk.mzk.cz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pk.nkp.cz/docs/usn_priloha.rt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rodnikvalifikace.cz/kvalifikace-1134-Samostatny_knihovnik_metodik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kshop-pro-metodiky-7.webnode.cz/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vkkl.cz/ctenar" TargetMode="External"/><Relationship Id="rId5" Type="http://schemas.openxmlformats.org/officeDocument/2006/relationships/hyperlink" Target="https://knihovnarevue.nkp.cz/" TargetMode="External"/><Relationship Id="rId4" Type="http://schemas.openxmlformats.org/officeDocument/2006/relationships/hyperlink" Target="https://www.svkos.cz/data/filemanager/source/studijn%C3%AD%20texty%20pro%20knihovn%C3%ADky/2020%20-%20aktualizace/24_Seda_Zajisteni_vykonu_RF_knihoven_verze1.3.pdf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metodik.knihovna@gmail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3A2E0DA-DA21-447D-AD1F-3DB915DD05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6199"/>
            <a:ext cx="12192000" cy="67056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D6CA50C-1A88-4B3F-A34F-FE199F420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845574"/>
            <a:ext cx="4469307" cy="370813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rtl="0"/>
            <a:r>
              <a:rPr lang="cs-CZ" sz="4800" dirty="0">
                <a:solidFill>
                  <a:srgbClr val="AF0505"/>
                </a:solidFill>
              </a:rPr>
              <a:t>Regionální funkce II. část</a:t>
            </a:r>
            <a:br>
              <a:rPr lang="cs-CZ" sz="4800" dirty="0">
                <a:solidFill>
                  <a:srgbClr val="AF0505"/>
                </a:solidFill>
              </a:rPr>
            </a:br>
            <a:endParaRPr lang="cs-CZ" sz="4800" dirty="0">
              <a:solidFill>
                <a:srgbClr val="293D5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CC2D51-705E-403A-AC0E-9157DC55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70246"/>
            <a:ext cx="4469306" cy="1258606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rtl="0"/>
            <a:endParaRPr lang="cs-CZ" dirty="0"/>
          </a:p>
          <a:p>
            <a:pPr rtl="0"/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PhDr. Marie Šedá</a:t>
            </a:r>
            <a:br>
              <a:rPr lang="cs-CZ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8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metodik.knihovna@gmail.com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613626A-0D3C-46A2-B21C-E511BE25B4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23" t="24185" r="13863" b="24308"/>
          <a:stretch/>
        </p:blipFill>
        <p:spPr>
          <a:xfrm>
            <a:off x="643466" y="845574"/>
            <a:ext cx="1007781" cy="65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3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Definice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10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2212257"/>
            <a:ext cx="10288480" cy="3984707"/>
          </a:xfrm>
        </p:spPr>
        <p:txBody>
          <a:bodyPr>
            <a:normAutofit/>
          </a:bodyPr>
          <a:lstStyle/>
          <a:p>
            <a:r>
              <a:rPr lang="cs-CZ" b="0" i="1" dirty="0">
                <a:solidFill>
                  <a:srgbClr val="293D51"/>
                </a:solidFill>
              </a:rPr>
              <a:t>„Regionální funkce - funkce zpravidla univerzální knihovny zaměřené na vymezený region. Jsou jimi zejména činnosti koordinační, poradenské a konzultační, meziknihovní služby, vzdělávací aktivity, shromažďování, zpracovávání, uchovávání a zpřístupňování dokumentů a informací o daném regionu.“</a:t>
            </a:r>
          </a:p>
        </p:txBody>
      </p:sp>
    </p:spTree>
    <p:extLst>
      <p:ext uri="{BB962C8B-B14F-4D97-AF65-F5344CB8AC3E}">
        <p14:creationId xmlns:p14="http://schemas.microsoft.com/office/powerpoint/2010/main" val="37075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Prostějovská výzva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11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2212257"/>
            <a:ext cx="10288480" cy="3984707"/>
          </a:xfrm>
        </p:spPr>
        <p:txBody>
          <a:bodyPr>
            <a:normAutofit/>
          </a:bodyPr>
          <a:lstStyle/>
          <a:p>
            <a:r>
              <a:rPr lang="cs-CZ" b="0" dirty="0">
                <a:solidFill>
                  <a:srgbClr val="293D51"/>
                </a:solidFill>
              </a:rPr>
              <a:t>10. až 12. dubna 2001 v Prostějově sešli na semináři nazvaném „Regionální funkce“ ředitelé všech zainteresovaných knihoven se zástupci z NK ČR, aby zahájili přípravy na plnění usnesení vlády ČR z 26. 2. 2001 č. 195 k zajištění RF veřejných knihoven a podpory regionálních kulturních aktivit. </a:t>
            </a:r>
          </a:p>
          <a:p>
            <a:r>
              <a:rPr lang="cs-CZ" b="0" dirty="0">
                <a:solidFill>
                  <a:srgbClr val="293D51"/>
                </a:solidFill>
              </a:rPr>
              <a:t>Na semináři byl vypracován plán postupu rozvoje RF nazván </a:t>
            </a:r>
            <a:r>
              <a:rPr lang="cs-CZ" b="0" dirty="0">
                <a:solidFill>
                  <a:srgbClr val="C00000"/>
                </a:solidFill>
              </a:rPr>
              <a:t>Prostějovská výzva. </a:t>
            </a:r>
          </a:p>
          <a:p>
            <a:pPr marL="0" indent="0">
              <a:buNone/>
            </a:pPr>
            <a:endParaRPr lang="cs-CZ" b="0" i="1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Hlavní témata řešená v Prostějově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12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2212257"/>
            <a:ext cx="10288480" cy="3984707"/>
          </a:xfrm>
        </p:spPr>
        <p:txBody>
          <a:bodyPr>
            <a:normAutofit/>
          </a:bodyPr>
          <a:lstStyle/>
          <a:p>
            <a:r>
              <a:rPr lang="cs-CZ" b="0" dirty="0">
                <a:solidFill>
                  <a:srgbClr val="293D51"/>
                </a:solidFill>
              </a:rPr>
              <a:t>Zpracování základních cílů realizace RF,</a:t>
            </a:r>
          </a:p>
          <a:p>
            <a:r>
              <a:rPr lang="cs-CZ" b="0" dirty="0">
                <a:solidFill>
                  <a:srgbClr val="C00000"/>
                </a:solidFill>
              </a:rPr>
              <a:t>povinné aktivity, </a:t>
            </a:r>
            <a:r>
              <a:rPr lang="cs-CZ" b="0" dirty="0">
                <a:solidFill>
                  <a:srgbClr val="293D51"/>
                </a:solidFill>
              </a:rPr>
              <a:t>které by měly být v rámci RF v každém kraji standardně vykonávány (s přidělením odpovědnosti),</a:t>
            </a:r>
          </a:p>
          <a:p>
            <a:r>
              <a:rPr lang="cs-CZ" b="0" dirty="0">
                <a:solidFill>
                  <a:srgbClr val="293D51"/>
                </a:solidFill>
              </a:rPr>
              <a:t>postup a orientační </a:t>
            </a:r>
            <a:r>
              <a:rPr lang="cs-CZ" b="0" dirty="0">
                <a:solidFill>
                  <a:srgbClr val="C00000"/>
                </a:solidFill>
              </a:rPr>
              <a:t>harmonogram prací </a:t>
            </a:r>
            <a:r>
              <a:rPr lang="cs-CZ" b="0" dirty="0">
                <a:solidFill>
                  <a:srgbClr val="293D51"/>
                </a:solidFill>
              </a:rPr>
              <a:t>v souvislosti s přípravou výkonu regionálních funkcí </a:t>
            </a:r>
            <a:r>
              <a:rPr lang="cs-CZ" b="0" dirty="0">
                <a:solidFill>
                  <a:srgbClr val="C00000"/>
                </a:solidFill>
              </a:rPr>
              <a:t>od roku 2002,</a:t>
            </a:r>
          </a:p>
          <a:p>
            <a:r>
              <a:rPr lang="cs-CZ" b="0" dirty="0">
                <a:solidFill>
                  <a:srgbClr val="293D51"/>
                </a:solidFill>
              </a:rPr>
              <a:t>definování hlavních problémů realizace RF. </a:t>
            </a:r>
          </a:p>
          <a:p>
            <a:endParaRPr lang="cs-CZ" b="0" i="1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9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Základní cíle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13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18969"/>
            <a:ext cx="11531354" cy="4377996"/>
          </a:xfrm>
        </p:spPr>
        <p:txBody>
          <a:bodyPr>
            <a:normAutofit fontScale="85000" lnSpcReduction="20000"/>
          </a:bodyPr>
          <a:lstStyle/>
          <a:p>
            <a:r>
              <a:rPr lang="cs-CZ" b="0" dirty="0">
                <a:solidFill>
                  <a:srgbClr val="293D51"/>
                </a:solidFill>
              </a:rPr>
              <a:t>1.	Účelná dělba práce a koordinace odborných činností</a:t>
            </a:r>
          </a:p>
          <a:p>
            <a:r>
              <a:rPr lang="cs-CZ" b="0" dirty="0">
                <a:solidFill>
                  <a:srgbClr val="293D51"/>
                </a:solidFill>
              </a:rPr>
              <a:t>2.	Efektivní využití veřejných finančních prostředků</a:t>
            </a:r>
          </a:p>
          <a:p>
            <a:r>
              <a:rPr lang="cs-CZ" b="0" dirty="0">
                <a:solidFill>
                  <a:srgbClr val="293D51"/>
                </a:solidFill>
              </a:rPr>
              <a:t>3.	Garance průběžné aktualizace knihovního fondu veřejných knihoven (VK) v regionu</a:t>
            </a:r>
          </a:p>
          <a:p>
            <a:r>
              <a:rPr lang="cs-CZ" b="0" dirty="0">
                <a:solidFill>
                  <a:srgbClr val="293D51"/>
                </a:solidFill>
              </a:rPr>
              <a:t>4.	Udržení odborného standardu služeb v knihovnách regionu </a:t>
            </a:r>
          </a:p>
          <a:p>
            <a:r>
              <a:rPr lang="cs-CZ" b="0" dirty="0">
                <a:solidFill>
                  <a:srgbClr val="293D51"/>
                </a:solidFill>
              </a:rPr>
              <a:t>5.	Garance kvalifikačního růstu pracovníků knihoven (celoživotní vzdělávání)</a:t>
            </a:r>
          </a:p>
          <a:p>
            <a:r>
              <a:rPr lang="cs-CZ" b="0" dirty="0">
                <a:solidFill>
                  <a:srgbClr val="293D51"/>
                </a:solidFill>
              </a:rPr>
              <a:t>6.	Zajištění kvality a kontinuity knihovních a informačních služeb (KIS) v návaznosti na 	informační potřeby uživatelů</a:t>
            </a:r>
          </a:p>
          <a:p>
            <a:r>
              <a:rPr lang="cs-CZ" b="0" dirty="0">
                <a:solidFill>
                  <a:srgbClr val="293D51"/>
                </a:solidFill>
              </a:rPr>
              <a:t>7.	Zajištění dostupnosti KIS ve všech místech republiky </a:t>
            </a:r>
          </a:p>
          <a:p>
            <a:r>
              <a:rPr lang="cs-CZ" b="0" dirty="0">
                <a:solidFill>
                  <a:srgbClr val="293D51"/>
                </a:solidFill>
              </a:rPr>
              <a:t>8.	Vyrovnání rozdílů v poskytování informačních a knihovních služeb obyvatelům měst 	a malých obcí</a:t>
            </a:r>
          </a:p>
          <a:p>
            <a:r>
              <a:rPr lang="cs-CZ" b="0" dirty="0">
                <a:solidFill>
                  <a:srgbClr val="293D51"/>
                </a:solidFill>
              </a:rPr>
              <a:t>9.	Odstranění nežádoucích diferencí v úrovni poskytování KIS mezi jednotlivými 	regiony a kraji </a:t>
            </a:r>
          </a:p>
        </p:txBody>
      </p:sp>
    </p:spTree>
    <p:extLst>
      <p:ext uri="{BB962C8B-B14F-4D97-AF65-F5344CB8AC3E}">
        <p14:creationId xmlns:p14="http://schemas.microsoft.com/office/powerpoint/2010/main" val="47427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Program podpory zajištění RF knihoven – 2003, 2004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14</a:t>
            </a:fld>
            <a:endParaRPr lang="cs-CZ" noProof="0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8BCDC485-6CE7-425A-9188-DAC42C457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49856" y="1474840"/>
            <a:ext cx="3609933" cy="4811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542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Standard pro výkon RF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15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8465"/>
            <a:ext cx="8021238" cy="4348499"/>
          </a:xfrm>
        </p:spPr>
        <p:txBody>
          <a:bodyPr>
            <a:normAutofit/>
          </a:bodyPr>
          <a:lstStyle/>
          <a:p>
            <a:r>
              <a:rPr lang="cs-CZ" b="0" dirty="0">
                <a:solidFill>
                  <a:srgbClr val="293D51"/>
                </a:solidFill>
              </a:rPr>
              <a:t>Metodický pokyn Ministerstva kultury k zajištění výkonu regionálních funkcí knihoven a jejich koordinaci na území ČR (2019)</a:t>
            </a:r>
          </a:p>
          <a:p>
            <a:pPr lvl="1"/>
            <a:r>
              <a:rPr lang="cs-CZ" b="0" dirty="0">
                <a:solidFill>
                  <a:srgbClr val="293D51"/>
                </a:solidFill>
              </a:rPr>
              <a:t>úředním a odborným jazykem představuje </a:t>
            </a:r>
            <a:r>
              <a:rPr lang="cs-CZ" b="0" dirty="0">
                <a:solidFill>
                  <a:srgbClr val="C00000"/>
                </a:solidFill>
              </a:rPr>
              <a:t>souhrn služeb</a:t>
            </a:r>
            <a:r>
              <a:rPr lang="cs-CZ" b="0" dirty="0">
                <a:solidFill>
                  <a:srgbClr val="293D51"/>
                </a:solidFill>
              </a:rPr>
              <a:t>, kterými jsou regionální funkce naplňovány, a současně deklaruje standardy pro jejich výkon, tzn. vymezuje strategický cíl každé služby, její rozsah, určuje poskytovatele, okruh příjemců, periodicitu, případně termíny realizace</a:t>
            </a:r>
          </a:p>
          <a:p>
            <a:pPr lvl="1"/>
            <a:r>
              <a:rPr lang="cs-CZ" sz="2000" b="0" dirty="0">
                <a:solidFill>
                  <a:srgbClr val="293D51"/>
                </a:solidFill>
                <a:hlinkClick r:id="rId4"/>
              </a:rPr>
              <a:t>https://ipk.nkp.cz/docs/RF/sluzby_knihoven_knihovnam.pdf</a:t>
            </a:r>
            <a:r>
              <a:rPr lang="cs-CZ" sz="2000" b="0" dirty="0">
                <a:solidFill>
                  <a:srgbClr val="293D51"/>
                </a:solidFill>
              </a:rPr>
              <a:t>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23BB771-2F86-4893-9067-045B092F5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1647" y="1512761"/>
            <a:ext cx="3660353" cy="51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5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Standard pro výkon RF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16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8465"/>
            <a:ext cx="8021238" cy="434849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dirty="0"/>
              <a:t>Zabývá se celostátní dotačním programem </a:t>
            </a:r>
          </a:p>
          <a:p>
            <a:pPr marL="0" indent="0" algn="ctr">
              <a:buNone/>
            </a:pPr>
            <a:r>
              <a:rPr lang="cs-CZ" b="1" dirty="0"/>
              <a:t>Regionální funkce knihoven.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Určuje povinnosti i práva malé (obsluhované) knihovny, knihovny pověřené a knihovny krajské. Nezapomíná na </a:t>
            </a:r>
          </a:p>
          <a:p>
            <a:pPr marL="0" indent="0" algn="ctr">
              <a:buNone/>
            </a:pPr>
            <a:r>
              <a:rPr lang="cs-CZ" b="1" dirty="0"/>
              <a:t>povinnosti zřizovatele.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Specifikuje, jaké služby může malá knihovna dostávat:</a:t>
            </a:r>
          </a:p>
          <a:p>
            <a:pPr marL="0" indent="0" algn="ctr">
              <a:buNone/>
            </a:pPr>
            <a:r>
              <a:rPr lang="cs-CZ" dirty="0"/>
              <a:t>poradenství, konzultace, metodiku,</a:t>
            </a:r>
          </a:p>
          <a:p>
            <a:pPr marL="0" indent="0" algn="ctr">
              <a:buNone/>
            </a:pPr>
            <a:r>
              <a:rPr lang="cs-CZ" dirty="0"/>
              <a:t>pomoc při statistice,</a:t>
            </a:r>
          </a:p>
          <a:p>
            <a:pPr marL="0" indent="0" algn="ctr">
              <a:buNone/>
            </a:pPr>
            <a:r>
              <a:rPr lang="cs-CZ" dirty="0"/>
              <a:t>vzdělávání knihovníků, semináře a porady,</a:t>
            </a:r>
          </a:p>
          <a:p>
            <a:pPr marL="0" indent="0" algn="ctr">
              <a:buNone/>
            </a:pPr>
            <a:r>
              <a:rPr lang="cs-CZ" dirty="0"/>
              <a:t>výměnné fondy, a to i z prostředků obce,</a:t>
            </a:r>
          </a:p>
          <a:p>
            <a:pPr marL="0" indent="0" algn="ctr">
              <a:buNone/>
            </a:pPr>
            <a:r>
              <a:rPr lang="cs-CZ" dirty="0"/>
              <a:t>pomoc při přípravě kulturních, komunitních a vzdělávacích programů,</a:t>
            </a:r>
          </a:p>
          <a:p>
            <a:pPr marL="0" indent="0" algn="ctr">
              <a:buNone/>
            </a:pPr>
            <a:r>
              <a:rPr lang="cs-CZ" dirty="0"/>
              <a:t>servis automatizovaného knihovního systému. </a:t>
            </a:r>
          </a:p>
          <a:p>
            <a:pPr marL="0" indent="0">
              <a:buNone/>
            </a:pPr>
            <a:endParaRPr lang="cs-CZ" sz="2000" b="0" dirty="0">
              <a:solidFill>
                <a:srgbClr val="293D51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23BB771-2F86-4893-9067-045B092F5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647" y="1512761"/>
            <a:ext cx="3660353" cy="51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234692-C425-484F-8BCC-AAFC2501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3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A7DD4-924A-4C68-BAD9-9A58E6CE8B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0454"/>
            <a:ext cx="12191999" cy="180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4E4A8B-D4F2-4ACD-9430-01FAA2DD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35FD0AC-8344-4B66-9425-5DDE1E380A1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D18E6B-C15A-48EC-AE78-02463A26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3C2-5377-46B0-A609-0508B6A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17</a:t>
            </a:fld>
            <a:endParaRPr lang="cs-CZ" noProof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BEC3D0-EB4F-43EA-B274-94629EDE1FD8}"/>
              </a:ext>
            </a:extLst>
          </p:cNvPr>
          <p:cNvSpPr txBox="1"/>
          <p:nvPr/>
        </p:nvSpPr>
        <p:spPr>
          <a:xfrm>
            <a:off x="7847860" y="0"/>
            <a:ext cx="4344140" cy="6858000"/>
          </a:xfrm>
          <a:prstGeom prst="rect">
            <a:avLst/>
          </a:prstGeom>
          <a:solidFill>
            <a:srgbClr val="293D5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09B74BA-BFE3-4B34-8E51-12D12127E232}"/>
              </a:ext>
            </a:extLst>
          </p:cNvPr>
          <p:cNvSpPr txBox="1"/>
          <p:nvPr/>
        </p:nvSpPr>
        <p:spPr>
          <a:xfrm>
            <a:off x="772356" y="3058462"/>
            <a:ext cx="4802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cap="all" dirty="0">
                <a:solidFill>
                  <a:srgbClr val="AF0505"/>
                </a:solidFill>
              </a:rPr>
              <a:t>Další standardy</a:t>
            </a:r>
          </a:p>
        </p:txBody>
      </p:sp>
    </p:spTree>
    <p:extLst>
      <p:ext uri="{BB962C8B-B14F-4D97-AF65-F5344CB8AC3E}">
        <p14:creationId xmlns:p14="http://schemas.microsoft.com/office/powerpoint/2010/main" val="362863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Standard pro dobrou knihovnu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18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8465"/>
            <a:ext cx="8021238" cy="4348499"/>
          </a:xfrm>
        </p:spPr>
        <p:txBody>
          <a:bodyPr>
            <a:normAutofit/>
          </a:bodyPr>
          <a:lstStyle/>
          <a:p>
            <a:r>
              <a:rPr lang="cs-CZ" b="0" dirty="0">
                <a:solidFill>
                  <a:srgbClr val="293D51"/>
                </a:solidFill>
              </a:rPr>
              <a:t>Metodický pokyn Ministerstva kultury k vymezení standardu veřejných knihovnických a informačních služeb poskytovaných knihovnami zřizovanými a/nebo provozovanými obcemi a kraji na území České republiky (2019)</a:t>
            </a:r>
          </a:p>
          <a:p>
            <a:r>
              <a:rPr lang="cs-CZ" sz="2000" b="0" dirty="0">
                <a:solidFill>
                  <a:srgbClr val="293D51"/>
                </a:solidFill>
                <a:hlinkClick r:id="rId4"/>
              </a:rPr>
              <a:t>https://ipk.nkp.cz/docs/VKIS/MK_standard_VKIS.pdf</a:t>
            </a:r>
            <a:r>
              <a:rPr lang="cs-CZ" sz="2000" dirty="0">
                <a:solidFill>
                  <a:srgbClr val="293D51"/>
                </a:solidFill>
              </a:rPr>
              <a:t> </a:t>
            </a:r>
            <a:endParaRPr lang="cs-CZ" sz="2000" b="0" dirty="0">
              <a:solidFill>
                <a:srgbClr val="293D51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8FFF908-DF07-4C25-9982-B0845A8B24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9863" y="1491120"/>
            <a:ext cx="3602137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3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Standard pro dobrou knihovnu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19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8465"/>
            <a:ext cx="8021238" cy="4348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Poradí, jak by měla být knihovna otevřena,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kolik peněz by měla mít na nákup knihovního fondu,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kde by knihovna měla být (v centru obce),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kolik m2 plochy potřebuje,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kolik studijních míst by ideálně měla mít,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říká, že v knihovně musí být připojení k internetu,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že knihovna má mít své webové stránky a katalog knihovny na internetu,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doporučuje, aby se knihovníci celoživotně vzdělávali 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a zjišťovali, jestli jsou občané s prací knihovny spokojeni.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8FFF908-DF07-4C25-9982-B0845A8B2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863" y="1491120"/>
            <a:ext cx="3602137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8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3EBEC3D0-EB4F-43EA-B274-94629EDE1FD8}"/>
              </a:ext>
            </a:extLst>
          </p:cNvPr>
          <p:cNvSpPr txBox="1"/>
          <p:nvPr/>
        </p:nvSpPr>
        <p:spPr>
          <a:xfrm>
            <a:off x="7847860" y="0"/>
            <a:ext cx="4344140" cy="6858000"/>
          </a:xfrm>
          <a:prstGeom prst="rect">
            <a:avLst/>
          </a:prstGeom>
          <a:solidFill>
            <a:srgbClr val="293D5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6234692-C425-484F-8BCC-AAFC2501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3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A7DD4-924A-4C68-BAD9-9A58E6CE8B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0454"/>
            <a:ext cx="12191999" cy="180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4E4A8B-D4F2-4ACD-9430-01FAA2DD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CDDE04-1484-40FE-B019-534202F6CCF7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3C2-5377-46B0-A609-0508B6A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</a:t>
            </a:fld>
            <a:endParaRPr lang="cs-CZ" noProof="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09B74BA-BFE3-4B34-8E51-12D12127E232}"/>
              </a:ext>
            </a:extLst>
          </p:cNvPr>
          <p:cNvSpPr txBox="1"/>
          <p:nvPr/>
        </p:nvSpPr>
        <p:spPr>
          <a:xfrm>
            <a:off x="1374917" y="2367171"/>
            <a:ext cx="411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cap="all" dirty="0">
                <a:solidFill>
                  <a:srgbClr val="AF0505"/>
                </a:solidFill>
              </a:rPr>
              <a:t>TŘETÍ </a:t>
            </a:r>
          </a:p>
          <a:p>
            <a:pPr algn="ctr"/>
            <a:r>
              <a:rPr lang="cs-CZ" sz="4400" cap="all" dirty="0">
                <a:solidFill>
                  <a:srgbClr val="AF0505"/>
                </a:solidFill>
              </a:rPr>
              <a:t>KNIHOVNí ZÁKON</a:t>
            </a:r>
          </a:p>
        </p:txBody>
      </p:sp>
    </p:spTree>
    <p:extLst>
      <p:ext uri="{BB962C8B-B14F-4D97-AF65-F5344CB8AC3E}">
        <p14:creationId xmlns:p14="http://schemas.microsoft.com/office/powerpoint/2010/main" val="403005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Standard pro dobrý knihovní fond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20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2566219"/>
            <a:ext cx="8021238" cy="3630745"/>
          </a:xfrm>
        </p:spPr>
        <p:txBody>
          <a:bodyPr>
            <a:normAutofit/>
          </a:bodyPr>
          <a:lstStyle/>
          <a:p>
            <a:r>
              <a:rPr lang="cs-CZ" b="0" dirty="0">
                <a:solidFill>
                  <a:srgbClr val="293D51"/>
                </a:solidFill>
              </a:rPr>
              <a:t>Metodický pokyn Ministerstva kultury k vymezení standardu doplňování a aktualizace knihovního fondu pro knihovny zřizované a/nebo provozované obcemi na území České republiky (2017)</a:t>
            </a:r>
          </a:p>
          <a:p>
            <a:r>
              <a:rPr lang="cs-CZ" sz="2000" b="0" dirty="0">
                <a:solidFill>
                  <a:srgbClr val="293D51"/>
                </a:solidFill>
                <a:hlinkClick r:id="rId4"/>
              </a:rPr>
              <a:t>https://ipk.nkp.cz/docs/2017_Metodicky_pokyn_MK_akvizice.pdf</a:t>
            </a:r>
            <a:r>
              <a:rPr lang="cs-CZ" sz="2000" dirty="0">
                <a:solidFill>
                  <a:srgbClr val="293D51"/>
                </a:solidFill>
              </a:rPr>
              <a:t> </a:t>
            </a:r>
            <a:endParaRPr lang="cs-CZ" sz="2000" b="0" dirty="0">
              <a:solidFill>
                <a:srgbClr val="293D51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D8C25D6-1572-4D33-B9F9-00C4D923F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685" y="1491120"/>
            <a:ext cx="3653315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2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Standard pro dobrý knihovní fond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21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558213"/>
            <a:ext cx="8021238" cy="463875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dirty="0"/>
              <a:t>Zabývá se budováním knihovního fondu - výběrem a nákupem knih, časopisů a dalších dokumentů.</a:t>
            </a:r>
          </a:p>
          <a:p>
            <a:pPr marL="0" indent="0" algn="ctr">
              <a:buNone/>
            </a:pPr>
            <a:r>
              <a:rPr lang="cs-CZ" dirty="0"/>
              <a:t>Radí, jak vybírat vhodné knihy tak, aby knihovna sloužila všem rovnoměrně.</a:t>
            </a:r>
          </a:p>
          <a:p>
            <a:pPr marL="0" indent="0" algn="ctr">
              <a:buNone/>
            </a:pPr>
            <a:r>
              <a:rPr lang="cs-CZ" dirty="0"/>
              <a:t>Pomůže nastavit a naplánovat optimální výši financí na nákup dokumentů.</a:t>
            </a:r>
          </a:p>
          <a:p>
            <a:pPr marL="0" indent="0" algn="ctr">
              <a:buNone/>
            </a:pPr>
            <a:r>
              <a:rPr lang="cs-CZ" dirty="0"/>
              <a:t>Připomíná, jaké funkce knihovna má plnit.</a:t>
            </a:r>
          </a:p>
          <a:p>
            <a:pPr marL="0" indent="0" algn="ctr">
              <a:buNone/>
            </a:pPr>
            <a:r>
              <a:rPr lang="cs-CZ" dirty="0"/>
              <a:t>Doporučuje, jak spolupracovat s knihovnami v okolí. </a:t>
            </a:r>
          </a:p>
          <a:p>
            <a:pPr marL="0" indent="0" algn="ctr">
              <a:buNone/>
            </a:pPr>
            <a:r>
              <a:rPr lang="cs-CZ" dirty="0"/>
              <a:t>Dává přehled o tom, jaké typy dokumentů je dobré mít v knihovně.</a:t>
            </a:r>
          </a:p>
          <a:p>
            <a:pPr marL="0" indent="0" algn="ctr">
              <a:buNone/>
            </a:pPr>
            <a:r>
              <a:rPr lang="cs-CZ" dirty="0"/>
              <a:t>Nezapomíná na vyřazování knih zastaralých, opotřebovaných </a:t>
            </a:r>
          </a:p>
          <a:p>
            <a:pPr marL="0" indent="0" algn="ctr">
              <a:buNone/>
            </a:pPr>
            <a:r>
              <a:rPr lang="cs-CZ" dirty="0"/>
              <a:t>a nevyužívaných.</a:t>
            </a:r>
          </a:p>
          <a:p>
            <a:pPr marL="0" indent="0" algn="ctr">
              <a:buNone/>
            </a:pPr>
            <a:r>
              <a:rPr lang="cs-CZ" dirty="0"/>
              <a:t>Naučí, jak provádět pravidelnou revizi knihovního fondu.</a:t>
            </a:r>
          </a:p>
          <a:p>
            <a:pPr marL="0" indent="0" algn="ctr">
              <a:buNone/>
            </a:pPr>
            <a:r>
              <a:rPr lang="cs-CZ" dirty="0"/>
              <a:t>Navazuje na předchozí standardy.</a:t>
            </a:r>
          </a:p>
          <a:p>
            <a:endParaRPr lang="cs-CZ" sz="2000" b="0" dirty="0">
              <a:solidFill>
                <a:srgbClr val="293D51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D8C25D6-1572-4D33-B9F9-00C4D923F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685" y="1491120"/>
            <a:ext cx="3653315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4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Standard pro postupy rekonstrukce knihoven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22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558213"/>
            <a:ext cx="8021238" cy="463875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dirty="0"/>
              <a:t>Vychází z dotazníkového šetření o stavu knihoven v České republice.</a:t>
            </a:r>
          </a:p>
          <a:p>
            <a:pPr marL="0" indent="0" algn="ctr">
              <a:buNone/>
            </a:pPr>
            <a:r>
              <a:rPr lang="cs-CZ" dirty="0"/>
              <a:t>Připomíná soudobé funkce veřejné knihovny, upozorňuje na aktuální změny </a:t>
            </a:r>
          </a:p>
          <a:p>
            <a:pPr marL="0" indent="0" algn="ctr">
              <a:buNone/>
            </a:pPr>
            <a:r>
              <a:rPr lang="cs-CZ" dirty="0"/>
              <a:t>a na potřeby obyvatel v místě.</a:t>
            </a:r>
          </a:p>
          <a:p>
            <a:pPr marL="0" indent="0" algn="ctr">
              <a:buNone/>
            </a:pPr>
            <a:r>
              <a:rPr lang="cs-CZ" dirty="0"/>
              <a:t>Seznamuje nás s pojmem komunitní knihovna a jejími úkoly.</a:t>
            </a:r>
          </a:p>
          <a:p>
            <a:pPr marL="0" indent="0" algn="ctr">
              <a:buNone/>
            </a:pPr>
            <a:r>
              <a:rPr lang="cs-CZ" dirty="0"/>
              <a:t>Připomíná, že knihovny jsou místy celoživotního vzdělávání a jako takové jsou podporovány dotacemi Ministerstva kultury ČR, VISK, Knihovna 21. století, Česká knihovna</a:t>
            </a:r>
          </a:p>
          <a:p>
            <a:pPr marL="0" indent="0" algn="ctr">
              <a:buNone/>
            </a:pPr>
            <a:r>
              <a:rPr lang="cs-CZ" dirty="0"/>
              <a:t>Říká, jaké jsou stavební a architektonické zásady dobrého prostoru, který respektuje poskytované služby.</a:t>
            </a:r>
          </a:p>
          <a:p>
            <a:pPr marL="0" indent="0" algn="ctr">
              <a:buNone/>
            </a:pPr>
            <a:r>
              <a:rPr lang="cs-CZ" dirty="0"/>
              <a:t>Nezapomíná na bezbariérovost jak prostoru, tak i služeb.</a:t>
            </a:r>
          </a:p>
          <a:p>
            <a:pPr marL="0" indent="0" algn="ctr">
              <a:buNone/>
            </a:pPr>
            <a:r>
              <a:rPr lang="cs-CZ" dirty="0"/>
              <a:t>Nabízí řadu příkladů dobré praxe, a to podle velikosti knihovny.</a:t>
            </a:r>
          </a:p>
          <a:p>
            <a:pPr marL="0" indent="0" algn="ctr">
              <a:buNone/>
            </a:pPr>
            <a:r>
              <a:rPr lang="cs-CZ" dirty="0"/>
              <a:t>Věnuje se také kapitole rekonstrukce knihoven a úloze expertů.</a:t>
            </a:r>
          </a:p>
          <a:p>
            <a:pPr marL="0" indent="0" algn="ctr">
              <a:buNone/>
            </a:pPr>
            <a:r>
              <a:rPr lang="cs-CZ" dirty="0"/>
              <a:t>Představuje </a:t>
            </a:r>
            <a:r>
              <a:rPr lang="cs-CZ" b="1" u="sng" dirty="0">
                <a:hlinkClick r:id="rId4"/>
              </a:rPr>
              <a:t>Metodické centrum pro výstavbu a rekonstrukci knihoven</a:t>
            </a:r>
            <a:endParaRPr lang="cs-CZ" dirty="0"/>
          </a:p>
          <a:p>
            <a:endParaRPr lang="cs-CZ" sz="2000" dirty="0"/>
          </a:p>
          <a:p>
            <a:pPr marL="0" indent="0">
              <a:buNone/>
            </a:pPr>
            <a:endParaRPr lang="cs-CZ" sz="2000" b="0" dirty="0">
              <a:solidFill>
                <a:srgbClr val="293D5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23C40DD-9084-4874-A4AA-897608F3C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2079" y="1367991"/>
            <a:ext cx="3364075" cy="474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2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6"/>
            <a:ext cx="10997954" cy="1002866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Knihovna v obci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23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558213"/>
            <a:ext cx="8021238" cy="463875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dirty="0"/>
              <a:t>Jde o jedinečnou příručku věnovanou práci obce v oblasti služeb knihovny.</a:t>
            </a:r>
          </a:p>
          <a:p>
            <a:pPr marL="0" indent="0" algn="ctr">
              <a:buNone/>
            </a:pPr>
            <a:r>
              <a:rPr lang="cs-CZ" b="1" dirty="0"/>
              <a:t>Je věnována starostům a zastupitelům knihoven.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Vysvětluje místo veřejné knihovny v životě obce, proměny knihoven – jejich tradičního (zastaralého) chápání v moderní prostory.</a:t>
            </a:r>
          </a:p>
          <a:p>
            <a:pPr marL="0" indent="0" algn="ctr">
              <a:buNone/>
            </a:pPr>
            <a:r>
              <a:rPr lang="cs-CZ" dirty="0"/>
              <a:t>Upozorňuje na potřeby obyvatel, dětí i všech dalších věkových skupin. Seznamuje s celostátními i lokálními aktivitami knihoven.</a:t>
            </a:r>
          </a:p>
          <a:p>
            <a:pPr marL="0" indent="0" algn="ctr">
              <a:buNone/>
            </a:pPr>
            <a:r>
              <a:rPr lang="cs-CZ" dirty="0"/>
              <a:t>Věnuje se osobnosti knihovníka, vysvětluje pracovní činnosti, které musí zvládat.</a:t>
            </a:r>
          </a:p>
          <a:p>
            <a:pPr marL="0" indent="0" algn="ctr">
              <a:buNone/>
            </a:pPr>
            <a:r>
              <a:rPr lang="cs-CZ" dirty="0"/>
              <a:t>Připomíná architektonické a obecné stavební zásady a také práci designéra knihovny.</a:t>
            </a:r>
          </a:p>
          <a:p>
            <a:pPr marL="0" indent="0" algn="ctr">
              <a:buNone/>
            </a:pPr>
            <a:r>
              <a:rPr lang="cs-CZ" dirty="0"/>
              <a:t>Seznamuje starosty s dotačními programy pro knihovny.</a:t>
            </a:r>
          </a:p>
          <a:p>
            <a:pPr marL="0" indent="0" algn="ctr">
              <a:buNone/>
            </a:pPr>
            <a:r>
              <a:rPr lang="cs-CZ" dirty="0"/>
              <a:t>Upozorňuje na zapojení knihoven do celostátních soutěží a na spolupráci s partnery knihoven a obcí.</a:t>
            </a:r>
          </a:p>
          <a:p>
            <a:pPr marL="0" indent="0" algn="ctr">
              <a:buNone/>
            </a:pPr>
            <a:r>
              <a:rPr lang="cs-CZ" dirty="0"/>
              <a:t>Poradí, kde hledat další informace.</a:t>
            </a:r>
          </a:p>
          <a:p>
            <a:pPr marL="0" indent="0">
              <a:buNone/>
            </a:pPr>
            <a:endParaRPr lang="cs-CZ" sz="2000" b="0" dirty="0">
              <a:solidFill>
                <a:srgbClr val="293D51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78556DA-5581-4809-B3E0-680C6E906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182" y="908929"/>
            <a:ext cx="3570100" cy="504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234692-C425-484F-8BCC-AAFC2501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3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A7DD4-924A-4C68-BAD9-9A58E6CE8B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0454"/>
            <a:ext cx="12191999" cy="180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4E4A8B-D4F2-4ACD-9430-01FAA2DD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35FD0AC-8344-4B66-9425-5DDE1E380A1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D18E6B-C15A-48EC-AE78-02463A26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3C2-5377-46B0-A609-0508B6A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24</a:t>
            </a:fld>
            <a:endParaRPr lang="cs-CZ" noProof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BEC3D0-EB4F-43EA-B274-94629EDE1FD8}"/>
              </a:ext>
            </a:extLst>
          </p:cNvPr>
          <p:cNvSpPr txBox="1"/>
          <p:nvPr/>
        </p:nvSpPr>
        <p:spPr>
          <a:xfrm>
            <a:off x="7847860" y="0"/>
            <a:ext cx="4344140" cy="6858000"/>
          </a:xfrm>
          <a:prstGeom prst="rect">
            <a:avLst/>
          </a:prstGeom>
          <a:solidFill>
            <a:srgbClr val="293D5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09B74BA-BFE3-4B34-8E51-12D12127E232}"/>
              </a:ext>
            </a:extLst>
          </p:cNvPr>
          <p:cNvSpPr txBox="1"/>
          <p:nvPr/>
        </p:nvSpPr>
        <p:spPr>
          <a:xfrm>
            <a:off x="772356" y="3058462"/>
            <a:ext cx="48025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cap="all" dirty="0">
                <a:solidFill>
                  <a:srgbClr val="AF0505"/>
                </a:solidFill>
              </a:rPr>
              <a:t>Financování regionálních funkcí</a:t>
            </a:r>
          </a:p>
        </p:txBody>
      </p:sp>
    </p:spTree>
    <p:extLst>
      <p:ext uri="{BB962C8B-B14F-4D97-AF65-F5344CB8AC3E}">
        <p14:creationId xmlns:p14="http://schemas.microsoft.com/office/powerpoint/2010/main" val="305722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6"/>
            <a:ext cx="10997954" cy="1002866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RF v letech 2002–2005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25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558213"/>
            <a:ext cx="11195452" cy="463875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 letech 2002-2004 byl výkon regionálních funkcí garantován Ministerstvem kultury ČR. Klíčovým legislativním dokumentem pro jejich výkon se stal </a:t>
            </a:r>
            <a:r>
              <a:rPr lang="cs-CZ" b="1" dirty="0"/>
              <a:t>Program podpory zajištění výkonu regionálních funkcí</a:t>
            </a:r>
            <a:r>
              <a:rPr lang="cs-CZ" dirty="0"/>
              <a:t>. </a:t>
            </a:r>
          </a:p>
          <a:p>
            <a:r>
              <a:rPr lang="cs-CZ" dirty="0"/>
              <a:t>V roce 2001 se rozhodovalo mezi čtyřmi variantami modelů financování regionálních funkcí knihoven. Vybraný model byl popsán v závazných dokumentech a uplatňován celostátně do roku 2005.</a:t>
            </a:r>
          </a:p>
          <a:p>
            <a:r>
              <a:rPr lang="cs-CZ" dirty="0"/>
              <a:t>Rok 2002 přitom můžeme považovat za přechodné období, protože regionální funkce byly zajišťovány jednak z Programu podpory zajištění regionálních funkcí knihoven Ministerstva kultury, jednak prostřednictvím vlastních rozpočtů okresních úřadů, které doposud zřizovaly okresní knihovny vykonávající RF na území svého okresu. </a:t>
            </a:r>
          </a:p>
          <a:p>
            <a:r>
              <a:rPr lang="cs-CZ" dirty="0"/>
              <a:t>Příloha k usnesení vlády ze dne 16. ledna 2002 č. 68: Program podpory zajištění výkonu regionálních funkcí knihoven. </a:t>
            </a:r>
            <a:r>
              <a:rPr lang="cs-CZ" i="1" dirty="0"/>
              <a:t>Informace pro knihovny: Legislativa </a:t>
            </a:r>
            <a:r>
              <a:rPr lang="cs-CZ" dirty="0"/>
              <a:t>[online]. Dostupné z: </a:t>
            </a:r>
            <a:r>
              <a:rPr lang="cs-CZ" u="sng" dirty="0">
                <a:hlinkClick r:id="rId4"/>
              </a:rPr>
              <a:t>https://ipk.nkp.cz/docs/usn_priloha.rtf</a:t>
            </a:r>
            <a:r>
              <a:rPr lang="cs-CZ" dirty="0"/>
              <a:t>  </a:t>
            </a:r>
          </a:p>
          <a:p>
            <a:pPr marL="0" indent="0">
              <a:buNone/>
            </a:pPr>
            <a:endParaRPr lang="cs-CZ" sz="2000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6"/>
            <a:ext cx="10997954" cy="1002866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AF0505"/>
                </a:solidFill>
              </a:rPr>
              <a:t>Regionální funkce od roku 2005 do současnosti</a:t>
            </a:r>
            <a:endParaRPr lang="cs-CZ" dirty="0">
              <a:solidFill>
                <a:srgbClr val="AF0505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26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558213"/>
            <a:ext cx="11195452" cy="463875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Novelou zákona o rozpočtovém určení daní přešla odpovědnost za jejich výkon a financování od roku 2005 na kraje. </a:t>
            </a:r>
          </a:p>
          <a:p>
            <a:r>
              <a:rPr lang="cs-CZ" dirty="0"/>
              <a:t>Od roku 2005 se kompetence k výkonu regionálních funkcí přesunuly z Ministerstva kultury na jednotlivé kraje a jejich rozpočty (celkem 14 krajů). </a:t>
            </a:r>
          </a:p>
          <a:p>
            <a:r>
              <a:rPr lang="cs-CZ" dirty="0"/>
              <a:t>Pravidla poskytování regionálních funkcí jsou definována v </a:t>
            </a:r>
            <a:r>
              <a:rPr lang="cs-CZ" dirty="0">
                <a:solidFill>
                  <a:srgbClr val="C00000"/>
                </a:solidFill>
              </a:rPr>
              <a:t>Metodickém pokynu MK k zajištění výkonu regionálních funkcí a jejich koordinaci na území ČR,</a:t>
            </a:r>
            <a:r>
              <a:rPr lang="cs-CZ" dirty="0"/>
              <a:t> který byl postupně novelizován v letech 2014 a 2019. </a:t>
            </a:r>
          </a:p>
          <a:p>
            <a:r>
              <a:rPr lang="cs-CZ" dirty="0"/>
              <a:t>Metodický pokyn vydalo Ministerstvo kultury (ve spolupráci s Knihovnickým institutem Národní knihovny) v návaznosti na knihovní zákon. Jeho účelem je přispět ke sjednocení postupu při výkonu regionálních funkcí knihoven a vytvoření příznivých podmínek pro poskytování podpůrných služeb základním knihovnám.</a:t>
            </a:r>
          </a:p>
          <a:p>
            <a:r>
              <a:rPr lang="cs-CZ" dirty="0">
                <a:solidFill>
                  <a:srgbClr val="C00000"/>
                </a:solidFill>
              </a:rPr>
              <a:t>První rok financování prostřednictvím krajů byl poznamenán snížením celkové částky převedené od státu,</a:t>
            </a:r>
            <a:r>
              <a:rPr lang="cs-CZ" dirty="0"/>
              <a:t> respektive od MK na 127,2 mil. Kč. V následujících letech postupné snižování pokračovalo až na částku 108 mil. Kč v roce 2014 (tj. snížení o 25,5 mil. Kč). Od roku 2015 dochází k obratu a krajská dotace se postupně narovnává. </a:t>
            </a:r>
          </a:p>
          <a:p>
            <a:pPr marL="0" indent="0">
              <a:buNone/>
            </a:pPr>
            <a:endParaRPr lang="cs-CZ" sz="2000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9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Financování RF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27</a:t>
            </a:fld>
            <a:endParaRPr lang="cs-CZ" noProof="0" dirty="0"/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8FDD0167-7CFB-4054-B9BD-78B6452E3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554947" y="1983407"/>
            <a:ext cx="6901237" cy="274953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752708E-512F-4051-9403-68D336E09B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2574" y="1479921"/>
            <a:ext cx="8482781" cy="476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8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Finanční zabezpečení výkonu RF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28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5" y="1809135"/>
            <a:ext cx="10803767" cy="4732340"/>
          </a:xfrm>
        </p:spPr>
        <p:txBody>
          <a:bodyPr>
            <a:normAutofit/>
          </a:bodyPr>
          <a:lstStyle/>
          <a:p>
            <a:r>
              <a:rPr lang="cs-CZ" sz="2000" b="0" dirty="0">
                <a:solidFill>
                  <a:srgbClr val="293D51"/>
                </a:solidFill>
              </a:rPr>
              <a:t>Základním kritériem pro přerozdělování dotace na jednotlivé kraje bylo zohledňování počtu obsluhované populace  a počtu základních knihoven na území kraje. Jelikož cílem Programu podpory výkonu RF byla podpora hlavně malých knihoven, bylo nutné předejít zkreslení, ke kterému by došlo při započtení počtu obsluhované populace v krajských městech a v hlavním městě Praze. </a:t>
            </a:r>
          </a:p>
          <a:p>
            <a:r>
              <a:rPr lang="cs-CZ" sz="2000" b="0" dirty="0">
                <a:solidFill>
                  <a:srgbClr val="293D51"/>
                </a:solidFill>
              </a:rPr>
              <a:t>Každému kraji tak byla přidělena dotace, která byla vypočítána podle následujícího vzorce: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BE0ADED-BC80-4886-8CB1-F76004990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63" y="3457959"/>
            <a:ext cx="10102330" cy="285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3744206" cy="61763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Rozdělení činností v rámci výkonu RF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29</a:t>
            </a:fld>
            <a:endParaRPr lang="cs-CZ" noProof="0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A2434D9-D8BE-4BF9-9A35-2DE91149D3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7886258"/>
              </p:ext>
            </p:extLst>
          </p:nvPr>
        </p:nvGraphicFramePr>
        <p:xfrm>
          <a:off x="5304503" y="359999"/>
          <a:ext cx="6223000" cy="6361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152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257/2001 Sb.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5627"/>
            <a:ext cx="10288480" cy="4647248"/>
          </a:xfrm>
        </p:spPr>
        <p:txBody>
          <a:bodyPr>
            <a:normAutofit fontScale="92500" lnSpcReduction="10000"/>
          </a:bodyPr>
          <a:lstStyle/>
          <a:p>
            <a:r>
              <a:rPr lang="cs-CZ" b="0" dirty="0">
                <a:solidFill>
                  <a:srgbClr val="AF0505"/>
                </a:solidFill>
              </a:rPr>
              <a:t>zákon o knihovnách a podmínkách provozování veřejných knihovnických </a:t>
            </a:r>
            <a:br>
              <a:rPr lang="cs-CZ" b="0" dirty="0">
                <a:solidFill>
                  <a:srgbClr val="AF0505"/>
                </a:solidFill>
              </a:rPr>
            </a:br>
            <a:r>
              <a:rPr lang="cs-CZ" b="0" dirty="0">
                <a:solidFill>
                  <a:srgbClr val="AF0505"/>
                </a:solidFill>
              </a:rPr>
              <a:t>a informačních služeb</a:t>
            </a:r>
          </a:p>
          <a:p>
            <a:r>
              <a:rPr lang="cs-CZ" b="0" dirty="0">
                <a:solidFill>
                  <a:srgbClr val="293D51"/>
                </a:solidFill>
              </a:rPr>
              <a:t>Jednotná soustava knihoven se rozpadla a bylo potřeba určit nová pravidla pro chod knihoven. </a:t>
            </a:r>
          </a:p>
          <a:p>
            <a:r>
              <a:rPr lang="cs-CZ" b="0" dirty="0">
                <a:solidFill>
                  <a:srgbClr val="293D51"/>
                </a:solidFill>
              </a:rPr>
              <a:t>Tlak na vytvoření nového zákona byl vyvíjen hlavně ze strany knihovnické odborné veřejnosti. </a:t>
            </a:r>
          </a:p>
          <a:p>
            <a:r>
              <a:rPr lang="cs-CZ" b="0" dirty="0">
                <a:solidFill>
                  <a:srgbClr val="293D51"/>
                </a:solidFill>
              </a:rPr>
              <a:t>MK ČR a parlament přistupovaly k této problematice dlouhou dobu poměrně laxně.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solidFill>
                  <a:srgbClr val="293D51"/>
                </a:solidFill>
              </a:rPr>
              <a:t>Předsednictvo SKIP vypracovalo oficiální dokument se šesti základními připomínkami k návrhu zákona. Ministerstvem kultury byl vytvořen druhý návrh zákona, který </a:t>
            </a:r>
            <a:r>
              <a:rPr lang="cs-CZ" dirty="0">
                <a:solidFill>
                  <a:srgbClr val="AF0505"/>
                </a:solidFill>
              </a:rPr>
              <a:t>byl 29. června 2001 přijat</a:t>
            </a:r>
            <a:r>
              <a:rPr lang="cs-CZ" dirty="0">
                <a:solidFill>
                  <a:srgbClr val="293D5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304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234692-C425-484F-8BCC-AAFC2501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3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A7DD4-924A-4C68-BAD9-9A58E6CE8B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0454"/>
            <a:ext cx="12191999" cy="180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4E4A8B-D4F2-4ACD-9430-01FAA2DD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339B58-3B74-4DEF-88B1-F58CC492D54A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D18E6B-C15A-48EC-AE78-02463A26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3C2-5377-46B0-A609-0508B6A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30</a:t>
            </a:fld>
            <a:endParaRPr lang="cs-CZ" noProof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BEC3D0-EB4F-43EA-B274-94629EDE1FD8}"/>
              </a:ext>
            </a:extLst>
          </p:cNvPr>
          <p:cNvSpPr txBox="1"/>
          <p:nvPr/>
        </p:nvSpPr>
        <p:spPr>
          <a:xfrm>
            <a:off x="7847860" y="0"/>
            <a:ext cx="4344140" cy="6858000"/>
          </a:xfrm>
          <a:prstGeom prst="rect">
            <a:avLst/>
          </a:prstGeom>
          <a:solidFill>
            <a:srgbClr val="293D5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E7E09BD-D577-4761-8F59-BB7BA66CBF26}"/>
              </a:ext>
            </a:extLst>
          </p:cNvPr>
          <p:cNvSpPr txBox="1"/>
          <p:nvPr/>
        </p:nvSpPr>
        <p:spPr>
          <a:xfrm>
            <a:off x="668594" y="2772697"/>
            <a:ext cx="56338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cap="all" dirty="0">
                <a:solidFill>
                  <a:srgbClr val="AF0505"/>
                </a:solidFill>
              </a:rPr>
              <a:t>STRUKTURA</a:t>
            </a:r>
            <a:r>
              <a:rPr lang="cs-CZ" dirty="0"/>
              <a:t> </a:t>
            </a:r>
          </a:p>
          <a:p>
            <a:pPr algn="ctr"/>
            <a:r>
              <a:rPr lang="cs-CZ" sz="4400" cap="all" dirty="0">
                <a:solidFill>
                  <a:srgbClr val="AF0505"/>
                </a:solidFill>
              </a:rPr>
              <a:t>MODELU REGIONÁLNÍCH FUNKCÍ</a:t>
            </a:r>
          </a:p>
        </p:txBody>
      </p:sp>
    </p:spTree>
    <p:extLst>
      <p:ext uri="{BB962C8B-B14F-4D97-AF65-F5344CB8AC3E}">
        <p14:creationId xmlns:p14="http://schemas.microsoft.com/office/powerpoint/2010/main" val="397900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31</a:t>
            </a:fld>
            <a:endParaRPr lang="cs-CZ" noProof="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C6F4384-C1AE-4DD0-A09D-263749CE74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7633413"/>
              </p:ext>
            </p:extLst>
          </p:nvPr>
        </p:nvGraphicFramePr>
        <p:xfrm>
          <a:off x="1160207" y="678768"/>
          <a:ext cx="9714270" cy="5677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8584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Fungování RF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32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5" y="1809135"/>
            <a:ext cx="10803767" cy="4387829"/>
          </a:xfrm>
        </p:spPr>
        <p:txBody>
          <a:bodyPr>
            <a:normAutofit/>
          </a:bodyPr>
          <a:lstStyle/>
          <a:p>
            <a:r>
              <a:rPr lang="cs-CZ" sz="2400" b="0" dirty="0">
                <a:solidFill>
                  <a:srgbClr val="293D51"/>
                </a:solidFill>
              </a:rPr>
              <a:t>Fungování regionálních funkcí knihoven je založeno na myšlence </a:t>
            </a:r>
            <a:r>
              <a:rPr lang="cs-CZ" sz="2400" b="1" dirty="0">
                <a:solidFill>
                  <a:srgbClr val="293D51"/>
                </a:solidFill>
              </a:rPr>
              <a:t>provázané spolupráce knihoven na různých úrovních. </a:t>
            </a:r>
          </a:p>
          <a:p>
            <a:r>
              <a:rPr lang="cs-CZ" sz="2400" b="0" dirty="0">
                <a:solidFill>
                  <a:srgbClr val="293D51"/>
                </a:solidFill>
              </a:rPr>
              <a:t>Národním centrem je </a:t>
            </a:r>
            <a:r>
              <a:rPr lang="cs-CZ" sz="2400" b="0" dirty="0">
                <a:solidFill>
                  <a:srgbClr val="C00000"/>
                </a:solidFill>
              </a:rPr>
              <a:t>Národní knihovna České republiky zastoupená Knihovnickým institutem </a:t>
            </a:r>
            <a:r>
              <a:rPr lang="cs-CZ" sz="2400" b="0" dirty="0">
                <a:solidFill>
                  <a:srgbClr val="293D51"/>
                </a:solidFill>
              </a:rPr>
              <a:t>(dále jen KI NK), který je koordinátorem výkonu regionálních funkcí.</a:t>
            </a:r>
          </a:p>
          <a:p>
            <a:r>
              <a:rPr lang="cs-CZ" sz="2400" b="0" dirty="0">
                <a:solidFill>
                  <a:srgbClr val="293D51"/>
                </a:solidFill>
              </a:rPr>
              <a:t>Krajskými centry jsou </a:t>
            </a:r>
            <a:r>
              <a:rPr lang="cs-CZ" sz="2400" b="0" dirty="0">
                <a:solidFill>
                  <a:srgbClr val="C00000"/>
                </a:solidFill>
              </a:rPr>
              <a:t>krajské knihovny</a:t>
            </a:r>
            <a:r>
              <a:rPr lang="cs-CZ" sz="2400" b="0" dirty="0">
                <a:solidFill>
                  <a:srgbClr val="293D51"/>
                </a:solidFill>
              </a:rPr>
              <a:t>. Jejich práce spočívá ve výkonu regionálních funkcí, spolupráci s KI NK, krajskou i místní správou a samosprávou. Jsou metodickými centry pro knihovny pověřené výkonem regionálních funkcí, vydávají metodické materiály, koordinují výkon RF v konkrétním kraji, organizují vzdělávání knihovníků a zpracovávají statistické výsledky knihoven na svém území.</a:t>
            </a:r>
          </a:p>
          <a:p>
            <a:r>
              <a:rPr lang="cs-CZ" sz="2400" b="0" dirty="0">
                <a:solidFill>
                  <a:srgbClr val="293D51"/>
                </a:solidFill>
              </a:rPr>
              <a:t>Na lokální úrovni pracují </a:t>
            </a:r>
            <a:r>
              <a:rPr lang="cs-CZ" sz="2400" b="0" dirty="0">
                <a:solidFill>
                  <a:srgbClr val="C00000"/>
                </a:solidFill>
              </a:rPr>
              <a:t>pověřené knihovny</a:t>
            </a:r>
            <a:r>
              <a:rPr lang="cs-CZ" sz="2400" b="0" dirty="0">
                <a:solidFill>
                  <a:srgbClr val="293D51"/>
                </a:solidFill>
              </a:rPr>
              <a:t>, které formou služeb provádějí celou škálu činností, napomáhajících naplňování hlavních cílů STANDARDU. </a:t>
            </a:r>
          </a:p>
          <a:p>
            <a:endParaRPr lang="cs-CZ" sz="2000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234692-C425-484F-8BCC-AAFC2501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3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A7DD4-924A-4C68-BAD9-9A58E6CE8B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0454"/>
            <a:ext cx="12191999" cy="180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4E4A8B-D4F2-4ACD-9430-01FAA2DD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339B58-3B74-4DEF-88B1-F58CC492D54A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D18E6B-C15A-48EC-AE78-02463A26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3C2-5377-46B0-A609-0508B6A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33</a:t>
            </a:fld>
            <a:endParaRPr lang="cs-CZ" noProof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BEC3D0-EB4F-43EA-B274-94629EDE1FD8}"/>
              </a:ext>
            </a:extLst>
          </p:cNvPr>
          <p:cNvSpPr txBox="1"/>
          <p:nvPr/>
        </p:nvSpPr>
        <p:spPr>
          <a:xfrm>
            <a:off x="7847860" y="0"/>
            <a:ext cx="4344140" cy="6858000"/>
          </a:xfrm>
          <a:prstGeom prst="rect">
            <a:avLst/>
          </a:prstGeom>
          <a:solidFill>
            <a:srgbClr val="293D5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E7E09BD-D577-4761-8F59-BB7BA66CBF26}"/>
              </a:ext>
            </a:extLst>
          </p:cNvPr>
          <p:cNvSpPr txBox="1"/>
          <p:nvPr/>
        </p:nvSpPr>
        <p:spPr>
          <a:xfrm>
            <a:off x="668594" y="2772697"/>
            <a:ext cx="56338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cap="all" dirty="0">
                <a:solidFill>
                  <a:srgbClr val="AF0505"/>
                </a:solidFill>
              </a:rPr>
              <a:t>Legislativa</a:t>
            </a:r>
          </a:p>
          <a:p>
            <a:pPr algn="ctr"/>
            <a:r>
              <a:rPr lang="cs-CZ" sz="4400" cap="all" dirty="0">
                <a:solidFill>
                  <a:srgbClr val="AF0505"/>
                </a:solidFill>
              </a:rPr>
              <a:t>REGIONÁLNÍCH FUNKCÍ</a:t>
            </a:r>
          </a:p>
        </p:txBody>
      </p:sp>
    </p:spTree>
    <p:extLst>
      <p:ext uri="{BB962C8B-B14F-4D97-AF65-F5344CB8AC3E}">
        <p14:creationId xmlns:p14="http://schemas.microsoft.com/office/powerpoint/2010/main" val="21322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Legislativní materiály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34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5" y="1809135"/>
            <a:ext cx="10803767" cy="4387829"/>
          </a:xfrm>
        </p:spPr>
        <p:txBody>
          <a:bodyPr>
            <a:normAutofit/>
          </a:bodyPr>
          <a:lstStyle/>
          <a:p>
            <a:r>
              <a:rPr lang="cs-CZ" sz="2000" b="0" dirty="0">
                <a:solidFill>
                  <a:srgbClr val="293D51"/>
                </a:solidFill>
              </a:rPr>
              <a:t>Knihovní zákon, </a:t>
            </a:r>
            <a:r>
              <a:rPr lang="cs-CZ" sz="2000" b="0" dirty="0">
                <a:solidFill>
                  <a:srgbClr val="C00000"/>
                </a:solidFill>
              </a:rPr>
              <a:t>zákon č. 257/2001 </a:t>
            </a:r>
            <a:r>
              <a:rPr lang="cs-CZ" sz="2000" dirty="0">
                <a:solidFill>
                  <a:srgbClr val="C00000"/>
                </a:solidFill>
              </a:rPr>
              <a:t>Sb., </a:t>
            </a:r>
            <a:r>
              <a:rPr lang="cs-CZ" sz="2000" dirty="0">
                <a:solidFill>
                  <a:srgbClr val="293D51"/>
                </a:solidFill>
              </a:rPr>
              <a:t>zákon o knihovnách a podmínkách provozování veřejných knihovnických a informačních služeb </a:t>
            </a:r>
          </a:p>
          <a:p>
            <a:r>
              <a:rPr lang="cs-CZ" sz="2000" dirty="0">
                <a:solidFill>
                  <a:srgbClr val="C00000"/>
                </a:solidFill>
              </a:rPr>
              <a:t>vyhláška č. 88/2002 Sb., </a:t>
            </a:r>
            <a:r>
              <a:rPr lang="cs-CZ" sz="2000" dirty="0">
                <a:solidFill>
                  <a:srgbClr val="293D51"/>
                </a:solidFill>
              </a:rPr>
              <a:t>vyhláška Ministerstva kultury k provedení zákona č. 257/2001 Sb., o knihovnách a podmínkách provozování veřejných knihovnických a informačních služeb (knihovní zákon)</a:t>
            </a:r>
          </a:p>
          <a:p>
            <a:r>
              <a:rPr lang="cs-CZ" sz="2000" b="0" dirty="0">
                <a:solidFill>
                  <a:srgbClr val="C00000"/>
                </a:solidFill>
              </a:rPr>
              <a:t>Standardy a metodické pokyny </a:t>
            </a:r>
            <a:r>
              <a:rPr lang="cs-CZ" sz="2000" b="0" dirty="0">
                <a:solidFill>
                  <a:srgbClr val="293D51"/>
                </a:solidFill>
              </a:rPr>
              <a:t>– viz výše</a:t>
            </a:r>
          </a:p>
          <a:p>
            <a:r>
              <a:rPr lang="cs-CZ" sz="2000" dirty="0">
                <a:solidFill>
                  <a:srgbClr val="C00000"/>
                </a:solidFill>
              </a:rPr>
              <a:t>Zákon č. 89/1995 Sb., </a:t>
            </a:r>
            <a:r>
              <a:rPr lang="cs-CZ" sz="2000" dirty="0">
                <a:solidFill>
                  <a:srgbClr val="293D51"/>
                </a:solidFill>
              </a:rPr>
              <a:t>o státní statistické službě</a:t>
            </a:r>
          </a:p>
          <a:p>
            <a:r>
              <a:rPr lang="pl-PL" sz="2000" dirty="0">
                <a:solidFill>
                  <a:srgbClr val="C00000"/>
                </a:solidFill>
              </a:rPr>
              <a:t>Koncepce rozvoje knihoven v České republice </a:t>
            </a:r>
            <a:r>
              <a:rPr lang="pl-PL" sz="2000" dirty="0">
                <a:solidFill>
                  <a:srgbClr val="293D51"/>
                </a:solidFill>
              </a:rPr>
              <a:t>na léta 2021-2027 s výhledem do roku 2030</a:t>
            </a:r>
            <a:endParaRPr lang="cs-CZ" sz="2000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02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234692-C425-484F-8BCC-AAFC2501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3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A7DD4-924A-4C68-BAD9-9A58E6CE8B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0454"/>
            <a:ext cx="12191999" cy="180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4E4A8B-D4F2-4ACD-9430-01FAA2DD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339B58-3B74-4DEF-88B1-F58CC492D54A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3C2-5377-46B0-A609-0508B6A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35</a:t>
            </a:fld>
            <a:endParaRPr lang="cs-CZ" noProof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BEC3D0-EB4F-43EA-B274-94629EDE1FD8}"/>
              </a:ext>
            </a:extLst>
          </p:cNvPr>
          <p:cNvSpPr txBox="1"/>
          <p:nvPr/>
        </p:nvSpPr>
        <p:spPr>
          <a:xfrm>
            <a:off x="7847860" y="0"/>
            <a:ext cx="4344140" cy="6858000"/>
          </a:xfrm>
          <a:prstGeom prst="rect">
            <a:avLst/>
          </a:prstGeom>
          <a:solidFill>
            <a:srgbClr val="293D5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E7E09BD-D577-4761-8F59-BB7BA66CBF26}"/>
              </a:ext>
            </a:extLst>
          </p:cNvPr>
          <p:cNvSpPr txBox="1"/>
          <p:nvPr/>
        </p:nvSpPr>
        <p:spPr>
          <a:xfrm>
            <a:off x="668594" y="2772697"/>
            <a:ext cx="56338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cap="all" dirty="0">
                <a:solidFill>
                  <a:srgbClr val="AF0505"/>
                </a:solidFill>
              </a:rPr>
              <a:t>Standardy pro výkon regionálních funkcí</a:t>
            </a:r>
          </a:p>
        </p:txBody>
      </p:sp>
    </p:spTree>
    <p:extLst>
      <p:ext uri="{BB962C8B-B14F-4D97-AF65-F5344CB8AC3E}">
        <p14:creationId xmlns:p14="http://schemas.microsoft.com/office/powerpoint/2010/main" val="178723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Standardy pro výkon RF - současnost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36</a:t>
            </a:fld>
            <a:endParaRPr lang="cs-CZ" noProof="0" dirty="0"/>
          </a:p>
        </p:txBody>
      </p:sp>
      <p:graphicFrame>
        <p:nvGraphicFramePr>
          <p:cNvPr id="3" name="Tabulka 7">
            <a:extLst>
              <a:ext uri="{FF2B5EF4-FFF2-40B4-BE49-F238E27FC236}">
                <a16:creationId xmlns:a16="http://schemas.microsoft.com/office/drawing/2014/main" id="{64B33E90-90A9-49F0-99C6-6C073607EE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75371"/>
              </p:ext>
            </p:extLst>
          </p:nvPr>
        </p:nvGraphicFramePr>
        <p:xfrm>
          <a:off x="993058" y="1825625"/>
          <a:ext cx="1036074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87">
                  <a:extLst>
                    <a:ext uri="{9D8B030D-6E8A-4147-A177-3AD203B41FA5}">
                      <a16:colId xmlns:a16="http://schemas.microsoft.com/office/drawing/2014/main" val="1288462764"/>
                    </a:ext>
                  </a:extLst>
                </a:gridCol>
                <a:gridCol w="9937955">
                  <a:extLst>
                    <a:ext uri="{9D8B030D-6E8A-4147-A177-3AD203B41FA5}">
                      <a16:colId xmlns:a16="http://schemas.microsoft.com/office/drawing/2014/main" val="810917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NÁZEV SLUŽBY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61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Poradenská a konzultační činnost, metodické návštěvy, plány, rozbory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826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Statistika knihovnických činností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220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Vzdělávání knihovníků, semináře, porady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940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Tvorba výměnných KF, jejich cirkulace a distribuce, správa, revize a aktualizace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158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Pomoc při revizi a aktualizaci KF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61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Nákup a zpracování KF pořízených z prostředků provozovatele knihovny (obce) a jejich distribuce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479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Podpora vzdělávacích, kulturních a komunitních aktivit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087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Servis automatizovaného knihovního systému využívaného pro výkon 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52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6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234692-C425-484F-8BCC-AAFC2501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3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A7DD4-924A-4C68-BAD9-9A58E6CE8B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0454"/>
            <a:ext cx="12191999" cy="180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4E4A8B-D4F2-4ACD-9430-01FAA2DD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339B58-3B74-4DEF-88B1-F58CC492D54A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3C2-5377-46B0-A609-0508B6A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37</a:t>
            </a:fld>
            <a:endParaRPr lang="cs-CZ" noProof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BEC3D0-EB4F-43EA-B274-94629EDE1FD8}"/>
              </a:ext>
            </a:extLst>
          </p:cNvPr>
          <p:cNvSpPr txBox="1"/>
          <p:nvPr/>
        </p:nvSpPr>
        <p:spPr>
          <a:xfrm>
            <a:off x="7847860" y="0"/>
            <a:ext cx="4344140" cy="6858000"/>
          </a:xfrm>
          <a:prstGeom prst="rect">
            <a:avLst/>
          </a:prstGeom>
          <a:solidFill>
            <a:srgbClr val="293D5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E7E09BD-D577-4761-8F59-BB7BA66CBF26}"/>
              </a:ext>
            </a:extLst>
          </p:cNvPr>
          <p:cNvSpPr txBox="1"/>
          <p:nvPr/>
        </p:nvSpPr>
        <p:spPr>
          <a:xfrm>
            <a:off x="668594" y="2772697"/>
            <a:ext cx="56338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cap="all" dirty="0">
                <a:solidFill>
                  <a:srgbClr val="AF0505"/>
                </a:solidFill>
              </a:rPr>
              <a:t>Organizační zajištění regionálních funkcí</a:t>
            </a:r>
          </a:p>
        </p:txBody>
      </p:sp>
    </p:spTree>
    <p:extLst>
      <p:ext uri="{BB962C8B-B14F-4D97-AF65-F5344CB8AC3E}">
        <p14:creationId xmlns:p14="http://schemas.microsoft.com/office/powerpoint/2010/main" val="249521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Organizační zajištění RF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38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5" y="1809135"/>
            <a:ext cx="10803767" cy="438782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/>
              <a:t>Národní knihovna ČR celostátně metodicky řídí výkon RF a vyhodnocuje jejich plnění. Tuto funkci jí nařizuje knihovní zákon ve své novele z roku 2005 v § 9.</a:t>
            </a:r>
          </a:p>
          <a:p>
            <a:pPr lvl="0"/>
            <a:r>
              <a:rPr lang="cs-CZ" dirty="0"/>
              <a:t>Krajské knihovny metodicky řídí a koordinují RF vybraných (pověřených) knihoven v kraji. Tuto funkci jim nařizuje knihovní zákon v § 11.</a:t>
            </a:r>
          </a:p>
          <a:p>
            <a:pPr lvl="0"/>
            <a:r>
              <a:rPr lang="cs-CZ" dirty="0"/>
              <a:t>Pověřené knihovny na základě smlouvy s krajskou knihovnou plní regionální funkce pro základní knihovny (obsluhované) na území smlouvou vymezeném a pro knihovny ve smlouvě jmenované.</a:t>
            </a:r>
          </a:p>
          <a:p>
            <a:pPr lvl="0"/>
            <a:r>
              <a:rPr lang="cs-CZ" dirty="0"/>
              <a:t>Obsluhované knihovny jsou základní knihovny (profesionální, neprofesionální, pobočky), které jsou na základě smlouvy s pověřenou knihovnou příjemci služeb poskytovaných v rámci výkonu regionálních funkcí. Obsluhované knihovny musí být registrovány na MK ČR. Rozhodnutí o využívání pomoci poskytované v rámci RF je pro obsluhované knihovny postavené na principu dobrovolnosti.</a:t>
            </a:r>
          </a:p>
        </p:txBody>
      </p:sp>
    </p:spTree>
    <p:extLst>
      <p:ext uri="{BB962C8B-B14F-4D97-AF65-F5344CB8AC3E}">
        <p14:creationId xmlns:p14="http://schemas.microsoft.com/office/powerpoint/2010/main" val="202149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Organizační zajištění RF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39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5" y="1809135"/>
            <a:ext cx="10803767" cy="438782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dirty="0">
                <a:solidFill>
                  <a:srgbClr val="C00000"/>
                </a:solidFill>
              </a:rPr>
              <a:t>Funkce Národní knihovny ČR </a:t>
            </a:r>
            <a:r>
              <a:rPr lang="cs-CZ" dirty="0"/>
              <a:t>v systému knihoven je daná knihovním zákonem (novelou z roku 2005), konkrétně § 9, kde je uvedeno: </a:t>
            </a:r>
            <a:r>
              <a:rPr lang="cs-CZ" i="1" dirty="0"/>
              <a:t>„Národní knihovna je centrem systému knihoven. V systému knihoven vykonává koordinační, odborné, informační, vzdělávací, analytické, výzkumné, standardizační, metodické a poradenské činnosti, … zabezpečuje celostátní koordinaci regionálních funkcí a vyhodnocuje jejich plnění.“  </a:t>
            </a:r>
          </a:p>
          <a:p>
            <a:pPr lvl="0"/>
            <a:r>
              <a:rPr lang="cs-CZ" dirty="0"/>
              <a:t>Role NK ČR v rámci RF:</a:t>
            </a:r>
          </a:p>
          <a:p>
            <a:pPr lvl="1"/>
            <a:r>
              <a:rPr lang="cs-CZ" dirty="0"/>
              <a:t>celostátní koordinátor RF</a:t>
            </a:r>
          </a:p>
          <a:p>
            <a:pPr lvl="1"/>
            <a:r>
              <a:rPr lang="cs-CZ" dirty="0"/>
              <a:t>hodnocení plnění RF</a:t>
            </a:r>
          </a:p>
          <a:p>
            <a:pPr lvl="0"/>
            <a:r>
              <a:rPr lang="cs-CZ" dirty="0"/>
              <a:t>Pro koordinaci systému RF je potřebná jednotná metodika. NK ČR v zastoupení </a:t>
            </a:r>
            <a:r>
              <a:rPr lang="cs-CZ" dirty="0">
                <a:solidFill>
                  <a:srgbClr val="C00000"/>
                </a:solidFill>
              </a:rPr>
              <a:t>Knihovnickým institutem </a:t>
            </a:r>
            <a:r>
              <a:rPr lang="cs-CZ" dirty="0"/>
              <a:t>pořádá dvakrát ročně v rámci spolupráce se sekcí SDRUK pro regionální funkce porady metodiků krajských knihoven, kde společně řeší problémy vyskytující se v souvislosti s výkonem RF a hledají jejich řešení. </a:t>
            </a:r>
          </a:p>
          <a:p>
            <a:pPr lvl="0"/>
            <a:r>
              <a:rPr lang="cs-CZ" dirty="0"/>
              <a:t>Kromě toho každé dva roky organizuje </a:t>
            </a:r>
            <a:r>
              <a:rPr lang="cs-CZ" dirty="0">
                <a:solidFill>
                  <a:srgbClr val="C00000"/>
                </a:solidFill>
              </a:rPr>
              <a:t>celostátní seminář k problematice RF</a:t>
            </a:r>
            <a:r>
              <a:rPr lang="cs-CZ" dirty="0"/>
              <a:t>. </a:t>
            </a:r>
          </a:p>
          <a:p>
            <a:pPr lvl="0"/>
            <a:r>
              <a:rPr lang="cs-CZ" dirty="0"/>
              <a:t>V rámci portálu </a:t>
            </a:r>
            <a:r>
              <a:rPr lang="cs-CZ" dirty="0">
                <a:solidFill>
                  <a:srgbClr val="C00000"/>
                </a:solidFill>
              </a:rPr>
              <a:t>Informace pro knihovny</a:t>
            </a:r>
            <a:r>
              <a:rPr lang="cs-CZ" dirty="0"/>
              <a:t>, který spravuje Knihovnický institut Národní knihovny ČR, zpřístupňuje materiály týkající se RF knihoven.</a:t>
            </a:r>
          </a:p>
        </p:txBody>
      </p:sp>
    </p:spTree>
    <p:extLst>
      <p:ext uri="{BB962C8B-B14F-4D97-AF65-F5344CB8AC3E}">
        <p14:creationId xmlns:p14="http://schemas.microsoft.com/office/powerpoint/2010/main" val="80230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FF71CAD-97BC-48DB-963C-7E36D92C3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CD17C75-FB3C-4ACF-8474-7EFBD0CC3B7B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38B4CF-E22E-4D7C-80ED-87AD6D9D9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</a:t>
            </a:fld>
            <a:endParaRPr 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DD7310C-188E-4A47-AA6B-905B0AF9A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085" y="34151"/>
            <a:ext cx="6778857" cy="68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703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Organizační zajištění RF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40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5" y="1809135"/>
            <a:ext cx="10803767" cy="4387829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dirty="0">
                <a:solidFill>
                  <a:srgbClr val="C00000"/>
                </a:solidFill>
              </a:rPr>
              <a:t>Vyhodnocování plnění regionálních funkcí </a:t>
            </a:r>
            <a:r>
              <a:rPr lang="cs-CZ" dirty="0"/>
              <a:t>ze strany Národní knihovny ČR spočívá hlavně v průběžném sledování vývoje RF a jejich výsledků, analyzování situace a stanovení trendů. </a:t>
            </a:r>
          </a:p>
          <a:p>
            <a:pPr lvl="0"/>
            <a:r>
              <a:rPr lang="cs-CZ" dirty="0"/>
              <a:t>Každoročně zpracovává </a:t>
            </a:r>
            <a:r>
              <a:rPr lang="cs-CZ" dirty="0">
                <a:solidFill>
                  <a:srgbClr val="C00000"/>
                </a:solidFill>
              </a:rPr>
              <a:t>celostátní sumář výkonů RF </a:t>
            </a:r>
            <a:r>
              <a:rPr lang="cs-CZ" dirty="0"/>
              <a:t>za jednotlivé kraje, na základě kterého vypracuje výroční zprávu o plnění regionálních funkcí v ČR za daný rok. Vyjednává se zástupci vlády o potřebných legislativních změnách, poskytuje konzultační služby krajským úřadům, krajským knihovnám i dalším zájemcům. </a:t>
            </a:r>
          </a:p>
          <a:p>
            <a:pPr lvl="0"/>
            <a:r>
              <a:rPr lang="cs-CZ" dirty="0"/>
              <a:t>O stavu regionálních funkcí informuje na setkáních vedoucích odborů kultury krajských úřadů, které iniciuje Ministerstvo kultury ČR. Spolupracuje také s </a:t>
            </a:r>
            <a:r>
              <a:rPr lang="cs-CZ" dirty="0">
                <a:solidFill>
                  <a:srgbClr val="C00000"/>
                </a:solidFill>
              </a:rPr>
              <a:t>Komisí Rady Asociace krajů pro kulturu a sport.</a:t>
            </a:r>
          </a:p>
          <a:p>
            <a:pPr lvl="0"/>
            <a:r>
              <a:rPr lang="cs-CZ" dirty="0"/>
              <a:t>Dalším organizačním článkem ve výkonu regionálních funkcí jsou </a:t>
            </a:r>
            <a:r>
              <a:rPr lang="cs-CZ" dirty="0">
                <a:solidFill>
                  <a:srgbClr val="C00000"/>
                </a:solidFill>
              </a:rPr>
              <a:t>krajské knihovny</a:t>
            </a:r>
            <a:r>
              <a:rPr lang="cs-CZ" dirty="0"/>
              <a:t>. I jim knihovní zákon určuje roli v rámci výkonu RF: </a:t>
            </a:r>
            <a:r>
              <a:rPr lang="cs-CZ" i="1" dirty="0"/>
              <a:t>„Krajská knihovna plní a koordinuje plnění regionálních funkcí vybraných základních knihoven v kraji. Smlouva o přenesení regionálních funkcí na vybrané základní knihovny musí mít písemnou formu. Plnění regionálních funkcí a jeho koordinaci zajišťuje kraj z peněžních prostředků svého rozpočtu.“ </a:t>
            </a:r>
          </a:p>
          <a:p>
            <a:pPr lvl="1"/>
            <a:r>
              <a:rPr lang="cs-CZ" dirty="0"/>
              <a:t>Krajská knihovna stanoví počet obsluhovaných knihoven na jednu pověřenou knihovnu v kraji. Číslo vždy odráží charakter regionu, hustotu obyvatelstva, kvalitu a dostupnost knihovnických a informačních služeb v daném kraji. 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141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Organizační zajištění RF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41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5" y="1809135"/>
            <a:ext cx="10803767" cy="4387829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dirty="0"/>
              <a:t>Výběr pověřených knihoven v jednotlivých krajích probíhá podle pravidel stanovených v Metodickém pokynu Ministerstva kultury k zajištění RF knihoven a provádí ho krajská knihovna. Pověřená knihovna musí splňovat určité předpoklady. </a:t>
            </a:r>
          </a:p>
          <a:p>
            <a:pPr lvl="0"/>
            <a:r>
              <a:rPr lang="cs-CZ" dirty="0"/>
              <a:t>Pověřená knihovna vytváří prostorové, personální a finanční podmínky pro výkon RF a spolupráci knihoven ve svém regionu. Pokud je pověřená knihovna samostatnou právnickou osobou, o pověření regionálními funkcemi rozhoduje ředitel knihovny, pokud to tak není, musí s pověřením souhlasit zřizovatel knihovny.</a:t>
            </a:r>
          </a:p>
          <a:p>
            <a:pPr lvl="1"/>
            <a:r>
              <a:rPr lang="cs-CZ" dirty="0"/>
              <a:t>Pověřená knihovna musí prokazovat vysokou odbornou úroveň své činnosti, dodržovat knihovnické standardy, budovat kvalitní fond, mít kvalitní systém zpracování knihovních fondů a katalogů, provozovat automatizovaný knihovní systém, spolupracovat se Souborným katalogem ČR CASLIN, nabízet širokou škálu knihovnických a informačních služeb pro svůj region.</a:t>
            </a:r>
          </a:p>
          <a:p>
            <a:pPr lvl="1"/>
            <a:r>
              <a:rPr lang="cs-CZ" dirty="0"/>
              <a:t>Pověřená knihovna má odpovídající pracovní kapacity k poskytování RF. Myslí se tím hlavně odpovídající počet kvalifikovaných pracovních úvazků pro poskytování odborných konzultací a poradenství, podpora vzdělávání pracovníků a jejich účast na poradních a koordinačních aktivitách v rámci kraje.</a:t>
            </a:r>
          </a:p>
        </p:txBody>
      </p:sp>
    </p:spTree>
    <p:extLst>
      <p:ext uri="{BB962C8B-B14F-4D97-AF65-F5344CB8AC3E}">
        <p14:creationId xmlns:p14="http://schemas.microsoft.com/office/powerpoint/2010/main" val="109010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Organizační zajištění RF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42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5" y="1809135"/>
            <a:ext cx="10803767" cy="438782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dirty="0"/>
              <a:t>Pověřená knihovna musí disponovat dostatečným informačním základem. Myslí se hlavně na </a:t>
            </a:r>
            <a:r>
              <a:rPr lang="cs-CZ" dirty="0">
                <a:solidFill>
                  <a:srgbClr val="C00000"/>
                </a:solidFill>
              </a:rPr>
              <a:t>sledování dění v oboru, </a:t>
            </a:r>
            <a:r>
              <a:rPr lang="cs-CZ" dirty="0"/>
              <a:t>účast v elektronických knihovnických konferencích. </a:t>
            </a:r>
          </a:p>
          <a:p>
            <a:pPr lvl="0"/>
            <a:r>
              <a:rPr lang="cs-CZ" dirty="0">
                <a:solidFill>
                  <a:srgbClr val="C00000"/>
                </a:solidFill>
              </a:rPr>
              <a:t>Na webu pověřené knihovny </a:t>
            </a:r>
            <a:r>
              <a:rPr lang="cs-CZ" dirty="0"/>
              <a:t>musí být </a:t>
            </a:r>
            <a:r>
              <a:rPr lang="cs-CZ" dirty="0">
                <a:solidFill>
                  <a:srgbClr val="C00000"/>
                </a:solidFill>
              </a:rPr>
              <a:t>sekce určená obsluhovaným knihovnám</a:t>
            </a:r>
            <a:r>
              <a:rPr lang="cs-CZ" dirty="0"/>
              <a:t>, ve které jsou zveřejňovány informace, potřebné materiály, výkaz o výkonu a financování RF. </a:t>
            </a:r>
          </a:p>
          <a:p>
            <a:pPr lvl="1"/>
            <a:r>
              <a:rPr lang="cs-CZ" dirty="0"/>
              <a:t>Pověřená knihovna musí mít zajištěny specifické provozní podmínky. Myslí se tím hlavně na zajištění skladové kapacity pro výměnný fond; dopravy pro potřeby výkonu RF, kam patří rozvoz knihovního fondu a dalších materiálů včetně možnosti pružně reagovat v případech potřeby metodické návštěvy apod.</a:t>
            </a:r>
          </a:p>
          <a:p>
            <a:pPr lvl="0"/>
            <a:r>
              <a:rPr lang="cs-CZ" dirty="0"/>
              <a:t>Na konci tohoto organizačního řetězce stojí </a:t>
            </a:r>
            <a:r>
              <a:rPr lang="cs-CZ" dirty="0">
                <a:solidFill>
                  <a:srgbClr val="C00000"/>
                </a:solidFill>
              </a:rPr>
              <a:t>obsluhované knihovny</a:t>
            </a:r>
            <a:r>
              <a:rPr lang="cs-CZ" dirty="0"/>
              <a:t>, pro které se regionální funkce knihoven vykonávají. </a:t>
            </a:r>
          </a:p>
          <a:p>
            <a:pPr lvl="0"/>
            <a:r>
              <a:rPr lang="cs-CZ" dirty="0"/>
              <a:t>Jedná se o základní knihovny (profesionální, neprofesionální, pobočky), které jsou na základě smlouvy s pověřenou knihovnou příjemci služeb poskytovaných v rámci výkonu RF. Všechny obsluhované knihovny musí být registrovány v databázi knihoven spravované Ministerstvem kultury.</a:t>
            </a:r>
          </a:p>
        </p:txBody>
      </p:sp>
    </p:spTree>
    <p:extLst>
      <p:ext uri="{BB962C8B-B14F-4D97-AF65-F5344CB8AC3E}">
        <p14:creationId xmlns:p14="http://schemas.microsoft.com/office/powerpoint/2010/main" val="70441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6"/>
            <a:ext cx="6026293" cy="960438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Terminologie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43</a:t>
            </a:fld>
            <a:endParaRPr lang="cs-CZ" noProof="0" dirty="0"/>
          </a:p>
        </p:txBody>
      </p:sp>
      <p:pic>
        <p:nvPicPr>
          <p:cNvPr id="3" name="Zástupný symbol pro obsah 2">
            <a:extLst>
              <a:ext uri="{FF2B5EF4-FFF2-40B4-BE49-F238E27FC236}">
                <a16:creationId xmlns:a16="http://schemas.microsoft.com/office/drawing/2014/main" id="{3DBE4970-F817-483F-9FF4-A0FFD6AA7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89110" y="1318563"/>
            <a:ext cx="8250379" cy="3321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1CFABC5-A7AE-4D9F-8CF1-2563B7705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8055" y="3429000"/>
            <a:ext cx="8130620" cy="3133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677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234692-C425-484F-8BCC-AAFC2501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3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A7DD4-924A-4C68-BAD9-9A58E6CE8B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0454"/>
            <a:ext cx="12191999" cy="180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4E4A8B-D4F2-4ACD-9430-01FAA2DD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339B58-3B74-4DEF-88B1-F58CC492D54A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3C2-5377-46B0-A609-0508B6A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44</a:t>
            </a:fld>
            <a:endParaRPr lang="cs-CZ" noProof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BEC3D0-EB4F-43EA-B274-94629EDE1FD8}"/>
              </a:ext>
            </a:extLst>
          </p:cNvPr>
          <p:cNvSpPr txBox="1"/>
          <p:nvPr/>
        </p:nvSpPr>
        <p:spPr>
          <a:xfrm>
            <a:off x="7847860" y="0"/>
            <a:ext cx="4344140" cy="6858000"/>
          </a:xfrm>
          <a:prstGeom prst="rect">
            <a:avLst/>
          </a:prstGeom>
          <a:solidFill>
            <a:srgbClr val="293D5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E7E09BD-D577-4761-8F59-BB7BA66CBF26}"/>
              </a:ext>
            </a:extLst>
          </p:cNvPr>
          <p:cNvSpPr txBox="1"/>
          <p:nvPr/>
        </p:nvSpPr>
        <p:spPr>
          <a:xfrm>
            <a:off x="668594" y="2772697"/>
            <a:ext cx="56338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cap="all" dirty="0">
                <a:solidFill>
                  <a:srgbClr val="AF0505"/>
                </a:solidFill>
              </a:rPr>
              <a:t>Personální</a:t>
            </a:r>
          </a:p>
          <a:p>
            <a:pPr algn="ctr"/>
            <a:r>
              <a:rPr lang="cs-CZ" sz="4400" cap="all" dirty="0">
                <a:solidFill>
                  <a:srgbClr val="AF0505"/>
                </a:solidFill>
              </a:rPr>
              <a:t>zajištění regionálních funkcí</a:t>
            </a:r>
          </a:p>
        </p:txBody>
      </p:sp>
    </p:spTree>
    <p:extLst>
      <p:ext uri="{BB962C8B-B14F-4D97-AF65-F5344CB8AC3E}">
        <p14:creationId xmlns:p14="http://schemas.microsoft.com/office/powerpoint/2010/main" val="312763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Metodici – tak trochu utajená profese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45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5627"/>
            <a:ext cx="10288480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Pracovní náplň metodika je velmi široká a na jeho odborné znalosti a dovednosti jsou kladeny vysoké nároky. Metodik by měl být jedním z nejkvalifikovanějších pracovníků knihovny, protože jeho znalosti musí obsahovat mnoho oblastí nejen metodické práce, ale i celého provozu knihoven. Kromě formálního </a:t>
            </a:r>
            <a:r>
              <a:rPr lang="cs-CZ" dirty="0">
                <a:solidFill>
                  <a:srgbClr val="C00000"/>
                </a:solidFill>
              </a:rPr>
              <a:t>knihovnického vzdělání </a:t>
            </a:r>
            <a:r>
              <a:rPr lang="cs-CZ" dirty="0"/>
              <a:t>má mít dobré </a:t>
            </a:r>
            <a:r>
              <a:rPr lang="cs-CZ" dirty="0">
                <a:solidFill>
                  <a:srgbClr val="C00000"/>
                </a:solidFill>
              </a:rPr>
              <a:t>komunikační a vyjednávací schopnosti, znalosti psychologie a pedagogické nadání</a:t>
            </a:r>
            <a:r>
              <a:rPr lang="cs-CZ" dirty="0"/>
              <a:t>. </a:t>
            </a:r>
          </a:p>
          <a:p>
            <a:r>
              <a:rPr lang="cs-CZ" dirty="0"/>
              <a:t>S formálním vzděláním a praxí si metodik nevystačí, protože se při výkonu své práce ocitá v mnoha dalších rolích, kde by </a:t>
            </a:r>
            <a:r>
              <a:rPr lang="cs-CZ" dirty="0">
                <a:solidFill>
                  <a:srgbClr val="C00000"/>
                </a:solidFill>
              </a:rPr>
              <a:t>bez celoživotního vzdělávání jen těžce obstál.</a:t>
            </a:r>
            <a:r>
              <a:rPr lang="cs-CZ" dirty="0"/>
              <a:t> Musí sledovat měnící se legislativu, nové informační a komunikační technologie, pracovně právní otázky, dotační programy. Knihovnictví také podléhá neustálému vývoji a přizpůsobování se požadavkům uživatelů, což by měl dobrý metodik sledovat. </a:t>
            </a:r>
          </a:p>
          <a:p>
            <a:r>
              <a:rPr lang="cs-CZ" dirty="0"/>
              <a:t>Způsob sebevzdělávání a hledání relevantních zdrojů si by si měl řídit každý metodik sám, případně za metodického vedení Knihovnického institutu NK.</a:t>
            </a:r>
          </a:p>
          <a:p>
            <a:endParaRPr lang="cs-CZ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3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002347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Pozice metodik v Národní soustavě kvalifikací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46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436914"/>
            <a:ext cx="10288480" cy="476005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Portál </a:t>
            </a:r>
            <a:r>
              <a:rPr lang="cs-CZ" dirty="0">
                <a:solidFill>
                  <a:srgbClr val="C00000"/>
                </a:solidFill>
              </a:rPr>
              <a:t>Národní soustava kvalifikací </a:t>
            </a:r>
            <a:r>
              <a:rPr lang="cs-CZ" dirty="0"/>
              <a:t>je informační základnou o soustavě celostátně uznávaných profesních kvalifikací v ČR. Také pro oblast knihovnictví jsou zpracovány jednotlivé pracovní pozice, a pod kódem 72-020-R je vydán standard </a:t>
            </a:r>
            <a:r>
              <a:rPr lang="cs-CZ" b="1" dirty="0"/>
              <a:t>Samostatný knihovník metodik</a:t>
            </a:r>
            <a:r>
              <a:rPr lang="cs-CZ" dirty="0"/>
              <a:t>. </a:t>
            </a:r>
          </a:p>
          <a:p>
            <a:r>
              <a:rPr lang="cs-CZ" dirty="0"/>
              <a:t>Ve standardu jsou podrobně popsány znalosti a dovednosti, které by měl knihovník na pozici metodika znát. </a:t>
            </a:r>
            <a:r>
              <a:rPr lang="cs-CZ" dirty="0">
                <a:solidFill>
                  <a:srgbClr val="C00000"/>
                </a:solidFill>
              </a:rPr>
              <a:t>Společný odborný základ obsahuje teoretickou a praktickou složku společnou pro několik příbuzných oborů vzdělání. V rámci vybraného oboru kvalifikace, který se vztahuje ke konkrétnímu oboru vzdělání, lze získat přehled schválených a publikovaných profesních kvalifikací v dané oblasti.</a:t>
            </a:r>
          </a:p>
          <a:p>
            <a:r>
              <a:rPr lang="cs-CZ" dirty="0"/>
              <a:t>Nejde jen o čistý výkon regionálních funkcí, ale celou šíři dovedností, zahrnující např. i vzdělávání, organizaci revize knihovního fondu, odbornou komunikaci, ovládání automatizovaného knihovního systému a mnohé další.</a:t>
            </a:r>
          </a:p>
          <a:p>
            <a:r>
              <a:rPr lang="cs-CZ" dirty="0"/>
              <a:t>Dostupné z: </a:t>
            </a:r>
            <a:r>
              <a:rPr lang="cs-CZ" u="sng" dirty="0">
                <a:hlinkClick r:id="rId4"/>
              </a:rPr>
              <a:t>https://www.narodnikvalifikace.cz/kvalifikace-1134-Samostatny_knihovnik_metodik</a:t>
            </a:r>
            <a:r>
              <a:rPr lang="cs-CZ" dirty="0"/>
              <a:t> </a:t>
            </a:r>
          </a:p>
          <a:p>
            <a:endParaRPr lang="cs-CZ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26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002347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Vzdělávání metodiků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47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436914"/>
            <a:ext cx="10288480" cy="5104561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Nezbytnou součástí dobré metodické práce je také setkávání odborných pracovníků, kteří regionální funkce vykonávají – metodici na regionální, krajské i celostátní úrovni. Pro zlepšení koordinace výkonů regionálních funkcí jsou pravidelně dvakrát ročně svolávány </a:t>
            </a:r>
            <a:r>
              <a:rPr lang="cs-CZ" b="1" dirty="0">
                <a:solidFill>
                  <a:srgbClr val="C00000"/>
                </a:solidFill>
              </a:rPr>
              <a:t>porady krajských metodiků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/>
              <a:t>které jsou realizovány v gesci odborné sekce SDRUK pro regionální funkce. V sekci pracují metodici krajských knihoven a odborníci Knihovnického institutu NK ČR. Programovou náplní sekce jsou aktivity směřující k vyrovnání úrovně kulturních a vzdělávacích služeb poskytovaných knihovnami působícími v obcích různých velikostí a celková podpora rozvoje služeb knihoven finančně dotovaná kraji.</a:t>
            </a:r>
          </a:p>
          <a:p>
            <a:r>
              <a:rPr lang="cs-CZ" b="1" dirty="0">
                <a:solidFill>
                  <a:srgbClr val="C00000"/>
                </a:solidFill>
              </a:rPr>
              <a:t>Semináře Regionální funkce knihoven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pořádá sekce SDRUK pro regionální funkce ve spolupráci s Knihovnickým institutem NK. První celostátní setkání se konalo v Moravské zemské knihovně v Brně v roce 2002, od roku 2003 se semináře konají v Pardubicích (ve dvouletých cyklech). Programová náplň seminářů reaguje na aktuální problematiku RF, seznamování účastníků se změnami v legislativě, novými či inovovanými standardy, modely spolupráce napříč knihovnickou komunitou, oceňováním knihoven a příklady dobré praxe.</a:t>
            </a:r>
          </a:p>
          <a:p>
            <a:r>
              <a:rPr lang="cs-CZ" b="1" dirty="0">
                <a:solidFill>
                  <a:srgbClr val="C00000"/>
                </a:solidFill>
              </a:rPr>
              <a:t>Workshopy pro metodiky knihoven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pořádá Sekce veřejných knihoven SKIP. Cílem sekce je aktivní podíl na rozvoji knihovnické profese, prosazování role veřejných knihoven v občanské společnosti a rozvíjení práce knihoven. Workshopy jsou organizovány v různých knihovnách v České republice – v roce 2021 proběhl již VII. ročník.</a:t>
            </a:r>
          </a:p>
          <a:p>
            <a:r>
              <a:rPr lang="cs-CZ" dirty="0"/>
              <a:t>Dostupné z: </a:t>
            </a:r>
            <a:r>
              <a:rPr lang="cs-CZ" u="sng" dirty="0">
                <a:hlinkClick r:id="rId4"/>
              </a:rPr>
              <a:t>https://workshop-pro-metodiky-7.webnode.cz/</a:t>
            </a:r>
            <a:r>
              <a:rPr lang="cs-CZ" dirty="0"/>
              <a:t> </a:t>
            </a:r>
          </a:p>
          <a:p>
            <a:r>
              <a:rPr lang="cs-CZ" b="1" dirty="0"/>
              <a:t>Komunikační platformou</a:t>
            </a:r>
            <a:r>
              <a:rPr lang="cs-CZ" dirty="0"/>
              <a:t> pro výkon regionálních funkcí je </a:t>
            </a:r>
            <a:r>
              <a:rPr lang="cs-CZ" dirty="0">
                <a:solidFill>
                  <a:srgbClr val="C00000"/>
                </a:solidFill>
              </a:rPr>
              <a:t>elektronická konference Region.</a:t>
            </a:r>
            <a:endParaRPr lang="cs-CZ" dirty="0"/>
          </a:p>
          <a:p>
            <a:endParaRPr lang="cs-CZ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5336233-A9EB-4F7A-AB11-3896C969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CD17C75-FB3C-4ACF-8474-7EFBD0CC3B7B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42C567-A3D1-4B81-B0E3-DB8FD736C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31B5E1-CC53-42A3-BC0B-DB211335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48</a:t>
            </a:fld>
            <a:endParaRPr 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32F293E-7E57-49F5-A1EF-DAF7C359E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2" y="681745"/>
            <a:ext cx="12151947" cy="547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934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234692-C425-484F-8BCC-AAFC2501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3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A7DD4-924A-4C68-BAD9-9A58E6CE8B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0454"/>
            <a:ext cx="12191999" cy="180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4E4A8B-D4F2-4ACD-9430-01FAA2DD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339B58-3B74-4DEF-88B1-F58CC492D54A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3C2-5377-46B0-A609-0508B6A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49</a:t>
            </a:fld>
            <a:endParaRPr lang="cs-CZ" noProof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BEC3D0-EB4F-43EA-B274-94629EDE1FD8}"/>
              </a:ext>
            </a:extLst>
          </p:cNvPr>
          <p:cNvSpPr txBox="1"/>
          <p:nvPr/>
        </p:nvSpPr>
        <p:spPr>
          <a:xfrm>
            <a:off x="7847860" y="0"/>
            <a:ext cx="4344140" cy="6858000"/>
          </a:xfrm>
          <a:prstGeom prst="rect">
            <a:avLst/>
          </a:prstGeom>
          <a:solidFill>
            <a:srgbClr val="293D5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E7E09BD-D577-4761-8F59-BB7BA66CBF26}"/>
              </a:ext>
            </a:extLst>
          </p:cNvPr>
          <p:cNvSpPr txBox="1"/>
          <p:nvPr/>
        </p:nvSpPr>
        <p:spPr>
          <a:xfrm>
            <a:off x="668594" y="2772697"/>
            <a:ext cx="5633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cap="all" dirty="0">
                <a:solidFill>
                  <a:srgbClr val="AF0505"/>
                </a:solidFill>
              </a:rPr>
              <a:t>Vnější vztahy</a:t>
            </a:r>
          </a:p>
        </p:txBody>
      </p:sp>
    </p:spTree>
    <p:extLst>
      <p:ext uri="{BB962C8B-B14F-4D97-AF65-F5344CB8AC3E}">
        <p14:creationId xmlns:p14="http://schemas.microsoft.com/office/powerpoint/2010/main" val="297143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54C1C2D-A255-4F43-9923-D08B2C184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CD17C75-FB3C-4ACF-8474-7EFBD0CC3B7B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CB9DE56-C96C-43AB-AABF-B3F0F115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5</a:t>
            </a:fld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6576DC2-54F5-44B4-9892-2E8C1B9ED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919" y="22617"/>
            <a:ext cx="5761100" cy="683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734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Dobré vztahy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50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390261"/>
            <a:ext cx="10288480" cy="5102614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K dobrému fungování regionálních služeb je </a:t>
            </a:r>
            <a:r>
              <a:rPr lang="cs-CZ" dirty="0">
                <a:solidFill>
                  <a:srgbClr val="C00000"/>
                </a:solidFill>
              </a:rPr>
              <a:t>nezbytné udržovat dobré vztahy</a:t>
            </a:r>
            <a:r>
              <a:rPr lang="cs-CZ" dirty="0"/>
              <a:t>, a to nejen mezi knihovnami, ale také se zřizovateli/provozovateli knihoven. </a:t>
            </a:r>
          </a:p>
          <a:p>
            <a:r>
              <a:rPr lang="cs-CZ" dirty="0"/>
              <a:t>Knihovny jsou úzce provázány se svým okolím a jejich role ve společnosti je jedinečná a nenahraditelná. Jde o etablovaná kulturní zařízení a jejich vývoj korespondující s vývojem společnosti zahrnuje i změny v pojetí komunikace s okolím a udržování a rozvíjení vztahů. </a:t>
            </a:r>
          </a:p>
          <a:p>
            <a:r>
              <a:rPr lang="cs-CZ" dirty="0"/>
              <a:t>Cílem je vytváření strategických partnerství při uplatňování zásad dobré komunikace uznávající hodnoty jako je otevřenost, upřímnost, politická nestrannost, transparentnost, odpovědnost a poskytování přesných, objektivních a pravdivých zpráv o své činnosti.</a:t>
            </a:r>
          </a:p>
          <a:p>
            <a:r>
              <a:rPr lang="cs-CZ" dirty="0"/>
              <a:t>V okolí knihoven se vyskytuje </a:t>
            </a:r>
            <a:r>
              <a:rPr lang="cs-CZ" dirty="0">
                <a:solidFill>
                  <a:srgbClr val="C00000"/>
                </a:solidFill>
              </a:rPr>
              <a:t>mnoho různých skupin, které mají vliv na jejich činnost</a:t>
            </a:r>
            <a:r>
              <a:rPr lang="cs-CZ" dirty="0"/>
              <a:t>. Každá knihovna by v rámci své organizační strategie měla mít vymezeno, které skupiny </a:t>
            </a:r>
            <a:r>
              <a:rPr lang="cs-CZ" dirty="0" err="1"/>
              <a:t>stakeholders</a:t>
            </a:r>
            <a:r>
              <a:rPr lang="cs-CZ" dirty="0"/>
              <a:t> jsou pro ni významné. </a:t>
            </a:r>
          </a:p>
          <a:p>
            <a:r>
              <a:rPr lang="cs-CZ" dirty="0"/>
              <a:t>Z pohledu výkonu regionálních funkcí jde především o interní a externí </a:t>
            </a:r>
            <a:r>
              <a:rPr lang="cs-CZ" dirty="0" err="1"/>
              <a:t>stakeholders</a:t>
            </a:r>
            <a:r>
              <a:rPr lang="cs-CZ" dirty="0"/>
              <a:t> – přímí zaměstnanci knihovny na nejrůznějších pracovních pozicích, se kterými metodik přichází do kontaktu, a externí </a:t>
            </a:r>
            <a:r>
              <a:rPr lang="cs-CZ" dirty="0" err="1"/>
              <a:t>stakeholders</a:t>
            </a:r>
            <a:r>
              <a:rPr lang="cs-CZ" dirty="0"/>
              <a:t> mimo knihovnu a působící na ni zvnějšku. </a:t>
            </a:r>
          </a:p>
          <a:p>
            <a:r>
              <a:rPr lang="cs-CZ" dirty="0"/>
              <a:t>Zde můžeme jmenovat kolegy ze spolupracujících knihoven, metodická pracoviště dalších knihoven, ale především </a:t>
            </a:r>
            <a:r>
              <a:rPr lang="cs-CZ" dirty="0">
                <a:solidFill>
                  <a:srgbClr val="C00000"/>
                </a:solidFill>
              </a:rPr>
              <a:t>zřizovatele/provozovatele knihovny, Ministerstvo kultury, Národní knihovna České republiky, </a:t>
            </a:r>
            <a:r>
              <a:rPr lang="cs-CZ" dirty="0"/>
              <a:t>tedy vlivné </a:t>
            </a:r>
            <a:r>
              <a:rPr lang="cs-CZ" dirty="0" err="1"/>
              <a:t>stakeholders</a:t>
            </a:r>
            <a:r>
              <a:rPr lang="cs-CZ" dirty="0"/>
              <a:t>, kteří mohou ovlivňovat financování a legislativu v oblasti výkonu regionálních funkcí.</a:t>
            </a:r>
          </a:p>
          <a:p>
            <a:endParaRPr lang="cs-CZ" dirty="0"/>
          </a:p>
          <a:p>
            <a:endParaRPr lang="cs-CZ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Externí zpětné vazby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51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5" y="1809135"/>
            <a:ext cx="10803767" cy="4387829"/>
          </a:xfrm>
        </p:spPr>
        <p:txBody>
          <a:bodyPr>
            <a:normAutofit/>
          </a:bodyPr>
          <a:lstStyle/>
          <a:p>
            <a:r>
              <a:rPr lang="cs-CZ" sz="2000" b="0" dirty="0">
                <a:solidFill>
                  <a:srgbClr val="293D51"/>
                </a:solidFill>
              </a:rPr>
              <a:t>Statistický výkaz Kult (MK) 12-01 a komentáře</a:t>
            </a:r>
          </a:p>
          <a:p>
            <a:pPr lvl="1"/>
            <a:r>
              <a:rPr lang="cs-CZ" sz="1600" dirty="0">
                <a:solidFill>
                  <a:srgbClr val="293D51"/>
                </a:solidFill>
              </a:rPr>
              <a:t>Základní statistický výstup, povinný pro všechny veřejné knihovny bez rozdílu</a:t>
            </a:r>
          </a:p>
          <a:p>
            <a:r>
              <a:rPr lang="cs-CZ" sz="2000" dirty="0">
                <a:solidFill>
                  <a:srgbClr val="293D51"/>
                </a:solidFill>
              </a:rPr>
              <a:t>Zpráva o výkonu RF</a:t>
            </a:r>
          </a:p>
          <a:p>
            <a:pPr lvl="1"/>
            <a:r>
              <a:rPr lang="cs-CZ" sz="1600" b="0" dirty="0">
                <a:solidFill>
                  <a:srgbClr val="293D51"/>
                </a:solidFill>
              </a:rPr>
              <a:t>Statistiku a komentáře zpracovávají pověřené knihovny za svůj region (únor), </a:t>
            </a:r>
          </a:p>
          <a:p>
            <a:pPr lvl="1"/>
            <a:r>
              <a:rPr lang="cs-CZ" sz="1600" b="0" dirty="0">
                <a:solidFill>
                  <a:srgbClr val="293D51"/>
                </a:solidFill>
              </a:rPr>
              <a:t>souhrnnou zprávu za kraj zpracovává krajská knihovna (březen),</a:t>
            </a:r>
          </a:p>
          <a:p>
            <a:pPr lvl="1"/>
            <a:r>
              <a:rPr lang="cs-CZ" sz="1600" dirty="0">
                <a:solidFill>
                  <a:srgbClr val="293D51"/>
                </a:solidFill>
              </a:rPr>
              <a:t>Celostátní zprávu zpracovává Knihovnický institut Národní knihovny ČR (červen).</a:t>
            </a:r>
          </a:p>
          <a:p>
            <a:r>
              <a:rPr lang="cs-CZ" sz="2000" b="0" dirty="0">
                <a:solidFill>
                  <a:srgbClr val="293D51"/>
                </a:solidFill>
              </a:rPr>
              <a:t>Benchmarking knihoven</a:t>
            </a:r>
          </a:p>
          <a:p>
            <a:pPr lvl="1"/>
            <a:r>
              <a:rPr lang="cs-CZ" sz="1600" dirty="0">
                <a:solidFill>
                  <a:srgbClr val="293D51"/>
                </a:solidFill>
              </a:rPr>
              <a:t>Dobrovolná metoda hodnocení</a:t>
            </a:r>
          </a:p>
          <a:p>
            <a:pPr lvl="1"/>
            <a:r>
              <a:rPr lang="cs-CZ" sz="1600" b="0" dirty="0">
                <a:solidFill>
                  <a:srgbClr val="293D51"/>
                </a:solidFill>
              </a:rPr>
              <a:t>Databáze je neveřejná</a:t>
            </a:r>
          </a:p>
          <a:p>
            <a:r>
              <a:rPr lang="cs-CZ" sz="2000" dirty="0">
                <a:solidFill>
                  <a:srgbClr val="293D51"/>
                </a:solidFill>
              </a:rPr>
              <a:t>Projekt ROI</a:t>
            </a:r>
          </a:p>
          <a:p>
            <a:pPr lvl="1"/>
            <a:r>
              <a:rPr lang="cs-CZ" sz="1600" b="0" dirty="0">
                <a:solidFill>
                  <a:srgbClr val="293D51"/>
                </a:solidFill>
              </a:rPr>
              <a:t>Dobrovolná metod</a:t>
            </a:r>
            <a:r>
              <a:rPr lang="cs-CZ" sz="1600" dirty="0">
                <a:solidFill>
                  <a:srgbClr val="293D51"/>
                </a:solidFill>
              </a:rPr>
              <a:t>a hodnocení</a:t>
            </a:r>
            <a:endParaRPr lang="cs-CZ" sz="1600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7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Literatura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52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5" y="2295331"/>
            <a:ext cx="10803767" cy="3901633"/>
          </a:xfrm>
        </p:spPr>
        <p:txBody>
          <a:bodyPr>
            <a:normAutofit/>
          </a:bodyPr>
          <a:lstStyle/>
          <a:p>
            <a:r>
              <a:rPr lang="cs-CZ" sz="2000" b="0" dirty="0">
                <a:solidFill>
                  <a:srgbClr val="293D51"/>
                </a:solidFill>
              </a:rPr>
              <a:t>Ke studiu slouží studijní opora s názvem </a:t>
            </a:r>
          </a:p>
          <a:p>
            <a:pPr lvl="1"/>
            <a:r>
              <a:rPr lang="cs-CZ" sz="2000" dirty="0">
                <a:solidFill>
                  <a:srgbClr val="AF0505"/>
                </a:solidFill>
              </a:rPr>
              <a:t>Regionální funkce knihoven, 2. část – distanční studijní text</a:t>
            </a:r>
          </a:p>
          <a:p>
            <a:pPr lvl="1"/>
            <a:r>
              <a:rPr lang="cs-CZ" sz="1600" b="0" dirty="0">
                <a:solidFill>
                  <a:srgbClr val="293D51"/>
                </a:solidFill>
              </a:rPr>
              <a:t>Obsahuje i mnoho odkazů na literaturu a legislativu.</a:t>
            </a:r>
          </a:p>
          <a:p>
            <a:r>
              <a:rPr lang="cs-CZ" sz="2000" dirty="0">
                <a:solidFill>
                  <a:srgbClr val="293D51"/>
                </a:solidFill>
              </a:rPr>
              <a:t>Doplňující literatura:</a:t>
            </a:r>
          </a:p>
          <a:p>
            <a:pPr lvl="1"/>
            <a:r>
              <a:rPr lang="cs-CZ" sz="1600" dirty="0">
                <a:solidFill>
                  <a:srgbClr val="293D51"/>
                </a:solidFill>
              </a:rPr>
              <a:t>Standardy a metodické pokyny – viz výše.</a:t>
            </a:r>
          </a:p>
          <a:p>
            <a:pPr lvl="1"/>
            <a:r>
              <a:rPr lang="cs-CZ" sz="1600" dirty="0">
                <a:solidFill>
                  <a:srgbClr val="293D51"/>
                </a:solidFill>
              </a:rPr>
              <a:t>Studijní text </a:t>
            </a:r>
            <a:r>
              <a:rPr lang="cs-CZ" sz="1600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Zajištění výkonu regionálních funkcí knihoven </a:t>
            </a:r>
            <a:r>
              <a:rPr lang="cs-CZ" sz="1600" dirty="0">
                <a:solidFill>
                  <a:srgbClr val="293D51"/>
                </a:solidFill>
              </a:rPr>
              <a:t>(aktualizováno 2022)</a:t>
            </a:r>
          </a:p>
          <a:p>
            <a:pPr lvl="1"/>
            <a:r>
              <a:rPr lang="cs-CZ" sz="1600" dirty="0">
                <a:solidFill>
                  <a:srgbClr val="293D51"/>
                </a:solidFill>
              </a:rPr>
              <a:t>Článek v časopise </a:t>
            </a:r>
            <a:r>
              <a:rPr lang="cs-CZ" sz="1600" dirty="0">
                <a:solidFill>
                  <a:srgbClr val="C00000"/>
                </a:solidFill>
              </a:rPr>
              <a:t>Knihovna</a:t>
            </a:r>
            <a:r>
              <a:rPr lang="cs-CZ" sz="1600" dirty="0">
                <a:solidFill>
                  <a:srgbClr val="293D51"/>
                </a:solidFill>
              </a:rPr>
              <a:t> – </a:t>
            </a:r>
            <a:r>
              <a:rPr lang="cs-CZ" sz="1600" dirty="0">
                <a:solidFill>
                  <a:srgbClr val="293D51"/>
                </a:solidFill>
                <a:hlinkClick r:id="rId5"/>
              </a:rPr>
              <a:t>https://knihovnarevue.nkp.cz/</a:t>
            </a:r>
            <a:r>
              <a:rPr lang="cs-CZ" sz="1600" dirty="0">
                <a:solidFill>
                  <a:srgbClr val="293D51"/>
                </a:solidFill>
              </a:rPr>
              <a:t> </a:t>
            </a:r>
          </a:p>
          <a:p>
            <a:pPr lvl="1"/>
            <a:r>
              <a:rPr lang="cs-CZ" sz="1600" dirty="0">
                <a:solidFill>
                  <a:srgbClr val="293D51"/>
                </a:solidFill>
              </a:rPr>
              <a:t>Články v časopise </a:t>
            </a:r>
            <a:r>
              <a:rPr lang="cs-CZ" sz="1600" dirty="0">
                <a:solidFill>
                  <a:srgbClr val="C00000"/>
                </a:solidFill>
              </a:rPr>
              <a:t>Čtenář</a:t>
            </a:r>
            <a:r>
              <a:rPr lang="cs-CZ" sz="1600" dirty="0">
                <a:solidFill>
                  <a:srgbClr val="293D51"/>
                </a:solidFill>
              </a:rPr>
              <a:t> – </a:t>
            </a:r>
            <a:r>
              <a:rPr lang="cs-CZ" sz="1600" dirty="0">
                <a:solidFill>
                  <a:srgbClr val="293D51"/>
                </a:solidFill>
                <a:hlinkClick r:id="rId6"/>
              </a:rPr>
              <a:t>https://svkkl.cz/ctenar</a:t>
            </a:r>
            <a:r>
              <a:rPr lang="cs-CZ" sz="1600" dirty="0">
                <a:solidFill>
                  <a:srgbClr val="293D5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703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3A2E0DA-DA21-447D-AD1F-3DB915DD05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6199"/>
            <a:ext cx="12192000" cy="67056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D6CA50C-1A88-4B3F-A34F-FE199F420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845574"/>
            <a:ext cx="4469307" cy="370813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rtl="0"/>
            <a:r>
              <a:rPr lang="cs-CZ" sz="4800" dirty="0">
                <a:solidFill>
                  <a:srgbClr val="AF0505"/>
                </a:solidFill>
              </a:rPr>
              <a:t>Regionální funkce II. část</a:t>
            </a:r>
            <a:br>
              <a:rPr lang="cs-CZ" sz="4800" dirty="0">
                <a:solidFill>
                  <a:srgbClr val="AF0505"/>
                </a:solidFill>
              </a:rPr>
            </a:br>
            <a:endParaRPr lang="cs-CZ" sz="4800" dirty="0">
              <a:solidFill>
                <a:srgbClr val="293D5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CC2D51-705E-403A-AC0E-9157DC55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70246"/>
            <a:ext cx="4469306" cy="1258606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rtl="0"/>
            <a:endParaRPr lang="cs-CZ" dirty="0"/>
          </a:p>
          <a:p>
            <a:pPr rtl="0"/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PhDr. Marie Šedá</a:t>
            </a:r>
            <a:br>
              <a:rPr lang="cs-CZ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8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metodik.knihovna@gmail.com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613626A-0D3C-46A2-B21C-E511BE25B4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23" t="24185" r="13863" b="24308"/>
          <a:stretch/>
        </p:blipFill>
        <p:spPr>
          <a:xfrm>
            <a:off x="643466" y="845574"/>
            <a:ext cx="1007781" cy="65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2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Vztahy - dobrovolnost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6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5627"/>
            <a:ext cx="10288480" cy="4351338"/>
          </a:xfrm>
        </p:spPr>
        <p:txBody>
          <a:bodyPr>
            <a:normAutofit/>
          </a:bodyPr>
          <a:lstStyle/>
          <a:p>
            <a:r>
              <a:rPr lang="cs-CZ" sz="2600" dirty="0">
                <a:solidFill>
                  <a:srgbClr val="293D51"/>
                </a:solidFill>
              </a:rPr>
              <a:t>Ve vztazích je zjevným prvkem </a:t>
            </a:r>
            <a:r>
              <a:rPr lang="cs-CZ" sz="2600" dirty="0">
                <a:solidFill>
                  <a:srgbClr val="AF0505"/>
                </a:solidFill>
              </a:rPr>
              <a:t>demokracie a dobrovolnost</a:t>
            </a:r>
            <a:r>
              <a:rPr lang="cs-CZ" sz="2600" dirty="0">
                <a:solidFill>
                  <a:srgbClr val="293D51"/>
                </a:solidFill>
              </a:rPr>
              <a:t>, knihovny v systému mají sice zdánlivě hierarchickou strukturu, ale vzájemné vazby </a:t>
            </a:r>
            <a:br>
              <a:rPr lang="cs-CZ" sz="2600" dirty="0">
                <a:solidFill>
                  <a:srgbClr val="293D51"/>
                </a:solidFill>
              </a:rPr>
            </a:br>
            <a:r>
              <a:rPr lang="cs-CZ" sz="2600" dirty="0">
                <a:solidFill>
                  <a:srgbClr val="293D51"/>
                </a:solidFill>
              </a:rPr>
              <a:t>a odpovědnost nejsou tak pevně určovány mnohými předpisy a povinnostmi, jak tomu bylo v období předchozích dvou zákonů. </a:t>
            </a:r>
          </a:p>
          <a:p>
            <a:r>
              <a:rPr lang="cs-CZ" sz="2600" dirty="0">
                <a:solidFill>
                  <a:srgbClr val="293D51"/>
                </a:solidFill>
              </a:rPr>
              <a:t>Toto uvolnění vazeb se projevuje na úrovni vertikální i horizontální.</a:t>
            </a:r>
          </a:p>
          <a:p>
            <a:r>
              <a:rPr lang="cs-CZ" sz="2600" dirty="0">
                <a:solidFill>
                  <a:srgbClr val="293D51"/>
                </a:solidFill>
              </a:rPr>
              <a:t>Žádná nadřízená knihovna nemůže níže postavené nic nařizovat, všechno je dáno do </a:t>
            </a:r>
            <a:r>
              <a:rPr lang="cs-CZ" sz="2600" dirty="0">
                <a:solidFill>
                  <a:srgbClr val="AF0505"/>
                </a:solidFill>
              </a:rPr>
              <a:t>roviny „doporučení“. </a:t>
            </a:r>
          </a:p>
          <a:p>
            <a:r>
              <a:rPr lang="cs-CZ" sz="2600" dirty="0">
                <a:solidFill>
                  <a:srgbClr val="293D51"/>
                </a:solidFill>
              </a:rPr>
              <a:t>Knihovny se za svoje počínání </a:t>
            </a:r>
            <a:r>
              <a:rPr lang="cs-CZ" sz="2600" dirty="0">
                <a:solidFill>
                  <a:srgbClr val="AF0505"/>
                </a:solidFill>
              </a:rPr>
              <a:t>odpovídají hlavně svému zřizovateli</a:t>
            </a:r>
            <a:r>
              <a:rPr lang="cs-CZ" sz="2600" dirty="0">
                <a:solidFill>
                  <a:srgbClr val="293D51"/>
                </a:solidFill>
              </a:rPr>
              <a:t>, který je financuje. </a:t>
            </a:r>
          </a:p>
          <a:p>
            <a:endParaRPr lang="cs-CZ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3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7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052052"/>
            <a:ext cx="10288480" cy="5144913"/>
          </a:xfrm>
        </p:spPr>
        <p:txBody>
          <a:bodyPr>
            <a:normAutofit/>
          </a:bodyPr>
          <a:lstStyle/>
          <a:p>
            <a:r>
              <a:rPr lang="cs-CZ" b="0" dirty="0">
                <a:solidFill>
                  <a:srgbClr val="293D51"/>
                </a:solidFill>
              </a:rPr>
              <a:t>Knihovnictví v České republice je založeno na </a:t>
            </a:r>
            <a:r>
              <a:rPr lang="cs-CZ" b="0" dirty="0">
                <a:solidFill>
                  <a:srgbClr val="C00000"/>
                </a:solidFill>
              </a:rPr>
              <a:t>legislativních dokumentech, normách, standardech, koncepcích i doporučeních. </a:t>
            </a:r>
          </a:p>
          <a:p>
            <a:r>
              <a:rPr lang="cs-CZ" b="0" dirty="0">
                <a:solidFill>
                  <a:srgbClr val="293D51"/>
                </a:solidFill>
              </a:rPr>
              <a:t>V rámci mezinárodního přesahu respektuje i nadnárodní dokumenty i strategie, které zapracovává do svých materiálů. Ty vydává a schvaluje řada subjektů.</a:t>
            </a:r>
          </a:p>
          <a:p>
            <a:r>
              <a:rPr lang="cs-CZ" b="0" dirty="0">
                <a:solidFill>
                  <a:srgbClr val="C00000"/>
                </a:solidFill>
              </a:rPr>
              <a:t>Všechny dokumenty jsou veřejně přístupné. </a:t>
            </a:r>
            <a:r>
              <a:rPr lang="cs-CZ" b="0" dirty="0">
                <a:solidFill>
                  <a:srgbClr val="293D51"/>
                </a:solidFill>
              </a:rPr>
              <a:t>V elektronické podobě si je můžete stáhnout z webových stránek ministerstev, Knihovnického institutu Národní knihovny České republiky, z webů krajských knihoven apod. </a:t>
            </a:r>
          </a:p>
          <a:p>
            <a:r>
              <a:rPr lang="cs-CZ" b="0" dirty="0">
                <a:solidFill>
                  <a:srgbClr val="293D51"/>
                </a:solidFill>
              </a:rPr>
              <a:t>Zákony jsou dostupné jak v tištěné podobě ve Sbírce zákonů České republiky, tak i v elektronických databázích, jako je např. ASPI  nebo Konzultant, případně na webové stránce Zákony pro lidi. </a:t>
            </a:r>
          </a:p>
          <a:p>
            <a:endParaRPr lang="cs-CZ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234692-C425-484F-8BCC-AAFC2501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3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A7DD4-924A-4C68-BAD9-9A58E6CE8B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0454"/>
            <a:ext cx="12191999" cy="180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4E4A8B-D4F2-4ACD-9430-01FAA2DD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339B58-3B74-4DEF-88B1-F58CC492D54A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D18E6B-C15A-48EC-AE78-02463A26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3C2-5377-46B0-A609-0508B6A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8</a:t>
            </a:fld>
            <a:endParaRPr lang="cs-CZ" noProof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BEC3D0-EB4F-43EA-B274-94629EDE1FD8}"/>
              </a:ext>
            </a:extLst>
          </p:cNvPr>
          <p:cNvSpPr txBox="1"/>
          <p:nvPr/>
        </p:nvSpPr>
        <p:spPr>
          <a:xfrm>
            <a:off x="7847860" y="0"/>
            <a:ext cx="4344140" cy="6858000"/>
          </a:xfrm>
          <a:prstGeom prst="rect">
            <a:avLst/>
          </a:prstGeom>
          <a:solidFill>
            <a:srgbClr val="293D5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E7E09BD-D577-4761-8F59-BB7BA66CBF26}"/>
              </a:ext>
            </a:extLst>
          </p:cNvPr>
          <p:cNvSpPr txBox="1"/>
          <p:nvPr/>
        </p:nvSpPr>
        <p:spPr>
          <a:xfrm>
            <a:off x="668594" y="2772697"/>
            <a:ext cx="56338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cap="all" dirty="0">
                <a:solidFill>
                  <a:srgbClr val="AF0505"/>
                </a:solidFill>
              </a:rPr>
              <a:t>Současné regionální funkce</a:t>
            </a:r>
          </a:p>
        </p:txBody>
      </p:sp>
    </p:spTree>
    <p:extLst>
      <p:ext uri="{BB962C8B-B14F-4D97-AF65-F5344CB8AC3E}">
        <p14:creationId xmlns:p14="http://schemas.microsoft.com/office/powerpoint/2010/main" val="384876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Regionální funkce knihoven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21.02.2022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9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5627"/>
            <a:ext cx="10288480" cy="4647248"/>
          </a:xfrm>
        </p:spPr>
        <p:txBody>
          <a:bodyPr>
            <a:normAutofit fontScale="92500" lnSpcReduction="10000"/>
          </a:bodyPr>
          <a:lstStyle/>
          <a:p>
            <a:r>
              <a:rPr lang="cs-CZ" b="0" dirty="0">
                <a:solidFill>
                  <a:srgbClr val="293D51"/>
                </a:solidFill>
              </a:rPr>
              <a:t>V tomto klimatu a tomto duchu jsou vykonávány i </a:t>
            </a:r>
            <a:r>
              <a:rPr lang="cs-CZ" b="0" dirty="0">
                <a:solidFill>
                  <a:srgbClr val="AF0505"/>
                </a:solidFill>
              </a:rPr>
              <a:t>regionální funkce knihoven. </a:t>
            </a:r>
            <a:r>
              <a:rPr lang="cs-CZ" b="0" dirty="0">
                <a:solidFill>
                  <a:srgbClr val="293D51"/>
                </a:solidFill>
              </a:rPr>
              <a:t>Nikdo nikomu nemůže nic nařizovat. </a:t>
            </a:r>
          </a:p>
          <a:p>
            <a:r>
              <a:rPr lang="cs-CZ" b="0" dirty="0">
                <a:solidFill>
                  <a:srgbClr val="293D51"/>
                </a:solidFill>
              </a:rPr>
              <a:t>Bývalé okresní knihovny se mohly rozhodnout, jestli se smluvně zavážou vykonávat funkci pověřené knihovny, a ostatní veřejné knihovny se mohou rozhodnout, jestli smlouvu s pověřenou knihovnou uzavřou a budou tuto formu pomoci využívat. </a:t>
            </a:r>
          </a:p>
          <a:p>
            <a:r>
              <a:rPr lang="cs-CZ" b="0" dirty="0">
                <a:solidFill>
                  <a:srgbClr val="AF0505"/>
                </a:solidFill>
              </a:rPr>
              <a:t>NK ČR a krajské knihovny mají svou funkci v rámci kooperačního systému RF danou zákonem .</a:t>
            </a:r>
          </a:p>
          <a:p>
            <a:r>
              <a:rPr lang="cs-CZ" b="0" dirty="0">
                <a:solidFill>
                  <a:srgbClr val="293D51"/>
                </a:solidFill>
              </a:rPr>
              <a:t>Regionální funkce knihoven jsou produktem téměř stoletého formování </a:t>
            </a:r>
            <a:br>
              <a:rPr lang="cs-CZ" b="0" dirty="0">
                <a:solidFill>
                  <a:srgbClr val="293D51"/>
                </a:solidFill>
              </a:rPr>
            </a:br>
            <a:r>
              <a:rPr lang="cs-CZ" b="0" dirty="0">
                <a:solidFill>
                  <a:srgbClr val="293D51"/>
                </a:solidFill>
              </a:rPr>
              <a:t>a proměn, a že pointa kooperace knihoven není nová, ale je tak stará, jak je staré organizované veřejné knihovnictví v ČR (první knihovnický zákon z roku 1919).</a:t>
            </a:r>
          </a:p>
          <a:p>
            <a:endParaRPr lang="cs-CZ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5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 šablona" id="{876622F7-7042-40A3-858A-A8B7173774AF}" vid="{6972A1DD-70EF-483E-ABB7-FB3C152C0CA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541854-87B3-4953-A183-EF3BD285377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FB9BFA2-1FA5-44A1-B975-10D6BF58EC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77E783-5AB8-45E6-9E56-AE40075231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</TotalTime>
  <Words>4203</Words>
  <Application>Microsoft Office PowerPoint</Application>
  <PresentationFormat>Širokoúhlá obrazovka</PresentationFormat>
  <Paragraphs>373</Paragraphs>
  <Slides>53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Motiv Office</vt:lpstr>
      <vt:lpstr>Regionální funkce II. část </vt:lpstr>
      <vt:lpstr>Prezentace aplikace PowerPoint</vt:lpstr>
      <vt:lpstr>257/2001 Sb.</vt:lpstr>
      <vt:lpstr>Prezentace aplikace PowerPoint</vt:lpstr>
      <vt:lpstr>Prezentace aplikace PowerPoint</vt:lpstr>
      <vt:lpstr>Vztahy - dobrovolnost</vt:lpstr>
      <vt:lpstr>Prezentace aplikace PowerPoint</vt:lpstr>
      <vt:lpstr>Prezentace aplikace PowerPoint</vt:lpstr>
      <vt:lpstr>Regionální funkce knihoven</vt:lpstr>
      <vt:lpstr>Definice</vt:lpstr>
      <vt:lpstr>Prostějovská výzva</vt:lpstr>
      <vt:lpstr>Hlavní témata řešená v Prostějově</vt:lpstr>
      <vt:lpstr>Základní cíle</vt:lpstr>
      <vt:lpstr>Program podpory zajištění RF knihoven – 2003, 2004</vt:lpstr>
      <vt:lpstr>Standard pro výkon RF </vt:lpstr>
      <vt:lpstr>Standard pro výkon RF </vt:lpstr>
      <vt:lpstr>Prezentace aplikace PowerPoint</vt:lpstr>
      <vt:lpstr>Standard pro dobrou knihovnu</vt:lpstr>
      <vt:lpstr>Standard pro dobrou knihovnu</vt:lpstr>
      <vt:lpstr>Standard pro dobrý knihovní fond</vt:lpstr>
      <vt:lpstr>Standard pro dobrý knihovní fond</vt:lpstr>
      <vt:lpstr>Standard pro postupy rekonstrukce knihoven</vt:lpstr>
      <vt:lpstr>Knihovna v obci</vt:lpstr>
      <vt:lpstr>Prezentace aplikace PowerPoint</vt:lpstr>
      <vt:lpstr>RF v letech 2002–2005</vt:lpstr>
      <vt:lpstr>Regionální funkce od roku 2005 do současnosti</vt:lpstr>
      <vt:lpstr>Financování RF</vt:lpstr>
      <vt:lpstr>Finanční zabezpečení výkonu RF</vt:lpstr>
      <vt:lpstr>Rozdělení činností v rámci výkonu RF</vt:lpstr>
      <vt:lpstr>Prezentace aplikace PowerPoint</vt:lpstr>
      <vt:lpstr>Prezentace aplikace PowerPoint</vt:lpstr>
      <vt:lpstr>Fungování RF</vt:lpstr>
      <vt:lpstr>Prezentace aplikace PowerPoint</vt:lpstr>
      <vt:lpstr>Legislativní materiály</vt:lpstr>
      <vt:lpstr>Prezentace aplikace PowerPoint</vt:lpstr>
      <vt:lpstr>Standardy pro výkon RF - současnost</vt:lpstr>
      <vt:lpstr>Prezentace aplikace PowerPoint</vt:lpstr>
      <vt:lpstr>Organizační zajištění RF</vt:lpstr>
      <vt:lpstr>Organizační zajištění RF</vt:lpstr>
      <vt:lpstr>Organizační zajištění RF</vt:lpstr>
      <vt:lpstr>Organizační zajištění RF</vt:lpstr>
      <vt:lpstr>Organizační zajištění RF</vt:lpstr>
      <vt:lpstr>Terminologie</vt:lpstr>
      <vt:lpstr>Prezentace aplikace PowerPoint</vt:lpstr>
      <vt:lpstr>Metodici – tak trochu utajená profese</vt:lpstr>
      <vt:lpstr>Pozice metodik v Národní soustavě kvalifikací</vt:lpstr>
      <vt:lpstr>Vzdělávání metodiků</vt:lpstr>
      <vt:lpstr>Prezentace aplikace PowerPoint</vt:lpstr>
      <vt:lpstr>Prezentace aplikace PowerPoint</vt:lpstr>
      <vt:lpstr>Dobré vztahy</vt:lpstr>
      <vt:lpstr>Externí zpětné vazby</vt:lpstr>
      <vt:lpstr>Literatura</vt:lpstr>
      <vt:lpstr>Regionální funkce II. část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</dc:title>
  <dc:creator>Marie Šedá</dc:creator>
  <cp:lastModifiedBy>Šedá Marie</cp:lastModifiedBy>
  <cp:revision>152</cp:revision>
  <dcterms:created xsi:type="dcterms:W3CDTF">2020-10-28T08:49:21Z</dcterms:created>
  <dcterms:modified xsi:type="dcterms:W3CDTF">2022-02-21T12:41:12Z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