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2.xml" ContentType="application/vnd.openxmlformats-officedocument.theme+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theme/theme16.xml" ContentType="application/vnd.openxmlformats-officedocument.theme+xml"/>
  <Override PartName="/ppt/slideLayouts/slideLayout31.xml" ContentType="application/vnd.openxmlformats-officedocument.presentationml.slideLayout+xml"/>
  <Override PartName="/ppt/theme/theme17.xml" ContentType="application/vnd.openxmlformats-officedocument.theme+xml"/>
  <Override PartName="/ppt/slideLayouts/slideLayout32.xml" ContentType="application/vnd.openxmlformats-officedocument.presentationml.slideLayout+xml"/>
  <Override PartName="/ppt/theme/theme18.xml" ContentType="application/vnd.openxmlformats-officedocument.theme+xml"/>
  <Override PartName="/ppt/slideLayouts/slideLayout33.xml" ContentType="application/vnd.openxmlformats-officedocument.presentationml.slideLayout+xml"/>
  <Override PartName="/ppt/theme/theme19.xml" ContentType="application/vnd.openxmlformats-officedocument.theme+xml"/>
  <Override PartName="/ppt/slideLayouts/slideLayout34.xml" ContentType="application/vnd.openxmlformats-officedocument.presentationml.slideLayout+xml"/>
  <Override PartName="/ppt/theme/theme20.xml" ContentType="application/vnd.openxmlformats-officedocument.theme+xml"/>
  <Override PartName="/ppt/slideLayouts/slideLayout35.xml" ContentType="application/vnd.openxmlformats-officedocument.presentationml.slideLayout+xml"/>
  <Override PartName="/ppt/theme/theme21.xml" ContentType="application/vnd.openxmlformats-officedocument.theme+xml"/>
  <Override PartName="/ppt/slideLayouts/slideLayout36.xml" ContentType="application/vnd.openxmlformats-officedocument.presentationml.slideLayout+xml"/>
  <Override PartName="/ppt/theme/theme22.xml" ContentType="application/vnd.openxmlformats-officedocument.theme+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theme/theme24.xml" ContentType="application/vnd.openxmlformats-officedocument.theme+xml"/>
  <Override PartName="/ppt/slideLayouts/slideLayout39.xml" ContentType="application/vnd.openxmlformats-officedocument.presentationml.slideLayout+xml"/>
  <Override PartName="/ppt/theme/theme25.xml" ContentType="application/vnd.openxmlformats-officedocument.theme+xml"/>
  <Override PartName="/ppt/slideLayouts/slideLayout40.xml" ContentType="application/vnd.openxmlformats-officedocument.presentationml.slideLayout+xml"/>
  <Override PartName="/ppt/theme/theme26.xml" ContentType="application/vnd.openxmlformats-officedocument.theme+xml"/>
  <Override PartName="/ppt/slideLayouts/slideLayout41.xml" ContentType="application/vnd.openxmlformats-officedocument.presentationml.slideLayout+xml"/>
  <Override PartName="/ppt/theme/theme27.xml" ContentType="application/vnd.openxmlformats-officedocument.theme+xml"/>
  <Override PartName="/ppt/slideLayouts/slideLayout42.xml" ContentType="application/vnd.openxmlformats-officedocument.presentationml.slideLayout+xml"/>
  <Override PartName="/ppt/theme/theme2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0.xml" ContentType="application/vnd.openxmlformats-officedocument.theme+xml"/>
  <Override PartName="/ppt/slideLayouts/slideLayout47.xml" ContentType="application/vnd.openxmlformats-officedocument.presentationml.slideLayout+xml"/>
  <Override PartName="/ppt/theme/theme31.xml" ContentType="application/vnd.openxmlformats-officedocument.theme+xml"/>
  <Override PartName="/ppt/slideLayouts/slideLayout48.xml" ContentType="application/vnd.openxmlformats-officedocument.presentationml.slideLayout+xml"/>
  <Override PartName="/ppt/theme/theme32.xml" ContentType="application/vnd.openxmlformats-officedocument.theme+xml"/>
  <Override PartName="/ppt/slideLayouts/slideLayout49.xml" ContentType="application/vnd.openxmlformats-officedocument.presentationml.slideLayout+xml"/>
  <Override PartName="/ppt/theme/theme33.xml" ContentType="application/vnd.openxmlformats-officedocument.theme+xml"/>
  <Override PartName="/ppt/slideLayouts/slideLayout50.xml" ContentType="application/vnd.openxmlformats-officedocument.presentationml.slideLayout+xml"/>
  <Override PartName="/ppt/theme/theme34.xml" ContentType="application/vnd.openxmlformats-officedocument.theme+xml"/>
  <Override PartName="/ppt/slideLayouts/slideLayout51.xml" ContentType="application/vnd.openxmlformats-officedocument.presentationml.slideLayout+xml"/>
  <Override PartName="/ppt/theme/theme35.xml" ContentType="application/vnd.openxmlformats-officedocument.theme+xml"/>
  <Override PartName="/ppt/slideLayouts/slideLayout52.xml" ContentType="application/vnd.openxmlformats-officedocument.presentationml.slideLayout+xml"/>
  <Override PartName="/ppt/theme/theme36.xml" ContentType="application/vnd.openxmlformats-officedocument.theme+xml"/>
  <Override PartName="/ppt/slideLayouts/slideLayout53.xml" ContentType="application/vnd.openxmlformats-officedocument.presentationml.slideLayout+xml"/>
  <Override PartName="/ppt/theme/theme37.xml" ContentType="application/vnd.openxmlformats-officedocument.theme+xml"/>
  <Override PartName="/ppt/slideLayouts/slideLayout54.xml" ContentType="application/vnd.openxmlformats-officedocument.presentationml.slideLayout+xml"/>
  <Override PartName="/ppt/theme/theme3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79" r:id="rId3"/>
    <p:sldMasterId id="2147483681" r:id="rId4"/>
    <p:sldMasterId id="2147483683" r:id="rId5"/>
    <p:sldMasterId id="2147483685" r:id="rId6"/>
    <p:sldMasterId id="2147483687" r:id="rId7"/>
    <p:sldMasterId id="2147483689" r:id="rId8"/>
    <p:sldMasterId id="2147483695" r:id="rId9"/>
    <p:sldMasterId id="2147483699" r:id="rId10"/>
    <p:sldMasterId id="2147483701" r:id="rId11"/>
    <p:sldMasterId id="2147483705" r:id="rId12"/>
    <p:sldMasterId id="2147483707" r:id="rId13"/>
    <p:sldMasterId id="2147483711" r:id="rId14"/>
    <p:sldMasterId id="2147483713" r:id="rId15"/>
    <p:sldMasterId id="2147483715" r:id="rId16"/>
    <p:sldMasterId id="2147483717" r:id="rId17"/>
    <p:sldMasterId id="2147483719" r:id="rId18"/>
    <p:sldMasterId id="2147483721" r:id="rId19"/>
    <p:sldMasterId id="2147483723" r:id="rId20"/>
    <p:sldMasterId id="2147483725" r:id="rId21"/>
    <p:sldMasterId id="2147483727" r:id="rId22"/>
    <p:sldMasterId id="2147483729" r:id="rId23"/>
    <p:sldMasterId id="2147483731" r:id="rId24"/>
    <p:sldMasterId id="2147483733" r:id="rId25"/>
    <p:sldMasterId id="2147483735" r:id="rId26"/>
    <p:sldMasterId id="2147483737" r:id="rId27"/>
    <p:sldMasterId id="2147483739" r:id="rId28"/>
    <p:sldMasterId id="2147483741" r:id="rId29"/>
    <p:sldMasterId id="2147483743" r:id="rId30"/>
    <p:sldMasterId id="2147483747" r:id="rId31"/>
    <p:sldMasterId id="2147483749" r:id="rId32"/>
    <p:sldMasterId id="2147483751" r:id="rId33"/>
    <p:sldMasterId id="2147483753" r:id="rId34"/>
    <p:sldMasterId id="2147483755" r:id="rId35"/>
    <p:sldMasterId id="2147483757" r:id="rId36"/>
    <p:sldMasterId id="2147483759" r:id="rId37"/>
    <p:sldMasterId id="2147483761" r:id="rId38"/>
    <p:sldMasterId id="2147483763" r:id="rId39"/>
  </p:sldMasterIdLst>
  <p:notesMasterIdLst>
    <p:notesMasterId r:id="rId125"/>
  </p:notesMasterIdLst>
  <p:sldIdLst>
    <p:sldId id="256" r:id="rId40"/>
    <p:sldId id="257" r:id="rId41"/>
    <p:sldId id="262" r:id="rId42"/>
    <p:sldId id="264" r:id="rId43"/>
    <p:sldId id="265" r:id="rId44"/>
    <p:sldId id="266" r:id="rId45"/>
    <p:sldId id="324" r:id="rId46"/>
    <p:sldId id="258" r:id="rId47"/>
    <p:sldId id="267" r:id="rId48"/>
    <p:sldId id="308" r:id="rId49"/>
    <p:sldId id="311" r:id="rId50"/>
    <p:sldId id="312" r:id="rId51"/>
    <p:sldId id="313" r:id="rId52"/>
    <p:sldId id="314" r:id="rId53"/>
    <p:sldId id="315" r:id="rId54"/>
    <p:sldId id="316" r:id="rId55"/>
    <p:sldId id="317" r:id="rId56"/>
    <p:sldId id="318" r:id="rId57"/>
    <p:sldId id="319" r:id="rId58"/>
    <p:sldId id="259" r:id="rId59"/>
    <p:sldId id="268" r:id="rId60"/>
    <p:sldId id="320" r:id="rId61"/>
    <p:sldId id="322" r:id="rId62"/>
    <p:sldId id="260" r:id="rId63"/>
    <p:sldId id="269" r:id="rId64"/>
    <p:sldId id="326" r:id="rId65"/>
    <p:sldId id="333" r:id="rId66"/>
    <p:sldId id="334" r:id="rId67"/>
    <p:sldId id="335" r:id="rId68"/>
    <p:sldId id="336" r:id="rId69"/>
    <p:sldId id="337" r:id="rId70"/>
    <p:sldId id="339" r:id="rId71"/>
    <p:sldId id="341" r:id="rId72"/>
    <p:sldId id="343" r:id="rId73"/>
    <p:sldId id="306" r:id="rId74"/>
    <p:sldId id="272" r:id="rId75"/>
    <p:sldId id="274" r:id="rId76"/>
    <p:sldId id="367" r:id="rId77"/>
    <p:sldId id="369" r:id="rId78"/>
    <p:sldId id="368" r:id="rId79"/>
    <p:sldId id="307" r:id="rId80"/>
    <p:sldId id="362" r:id="rId81"/>
    <p:sldId id="275" r:id="rId82"/>
    <p:sldId id="370" r:id="rId83"/>
    <p:sldId id="277" r:id="rId84"/>
    <p:sldId id="278" r:id="rId85"/>
    <p:sldId id="371" r:id="rId86"/>
    <p:sldId id="373" r:id="rId87"/>
    <p:sldId id="359" r:id="rId88"/>
    <p:sldId id="280" r:id="rId89"/>
    <p:sldId id="281" r:id="rId90"/>
    <p:sldId id="375" r:id="rId91"/>
    <p:sldId id="282" r:id="rId92"/>
    <p:sldId id="283" r:id="rId93"/>
    <p:sldId id="284" r:id="rId94"/>
    <p:sldId id="285" r:id="rId95"/>
    <p:sldId id="286" r:id="rId96"/>
    <p:sldId id="287" r:id="rId97"/>
    <p:sldId id="288" r:id="rId98"/>
    <p:sldId id="289" r:id="rId99"/>
    <p:sldId id="290" r:id="rId100"/>
    <p:sldId id="291" r:id="rId101"/>
    <p:sldId id="292" r:id="rId102"/>
    <p:sldId id="293" r:id="rId103"/>
    <p:sldId id="294" r:id="rId104"/>
    <p:sldId id="360" r:id="rId105"/>
    <p:sldId id="295" r:id="rId106"/>
    <p:sldId id="350" r:id="rId107"/>
    <p:sldId id="351" r:id="rId108"/>
    <p:sldId id="352" r:id="rId109"/>
    <p:sldId id="358" r:id="rId110"/>
    <p:sldId id="296" r:id="rId111"/>
    <p:sldId id="382" r:id="rId112"/>
    <p:sldId id="383" r:id="rId113"/>
    <p:sldId id="384" r:id="rId114"/>
    <p:sldId id="387" r:id="rId115"/>
    <p:sldId id="298" r:id="rId116"/>
    <p:sldId id="299" r:id="rId117"/>
    <p:sldId id="300" r:id="rId118"/>
    <p:sldId id="301" r:id="rId119"/>
    <p:sldId id="302" r:id="rId120"/>
    <p:sldId id="303" r:id="rId121"/>
    <p:sldId id="304" r:id="rId122"/>
    <p:sldId id="388" r:id="rId123"/>
    <p:sldId id="305"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78.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84" Type="http://schemas.openxmlformats.org/officeDocument/2006/relationships/slide" Target="slides/slide45.xml"/><Relationship Id="rId89" Type="http://schemas.openxmlformats.org/officeDocument/2006/relationships/slide" Target="slides/slide50.xml"/><Relationship Id="rId112"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slide" Target="slides/slide6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4.xml"/><Relationship Id="rId58" Type="http://schemas.openxmlformats.org/officeDocument/2006/relationships/slide" Target="slides/slide19.xml"/><Relationship Id="rId74" Type="http://schemas.openxmlformats.org/officeDocument/2006/relationships/slide" Target="slides/slide35.xml"/><Relationship Id="rId79" Type="http://schemas.openxmlformats.org/officeDocument/2006/relationships/slide" Target="slides/slide40.xml"/><Relationship Id="rId102" Type="http://schemas.openxmlformats.org/officeDocument/2006/relationships/slide" Target="slides/slide63.xml"/><Relationship Id="rId123" Type="http://schemas.openxmlformats.org/officeDocument/2006/relationships/slide" Target="slides/slide84.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51.xml"/><Relationship Id="rId95" Type="http://schemas.openxmlformats.org/officeDocument/2006/relationships/slide" Target="slides/slide5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4.xml"/><Relationship Id="rId48" Type="http://schemas.openxmlformats.org/officeDocument/2006/relationships/slide" Target="slides/slide9.xml"/><Relationship Id="rId64" Type="http://schemas.openxmlformats.org/officeDocument/2006/relationships/slide" Target="slides/slide25.xml"/><Relationship Id="rId69" Type="http://schemas.openxmlformats.org/officeDocument/2006/relationships/slide" Target="slides/slide30.xml"/><Relationship Id="rId113" Type="http://schemas.openxmlformats.org/officeDocument/2006/relationships/slide" Target="slides/slide74.xml"/><Relationship Id="rId118" Type="http://schemas.openxmlformats.org/officeDocument/2006/relationships/slide" Target="slides/slide79.xml"/><Relationship Id="rId80" Type="http://schemas.openxmlformats.org/officeDocument/2006/relationships/slide" Target="slides/slide41.xml"/><Relationship Id="rId85" Type="http://schemas.openxmlformats.org/officeDocument/2006/relationships/slide" Target="slides/slide4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0.xml"/><Relationship Id="rId103" Type="http://schemas.openxmlformats.org/officeDocument/2006/relationships/slide" Target="slides/slide64.xml"/><Relationship Id="rId108" Type="http://schemas.openxmlformats.org/officeDocument/2006/relationships/slide" Target="slides/slide69.xml"/><Relationship Id="rId124" Type="http://schemas.openxmlformats.org/officeDocument/2006/relationships/slide" Target="slides/slide85.xml"/><Relationship Id="rId129" Type="http://schemas.openxmlformats.org/officeDocument/2006/relationships/tableStyles" Target="tableStyles.xml"/><Relationship Id="rId54" Type="http://schemas.openxmlformats.org/officeDocument/2006/relationships/slide" Target="slides/slide15.xml"/><Relationship Id="rId70" Type="http://schemas.openxmlformats.org/officeDocument/2006/relationships/slide" Target="slides/slide31.xml"/><Relationship Id="rId75" Type="http://schemas.openxmlformats.org/officeDocument/2006/relationships/slide" Target="slides/slide36.xml"/><Relationship Id="rId91" Type="http://schemas.openxmlformats.org/officeDocument/2006/relationships/slide" Target="slides/slide52.xml"/><Relationship Id="rId96"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0.xml"/><Relationship Id="rId114" Type="http://schemas.openxmlformats.org/officeDocument/2006/relationships/slide" Target="slides/slide75.xml"/><Relationship Id="rId119" Type="http://schemas.openxmlformats.org/officeDocument/2006/relationships/slide" Target="slides/slide80.xml"/><Relationship Id="rId44" Type="http://schemas.openxmlformats.org/officeDocument/2006/relationships/slide" Target="slides/slide5.xml"/><Relationship Id="rId60" Type="http://schemas.openxmlformats.org/officeDocument/2006/relationships/slide" Target="slides/slide21.xml"/><Relationship Id="rId65" Type="http://schemas.openxmlformats.org/officeDocument/2006/relationships/slide" Target="slides/slide26.xml"/><Relationship Id="rId81" Type="http://schemas.openxmlformats.org/officeDocument/2006/relationships/slide" Target="slides/slide42.xml"/><Relationship Id="rId86" Type="http://schemas.openxmlformats.org/officeDocument/2006/relationships/slide" Target="slides/slide47.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120" Type="http://schemas.openxmlformats.org/officeDocument/2006/relationships/slide" Target="slides/slide81.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 Id="rId87" Type="http://schemas.openxmlformats.org/officeDocument/2006/relationships/slide" Target="slides/slide48.xml"/><Relationship Id="rId110" Type="http://schemas.openxmlformats.org/officeDocument/2006/relationships/slide" Target="slides/slide71.xml"/><Relationship Id="rId115" Type="http://schemas.openxmlformats.org/officeDocument/2006/relationships/slide" Target="slides/slide76.xml"/><Relationship Id="rId61" Type="http://schemas.openxmlformats.org/officeDocument/2006/relationships/slide" Target="slides/slide22.xml"/><Relationship Id="rId82" Type="http://schemas.openxmlformats.org/officeDocument/2006/relationships/slide" Target="slides/slide4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7.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93" Type="http://schemas.openxmlformats.org/officeDocument/2006/relationships/slide" Target="slides/slide54.xml"/><Relationship Id="rId98" Type="http://schemas.openxmlformats.org/officeDocument/2006/relationships/slide" Target="slides/slide59.xml"/><Relationship Id="rId121"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7.xml"/><Relationship Id="rId67" Type="http://schemas.openxmlformats.org/officeDocument/2006/relationships/slide" Target="slides/slide28.xml"/><Relationship Id="rId116" Type="http://schemas.openxmlformats.org/officeDocument/2006/relationships/slide" Target="slides/slide77.xml"/><Relationship Id="rId20" Type="http://schemas.openxmlformats.org/officeDocument/2006/relationships/slideMaster" Target="slideMasters/slideMaster20.xml"/><Relationship Id="rId41" Type="http://schemas.openxmlformats.org/officeDocument/2006/relationships/slide" Target="slides/slide2.xml"/><Relationship Id="rId62" Type="http://schemas.openxmlformats.org/officeDocument/2006/relationships/slide" Target="slides/slide23.xml"/><Relationship Id="rId83" Type="http://schemas.openxmlformats.org/officeDocument/2006/relationships/slide" Target="slides/slide44.xml"/><Relationship Id="rId88" Type="http://schemas.openxmlformats.org/officeDocument/2006/relationships/slide" Target="slides/slide49.xml"/><Relationship Id="rId111" Type="http://schemas.openxmlformats.org/officeDocument/2006/relationships/slide" Target="slides/slide72.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8.xml"/><Relationship Id="rId106" Type="http://schemas.openxmlformats.org/officeDocument/2006/relationships/slide" Target="slides/slide67.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3.xml"/><Relationship Id="rId73" Type="http://schemas.openxmlformats.org/officeDocument/2006/relationships/slide" Target="slides/slide34.xml"/><Relationship Id="rId78" Type="http://schemas.openxmlformats.org/officeDocument/2006/relationships/slide" Target="slides/slide39.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122"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AE7A2-5448-4490-B4A0-9EE2BD136A92}" type="datetimeFigureOut">
              <a:rPr lang="cs-CZ" smtClean="0"/>
              <a:t>04.05.2022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F5CE0-0C21-471A-B77A-CC050A681B63}" type="slidenum">
              <a:rPr lang="cs-CZ" smtClean="0"/>
              <a:t>‹#›</a:t>
            </a:fld>
            <a:endParaRPr lang="cs-CZ"/>
          </a:p>
        </p:txBody>
      </p:sp>
    </p:spTree>
    <p:extLst>
      <p:ext uri="{BB962C8B-B14F-4D97-AF65-F5344CB8AC3E}">
        <p14:creationId xmlns:p14="http://schemas.microsoft.com/office/powerpoint/2010/main" val="165390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35F5CE0-0C21-471A-B77A-CC050A681B63}" type="slidenum">
              <a:rPr lang="cs-CZ" smtClean="0"/>
              <a:t>34</a:t>
            </a:fld>
            <a:endParaRPr lang="cs-CZ"/>
          </a:p>
        </p:txBody>
      </p:sp>
    </p:spTree>
    <p:extLst>
      <p:ext uri="{BB962C8B-B14F-4D97-AF65-F5344CB8AC3E}">
        <p14:creationId xmlns:p14="http://schemas.microsoft.com/office/powerpoint/2010/main" val="311502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A0528-0DD5-4592-8516-8ABD9C50362E}" type="slidenum">
              <a:rPr lang="cs-CZ">
                <a:solidFill>
                  <a:srgbClr val="000000"/>
                </a:solidFill>
              </a:rPr>
              <a:pPr/>
              <a:t>54</a:t>
            </a:fld>
            <a:endParaRPr lang="cs-CZ">
              <a:solidFill>
                <a:srgbClr val="000000"/>
              </a:solidFill>
            </a:endParaRPr>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ACFC8-8B55-4C7D-863A-0EDC90B42072}" type="slidenum">
              <a:rPr lang="cs-CZ">
                <a:solidFill>
                  <a:srgbClr val="000000"/>
                </a:solidFill>
              </a:rPr>
              <a:pPr/>
              <a:t>55</a:t>
            </a:fld>
            <a:endParaRPr lang="cs-CZ">
              <a:solidFill>
                <a:srgbClr val="000000"/>
              </a:solidFill>
            </a:endParaRPr>
          </a:p>
        </p:txBody>
      </p:sp>
      <p:sp>
        <p:nvSpPr>
          <p:cNvPr id="48130" name="Rectangle 2"/>
          <p:cNvSpPr>
            <a:spLocks noGrp="1" noRot="1" noChangeAspect="1" noChangeArrowheads="1" noTextEdit="1"/>
          </p:cNvSpPr>
          <p:nvPr>
            <p:ph type="sldImg"/>
          </p:nvPr>
        </p:nvSpPr>
        <p:spPr>
          <a:xfrm>
            <a:off x="381000" y="685800"/>
            <a:ext cx="6096000" cy="3429000"/>
          </a:xfrm>
          <a:ln/>
        </p:spPr>
      </p:sp>
      <p:sp>
        <p:nvSpPr>
          <p:cNvPr id="481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B1DA3-F58B-4E11-A021-311EF5229BBC}" type="slidenum">
              <a:rPr lang="cs-CZ">
                <a:solidFill>
                  <a:srgbClr val="000000"/>
                </a:solidFill>
              </a:rPr>
              <a:pPr/>
              <a:t>56</a:t>
            </a:fld>
            <a:endParaRPr lang="cs-CZ">
              <a:solidFill>
                <a:srgbClr val="000000"/>
              </a:solidFill>
            </a:endParaRPr>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93C09-52B9-4E55-8330-2CE592F889CD}" type="slidenum">
              <a:rPr lang="cs-CZ">
                <a:solidFill>
                  <a:srgbClr val="000000"/>
                </a:solidFill>
              </a:rPr>
              <a:pPr/>
              <a:t>57</a:t>
            </a:fld>
            <a:endParaRPr lang="cs-CZ">
              <a:solidFill>
                <a:srgbClr val="000000"/>
              </a:solidFill>
            </a:endParaRPr>
          </a:p>
        </p:txBody>
      </p:sp>
      <p:sp>
        <p:nvSpPr>
          <p:cNvPr id="50178" name="Rectangle 2"/>
          <p:cNvSpPr>
            <a:spLocks noGrp="1" noRot="1" noChangeAspect="1" noChangeArrowheads="1" noTextEdit="1"/>
          </p:cNvSpPr>
          <p:nvPr>
            <p:ph type="sldImg"/>
          </p:nvPr>
        </p:nvSpPr>
        <p:spPr>
          <a:xfrm>
            <a:off x="381000" y="685800"/>
            <a:ext cx="6096000" cy="3429000"/>
          </a:xfrm>
          <a:ln/>
        </p:spPr>
      </p:sp>
      <p:sp>
        <p:nvSpPr>
          <p:cNvPr id="501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32E78-7B50-4216-A751-85B1D3B01905}" type="slidenum">
              <a:rPr lang="cs-CZ">
                <a:solidFill>
                  <a:srgbClr val="000000"/>
                </a:solidFill>
              </a:rPr>
              <a:pPr/>
              <a:t>58</a:t>
            </a:fld>
            <a:endParaRPr lang="cs-CZ">
              <a:solidFill>
                <a:srgbClr val="000000"/>
              </a:solidFill>
            </a:endParaRPr>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BD1F6-3AB1-4DFC-8B9A-B5EF9C5014A1}" type="slidenum">
              <a:rPr lang="cs-CZ">
                <a:solidFill>
                  <a:srgbClr val="000000"/>
                </a:solidFill>
              </a:rPr>
              <a:pPr/>
              <a:t>59</a:t>
            </a:fld>
            <a:endParaRPr lang="cs-CZ">
              <a:solidFill>
                <a:srgbClr val="000000"/>
              </a:solidFill>
            </a:endParaRPr>
          </a:p>
        </p:txBody>
      </p:sp>
      <p:sp>
        <p:nvSpPr>
          <p:cNvPr id="52226" name="Rectangle 2"/>
          <p:cNvSpPr>
            <a:spLocks noGrp="1" noRot="1" noChangeAspect="1" noChangeArrowheads="1" noTextEdit="1"/>
          </p:cNvSpPr>
          <p:nvPr>
            <p:ph type="sldImg"/>
          </p:nvPr>
        </p:nvSpPr>
        <p:spPr>
          <a:xfrm>
            <a:off x="381000" y="685800"/>
            <a:ext cx="6096000" cy="3429000"/>
          </a:xfrm>
          <a:ln/>
        </p:spPr>
      </p:sp>
      <p:sp>
        <p:nvSpPr>
          <p:cNvPr id="5222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13A6E-75BC-4969-BD0C-7C57C335633C}" type="slidenum">
              <a:rPr lang="cs-CZ">
                <a:solidFill>
                  <a:srgbClr val="000000"/>
                </a:solidFill>
              </a:rPr>
              <a:pPr/>
              <a:t>60</a:t>
            </a:fld>
            <a:endParaRPr lang="cs-CZ">
              <a:solidFill>
                <a:srgbClr val="000000"/>
              </a:solidFill>
            </a:endParaRPr>
          </a:p>
        </p:txBody>
      </p:sp>
      <p:sp>
        <p:nvSpPr>
          <p:cNvPr id="53250" name="Rectangle 2"/>
          <p:cNvSpPr>
            <a:spLocks noGrp="1" noRot="1" noChangeAspect="1"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8A9EB-F255-4F58-B0AB-79B838055D70}" type="slidenum">
              <a:rPr lang="cs-CZ">
                <a:solidFill>
                  <a:srgbClr val="000000"/>
                </a:solidFill>
              </a:rPr>
              <a:pPr/>
              <a:t>61</a:t>
            </a:fld>
            <a:endParaRPr lang="cs-CZ">
              <a:solidFill>
                <a:srgbClr val="000000"/>
              </a:solidFill>
            </a:endParaRPr>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3331-AE35-479A-9FB1-71BAF31ADFE0}" type="slidenum">
              <a:rPr lang="cs-CZ">
                <a:solidFill>
                  <a:srgbClr val="000000"/>
                </a:solidFill>
              </a:rPr>
              <a:pPr/>
              <a:t>62</a:t>
            </a:fld>
            <a:endParaRPr lang="cs-CZ">
              <a:solidFill>
                <a:srgbClr val="000000"/>
              </a:solidFill>
            </a:endParaRPr>
          </a:p>
        </p:txBody>
      </p:sp>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E73F8-52F8-485D-AE28-464EFDE5A17C}" type="slidenum">
              <a:rPr lang="cs-CZ">
                <a:solidFill>
                  <a:srgbClr val="000000"/>
                </a:solidFill>
              </a:rPr>
              <a:pPr/>
              <a:t>63</a:t>
            </a:fld>
            <a:endParaRPr lang="cs-CZ">
              <a:solidFill>
                <a:srgbClr val="000000"/>
              </a:solidFill>
            </a:endParaRPr>
          </a:p>
        </p:txBody>
      </p:sp>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1CF39-FBD6-452D-A88E-BD15A44D6BF8}" type="slidenum">
              <a:rPr lang="cs-CZ">
                <a:solidFill>
                  <a:srgbClr val="000000"/>
                </a:solidFill>
              </a:rPr>
              <a:pPr/>
              <a:t>36</a:t>
            </a:fld>
            <a:endParaRPr lang="cs-CZ">
              <a:solidFill>
                <a:srgbClr val="000000"/>
              </a:solidFill>
            </a:endParaRPr>
          </a:p>
        </p:txBody>
      </p:sp>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79C0A-38FB-4727-A73C-E97C17E7ADD4}" type="slidenum">
              <a:rPr lang="cs-CZ">
                <a:solidFill>
                  <a:srgbClr val="000000"/>
                </a:solidFill>
              </a:rPr>
              <a:pPr/>
              <a:t>64</a:t>
            </a:fld>
            <a:endParaRPr lang="cs-CZ">
              <a:solidFill>
                <a:srgbClr val="000000"/>
              </a:solidFill>
            </a:endParaRPr>
          </a:p>
        </p:txBody>
      </p:sp>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F3564-33DD-499C-B268-48EB02EA4073}" type="slidenum">
              <a:rPr lang="cs-CZ">
                <a:solidFill>
                  <a:srgbClr val="000000"/>
                </a:solidFill>
              </a:rPr>
              <a:pPr/>
              <a:t>65</a:t>
            </a:fld>
            <a:endParaRPr lang="cs-CZ">
              <a:solidFill>
                <a:srgbClr val="000000"/>
              </a:solidFill>
            </a:endParaRPr>
          </a:p>
        </p:txBody>
      </p:sp>
      <p:sp>
        <p:nvSpPr>
          <p:cNvPr id="58370" name="Rectangle 2"/>
          <p:cNvSpPr>
            <a:spLocks noGrp="1" noRot="1" noChangeAspect="1" noChangeArrowheads="1" noTextEdit="1"/>
          </p:cNvSpPr>
          <p:nvPr>
            <p:ph type="sldImg"/>
          </p:nvPr>
        </p:nvSpPr>
        <p:spPr>
          <a:xfrm>
            <a:off x="381000" y="685800"/>
            <a:ext cx="6096000" cy="3429000"/>
          </a:xfrm>
          <a:ln/>
        </p:spPr>
      </p:sp>
      <p:sp>
        <p:nvSpPr>
          <p:cNvPr id="583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21309-B731-408B-A91F-7D1333D14588}" type="slidenum">
              <a:rPr lang="cs-CZ">
                <a:solidFill>
                  <a:srgbClr val="000000"/>
                </a:solidFill>
              </a:rPr>
              <a:pPr/>
              <a:t>67</a:t>
            </a:fld>
            <a:endParaRPr lang="cs-CZ">
              <a:solidFill>
                <a:srgbClr val="000000"/>
              </a:solidFill>
            </a:endParaRPr>
          </a:p>
        </p:txBody>
      </p:sp>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AC341-1924-4202-B8DC-D0AD100714EA}" type="slidenum">
              <a:rPr lang="cs-CZ">
                <a:solidFill>
                  <a:srgbClr val="000000"/>
                </a:solidFill>
              </a:rPr>
              <a:pPr/>
              <a:t>72</a:t>
            </a:fld>
            <a:endParaRPr lang="cs-CZ">
              <a:solidFill>
                <a:srgbClr val="000000"/>
              </a:solidFill>
            </a:endParaRPr>
          </a:p>
        </p:txBody>
      </p:sp>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98A300-26B0-4537-8F0E-F7644A849ED5}" type="slidenum">
              <a:rPr lang="cs-CZ">
                <a:solidFill>
                  <a:srgbClr val="000000"/>
                </a:solidFill>
              </a:rPr>
              <a:pPr/>
              <a:t>77</a:t>
            </a:fld>
            <a:endParaRPr lang="cs-CZ">
              <a:solidFill>
                <a:srgbClr val="000000"/>
              </a:solidFill>
            </a:endParaRPr>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9397A-A3DC-45E7-848C-C5B89A35276B}" type="slidenum">
              <a:rPr lang="cs-CZ">
                <a:solidFill>
                  <a:srgbClr val="000000"/>
                </a:solidFill>
              </a:rPr>
              <a:pPr/>
              <a:t>78</a:t>
            </a:fld>
            <a:endParaRPr lang="cs-CZ">
              <a:solidFill>
                <a:srgbClr val="000000"/>
              </a:solidFill>
            </a:endParaRPr>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8EAD0-5F92-40D6-BF51-20B982D0513A}" type="slidenum">
              <a:rPr lang="cs-CZ">
                <a:solidFill>
                  <a:srgbClr val="000000"/>
                </a:solidFill>
              </a:rPr>
              <a:pPr/>
              <a:t>79</a:t>
            </a:fld>
            <a:endParaRPr lang="cs-CZ">
              <a:solidFill>
                <a:srgbClr val="000000"/>
              </a:solidFill>
            </a:endParaRPr>
          </a:p>
        </p:txBody>
      </p:sp>
      <p:sp>
        <p:nvSpPr>
          <p:cNvPr id="63490" name="Rectangle 2"/>
          <p:cNvSpPr>
            <a:spLocks noGrp="1" noRot="1" noChangeAspect="1" noChangeArrowheads="1" noTextEdit="1"/>
          </p:cNvSpPr>
          <p:nvPr>
            <p:ph type="sldImg"/>
          </p:nvPr>
        </p:nvSpPr>
        <p:spPr>
          <a:xfrm>
            <a:off x="381000" y="685800"/>
            <a:ext cx="6096000" cy="3429000"/>
          </a:xfrm>
          <a:ln/>
        </p:spPr>
      </p:sp>
      <p:sp>
        <p:nvSpPr>
          <p:cNvPr id="6349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ADC5F-78F1-4E5A-96FD-78D39B6DD7AB}" type="slidenum">
              <a:rPr lang="cs-CZ">
                <a:solidFill>
                  <a:srgbClr val="000000"/>
                </a:solidFill>
              </a:rPr>
              <a:pPr/>
              <a:t>80</a:t>
            </a:fld>
            <a:endParaRPr lang="cs-CZ">
              <a:solidFill>
                <a:srgbClr val="000000"/>
              </a:solidFill>
            </a:endParaRPr>
          </a:p>
        </p:txBody>
      </p:sp>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8F388-1812-455D-9A42-DD345B3CC070}" type="slidenum">
              <a:rPr lang="cs-CZ">
                <a:solidFill>
                  <a:srgbClr val="000000"/>
                </a:solidFill>
              </a:rPr>
              <a:pPr/>
              <a:t>81</a:t>
            </a:fld>
            <a:endParaRPr lang="cs-CZ">
              <a:solidFill>
                <a:srgbClr val="000000"/>
              </a:solidFill>
            </a:endParaRPr>
          </a:p>
        </p:txBody>
      </p:sp>
      <p:sp>
        <p:nvSpPr>
          <p:cNvPr id="65538" name="Rectangle 2"/>
          <p:cNvSpPr>
            <a:spLocks noGrp="1" noRot="1" noChangeAspect="1" noChangeArrowheads="1" noTextEdit="1"/>
          </p:cNvSpPr>
          <p:nvPr>
            <p:ph type="sldImg"/>
          </p:nvPr>
        </p:nvSpPr>
        <p:spPr>
          <a:xfrm>
            <a:off x="381000" y="685800"/>
            <a:ext cx="6096000" cy="3429000"/>
          </a:xfrm>
          <a:ln/>
        </p:spPr>
      </p:sp>
      <p:sp>
        <p:nvSpPr>
          <p:cNvPr id="6553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14AD0-3C81-4A27-961A-8C9A3FE41346}" type="slidenum">
              <a:rPr lang="cs-CZ">
                <a:solidFill>
                  <a:srgbClr val="000000"/>
                </a:solidFill>
              </a:rPr>
              <a:pPr/>
              <a:t>82</a:t>
            </a:fld>
            <a:endParaRPr lang="cs-CZ">
              <a:solidFill>
                <a:srgbClr val="000000"/>
              </a:solidFill>
            </a:endParaRPr>
          </a:p>
        </p:txBody>
      </p:sp>
      <p:sp>
        <p:nvSpPr>
          <p:cNvPr id="66562" name="Rectangle 2"/>
          <p:cNvSpPr>
            <a:spLocks noGrp="1" noRot="1" noChangeAspect="1" noChangeArrowheads="1" noTextEdit="1"/>
          </p:cNvSpPr>
          <p:nvPr>
            <p:ph type="sldImg"/>
          </p:nvPr>
        </p:nvSpPr>
        <p:spPr>
          <a:xfrm>
            <a:off x="381000" y="685800"/>
            <a:ext cx="6096000" cy="3429000"/>
          </a:xfrm>
          <a:ln/>
        </p:spPr>
      </p:sp>
      <p:sp>
        <p:nvSpPr>
          <p:cNvPr id="6656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63D8-2A2D-448F-B584-5691389FDB5C}" type="slidenum">
              <a:rPr lang="cs-CZ">
                <a:solidFill>
                  <a:srgbClr val="000000"/>
                </a:solidFill>
              </a:rPr>
              <a:pPr/>
              <a:t>37</a:t>
            </a:fld>
            <a:endParaRPr lang="cs-CZ">
              <a:solidFill>
                <a:srgbClr val="000000"/>
              </a:solidFill>
            </a:endParaRPr>
          </a:p>
        </p:txBody>
      </p:sp>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51484-BBFA-4790-8A2F-790062E5D9E3}" type="slidenum">
              <a:rPr lang="cs-CZ">
                <a:solidFill>
                  <a:srgbClr val="000000"/>
                </a:solidFill>
              </a:rPr>
              <a:pPr/>
              <a:t>83</a:t>
            </a:fld>
            <a:endParaRPr lang="cs-CZ">
              <a:solidFill>
                <a:srgbClr val="000000"/>
              </a:solidFill>
            </a:endParaRPr>
          </a:p>
        </p:txBody>
      </p:sp>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1B76A-845E-42D4-9461-E030C73695C6}" type="slidenum">
              <a:rPr lang="cs-CZ">
                <a:solidFill>
                  <a:srgbClr val="000000"/>
                </a:solidFill>
              </a:rPr>
              <a:pPr/>
              <a:t>85</a:t>
            </a:fld>
            <a:endParaRPr lang="cs-CZ">
              <a:solidFill>
                <a:srgbClr val="000000"/>
              </a:solidFill>
            </a:endParaRPr>
          </a:p>
        </p:txBody>
      </p:sp>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1E095-C0F9-4FB2-B6F6-FC4DC3AA3A9E}" type="slidenum">
              <a:rPr lang="cs-CZ">
                <a:solidFill>
                  <a:srgbClr val="000000"/>
                </a:solidFill>
              </a:rPr>
              <a:pPr/>
              <a:t>43</a:t>
            </a:fld>
            <a:endParaRPr lang="cs-CZ">
              <a:solidFill>
                <a:srgbClr val="000000"/>
              </a:solidFill>
            </a:endParaRPr>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4D56C-4651-4BFC-BBD4-42303D1AE114}" type="slidenum">
              <a:rPr lang="cs-CZ">
                <a:solidFill>
                  <a:srgbClr val="000000"/>
                </a:solidFill>
              </a:rPr>
              <a:pPr/>
              <a:t>45</a:t>
            </a:fld>
            <a:endParaRPr lang="cs-CZ">
              <a:solidFill>
                <a:srgbClr val="000000"/>
              </a:solidFill>
            </a:endParaRPr>
          </a:p>
        </p:txBody>
      </p:sp>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69A4D-017B-4A1A-A93B-8EDFFBE600C0}" type="slidenum">
              <a:rPr lang="cs-CZ">
                <a:solidFill>
                  <a:srgbClr val="000000"/>
                </a:solidFill>
              </a:rPr>
              <a:pPr/>
              <a:t>46</a:t>
            </a:fld>
            <a:endParaRPr lang="cs-CZ">
              <a:solidFill>
                <a:srgbClr val="000000"/>
              </a:solidFill>
            </a:endParaRPr>
          </a:p>
        </p:txBody>
      </p:sp>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1AE53-F2E5-4E65-9DA2-E0B2CACC98B1}" type="slidenum">
              <a:rPr lang="cs-CZ">
                <a:solidFill>
                  <a:srgbClr val="000000"/>
                </a:solidFill>
              </a:rPr>
              <a:pPr/>
              <a:t>50</a:t>
            </a:fld>
            <a:endParaRPr lang="cs-CZ">
              <a:solidFill>
                <a:srgbClr val="000000"/>
              </a:solidFill>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910EA-5C53-4B6D-95CD-ED75E3939784}" type="slidenum">
              <a:rPr lang="cs-CZ">
                <a:solidFill>
                  <a:srgbClr val="000000"/>
                </a:solidFill>
              </a:rPr>
              <a:pPr/>
              <a:t>51</a:t>
            </a:fld>
            <a:endParaRPr lang="cs-CZ">
              <a:solidFill>
                <a:srgbClr val="000000"/>
              </a:solidFill>
            </a:endParaRPr>
          </a:p>
        </p:txBody>
      </p:sp>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1BFD0-FA09-48F2-9658-E01905656E2C}" type="slidenum">
              <a:rPr lang="cs-CZ">
                <a:solidFill>
                  <a:srgbClr val="000000"/>
                </a:solidFill>
              </a:rPr>
              <a:pPr/>
              <a:t>53</a:t>
            </a:fld>
            <a:endParaRPr lang="cs-CZ">
              <a:solidFill>
                <a:srgbClr val="000000"/>
              </a:solidFill>
            </a:endParaRPr>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cs-CZ"/>
              <a:t>Kliknutím lze upravit styl.</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B8AFA0D3-4310-4249-B6E3-D0DA987FA7FC}" type="datetime1">
              <a:rPr lang="en-US" smtClean="0"/>
              <a:t>5/4/2022</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r>
              <a:rPr lang="en-US"/>
              <a:t>Hvězdy II</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95B898E-E393-4E31-B6A4-B69B56CDDFB2}" type="datetime1">
              <a:rPr lang="en-US" smtClean="0"/>
              <a:t>5/4/2022</a:t>
            </a:fld>
            <a:endParaRPr lang="en-US"/>
          </a:p>
        </p:txBody>
      </p:sp>
      <p:sp>
        <p:nvSpPr>
          <p:cNvPr id="5" name="Footer Placeholder 4"/>
          <p:cNvSpPr>
            <a:spLocks noGrp="1"/>
          </p:cNvSpPr>
          <p:nvPr>
            <p:ph type="ftr" sz="quarter" idx="11"/>
          </p:nvPr>
        </p:nvSpPr>
        <p:spPr/>
        <p:txBody>
          <a:bodyPr/>
          <a:lstStyle/>
          <a:p>
            <a:r>
              <a:rPr lang="en-US"/>
              <a:t>Hvězdy II</a:t>
            </a:r>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EEE8682A-6C30-411D-BD16-B25CF8B75C13}" type="datetime1">
              <a:rPr lang="en-US" smtClean="0"/>
              <a:t>5/4/2022</a:t>
            </a:fld>
            <a:endParaRPr lang="en-US" dirty="0"/>
          </a:p>
        </p:txBody>
      </p:sp>
      <p:sp>
        <p:nvSpPr>
          <p:cNvPr id="5" name="Footer Placeholder 4"/>
          <p:cNvSpPr>
            <a:spLocks noGrp="1"/>
          </p:cNvSpPr>
          <p:nvPr>
            <p:ph type="ftr" sz="quarter" idx="11"/>
          </p:nvPr>
        </p:nvSpPr>
        <p:spPr/>
        <p:txBody>
          <a:bodyPr/>
          <a:lstStyle/>
          <a:p>
            <a:r>
              <a:rPr lang="en-US"/>
              <a:t>Hvězdy II</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8955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CED00EEE-43A8-40A4-BE5E-3A8BBB047A74}"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13442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6D89095-8A77-46DD-BC53-EA9D3BE1869C}" type="datetime1">
              <a:rPr lang="en-US" smtClean="0"/>
              <a:t>5/4/2022</a:t>
            </a:fld>
            <a:endParaRPr lang="en-US"/>
          </a:p>
        </p:txBody>
      </p:sp>
      <p:sp>
        <p:nvSpPr>
          <p:cNvPr id="5" name="Footer Placeholder 4"/>
          <p:cNvSpPr>
            <a:spLocks noGrp="1"/>
          </p:cNvSpPr>
          <p:nvPr>
            <p:ph type="ftr" sz="quarter" idx="11"/>
          </p:nvPr>
        </p:nvSpPr>
        <p:spPr/>
        <p:txBody>
          <a:bodyPr/>
          <a:lstStyle/>
          <a:p>
            <a:r>
              <a:rPr lang="en-US"/>
              <a:t>Hvězdy II</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793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864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952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solidFill>
                <a:srgbClr val="000000"/>
              </a:solidFill>
            </a:endParaRPr>
          </a:p>
        </p:txBody>
      </p:sp>
      <p:sp>
        <p:nvSpPr>
          <p:cNvPr id="3" name="Zástupný symbol pro zápatí 2"/>
          <p:cNvSpPr>
            <a:spLocks noGrp="1"/>
          </p:cNvSpPr>
          <p:nvPr>
            <p:ph type="ftr" sz="quarter" idx="11"/>
          </p:nvPr>
        </p:nvSpPr>
        <p:spPr/>
        <p:txBody>
          <a:bodyPr/>
          <a:lstStyle>
            <a:lvl1pPr>
              <a:defRPr/>
            </a:lvl1pPr>
          </a:lstStyle>
          <a:p>
            <a:endParaRPr lang="cs-CZ">
              <a:solidFill>
                <a:srgbClr val="000000"/>
              </a:solidFill>
            </a:endParaRPr>
          </a:p>
        </p:txBody>
      </p:sp>
      <p:sp>
        <p:nvSpPr>
          <p:cNvPr id="4" name="Zástupný symbol pro číslo snímku 3"/>
          <p:cNvSpPr>
            <a:spLocks noGrp="1"/>
          </p:cNvSpPr>
          <p:nvPr>
            <p:ph type="sldNum" sz="quarter" idx="12"/>
          </p:nvPr>
        </p:nvSpPr>
        <p:spPr/>
        <p:txBody>
          <a:bodyPr/>
          <a:lstStyle>
            <a:lvl1pPr>
              <a:defRPr/>
            </a:lvl1pPr>
          </a:lstStyle>
          <a:p>
            <a:fld id="{D2550D83-102F-404C-802D-033C38922D6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3286067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264A719-B888-47C5-AD0B-2F5C14836BD9}" type="datetime1">
              <a:rPr lang="en-US" smtClean="0"/>
              <a:t>5/4/2022</a:t>
            </a:fld>
            <a:endParaRPr lang="en-US"/>
          </a:p>
        </p:txBody>
      </p:sp>
      <p:sp>
        <p:nvSpPr>
          <p:cNvPr id="5" name="Footer Placeholder 4"/>
          <p:cNvSpPr>
            <a:spLocks noGrp="1"/>
          </p:cNvSpPr>
          <p:nvPr>
            <p:ph type="ftr" sz="quarter" idx="11"/>
          </p:nvPr>
        </p:nvSpPr>
        <p:spPr/>
        <p:txBody>
          <a:bodyPr/>
          <a:lstStyle/>
          <a:p>
            <a:r>
              <a:rPr lang="en-US"/>
              <a:t>Hvězdy II</a:t>
            </a:r>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CBF9AE-56B2-4C03-9D90-59A95BE2780F}" type="datetime1">
              <a:rPr lang="en-US" smtClean="0"/>
              <a:t>5/4/2022</a:t>
            </a:fld>
            <a:endParaRPr lang="en-US"/>
          </a:p>
        </p:txBody>
      </p:sp>
      <p:sp>
        <p:nvSpPr>
          <p:cNvPr id="6" name="Footer Placeholder 5"/>
          <p:cNvSpPr>
            <a:spLocks noGrp="1"/>
          </p:cNvSpPr>
          <p:nvPr>
            <p:ph type="ftr" sz="quarter" idx="11"/>
          </p:nvPr>
        </p:nvSpPr>
        <p:spPr/>
        <p:txBody>
          <a:bodyPr/>
          <a:lstStyle/>
          <a:p>
            <a:r>
              <a:rPr lang="en-US"/>
              <a:t>Hvězdy II</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1219200" y="1544716"/>
            <a:ext cx="9753600" cy="1154097"/>
          </a:xfrm>
        </p:spPr>
        <p:txBody>
          <a:bodyPr/>
          <a:lstStyle/>
          <a:p>
            <a:r>
              <a:rPr lang="cs-CZ"/>
              <a:t>Kliknutím lze upravit styl.</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8467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39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3B74CB44-8D4E-4CAA-8A6A-9E0099AAE7BB}" type="datetime1">
              <a:rPr lang="en-US" smtClean="0"/>
              <a:t>5/4/2022</a:t>
            </a:fld>
            <a:endParaRPr lang="en-US"/>
          </a:p>
        </p:txBody>
      </p:sp>
      <p:sp>
        <p:nvSpPr>
          <p:cNvPr id="8" name="Footer Placeholder 7"/>
          <p:cNvSpPr>
            <a:spLocks noGrp="1"/>
          </p:cNvSpPr>
          <p:nvPr>
            <p:ph type="ftr" sz="quarter" idx="11"/>
          </p:nvPr>
        </p:nvSpPr>
        <p:spPr/>
        <p:txBody>
          <a:bodyPr/>
          <a:lstStyle/>
          <a:p>
            <a:r>
              <a:rPr lang="en-US"/>
              <a:t>Hvězdy II</a:t>
            </a:r>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1219200" y="1544716"/>
            <a:ext cx="9753600" cy="1154097"/>
          </a:xfrm>
        </p:spPr>
        <p:txBody>
          <a:bodyPr/>
          <a:lstStyle/>
          <a:p>
            <a:r>
              <a:rPr lang="cs-CZ"/>
              <a:t>Kliknutím lze upravit styl.</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AD448108-A52B-4E4C-8C98-50BA0E3C3257}"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14254398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endParaRPr lang="cs-CZ">
              <a:solidFill>
                <a:srgbClr val="000000"/>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000000"/>
              </a:solidFill>
            </a:endParaRPr>
          </a:p>
        </p:txBody>
      </p:sp>
      <p:sp>
        <p:nvSpPr>
          <p:cNvPr id="6" name="Zástupný symbol pro číslo snímku 5"/>
          <p:cNvSpPr>
            <a:spLocks noGrp="1"/>
          </p:cNvSpPr>
          <p:nvPr>
            <p:ph type="sldNum" sz="quarter" idx="12"/>
          </p:nvPr>
        </p:nvSpPr>
        <p:spPr/>
        <p:txBody>
          <a:bodyPr/>
          <a:lstStyle>
            <a:lvl1pPr>
              <a:defRPr/>
            </a:lvl1pPr>
          </a:lstStyle>
          <a:p>
            <a:fld id="{60C9983C-7D73-4ECC-8481-F13AEBC865AA}" type="slidenum">
              <a:rPr lang="cs-CZ">
                <a:solidFill>
                  <a:srgbClr val="000000"/>
                </a:solidFill>
              </a:rPr>
              <a:pPr/>
              <a:t>‹#›</a:t>
            </a:fld>
            <a:endParaRPr lang="cs-CZ">
              <a:solidFill>
                <a:srgbClr val="000000"/>
              </a:solidFill>
            </a:endParaRPr>
          </a:p>
        </p:txBody>
      </p:sp>
    </p:spTree>
    <p:extLst>
      <p:ext uri="{BB962C8B-B14F-4D97-AF65-F5344CB8AC3E}">
        <p14:creationId xmlns:p14="http://schemas.microsoft.com/office/powerpoint/2010/main" val="28260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cs-CZ"/>
              <a:t>Kliknutím lze upravit styl.</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B8AFA0D3-4310-4249-B6E3-D0DA987FA7FC}" type="datetime1">
              <a:rPr lang="en-US" smtClean="0">
                <a:solidFill>
                  <a:prstClr val="white">
                    <a:alpha val="50000"/>
                  </a:prstClr>
                </a:solidFill>
              </a:rPr>
              <a:pPr/>
              <a:t>5/4/2022</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CE8079A4-7AA8-4A4F-87E2-7781EC5097DD}"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r>
              <a:rPr lang="en-US">
                <a:solidFill>
                  <a:prstClr val="white"/>
                </a:solidFill>
              </a:rPr>
              <a:t>Hvězdy II</a:t>
            </a:r>
            <a:endParaRPr lang="en-US" dirty="0">
              <a:solidFill>
                <a:prstClr val="white"/>
              </a:solidFill>
            </a:endParaRPr>
          </a:p>
        </p:txBody>
      </p:sp>
    </p:spTree>
    <p:extLst>
      <p:ext uri="{BB962C8B-B14F-4D97-AF65-F5344CB8AC3E}">
        <p14:creationId xmlns:p14="http://schemas.microsoft.com/office/powerpoint/2010/main" val="3689614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6D89095-8A77-46DD-BC53-EA9D3BE1869C}" type="datetime1">
              <a:rPr lang="en-US" smtClean="0">
                <a:solidFill>
                  <a:prstClr val="white">
                    <a:alpha val="50000"/>
                  </a:prstClr>
                </a:solidFill>
              </a:rPr>
              <a:pPr/>
              <a:t>5/4/2022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r>
              <a:rPr lang="en-US">
                <a:solidFill>
                  <a:prstClr val="white"/>
                </a:solidFill>
              </a:rPr>
              <a:t>Hvězdy II</a:t>
            </a: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71397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264A719-B888-47C5-AD0B-2F5C14836BD9}" type="datetime1">
              <a:rPr lang="en-US" smtClean="0">
                <a:solidFill>
                  <a:prstClr val="white">
                    <a:alpha val="50000"/>
                  </a:prstClr>
                </a:solidFill>
              </a:rPr>
              <a:pPr/>
              <a:t>5/4/2022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r>
              <a:rPr lang="en-US">
                <a:solidFill>
                  <a:prstClr val="white"/>
                </a:solidFill>
              </a:rPr>
              <a:t>Hvězdy II</a:t>
            </a: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0852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CBF9AE-56B2-4C03-9D90-59A95BE2780F}" type="datetime1">
              <a:rPr lang="en-US" smtClean="0">
                <a:solidFill>
                  <a:prstClr val="white">
                    <a:alpha val="50000"/>
                  </a:prstClr>
                </a:solidFill>
              </a:rPr>
              <a:pPr/>
              <a:t>5/4/2022</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r>
              <a:rPr lang="en-US">
                <a:solidFill>
                  <a:prstClr val="white"/>
                </a:solidFill>
              </a:rPr>
              <a:t>Hvězdy II</a:t>
            </a: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1219200" y="1544716"/>
            <a:ext cx="9753600" cy="1154097"/>
          </a:xfrm>
        </p:spPr>
        <p:txBody>
          <a:bodyPr/>
          <a:lstStyle/>
          <a:p>
            <a:r>
              <a:rPr lang="cs-CZ"/>
              <a:t>Kliknutím lze upravit styl.</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2244828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3B74CB44-8D4E-4CAA-8A6A-9E0099AAE7BB}" type="datetime1">
              <a:rPr lang="en-US" smtClean="0">
                <a:solidFill>
                  <a:prstClr val="white">
                    <a:alpha val="50000"/>
                  </a:prstClr>
                </a:solidFill>
              </a:rPr>
              <a:pPr/>
              <a:t>5/4/2022</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r>
              <a:rPr lang="en-US">
                <a:solidFill>
                  <a:prstClr val="white"/>
                </a:solidFill>
              </a:rPr>
              <a:t>Hvězdy II</a:t>
            </a:r>
          </a:p>
        </p:txBody>
      </p:sp>
      <p:sp>
        <p:nvSpPr>
          <p:cNvPr id="9" name="Slide Number Placeholder 8"/>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1219200" y="1544716"/>
            <a:ext cx="9753600" cy="1154097"/>
          </a:xfrm>
        </p:spPr>
        <p:txBody>
          <a:bodyPr/>
          <a:lstStyle/>
          <a:p>
            <a:r>
              <a:rPr lang="cs-CZ"/>
              <a:t>Kliknutím lze upravit styl.</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53321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6993062D-99E3-4086-A2A8-F7E0DE4DF684}" type="datetime1">
              <a:rPr lang="en-US" smtClean="0"/>
              <a:t>5/4/2022</a:t>
            </a:fld>
            <a:endParaRPr lang="en-US"/>
          </a:p>
        </p:txBody>
      </p:sp>
      <p:sp>
        <p:nvSpPr>
          <p:cNvPr id="4" name="Footer Placeholder 3"/>
          <p:cNvSpPr>
            <a:spLocks noGrp="1"/>
          </p:cNvSpPr>
          <p:nvPr>
            <p:ph type="ftr" sz="quarter" idx="11"/>
          </p:nvPr>
        </p:nvSpPr>
        <p:spPr/>
        <p:txBody>
          <a:bodyPr/>
          <a:lstStyle/>
          <a:p>
            <a:r>
              <a:rPr lang="en-US"/>
              <a:t>Hvězdy II</a:t>
            </a:r>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6993062D-99E3-4086-A2A8-F7E0DE4DF684}" type="datetime1">
              <a:rPr lang="en-US" smtClean="0">
                <a:solidFill>
                  <a:prstClr val="white">
                    <a:alpha val="50000"/>
                  </a:prstClr>
                </a:solidFill>
              </a:rPr>
              <a:pPr/>
              <a:t>5/4/2022</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r>
              <a:rPr lang="en-US">
                <a:solidFill>
                  <a:prstClr val="white"/>
                </a:solidFill>
              </a:rPr>
              <a:t>Hvězdy II</a:t>
            </a:r>
          </a:p>
        </p:txBody>
      </p:sp>
      <p:sp>
        <p:nvSpPr>
          <p:cNvPr id="5" name="Slide Number Placeholder 4"/>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78345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D63C0-E057-4CA2-86B1-C45F7B1B2C4C}" type="datetime1">
              <a:rPr lang="en-US" smtClean="0">
                <a:solidFill>
                  <a:prstClr val="white">
                    <a:alpha val="50000"/>
                  </a:prstClr>
                </a:solidFill>
              </a:rPr>
              <a:pPr/>
              <a:t>5/4/2022</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r>
              <a:rPr lang="en-US">
                <a:solidFill>
                  <a:prstClr val="white"/>
                </a:solidFill>
              </a:rPr>
              <a:t>Hvězdy II</a:t>
            </a:r>
          </a:p>
        </p:txBody>
      </p:sp>
      <p:sp>
        <p:nvSpPr>
          <p:cNvPr id="4" name="Slide Number Placeholder 3"/>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0308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cs-CZ"/>
              <a:t>Kliknutím lze upravit styl.</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A842343-4ACE-4B2A-B219-8FB3828A0670}" type="datetime1">
              <a:rPr lang="en-US" smtClean="0">
                <a:solidFill>
                  <a:prstClr val="white">
                    <a:alpha val="50000"/>
                  </a:prstClr>
                </a:solidFill>
              </a:rPr>
              <a:pPr/>
              <a:t>5/4/2022</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r>
              <a:rPr lang="en-US">
                <a:solidFill>
                  <a:prstClr val="white"/>
                </a:solidFill>
              </a:rPr>
              <a:t>Hvězdy II</a:t>
            </a: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237878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cs-CZ"/>
              <a:t>Kliknutím lze upravit styl.</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C927B3F8-28AE-469C-ADB9-53D2721E748B}" type="datetime1">
              <a:rPr lang="en-US" smtClean="0">
                <a:solidFill>
                  <a:prstClr val="white">
                    <a:alpha val="50000"/>
                  </a:prstClr>
                </a:solidFill>
              </a:rPr>
              <a:pPr/>
              <a:t>5/4/2022</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r>
              <a:rPr lang="en-US">
                <a:solidFill>
                  <a:prstClr val="white"/>
                </a:solidFill>
              </a:rPr>
              <a:t>Hvězdy II</a:t>
            </a: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7275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95B898E-E393-4E31-B6A4-B69B56CDDFB2}" type="datetime1">
              <a:rPr lang="en-US" smtClean="0">
                <a:solidFill>
                  <a:prstClr val="white">
                    <a:alpha val="50000"/>
                  </a:prstClr>
                </a:solidFill>
              </a:rPr>
              <a:pPr/>
              <a:t>5/4/2022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r>
              <a:rPr lang="en-US">
                <a:solidFill>
                  <a:prstClr val="white"/>
                </a:solidFill>
              </a:rPr>
              <a:t>Hvězdy II</a:t>
            </a:r>
          </a:p>
        </p:txBody>
      </p:sp>
      <p:sp>
        <p:nvSpPr>
          <p:cNvPr id="6" name="Slide Number Placeholder 5"/>
          <p:cNvSpPr>
            <a:spLocks noGrp="1"/>
          </p:cNvSpPr>
          <p:nvPr>
            <p:ph type="sldNum" sz="quarter" idx="12"/>
          </p:nvPr>
        </p:nvSpPr>
        <p:spPr/>
        <p:txBody>
          <a:bodyPr/>
          <a:lstStyle/>
          <a:p>
            <a:fld id="{5397606D-E5C4-4C2F-8241-EC2663EF1C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1153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EEE8682A-6C30-411D-BD16-B25CF8B75C13}" type="datetime1">
              <a:rPr lang="en-US" smtClean="0">
                <a:solidFill>
                  <a:prstClr val="white">
                    <a:alpha val="50000"/>
                  </a:prstClr>
                </a:solidFill>
              </a:rPr>
              <a:pPr/>
              <a:t>5/4/2022</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r>
              <a:rPr lang="en-US">
                <a:solidFill>
                  <a:prstClr val="white"/>
                </a:solidFill>
              </a:rPr>
              <a:t>Hvězdy II</a:t>
            </a: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281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D63C0-E057-4CA2-86B1-C45F7B1B2C4C}" type="datetime1">
              <a:rPr lang="en-US" smtClean="0"/>
              <a:t>5/4/2022</a:t>
            </a:fld>
            <a:endParaRPr lang="en-US"/>
          </a:p>
        </p:txBody>
      </p:sp>
      <p:sp>
        <p:nvSpPr>
          <p:cNvPr id="3" name="Footer Placeholder 2"/>
          <p:cNvSpPr>
            <a:spLocks noGrp="1"/>
          </p:cNvSpPr>
          <p:nvPr>
            <p:ph type="ftr" sz="quarter" idx="11"/>
          </p:nvPr>
        </p:nvSpPr>
        <p:spPr/>
        <p:txBody>
          <a:bodyPr/>
          <a:lstStyle/>
          <a:p>
            <a:r>
              <a:rPr lang="en-US"/>
              <a:t>Hvězdy II</a:t>
            </a:r>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cs-CZ"/>
              <a:t>Kliknutím lze upravit styl.</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A842343-4ACE-4B2A-B219-8FB3828A0670}" type="datetime1">
              <a:rPr lang="en-US" smtClean="0"/>
              <a:t>5/4/2022</a:t>
            </a:fld>
            <a:endParaRPr lang="en-US"/>
          </a:p>
        </p:txBody>
      </p:sp>
      <p:sp>
        <p:nvSpPr>
          <p:cNvPr id="6" name="Footer Placeholder 5"/>
          <p:cNvSpPr>
            <a:spLocks noGrp="1"/>
          </p:cNvSpPr>
          <p:nvPr>
            <p:ph type="ftr" sz="quarter" idx="11"/>
          </p:nvPr>
        </p:nvSpPr>
        <p:spPr/>
        <p:txBody>
          <a:bodyPr/>
          <a:lstStyle/>
          <a:p>
            <a:r>
              <a:rPr lang="en-US"/>
              <a:t>Hvězdy II</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cs-CZ"/>
              <a:t>Kliknutím lze upravit styl.</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C927B3F8-28AE-469C-ADB9-53D2721E748B}" type="datetime1">
              <a:rPr lang="en-US" smtClean="0"/>
              <a:t>5/4/2022</a:t>
            </a:fld>
            <a:endParaRPr lang="en-US"/>
          </a:p>
        </p:txBody>
      </p:sp>
      <p:sp>
        <p:nvSpPr>
          <p:cNvPr id="6" name="Footer Placeholder 5"/>
          <p:cNvSpPr>
            <a:spLocks noGrp="1"/>
          </p:cNvSpPr>
          <p:nvPr>
            <p:ph type="ftr" sz="quarter" idx="11"/>
          </p:nvPr>
        </p:nvSpPr>
        <p:spPr/>
        <p:txBody>
          <a:bodyPr/>
          <a:lstStyle/>
          <a:p>
            <a:r>
              <a:rPr lang="en-US"/>
              <a:t>Hvězdy II</a:t>
            </a:r>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7.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0.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1.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2.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4.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13BEDB3-7DAB-4D9C-9FAD-F132F59C5372}" type="datetime1">
              <a:rPr lang="en-US" smtClean="0"/>
              <a:t>5/4/2022</a:t>
            </a:fld>
            <a:endParaRPr lang="en-US" dirty="0"/>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r>
              <a:rPr lang="en-US"/>
              <a:t>Hvězdy II</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80" r:id="rId2"/>
    <p:sldLayoutId id="2147483783"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76" r:id="rId1"/>
    <p:sldLayoutId id="2147483775"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3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8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82"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5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5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58"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762"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13BEDB3-7DAB-4D9C-9FAD-F132F59C5372}" type="datetime1">
              <a:rPr lang="en-US" smtClean="0">
                <a:solidFill>
                  <a:prstClr val="white">
                    <a:alpha val="50000"/>
                  </a:prstClr>
                </a:solidFill>
              </a:rPr>
              <a:pPr/>
              <a:t>5/4/2022</a:t>
            </a:fld>
            <a:endParaRPr lang="en-US" dirty="0">
              <a:solidFill>
                <a:prstClr val="white">
                  <a:alpha val="50000"/>
                </a:prstClr>
              </a:solidFill>
            </a:endParaRPr>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r>
              <a:rPr lang="en-US">
                <a:solidFill>
                  <a:prstClr val="white"/>
                </a:solidFill>
              </a:rPr>
              <a:t>Hvězdy II</a:t>
            </a:r>
            <a:endParaRPr lang="en-US" dirty="0">
              <a:solidFill>
                <a:prstClr val="white"/>
              </a:solidFill>
            </a:endParaRPr>
          </a:p>
        </p:txBody>
      </p:sp>
    </p:spTree>
    <p:extLst>
      <p:ext uri="{BB962C8B-B14F-4D97-AF65-F5344CB8AC3E}">
        <p14:creationId xmlns:p14="http://schemas.microsoft.com/office/powerpoint/2010/main" val="3621998230"/>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FE8A20-181C-466D-9B5C-E8447F7FD641}"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0" r:id="rId1"/>
    <p:sldLayoutId id="2147483778"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94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s-CZ">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s-CZ">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6DE0D74-46A5-43FA-80DF-51D34DF7CB8E}" type="slidenum">
              <a:rPr lang="cs-CZ" smtClean="0">
                <a:solidFill>
                  <a:srgbClr val="000000"/>
                </a:solidFill>
              </a:rPr>
              <a:pPr fontAlgn="base">
                <a:spcBef>
                  <a:spcPct val="0"/>
                </a:spcBef>
                <a:spcAft>
                  <a:spcPct val="0"/>
                </a:spcAft>
              </a:pPr>
              <a:t>‹#›</a:t>
            </a:fld>
            <a:endParaRPr lang="cs-CZ">
              <a:solidFill>
                <a:srgbClr val="000000"/>
              </a:solidFill>
            </a:endParaRPr>
          </a:p>
        </p:txBody>
      </p:sp>
    </p:spTree>
  </p:cSld>
  <p:clrMap bg1="lt1" tx1="dk1" bg2="lt2" tx2="dk2" accent1="accent1" accent2="accent2" accent3="accent3" accent4="accent4" accent5="accent5" accent6="accent6" hlink="hlink" folHlink="folHlink"/>
  <p:sldLayoutIdLst>
    <p:sldLayoutId id="2147483696"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dissolve">
                                      <p:cBhvr>
                                        <p:cTn id="12" dur="500"/>
                                        <p:tgtEl>
                                          <p:spTgt spid="102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dissolve">
                                      <p:cBhvr>
                                        <p:cTn id="15" dur="500"/>
                                        <p:tgtEl>
                                          <p:spTgt spid="102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dissolve">
                                      <p:cBhvr>
                                        <p:cTn id="18" dur="500"/>
                                        <p:tgtEl>
                                          <p:spTgt spid="102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dissolve">
                                      <p:cBhvr>
                                        <p:cTn id="21" dur="500"/>
                                        <p:tgtEl>
                                          <p:spTgt spid="102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dissolve">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9"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dissolve">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w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eg"/><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jpeg"/><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063552" y="2516625"/>
            <a:ext cx="7690048" cy="1272416"/>
          </a:xfrm>
        </p:spPr>
        <p:txBody>
          <a:bodyPr/>
          <a:lstStyle/>
          <a:p>
            <a:r>
              <a:rPr lang="cs-CZ" dirty="0"/>
              <a:t>Astronomický proseminář II</a:t>
            </a:r>
          </a:p>
        </p:txBody>
      </p:sp>
      <p:sp>
        <p:nvSpPr>
          <p:cNvPr id="3" name="Podnadpis 2"/>
          <p:cNvSpPr>
            <a:spLocks noGrp="1"/>
          </p:cNvSpPr>
          <p:nvPr>
            <p:ph type="subTitle" idx="1"/>
          </p:nvPr>
        </p:nvSpPr>
        <p:spPr/>
        <p:txBody>
          <a:bodyPr/>
          <a:lstStyle/>
          <a:p>
            <a:r>
              <a:rPr lang="cs-CZ"/>
              <a:t>  Hvězdy II</a:t>
            </a:r>
            <a:endParaRPr lang="cs-CZ" dirty="0"/>
          </a:p>
        </p:txBody>
      </p:sp>
    </p:spTree>
    <p:extLst>
      <p:ext uri="{BB962C8B-B14F-4D97-AF65-F5344CB8AC3E}">
        <p14:creationId xmlns:p14="http://schemas.microsoft.com/office/powerpoint/2010/main" val="276455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23.2</a:t>
            </a:r>
          </a:p>
        </p:txBody>
      </p:sp>
      <p:pic>
        <p:nvPicPr>
          <p:cNvPr id="2" name="Picture Placeholder 1" descr="Plot of Masses and Radii of White Dwarfs. In this plot the vertical axis is labeled “Radius (solar radii)”, and goes from zero at bottom to 0.02 at top in increments of 0.005. The horizontal axis is labeled “Mass (solar masses)”, and goes from zero at left to 1.4 at right, in increments of 0.2. The model data is plotted as a red curve beginning at upper left near M = 0.2 and R = 0.02 and ending at lower right near M = 1.4 and R = 0.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580" r="-52580"/>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Relating Masses and Radii of White Dwarfs.</a:t>
            </a:r>
            <a:r>
              <a:rPr lang="en-US" sz="1600" dirty="0">
                <a:solidFill>
                  <a:schemeClr val="tx1"/>
                </a:solidFill>
              </a:rPr>
              <a:t> </a:t>
            </a:r>
            <a:r>
              <a:rPr lang="en-US" sz="1600" dirty="0">
                <a:solidFill>
                  <a:srgbClr val="FFFF00"/>
                </a:solidFill>
              </a:rPr>
              <a:t>Models of white-dwarf structure predict that as the mass of the star increases (toward the right), its radius gets smaller and smaller.</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41842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23.5</a:t>
            </a:r>
          </a:p>
        </p:txBody>
      </p:sp>
      <p:pic>
        <p:nvPicPr>
          <p:cNvPr id="2" name="Picture Placeholder 1" descr="Sirius in Visible Light and X-rays. In panel (a), at left, shows Sirius A and B in visible light. Sirius A is the overexposed mass of light at center and Sirius B is the faint speck at lower left. Panel (b), at right, shows the same system in X-ray light. The bright object at center is Sirius B, and the fainter object above and to the right is Sirius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0" r="-2570"/>
          <a:stretch>
            <a:fillRect/>
          </a:stretch>
        </p:blipFill>
        <p:spPr/>
      </p:pic>
      <p:sp>
        <p:nvSpPr>
          <p:cNvPr id="7" name="Text Placeholder 6"/>
          <p:cNvSpPr>
            <a:spLocks noGrp="1"/>
          </p:cNvSpPr>
          <p:nvPr>
            <p:ph type="body" sz="quarter" idx="14"/>
          </p:nvPr>
        </p:nvSpPr>
        <p:spPr>
          <a:xfrm>
            <a:off x="1981200" y="4843982"/>
            <a:ext cx="8062912" cy="1609354"/>
          </a:xfrm>
        </p:spPr>
        <p:txBody>
          <a:bodyPr>
            <a:noAutofit/>
          </a:bodyPr>
          <a:lstStyle/>
          <a:p>
            <a:r>
              <a:rPr lang="en-US" sz="1060" b="1" dirty="0">
                <a:solidFill>
                  <a:srgbClr val="6CB255"/>
                </a:solidFill>
              </a:rPr>
              <a:t>Visible Light and X-Ray Images of the Sirius Star System.</a:t>
            </a:r>
          </a:p>
          <a:p>
            <a:pPr marL="228600" indent="-228600">
              <a:buAutoNum type="alphaLcParenBoth"/>
            </a:pPr>
            <a:r>
              <a:rPr lang="en-US" sz="1060" dirty="0">
                <a:solidFill>
                  <a:srgbClr val="FFFF00"/>
                </a:solidFill>
              </a:rPr>
              <a:t>This image taken by the Hubble Space Telescope shows Sirius A (the large bright star), and its companion star, the white dwarf known as Sirius B (the tiny, faint star at the lower left). Sirius A and B are 8.6 light-years from Earth and are our fifth-closest star system. Note that the image has intentionally been overexposed to allow us to see Sirius B.</a:t>
            </a:r>
          </a:p>
          <a:p>
            <a:pPr marL="228600" indent="-228600">
              <a:buAutoNum type="alphaLcParenBoth"/>
            </a:pPr>
            <a:r>
              <a:rPr lang="en-US" sz="1060" dirty="0">
                <a:solidFill>
                  <a:srgbClr val="FFFF00"/>
                </a:solidFill>
              </a:rPr>
              <a:t>The same system is shown in X-ray taken with the Chandra Space Telescope. Note that Sirius A is fainter in X-rays than the hot white dwarf that is Sirius B. (credit a: modification of work by NASA, ESA, H. Bond, M. Barstow(University of Leicester); credit b: modification of work by NASA/SAO/CXC)</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31009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23.6</a:t>
            </a:r>
          </a:p>
        </p:txBody>
      </p:sp>
      <p:pic>
        <p:nvPicPr>
          <p:cNvPr id="2" name="Picture Placeholder 1" descr="Illustration of the Structure of an Old Massive Star. At left is an image of a star labeled “Supergiant star”, with a black dot drawn at the center of the star and expaned into the panel at right labeled “Core region”. The “Core region” shows a cross section of the interior of the supergiant star. Beginning at the center is the “Iron” core in red. Next is a yellow shell of “Silicon and sulfur”, then an “Oxygen” shell in red, “Neon” in blue-green, “Carbon mixed with oxygen” in black, followed by “Helium” in blue and finally “Hydrogen” in whi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87" r="-5287"/>
          <a:stretch>
            <a:fillRect/>
          </a:stretch>
        </p:blipFill>
        <p:spPr/>
      </p:pic>
      <p:sp>
        <p:nvSpPr>
          <p:cNvPr id="7" name="Text Placeholder 6"/>
          <p:cNvSpPr>
            <a:spLocks noGrp="1"/>
          </p:cNvSpPr>
          <p:nvPr>
            <p:ph type="body" sz="quarter" idx="14"/>
          </p:nvPr>
        </p:nvSpPr>
        <p:spPr/>
        <p:txBody>
          <a:bodyPr>
            <a:noAutofit/>
          </a:bodyPr>
          <a:lstStyle/>
          <a:p>
            <a:r>
              <a:rPr lang="en-US" sz="1310" b="1" dirty="0">
                <a:solidFill>
                  <a:srgbClr val="6CB255"/>
                </a:solidFill>
              </a:rPr>
              <a:t>Structure of an Old Massive Star.</a:t>
            </a:r>
            <a:r>
              <a:rPr lang="en-US" sz="1310" dirty="0"/>
              <a:t> </a:t>
            </a:r>
            <a:r>
              <a:rPr lang="en-US" sz="1310" dirty="0">
                <a:solidFill>
                  <a:srgbClr val="FFFF00"/>
                </a:solidFill>
              </a:rPr>
              <a:t>Just before its final gravitational collapse, the core of a massive star resembles an onion. The iron core is surrounded by layers of silicon and sulfur, oxygen, neon, carbon mixed with some oxygen, helium, and finally hydrogen. Outside the core, the composition is mainly hydrogen and helium. (Note that this diagram is not precisely to scale but is just meant to convey the general idea of what such a star would be like.) (credit: modification of work by ESO, Digitized Sky Survey)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79948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23.7</a:t>
            </a:r>
          </a:p>
        </p:txBody>
      </p:sp>
      <p:pic>
        <p:nvPicPr>
          <p:cNvPr id="2" name="Picture Placeholder 1" descr="Images of Supernovae in Other Galaxies. The top row of images is centered on the supernova observed in each galaxy, indicated with a white arrow. The bottom row shows the same galaxies before (or after) the explosion. From left to right are the galaxies: HST04Sas, HST04Yow, HST04Zwi, HST05Lan and HST05St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Five Supernova Explosions in Other Galaxies.</a:t>
            </a:r>
            <a:r>
              <a:rPr lang="en-US" sz="1600" dirty="0"/>
              <a:t> </a:t>
            </a:r>
            <a:r>
              <a:rPr lang="en-US" sz="1600" dirty="0">
                <a:solidFill>
                  <a:srgbClr val="FFFF00"/>
                </a:solidFill>
              </a:rPr>
              <a:t>The arrows in the top row of images point to the supernovae. The bottom row shows the host galaxies before or after the stars exploded. Each of these supernovae exploded between 3.5 and 10 billion years ago. Note that the supernovae when they first explode can be as bright as an entire galaxy. (credit: modification of work by NASA, ESA, and A. Riess (STScI))</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74590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23.8</a:t>
            </a:r>
          </a:p>
        </p:txBody>
      </p:sp>
      <p:pic>
        <p:nvPicPr>
          <p:cNvPr id="2" name="Picture Placeholder 1" descr="Multi-wavelength Image of the Kepler Supernova Remant. In this image labeled at top as: “Kepler’s Supernova Remnant - SN 1604”, the upper panel shows the final combined image of this diffuse, spherical shell of gas. Inset at bottom are the individual images at different wavelengths. From left to right: “X-ray (Chandra X-ray Observatory)” in blue, “X-ray (Chandra X-ray Observatory)” in green, “Visible (Hubble Space Telescope)” in yellow, and “Infrared (Spitzer Space Telescope)” in red. The credit at bottom reads: “NASA, ESA, R. Sankrit and W. Blair (Johns Hopkins University) STScI-PRC04-29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69" r="-5169"/>
          <a:stretch>
            <a:fillRect/>
          </a:stretch>
        </p:blipFill>
        <p:spPr/>
      </p:pic>
      <p:sp>
        <p:nvSpPr>
          <p:cNvPr id="7" name="Text Placeholder 6"/>
          <p:cNvSpPr>
            <a:spLocks noGrp="1"/>
          </p:cNvSpPr>
          <p:nvPr>
            <p:ph type="body" sz="quarter" idx="14"/>
          </p:nvPr>
        </p:nvSpPr>
        <p:spPr/>
        <p:txBody>
          <a:bodyPr>
            <a:noAutofit/>
          </a:bodyPr>
          <a:lstStyle/>
          <a:p>
            <a:r>
              <a:rPr lang="en-US" sz="1200" b="1" dirty="0">
                <a:solidFill>
                  <a:srgbClr val="6CB255"/>
                </a:solidFill>
              </a:rPr>
              <a:t>Kepler Supernova Remant.</a:t>
            </a:r>
            <a:r>
              <a:rPr lang="en-US" sz="1200" dirty="0"/>
              <a:t> </a:t>
            </a:r>
            <a:r>
              <a:rPr lang="en-US" sz="1200" dirty="0">
                <a:solidFill>
                  <a:srgbClr val="FFFF00"/>
                </a:solidFill>
              </a:rPr>
              <a:t>This image shows the expanding remains of a supernova explosion, which was first seen about 400 years ago by sky watchers, including the famous astronomer Johannes Kepler. The bubble-shaped shroud of gas and dust is now 14 light-years wide and is expanding at 2,000 kilometers per second (4 million miles per hour). The remnant emits energy at wavelengths from X-rays (shown in blue and green) to visible light (yellow) and into the infrared (red). The expanding shell is rich in iron, which was produced in the star that exploded. The main image combines the individual single-color images seen at the bottom into one multi-wavelength picture. (credit: modification of work by NASA, ESA, R. Sankrit and W. Blair (Johns Hopkins University))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63769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23.9</a:t>
            </a:r>
          </a:p>
        </p:txBody>
      </p:sp>
      <p:pic>
        <p:nvPicPr>
          <p:cNvPr id="2" name="Picture Placeholder 1" descr="Multi-wavelength Image of SN 1006. This nearly perfect spherical bubble of gas is seen here in X-rays (blue), visible (white-yellow) and radio light (red) against the background stars of the Milky Wa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381" r="-35381"/>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Supernova 1006 Remnant.</a:t>
            </a:r>
            <a:r>
              <a:rPr lang="en-US" sz="1600" dirty="0"/>
              <a:t> </a:t>
            </a:r>
            <a:r>
              <a:rPr lang="en-US" sz="1600" dirty="0">
                <a:solidFill>
                  <a:srgbClr val="FFFF00"/>
                </a:solidFill>
              </a:rPr>
              <a:t>This composite view of SN 1006 from the Chandra X-Ray Observatory shows the X-rays coming from the remnant in blue, visible light in white-yellow, and radio emission in red. (credit: modification of work by NASA, ESA, </a:t>
            </a:r>
            <a:r>
              <a:rPr lang="en-US" sz="1600" dirty="0" err="1">
                <a:solidFill>
                  <a:srgbClr val="FFFF00"/>
                </a:solidFill>
              </a:rPr>
              <a:t>Zolt</a:t>
            </a:r>
            <a:r>
              <a:rPr lang="en-US" sz="1600" dirty="0">
                <a:solidFill>
                  <a:srgbClr val="FFFF00"/>
                </a:solidFill>
              </a:rPr>
              <a:t> </a:t>
            </a:r>
            <a:r>
              <a:rPr lang="en-US" sz="1600" dirty="0" err="1">
                <a:solidFill>
                  <a:srgbClr val="FFFF00"/>
                </a:solidFill>
              </a:rPr>
              <a:t>Levay</a:t>
            </a:r>
            <a:r>
              <a:rPr lang="en-US" sz="1600" dirty="0">
                <a:solidFill>
                  <a:srgbClr val="FFFF00"/>
                </a:solidFill>
              </a:rPr>
              <a:t>(STScI))</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91295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23.10</a:t>
            </a:r>
          </a:p>
        </p:txBody>
      </p:sp>
      <p:pic>
        <p:nvPicPr>
          <p:cNvPr id="2" name="Picture Placeholder 1" descr="Supernova 2014J. In this HST image of M82, the body of the galaxy extends from upper left to lower right, with large plumes and delicate tendrils of reddish hydrogen extending outward to great distances from the center of the galaxy. The supernova is indicated with a white box to the right of center, with an enlarged inset showing an HST image of the supernova itself at lower right. The caption of the inset image reads: “SN 2014J January 31, 2014”. The main caption of the whole image reads: “Supernova 2014J in Galaxy M82 Hubble Space Telescope - WFC3/UVIS – ACS/WF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851" r="-27851"/>
          <a:stretch>
            <a:fillRect/>
          </a:stretch>
        </p:blipFill>
        <p:spPr/>
      </p:pic>
      <p:sp>
        <p:nvSpPr>
          <p:cNvPr id="7" name="Text Placeholder 6"/>
          <p:cNvSpPr>
            <a:spLocks noGrp="1"/>
          </p:cNvSpPr>
          <p:nvPr>
            <p:ph type="body" sz="quarter" idx="14"/>
          </p:nvPr>
        </p:nvSpPr>
        <p:spPr/>
        <p:txBody>
          <a:bodyPr>
            <a:noAutofit/>
          </a:bodyPr>
          <a:lstStyle/>
          <a:p>
            <a:r>
              <a:rPr lang="en-US" sz="1080" b="1" dirty="0">
                <a:solidFill>
                  <a:srgbClr val="6CB255"/>
                </a:solidFill>
              </a:rPr>
              <a:t>Supernova 2014J.</a:t>
            </a:r>
            <a:r>
              <a:rPr lang="en-US" sz="1080" dirty="0"/>
              <a:t> </a:t>
            </a:r>
            <a:r>
              <a:rPr lang="en-US" sz="1080" dirty="0">
                <a:solidFill>
                  <a:srgbClr val="FFFF00"/>
                </a:solidFill>
              </a:rPr>
              <a:t>This image of supernova 2014J, located in Messier 82 (M82), which is also known as the Cigar galaxy, was taken by the Hubble Space Telescope and is superposed on a mosaic image of the galaxy also taken with Hubble. The supernova event is indicated by the box and the inset. This explosion was produced by a type Ia supernova, which is theorized to be triggered in binary systems consisting of a white dwarf and another star—and could be a second white dwarf, a star like our Sun, or a giant star. This type of supernova will be discussed later in this chapter. At a distance of approximately 11.5 million light-years from Earth, this is the closest supernova of type Ia discovered in the past few decades. In the image, you can see reddish plumes of hydrogen coming from the central region of the galaxy, where a considerable number of young stars are being born. (credit: modification of work by NASA, ESA, A. Goobar (Stockholm University), and the Hubble Heritage Team (STScI/AURA))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24259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23.11</a:t>
            </a:r>
          </a:p>
        </p:txBody>
      </p:sp>
      <p:pic>
        <p:nvPicPr>
          <p:cNvPr id="2" name="Picture Placeholder 1" descr="Hubble Space Telescope image of SN 1987A. Large clouds of reddish gas and numerous background stars are seen in this wide-field image of SN 1987A. The supernova remnant is the small, bright red oval near center, connected to two fainter red arcs of light above and below the bright ov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456" r="-34456"/>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Hubble Space Telescope Image of SN 1987A.</a:t>
            </a:r>
            <a:r>
              <a:rPr lang="en-US" sz="1600" dirty="0"/>
              <a:t> </a:t>
            </a:r>
            <a:r>
              <a:rPr lang="en-US" sz="1600" dirty="0">
                <a:solidFill>
                  <a:srgbClr val="FFFF00"/>
                </a:solidFill>
              </a:rPr>
              <a:t>The supernova remnant with its inner and outer red rings of material is located in the Large Magellanic Cloud. This image is a composite of several images taken in 1994, 1996, and 1997—about a decade after supernova 1987A was first observed. (credit: modification of work by the Hubble Heritage Team (AURA/STScI/NASA/ESA))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2543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23.12</a:t>
            </a:r>
          </a:p>
        </p:txBody>
      </p:sp>
      <p:pic>
        <p:nvPicPr>
          <p:cNvPr id="2" name="Picture Placeholder 1" descr="Ring Around Supernova 1987A. The image at left shows the ring as it appeared in 1997. The ring around the central object is fairly uniform in brightness except for a very bright patch at lower right. The image at right shows the ring as it appeared in 2003. The ring surrounding the central object is much brighter overall than in 1997, and now has about 15 bright patch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463" b="-6463"/>
          <a:stretch>
            <a:fillRect/>
          </a:stretch>
        </p:blipFill>
        <p:spPr/>
      </p:pic>
      <p:sp>
        <p:nvSpPr>
          <p:cNvPr id="7" name="Text Placeholder 6"/>
          <p:cNvSpPr>
            <a:spLocks noGrp="1"/>
          </p:cNvSpPr>
          <p:nvPr>
            <p:ph type="body" sz="quarter" idx="14"/>
          </p:nvPr>
        </p:nvSpPr>
        <p:spPr/>
        <p:txBody>
          <a:bodyPr>
            <a:noAutofit/>
          </a:bodyPr>
          <a:lstStyle/>
          <a:p>
            <a:r>
              <a:rPr lang="en-US" sz="960" b="1" dirty="0">
                <a:solidFill>
                  <a:srgbClr val="6CB255"/>
                </a:solidFill>
              </a:rPr>
              <a:t>Ring around Supernova 1987A.</a:t>
            </a:r>
            <a:r>
              <a:rPr lang="en-US" sz="960" dirty="0"/>
              <a:t> </a:t>
            </a:r>
            <a:r>
              <a:rPr lang="en-US" sz="960" dirty="0">
                <a:solidFill>
                  <a:srgbClr val="FFFF00"/>
                </a:solidFill>
              </a:rPr>
              <a:t>These two images show a ring of gas expelled about 30,000 years ago when the star that exploded in 1987 was a red giant. The supernova, which has been artificially dimmed, is located at the center of the ring. The left-hand image was taken in 1997 and the right-hand image in 2003. Note that the number of bright spots has increased from 1 to more than 15 over this time interval. These spots occur where high-speed gas ejected by the supernova and moving at millions of miles per hour has reached the ring and blasted into it. The collision has heated the gas in the ring and caused it to glow more brightly. The fact that we see individual spots suggests that material ejected by the supernova is first hitting narrow, inward-projecting columns of gas in the clumpy ring. The hot spots are the first signs of a dramatic and violent collision between the new and old material that will continue over the next few years. By studying these bright spots, astronomers can determine the composition of the ring and hence learn about the nuclear processes that build heavy elements inside massive stars. (credit: modification of work by NASA, P. Challis, R. Kirshner (Harvard-Smithsonian Center for Astrophysics) and B. Sugerman (STScI))</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54973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23.13</a:t>
            </a:r>
          </a:p>
        </p:txBody>
      </p:sp>
      <p:pic>
        <p:nvPicPr>
          <p:cNvPr id="2" name="Picture Placeholder 1" descr="In this plot the vertical axis is labeled “Apparent visual magnitude”, and ranges from 19 at bottom to zero at top, in increments of one. The horizontal axis is labeled “Days since outburst”, and goes from zero at left to 1500 at right, in increments of 100 days. The data is plotted as a red curve beginning at zero days and magnitude 4.5, rises slightly to mag. 3 at 500 days, and steadily falls to mag. 17 at 1400 da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927" r="-65927"/>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Change in the Brightness of SN 1987A over Time.</a:t>
            </a:r>
            <a:r>
              <a:rPr lang="en-US" sz="1600" dirty="0">
                <a:solidFill>
                  <a:schemeClr val="tx1"/>
                </a:solidFill>
              </a:rPr>
              <a:t> </a:t>
            </a:r>
            <a:r>
              <a:rPr lang="en-US" sz="1600" dirty="0">
                <a:solidFill>
                  <a:srgbClr val="FFFF00"/>
                </a:solidFill>
              </a:rPr>
              <a:t>Note how the rate of decline of the supernova’s light slowed between days 40 and 500. During this time, the brightness was mainly due to the energy emitted by newly formed (and quickly decaying) radioactive elements. Remember that magnitudes are a backward measure of brightness: the larger the magnitude, the dimmer the object looks.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18936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stadia vývoje hvězd</a:t>
            </a:r>
          </a:p>
        </p:txBody>
      </p:sp>
      <p:sp>
        <p:nvSpPr>
          <p:cNvPr id="3" name="Zástupný symbol pro obsah 2"/>
          <p:cNvSpPr>
            <a:spLocks noGrp="1"/>
          </p:cNvSpPr>
          <p:nvPr>
            <p:ph idx="1"/>
          </p:nvPr>
        </p:nvSpPr>
        <p:spPr/>
        <p:txBody>
          <a:bodyPr/>
          <a:lstStyle/>
          <a:p>
            <a:endParaRPr lang="cs-CZ" dirty="0"/>
          </a:p>
        </p:txBody>
      </p:sp>
      <p:sp>
        <p:nvSpPr>
          <p:cNvPr id="5" name="Zástupný symbol pro zápatí 4"/>
          <p:cNvSpPr>
            <a:spLocks noGrp="1"/>
          </p:cNvSpPr>
          <p:nvPr>
            <p:ph type="ftr" sz="quarter" idx="11"/>
          </p:nvPr>
        </p:nvSpPr>
        <p:spPr/>
        <p:txBody>
          <a:bodyPr/>
          <a:lstStyle/>
          <a:p>
            <a:r>
              <a:rPr lang="en-US"/>
              <a:t>Hvězdy II</a:t>
            </a:r>
            <a:endParaRPr lang="en-US" dirty="0"/>
          </a:p>
        </p:txBody>
      </p:sp>
      <p:sp>
        <p:nvSpPr>
          <p:cNvPr id="6" name="Zástupný symbol pro číslo snímku 5"/>
          <p:cNvSpPr>
            <a:spLocks noGrp="1"/>
          </p:cNvSpPr>
          <p:nvPr>
            <p:ph type="sldNum" sz="quarter" idx="12"/>
          </p:nvPr>
        </p:nvSpPr>
        <p:spPr/>
        <p:txBody>
          <a:bodyPr/>
          <a:lstStyle/>
          <a:p>
            <a:fld id="{CE8079A4-7AA8-4A4F-87E2-7781EC5097DD}" type="slidenum">
              <a:rPr lang="en-US" smtClean="0"/>
              <a:pPr/>
              <a:t>2</a:t>
            </a:fld>
            <a:endParaRPr lang="en-US"/>
          </a:p>
        </p:txBody>
      </p:sp>
    </p:spTree>
    <p:extLst>
      <p:ext uri="{BB962C8B-B14F-4D97-AF65-F5344CB8AC3E}">
        <p14:creationId xmlns:p14="http://schemas.microsoft.com/office/powerpoint/2010/main" val="332595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neutronová hvězda</a:t>
            </a:r>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en-US"/>
              <a:t>Hvězdy II</a:t>
            </a:r>
          </a:p>
        </p:txBody>
      </p:sp>
      <p:sp>
        <p:nvSpPr>
          <p:cNvPr id="5" name="Zástupný symbol pro číslo snímku 4"/>
          <p:cNvSpPr>
            <a:spLocks noGrp="1"/>
          </p:cNvSpPr>
          <p:nvPr>
            <p:ph type="sldNum" sz="quarter" idx="12"/>
          </p:nvPr>
        </p:nvSpPr>
        <p:spPr/>
        <p:txBody>
          <a:bodyPr/>
          <a:lstStyle/>
          <a:p>
            <a:fld id="{CE8079A4-7AA8-4A4F-87E2-7781EC5097DD}" type="slidenum">
              <a:rPr lang="en-US" smtClean="0"/>
              <a:pPr/>
              <a:t>20</a:t>
            </a:fld>
            <a:endParaRPr lang="en-US"/>
          </a:p>
        </p:txBody>
      </p:sp>
    </p:spTree>
    <p:extLst>
      <p:ext uri="{BB962C8B-B14F-4D97-AF65-F5344CB8AC3E}">
        <p14:creationId xmlns:p14="http://schemas.microsoft.com/office/powerpoint/2010/main" val="198892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07368" y="692696"/>
            <a:ext cx="11665296" cy="6165305"/>
          </a:xfrm>
        </p:spPr>
        <p:txBody>
          <a:bodyPr/>
          <a:lstStyle/>
          <a:p>
            <a:pPr>
              <a:lnSpc>
                <a:spcPct val="80000"/>
              </a:lnSpc>
            </a:pPr>
            <a:r>
              <a:rPr lang="cs-CZ" sz="2400" dirty="0">
                <a:solidFill>
                  <a:schemeClr val="accent1"/>
                </a:solidFill>
              </a:rPr>
              <a:t>Jsou stabilní hvězdy v hydrostatické rovnováze složené převážně z neutronů. </a:t>
            </a:r>
          </a:p>
          <a:p>
            <a:pPr>
              <a:lnSpc>
                <a:spcPct val="80000"/>
              </a:lnSpc>
            </a:pPr>
            <a:endParaRPr lang="cs-CZ" sz="2400" dirty="0">
              <a:solidFill>
                <a:schemeClr val="accent1"/>
              </a:solidFill>
            </a:endParaRPr>
          </a:p>
          <a:p>
            <a:pPr>
              <a:lnSpc>
                <a:spcPct val="80000"/>
              </a:lnSpc>
            </a:pPr>
            <a:r>
              <a:rPr lang="cs-CZ" sz="2400" dirty="0">
                <a:solidFill>
                  <a:schemeClr val="accent1"/>
                </a:solidFill>
              </a:rPr>
              <a:t>Jejich existence byla předpovězena ve třicátých letech </a:t>
            </a:r>
            <a:r>
              <a:rPr lang="cs-CZ" sz="2400" dirty="0" err="1">
                <a:solidFill>
                  <a:schemeClr val="accent1"/>
                </a:solidFill>
              </a:rPr>
              <a:t>Landauem</a:t>
            </a:r>
            <a:r>
              <a:rPr lang="cs-CZ" sz="2400" dirty="0">
                <a:solidFill>
                  <a:schemeClr val="accent1"/>
                </a:solidFill>
              </a:rPr>
              <a:t>, krátce po objevu neutronu Jamesem </a:t>
            </a:r>
            <a:r>
              <a:rPr lang="cs-CZ" sz="2400" dirty="0" err="1">
                <a:solidFill>
                  <a:schemeClr val="accent1"/>
                </a:solidFill>
              </a:rPr>
              <a:t>Chadwickem</a:t>
            </a:r>
            <a:r>
              <a:rPr lang="cs-CZ" sz="2400" dirty="0">
                <a:solidFill>
                  <a:schemeClr val="accent1"/>
                </a:solidFill>
              </a:rPr>
              <a:t>. </a:t>
            </a:r>
            <a:r>
              <a:rPr lang="cs-CZ" sz="2400" dirty="0" err="1">
                <a:solidFill>
                  <a:schemeClr val="accent1"/>
                </a:solidFill>
              </a:rPr>
              <a:t>Baade</a:t>
            </a:r>
            <a:r>
              <a:rPr lang="cs-CZ" sz="2400" dirty="0">
                <a:solidFill>
                  <a:schemeClr val="accent1"/>
                </a:solidFill>
              </a:rPr>
              <a:t> a </a:t>
            </a:r>
            <a:r>
              <a:rPr lang="cs-CZ" sz="2400" dirty="0" err="1">
                <a:solidFill>
                  <a:schemeClr val="accent1"/>
                </a:solidFill>
              </a:rPr>
              <a:t>Zwicky</a:t>
            </a:r>
            <a:r>
              <a:rPr lang="cs-CZ" sz="2400" dirty="0">
                <a:solidFill>
                  <a:schemeClr val="accent1"/>
                </a:solidFill>
              </a:rPr>
              <a:t> v roce 1934 poprvé spekulovali o možné existenci </a:t>
            </a:r>
            <a:r>
              <a:rPr lang="cs-CZ" sz="2400" dirty="0" err="1">
                <a:solidFill>
                  <a:schemeClr val="accent1"/>
                </a:solidFill>
              </a:rPr>
              <a:t>suprahustých</a:t>
            </a:r>
            <a:r>
              <a:rPr lang="cs-CZ" sz="2400" dirty="0">
                <a:solidFill>
                  <a:schemeClr val="accent1"/>
                </a:solidFill>
              </a:rPr>
              <a:t> neutronových hvězd. </a:t>
            </a:r>
          </a:p>
          <a:p>
            <a:pPr>
              <a:lnSpc>
                <a:spcPct val="80000"/>
              </a:lnSpc>
            </a:pPr>
            <a:endParaRPr lang="cs-CZ" sz="2400" dirty="0">
              <a:solidFill>
                <a:schemeClr val="accent1"/>
              </a:solidFill>
            </a:endParaRPr>
          </a:p>
          <a:p>
            <a:pPr>
              <a:lnSpc>
                <a:spcPct val="80000"/>
              </a:lnSpc>
            </a:pPr>
            <a:r>
              <a:rPr lang="cs-CZ" sz="2400" dirty="0">
                <a:solidFill>
                  <a:schemeClr val="accent1"/>
                </a:solidFill>
              </a:rPr>
              <a:t>V roce 1968 byly ztotožněny s radiovými a optickými pulzary, v roce 1971 pak odhaleny v rentgenových pulzarech a vybuchujících zdrojích rentgenového záření, v roce 1975 byly nalezeny též v tzv. </a:t>
            </a:r>
            <a:r>
              <a:rPr lang="cs-CZ" sz="2400" i="1" dirty="0" err="1">
                <a:solidFill>
                  <a:srgbClr val="FFFF66"/>
                </a:solidFill>
              </a:rPr>
              <a:t>bursterech</a:t>
            </a:r>
            <a:r>
              <a:rPr lang="cs-CZ" sz="2400" i="1" dirty="0">
                <a:solidFill>
                  <a:schemeClr val="accent1"/>
                </a:solidFill>
              </a:rPr>
              <a:t>. </a:t>
            </a:r>
            <a:r>
              <a:rPr lang="cs-CZ" sz="2400" dirty="0">
                <a:solidFill>
                  <a:schemeClr val="accent1"/>
                </a:solidFill>
              </a:rPr>
              <a:t>Dosud bylo objeveno několik stovek neutronových hvězd.</a:t>
            </a:r>
          </a:p>
          <a:p>
            <a:pPr>
              <a:lnSpc>
                <a:spcPct val="80000"/>
              </a:lnSpc>
            </a:pPr>
            <a:endParaRPr lang="cs-CZ" sz="2400" dirty="0">
              <a:solidFill>
                <a:schemeClr val="accent1"/>
              </a:solidFill>
            </a:endParaRPr>
          </a:p>
          <a:p>
            <a:pPr>
              <a:lnSpc>
                <a:spcPct val="80000"/>
              </a:lnSpc>
            </a:pPr>
            <a:r>
              <a:rPr lang="cs-CZ" sz="2400" dirty="0">
                <a:solidFill>
                  <a:schemeClr val="accent1"/>
                </a:solidFill>
              </a:rPr>
              <a:t>Hustota v neutronových hvězdách, stejně jako ve všech hydrostaticky rovnovážných hvězdách, roste směrem k centru, kde dosahuje nebo i překračuje hustotu atomových jader (kolem 2 ·10</a:t>
            </a:r>
            <a:r>
              <a:rPr lang="cs-CZ" sz="2400" baseline="30000" dirty="0">
                <a:solidFill>
                  <a:schemeClr val="accent1"/>
                </a:solidFill>
              </a:rPr>
              <a:t>17</a:t>
            </a:r>
            <a:r>
              <a:rPr lang="cs-CZ" sz="2400" dirty="0">
                <a:solidFill>
                  <a:schemeClr val="accent1"/>
                </a:solidFill>
              </a:rPr>
              <a:t> kg m</a:t>
            </a:r>
            <a:r>
              <a:rPr lang="cs-CZ" sz="2400" baseline="30000" dirty="0">
                <a:solidFill>
                  <a:schemeClr val="accent1"/>
                </a:solidFill>
              </a:rPr>
              <a:t>–3</a:t>
            </a:r>
            <a:r>
              <a:rPr lang="cs-CZ" sz="2400" dirty="0">
                <a:solidFill>
                  <a:schemeClr val="accent1"/>
                </a:solidFill>
              </a:rPr>
              <a:t>). </a:t>
            </a:r>
          </a:p>
          <a:p>
            <a:pPr>
              <a:lnSpc>
                <a:spcPct val="80000"/>
              </a:lnSpc>
            </a:pPr>
            <a:endParaRPr lang="cs-CZ" sz="2400" dirty="0">
              <a:solidFill>
                <a:schemeClr val="accent1"/>
              </a:solidFill>
            </a:endParaRPr>
          </a:p>
          <a:p>
            <a:pPr>
              <a:lnSpc>
                <a:spcPct val="80000"/>
              </a:lnSpc>
            </a:pPr>
            <a:r>
              <a:rPr lang="cs-CZ" sz="2400" dirty="0">
                <a:solidFill>
                  <a:schemeClr val="accent1"/>
                </a:solidFill>
              </a:rPr>
              <a:t>Z tohoto hlediska bývají neutronové hvězdy někdy označovány jako gigantická atomová jádra s 10</a:t>
            </a:r>
            <a:r>
              <a:rPr lang="cs-CZ" sz="2400" baseline="30000" dirty="0">
                <a:solidFill>
                  <a:schemeClr val="accent1"/>
                </a:solidFill>
              </a:rPr>
              <a:t>57</a:t>
            </a:r>
            <a:r>
              <a:rPr lang="cs-CZ" sz="2400" dirty="0">
                <a:solidFill>
                  <a:schemeClr val="accent1"/>
                </a:solidFill>
              </a:rPr>
              <a:t> nukleony. Zásadní rozdíl oproti běžným jádrům tkví v tom, že neutronové hvězdy drží pohromadě gravitace, nikoli jaderné síly.</a:t>
            </a:r>
            <a:br>
              <a:rPr lang="cs-CZ" sz="2400" dirty="0">
                <a:solidFill>
                  <a:schemeClr val="accent1"/>
                </a:solidFill>
              </a:rPr>
            </a:br>
            <a:endParaRPr lang="cs-CZ" sz="2400"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23.14</a:t>
            </a:r>
          </a:p>
        </p:txBody>
      </p:sp>
      <p:pic>
        <p:nvPicPr>
          <p:cNvPr id="2" name="Picture Placeholder 1" descr="The Crab Nebula. At center, the pulsar is drawn as a white spot in the middle of concentric rings drawn in blue. A white jet of material spews from the pulsar toward the lower left part of the image. The pulsar, rings and jet are surrounded by a diffuse cloud of gas drawn in yel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05" b="-2905"/>
          <a:stretch>
            <a:fillRect/>
          </a:stretch>
        </p:blipFill>
        <p:spPr/>
      </p:pic>
      <p:sp>
        <p:nvSpPr>
          <p:cNvPr id="7" name="Text Placeholder 6"/>
          <p:cNvSpPr>
            <a:spLocks noGrp="1"/>
          </p:cNvSpPr>
          <p:nvPr>
            <p:ph type="body" sz="quarter" idx="14"/>
          </p:nvPr>
        </p:nvSpPr>
        <p:spPr/>
        <p:txBody>
          <a:bodyPr>
            <a:noAutofit/>
          </a:bodyPr>
          <a:lstStyle/>
          <a:p>
            <a:r>
              <a:rPr lang="en-US" sz="1500" b="1" dirty="0">
                <a:solidFill>
                  <a:srgbClr val="6CB255"/>
                </a:solidFill>
              </a:rPr>
              <a:t>Crab Nebula.</a:t>
            </a:r>
            <a:r>
              <a:rPr lang="en-US" sz="1500" dirty="0"/>
              <a:t> </a:t>
            </a:r>
            <a:r>
              <a:rPr lang="en-US" sz="1500" dirty="0">
                <a:solidFill>
                  <a:srgbClr val="FFFF00"/>
                </a:solidFill>
              </a:rPr>
              <a:t>This image shows X-ray emmisions from the Crab Nebula, which is about 6500 light-years away. The pulsar is the bright spot at the center of the concentric rings. Data taken over about a year show that particles stream away from the inner ring at about half the speed of light. The jet that is perpendicular to this ring is a stream of matter and antimatter electrons also moving at half the speed of light. (credit: modification of work by NASA/CXC/SAO)</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99922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23.16</a:t>
            </a:r>
          </a:p>
        </p:txBody>
      </p:sp>
      <p:pic>
        <p:nvPicPr>
          <p:cNvPr id="2" name="Picture Placeholder 1" descr="Model of a Pulsar. In this illustration the Earth is drawn below center, in the path of an approaching “Beam of particles and radiation”. The pulsar, labeled “Neutron star”, is drawn at upper right as a blue sphere. Its rotation axis is drawn vertically upward, with a counter-clockwise arrow around it indicating the direction of rotation. The magnetic field lines are drawn in a plane perpendicular to the rotation axis as concentric red ellipses on either side of the star. The field lines intersect the surface of the star at the “North magnetic pole”, which faces Earth, and the “South magnetic pole”, which faces toward upper right. The beam of radiation is emitted from the poles of the magnetic field, and extend toward upper right and lower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Model of a Pulsar.</a:t>
            </a:r>
            <a:r>
              <a:rPr lang="en-US" sz="1600" dirty="0"/>
              <a:t> </a:t>
            </a:r>
            <a:r>
              <a:rPr lang="en-US" sz="1600" dirty="0">
                <a:solidFill>
                  <a:srgbClr val="FFFF00"/>
                </a:solidFill>
              </a:rPr>
              <a:t>A diagram showing how beams of radiation at the magnetic poles of a neutron star can give rise to pulses of emission as the star rotates. As each beam sweeps over Earth, like a lighthouse beam sweeping over a distant ship, we see a short pulse of radiation. This model requires that the magnetic poles be located in different places from the rotation poles. (credit “stars”: modification of work by Tony Hisgett)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97646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černá díra</a:t>
            </a:r>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en-US"/>
              <a:t>Hvězdy II</a:t>
            </a:r>
          </a:p>
        </p:txBody>
      </p:sp>
      <p:sp>
        <p:nvSpPr>
          <p:cNvPr id="5" name="Zástupný symbol pro číslo snímku 4"/>
          <p:cNvSpPr>
            <a:spLocks noGrp="1"/>
          </p:cNvSpPr>
          <p:nvPr>
            <p:ph type="sldNum" sz="quarter" idx="12"/>
          </p:nvPr>
        </p:nvSpPr>
        <p:spPr/>
        <p:txBody>
          <a:bodyPr/>
          <a:lstStyle/>
          <a:p>
            <a:fld id="{CE8079A4-7AA8-4A4F-87E2-7781EC5097DD}" type="slidenum">
              <a:rPr lang="en-US" smtClean="0"/>
              <a:pPr/>
              <a:t>24</a:t>
            </a:fld>
            <a:endParaRPr lang="en-US"/>
          </a:p>
        </p:txBody>
      </p:sp>
    </p:spTree>
    <p:extLst>
      <p:ext uri="{BB962C8B-B14F-4D97-AF65-F5344CB8AC3E}">
        <p14:creationId xmlns:p14="http://schemas.microsoft.com/office/powerpoint/2010/main" val="8881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95400" y="908720"/>
            <a:ext cx="11305256" cy="5760368"/>
          </a:xfrm>
        </p:spPr>
        <p:txBody>
          <a:bodyPr/>
          <a:lstStyle/>
          <a:p>
            <a:pPr>
              <a:lnSpc>
                <a:spcPct val="80000"/>
              </a:lnSpc>
            </a:pPr>
            <a:r>
              <a:rPr lang="cs-CZ" sz="2400" dirty="0">
                <a:solidFill>
                  <a:schemeClr val="accent1"/>
                </a:solidFill>
              </a:rPr>
              <a:t>U hvězd s velmi vysokou počáteční hmotností (50 M</a:t>
            </a:r>
            <a:r>
              <a:rPr lang="cs-CZ" sz="2400" b="1" baseline="-25000" dirty="0">
                <a:solidFill>
                  <a:schemeClr val="accent1"/>
                </a:solidFill>
                <a:latin typeface="Wingdings" pitchFamily="2" charset="2"/>
              </a:rPr>
              <a:t>¤</a:t>
            </a:r>
            <a:r>
              <a:rPr lang="cs-CZ" sz="2400" dirty="0">
                <a:solidFill>
                  <a:schemeClr val="accent1"/>
                </a:solidFill>
              </a:rPr>
              <a:t> a více), pokračuje v jejich centrálních oblastech jaderný vývoj velice rychle: proběhnou zde veškeré možné exogenní jaderné reakce a vytvoří se hmotné železné jádro, v němž jaderné reakce již nehoří. </a:t>
            </a:r>
          </a:p>
          <a:p>
            <a:pPr>
              <a:lnSpc>
                <a:spcPct val="80000"/>
              </a:lnSpc>
            </a:pPr>
            <a:endParaRPr lang="cs-CZ" sz="2400" dirty="0">
              <a:solidFill>
                <a:schemeClr val="accent1"/>
              </a:solidFill>
            </a:endParaRPr>
          </a:p>
          <a:p>
            <a:pPr>
              <a:lnSpc>
                <a:spcPct val="80000"/>
              </a:lnSpc>
            </a:pPr>
            <a:r>
              <a:rPr lang="cs-CZ" sz="2400" dirty="0">
                <a:solidFill>
                  <a:schemeClr val="accent1"/>
                </a:solidFill>
              </a:rPr>
              <a:t>Je-li hmotnost jádra vyšší než limitní hmotnost neutronové hvězdy (asi 3 M</a:t>
            </a:r>
            <a:r>
              <a:rPr lang="cs-CZ" sz="2400" b="1" baseline="-25000" dirty="0">
                <a:solidFill>
                  <a:schemeClr val="accent1"/>
                </a:solidFill>
                <a:latin typeface="Wingdings" pitchFamily="2" charset="2"/>
              </a:rPr>
              <a:t>¤</a:t>
            </a:r>
            <a:r>
              <a:rPr lang="cs-CZ" sz="2400" dirty="0">
                <a:solidFill>
                  <a:schemeClr val="accent1"/>
                </a:solidFill>
              </a:rPr>
              <a:t>), pak již nic nemůže pokračující kolaps odvrátit ani zastavit. Stabilní řešení neexistuje. </a:t>
            </a:r>
          </a:p>
          <a:p>
            <a:pPr>
              <a:lnSpc>
                <a:spcPct val="80000"/>
              </a:lnSpc>
            </a:pPr>
            <a:endParaRPr lang="cs-CZ" sz="2400" dirty="0">
              <a:solidFill>
                <a:schemeClr val="accent1"/>
              </a:solidFill>
            </a:endParaRPr>
          </a:p>
          <a:p>
            <a:pPr>
              <a:lnSpc>
                <a:spcPct val="80000"/>
              </a:lnSpc>
            </a:pPr>
            <a:r>
              <a:rPr lang="cs-CZ" sz="2400" dirty="0">
                <a:solidFill>
                  <a:schemeClr val="accent1"/>
                </a:solidFill>
              </a:rPr>
              <a:t>Gravitační síly se zde stanou zcela dominantní, začne rychlý kolaps. Vnější vrstvy hvězdy explodují, hvězda vybuchuje jako tzv. supernova typu I b. Uvnitř však kolaps nezadržitelně pokračuje. </a:t>
            </a:r>
          </a:p>
          <a:p>
            <a:pPr>
              <a:lnSpc>
                <a:spcPct val="80000"/>
              </a:lnSpc>
            </a:pPr>
            <a:endParaRPr lang="cs-CZ" sz="2400" dirty="0">
              <a:solidFill>
                <a:schemeClr val="accent1"/>
              </a:solidFill>
            </a:endParaRPr>
          </a:p>
          <a:p>
            <a:pPr>
              <a:lnSpc>
                <a:spcPct val="80000"/>
              </a:lnSpc>
            </a:pPr>
            <a:r>
              <a:rPr lang="cs-CZ" sz="2400" dirty="0">
                <a:solidFill>
                  <a:schemeClr val="accent1"/>
                </a:solidFill>
              </a:rPr>
              <a:t>Vnitřek hvězdy se mění v tzv. </a:t>
            </a:r>
            <a:r>
              <a:rPr lang="cs-CZ" sz="2400" i="1" dirty="0">
                <a:solidFill>
                  <a:srgbClr val="FFFF66"/>
                </a:solidFill>
              </a:rPr>
              <a:t>černou díru</a:t>
            </a:r>
            <a:r>
              <a:rPr lang="cs-CZ" sz="2400" i="1" dirty="0">
                <a:solidFill>
                  <a:schemeClr val="accent1"/>
                </a:solidFill>
              </a:rPr>
              <a:t>, </a:t>
            </a:r>
            <a:r>
              <a:rPr lang="cs-CZ" sz="2400" dirty="0">
                <a:solidFill>
                  <a:schemeClr val="accent1"/>
                </a:solidFill>
              </a:rPr>
              <a:t>objekt zahuštěný natolik, že jeho vlastní gravitace napříště zabrání čemukoli, aby z něj uniklo do vnějšího prostoru.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a:t>
            </a:r>
          </a:p>
        </p:txBody>
      </p:sp>
      <p:pic>
        <p:nvPicPr>
          <p:cNvPr id="2" name="Picture Placeholder 1" descr="A Stellar Mass Black Hole. The image on the left, labeled “Optical”, is a visible light image of a region of the constellation Cygnus. At the center a red box indicates the position of the X-ray source Cygnus X-1. The figure on the left, labeled “Illustration”, is a rendering of the black hole and its blue companion star. The blue star is at right, with material streaming away from the surface toward the red and orange colored disk surrounding the black hole. Jets of material, oriented perpendicular to the disk, are moving away from the black hole located at the center of the dis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5" b="-1495"/>
          <a:stretch>
            <a:fillRect/>
          </a:stretch>
        </p:blipFill>
        <p:spPr/>
      </p:pic>
      <p:sp>
        <p:nvSpPr>
          <p:cNvPr id="7" name="Text Placeholder 6"/>
          <p:cNvSpPr>
            <a:spLocks noGrp="1"/>
          </p:cNvSpPr>
          <p:nvPr>
            <p:ph type="body" sz="quarter" idx="14"/>
          </p:nvPr>
        </p:nvSpPr>
        <p:spPr/>
        <p:txBody>
          <a:bodyPr>
            <a:noAutofit/>
          </a:bodyPr>
          <a:lstStyle/>
          <a:p>
            <a:r>
              <a:rPr lang="en-US" sz="1140" b="1" dirty="0">
                <a:solidFill>
                  <a:srgbClr val="6CB255"/>
                </a:solidFill>
              </a:rPr>
              <a:t>Stellar Mass Black Hole</a:t>
            </a:r>
            <a:r>
              <a:rPr lang="en-US" sz="1140" b="1" dirty="0">
                <a:solidFill>
                  <a:srgbClr val="FFFF00"/>
                </a:solidFill>
              </a:rPr>
              <a:t>.</a:t>
            </a:r>
            <a:r>
              <a:rPr lang="en-US" sz="1140" dirty="0">
                <a:solidFill>
                  <a:srgbClr val="FFFF00"/>
                </a:solidFill>
              </a:rPr>
              <a:t> On the left, a visible-light image shows a region of the sky in the constellation of Cygnus; the red box marks the position of the X-ray source Cygnus X-1. It is an example of a black hole created when a massive star collapses at the end of its life. Cygnus X-1 is in a binary star system, and the artist’s illustration on the right shows the black hole pulling material away from a massive blue companion star. This material forms a disk (shown in red and orange) that rotates around the black hole before falling into it or being redirected away from the black hole in the form of powerful jets. The material in the disk (before it falls into the black hole) is so hot that it glows with X-rays, explaining why this object is an X-ray source. (credit left: modification of work by DSS; credit right: modification of work by NASA/CXC/M.Weiss)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643499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24.8</a:t>
            </a:r>
          </a:p>
        </p:txBody>
      </p:sp>
      <p:pic>
        <p:nvPicPr>
          <p:cNvPr id="2" name="Picture Placeholder 1" descr="Three-Dimensional Analogy for Spacetime. In the left-hand portion of this illustration, a “Rubber sheet” is stretched between four poles. An ant is drawn on the surface at left, with a straight red arrow drawn from the ant toward the right labeled “Ant’s path”. In the right-hand side the “Rubber sheet” now has a “Paperweight” in the middle, causing the rubber sheet to sag. The red arrow is now drawn to trace the “Ant’s path” down into and out of the sag. Due to the sag, the path on the right is much longer than the path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20" b="-12220"/>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Three-Dimensional Analogy for Spacetime.</a:t>
            </a:r>
            <a:r>
              <a:rPr lang="en-US" sz="1600" dirty="0"/>
              <a:t> </a:t>
            </a:r>
            <a:r>
              <a:rPr lang="en-US" sz="1600" dirty="0">
                <a:solidFill>
                  <a:srgbClr val="FFFF00"/>
                </a:solidFill>
              </a:rPr>
              <a:t>On a flat rubber sheet, a trained ant has no trouble walking in a straight line. When a massive object creates a big depression in the sheet, the ant, which must walk where the sheet takes it, finds its path changed (warped) dramatically.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5910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24.9</a:t>
            </a:r>
          </a:p>
        </p:txBody>
      </p:sp>
      <p:pic>
        <p:nvPicPr>
          <p:cNvPr id="2" name="Picture Placeholder 1" descr="Mercury’s Wobble. The changing major axis of Mercury’s orbit is illustrated with four orbit lines drawn in a spiral around the Sun. Each complete circle of the spiral is separated from the previous circle, and the change between is labeled “Perihelion 1”, “Perihelion 2”, and “Perihelion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511" r="-42511"/>
          <a:stretch>
            <a:fillRect/>
          </a:stretch>
        </p:blipFill>
        <p:spPr/>
      </p:pic>
      <p:sp>
        <p:nvSpPr>
          <p:cNvPr id="7" name="Text Placeholder 6"/>
          <p:cNvSpPr>
            <a:spLocks noGrp="1"/>
          </p:cNvSpPr>
          <p:nvPr>
            <p:ph type="body" sz="quarter" idx="14"/>
          </p:nvPr>
        </p:nvSpPr>
        <p:spPr/>
        <p:txBody>
          <a:bodyPr>
            <a:noAutofit/>
          </a:bodyPr>
          <a:lstStyle/>
          <a:p>
            <a:r>
              <a:rPr lang="en-US" sz="1350" b="1" dirty="0">
                <a:solidFill>
                  <a:srgbClr val="6CB255"/>
                </a:solidFill>
              </a:rPr>
              <a:t>Mercury’s Wobble.</a:t>
            </a:r>
            <a:r>
              <a:rPr lang="en-US" sz="1350" dirty="0"/>
              <a:t> </a:t>
            </a:r>
            <a:r>
              <a:rPr lang="en-US" sz="1350" dirty="0">
                <a:solidFill>
                  <a:srgbClr val="FFFF00"/>
                </a:solidFill>
              </a:rPr>
              <a:t>The major axis of the orbit of a planet, such as Mercury, rotates in space slightly because of various perturbations. In Mercury’s case, the amount of rotation (or orbital precession) is a bit larger than can be accounted for by the gravitational forces exerted by other planets; this difference is precisely explained by the general theory of relativity. Mercury, being the planet closest to the Sun, has its orbit most affected by the warping of spacetime near the Sun. The change from orbit to orbit has been significantly exaggerated on this diagram.</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44644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24.10</a:t>
            </a:r>
          </a:p>
        </p:txBody>
      </p:sp>
      <p:pic>
        <p:nvPicPr>
          <p:cNvPr id="2" name="Picture Placeholder 1" descr="Curvature of Light Paths Near the Sun. In this illustration the Earth is at far left and the Sun at right. Two lines of sight to a star are drawn from the Earth, one is drawn horizontally across the figure through the center of the Sun and beyond. It is labeled “Direction to a star ordinarily”. The second line, labeled “Deflected path of light from the star”, is drawn at an angle to the first line to a point directly above the Sun, at which point it splits into two lines. One is parallel to the first line below and is labeled “Light from star”, the other (drawn as a dashed line) continues on the same angle and is labeled “Apparent direction to star”. The angle between the apparent direction and the light from the star is labeled “1.75 arcse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631" b="-31631"/>
          <a:stretch>
            <a:fillRect/>
          </a:stretch>
        </p:blipFill>
        <p:spPr/>
      </p:pic>
      <p:sp>
        <p:nvSpPr>
          <p:cNvPr id="7" name="Text Placeholder 6"/>
          <p:cNvSpPr>
            <a:spLocks noGrp="1"/>
          </p:cNvSpPr>
          <p:nvPr>
            <p:ph type="body" sz="quarter" idx="14"/>
          </p:nvPr>
        </p:nvSpPr>
        <p:spPr/>
        <p:txBody>
          <a:bodyPr>
            <a:noAutofit/>
          </a:bodyPr>
          <a:lstStyle/>
          <a:p>
            <a:r>
              <a:rPr lang="en-US" sz="1190" b="1" dirty="0">
                <a:solidFill>
                  <a:srgbClr val="6CB255"/>
                </a:solidFill>
              </a:rPr>
              <a:t>Curvature of Light Paths near the Sun</a:t>
            </a:r>
            <a:r>
              <a:rPr lang="en-US" sz="1190" b="1" dirty="0">
                <a:solidFill>
                  <a:srgbClr val="FFFF00"/>
                </a:solidFill>
              </a:rPr>
              <a:t>.</a:t>
            </a:r>
            <a:r>
              <a:rPr lang="en-US" sz="1190" dirty="0">
                <a:solidFill>
                  <a:srgbClr val="FFFF00"/>
                </a:solidFill>
              </a:rPr>
              <a:t> Starlight passing near the Sun is deflected slightly by the “warping” of spacetime. (This deflection of starlight is one small example of a phenomenon called gravitational lensing, which we’ll discuss in more detail in </a:t>
            </a:r>
            <a:r>
              <a:rPr lang="en-US" sz="1190" b="1" dirty="0">
                <a:solidFill>
                  <a:srgbClr val="6CB255"/>
                </a:solidFill>
              </a:rPr>
              <a:t>The Evolution and Distribution of Galaxies</a:t>
            </a:r>
            <a:r>
              <a:rPr lang="en-US" sz="1190" dirty="0"/>
              <a:t>.) </a:t>
            </a:r>
            <a:r>
              <a:rPr lang="en-US" sz="1190" dirty="0">
                <a:solidFill>
                  <a:srgbClr val="FFFF00"/>
                </a:solidFill>
              </a:rPr>
              <a:t>Before passing by the Sun, the light from the star was traveling parallel to the bottom edge of the figure. When it passed near the Sun, the path was altered slightly. When we see the light, we assume the light beam has been traveling in a straight path throughout its journey, and so we measure the position of the star to be slightly different from its true position. If we were to observe the star at another time, when the Sun is not in the way, we would measure its true position.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78046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cs-CZ">
                <a:solidFill>
                  <a:schemeClr val="accent1"/>
                </a:solidFill>
              </a:rPr>
              <a:t>závěrečná stadia vývoje hvězd </a:t>
            </a:r>
          </a:p>
        </p:txBody>
      </p:sp>
      <p:sp>
        <p:nvSpPr>
          <p:cNvPr id="4099" name="Rectangle 3"/>
          <p:cNvSpPr>
            <a:spLocks noGrp="1" noChangeArrowheads="1"/>
          </p:cNvSpPr>
          <p:nvPr>
            <p:ph type="body" idx="1"/>
          </p:nvPr>
        </p:nvSpPr>
        <p:spPr/>
        <p:txBody>
          <a:bodyPr/>
          <a:lstStyle/>
          <a:p>
            <a:pPr marL="990600" lvl="1" indent="-533400">
              <a:lnSpc>
                <a:spcPct val="90000"/>
              </a:lnSpc>
              <a:buNone/>
            </a:pPr>
            <a:endParaRPr lang="cs-CZ" sz="2000" b="1" dirty="0">
              <a:solidFill>
                <a:schemeClr val="accent1"/>
              </a:solidFill>
            </a:endParaRPr>
          </a:p>
          <a:p>
            <a:pPr marL="609600" indent="-609600">
              <a:lnSpc>
                <a:spcPct val="90000"/>
              </a:lnSpc>
            </a:pPr>
            <a:r>
              <a:rPr lang="cs-CZ" sz="2400" dirty="0">
                <a:solidFill>
                  <a:schemeClr val="accent1"/>
                </a:solidFill>
              </a:rPr>
              <a:t>Po vyčerpání veškerých dosažitelných zásob své vnitřní energie přechází hvězda do konečného neaktivního stavu, kdy přestane zářit. Může skončit jako degenerovaný, gravitačně vázaný objekt, jako černá díra, může se též beze zbytku rozplynout do okolního prostoru. </a:t>
            </a:r>
          </a:p>
          <a:p>
            <a:pPr marL="609600" indent="-609600">
              <a:lnSpc>
                <a:spcPct val="90000"/>
              </a:lnSpc>
            </a:pPr>
            <a:endParaRPr lang="cs-CZ" sz="2400" dirty="0">
              <a:solidFill>
                <a:schemeClr val="accent1"/>
              </a:solidFill>
            </a:endParaRPr>
          </a:p>
          <a:p>
            <a:pPr marL="609600" indent="-609600">
              <a:lnSpc>
                <a:spcPct val="90000"/>
              </a:lnSpc>
            </a:pPr>
            <a:endParaRPr lang="cs-CZ" sz="2400" dirty="0">
              <a:solidFill>
                <a:schemeClr val="accent1"/>
              </a:solidFill>
            </a:endParaRPr>
          </a:p>
          <a:p>
            <a:pPr marL="609600" indent="-609600">
              <a:lnSpc>
                <a:spcPct val="90000"/>
              </a:lnSpc>
            </a:pPr>
            <a:r>
              <a:rPr lang="cs-CZ" sz="2400" dirty="0">
                <a:solidFill>
                  <a:schemeClr val="accent1"/>
                </a:solidFill>
              </a:rPr>
              <a:t>rozeznáváme dva typy završení hvězdného vývoje: </a:t>
            </a:r>
          </a:p>
          <a:p>
            <a:pPr marL="990600" lvl="1" indent="-533400">
              <a:lnSpc>
                <a:spcPct val="90000"/>
              </a:lnSpc>
            </a:pPr>
            <a:r>
              <a:rPr lang="cs-CZ" sz="2000" dirty="0">
                <a:solidFill>
                  <a:srgbClr val="FFFF66"/>
                </a:solidFill>
              </a:rPr>
              <a:t>rovnovážný</a:t>
            </a:r>
            <a:r>
              <a:rPr lang="cs-CZ" sz="2000" dirty="0">
                <a:solidFill>
                  <a:schemeClr val="accent1"/>
                </a:solidFill>
              </a:rPr>
              <a:t>, kdy se hvězda mění v neaktivní gravitačně vázaný objekt ve stavu hydrostatické rovnováhy</a:t>
            </a:r>
          </a:p>
          <a:p>
            <a:pPr marL="990600" lvl="1" indent="-533400">
              <a:lnSpc>
                <a:spcPct val="90000"/>
              </a:lnSpc>
            </a:pPr>
            <a:r>
              <a:rPr lang="cs-CZ" sz="2000" dirty="0">
                <a:solidFill>
                  <a:srgbClr val="FFFF66"/>
                </a:solidFill>
              </a:rPr>
              <a:t>nerovnovážný</a:t>
            </a:r>
            <a:r>
              <a:rPr lang="cs-CZ" sz="2000" dirty="0">
                <a:solidFill>
                  <a:schemeClr val="accent1"/>
                </a:solidFill>
              </a:rPr>
              <a:t>, kdy se ve zbytku hvězdy již nikdy hydrostatická rovnováha neustaví</a:t>
            </a:r>
            <a:endParaRPr lang="cs-CZ" sz="2000" b="1" dirty="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24.11</a:t>
            </a:r>
          </a:p>
        </p:txBody>
      </p:sp>
      <p:pic>
        <p:nvPicPr>
          <p:cNvPr id="2" name="Picture Placeholder 1" descr="Time Delays for Radio Waves near the Sun. The curvature of spacetime near the Sun is shown in this diagram with the Sun at the bottom of a sag (similar to that illustrated in Figure 24_03_Spacetime]). The Viking spacecraft is at upper right, the Earth is at lower left and the Sun is between the two. The radio signal from Viking is drawn as a red arrow that goes down into the “sag”, and back out on its way to Earth, thus travelling a greater distance than if the Sun were not t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42" b="-12242"/>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Time Delays for Radio Waves near the Sun.</a:t>
            </a:r>
            <a:r>
              <a:rPr lang="en-US" sz="1600" dirty="0"/>
              <a:t> </a:t>
            </a:r>
            <a:r>
              <a:rPr lang="en-US" sz="1600" dirty="0">
                <a:solidFill>
                  <a:srgbClr val="FFFF00"/>
                </a:solidFill>
              </a:rPr>
              <a:t>Radio signals from the Viking lander on Mars were delayed when they passed near the Sun, where spacetime is curved relatively strongly. In this picture, spacetime is pictured as a two-dimensional rubber sheet.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35100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24.12</a:t>
            </a:r>
          </a:p>
        </p:txBody>
      </p:sp>
      <p:pic>
        <p:nvPicPr>
          <p:cNvPr id="2" name="Picture Placeholder 1" descr="Formation of a Black Hole. At left in this illustration an astronaut stands atop a bluish sphere. At center, the astronaut stands atop a smaller white sphere which is surrounded by arrows pointing inward toward the center of the white sphere. Finally, at right, a very thin and elongated astronaut hovers just above a small black dot. The text below the black dot reads: “No esc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84" b="-5984"/>
          <a:stretch>
            <a:fillRect/>
          </a:stretch>
        </p:blipFill>
        <p:spPr/>
      </p:pic>
      <p:sp>
        <p:nvSpPr>
          <p:cNvPr id="7" name="Text Placeholder 6"/>
          <p:cNvSpPr>
            <a:spLocks noGrp="1"/>
          </p:cNvSpPr>
          <p:nvPr>
            <p:ph type="body" sz="quarter" idx="14"/>
          </p:nvPr>
        </p:nvSpPr>
        <p:spPr/>
        <p:txBody>
          <a:bodyPr>
            <a:noAutofit/>
          </a:bodyPr>
          <a:lstStyle/>
          <a:p>
            <a:r>
              <a:rPr lang="en-US" sz="1350" b="1" dirty="0">
                <a:solidFill>
                  <a:srgbClr val="6CB255"/>
                </a:solidFill>
              </a:rPr>
              <a:t>Formation of a Black Hole.</a:t>
            </a:r>
            <a:r>
              <a:rPr lang="en-US" sz="1350" dirty="0"/>
              <a:t> </a:t>
            </a:r>
            <a:r>
              <a:rPr lang="en-US" sz="1350" dirty="0">
                <a:solidFill>
                  <a:srgbClr val="FFFF00"/>
                </a:solidFill>
              </a:rPr>
              <a:t>At left, an imaginary astronaut floats near the surface of a massive star-core about to collapse. As the same mass falls into a smaller sphere, the gravity at its surface goes up, making it harder for anything to escape from the stellar surface. Eventually the mass collapses into so small a sphere that the escape velocity exceeds the speed of light and nothing can get away. Note that the size of the astronaut has been exaggerated. In the last picture, the astronaut is just outside the sphere we will call the event horizon and is stretched and squeezed by the strong gravity.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48363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24.14</a:t>
            </a:r>
          </a:p>
        </p:txBody>
      </p:sp>
      <p:pic>
        <p:nvPicPr>
          <p:cNvPr id="2" name="Picture Placeholder 1" descr="Light Paths near a Massive Object. In panel (a), at left, a person is drawn standing on the surface of a blue sphere while holding a flashlight in his outstretched hand. Seven arrows are drawn pointing away from the flashlight, and also pointing away from the surface of the sphere. In panel (b), at right, the same figure is drawn on a smaller blue sphere, holding the flashlight as in panel (a). Seven arrows are again drawn pointing away from the flashlight, but only the central arrow, pointing vertically upward, points away from the surface of the sphere. The remaining six arrows are all bent so they point toward the surface of the 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898" b="-22898"/>
          <a:stretch>
            <a:fillRect/>
          </a:stretch>
        </p:blipFill>
        <p:spPr/>
      </p:pic>
      <p:sp>
        <p:nvSpPr>
          <p:cNvPr id="7" name="Text Placeholder 6"/>
          <p:cNvSpPr>
            <a:spLocks noGrp="1"/>
          </p:cNvSpPr>
          <p:nvPr>
            <p:ph type="body" sz="quarter" idx="14"/>
          </p:nvPr>
        </p:nvSpPr>
        <p:spPr/>
        <p:txBody>
          <a:bodyPr>
            <a:noAutofit/>
          </a:bodyPr>
          <a:lstStyle/>
          <a:p>
            <a:r>
              <a:rPr lang="en-US" sz="1390" b="1" dirty="0">
                <a:solidFill>
                  <a:srgbClr val="6CB255"/>
                </a:solidFill>
              </a:rPr>
              <a:t>Light Paths near a Massive Object.</a:t>
            </a:r>
            <a:r>
              <a:rPr lang="en-US" sz="1390" dirty="0"/>
              <a:t> </a:t>
            </a:r>
            <a:r>
              <a:rPr lang="en-US" sz="1390" dirty="0">
                <a:solidFill>
                  <a:srgbClr val="FFFF00"/>
                </a:solidFill>
              </a:rPr>
              <a:t>Suppose a person could stand on the surface of a normal star with a flashlight. The light leaving the flashlight travels in a straight line no matter where the flashlight is pointed. Now consider what happens if the star collapses so that it is just a little larger than a black hole. All the light paths, except the one straight up, curve back to the surface. When the star shrinks inside the event horizon and becomes a black hole, even a beam directed straight up returns.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61933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24.16</a:t>
            </a:r>
          </a:p>
        </p:txBody>
      </p:sp>
      <p:pic>
        <p:nvPicPr>
          <p:cNvPr id="2" name="Picture Placeholder 1" descr="Illustration of a Binary Black Hole. In this rendering, an orange star is drawn at upper right, with a stream of material leaving the surface on its lower left. This white stream of material curves into and joins a large disk of material surrounding a black hole, illustrated at left. Thin jets of material emerge from both sides of the disk centered on the black hole, and stream away into sp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232" r="-29232"/>
          <a:stretch>
            <a:fillRect/>
          </a:stretch>
        </p:blipFill>
        <p:spPr/>
      </p:pic>
      <p:sp>
        <p:nvSpPr>
          <p:cNvPr id="7" name="Text Placeholder 6"/>
          <p:cNvSpPr>
            <a:spLocks noGrp="1"/>
          </p:cNvSpPr>
          <p:nvPr>
            <p:ph type="body" sz="quarter" idx="14"/>
          </p:nvPr>
        </p:nvSpPr>
        <p:spPr/>
        <p:txBody>
          <a:bodyPr>
            <a:normAutofit/>
          </a:bodyPr>
          <a:lstStyle/>
          <a:p>
            <a:r>
              <a:rPr lang="en-US" sz="1600" b="1" dirty="0">
                <a:solidFill>
                  <a:srgbClr val="6CB255"/>
                </a:solidFill>
              </a:rPr>
              <a:t>Binary Black Hole.</a:t>
            </a:r>
            <a:r>
              <a:rPr lang="en-US" sz="1600" dirty="0"/>
              <a:t> </a:t>
            </a:r>
            <a:r>
              <a:rPr lang="en-US" sz="1600" dirty="0">
                <a:solidFill>
                  <a:srgbClr val="FFFF00"/>
                </a:solidFill>
              </a:rPr>
              <a:t>This artist’s rendition shows a black hole and star (red). As matter streams from the star, it forms a disk around the black hole. Some of the swirling material close to the black hole is pushed outward perpendicular to the disk in two narrow jets. (credit: modification of work by ESO/L. </a:t>
            </a:r>
            <a:r>
              <a:rPr lang="en-US" sz="1600" dirty="0" err="1">
                <a:solidFill>
                  <a:srgbClr val="FFFF00"/>
                </a:solidFill>
              </a:rPr>
              <a:t>Calçada</a:t>
            </a:r>
            <a:r>
              <a:rPr lang="en-US" sz="1600" dirty="0">
                <a:solidFill>
                  <a:srgbClr val="FFFF00"/>
                </a:solidFill>
              </a:rPr>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327302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24.18</a:t>
            </a:r>
          </a:p>
        </p:txBody>
      </p:sp>
      <p:pic>
        <p:nvPicPr>
          <p:cNvPr id="2" name="Picture Placeholder 1" descr="Signal Produced by a Gravitational Wave. Panel (a), at top, shows three measurements of a gravitational wave signal. At top is the “LIGO Hanford Data”, at center is the “LIGO Livingston Data” and bottom is the combined plot of “LIGO Hanford Data (shifted) and LIGO Livingston Data”. The vertical axis for each measurement is labeled “Strain (10-21)”, ranging from -1.0 at bottom to 1.0 at top, in increments of 0.5. The horizontal axis is labeled “Time (sec)”, ranging from 0.25 at left to 0.45 at right, in increments of 0.05. Each plot begins at left with a slight oscillation between -0.05 and 0.05 until T = 0.35 sec, when the oscillations increase in amplitude to -1.0 to 1.0. At T = 0.425 sec the oscillations diminish to their original levels. Panel (b), at bottom, shows an artist’s impression of two black holes orbiting each other. Of note is the distortion of the light from background stars due to the strong gravitational field of the pai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0214" r="-30214"/>
          <a:stretch>
            <a:fillRect/>
          </a:stretch>
        </p:blipFill>
        <p:spPr/>
      </p:pic>
      <p:sp>
        <p:nvSpPr>
          <p:cNvPr id="7" name="Text Placeholder 6"/>
          <p:cNvSpPr>
            <a:spLocks noGrp="1"/>
          </p:cNvSpPr>
          <p:nvPr>
            <p:ph type="body" sz="quarter" idx="14"/>
          </p:nvPr>
        </p:nvSpPr>
        <p:spPr/>
        <p:txBody>
          <a:bodyPr>
            <a:noAutofit/>
          </a:bodyPr>
          <a:lstStyle/>
          <a:p>
            <a:r>
              <a:rPr lang="en-US" sz="1000" b="1" dirty="0">
                <a:solidFill>
                  <a:srgbClr val="6CB255"/>
                </a:solidFill>
              </a:rPr>
              <a:t>Signal Produced by a Gravitational Wave.</a:t>
            </a:r>
            <a:endParaRPr lang="en-US" sz="1000" dirty="0"/>
          </a:p>
          <a:p>
            <a:pPr marL="228600" indent="-228600">
              <a:buAutoNum type="alphaLcParenBoth"/>
            </a:pPr>
            <a:r>
              <a:rPr lang="en-US" sz="1000" dirty="0">
                <a:solidFill>
                  <a:srgbClr val="FFFF00"/>
                </a:solidFill>
              </a:rPr>
              <a:t>The top panel shows the signal measured at Hanford, Washington; the middle panel shows the signal measured at Livingston, Louisiana. The smoother thin curve in each panel shows the predicted signal, based on Einstein’s general theory of relativity, produced by the merger of two black holes. The bottom panel shows a superposition of the waves detected at the two LIGO observatories. Note the remarkable agreement of the two independent observations and of the observations with theory.</a:t>
            </a:r>
          </a:p>
          <a:p>
            <a:pPr marL="228600" indent="-228600">
              <a:buAutoNum type="alphaLcParenBoth"/>
            </a:pPr>
            <a:r>
              <a:rPr lang="en-US" sz="1000" dirty="0">
                <a:solidFill>
                  <a:srgbClr val="FFFF00"/>
                </a:solidFill>
              </a:rPr>
              <a:t>The painting shows an artist’s impression of two massive black holes spiraling inward toward an eventual merger. (credit a, b: modification of work by SXS)</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1655616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Slunce jako hvězda</a:t>
            </a:r>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en-US">
                <a:solidFill>
                  <a:prstClr val="white"/>
                </a:solidFill>
              </a:rPr>
              <a:t>Hvězdy II</a:t>
            </a:r>
          </a:p>
        </p:txBody>
      </p:sp>
      <p:sp>
        <p:nvSpPr>
          <p:cNvPr id="5" name="Zástupný symbol pro číslo snímku 4"/>
          <p:cNvSpPr>
            <a:spLocks noGrp="1"/>
          </p:cNvSpPr>
          <p:nvPr>
            <p:ph type="sldNum" sz="quarter" idx="12"/>
          </p:nvPr>
        </p:nvSpPr>
        <p:spPr/>
        <p:txBody>
          <a:bodyPr/>
          <a:lstStyle/>
          <a:p>
            <a:fld id="{CE8079A4-7AA8-4A4F-87E2-7781EC5097DD}" type="slidenum">
              <a:rPr lang="en-US" smtClean="0">
                <a:solidFill>
                  <a:prstClr val="white"/>
                </a:solidFill>
              </a:rPr>
              <a:pPr/>
              <a:t>35</a:t>
            </a:fld>
            <a:endParaRPr lang="en-US">
              <a:solidFill>
                <a:prstClr val="white"/>
              </a:solidFill>
            </a:endParaRPr>
          </a:p>
        </p:txBody>
      </p:sp>
    </p:spTree>
    <p:extLst>
      <p:ext uri="{BB962C8B-B14F-4D97-AF65-F5344CB8AC3E}">
        <p14:creationId xmlns:p14="http://schemas.microsoft.com/office/powerpoint/2010/main" val="204359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r>
              <a:rPr lang="cs-CZ" b="1">
                <a:solidFill>
                  <a:schemeClr val="accent1"/>
                </a:solidFill>
              </a:rPr>
              <a:t>Atmosféra Slunce</a:t>
            </a:r>
          </a:p>
        </p:txBody>
      </p:sp>
      <p:sp>
        <p:nvSpPr>
          <p:cNvPr id="29699" name="Rectangle 3"/>
          <p:cNvSpPr>
            <a:spLocks noGrp="1" noChangeArrowheads="1"/>
          </p:cNvSpPr>
          <p:nvPr>
            <p:ph type="body" idx="1"/>
          </p:nvPr>
        </p:nvSpPr>
        <p:spPr>
          <a:xfrm>
            <a:off x="407368" y="1268414"/>
            <a:ext cx="11449272" cy="5329237"/>
          </a:xfrm>
        </p:spPr>
        <p:txBody>
          <a:bodyPr/>
          <a:lstStyle/>
          <a:p>
            <a:pPr marL="990600" lvl="1" indent="-533400">
              <a:lnSpc>
                <a:spcPct val="80000"/>
              </a:lnSpc>
            </a:pPr>
            <a:endParaRPr lang="cs-CZ" sz="1800" b="1" dirty="0">
              <a:solidFill>
                <a:schemeClr val="accent1"/>
              </a:solidFill>
            </a:endParaRPr>
          </a:p>
          <a:p>
            <a:pPr marL="609600" indent="-609600">
              <a:lnSpc>
                <a:spcPct val="80000"/>
              </a:lnSpc>
              <a:buNone/>
            </a:pPr>
            <a:r>
              <a:rPr lang="cs-CZ" sz="2000" b="1" dirty="0">
                <a:solidFill>
                  <a:schemeClr val="accent1"/>
                </a:solidFill>
              </a:rPr>
              <a:t>Fotosféra Slunce</a:t>
            </a:r>
          </a:p>
          <a:p>
            <a:pPr marL="609600" indent="-609600">
              <a:lnSpc>
                <a:spcPct val="80000"/>
              </a:lnSpc>
            </a:pPr>
            <a:r>
              <a:rPr lang="cs-CZ" sz="2000" dirty="0">
                <a:solidFill>
                  <a:schemeClr val="accent1"/>
                </a:solidFill>
              </a:rPr>
              <a:t>Fotosféra je nejhustější část sluneční atmosféry, vrstva odkud k nám přichází 99,9% veškerého záření Slunce, tloušťka této vrstvy činí 200 km. </a:t>
            </a:r>
          </a:p>
          <a:p>
            <a:pPr marL="609600" indent="-609600">
              <a:lnSpc>
                <a:spcPct val="80000"/>
              </a:lnSpc>
            </a:pPr>
            <a:endParaRPr lang="cs-CZ" sz="2000" dirty="0">
              <a:solidFill>
                <a:schemeClr val="accent1"/>
              </a:solidFill>
            </a:endParaRPr>
          </a:p>
          <a:p>
            <a:pPr marL="609600" indent="-609600">
              <a:lnSpc>
                <a:spcPct val="80000"/>
              </a:lnSpc>
            </a:pPr>
            <a:r>
              <a:rPr lang="cs-CZ" sz="2000" dirty="0">
                <a:solidFill>
                  <a:schemeClr val="accent1"/>
                </a:solidFill>
              </a:rPr>
              <a:t>Ve fotosféře vzniká i sluneční spektrum, přičemž záření slunečního kontinua pochází z nižších vrstev, čárové absorpční spektrum vzniká ve vyšších, řidších a chladnějších vrstvách.</a:t>
            </a:r>
          </a:p>
          <a:p>
            <a:pPr marL="609600" indent="-609600">
              <a:lnSpc>
                <a:spcPct val="80000"/>
              </a:lnSpc>
            </a:pPr>
            <a:endParaRPr lang="cs-CZ" sz="2000" dirty="0">
              <a:solidFill>
                <a:schemeClr val="accent1"/>
              </a:solidFill>
            </a:endParaRPr>
          </a:p>
          <a:p>
            <a:pPr marL="609600" indent="-609600">
              <a:lnSpc>
                <a:spcPct val="80000"/>
              </a:lnSpc>
            </a:pPr>
            <a:r>
              <a:rPr lang="cs-CZ" sz="2000" dirty="0">
                <a:solidFill>
                  <a:schemeClr val="accent1"/>
                </a:solidFill>
              </a:rPr>
              <a:t>Ve spektru Slunce v optické oblasti nacházíme asi 100 000 čar nejčastěji kovů, vůbec nejintenzivnějšími jsou čáry označované H a K, rezonanční čáry ionizovaného vápníku Ca II. Spektrální typ Slunce je G2 V, efektivní teplota fotosféry je 5770 K. </a:t>
            </a:r>
          </a:p>
          <a:p>
            <a:pPr marL="609600" indent="-609600">
              <a:lnSpc>
                <a:spcPct val="80000"/>
              </a:lnSpc>
            </a:pPr>
            <a:endParaRPr lang="cs-CZ" sz="2000" dirty="0">
              <a:solidFill>
                <a:schemeClr val="accent1"/>
              </a:solidFill>
            </a:endParaRPr>
          </a:p>
          <a:p>
            <a:pPr marL="609600" indent="-609600">
              <a:lnSpc>
                <a:spcPct val="80000"/>
              </a:lnSpc>
            </a:pPr>
            <a:r>
              <a:rPr lang="cs-CZ" sz="2000" dirty="0">
                <a:solidFill>
                  <a:schemeClr val="accent1"/>
                </a:solidFill>
              </a:rPr>
              <a:t>Naprostá většina zářivého výkonu Slunce je vyzářena v oboru vlnových délek 350–700 </a:t>
            </a:r>
            <a:r>
              <a:rPr lang="cs-CZ" sz="2000" dirty="0" err="1">
                <a:solidFill>
                  <a:schemeClr val="accent1"/>
                </a:solidFill>
              </a:rPr>
              <a:t>nm</a:t>
            </a:r>
            <a:r>
              <a:rPr lang="cs-CZ" sz="2000" dirty="0">
                <a:solidFill>
                  <a:schemeClr val="accent1"/>
                </a:solidFill>
              </a:rPr>
              <a:t>, maximum leží poblíž maxima citlivosti lidského oka, čili u 550 </a:t>
            </a:r>
            <a:r>
              <a:rPr lang="cs-CZ" sz="2000" dirty="0" err="1">
                <a:solidFill>
                  <a:schemeClr val="accent1"/>
                </a:solidFill>
              </a:rPr>
              <a:t>nm</a:t>
            </a:r>
            <a:r>
              <a:rPr lang="cs-CZ" sz="2000" dirty="0">
                <a:solidFill>
                  <a:schemeClr val="accent1"/>
                </a:solidFill>
              </a:rPr>
              <a:t>.</a:t>
            </a:r>
          </a:p>
          <a:p>
            <a:pPr marL="609600" indent="-609600">
              <a:lnSpc>
                <a:spcPct val="80000"/>
              </a:lnSpc>
            </a:pPr>
            <a:endParaRPr lang="cs-CZ" sz="2000" dirty="0">
              <a:solidFill>
                <a:schemeClr val="accent1"/>
              </a:solidFill>
            </a:endParaRPr>
          </a:p>
          <a:p>
            <a:pPr marL="609600" indent="-609600">
              <a:lnSpc>
                <a:spcPct val="80000"/>
              </a:lnSpc>
            </a:pPr>
            <a:r>
              <a:rPr lang="cs-CZ" sz="2000" dirty="0">
                <a:solidFill>
                  <a:schemeClr val="accent1"/>
                </a:solidFill>
              </a:rPr>
              <a:t>Těsně pod fotosférou leží vrstva, v níž se teplo přenáší konvekcí. Tato, tzv. </a:t>
            </a:r>
            <a:r>
              <a:rPr lang="cs-CZ" sz="2000" dirty="0">
                <a:solidFill>
                  <a:srgbClr val="FFCC00"/>
                </a:solidFill>
              </a:rPr>
              <a:t>konvektivní vrstva</a:t>
            </a:r>
            <a:r>
              <a:rPr lang="cs-CZ" sz="2000" dirty="0">
                <a:solidFill>
                  <a:schemeClr val="accent1"/>
                </a:solidFill>
              </a:rPr>
              <a:t> se ve fotosféře připomíná </a:t>
            </a:r>
            <a:r>
              <a:rPr lang="cs-CZ" sz="2000" i="1" dirty="0">
                <a:solidFill>
                  <a:srgbClr val="FFCC00"/>
                </a:solidFill>
              </a:rPr>
              <a:t>granulací</a:t>
            </a:r>
            <a:r>
              <a:rPr lang="cs-CZ" sz="2000" dirty="0">
                <a:solidFill>
                  <a:schemeClr val="accent1"/>
                </a:solidFill>
              </a:rPr>
              <a:t> – konvektivními zrny o velikosti 700 až 1000 km. Granulace přetrvává řádově minuty.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cs-CZ" b="1">
                <a:solidFill>
                  <a:schemeClr val="accent1"/>
                </a:solidFill>
              </a:rPr>
              <a:t>Atmosféra Slunce</a:t>
            </a:r>
          </a:p>
        </p:txBody>
      </p:sp>
      <p:sp>
        <p:nvSpPr>
          <p:cNvPr id="33795" name="Rectangle 3"/>
          <p:cNvSpPr>
            <a:spLocks noGrp="1" noChangeArrowheads="1"/>
          </p:cNvSpPr>
          <p:nvPr>
            <p:ph type="body" idx="1"/>
          </p:nvPr>
        </p:nvSpPr>
        <p:spPr>
          <a:xfrm>
            <a:off x="335360" y="1268760"/>
            <a:ext cx="11377264" cy="5589240"/>
          </a:xfrm>
        </p:spPr>
        <p:txBody>
          <a:bodyPr/>
          <a:lstStyle/>
          <a:p>
            <a:pPr marL="990600" lvl="1" indent="-533400">
              <a:lnSpc>
                <a:spcPct val="80000"/>
              </a:lnSpc>
            </a:pPr>
            <a:endParaRPr lang="cs-CZ" sz="1800" b="1" dirty="0">
              <a:solidFill>
                <a:schemeClr val="accent1"/>
              </a:solidFill>
            </a:endParaRPr>
          </a:p>
          <a:p>
            <a:pPr marL="609600" indent="-609600">
              <a:lnSpc>
                <a:spcPct val="80000"/>
              </a:lnSpc>
            </a:pPr>
            <a:r>
              <a:rPr lang="cs-CZ" sz="2000" dirty="0">
                <a:solidFill>
                  <a:schemeClr val="accent1"/>
                </a:solidFill>
              </a:rPr>
              <a:t>Sluneční fotosféra rotuje ve stejném smyslu, v jakém kolem Slunce obíhají planety. Rotuje relativně pomalu, střední siderická otočka trvá 25,4 dne (synodická otočka 27,3 dne). Nerotuje však jako tuhé těleso, jeví tzv. </a:t>
            </a:r>
            <a:r>
              <a:rPr lang="cs-CZ" sz="2000" i="1" dirty="0">
                <a:solidFill>
                  <a:srgbClr val="FFCC00"/>
                </a:solidFill>
              </a:rPr>
              <a:t>diferenciální rotaci</a:t>
            </a:r>
            <a:r>
              <a:rPr lang="cs-CZ" sz="2000" dirty="0">
                <a:solidFill>
                  <a:schemeClr val="accent1"/>
                </a:solidFill>
              </a:rPr>
              <a:t>, partie na rovníku rotují větší úhlovou rychlostí než partie na pólech – siderická otočka na rovníku trvá 25 dní, na pólech 36 dní. </a:t>
            </a:r>
          </a:p>
          <a:p>
            <a:pPr marL="609600" indent="-609600">
              <a:lnSpc>
                <a:spcPct val="80000"/>
              </a:lnSpc>
            </a:pPr>
            <a:endParaRPr lang="cs-CZ" sz="2000" dirty="0">
              <a:solidFill>
                <a:schemeClr val="accent1"/>
              </a:solidFill>
            </a:endParaRPr>
          </a:p>
          <a:p>
            <a:pPr marL="609600" indent="-609600">
              <a:lnSpc>
                <a:spcPct val="80000"/>
              </a:lnSpc>
            </a:pPr>
            <a:r>
              <a:rPr lang="cs-CZ" sz="2000" dirty="0">
                <a:solidFill>
                  <a:schemeClr val="accent1"/>
                </a:solidFill>
              </a:rPr>
              <a:t>Slunečními magnetografy je možné sledovat i rozložení a směr indukce magnetického pole na Slunci. </a:t>
            </a:r>
          </a:p>
          <a:p>
            <a:pPr marL="609600" indent="-609600">
              <a:lnSpc>
                <a:spcPct val="80000"/>
              </a:lnSpc>
            </a:pPr>
            <a:endParaRPr lang="cs-CZ" sz="2000" dirty="0">
              <a:solidFill>
                <a:schemeClr val="accent1"/>
              </a:solidFill>
            </a:endParaRPr>
          </a:p>
          <a:p>
            <a:pPr marL="609600" indent="-609600">
              <a:lnSpc>
                <a:spcPct val="80000"/>
              </a:lnSpc>
            </a:pPr>
            <a:r>
              <a:rPr lang="cs-CZ" sz="2000" dirty="0">
                <a:solidFill>
                  <a:schemeClr val="accent1"/>
                </a:solidFill>
              </a:rPr>
              <a:t>Ve fotosféře běžně pozorujeme:</a:t>
            </a:r>
          </a:p>
          <a:p>
            <a:pPr marL="990600" lvl="1" indent="-533400">
              <a:lnSpc>
                <a:spcPct val="80000"/>
              </a:lnSpc>
            </a:pPr>
            <a:endParaRPr lang="cs-CZ" sz="1800" dirty="0">
              <a:solidFill>
                <a:schemeClr val="accent1"/>
              </a:solidFill>
            </a:endParaRPr>
          </a:p>
          <a:p>
            <a:pPr marL="990600" lvl="1" indent="-533400">
              <a:lnSpc>
                <a:spcPct val="80000"/>
              </a:lnSpc>
            </a:pPr>
            <a:r>
              <a:rPr lang="cs-CZ" sz="1800" dirty="0" err="1">
                <a:solidFill>
                  <a:schemeClr val="accent1"/>
                </a:solidFill>
              </a:rPr>
              <a:t>kvazidipólové</a:t>
            </a:r>
            <a:r>
              <a:rPr lang="cs-CZ" sz="1800" dirty="0">
                <a:solidFill>
                  <a:schemeClr val="accent1"/>
                </a:solidFill>
              </a:rPr>
              <a:t> magnetické pole s osou dipólu rovnoběžnou s osou rotace o indukci  10</a:t>
            </a:r>
            <a:r>
              <a:rPr lang="cs-CZ" sz="1800" baseline="30000" dirty="0">
                <a:solidFill>
                  <a:schemeClr val="accent1"/>
                </a:solidFill>
              </a:rPr>
              <a:t>–4</a:t>
            </a:r>
            <a:r>
              <a:rPr lang="cs-CZ" sz="1800" dirty="0">
                <a:solidFill>
                  <a:schemeClr val="accent1"/>
                </a:solidFill>
              </a:rPr>
              <a:t> </a:t>
            </a:r>
            <a:r>
              <a:rPr lang="cs-CZ" sz="1800" dirty="0" err="1">
                <a:solidFill>
                  <a:schemeClr val="accent1"/>
                </a:solidFill>
              </a:rPr>
              <a:t>teslů</a:t>
            </a:r>
            <a:r>
              <a:rPr lang="cs-CZ" sz="1800" dirty="0">
                <a:solidFill>
                  <a:schemeClr val="accent1"/>
                </a:solidFill>
              </a:rPr>
              <a:t>. Polarita tohoto pole se mění každých 11 let.</a:t>
            </a:r>
          </a:p>
          <a:p>
            <a:pPr marL="990600" lvl="1" indent="-533400">
              <a:lnSpc>
                <a:spcPct val="80000"/>
              </a:lnSpc>
            </a:pPr>
            <a:endParaRPr lang="cs-CZ" sz="1800" dirty="0">
              <a:solidFill>
                <a:schemeClr val="accent1"/>
              </a:solidFill>
            </a:endParaRPr>
          </a:p>
          <a:p>
            <a:pPr marL="990600" lvl="1" indent="-533400">
              <a:lnSpc>
                <a:spcPct val="80000"/>
              </a:lnSpc>
            </a:pPr>
            <a:r>
              <a:rPr lang="cs-CZ" sz="1800" dirty="0">
                <a:solidFill>
                  <a:schemeClr val="accent1"/>
                </a:solidFill>
              </a:rPr>
              <a:t>o tři řády silnější lokální magnetická pole. Jde o vyčnívající magnetické trubice, v nichž je magnetické pole zesilováno v důsledku diferenciální rotace a konvekce. Magnetické pole vynořující se na povrch zcela mění strukturu nejen fotosféry, ale i vrstev, jež leží nad ní. Vytváří se zde tzv. </a:t>
            </a:r>
            <a:r>
              <a:rPr lang="cs-CZ" sz="1800" i="1" dirty="0">
                <a:solidFill>
                  <a:srgbClr val="FFCC00"/>
                </a:solidFill>
              </a:rPr>
              <a:t>aktivní oblast</a:t>
            </a:r>
            <a:r>
              <a:rPr lang="cs-CZ" sz="1800" dirty="0">
                <a:solidFill>
                  <a:schemeClr val="accent1"/>
                </a:solidFill>
              </a:rPr>
              <a:t>, v níž se rozvíjejí nejrůznější projevy sluneční aktivity.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15.4</a:t>
            </a:r>
          </a:p>
        </p:txBody>
      </p:sp>
      <p:sp>
        <p:nvSpPr>
          <p:cNvPr id="7" name="Text Placeholder 6"/>
          <p:cNvSpPr>
            <a:spLocks noGrp="1"/>
          </p:cNvSpPr>
          <p:nvPr>
            <p:ph type="body" sz="quarter" idx="14"/>
          </p:nvPr>
        </p:nvSpPr>
        <p:spPr/>
        <p:txBody>
          <a:bodyPr>
            <a:noAutofit/>
          </a:bodyPr>
          <a:lstStyle/>
          <a:p>
            <a:r>
              <a:rPr lang="en-US" sz="1430" b="1" dirty="0">
                <a:solidFill>
                  <a:srgbClr val="6CB255"/>
                </a:solidFill>
              </a:rPr>
              <a:t>Parts of the Sun</a:t>
            </a:r>
            <a:r>
              <a:rPr lang="en-US" sz="1430" b="1" dirty="0">
                <a:solidFill>
                  <a:srgbClr val="FFFF00"/>
                </a:solidFill>
              </a:rPr>
              <a:t>. </a:t>
            </a:r>
            <a:r>
              <a:rPr lang="en-US" sz="1430" dirty="0">
                <a:solidFill>
                  <a:srgbClr val="FFFF00"/>
                </a:solidFill>
              </a:rPr>
              <a:t>This illustration shows the different parts of the Sun, from the hot core where the energy is generated through regions where energy is transported outward, first by radiation, then by convection, and then out through the solar atmosphere. The parts of the atmosphere are also labeled the photosphere, chromosphere, and corona. Some typical features in the atmosphere are shown, such as coronal holes and prominences. (credit: modification of work by NASA/Goddard)</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Interior Structure of the Sun. In this cutaway illustration of the Sun, a triangular wedge shaped portion has been removed from the upper half to expose the interior, with surface features shown in the lower half of the diagram. Interior features are labeled on the left hand side of the figure. In the interior, the core is labeled and drawn in blue. Next, the radiative zone is labeled and drawn as a gradient of color starting with yellow just outside the core, to orange and finally red marking the upper boundary. Several wavy arrows are drawn from the center of the core out to the red boundary of the radiative zone, representing the energy leaving the core and moving through the radiative zone. The convection zone is drawn as a thick yellow layer above the radiative zone. Oval arrows are drawn within the convection zone to indicate the vertical motion of the gas. Features are labeled on the left and right hand side of the figure: convection zone, prominence, radiative zone, core, corona, photosphere, sunspot, chromosphere, and coronal hole."/>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6328" r="-36328"/>
          <a:stretch/>
        </p:blipFill>
        <p:spPr/>
      </p:pic>
    </p:spTree>
    <p:extLst>
      <p:ext uri="{BB962C8B-B14F-4D97-AF65-F5344CB8AC3E}">
        <p14:creationId xmlns:p14="http://schemas.microsoft.com/office/powerpoint/2010/main" val="337659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15.6</a:t>
            </a:r>
          </a:p>
        </p:txBody>
      </p:sp>
      <p:sp>
        <p:nvSpPr>
          <p:cNvPr id="7" name="Text Placeholder 6"/>
          <p:cNvSpPr>
            <a:spLocks noGrp="1"/>
          </p:cNvSpPr>
          <p:nvPr>
            <p:ph type="body" sz="quarter" idx="14"/>
          </p:nvPr>
        </p:nvSpPr>
        <p:spPr/>
        <p:txBody>
          <a:bodyPr>
            <a:noAutofit/>
          </a:bodyPr>
          <a:lstStyle/>
          <a:p>
            <a:r>
              <a:rPr lang="en-US" sz="1400" b="1" dirty="0">
                <a:solidFill>
                  <a:srgbClr val="6CB255"/>
                </a:solidFill>
              </a:rPr>
              <a:t>Granulation Pattern. </a:t>
            </a:r>
            <a:r>
              <a:rPr lang="en-US" sz="1400" dirty="0">
                <a:solidFill>
                  <a:srgbClr val="FFFF00"/>
                </a:solidFill>
              </a:rPr>
              <a:t>The surface markings of the convection cells create a granulation pattern on this dramatic image (left) taken from the Japanese Hinode spacecraft. You can see the same pattern when you heat up miso soup. The right image shows an irregular-shaped sunspot and granules on the Sun’s surface, seen with the Swedish Solar Telescope on August 22, 2003. (credit left: modification of work by Hinode JAXA/NASA/PPARC; credit right: ISP/SST/Oddbjorn Engvold, Jun Elin Wiik, Luc Rouppe van der Voort)</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Two images that show the granulation pattern on the surface of the sun. A series of convection cells make a pattern similar to fish netting."/>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1364" b="-1364"/>
          <a:stretch/>
        </p:blipFill>
        <p:spPr/>
      </p:pic>
    </p:spTree>
    <p:extLst>
      <p:ext uri="{BB962C8B-B14F-4D97-AF65-F5344CB8AC3E}">
        <p14:creationId xmlns:p14="http://schemas.microsoft.com/office/powerpoint/2010/main" val="213858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cs-CZ">
                <a:solidFill>
                  <a:schemeClr val="accent1"/>
                </a:solidFill>
              </a:rPr>
              <a:t>závěrečná stadia vývoje hvězd</a:t>
            </a:r>
          </a:p>
        </p:txBody>
      </p:sp>
      <p:sp>
        <p:nvSpPr>
          <p:cNvPr id="5123" name="Rectangle 3"/>
          <p:cNvSpPr>
            <a:spLocks noGrp="1" noChangeArrowheads="1"/>
          </p:cNvSpPr>
          <p:nvPr>
            <p:ph type="body" idx="1"/>
          </p:nvPr>
        </p:nvSpPr>
        <p:spPr>
          <a:xfrm>
            <a:off x="407368" y="1738509"/>
            <a:ext cx="11103023" cy="5111750"/>
          </a:xfrm>
        </p:spPr>
        <p:txBody>
          <a:bodyPr/>
          <a:lstStyle/>
          <a:p>
            <a:pPr>
              <a:lnSpc>
                <a:spcPct val="90000"/>
              </a:lnSpc>
              <a:buFontTx/>
              <a:buNone/>
            </a:pPr>
            <a:r>
              <a:rPr lang="cs-CZ" sz="2400" dirty="0">
                <a:solidFill>
                  <a:schemeClr val="accent1"/>
                </a:solidFill>
              </a:rPr>
              <a:t>závěrečná stadia hvězd v hydrostatické rovnováze</a:t>
            </a:r>
          </a:p>
          <a:p>
            <a:pPr>
              <a:lnSpc>
                <a:spcPct val="90000"/>
              </a:lnSpc>
            </a:pPr>
            <a:r>
              <a:rPr lang="cs-CZ" sz="2400" dirty="0">
                <a:solidFill>
                  <a:schemeClr val="accent1"/>
                </a:solidFill>
              </a:rPr>
              <a:t>nezářící objekty, v nichž je mechanická rovnováha udržovaná gradientem tlaku v látce hvězdy, jež je z větší části tvořena degenerovanou látkou</a:t>
            </a:r>
          </a:p>
          <a:p>
            <a:pPr>
              <a:lnSpc>
                <a:spcPct val="90000"/>
              </a:lnSpc>
            </a:pPr>
            <a:endParaRPr lang="cs-CZ" sz="2400" dirty="0">
              <a:solidFill>
                <a:schemeClr val="accent1"/>
              </a:solidFill>
            </a:endParaRPr>
          </a:p>
          <a:p>
            <a:pPr>
              <a:lnSpc>
                <a:spcPct val="90000"/>
              </a:lnSpc>
            </a:pPr>
            <a:r>
              <a:rPr lang="cs-CZ" sz="2400" dirty="0">
                <a:solidFill>
                  <a:schemeClr val="accent1"/>
                </a:solidFill>
              </a:rPr>
              <a:t>útvary složené převážně z elektronově degenerované látky - tzv. </a:t>
            </a:r>
            <a:r>
              <a:rPr lang="cs-CZ" sz="2400" i="1" dirty="0">
                <a:solidFill>
                  <a:srgbClr val="FFFF66"/>
                </a:solidFill>
              </a:rPr>
              <a:t>černí trpaslíci</a:t>
            </a:r>
          </a:p>
          <a:p>
            <a:pPr>
              <a:lnSpc>
                <a:spcPct val="90000"/>
              </a:lnSpc>
            </a:pPr>
            <a:endParaRPr lang="cs-CZ" sz="2400" dirty="0">
              <a:solidFill>
                <a:schemeClr val="accent1"/>
              </a:solidFill>
            </a:endParaRPr>
          </a:p>
          <a:p>
            <a:pPr>
              <a:lnSpc>
                <a:spcPct val="90000"/>
              </a:lnSpc>
            </a:pPr>
            <a:r>
              <a:rPr lang="cs-CZ" sz="2400" dirty="0">
                <a:solidFill>
                  <a:schemeClr val="accent1"/>
                </a:solidFill>
              </a:rPr>
              <a:t>objekty z neutronově degenerované látky - tzv. </a:t>
            </a:r>
            <a:r>
              <a:rPr lang="cs-CZ" sz="2400" i="1" dirty="0">
                <a:solidFill>
                  <a:srgbClr val="FFFF66"/>
                </a:solidFill>
              </a:rPr>
              <a:t>neutronové hvězdy</a:t>
            </a:r>
            <a:r>
              <a:rPr lang="cs-CZ" sz="2400" dirty="0">
                <a:solidFill>
                  <a:schemeClr val="accent1"/>
                </a:solidFill>
              </a:rPr>
              <a:t> </a:t>
            </a:r>
          </a:p>
          <a:p>
            <a:pPr>
              <a:lnSpc>
                <a:spcPct val="90000"/>
              </a:lnSpc>
            </a:pPr>
            <a:endParaRPr lang="cs-CZ" sz="2400" dirty="0">
              <a:solidFill>
                <a:schemeClr val="accent1"/>
              </a:solidFill>
            </a:endParaRPr>
          </a:p>
          <a:p>
            <a:pPr>
              <a:lnSpc>
                <a:spcPct val="90000"/>
              </a:lnSpc>
            </a:pPr>
            <a:r>
              <a:rPr lang="cs-CZ" sz="2400" dirty="0">
                <a:solidFill>
                  <a:schemeClr val="accent1"/>
                </a:solidFill>
              </a:rPr>
              <a:t>elektronově degenerovaní trpaslíci jsou výsledkem vývoje:</a:t>
            </a:r>
          </a:p>
          <a:p>
            <a:pPr lvl="1">
              <a:lnSpc>
                <a:spcPct val="90000"/>
              </a:lnSpc>
            </a:pPr>
            <a:r>
              <a:rPr lang="cs-CZ" sz="2000" dirty="0">
                <a:solidFill>
                  <a:schemeClr val="accent1"/>
                </a:solidFill>
              </a:rPr>
              <a:t>hnědých trpaslíků s hmotností pod 0,075 M</a:t>
            </a:r>
            <a:r>
              <a:rPr lang="cs-CZ" sz="2000" baseline="-25000" dirty="0">
                <a:solidFill>
                  <a:schemeClr val="accent1"/>
                </a:solidFill>
                <a:latin typeface="Wingdings" pitchFamily="2" charset="2"/>
              </a:rPr>
              <a:t>¤</a:t>
            </a:r>
            <a:r>
              <a:rPr lang="cs-CZ" sz="2000" dirty="0">
                <a:solidFill>
                  <a:schemeClr val="accent1"/>
                </a:solidFill>
              </a:rPr>
              <a:t>, v nichž v průběhu počátečního smršťování centrální teplota nikdy nepřekročila 8 MK, takže se v nich nezažehly termonukleární reakce transformující vodík na helium. V tom­to případě jde o tzv. vodíkové černé trpaslíky.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15.5</a:t>
            </a:r>
          </a:p>
        </p:txBody>
      </p:sp>
      <p:sp>
        <p:nvSpPr>
          <p:cNvPr id="7" name="Text Placeholder 6"/>
          <p:cNvSpPr>
            <a:spLocks noGrp="1"/>
          </p:cNvSpPr>
          <p:nvPr>
            <p:ph type="body" sz="quarter" idx="14"/>
          </p:nvPr>
        </p:nvSpPr>
        <p:spPr/>
        <p:txBody>
          <a:bodyPr>
            <a:noAutofit/>
          </a:bodyPr>
          <a:lstStyle/>
          <a:p>
            <a:r>
              <a:rPr lang="en-US" sz="1450" b="1" dirty="0">
                <a:solidFill>
                  <a:srgbClr val="6CB255"/>
                </a:solidFill>
              </a:rPr>
              <a:t>Solar Photosphere plus Sunspots. </a:t>
            </a:r>
            <a:r>
              <a:rPr lang="en-US" sz="1450" dirty="0">
                <a:solidFill>
                  <a:srgbClr val="FFFF00"/>
                </a:solidFill>
              </a:rPr>
              <a:t>This photograph shows the photosphere—the visible surface of the Sun. Also shown is an enlarged image of a group of sunspots; the size of Earth is shown for comparison. Sunspots appear darker because they are cooler than their surroundings. The typical temperature at the center of a large sunspot is about 3800 K, whereas the photosphere has a temperature of about 5800 K. (credit: modification of work by NASA/SDO)</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An image of the solar photosphere with sunspots. A close up of the lower half of the sun is shown, with a series of dark sunspots in the center. Below is a dot labeled “Approximate size of Earth” which is smaller than any individual sunspot. An inset shows an image of the entire sun with sunspots."/>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20645" b="-20645"/>
          <a:stretch/>
        </p:blipFill>
        <p:spPr/>
      </p:pic>
    </p:spTree>
    <p:extLst>
      <p:ext uri="{BB962C8B-B14F-4D97-AF65-F5344CB8AC3E}">
        <p14:creationId xmlns:p14="http://schemas.microsoft.com/office/powerpoint/2010/main" val="3288322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15.14</a:t>
            </a:r>
          </a:p>
        </p:txBody>
      </p:sp>
      <p:sp>
        <p:nvSpPr>
          <p:cNvPr id="7" name="Text Placeholder 6"/>
          <p:cNvSpPr>
            <a:spLocks noGrp="1"/>
          </p:cNvSpPr>
          <p:nvPr>
            <p:ph type="body" sz="quarter" idx="14"/>
          </p:nvPr>
        </p:nvSpPr>
        <p:spPr/>
        <p:txBody>
          <a:bodyPr>
            <a:noAutofit/>
          </a:bodyPr>
          <a:lstStyle/>
          <a:p>
            <a:r>
              <a:rPr lang="en-US" sz="1600" b="1" dirty="0">
                <a:solidFill>
                  <a:srgbClr val="6CB255"/>
                </a:solidFill>
              </a:rPr>
              <a:t>Sunspots Rotate Across Sun’s Surface</a:t>
            </a:r>
            <a:r>
              <a:rPr lang="en-US" sz="1600" b="1" dirty="0">
                <a:solidFill>
                  <a:srgbClr val="FFFF00"/>
                </a:solidFill>
              </a:rPr>
              <a:t>. </a:t>
            </a:r>
            <a:r>
              <a:rPr lang="en-US" sz="1600" dirty="0">
                <a:solidFill>
                  <a:srgbClr val="FFFF00"/>
                </a:solidFill>
              </a:rPr>
              <a:t>This sequence of photographs of the Sun’s surface tracks the movement of sunspots across the visible hemisphere of the Sun. On March 30, 2001, this group of sunspots extended across an area about 13 times the diameter of Earth. This region produced many flares and coronal mass ejections. (credit: modification of work by SOHO/NASA/ESA)</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An image of the rotation of sunspots across the sun’s surface. A series of images at the top shows the movement of sunspots over time. A enlarged view of the top portion of the sun is shown at bottom, with a black dot labeled “Approximate size of Earth”."/>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13014" r="-13014"/>
          <a:stretch/>
        </p:blipFill>
        <p:spPr/>
      </p:pic>
    </p:spTree>
    <p:extLst>
      <p:ext uri="{BB962C8B-B14F-4D97-AF65-F5344CB8AC3E}">
        <p14:creationId xmlns:p14="http://schemas.microsoft.com/office/powerpoint/2010/main" val="158650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16.18</a:t>
            </a:r>
          </a:p>
        </p:txBody>
      </p:sp>
      <p:sp>
        <p:nvSpPr>
          <p:cNvPr id="7" name="Text Placeholder 6"/>
          <p:cNvSpPr>
            <a:spLocks noGrp="1"/>
          </p:cNvSpPr>
          <p:nvPr>
            <p:ph type="body" sz="quarter" idx="14"/>
          </p:nvPr>
        </p:nvSpPr>
        <p:spPr/>
        <p:txBody>
          <a:bodyPr>
            <a:noAutofit/>
          </a:bodyPr>
          <a:lstStyle/>
          <a:p>
            <a:r>
              <a:rPr lang="en-US" sz="1100" b="1" dirty="0">
                <a:solidFill>
                  <a:srgbClr val="6CB255"/>
                </a:solidFill>
              </a:rPr>
              <a:t>Sunspot Structure.</a:t>
            </a:r>
            <a:r>
              <a:rPr lang="en-US" sz="1100" dirty="0"/>
              <a:t> </a:t>
            </a:r>
            <a:r>
              <a:rPr lang="en-US" sz="1100" dirty="0">
                <a:solidFill>
                  <a:srgbClr val="FFFF00"/>
                </a:solidFill>
              </a:rPr>
              <a:t>This drawing shows our new understanding, from helioseismology, of what lies beneath a sunspot. The black arrows show the direction of the flow of material. The intense magnetic field associated with the sunspot stops the upward flow of hot material and creates a kind of plug that blocks the hot gas. As the material above the plug cools (shown in blue), it becomes denser and plunges inward, drawing more gas and more magnetic field behind it into the spot. The concentrated magnetic field causes more cooling, thereby setting up a self-perpetuating cycle that allows a spot to survive for several weeks. Since the plug keeps hot material from flowing up into the sunspot, the region below the plug, represented by red in this picture, becomes hotter. This material flows sideways and then upward, eventually reaching the solar surface in the area surrounding the sunspot. (credit: modification of work by NASA, SDO)</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Structure of a Sunspot. The figure on the left is an image of the Sun is visible light. A box is drawn around a large sunspot complex below center, with an arrow drawn from the box toward the diagram on the right. The region bounded by the box is shown in profile on the right, illustrating what is occurring beneath the sunspot. The cooler gas of the sunspot is shown in blue at the top of the illustration. A plume of hot gas, shown in red, is rising and expanding upward toward the sunspot. Black arrows are drawn indicating the direction of flow of the material. The arrows point downward through the blue sunspot indicating that the cooler gas is sinking. Arrows point upward in the rising red plume. Where the arrows meet they move outward toward the right and left edges of the figure. Thus, as the rising plume meets the bottom of the sinking sunspot, the upward motion is blocked and the hot gas moves sideways away from the sunspot."/>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161" r="-3161"/>
          <a:stretch/>
        </p:blipFill>
        <p:spPr/>
      </p:pic>
    </p:spTree>
    <p:extLst>
      <p:ext uri="{BB962C8B-B14F-4D97-AF65-F5344CB8AC3E}">
        <p14:creationId xmlns:p14="http://schemas.microsoft.com/office/powerpoint/2010/main" val="178431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cs-CZ" b="1">
                <a:solidFill>
                  <a:schemeClr val="accent1"/>
                </a:solidFill>
              </a:rPr>
              <a:t>Atmosféra Slunce</a:t>
            </a:r>
          </a:p>
        </p:txBody>
      </p:sp>
      <p:sp>
        <p:nvSpPr>
          <p:cNvPr id="30723" name="Rectangle 3"/>
          <p:cNvSpPr>
            <a:spLocks noGrp="1" noChangeArrowheads="1"/>
          </p:cNvSpPr>
          <p:nvPr>
            <p:ph type="body" idx="1"/>
          </p:nvPr>
        </p:nvSpPr>
        <p:spPr>
          <a:xfrm>
            <a:off x="551384" y="1557338"/>
            <a:ext cx="11161240" cy="5300662"/>
          </a:xfrm>
        </p:spPr>
        <p:txBody>
          <a:bodyPr/>
          <a:lstStyle/>
          <a:p>
            <a:pPr>
              <a:lnSpc>
                <a:spcPct val="80000"/>
              </a:lnSpc>
              <a:buFontTx/>
              <a:buNone/>
            </a:pPr>
            <a:r>
              <a:rPr lang="cs-CZ" sz="2000" b="1" dirty="0">
                <a:solidFill>
                  <a:schemeClr val="accent1"/>
                </a:solidFill>
              </a:rPr>
              <a:t>Chromosféra</a:t>
            </a:r>
          </a:p>
          <a:p>
            <a:pPr>
              <a:lnSpc>
                <a:spcPct val="80000"/>
              </a:lnSpc>
            </a:pPr>
            <a:endParaRPr lang="cs-CZ" sz="2000" dirty="0">
              <a:solidFill>
                <a:schemeClr val="accent1"/>
              </a:solidFill>
            </a:endParaRPr>
          </a:p>
          <a:p>
            <a:pPr>
              <a:lnSpc>
                <a:spcPct val="80000"/>
              </a:lnSpc>
            </a:pPr>
            <a:r>
              <a:rPr lang="cs-CZ" sz="2000" dirty="0">
                <a:solidFill>
                  <a:schemeClr val="accent1"/>
                </a:solidFill>
              </a:rPr>
              <a:t>Chromosféra je vnější vrstva sluneční atmosféry, která bezprostředně navazuje na fotosféru. Tloušťka chromosféry je asi 1000 km, inverzní chod teploty – teplota s rostoucí výškou roste od 4200 K do 10 000 K. Horní hranice chromosféry je neostrá a proměnlivá, často v ní pozorujeme výtrysky – </a:t>
            </a:r>
            <a:r>
              <a:rPr lang="cs-CZ" sz="2000" i="1" dirty="0">
                <a:solidFill>
                  <a:srgbClr val="FFCC00"/>
                </a:solidFill>
              </a:rPr>
              <a:t>spikule</a:t>
            </a:r>
            <a:r>
              <a:rPr lang="cs-CZ" sz="2000" dirty="0">
                <a:solidFill>
                  <a:schemeClr val="accent1"/>
                </a:solidFill>
              </a:rPr>
              <a:t> – zasahující až do výšky 6000 km. K celkovému záření Slunce přispívá 0,1%.</a:t>
            </a:r>
          </a:p>
          <a:p>
            <a:pPr>
              <a:lnSpc>
                <a:spcPct val="80000"/>
              </a:lnSpc>
            </a:pPr>
            <a:endParaRPr lang="cs-CZ" sz="2000" dirty="0">
              <a:solidFill>
                <a:schemeClr val="accent1"/>
              </a:solidFill>
            </a:endParaRPr>
          </a:p>
          <a:p>
            <a:pPr>
              <a:lnSpc>
                <a:spcPct val="80000"/>
              </a:lnSpc>
            </a:pPr>
            <a:r>
              <a:rPr lang="cs-CZ" sz="2000" dirty="0">
                <a:solidFill>
                  <a:schemeClr val="accent1"/>
                </a:solidFill>
              </a:rPr>
              <a:t>Chromosféru lze pozorovat:</a:t>
            </a:r>
          </a:p>
          <a:p>
            <a:pPr lvl="1">
              <a:lnSpc>
                <a:spcPct val="80000"/>
              </a:lnSpc>
            </a:pPr>
            <a:r>
              <a:rPr lang="cs-CZ" sz="1800" dirty="0">
                <a:solidFill>
                  <a:schemeClr val="accent1"/>
                </a:solidFill>
              </a:rPr>
              <a:t>při úplných zatměních Slunce</a:t>
            </a:r>
          </a:p>
          <a:p>
            <a:pPr lvl="1">
              <a:lnSpc>
                <a:spcPct val="80000"/>
              </a:lnSpc>
            </a:pPr>
            <a:r>
              <a:rPr lang="cs-CZ" sz="1800" dirty="0">
                <a:solidFill>
                  <a:schemeClr val="accent1"/>
                </a:solidFill>
              </a:rPr>
              <a:t>v tzv. </a:t>
            </a:r>
            <a:r>
              <a:rPr lang="cs-CZ" sz="1800" i="1" dirty="0">
                <a:solidFill>
                  <a:srgbClr val="FFCC00"/>
                </a:solidFill>
              </a:rPr>
              <a:t>koronografech</a:t>
            </a:r>
            <a:endParaRPr lang="cs-CZ" sz="1800" dirty="0">
              <a:solidFill>
                <a:srgbClr val="FFCC00"/>
              </a:solidFill>
            </a:endParaRPr>
          </a:p>
          <a:p>
            <a:pPr lvl="1">
              <a:lnSpc>
                <a:spcPct val="80000"/>
              </a:lnSpc>
            </a:pPr>
            <a:r>
              <a:rPr lang="cs-CZ" sz="1800" dirty="0">
                <a:solidFill>
                  <a:schemeClr val="accent1"/>
                </a:solidFill>
              </a:rPr>
              <a:t>ve </a:t>
            </a:r>
            <a:r>
              <a:rPr lang="cs-CZ" sz="1800" i="1" dirty="0">
                <a:solidFill>
                  <a:srgbClr val="FFCC00"/>
                </a:solidFill>
              </a:rPr>
              <a:t>spektrohelioskopu</a:t>
            </a:r>
            <a:endParaRPr lang="cs-CZ" sz="1800" dirty="0">
              <a:solidFill>
                <a:srgbClr val="FFCC00"/>
              </a:solidFill>
            </a:endParaRPr>
          </a:p>
          <a:p>
            <a:pPr>
              <a:lnSpc>
                <a:spcPct val="80000"/>
              </a:lnSpc>
            </a:pPr>
            <a:endParaRPr lang="cs-CZ" sz="2000" dirty="0">
              <a:solidFill>
                <a:schemeClr val="accent1"/>
              </a:solidFill>
            </a:endParaRPr>
          </a:p>
          <a:p>
            <a:pPr>
              <a:lnSpc>
                <a:spcPct val="80000"/>
              </a:lnSpc>
            </a:pPr>
            <a:r>
              <a:rPr lang="cs-CZ" sz="2000" dirty="0">
                <a:solidFill>
                  <a:schemeClr val="accent1"/>
                </a:solidFill>
              </a:rPr>
              <a:t>Obraz Slunce v chromosféře je jiný než ve fotosféře. Objevují se zde zesílené emise – </a:t>
            </a:r>
            <a:r>
              <a:rPr lang="cs-CZ" sz="2000" i="1" dirty="0">
                <a:solidFill>
                  <a:srgbClr val="FFCC00"/>
                </a:solidFill>
              </a:rPr>
              <a:t>fakulová pole</a:t>
            </a:r>
            <a:r>
              <a:rPr lang="cs-CZ" sz="2000" dirty="0">
                <a:solidFill>
                  <a:schemeClr val="accent1"/>
                </a:solidFill>
              </a:rPr>
              <a:t>, a to vždy v oblastech se zvlášť silným magnetickým polem. Chromosféra je tedy zřejmě existencí magnetické aktivity Slunce do jisté míry podmíněna.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15.7</a:t>
            </a:r>
          </a:p>
        </p:txBody>
      </p:sp>
      <p:sp>
        <p:nvSpPr>
          <p:cNvPr id="7" name="Text Placeholder 6"/>
          <p:cNvSpPr>
            <a:spLocks noGrp="1"/>
          </p:cNvSpPr>
          <p:nvPr>
            <p:ph type="body" sz="quarter" idx="14"/>
          </p:nvPr>
        </p:nvSpPr>
        <p:spPr/>
        <p:txBody>
          <a:bodyPr>
            <a:normAutofit/>
          </a:bodyPr>
          <a:lstStyle/>
          <a:p>
            <a:r>
              <a:rPr lang="en-US" sz="1600" b="1" dirty="0">
                <a:solidFill>
                  <a:srgbClr val="6CB255"/>
                </a:solidFill>
              </a:rPr>
              <a:t>The Sun’s Atmosphere. </a:t>
            </a:r>
            <a:r>
              <a:rPr lang="en-US" sz="1600" dirty="0">
                <a:solidFill>
                  <a:srgbClr val="FFFF00"/>
                </a:solidFill>
              </a:rPr>
              <a:t>Composite image showing the three components of the solar atmosphere: the photosphere or surface of the Sun taken in ordinary light; the chromosphere, imaged in the light of the strong red spectral line of hydrogen (H-alpha); and the corona as seen with X-rays. (credit: modification of work by NASA)</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An image of the sun’s atmosphere. In the upper left is a quarter image of the sun in ordinary light, with the photosphere and a sunspot labeled. In the upper right is a quarter image of the sun in H-alpha, with the chromosphere labeled. At the bottom is a half image of the sun in X-ray, with the corona, a coronal hole, coronal loops, and an active region labeled. The images come together to form a circle. At the bottom right, a legend shows “100,000 km”."/>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3711" b="-3711"/>
          <a:stretch/>
        </p:blipFill>
        <p:spPr/>
      </p:pic>
    </p:spTree>
    <p:extLst>
      <p:ext uri="{BB962C8B-B14F-4D97-AF65-F5344CB8AC3E}">
        <p14:creationId xmlns:p14="http://schemas.microsoft.com/office/powerpoint/2010/main" val="397370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cs-CZ" b="1">
                <a:solidFill>
                  <a:schemeClr val="accent1"/>
                </a:solidFill>
              </a:rPr>
              <a:t>Atmosféra Slunce</a:t>
            </a:r>
          </a:p>
        </p:txBody>
      </p:sp>
      <p:sp>
        <p:nvSpPr>
          <p:cNvPr id="31747" name="Rectangle 3"/>
          <p:cNvSpPr>
            <a:spLocks noGrp="1" noChangeArrowheads="1"/>
          </p:cNvSpPr>
          <p:nvPr>
            <p:ph type="body" idx="1"/>
          </p:nvPr>
        </p:nvSpPr>
        <p:spPr>
          <a:xfrm>
            <a:off x="551384" y="1600201"/>
            <a:ext cx="11305256" cy="4924425"/>
          </a:xfrm>
        </p:spPr>
        <p:txBody>
          <a:bodyPr/>
          <a:lstStyle/>
          <a:p>
            <a:pPr>
              <a:lnSpc>
                <a:spcPct val="80000"/>
              </a:lnSpc>
              <a:buFontTx/>
              <a:buNone/>
            </a:pPr>
            <a:r>
              <a:rPr lang="cs-CZ" sz="2400" b="1" dirty="0">
                <a:solidFill>
                  <a:schemeClr val="accent1"/>
                </a:solidFill>
              </a:rPr>
              <a:t>Koróna</a:t>
            </a:r>
          </a:p>
          <a:p>
            <a:pPr>
              <a:lnSpc>
                <a:spcPct val="80000"/>
              </a:lnSpc>
            </a:pPr>
            <a:endParaRPr lang="cs-CZ" sz="2400" dirty="0">
              <a:solidFill>
                <a:schemeClr val="accent1"/>
              </a:solidFill>
            </a:endParaRPr>
          </a:p>
          <a:p>
            <a:pPr>
              <a:lnSpc>
                <a:spcPct val="80000"/>
              </a:lnSpc>
            </a:pPr>
            <a:r>
              <a:rPr lang="cs-CZ" sz="2400" dirty="0">
                <a:solidFill>
                  <a:schemeClr val="accent1"/>
                </a:solidFill>
              </a:rPr>
              <a:t>Koróny si povšimla poprvé v roce 1842 řada astronomů z jižní Evropy při sledování úplného zatmění Slunce. </a:t>
            </a:r>
          </a:p>
          <a:p>
            <a:pPr>
              <a:lnSpc>
                <a:spcPct val="80000"/>
              </a:lnSpc>
            </a:pPr>
            <a:endParaRPr lang="cs-CZ" sz="2400" dirty="0">
              <a:solidFill>
                <a:schemeClr val="accent1"/>
              </a:solidFill>
            </a:endParaRPr>
          </a:p>
          <a:p>
            <a:pPr>
              <a:lnSpc>
                <a:spcPct val="80000"/>
              </a:lnSpc>
            </a:pPr>
            <a:r>
              <a:rPr lang="cs-CZ" sz="2400" dirty="0">
                <a:solidFill>
                  <a:schemeClr val="accent1"/>
                </a:solidFill>
              </a:rPr>
              <a:t>Pozorování ze 70. a 80. let dokázala, že existuje spojitost mezi tvarem sluneční </a:t>
            </a:r>
            <a:r>
              <a:rPr lang="cs-CZ" sz="2400" i="1" dirty="0">
                <a:solidFill>
                  <a:srgbClr val="FFCC00"/>
                </a:solidFill>
              </a:rPr>
              <a:t>koróny</a:t>
            </a:r>
            <a:r>
              <a:rPr lang="cs-CZ" sz="2400" dirty="0">
                <a:solidFill>
                  <a:schemeClr val="accent1"/>
                </a:solidFill>
              </a:rPr>
              <a:t> a rozložením slunečních skvrn. Tento fakt tedy upozornil na skutečnost, že na utváření koróny se neuplatňuje jen gravitace (ta je neměnná). </a:t>
            </a:r>
          </a:p>
          <a:p>
            <a:pPr>
              <a:lnSpc>
                <a:spcPct val="80000"/>
              </a:lnSpc>
            </a:pPr>
            <a:endParaRPr lang="cs-CZ" sz="2400" dirty="0">
              <a:solidFill>
                <a:schemeClr val="accent1"/>
              </a:solidFill>
            </a:endParaRPr>
          </a:p>
          <a:p>
            <a:pPr>
              <a:lnSpc>
                <a:spcPct val="80000"/>
              </a:lnSpc>
            </a:pPr>
            <a:r>
              <a:rPr lang="cs-CZ" sz="2400" dirty="0">
                <a:solidFill>
                  <a:schemeClr val="accent1"/>
                </a:solidFill>
              </a:rPr>
              <a:t>Koróna je nejsvrchnější a nejřidší vrstva sluneční atmosféry, její charakteristická hustota je 3 ·10</a:t>
            </a:r>
            <a:r>
              <a:rPr lang="cs-CZ" sz="2400" baseline="30000" dirty="0">
                <a:solidFill>
                  <a:schemeClr val="accent1"/>
                </a:solidFill>
              </a:rPr>
              <a:t>14</a:t>
            </a:r>
            <a:r>
              <a:rPr lang="cs-CZ" sz="2400" dirty="0">
                <a:solidFill>
                  <a:schemeClr val="accent1"/>
                </a:solidFill>
              </a:rPr>
              <a:t> částic na m</a:t>
            </a:r>
            <a:r>
              <a:rPr lang="cs-CZ" sz="2400" baseline="30000" dirty="0">
                <a:solidFill>
                  <a:schemeClr val="accent1"/>
                </a:solidFill>
              </a:rPr>
              <a:t>3</a:t>
            </a:r>
            <a:r>
              <a:rPr lang="cs-CZ" sz="2400" dirty="0">
                <a:solidFill>
                  <a:schemeClr val="accent1"/>
                </a:solidFill>
              </a:rPr>
              <a:t>, teplota zde narůstá až na 10</a:t>
            </a:r>
            <a:r>
              <a:rPr lang="cs-CZ" sz="2400" baseline="30000" dirty="0">
                <a:solidFill>
                  <a:schemeClr val="accent1"/>
                </a:solidFill>
              </a:rPr>
              <a:t>7</a:t>
            </a:r>
            <a:r>
              <a:rPr lang="cs-CZ" sz="2400" dirty="0">
                <a:solidFill>
                  <a:schemeClr val="accent1"/>
                </a:solidFill>
              </a:rPr>
              <a:t> K.</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cs-CZ" b="1">
                <a:solidFill>
                  <a:schemeClr val="accent1"/>
                </a:solidFill>
              </a:rPr>
              <a:t>Atmosféra Slunce</a:t>
            </a:r>
          </a:p>
        </p:txBody>
      </p:sp>
      <p:sp>
        <p:nvSpPr>
          <p:cNvPr id="34819" name="Rectangle 3"/>
          <p:cNvSpPr>
            <a:spLocks noGrp="1" noChangeArrowheads="1"/>
          </p:cNvSpPr>
          <p:nvPr>
            <p:ph type="body" idx="1"/>
          </p:nvPr>
        </p:nvSpPr>
        <p:spPr>
          <a:xfrm>
            <a:off x="443372" y="1700808"/>
            <a:ext cx="11305256" cy="5516562"/>
          </a:xfrm>
        </p:spPr>
        <p:txBody>
          <a:bodyPr/>
          <a:lstStyle/>
          <a:p>
            <a:pPr>
              <a:lnSpc>
                <a:spcPct val="80000"/>
              </a:lnSpc>
            </a:pPr>
            <a:r>
              <a:rPr lang="cs-CZ" sz="2000" dirty="0">
                <a:solidFill>
                  <a:schemeClr val="accent1"/>
                </a:solidFill>
              </a:rPr>
              <a:t>Struktura koróny je mimořádně složitá, nacházíme zde smyčky, oblouky, koronální díry. Na první pohled je zřejmé, že vzhled i vlastnosti koróny jako celku i jejích součástí jsou určovány magnetickým polem. </a:t>
            </a:r>
          </a:p>
          <a:p>
            <a:pPr>
              <a:lnSpc>
                <a:spcPct val="80000"/>
              </a:lnSpc>
            </a:pPr>
            <a:endParaRPr lang="cs-CZ" sz="2000" dirty="0">
              <a:solidFill>
                <a:schemeClr val="accent1"/>
              </a:solidFill>
            </a:endParaRPr>
          </a:p>
          <a:p>
            <a:pPr>
              <a:lnSpc>
                <a:spcPct val="80000"/>
              </a:lnSpc>
            </a:pPr>
            <a:r>
              <a:rPr lang="cs-CZ" sz="2000" dirty="0">
                <a:solidFill>
                  <a:schemeClr val="accent1"/>
                </a:solidFill>
              </a:rPr>
              <a:t>Korónu lze sledovat:</a:t>
            </a:r>
          </a:p>
          <a:p>
            <a:pPr lvl="1">
              <a:lnSpc>
                <a:spcPct val="80000"/>
              </a:lnSpc>
            </a:pPr>
            <a:r>
              <a:rPr lang="cs-CZ" sz="2000" dirty="0">
                <a:solidFill>
                  <a:schemeClr val="accent1"/>
                </a:solidFill>
              </a:rPr>
              <a:t>při úplných zatměních Slunce. Optické záření koróny je velmi malé, činí 10</a:t>
            </a:r>
            <a:r>
              <a:rPr lang="cs-CZ" sz="2000" baseline="30000" dirty="0">
                <a:solidFill>
                  <a:schemeClr val="accent1"/>
                </a:solidFill>
              </a:rPr>
              <a:t>–6 </a:t>
            </a:r>
            <a:r>
              <a:rPr lang="cs-CZ" sz="2000" dirty="0">
                <a:solidFill>
                  <a:schemeClr val="accent1"/>
                </a:solidFill>
              </a:rPr>
              <a:t>výkonu Slunce. </a:t>
            </a:r>
          </a:p>
          <a:p>
            <a:pPr lvl="1">
              <a:lnSpc>
                <a:spcPct val="80000"/>
              </a:lnSpc>
            </a:pPr>
            <a:r>
              <a:rPr lang="cs-CZ" sz="2000" dirty="0">
                <a:solidFill>
                  <a:schemeClr val="accent1"/>
                </a:solidFill>
              </a:rPr>
              <a:t>koronografem se speciálním filtrem v zelené čáře, v níž vnitřní koróna nejintenzivněji září. Pozorování se vedou na horských observatořích, nejblíže na observatoři na Lomnickém štítu.</a:t>
            </a:r>
          </a:p>
          <a:p>
            <a:pPr lvl="1">
              <a:lnSpc>
                <a:spcPct val="80000"/>
              </a:lnSpc>
            </a:pPr>
            <a:r>
              <a:rPr lang="cs-CZ" sz="2000" dirty="0">
                <a:solidFill>
                  <a:schemeClr val="accent1"/>
                </a:solidFill>
              </a:rPr>
              <a:t>v rentgenovém oboru – v oblasti měkkého rentgenového záření koróna zcela dominuje, což je dáno její vysokou teplotou. Relativně chladná fotosféra v této spektrální oblasti nezáří vůbec.</a:t>
            </a:r>
          </a:p>
          <a:p>
            <a:pPr>
              <a:lnSpc>
                <a:spcPct val="80000"/>
              </a:lnSpc>
            </a:pPr>
            <a:endParaRPr lang="cs-CZ" sz="2000" dirty="0">
              <a:solidFill>
                <a:schemeClr val="accent1"/>
              </a:solidFill>
            </a:endParaRPr>
          </a:p>
          <a:p>
            <a:pPr>
              <a:lnSpc>
                <a:spcPct val="80000"/>
              </a:lnSpc>
            </a:pPr>
            <a:r>
              <a:rPr lang="cs-CZ" sz="2000" dirty="0">
                <a:solidFill>
                  <a:schemeClr val="accent1"/>
                </a:solidFill>
              </a:rPr>
              <a:t>Koróna není v hydrostatické rovnováze. Rychlosti neuspořádaného tepelného pohybu jsou mnohonásobně větší než je úniková rychlost. Koróna tak v principu ani nemůže být stabilní, rozpíná se, expanduje a proniká do vnitřních a vnějších oblastí sluneční soustavy. Proud částic formovaný vlastním i meziplanetárním magnetickým polem se nazývá </a:t>
            </a:r>
            <a:r>
              <a:rPr lang="cs-CZ" sz="2000" i="1" dirty="0">
                <a:solidFill>
                  <a:srgbClr val="FFCC00"/>
                </a:solidFill>
              </a:rPr>
              <a:t>sluneční vítr</a:t>
            </a:r>
            <a:r>
              <a:rPr lang="cs-CZ" sz="2000" dirty="0">
                <a:solidFill>
                  <a:schemeClr val="accent1"/>
                </a:solidFill>
              </a:rPr>
              <a: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pic>
        <p:nvPicPr>
          <p:cNvPr id="2" name="Picture Placeholder 1" descr="A graph of temperatures in the solar atmosphere. The x-axis is labeled “Height in Solar Atmosphere (km” and ranges from 0 to 3000. The y-axis is labeled “Temperature (K)” and ranges from 10 to the third to 10 to the sixth. A line starts at 0 km and 10 to the forth K, drops to 500 km and approximately 3 times 10 to the third K (labeled Photosphere), increases to approximately 1000 km and 6 times 10 to the third K, stays at that temperature to 2000 km (labeled Chromosphere), then rises from 2000 km onward. Transition region is labeled at around 1.5 times 10 to the fifth, and Corona is labeled above 10 to the sixth."/>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14667" b="-14667"/>
          <a:stretch/>
        </p:blipFill>
        <p:spPr>
          <a:xfrm>
            <a:off x="6013451" y="1108076"/>
            <a:ext cx="4030663" cy="5256213"/>
          </a:xfrm>
        </p:spPr>
      </p:pic>
      <p:sp>
        <p:nvSpPr>
          <p:cNvPr id="14" name="Text Placeholder 13"/>
          <p:cNvSpPr>
            <a:spLocks noGrp="1"/>
          </p:cNvSpPr>
          <p:nvPr>
            <p:ph type="body" sz="quarter" idx="14"/>
          </p:nvPr>
        </p:nvSpPr>
        <p:spPr>
          <a:xfrm>
            <a:off x="1981200" y="1107618"/>
            <a:ext cx="3913188" cy="5256973"/>
          </a:xfrm>
        </p:spPr>
        <p:txBody>
          <a:bodyPr>
            <a:noAutofit/>
          </a:bodyPr>
          <a:lstStyle/>
          <a:p>
            <a:r>
              <a:rPr lang="en-US" sz="1600" b="1" dirty="0">
                <a:solidFill>
                  <a:srgbClr val="6CB255"/>
                </a:solidFill>
              </a:rPr>
              <a:t>Temperatures in the Solar Atmosphere. </a:t>
            </a:r>
            <a:r>
              <a:rPr lang="en-US" sz="1600" dirty="0">
                <a:solidFill>
                  <a:srgbClr val="000000"/>
                </a:solidFill>
              </a:rPr>
              <a:t>On this graph, </a:t>
            </a:r>
            <a:r>
              <a:rPr lang="en-US" sz="1600" dirty="0">
                <a:solidFill>
                  <a:srgbClr val="FFFF00"/>
                </a:solidFill>
              </a:rPr>
              <a:t>temperature is shown increasing upward, and height above the photosphere is shown increasing to the right. Note the very rapid increase in temperature over a very short distance in the transition region between the chromosphere and the corona.</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4695" y="259755"/>
            <a:ext cx="1051734" cy="714850"/>
          </a:xfrm>
          <a:prstGeom prst="rect">
            <a:avLst/>
          </a:prstGeom>
        </p:spPr>
      </p:pic>
    </p:spTree>
    <p:extLst>
      <p:ext uri="{BB962C8B-B14F-4D97-AF65-F5344CB8AC3E}">
        <p14:creationId xmlns:p14="http://schemas.microsoft.com/office/powerpoint/2010/main" val="732961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15.10</a:t>
            </a:r>
          </a:p>
        </p:txBody>
      </p:sp>
      <p:sp>
        <p:nvSpPr>
          <p:cNvPr id="7" name="Text Placeholder 6"/>
          <p:cNvSpPr>
            <a:spLocks noGrp="1"/>
          </p:cNvSpPr>
          <p:nvPr>
            <p:ph type="body" sz="quarter" idx="14"/>
          </p:nvPr>
        </p:nvSpPr>
        <p:spPr/>
        <p:txBody>
          <a:bodyPr>
            <a:normAutofit/>
          </a:bodyPr>
          <a:lstStyle/>
          <a:p>
            <a:r>
              <a:rPr lang="en-US" sz="1600" b="1" dirty="0">
                <a:solidFill>
                  <a:srgbClr val="6CB255"/>
                </a:solidFill>
              </a:rPr>
              <a:t>Coronagraph. </a:t>
            </a:r>
            <a:r>
              <a:rPr lang="en-US" sz="1600" dirty="0">
                <a:solidFill>
                  <a:srgbClr val="FFFF00"/>
                </a:solidFill>
              </a:rPr>
              <a:t>This image of the Sun was taken March 2, 2016. The larger dark circle in the center is the disk the blocks the Sun’s glare, allowing us to see the corona. The smaller inner circle is where the Sun would be if it were visible in this image. (credit: modification of work by NASA/SOHO)</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An image of a coronagraph. In the center is a circular disk that blocks the sun, and around it is the corona."/>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11137" r="-11137"/>
          <a:stretch/>
        </p:blipFill>
        <p:spPr/>
      </p:pic>
    </p:spTree>
    <p:extLst>
      <p:ext uri="{BB962C8B-B14F-4D97-AF65-F5344CB8AC3E}">
        <p14:creationId xmlns:p14="http://schemas.microsoft.com/office/powerpoint/2010/main" val="1403657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16.15</a:t>
            </a:r>
          </a:p>
        </p:txBody>
      </p:sp>
      <p:sp>
        <p:nvSpPr>
          <p:cNvPr id="7" name="Text Placeholder 6"/>
          <p:cNvSpPr>
            <a:spLocks noGrp="1"/>
          </p:cNvSpPr>
          <p:nvPr>
            <p:ph type="body" sz="quarter" idx="14"/>
          </p:nvPr>
        </p:nvSpPr>
        <p:spPr/>
        <p:txBody>
          <a:bodyPr>
            <a:normAutofit/>
          </a:bodyPr>
          <a:lstStyle/>
          <a:p>
            <a:r>
              <a:rPr lang="en-US" sz="1600" b="1" dirty="0">
                <a:solidFill>
                  <a:srgbClr val="6CB255"/>
                </a:solidFill>
              </a:rPr>
              <a:t>Interior Structure of the Sun.</a:t>
            </a:r>
            <a:r>
              <a:rPr lang="en-US" sz="1600" dirty="0"/>
              <a:t> </a:t>
            </a:r>
            <a:r>
              <a:rPr lang="en-US" sz="1600" dirty="0">
                <a:solidFill>
                  <a:srgbClr val="FFFF00"/>
                </a:solidFill>
              </a:rPr>
              <a:t>Energy is generated in the core by the fusion of hydrogen to form helium. This energy is transmitted outward by radiation—that is, by the absorption and reemission of photons. In the outermost layers, energy is transported mainly by convection. (credit: modification of work by NASA/Goddard)</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Interior Structure of the Sun. In this cutaway illustration of the Sun, a triangular wedge shaped portion has been removed from the upper half to expose the interior, with surface features shown in the lower half of the diagram. Interior features are labeled on the left hand side of the figure. In the interior, the core is labeled and drawn in blue. Next, the radiative zone is labeled and drawn as a gradient of color starting with yellow just outside the core, to orange and finally red marking the upper boundary. Several wavy arrows are drawn from the center of the core out to the red boundary of the radiative zone, representing the energy leaving the core and moving through the radiative zone. The convection zone is drawn as a thick yellow layer above the radiative zone. Oval arrows are drawn within the convection zone to indicate the vertical motion of the gas. Surface features are labeled on the right had side of the figure. Two surface features are labeled, granulation and a sunspot."/>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6347" r="-36347"/>
          <a:stretch/>
        </p:blipFill>
        <p:spPr/>
      </p:pic>
    </p:spTree>
    <p:extLst>
      <p:ext uri="{BB962C8B-B14F-4D97-AF65-F5344CB8AC3E}">
        <p14:creationId xmlns:p14="http://schemas.microsoft.com/office/powerpoint/2010/main" val="377021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cs-CZ">
                <a:solidFill>
                  <a:schemeClr val="accent1"/>
                </a:solidFill>
              </a:rPr>
              <a:t>závěrečná stadia vývoje hvězd</a:t>
            </a:r>
          </a:p>
        </p:txBody>
      </p:sp>
      <p:sp>
        <p:nvSpPr>
          <p:cNvPr id="18435" name="Rectangle 3"/>
          <p:cNvSpPr>
            <a:spLocks noGrp="1" noChangeArrowheads="1"/>
          </p:cNvSpPr>
          <p:nvPr>
            <p:ph type="body" idx="1"/>
          </p:nvPr>
        </p:nvSpPr>
        <p:spPr>
          <a:xfrm>
            <a:off x="407368" y="1600200"/>
            <a:ext cx="11089232" cy="5257800"/>
          </a:xfrm>
        </p:spPr>
        <p:txBody>
          <a:bodyPr/>
          <a:lstStyle/>
          <a:p>
            <a:pPr lvl="1">
              <a:lnSpc>
                <a:spcPct val="90000"/>
              </a:lnSpc>
            </a:pPr>
            <a:r>
              <a:rPr lang="cs-CZ" sz="2000" dirty="0">
                <a:solidFill>
                  <a:schemeClr val="accent1"/>
                </a:solidFill>
              </a:rPr>
              <a:t>hvězd o hmotnosti menší než 0,5 M</a:t>
            </a:r>
            <a:r>
              <a:rPr lang="cs-CZ" sz="2000" b="1" baseline="-25000" dirty="0">
                <a:solidFill>
                  <a:schemeClr val="accent1"/>
                </a:solidFill>
                <a:latin typeface="Wingdings" pitchFamily="2" charset="2"/>
              </a:rPr>
              <a:t>¤</a:t>
            </a:r>
            <a:r>
              <a:rPr lang="cs-CZ" sz="2000" dirty="0">
                <a:solidFill>
                  <a:schemeClr val="accent1"/>
                </a:solidFill>
              </a:rPr>
              <a:t>, v jejichž nitru se úspěšně zapálily vodíkové reakce, hvězdy prošly fází hvězdy hlavní posloupnosti. Poté se v nich zažehly vodíkové reakce v slupce obalující vyhořelé heliové jádro, které brzy zdegenerovalo. Ke vznícení heliových reakcí v centru jádra u nich však nedojde, neboť hmotnost degenerovaného jádra nepřevýší nezbytnou hranici 0,4 M</a:t>
            </a:r>
            <a:r>
              <a:rPr lang="cs-CZ" sz="2000" b="1" baseline="-25000" dirty="0">
                <a:solidFill>
                  <a:schemeClr val="accent1"/>
                </a:solidFill>
                <a:latin typeface="Wingdings" pitchFamily="2" charset="2"/>
              </a:rPr>
              <a:t>¤</a:t>
            </a:r>
            <a:r>
              <a:rPr lang="cs-CZ" sz="2000" dirty="0">
                <a:solidFill>
                  <a:schemeClr val="accent1"/>
                </a:solidFill>
              </a:rPr>
              <a:t>. Hlavní složkou tohoto (zatím jen hypotetického) typu degenerovaných hvězd je helium.</a:t>
            </a:r>
          </a:p>
          <a:p>
            <a:pPr lvl="1">
              <a:lnSpc>
                <a:spcPct val="90000"/>
              </a:lnSpc>
            </a:pPr>
            <a:endParaRPr lang="cs-CZ" sz="2000" dirty="0">
              <a:solidFill>
                <a:schemeClr val="accent1"/>
              </a:solidFill>
            </a:endParaRPr>
          </a:p>
          <a:p>
            <a:pPr lvl="1">
              <a:lnSpc>
                <a:spcPct val="90000"/>
              </a:lnSpc>
            </a:pPr>
            <a:r>
              <a:rPr lang="cs-CZ" sz="2000" dirty="0">
                <a:solidFill>
                  <a:schemeClr val="accent1"/>
                </a:solidFill>
              </a:rPr>
              <a:t>hvězd o počáteční hmotnosti  menší než 11 M</a:t>
            </a:r>
            <a:r>
              <a:rPr lang="cs-CZ" sz="2000" b="1" baseline="-25000" dirty="0">
                <a:solidFill>
                  <a:schemeClr val="accent1"/>
                </a:solidFill>
                <a:latin typeface="Wingdings" pitchFamily="2" charset="2"/>
              </a:rPr>
              <a:t>¤</a:t>
            </a:r>
            <a:r>
              <a:rPr lang="cs-CZ" sz="2000" dirty="0">
                <a:solidFill>
                  <a:schemeClr val="accent1"/>
                </a:solidFill>
              </a:rPr>
              <a:t>, u nichž se jejich obal hvězdným větrem a pulzací rozplyne dříve, než v centru C-O jádra vzroste teplota natolik, aby se v něm zažehly reakce spalující uhlík a kyslík na těžší prvky. Jde o elektronově degenerované objekty složené především z uhlíku a kyslíku, výjimečně i z těžších prvků, jako hořčíku či křemíku. </a:t>
            </a:r>
          </a:p>
          <a:p>
            <a:pPr>
              <a:lnSpc>
                <a:spcPct val="90000"/>
              </a:lnSpc>
            </a:pPr>
            <a:endParaRPr lang="cs-CZ" sz="2400" dirty="0">
              <a:solidFill>
                <a:schemeClr val="accent1"/>
              </a:solidFill>
            </a:endParaRPr>
          </a:p>
          <a:p>
            <a:pPr>
              <a:lnSpc>
                <a:spcPct val="90000"/>
              </a:lnSpc>
            </a:pPr>
            <a:r>
              <a:rPr lang="cs-CZ" sz="2400" dirty="0">
                <a:solidFill>
                  <a:schemeClr val="accent1"/>
                </a:solidFill>
              </a:rPr>
              <a:t>Z přehledu je zřejmé, že tento konec je společný pro valnou většinu hvězd, neboť hvězdy s hmotnostmi nad 11 M</a:t>
            </a:r>
            <a:r>
              <a:rPr lang="cs-CZ" sz="2400" b="1" baseline="-25000" dirty="0">
                <a:solidFill>
                  <a:schemeClr val="accent1"/>
                </a:solidFill>
                <a:latin typeface="Wingdings" pitchFamily="2" charset="2"/>
              </a:rPr>
              <a:t>¤</a:t>
            </a:r>
            <a:r>
              <a:rPr lang="cs-CZ" sz="2400" dirty="0">
                <a:solidFill>
                  <a:schemeClr val="accent1"/>
                </a:solidFill>
              </a:rPr>
              <a:t> se vyskytují jen zcela výjimečně.</a:t>
            </a:r>
            <a:endParaRPr lang="cs-CZ" sz="2400" i="1" dirty="0">
              <a:solidFill>
                <a:schemeClr val="accen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a:r>
              <a:rPr lang="cs-CZ" b="1">
                <a:solidFill>
                  <a:schemeClr val="accent1"/>
                </a:solidFill>
              </a:rPr>
              <a:t>Atmosféra Slunce</a:t>
            </a:r>
          </a:p>
        </p:txBody>
      </p:sp>
      <p:sp>
        <p:nvSpPr>
          <p:cNvPr id="32771" name="Rectangle 3"/>
          <p:cNvSpPr>
            <a:spLocks noGrp="1" noChangeArrowheads="1"/>
          </p:cNvSpPr>
          <p:nvPr>
            <p:ph type="body" idx="1"/>
          </p:nvPr>
        </p:nvSpPr>
        <p:spPr/>
        <p:txBody>
          <a:bodyPr/>
          <a:lstStyle/>
          <a:p>
            <a:pPr>
              <a:lnSpc>
                <a:spcPct val="80000"/>
              </a:lnSpc>
              <a:buFontTx/>
              <a:buNone/>
            </a:pPr>
            <a:r>
              <a:rPr lang="cs-CZ" sz="2000" b="1">
                <a:solidFill>
                  <a:schemeClr val="accent1"/>
                </a:solidFill>
              </a:rPr>
              <a:t>Sluneční vítr</a:t>
            </a:r>
          </a:p>
          <a:p>
            <a:pPr>
              <a:lnSpc>
                <a:spcPct val="80000"/>
              </a:lnSpc>
            </a:pPr>
            <a:endParaRPr lang="cs-CZ" sz="2000">
              <a:solidFill>
                <a:schemeClr val="accent1"/>
              </a:solidFill>
            </a:endParaRPr>
          </a:p>
          <a:p>
            <a:pPr>
              <a:lnSpc>
                <a:spcPct val="80000"/>
              </a:lnSpc>
            </a:pPr>
            <a:r>
              <a:rPr lang="cs-CZ" sz="2000">
                <a:solidFill>
                  <a:schemeClr val="accent1"/>
                </a:solidFill>
              </a:rPr>
              <a:t>V okolí Slunce dosahuje sluneční vítr rychlosti 300 až 1200 km s</a:t>
            </a:r>
            <a:r>
              <a:rPr lang="cs-CZ" sz="2000" baseline="30000">
                <a:solidFill>
                  <a:schemeClr val="accent1"/>
                </a:solidFill>
              </a:rPr>
              <a:t>–1</a:t>
            </a:r>
            <a:r>
              <a:rPr lang="cs-CZ" sz="2000">
                <a:solidFill>
                  <a:schemeClr val="accent1"/>
                </a:solidFill>
              </a:rPr>
              <a:t>, střední koncentrace částic slunečního větru představuje asi 10 částic na m</a:t>
            </a:r>
            <a:r>
              <a:rPr lang="cs-CZ" sz="2000" baseline="30000">
                <a:solidFill>
                  <a:schemeClr val="accent1"/>
                </a:solidFill>
              </a:rPr>
              <a:t>3</a:t>
            </a:r>
            <a:r>
              <a:rPr lang="cs-CZ" sz="2000">
                <a:solidFill>
                  <a:schemeClr val="accent1"/>
                </a:solidFill>
              </a:rPr>
              <a:t>. Ročně prostřednictvím slunečního větru ztrácí Slunce asi 10</a:t>
            </a:r>
            <a:r>
              <a:rPr lang="cs-CZ" sz="2000" baseline="30000">
                <a:solidFill>
                  <a:schemeClr val="accent1"/>
                </a:solidFill>
              </a:rPr>
              <a:t>–14</a:t>
            </a:r>
            <a:r>
              <a:rPr lang="cs-CZ" sz="2000">
                <a:solidFill>
                  <a:schemeClr val="accent1"/>
                </a:solidFill>
              </a:rPr>
              <a:t> až 10</a:t>
            </a:r>
            <a:r>
              <a:rPr lang="cs-CZ" sz="2000" baseline="30000">
                <a:solidFill>
                  <a:schemeClr val="accent1"/>
                </a:solidFill>
              </a:rPr>
              <a:t>–13</a:t>
            </a:r>
            <a:r>
              <a:rPr lang="cs-CZ" sz="2000">
                <a:solidFill>
                  <a:schemeClr val="accent1"/>
                </a:solidFill>
              </a:rPr>
              <a:t> M</a:t>
            </a:r>
            <a:r>
              <a:rPr lang="cs-CZ" sz="2000" b="1" baseline="-25000">
                <a:solidFill>
                  <a:schemeClr val="accent1"/>
                </a:solidFill>
              </a:rPr>
              <a:t>S</a:t>
            </a:r>
            <a:r>
              <a:rPr lang="cs-CZ" sz="2000">
                <a:solidFill>
                  <a:schemeClr val="accent1"/>
                </a:solidFill>
              </a:rPr>
              <a:t>. Hlavním zdrojem slunečního větru je rozpínající se koróna, dále pak částice do prostoru vyvržené přímo ze spodních vrstev atmosféry, například při erupcích a dalších bouřlivých dějích.</a:t>
            </a:r>
          </a:p>
          <a:p>
            <a:pPr>
              <a:lnSpc>
                <a:spcPct val="80000"/>
              </a:lnSpc>
            </a:pPr>
            <a:endParaRPr lang="cs-CZ" sz="2000">
              <a:solidFill>
                <a:schemeClr val="accent1"/>
              </a:solidFill>
            </a:endParaRPr>
          </a:p>
          <a:p>
            <a:pPr>
              <a:lnSpc>
                <a:spcPct val="80000"/>
              </a:lnSpc>
            </a:pPr>
            <a:r>
              <a:rPr lang="cs-CZ" sz="2000">
                <a:solidFill>
                  <a:schemeClr val="accent1"/>
                </a:solidFill>
              </a:rPr>
              <a:t>Chemické složení slunečního větru, jež lze experimentálně studovat přístroji umístěnými na umělých družicích Země a na kosmických sondách, odpovídá povrchovému složení Slunce. Atomy slunečního větru jsou takřka zcela ionizovány, nesou sebou do prostoru i magnetické pole.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95275"/>
            <a:ext cx="8572500" cy="626745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15.12</a:t>
            </a:r>
          </a:p>
        </p:txBody>
      </p:sp>
      <p:sp>
        <p:nvSpPr>
          <p:cNvPr id="7" name="Text Placeholder 6"/>
          <p:cNvSpPr>
            <a:spLocks noGrp="1"/>
          </p:cNvSpPr>
          <p:nvPr>
            <p:ph type="body" sz="quarter" idx="14"/>
          </p:nvPr>
        </p:nvSpPr>
        <p:spPr/>
        <p:txBody>
          <a:bodyPr>
            <a:normAutofit/>
          </a:bodyPr>
          <a:lstStyle/>
          <a:p>
            <a:r>
              <a:rPr lang="en-US" sz="1600" b="1" dirty="0">
                <a:solidFill>
                  <a:srgbClr val="6CB255"/>
                </a:solidFill>
              </a:rPr>
              <a:t>Aurora.</a:t>
            </a:r>
            <a:r>
              <a:rPr lang="en-US" sz="1600" b="1" dirty="0"/>
              <a:t> </a:t>
            </a:r>
            <a:r>
              <a:rPr lang="en-US" sz="1600" dirty="0">
                <a:solidFill>
                  <a:srgbClr val="FFFF00"/>
                </a:solidFill>
              </a:rPr>
              <a:t>The colorful glow in the sky results from charged particles in a solar wind interacting with Earth’s magnetic fields. The stunning display captured here occurred over Jokulsarlon Lake in Iceland in 2013. (credit: Moyan Brenn)</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An image of the glow of an aurora in the sky."/>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19173" r="-19173"/>
          <a:stretch/>
        </p:blipFill>
        <p:spPr/>
      </p:pic>
    </p:spTree>
    <p:extLst>
      <p:ext uri="{BB962C8B-B14F-4D97-AF65-F5344CB8AC3E}">
        <p14:creationId xmlns:p14="http://schemas.microsoft.com/office/powerpoint/2010/main" val="2220291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cs-CZ" b="1">
                <a:solidFill>
                  <a:schemeClr val="accent1"/>
                </a:solidFill>
              </a:rPr>
              <a:t>Vznik a vývoj hvězd</a:t>
            </a:r>
          </a:p>
        </p:txBody>
      </p:sp>
      <p:sp>
        <p:nvSpPr>
          <p:cNvPr id="4099" name="Rectangle 3"/>
          <p:cNvSpPr>
            <a:spLocks noGrp="1" noChangeArrowheads="1"/>
          </p:cNvSpPr>
          <p:nvPr>
            <p:ph type="body" idx="1"/>
          </p:nvPr>
        </p:nvSpPr>
        <p:spPr>
          <a:xfrm>
            <a:off x="407368" y="1268414"/>
            <a:ext cx="10873208" cy="5184775"/>
          </a:xfrm>
        </p:spPr>
        <p:txBody>
          <a:bodyPr/>
          <a:lstStyle/>
          <a:p>
            <a:pPr>
              <a:lnSpc>
                <a:spcPct val="80000"/>
              </a:lnSpc>
            </a:pPr>
            <a:endParaRPr lang="cs-CZ" sz="2400" b="1" dirty="0">
              <a:solidFill>
                <a:schemeClr val="accent1"/>
              </a:solidFill>
            </a:endParaRPr>
          </a:p>
          <a:p>
            <a:pPr>
              <a:lnSpc>
                <a:spcPct val="80000"/>
              </a:lnSpc>
            </a:pPr>
            <a:r>
              <a:rPr lang="cs-CZ" sz="2400" dirty="0">
                <a:solidFill>
                  <a:schemeClr val="accent1"/>
                </a:solidFill>
              </a:rPr>
              <a:t>Hvězdy nejsou statické útvary, vznikají, vyvíjejí se a zanikají. Příčinou jejich vývoje je jejich interakce s okolím. Hvězda není dokonale uzavřený systém, září do okolního prostoru, vyměňuje si s ním hmotu. </a:t>
            </a:r>
          </a:p>
          <a:p>
            <a:pPr>
              <a:lnSpc>
                <a:spcPct val="80000"/>
              </a:lnSpc>
            </a:pPr>
            <a:endParaRPr lang="cs-CZ" sz="2400" dirty="0">
              <a:solidFill>
                <a:schemeClr val="accent1"/>
              </a:solidFill>
            </a:endParaRPr>
          </a:p>
          <a:p>
            <a:pPr>
              <a:lnSpc>
                <a:spcPct val="80000"/>
              </a:lnSpc>
            </a:pPr>
            <a:r>
              <a:rPr lang="cs-CZ" sz="2400" dirty="0">
                <a:solidFill>
                  <a:schemeClr val="accent1"/>
                </a:solidFill>
              </a:rPr>
              <a:t>Rychlost vývoje hvězdy je dána mírou „otevřenosti“ systému, prakticky tím, jak mnoho hvězda září. Z fyzikálního hlediska je hvězdný vývoj </a:t>
            </a:r>
            <a:r>
              <a:rPr lang="cs-CZ" sz="2400" i="1" dirty="0">
                <a:solidFill>
                  <a:srgbClr val="FFCC00"/>
                </a:solidFill>
              </a:rPr>
              <a:t>děj nevratný</a:t>
            </a:r>
            <a:r>
              <a:rPr lang="cs-CZ" sz="2400" dirty="0">
                <a:solidFill>
                  <a:schemeClr val="accent1"/>
                </a:solidFill>
              </a:rPr>
              <a:t>, není tedy možný uzavřený koloběh neustálého vzniku, vývoje a zániku hvězd.</a:t>
            </a:r>
          </a:p>
          <a:p>
            <a:pPr>
              <a:lnSpc>
                <a:spcPct val="80000"/>
              </a:lnSpc>
            </a:pPr>
            <a:endParaRPr lang="cs-CZ" sz="2400" dirty="0">
              <a:solidFill>
                <a:schemeClr val="accent1"/>
              </a:solidFill>
            </a:endParaRPr>
          </a:p>
          <a:p>
            <a:pPr>
              <a:lnSpc>
                <a:spcPct val="80000"/>
              </a:lnSpc>
            </a:pPr>
            <a:r>
              <a:rPr lang="cs-CZ" sz="2400" dirty="0">
                <a:solidFill>
                  <a:schemeClr val="accent1"/>
                </a:solidFill>
              </a:rPr>
              <a:t>Budeme se věnovat popisu vzniku a vývoje zcela konkrétní osamělé hvězdy, a totiž našeho Slunce. Kvalitativně stejně se vyvíjí i dalších 85% hvězd ve vesmíru.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cs-CZ" sz="4000" b="1">
                <a:solidFill>
                  <a:schemeClr val="accent1"/>
                </a:solidFill>
              </a:rPr>
              <a:t>Obecná charakteristika slunečního vývoje</a:t>
            </a:r>
          </a:p>
        </p:txBody>
      </p:sp>
      <p:sp>
        <p:nvSpPr>
          <p:cNvPr id="5123" name="Rectangle 3"/>
          <p:cNvSpPr>
            <a:spLocks noGrp="1" noChangeArrowheads="1"/>
          </p:cNvSpPr>
          <p:nvPr>
            <p:ph type="body" idx="1"/>
          </p:nvPr>
        </p:nvSpPr>
        <p:spPr/>
        <p:txBody>
          <a:bodyPr/>
          <a:lstStyle/>
          <a:p>
            <a:pPr>
              <a:lnSpc>
                <a:spcPct val="90000"/>
              </a:lnSpc>
            </a:pPr>
            <a:r>
              <a:rPr lang="cs-CZ" sz="2400" dirty="0">
                <a:solidFill>
                  <a:schemeClr val="accent1"/>
                </a:solidFill>
              </a:rPr>
              <a:t>Slunce je starší hvězdou populace I. Vzniklo asi před 4,55 ·10</a:t>
            </a:r>
            <a:r>
              <a:rPr lang="cs-CZ" sz="2400" baseline="30000" dirty="0">
                <a:solidFill>
                  <a:schemeClr val="accent1"/>
                </a:solidFill>
              </a:rPr>
              <a:t>9</a:t>
            </a:r>
            <a:r>
              <a:rPr lang="cs-CZ" sz="2400" dirty="0">
                <a:solidFill>
                  <a:schemeClr val="accent1"/>
                </a:solidFill>
              </a:rPr>
              <a:t> lety a do závěrečné etapy svého vývoje se dostane asi za 7,8 miliardy let. </a:t>
            </a:r>
          </a:p>
          <a:p>
            <a:pPr>
              <a:lnSpc>
                <a:spcPct val="90000"/>
              </a:lnSpc>
            </a:pPr>
            <a:endParaRPr lang="cs-CZ" sz="2400" u="sng" dirty="0">
              <a:solidFill>
                <a:srgbClr val="FFFF00"/>
              </a:solidFill>
            </a:endParaRPr>
          </a:p>
          <a:p>
            <a:pPr>
              <a:lnSpc>
                <a:spcPct val="90000"/>
              </a:lnSpc>
            </a:pPr>
            <a:r>
              <a:rPr lang="cs-CZ" sz="2400" u="sng" dirty="0">
                <a:solidFill>
                  <a:srgbClr val="FFFF00"/>
                </a:solidFill>
              </a:rPr>
              <a:t>Počáteční stav</a:t>
            </a:r>
            <a:r>
              <a:rPr lang="cs-CZ" sz="2400" dirty="0">
                <a:solidFill>
                  <a:srgbClr val="FFFF00"/>
                </a:solidFill>
              </a:rPr>
              <a:t>:</a:t>
            </a:r>
            <a:r>
              <a:rPr lang="cs-CZ" sz="2400" dirty="0">
                <a:solidFill>
                  <a:schemeClr val="accent1"/>
                </a:solidFill>
              </a:rPr>
              <a:t> Na samém počátku vývoje Slunce byl rozměrný, chladný a řídký zárodek hvězdy s hmotností odpovídající hmotnosti současného Slunce (2 ·10</a:t>
            </a:r>
            <a:r>
              <a:rPr lang="cs-CZ" sz="2400" baseline="30000" dirty="0">
                <a:solidFill>
                  <a:schemeClr val="accent1"/>
                </a:solidFill>
              </a:rPr>
              <a:t>30</a:t>
            </a:r>
            <a:r>
              <a:rPr lang="cs-CZ" sz="2400" dirty="0">
                <a:solidFill>
                  <a:schemeClr val="accent1"/>
                </a:solidFill>
              </a:rPr>
              <a:t> kg – 2 ·10</a:t>
            </a:r>
            <a:r>
              <a:rPr lang="cs-CZ" sz="2400" baseline="30000" dirty="0">
                <a:solidFill>
                  <a:schemeClr val="accent1"/>
                </a:solidFill>
              </a:rPr>
              <a:t>57</a:t>
            </a:r>
            <a:r>
              <a:rPr lang="cs-CZ" sz="2400" dirty="0">
                <a:solidFill>
                  <a:schemeClr val="accent1"/>
                </a:solidFill>
              </a:rPr>
              <a:t> částic), o poloměru 1/4 světelného roku (15 000 au, 2 ·10</a:t>
            </a:r>
            <a:r>
              <a:rPr lang="cs-CZ" sz="2400" baseline="30000" dirty="0">
                <a:solidFill>
                  <a:schemeClr val="accent1"/>
                </a:solidFill>
              </a:rPr>
              <a:t>15</a:t>
            </a:r>
            <a:r>
              <a:rPr lang="cs-CZ" sz="2400" dirty="0">
                <a:solidFill>
                  <a:schemeClr val="accent1"/>
                </a:solidFill>
              </a:rPr>
              <a:t> m). Počáteční chemické složení Slunce bylo zřejmě hodně blízké chemickému složení povrchových vrstev současného Slunce, o nichž věříme, že nebyly dotčeny následným jaderným vývojem.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cs-CZ" sz="4000" b="1">
                <a:solidFill>
                  <a:schemeClr val="accent1"/>
                </a:solidFill>
              </a:rPr>
              <a:t>Obecná charakteristika slunečního vývoje</a:t>
            </a:r>
          </a:p>
        </p:txBody>
      </p:sp>
      <p:sp>
        <p:nvSpPr>
          <p:cNvPr id="6147" name="Rectangle 3"/>
          <p:cNvSpPr>
            <a:spLocks noGrp="1" noChangeArrowheads="1"/>
          </p:cNvSpPr>
          <p:nvPr>
            <p:ph type="body" idx="1"/>
          </p:nvPr>
        </p:nvSpPr>
        <p:spPr>
          <a:xfrm>
            <a:off x="609600" y="1412876"/>
            <a:ext cx="11103023" cy="5184775"/>
          </a:xfrm>
        </p:spPr>
        <p:txBody>
          <a:bodyPr/>
          <a:lstStyle/>
          <a:p>
            <a:pPr>
              <a:lnSpc>
                <a:spcPct val="80000"/>
              </a:lnSpc>
            </a:pPr>
            <a:endParaRPr lang="cs-CZ" sz="2400" u="sng" dirty="0">
              <a:solidFill>
                <a:srgbClr val="FFFF00"/>
              </a:solidFill>
            </a:endParaRPr>
          </a:p>
          <a:p>
            <a:pPr>
              <a:lnSpc>
                <a:spcPct val="80000"/>
              </a:lnSpc>
            </a:pPr>
            <a:r>
              <a:rPr lang="cs-CZ" sz="2400" u="sng" dirty="0">
                <a:solidFill>
                  <a:srgbClr val="FFFF00"/>
                </a:solidFill>
              </a:rPr>
              <a:t>Konečný stav</a:t>
            </a:r>
            <a:r>
              <a:rPr lang="cs-CZ" sz="2400" dirty="0">
                <a:solidFill>
                  <a:srgbClr val="FFFF00"/>
                </a:solidFill>
              </a:rPr>
              <a:t>:</a:t>
            </a:r>
            <a:r>
              <a:rPr lang="cs-CZ" sz="2400" dirty="0">
                <a:solidFill>
                  <a:schemeClr val="accent1"/>
                </a:solidFill>
              </a:rPr>
              <a:t> Slunce skončí jako chladnoucí bílý trpaslík – hvězda tvořená převážně elektronově degenerovaným plynem o hmotnosti asi 0,54 </a:t>
            </a:r>
            <a:r>
              <a:rPr lang="cs-CZ" sz="2400" dirty="0" err="1">
                <a:solidFill>
                  <a:schemeClr val="accent1"/>
                </a:solidFill>
              </a:rPr>
              <a:t>M</a:t>
            </a:r>
            <a:r>
              <a:rPr lang="cs-CZ" sz="2400" b="1" baseline="-25000" dirty="0" err="1">
                <a:solidFill>
                  <a:schemeClr val="accent1"/>
                </a:solidFill>
              </a:rPr>
              <a:t>s</a:t>
            </a:r>
            <a:r>
              <a:rPr lang="cs-CZ" sz="2400" baseline="-25000" dirty="0">
                <a:solidFill>
                  <a:schemeClr val="accent1"/>
                </a:solidFill>
              </a:rPr>
              <a:t> </a:t>
            </a:r>
            <a:r>
              <a:rPr lang="cs-CZ" sz="2400" dirty="0">
                <a:solidFill>
                  <a:schemeClr val="accent1"/>
                </a:solidFill>
              </a:rPr>
              <a:t>(1,1 </a:t>
            </a:r>
            <a:r>
              <a:rPr lang="cs-CZ" sz="2400" dirty="0">
                <a:solidFill>
                  <a:schemeClr val="accent1"/>
                </a:solidFill>
                <a:sym typeface="GreekMathSymbols"/>
              </a:rPr>
              <a:t>.</a:t>
            </a:r>
            <a:r>
              <a:rPr lang="cs-CZ" sz="2400" dirty="0">
                <a:solidFill>
                  <a:schemeClr val="accent1"/>
                </a:solidFill>
              </a:rPr>
              <a:t> 10</a:t>
            </a:r>
            <a:r>
              <a:rPr lang="cs-CZ" sz="2400" baseline="30000" dirty="0">
                <a:solidFill>
                  <a:schemeClr val="accent1"/>
                </a:solidFill>
              </a:rPr>
              <a:t>30</a:t>
            </a:r>
            <a:r>
              <a:rPr lang="cs-CZ" sz="2400" dirty="0">
                <a:solidFill>
                  <a:schemeClr val="accent1"/>
                </a:solidFill>
              </a:rPr>
              <a:t> kg), s poloměrem 1/80 </a:t>
            </a:r>
            <a:r>
              <a:rPr lang="cs-CZ" sz="2400" dirty="0" err="1">
                <a:solidFill>
                  <a:schemeClr val="accent1"/>
                </a:solidFill>
              </a:rPr>
              <a:t>R</a:t>
            </a:r>
            <a:r>
              <a:rPr lang="cs-CZ" sz="2400" b="1" baseline="-25000" dirty="0" err="1">
                <a:solidFill>
                  <a:schemeClr val="accent1"/>
                </a:solidFill>
              </a:rPr>
              <a:t>s</a:t>
            </a:r>
            <a:r>
              <a:rPr lang="cs-CZ" sz="2400" dirty="0">
                <a:solidFill>
                  <a:schemeClr val="accent1"/>
                </a:solidFill>
              </a:rPr>
              <a:t>  (4/3 R</a:t>
            </a:r>
            <a:r>
              <a:rPr lang="cs-CZ" sz="2400" baseline="-25000" dirty="0">
                <a:solidFill>
                  <a:schemeClr val="accent1"/>
                </a:solidFill>
              </a:rPr>
              <a:t>Z</a:t>
            </a:r>
            <a:r>
              <a:rPr lang="cs-CZ" sz="2400" i="1" dirty="0">
                <a:solidFill>
                  <a:schemeClr val="accent1"/>
                </a:solidFill>
              </a:rPr>
              <a:t> = </a:t>
            </a:r>
            <a:r>
              <a:rPr lang="cs-CZ" sz="2400" dirty="0">
                <a:solidFill>
                  <a:schemeClr val="accent1"/>
                </a:solidFill>
              </a:rPr>
              <a:t>8,5 ·10</a:t>
            </a:r>
            <a:r>
              <a:rPr lang="cs-CZ" sz="2400" baseline="30000" dirty="0">
                <a:solidFill>
                  <a:schemeClr val="accent1"/>
                </a:solidFill>
              </a:rPr>
              <a:t>6</a:t>
            </a:r>
            <a:r>
              <a:rPr lang="cs-CZ" sz="2400" dirty="0">
                <a:solidFill>
                  <a:schemeClr val="accent1"/>
                </a:solidFill>
              </a:rPr>
              <a:t> m), složená z uhlíku, kyslíku a asi 2 % těžších prvků. Střední hustota tohoto hvězdného reliktu je 4 ·10</a:t>
            </a:r>
            <a:r>
              <a:rPr lang="cs-CZ" sz="2400" baseline="30000" dirty="0">
                <a:solidFill>
                  <a:schemeClr val="accent1"/>
                </a:solidFill>
              </a:rPr>
              <a:t>8</a:t>
            </a:r>
            <a:r>
              <a:rPr lang="cs-CZ" sz="2400" dirty="0">
                <a:solidFill>
                  <a:schemeClr val="accent1"/>
                </a:solidFill>
              </a:rPr>
              <a:t> kg m</a:t>
            </a:r>
            <a:r>
              <a:rPr lang="cs-CZ" sz="2400" baseline="30000" dirty="0">
                <a:solidFill>
                  <a:schemeClr val="accent1"/>
                </a:solidFill>
              </a:rPr>
              <a:t>–3</a:t>
            </a:r>
            <a:r>
              <a:rPr lang="cs-CZ" sz="2400" dirty="0">
                <a:solidFill>
                  <a:schemeClr val="accent1"/>
                </a:solidFill>
              </a:rPr>
              <a:t>. Zbytek, o hmotnosti poloviny Slunce je prostřednictvím hvězdného větru a pulzací vrácen do prostoru. Chemické složení je oproti počátečnímu jen mírně pozměněno – přibylo zde trochu prvků skupiny C, N, O. </a:t>
            </a:r>
          </a:p>
          <a:p>
            <a:pPr>
              <a:lnSpc>
                <a:spcPct val="80000"/>
              </a:lnSpc>
            </a:pPr>
            <a:endParaRPr lang="cs-CZ" sz="2400" dirty="0">
              <a:solidFill>
                <a:schemeClr val="accent1"/>
              </a:solidFill>
            </a:endParaRPr>
          </a:p>
          <a:p>
            <a:pPr>
              <a:lnSpc>
                <a:spcPct val="80000"/>
              </a:lnSpc>
            </a:pPr>
            <a:r>
              <a:rPr lang="cs-CZ" sz="2400" dirty="0">
                <a:solidFill>
                  <a:schemeClr val="accent1"/>
                </a:solidFill>
              </a:rPr>
              <a:t>Prostorem putuje dále zhruba 1,25 ·10</a:t>
            </a:r>
            <a:r>
              <a:rPr lang="cs-CZ" sz="2400" baseline="30000" dirty="0">
                <a:solidFill>
                  <a:schemeClr val="accent1"/>
                </a:solidFill>
              </a:rPr>
              <a:t>63</a:t>
            </a:r>
            <a:r>
              <a:rPr lang="cs-CZ" sz="2400" dirty="0">
                <a:solidFill>
                  <a:schemeClr val="accent1"/>
                </a:solidFill>
              </a:rPr>
              <a:t> vyzářených fotonů (650 000 fotonů na částici) většinou viditelného světla, jež sebou nesou naprostou většinu uvolněné energie a také asi 10</a:t>
            </a:r>
            <a:r>
              <a:rPr lang="cs-CZ" sz="2400" baseline="30000" dirty="0">
                <a:solidFill>
                  <a:schemeClr val="accent1"/>
                </a:solidFill>
              </a:rPr>
              <a:t>57</a:t>
            </a:r>
            <a:r>
              <a:rPr lang="cs-CZ" sz="2400" dirty="0">
                <a:solidFill>
                  <a:schemeClr val="accent1"/>
                </a:solidFill>
              </a:rPr>
              <a:t> neutrin nesoucích několik procent této energie.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cs-CZ" sz="4000" b="1">
                <a:solidFill>
                  <a:schemeClr val="accent1"/>
                </a:solidFill>
              </a:rPr>
              <a:t>Obecná charakteristika slunečního vývoje</a:t>
            </a:r>
          </a:p>
        </p:txBody>
      </p:sp>
      <p:sp>
        <p:nvSpPr>
          <p:cNvPr id="7171" name="Rectangle 3"/>
          <p:cNvSpPr>
            <a:spLocks noGrp="1" noChangeArrowheads="1"/>
          </p:cNvSpPr>
          <p:nvPr>
            <p:ph type="body" idx="1"/>
          </p:nvPr>
        </p:nvSpPr>
        <p:spPr/>
        <p:txBody>
          <a:bodyPr/>
          <a:lstStyle/>
          <a:p>
            <a:pPr marL="457200" indent="-457200">
              <a:lnSpc>
                <a:spcPct val="80000"/>
              </a:lnSpc>
            </a:pPr>
            <a:r>
              <a:rPr lang="cs-CZ" sz="2400" u="sng">
                <a:solidFill>
                  <a:srgbClr val="FFFF00"/>
                </a:solidFill>
              </a:rPr>
              <a:t>Vývoj Slunce</a:t>
            </a:r>
            <a:r>
              <a:rPr lang="cs-CZ" sz="2400">
                <a:solidFill>
                  <a:schemeClr val="accent1"/>
                </a:solidFill>
              </a:rPr>
              <a:t> je časová posloupnost dějů, které je z počátečního stavu dovedou do jeho konečného stavu. Vývoj v sobě tedy musí zahrnovat:</a:t>
            </a:r>
          </a:p>
          <a:p>
            <a:pPr marL="457200" indent="-457200">
              <a:lnSpc>
                <a:spcPct val="80000"/>
              </a:lnSpc>
            </a:pPr>
            <a:endParaRPr lang="cs-CZ" sz="2400">
              <a:solidFill>
                <a:schemeClr val="accent1"/>
              </a:solidFill>
            </a:endParaRPr>
          </a:p>
          <a:p>
            <a:pPr marL="457200" indent="-457200">
              <a:lnSpc>
                <a:spcPct val="80000"/>
              </a:lnSpc>
              <a:buFontTx/>
              <a:buAutoNum type="arabicPeriod"/>
            </a:pPr>
            <a:r>
              <a:rPr lang="cs-CZ" sz="2400">
                <a:solidFill>
                  <a:schemeClr val="accent1"/>
                </a:solidFill>
              </a:rPr>
              <a:t>obrovské smrštění ve velikosti tělesa v poměru 240 000 000 :1 (8 řádů) a z něj vyplývající zahuštění v poměru 1 : 8 ·10</a:t>
            </a:r>
            <a:r>
              <a:rPr lang="cs-CZ" sz="2400" baseline="30000">
                <a:solidFill>
                  <a:schemeClr val="accent1"/>
                </a:solidFill>
              </a:rPr>
              <a:t>24</a:t>
            </a:r>
            <a:r>
              <a:rPr lang="cs-CZ" sz="2400">
                <a:solidFill>
                  <a:schemeClr val="accent1"/>
                </a:solidFill>
              </a:rPr>
              <a:t> (25 řádů)!,</a:t>
            </a:r>
          </a:p>
          <a:p>
            <a:pPr marL="457200" indent="-457200">
              <a:lnSpc>
                <a:spcPct val="80000"/>
              </a:lnSpc>
              <a:buFontTx/>
              <a:buAutoNum type="arabicPeriod"/>
            </a:pPr>
            <a:r>
              <a:rPr lang="cs-CZ" sz="2400">
                <a:solidFill>
                  <a:schemeClr val="accent1"/>
                </a:solidFill>
              </a:rPr>
              <a:t>únik až 50 % látky s víceméně počátečním chemickým složením zpět do prostoru,</a:t>
            </a:r>
          </a:p>
          <a:p>
            <a:pPr marL="457200" indent="-457200">
              <a:lnSpc>
                <a:spcPct val="80000"/>
              </a:lnSpc>
              <a:buFontTx/>
              <a:buAutoNum type="arabicPeriod"/>
            </a:pPr>
            <a:r>
              <a:rPr lang="cs-CZ" sz="2400">
                <a:solidFill>
                  <a:schemeClr val="accent1"/>
                </a:solidFill>
              </a:rPr>
              <a:t>změna chemického složení podstatné části hvězdy (původní vodík a helium se změnily na uhlík a kyslík),</a:t>
            </a:r>
          </a:p>
          <a:p>
            <a:pPr marL="457200" indent="-457200">
              <a:lnSpc>
                <a:spcPct val="80000"/>
              </a:lnSpc>
              <a:buFontTx/>
              <a:buAutoNum type="arabicPeriod"/>
            </a:pPr>
            <a:r>
              <a:rPr lang="cs-CZ" sz="2400">
                <a:solidFill>
                  <a:schemeClr val="accent1"/>
                </a:solidFill>
              </a:rPr>
              <a:t>vznik sluneční soustavy, kam se odklidila podstatná část počátečního momentu hybnosti,</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cs-CZ" sz="4000" b="1">
                <a:solidFill>
                  <a:schemeClr val="accent1"/>
                </a:solidFill>
              </a:rPr>
              <a:t>Obecná charakteristika slunečního vývoje</a:t>
            </a:r>
          </a:p>
        </p:txBody>
      </p:sp>
      <p:sp>
        <p:nvSpPr>
          <p:cNvPr id="20483" name="Rectangle 3"/>
          <p:cNvSpPr>
            <a:spLocks noGrp="1" noChangeArrowheads="1"/>
          </p:cNvSpPr>
          <p:nvPr>
            <p:ph type="body" idx="1"/>
          </p:nvPr>
        </p:nvSpPr>
        <p:spPr>
          <a:xfrm>
            <a:off x="1703388" y="1628776"/>
            <a:ext cx="8964612" cy="4525963"/>
          </a:xfrm>
        </p:spPr>
        <p:txBody>
          <a:bodyPr/>
          <a:lstStyle/>
          <a:p>
            <a:pPr>
              <a:lnSpc>
                <a:spcPct val="80000"/>
              </a:lnSpc>
            </a:pPr>
            <a:endParaRPr lang="cs-CZ" sz="2000" dirty="0">
              <a:solidFill>
                <a:schemeClr val="accent1"/>
              </a:solidFill>
            </a:endParaRPr>
          </a:p>
          <a:p>
            <a:pPr>
              <a:lnSpc>
                <a:spcPct val="80000"/>
              </a:lnSpc>
            </a:pPr>
            <a:r>
              <a:rPr lang="cs-CZ" sz="2000" dirty="0">
                <a:solidFill>
                  <a:schemeClr val="accent1"/>
                </a:solidFill>
              </a:rPr>
              <a:t>uvolnění značného množství energie, převážně ve formě fotonů. Z toho se získalo: </a:t>
            </a:r>
          </a:p>
          <a:p>
            <a:pPr>
              <a:lnSpc>
                <a:spcPct val="80000"/>
              </a:lnSpc>
            </a:pPr>
            <a:r>
              <a:rPr lang="cs-CZ" sz="2000" dirty="0">
                <a:solidFill>
                  <a:schemeClr val="accent1"/>
                </a:solidFill>
              </a:rPr>
              <a:t>	smrštěním		1,7 </a:t>
            </a:r>
            <a:r>
              <a:rPr lang="cs-CZ" sz="2000" i="1" dirty="0">
                <a:solidFill>
                  <a:schemeClr val="accent1"/>
                </a:solidFill>
              </a:rPr>
              <a:t>G           = </a:t>
            </a:r>
            <a:r>
              <a:rPr lang="cs-CZ" sz="2000" dirty="0">
                <a:solidFill>
                  <a:schemeClr val="accent1"/>
                </a:solidFill>
              </a:rPr>
              <a:t>                       1,4 ·10</a:t>
            </a:r>
            <a:r>
              <a:rPr lang="cs-CZ" sz="2000" baseline="30000" dirty="0">
                <a:solidFill>
                  <a:schemeClr val="accent1"/>
                </a:solidFill>
              </a:rPr>
              <a:t>43</a:t>
            </a:r>
            <a:r>
              <a:rPr lang="cs-CZ" sz="2000" dirty="0">
                <a:solidFill>
                  <a:schemeClr val="accent1"/>
                </a:solidFill>
              </a:rPr>
              <a:t> J</a:t>
            </a:r>
          </a:p>
          <a:p>
            <a:pPr>
              <a:lnSpc>
                <a:spcPct val="80000"/>
              </a:lnSpc>
              <a:buFontTx/>
              <a:buNone/>
            </a:pPr>
            <a:r>
              <a:rPr lang="cs-CZ" sz="2000" dirty="0">
                <a:solidFill>
                  <a:schemeClr val="accent1"/>
                </a:solidFill>
              </a:rPr>
              <a:t>	</a:t>
            </a:r>
          </a:p>
          <a:p>
            <a:pPr>
              <a:lnSpc>
                <a:spcPct val="80000"/>
              </a:lnSpc>
            </a:pPr>
            <a:r>
              <a:rPr lang="cs-CZ" sz="2000" dirty="0">
                <a:solidFill>
                  <a:schemeClr val="accent1"/>
                </a:solidFill>
              </a:rPr>
              <a:t>spálením H na He		7,3 ·10</a:t>
            </a:r>
            <a:r>
              <a:rPr lang="cs-CZ" sz="2000" baseline="30000" dirty="0">
                <a:solidFill>
                  <a:schemeClr val="accent1"/>
                </a:solidFill>
              </a:rPr>
              <a:t>29 </a:t>
            </a:r>
            <a:r>
              <a:rPr lang="cs-CZ" sz="2000" dirty="0">
                <a:solidFill>
                  <a:schemeClr val="accent1"/>
                </a:solidFill>
              </a:rPr>
              <a:t> kg · 0,00785 · </a:t>
            </a:r>
            <a:r>
              <a:rPr lang="cs-CZ" sz="2000" i="1" dirty="0">
                <a:solidFill>
                  <a:schemeClr val="accent1"/>
                </a:solidFill>
              </a:rPr>
              <a:t>c</a:t>
            </a:r>
            <a:r>
              <a:rPr lang="cs-CZ" sz="2000" baseline="30000" dirty="0">
                <a:solidFill>
                  <a:schemeClr val="accent1"/>
                </a:solidFill>
              </a:rPr>
              <a:t>2</a:t>
            </a:r>
            <a:r>
              <a:rPr lang="cs-CZ" sz="2000" i="1" dirty="0">
                <a:solidFill>
                  <a:schemeClr val="accent1"/>
                </a:solidFill>
              </a:rPr>
              <a:t> =  </a:t>
            </a:r>
            <a:r>
              <a:rPr lang="cs-CZ" sz="2000" dirty="0">
                <a:solidFill>
                  <a:schemeClr val="accent1"/>
                </a:solidFill>
              </a:rPr>
              <a:t>5,2 ·10</a:t>
            </a:r>
            <a:r>
              <a:rPr lang="cs-CZ" sz="2000" baseline="30000" dirty="0">
                <a:solidFill>
                  <a:schemeClr val="accent1"/>
                </a:solidFill>
              </a:rPr>
              <a:t>44</a:t>
            </a:r>
            <a:r>
              <a:rPr lang="cs-CZ" sz="2000" dirty="0">
                <a:solidFill>
                  <a:schemeClr val="accent1"/>
                </a:solidFill>
              </a:rPr>
              <a:t> J</a:t>
            </a:r>
          </a:p>
          <a:p>
            <a:pPr>
              <a:lnSpc>
                <a:spcPct val="80000"/>
              </a:lnSpc>
            </a:pPr>
            <a:r>
              <a:rPr lang="cs-CZ" sz="2000" dirty="0">
                <a:solidFill>
                  <a:schemeClr val="accent1"/>
                </a:solidFill>
              </a:rPr>
              <a:t>spálením He na C, O		2,5 ·10</a:t>
            </a:r>
            <a:r>
              <a:rPr lang="cs-CZ" sz="2000" baseline="30000" dirty="0">
                <a:solidFill>
                  <a:schemeClr val="accent1"/>
                </a:solidFill>
              </a:rPr>
              <a:t>29</a:t>
            </a:r>
            <a:r>
              <a:rPr lang="cs-CZ" sz="2000" dirty="0">
                <a:solidFill>
                  <a:schemeClr val="accent1"/>
                </a:solidFill>
              </a:rPr>
              <a:t> kg · 0,00075 · </a:t>
            </a:r>
            <a:r>
              <a:rPr lang="cs-CZ" sz="2000" i="1" dirty="0">
                <a:solidFill>
                  <a:schemeClr val="accent1"/>
                </a:solidFill>
              </a:rPr>
              <a:t>c</a:t>
            </a:r>
            <a:r>
              <a:rPr lang="cs-CZ" sz="2000" baseline="30000" dirty="0">
                <a:solidFill>
                  <a:schemeClr val="accent1"/>
                </a:solidFill>
              </a:rPr>
              <a:t>2</a:t>
            </a:r>
            <a:r>
              <a:rPr lang="cs-CZ" sz="2000" dirty="0">
                <a:solidFill>
                  <a:schemeClr val="accent1"/>
                </a:solidFill>
              </a:rPr>
              <a:t> </a:t>
            </a:r>
            <a:r>
              <a:rPr lang="cs-CZ" sz="2000" i="1" dirty="0">
                <a:solidFill>
                  <a:schemeClr val="accent1"/>
                </a:solidFill>
              </a:rPr>
              <a:t> = </a:t>
            </a:r>
            <a:r>
              <a:rPr lang="cs-CZ" sz="2000" u="sng" dirty="0">
                <a:solidFill>
                  <a:schemeClr val="accent1"/>
                </a:solidFill>
              </a:rPr>
              <a:t>1,7 ·10</a:t>
            </a:r>
            <a:r>
              <a:rPr lang="cs-CZ" sz="2000" u="sng" baseline="30000" dirty="0">
                <a:solidFill>
                  <a:schemeClr val="accent1"/>
                </a:solidFill>
              </a:rPr>
              <a:t>43</a:t>
            </a:r>
            <a:r>
              <a:rPr lang="cs-CZ" sz="2000" u="sng" dirty="0">
                <a:solidFill>
                  <a:schemeClr val="accent1"/>
                </a:solidFill>
              </a:rPr>
              <a:t> J</a:t>
            </a:r>
            <a:endParaRPr lang="cs-CZ" sz="2000" b="1" dirty="0">
              <a:solidFill>
                <a:schemeClr val="accent1"/>
              </a:solidFill>
            </a:endParaRPr>
          </a:p>
          <a:p>
            <a:pPr>
              <a:lnSpc>
                <a:spcPct val="80000"/>
              </a:lnSpc>
            </a:pPr>
            <a:r>
              <a:rPr lang="cs-CZ" sz="2000" b="1" dirty="0">
                <a:solidFill>
                  <a:schemeClr val="accent1"/>
                </a:solidFill>
              </a:rPr>
              <a:t>celkem</a:t>
            </a:r>
            <a:r>
              <a:rPr lang="cs-CZ" sz="2000" dirty="0">
                <a:solidFill>
                  <a:schemeClr val="accent1"/>
                </a:solidFill>
              </a:rPr>
              <a:t>  					                    </a:t>
            </a:r>
            <a:r>
              <a:rPr lang="cs-CZ" sz="2000" b="1" dirty="0">
                <a:solidFill>
                  <a:schemeClr val="accent1"/>
                </a:solidFill>
              </a:rPr>
              <a:t>5,6 ·10</a:t>
            </a:r>
            <a:r>
              <a:rPr lang="cs-CZ" sz="2000" b="1" baseline="30000" dirty="0">
                <a:solidFill>
                  <a:schemeClr val="accent1"/>
                </a:solidFill>
              </a:rPr>
              <a:t>44</a:t>
            </a:r>
            <a:r>
              <a:rPr lang="cs-CZ" sz="2000" b="1" dirty="0">
                <a:solidFill>
                  <a:schemeClr val="accent1"/>
                </a:solidFill>
              </a:rPr>
              <a:t> J</a:t>
            </a:r>
            <a:endParaRPr lang="cs-CZ" sz="2000" dirty="0">
              <a:solidFill>
                <a:schemeClr val="accent1"/>
              </a:solidFill>
            </a:endParaRPr>
          </a:p>
          <a:p>
            <a:pPr>
              <a:lnSpc>
                <a:spcPct val="80000"/>
              </a:lnSpc>
            </a:pPr>
            <a:endParaRPr lang="cs-CZ" sz="2000" dirty="0">
              <a:solidFill>
                <a:schemeClr val="accent1"/>
              </a:solidFill>
            </a:endParaRPr>
          </a:p>
          <a:p>
            <a:pPr>
              <a:lnSpc>
                <a:spcPct val="80000"/>
              </a:lnSpc>
            </a:pPr>
            <a:r>
              <a:rPr lang="cs-CZ" sz="2000" dirty="0">
                <a:solidFill>
                  <a:schemeClr val="accent1"/>
                </a:solidFill>
              </a:rPr>
              <a:t>Z energetického hlediska je vůbec nejdůležitější termojaderné spalování vodíku na helium, kterým se uvolní přes 85 % celkové energie, pak je spalování helia na těžší prvky s 12 %.</a:t>
            </a:r>
          </a:p>
        </p:txBody>
      </p:sp>
      <p:sp>
        <p:nvSpPr>
          <p:cNvPr id="20485"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cs-CZ">
              <a:solidFill>
                <a:srgbClr val="000000"/>
              </a:solidFill>
            </a:endParaRPr>
          </a:p>
        </p:txBody>
      </p:sp>
      <p:graphicFrame>
        <p:nvGraphicFramePr>
          <p:cNvPr id="20484" name="Object 4"/>
          <p:cNvGraphicFramePr>
            <a:graphicFrameLocks noChangeAspect="1"/>
          </p:cNvGraphicFramePr>
          <p:nvPr/>
        </p:nvGraphicFramePr>
        <p:xfrm>
          <a:off x="1524001" y="0"/>
          <a:ext cx="352425" cy="457200"/>
        </p:xfrm>
        <a:graphic>
          <a:graphicData uri="http://schemas.openxmlformats.org/presentationml/2006/ole">
            <mc:AlternateContent xmlns:mc="http://schemas.openxmlformats.org/markup-compatibility/2006">
              <mc:Choice xmlns:v="urn:schemas-microsoft-com:vml" Requires="v">
                <p:oleObj spid="_x0000_s1131" name="Rovnice" r:id="rId4" imgW="355446" imgH="457002" progId="Equation.3">
                  <p:embed/>
                </p:oleObj>
              </mc:Choice>
              <mc:Fallback>
                <p:oleObj name="Rovnice" r:id="rId4" imgW="355446" imgH="4570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352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7"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cs-CZ">
              <a:solidFill>
                <a:srgbClr val="000000"/>
              </a:solidFill>
            </a:endParaRPr>
          </a:p>
        </p:txBody>
      </p:sp>
      <p:graphicFrame>
        <p:nvGraphicFramePr>
          <p:cNvPr id="20486" name="Object 6"/>
          <p:cNvGraphicFramePr>
            <a:graphicFrameLocks noChangeAspect="1"/>
          </p:cNvGraphicFramePr>
          <p:nvPr/>
        </p:nvGraphicFramePr>
        <p:xfrm>
          <a:off x="1524001" y="0"/>
          <a:ext cx="352425" cy="457200"/>
        </p:xfrm>
        <a:graphic>
          <a:graphicData uri="http://schemas.openxmlformats.org/presentationml/2006/ole">
            <mc:AlternateContent xmlns:mc="http://schemas.openxmlformats.org/markup-compatibility/2006">
              <mc:Choice xmlns:v="urn:schemas-microsoft-com:vml" Requires="v">
                <p:oleObj spid="_x0000_s1132" name="Rovnice" r:id="rId6" imgW="355446" imgH="457002" progId="Equation.3">
                  <p:embed/>
                </p:oleObj>
              </mc:Choice>
              <mc:Fallback>
                <p:oleObj name="Rovnice" r:id="rId6" imgW="355446" imgH="4570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352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9"/>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cs-CZ">
              <a:solidFill>
                <a:srgbClr val="000000"/>
              </a:solidFill>
            </a:endParaRPr>
          </a:p>
        </p:txBody>
      </p:sp>
      <p:graphicFrame>
        <p:nvGraphicFramePr>
          <p:cNvPr id="20488" name="Object 8"/>
          <p:cNvGraphicFramePr>
            <a:graphicFrameLocks noChangeAspect="1"/>
          </p:cNvGraphicFramePr>
          <p:nvPr/>
        </p:nvGraphicFramePr>
        <p:xfrm>
          <a:off x="6240463" y="2276476"/>
          <a:ext cx="557212" cy="720725"/>
        </p:xfrm>
        <a:graphic>
          <a:graphicData uri="http://schemas.openxmlformats.org/presentationml/2006/ole">
            <mc:AlternateContent xmlns:mc="http://schemas.openxmlformats.org/markup-compatibility/2006">
              <mc:Choice xmlns:v="urn:schemas-microsoft-com:vml" Requires="v">
                <p:oleObj spid="_x0000_s1133" name="Rovnice" r:id="rId7" imgW="355446" imgH="457002" progId="Equation.3">
                  <p:embed/>
                </p:oleObj>
              </mc:Choice>
              <mc:Fallback>
                <p:oleObj name="Rovnice" r:id="rId7" imgW="355446" imgH="4570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3" y="2276476"/>
                        <a:ext cx="557212" cy="720725"/>
                      </a:xfrm>
                      <a:prstGeom prst="rect">
                        <a:avLst/>
                      </a:prstGeom>
                      <a:solidFill>
                        <a:schemeClr val="accent1"/>
                      </a:solidFill>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cs-CZ" b="1">
                <a:solidFill>
                  <a:schemeClr val="accent1"/>
                </a:solidFill>
              </a:rPr>
              <a:t>Vznik a raný vývoj Slunce</a:t>
            </a:r>
          </a:p>
        </p:txBody>
      </p:sp>
      <p:sp>
        <p:nvSpPr>
          <p:cNvPr id="8195" name="Rectangle 3"/>
          <p:cNvSpPr>
            <a:spLocks noGrp="1" noChangeArrowheads="1"/>
          </p:cNvSpPr>
          <p:nvPr>
            <p:ph type="body" idx="1"/>
          </p:nvPr>
        </p:nvSpPr>
        <p:spPr>
          <a:xfrm>
            <a:off x="371364" y="1955121"/>
            <a:ext cx="11449272" cy="4896843"/>
          </a:xfrm>
        </p:spPr>
        <p:txBody>
          <a:bodyPr/>
          <a:lstStyle/>
          <a:p>
            <a:pPr>
              <a:lnSpc>
                <a:spcPct val="80000"/>
              </a:lnSpc>
            </a:pPr>
            <a:r>
              <a:rPr lang="cs-CZ" sz="2000" dirty="0">
                <a:solidFill>
                  <a:schemeClr val="accent1"/>
                </a:solidFill>
              </a:rPr>
              <a:t>Slunce vzniklo před 4,55 miliardy let zhroucením části molekulového oblaku obíhajícího v rovině Galaxie. Slunce si podrželo jeho kinematiku a po celou dobu své existence se vyskytovalo v bezprostřední blízkosti této roviny obývané přednostně hvězdami populace I a mezihvězdnou látkou. </a:t>
            </a:r>
          </a:p>
          <a:p>
            <a:pPr>
              <a:lnSpc>
                <a:spcPct val="80000"/>
              </a:lnSpc>
            </a:pPr>
            <a:endParaRPr lang="cs-CZ" sz="2000" dirty="0">
              <a:solidFill>
                <a:schemeClr val="accent1"/>
              </a:solidFill>
            </a:endParaRPr>
          </a:p>
          <a:p>
            <a:pPr>
              <a:lnSpc>
                <a:spcPct val="80000"/>
              </a:lnSpc>
            </a:pPr>
            <a:r>
              <a:rPr lang="cs-CZ" sz="2000" dirty="0">
                <a:solidFill>
                  <a:schemeClr val="accent1"/>
                </a:solidFill>
              </a:rPr>
              <a:t>Kolem centra Galaxie obíhá po takřka kruhové trajektorii; vůči vzdáleným galaxiím kolem něj oběhlo již více než dvacetkrát. </a:t>
            </a:r>
          </a:p>
          <a:p>
            <a:pPr>
              <a:lnSpc>
                <a:spcPct val="80000"/>
              </a:lnSpc>
            </a:pPr>
            <a:endParaRPr lang="cs-CZ" sz="2000" dirty="0">
              <a:solidFill>
                <a:schemeClr val="accent1"/>
              </a:solidFill>
            </a:endParaRPr>
          </a:p>
          <a:p>
            <a:pPr>
              <a:lnSpc>
                <a:spcPct val="80000"/>
              </a:lnSpc>
            </a:pPr>
            <a:r>
              <a:rPr lang="cs-CZ" sz="2000" dirty="0">
                <a:solidFill>
                  <a:schemeClr val="accent1"/>
                </a:solidFill>
              </a:rPr>
              <a:t>Stáří Slunce odhadujeme metodami radioaktivního datování těles sluneční soustavy, zejména pak meteoritů.</a:t>
            </a:r>
          </a:p>
          <a:p>
            <a:pPr>
              <a:lnSpc>
                <a:spcPct val="80000"/>
              </a:lnSpc>
            </a:pPr>
            <a:endParaRPr lang="cs-CZ" sz="2000" dirty="0">
              <a:solidFill>
                <a:schemeClr val="accent1"/>
              </a:solidFill>
            </a:endParaRPr>
          </a:p>
          <a:p>
            <a:pPr>
              <a:lnSpc>
                <a:spcPct val="80000"/>
              </a:lnSpc>
            </a:pPr>
            <a:r>
              <a:rPr lang="cs-CZ" sz="2000" dirty="0">
                <a:solidFill>
                  <a:schemeClr val="accent1"/>
                </a:solidFill>
              </a:rPr>
              <a:t>Bezprostřední popud ke vzniku Slunce byl zřejmě výbuch blízké supernovy nebo supernov. </a:t>
            </a:r>
          </a:p>
          <a:p>
            <a:pPr>
              <a:lnSpc>
                <a:spcPct val="80000"/>
              </a:lnSpc>
            </a:pPr>
            <a:endParaRPr lang="cs-CZ" sz="2000" dirty="0">
              <a:solidFill>
                <a:schemeClr val="accent1"/>
              </a:solidFill>
            </a:endParaRPr>
          </a:p>
          <a:p>
            <a:pPr>
              <a:lnSpc>
                <a:spcPct val="80000"/>
              </a:lnSpc>
            </a:pPr>
            <a:r>
              <a:rPr lang="cs-CZ" sz="2000" dirty="0">
                <a:solidFill>
                  <a:schemeClr val="accent1"/>
                </a:solidFill>
              </a:rPr>
              <a:t>Modely raného vývoje hvězd o sluneční hmotnosti a slunečním složení ukazují, že na samém počátku vývoje je zárodek hvězdy opticky tenký, čili dosti průhledný.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cs-CZ" b="1">
                <a:solidFill>
                  <a:schemeClr val="accent1"/>
                </a:solidFill>
              </a:rPr>
              <a:t>Vznik a raný vývoj Slunce</a:t>
            </a:r>
          </a:p>
        </p:txBody>
      </p:sp>
      <p:sp>
        <p:nvSpPr>
          <p:cNvPr id="21507" name="Rectangle 3"/>
          <p:cNvSpPr>
            <a:spLocks noGrp="1" noChangeArrowheads="1"/>
          </p:cNvSpPr>
          <p:nvPr>
            <p:ph type="body" idx="1"/>
          </p:nvPr>
        </p:nvSpPr>
        <p:spPr>
          <a:xfrm>
            <a:off x="335360" y="1772816"/>
            <a:ext cx="11449272" cy="4896272"/>
          </a:xfrm>
        </p:spPr>
        <p:txBody>
          <a:bodyPr/>
          <a:lstStyle/>
          <a:p>
            <a:pPr>
              <a:lnSpc>
                <a:spcPct val="80000"/>
              </a:lnSpc>
            </a:pPr>
            <a:r>
              <a:rPr lang="cs-CZ" sz="2000" dirty="0">
                <a:solidFill>
                  <a:schemeClr val="accent1"/>
                </a:solidFill>
              </a:rPr>
              <a:t>Vzrůstající gradient tlaku ve hvězdě začne rychlou kontrakci brzdit. Zpočátku v centrálních oblastech, později v celém objektu se ustaví hydrostatická rovnováha. Vnější rozměry poklesnou pod 5 au, útvar se stává tzv. </a:t>
            </a:r>
            <a:r>
              <a:rPr lang="cs-CZ" sz="2000" i="1" dirty="0" err="1">
                <a:solidFill>
                  <a:srgbClr val="FFFF00"/>
                </a:solidFill>
              </a:rPr>
              <a:t>protohvězdou</a:t>
            </a:r>
            <a:r>
              <a:rPr lang="cs-CZ" sz="2000" dirty="0">
                <a:solidFill>
                  <a:schemeClr val="accent1"/>
                </a:solidFill>
              </a:rPr>
              <a:t>. </a:t>
            </a:r>
          </a:p>
          <a:p>
            <a:pPr>
              <a:lnSpc>
                <a:spcPct val="80000"/>
              </a:lnSpc>
            </a:pPr>
            <a:endParaRPr lang="cs-CZ" sz="2000" dirty="0">
              <a:solidFill>
                <a:schemeClr val="accent1"/>
              </a:solidFill>
            </a:endParaRPr>
          </a:p>
          <a:p>
            <a:pPr>
              <a:lnSpc>
                <a:spcPct val="80000"/>
              </a:lnSpc>
            </a:pPr>
            <a:r>
              <a:rPr lang="cs-CZ" sz="2000" dirty="0">
                <a:solidFill>
                  <a:schemeClr val="accent1"/>
                </a:solidFill>
              </a:rPr>
              <a:t>V opticky tlustém oblaku se uvolněná potenciální energie mění v teplo, které nahřívá tělo </a:t>
            </a:r>
            <a:r>
              <a:rPr lang="cs-CZ" sz="2000" dirty="0" err="1">
                <a:solidFill>
                  <a:schemeClr val="accent1"/>
                </a:solidFill>
              </a:rPr>
              <a:t>protohvězdy</a:t>
            </a:r>
            <a:r>
              <a:rPr lang="cs-CZ" sz="2000" dirty="0">
                <a:solidFill>
                  <a:schemeClr val="accent1"/>
                </a:solidFill>
              </a:rPr>
              <a:t>. Ta pak část své energie odevzdává do prostoru prostřednictvím převážně infračerveného záření. V počátečních fázích se zářivý výkon </a:t>
            </a:r>
            <a:r>
              <a:rPr lang="cs-CZ" sz="2000" dirty="0" err="1">
                <a:solidFill>
                  <a:srgbClr val="FFFF00"/>
                </a:solidFill>
              </a:rPr>
              <a:t>Protoslunce</a:t>
            </a:r>
            <a:r>
              <a:rPr lang="cs-CZ" sz="2000" dirty="0">
                <a:solidFill>
                  <a:schemeClr val="accent1"/>
                </a:solidFill>
              </a:rPr>
              <a:t> rychle zvětšil, a to až na několikanásobek současného výkonu. Pokles vyzařovací plochy hroutící se hvězdy je více než bohatě kompenzován nárůstem efektivní teploty.</a:t>
            </a:r>
          </a:p>
          <a:p>
            <a:pPr>
              <a:lnSpc>
                <a:spcPct val="80000"/>
              </a:lnSpc>
            </a:pPr>
            <a:endParaRPr lang="cs-CZ" sz="2000" dirty="0">
              <a:solidFill>
                <a:schemeClr val="accent1"/>
              </a:solidFill>
            </a:endParaRPr>
          </a:p>
          <a:p>
            <a:pPr>
              <a:lnSpc>
                <a:spcPct val="80000"/>
              </a:lnSpc>
            </a:pPr>
            <a:r>
              <a:rPr lang="cs-CZ" sz="2000" dirty="0">
                <a:solidFill>
                  <a:schemeClr val="accent1"/>
                </a:solidFill>
              </a:rPr>
              <a:t>Jakmile teplota v </a:t>
            </a:r>
            <a:r>
              <a:rPr lang="cs-CZ" sz="2000" dirty="0" err="1">
                <a:solidFill>
                  <a:schemeClr val="accent1"/>
                </a:solidFill>
              </a:rPr>
              <a:t>protohvězdě</a:t>
            </a:r>
            <a:r>
              <a:rPr lang="cs-CZ" sz="2000" dirty="0">
                <a:solidFill>
                  <a:schemeClr val="accent1"/>
                </a:solidFill>
              </a:rPr>
              <a:t> vzroste nad 1000 K, začne se prach vypařovat a opacita poklesne. „Poloměr“ hvězdy náhle poklesne a přiblíží se až k hydrostatickému jádru. To se dále rozehřívá s tím, jak na ně dále padají vnější vrstvy. Dosáhne-li teplota v jádru 2000 kelvinů, začnou molekuly rozpadat na jednotlivé atomy. Tento proces pohlcuje energii, která by jinak umožnila v nitru vytvořit dostatečný gradient tlaku k udržení hydrostatické rovnováhy. Hvězda je tak dynamicky nestabilní, dochází k další rychlé fázi smršťování, která trvá do okamžiku, než se znovu ustaví rovnováha.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cs-CZ">
                <a:solidFill>
                  <a:schemeClr val="accent1"/>
                </a:solidFill>
              </a:rPr>
              <a:t>závěrečná stadia vývoje hvězd</a:t>
            </a:r>
          </a:p>
        </p:txBody>
      </p:sp>
      <p:sp>
        <p:nvSpPr>
          <p:cNvPr id="19459" name="Rectangle 3"/>
          <p:cNvSpPr>
            <a:spLocks noGrp="1" noChangeArrowheads="1"/>
          </p:cNvSpPr>
          <p:nvPr>
            <p:ph type="body" idx="1"/>
          </p:nvPr>
        </p:nvSpPr>
        <p:spPr/>
        <p:txBody>
          <a:bodyPr/>
          <a:lstStyle/>
          <a:p>
            <a:pPr>
              <a:lnSpc>
                <a:spcPct val="90000"/>
              </a:lnSpc>
            </a:pPr>
            <a:r>
              <a:rPr lang="cs-CZ" sz="2800" dirty="0">
                <a:solidFill>
                  <a:schemeClr val="accent1"/>
                </a:solidFill>
              </a:rPr>
              <a:t>neutronové hvězdy, jejichž vnitřek je tvořen především neutrony a kůra je z elektronově degenerované látky, vznikají kolapsem železného elektronově degenerovaného jádra hmotných hvězd (</a:t>
            </a:r>
            <a:r>
              <a:rPr lang="cs-CZ" sz="2800" i="1" dirty="0">
                <a:solidFill>
                  <a:schemeClr val="accent1"/>
                </a:solidFill>
              </a:rPr>
              <a:t>M</a:t>
            </a:r>
            <a:r>
              <a:rPr lang="cs-CZ" sz="2800" dirty="0">
                <a:solidFill>
                  <a:schemeClr val="accent1"/>
                </a:solidFill>
              </a:rPr>
              <a:t> &gt; 11 M</a:t>
            </a:r>
            <a:r>
              <a:rPr lang="cs-CZ" sz="2800" b="1" baseline="-25000" dirty="0">
                <a:solidFill>
                  <a:schemeClr val="accent1"/>
                </a:solidFill>
                <a:latin typeface="Wingdings" pitchFamily="2" charset="2"/>
              </a:rPr>
              <a:t>¤</a:t>
            </a:r>
            <a:r>
              <a:rPr lang="cs-CZ" sz="2800" dirty="0">
                <a:solidFill>
                  <a:schemeClr val="accent1"/>
                </a:solidFill>
              </a:rPr>
              <a:t>). V důsledku kolapsu dochází též ke vzplanutí </a:t>
            </a:r>
            <a:r>
              <a:rPr lang="cs-CZ" sz="2800" i="1" dirty="0">
                <a:solidFill>
                  <a:srgbClr val="FFFF66"/>
                </a:solidFill>
              </a:rPr>
              <a:t>supernov typu II</a:t>
            </a:r>
            <a:r>
              <a:rPr lang="cs-CZ" sz="2800" dirty="0">
                <a:solidFill>
                  <a:srgbClr val="FFFF66"/>
                </a:solidFill>
              </a:rPr>
              <a:t> a </a:t>
            </a:r>
            <a:r>
              <a:rPr lang="cs-CZ" sz="2800" i="1" dirty="0">
                <a:solidFill>
                  <a:srgbClr val="FFFF66"/>
                </a:solidFill>
              </a:rPr>
              <a:t>I b</a:t>
            </a:r>
            <a:endParaRPr lang="cs-CZ" sz="2800" dirty="0">
              <a:solidFill>
                <a:srgbClr val="FFFF66"/>
              </a:solidFill>
            </a:endParaRPr>
          </a:p>
          <a:p>
            <a:pPr>
              <a:lnSpc>
                <a:spcPct val="90000"/>
              </a:lnSpc>
            </a:pPr>
            <a:endParaRPr lang="cs-CZ" sz="2800" dirty="0">
              <a:solidFill>
                <a:schemeClr val="accent1"/>
              </a:solidFill>
            </a:endParaRPr>
          </a:p>
          <a:p>
            <a:pPr>
              <a:lnSpc>
                <a:spcPct val="90000"/>
              </a:lnSpc>
            </a:pPr>
            <a:r>
              <a:rPr lang="cs-CZ" sz="2800" dirty="0">
                <a:solidFill>
                  <a:schemeClr val="accent1"/>
                </a:solidFill>
              </a:rPr>
              <a:t>Chceme-li pochopit chování degenerovaných objektů, musíme se blíže seznámit s chováním látky při vysokých hustotách a relativně nízkých teplotách, menších, než je teplota degenerace.</a:t>
            </a:r>
          </a:p>
          <a:p>
            <a:pPr>
              <a:lnSpc>
                <a:spcPct val="90000"/>
              </a:lnSpc>
            </a:pPr>
            <a:endParaRPr lang="cs-CZ"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03388" y="274638"/>
            <a:ext cx="8507412" cy="1143000"/>
          </a:xfrm>
        </p:spPr>
        <p:txBody>
          <a:bodyPr/>
          <a:lstStyle/>
          <a:p>
            <a:pPr algn="l"/>
            <a:r>
              <a:rPr lang="cs-CZ" sz="4000" b="1">
                <a:solidFill>
                  <a:schemeClr val="accent1"/>
                </a:solidFill>
              </a:rPr>
              <a:t>Vývoj před vstupem na hlavní posloupnost</a:t>
            </a:r>
          </a:p>
        </p:txBody>
      </p:sp>
      <p:sp>
        <p:nvSpPr>
          <p:cNvPr id="22531" name="Rectangle 3"/>
          <p:cNvSpPr>
            <a:spLocks noGrp="1" noChangeArrowheads="1"/>
          </p:cNvSpPr>
          <p:nvPr>
            <p:ph type="body" idx="1"/>
          </p:nvPr>
        </p:nvSpPr>
        <p:spPr>
          <a:xfrm>
            <a:off x="515380" y="1912832"/>
            <a:ext cx="11161240" cy="4924425"/>
          </a:xfrm>
        </p:spPr>
        <p:txBody>
          <a:bodyPr/>
          <a:lstStyle/>
          <a:p>
            <a:pPr>
              <a:lnSpc>
                <a:spcPct val="80000"/>
              </a:lnSpc>
            </a:pPr>
            <a:r>
              <a:rPr lang="cs-CZ" sz="2000" dirty="0">
                <a:solidFill>
                  <a:schemeClr val="accent1"/>
                </a:solidFill>
              </a:rPr>
              <a:t>Aby se v nitru Slunce rozhořely vodíkové reakce natolik, aby jejich výkon dokázal hradit veškeré ztráty působené vyzařováním = teplota nad 12 milionů K. Této podmínce dostojí v průběhu smršťování, pokud poloměr chemicky homogenní hvězdy poklesne pod 90 % současného poloměru Slunce. Smrštěním tělesa z původně velmi velkých rozměrů se uvolní potenciální energie:  </a:t>
            </a:r>
            <a:r>
              <a:rPr lang="cs-CZ" sz="2000" i="1" dirty="0">
                <a:solidFill>
                  <a:schemeClr val="accent1"/>
                </a:solidFill>
              </a:rPr>
              <a:t>=</a:t>
            </a:r>
            <a:r>
              <a:rPr lang="cs-CZ" sz="2000" dirty="0">
                <a:solidFill>
                  <a:schemeClr val="accent1"/>
                </a:solidFill>
              </a:rPr>
              <a:t> 7,2 ·10</a:t>
            </a:r>
            <a:r>
              <a:rPr lang="cs-CZ" sz="2000" baseline="30000" dirty="0">
                <a:solidFill>
                  <a:schemeClr val="accent1"/>
                </a:solidFill>
              </a:rPr>
              <a:t>41</a:t>
            </a:r>
            <a:r>
              <a:rPr lang="cs-CZ" sz="2000" dirty="0">
                <a:solidFill>
                  <a:schemeClr val="accent1"/>
                </a:solidFill>
              </a:rPr>
              <a:t> joulů. Polovina energie se využije na zvýšení vnitřní energie, tedy zejména na žádoucí zahřátí hvězdného nitra, druhá polovina energie je vyzářena (3,6 ·10</a:t>
            </a:r>
            <a:r>
              <a:rPr lang="cs-CZ" sz="2000" baseline="30000" dirty="0">
                <a:solidFill>
                  <a:schemeClr val="accent1"/>
                </a:solidFill>
              </a:rPr>
              <a:t>41</a:t>
            </a:r>
            <a:r>
              <a:rPr lang="cs-CZ" sz="2000" dirty="0">
                <a:solidFill>
                  <a:schemeClr val="accent1"/>
                </a:solidFill>
              </a:rPr>
              <a:t> J). </a:t>
            </a:r>
          </a:p>
          <a:p>
            <a:pPr>
              <a:lnSpc>
                <a:spcPct val="80000"/>
              </a:lnSpc>
            </a:pPr>
            <a:endParaRPr lang="cs-CZ" sz="2000" dirty="0">
              <a:solidFill>
                <a:schemeClr val="accent1"/>
              </a:solidFill>
            </a:endParaRPr>
          </a:p>
          <a:p>
            <a:pPr>
              <a:lnSpc>
                <a:spcPct val="80000"/>
              </a:lnSpc>
            </a:pPr>
            <a:r>
              <a:rPr lang="cs-CZ" sz="2000" dirty="0">
                <a:solidFill>
                  <a:schemeClr val="accent1"/>
                </a:solidFill>
              </a:rPr>
              <a:t>Doba, za niž </a:t>
            </a:r>
            <a:r>
              <a:rPr lang="cs-CZ" sz="2000" dirty="0" err="1">
                <a:solidFill>
                  <a:srgbClr val="FFCC00"/>
                </a:solidFill>
              </a:rPr>
              <a:t>Protoslunce</a:t>
            </a:r>
            <a:r>
              <a:rPr lang="cs-CZ" sz="2000" dirty="0">
                <a:solidFill>
                  <a:schemeClr val="accent1"/>
                </a:solidFill>
              </a:rPr>
              <a:t> dosáhne hlavní posloupnosti, je určena tempem, jímž je energie určená k vyzáření odváděna do prostoru. Zářivý výkon hvězdy je dán izolačními vlastnostmi obalu hvězdy a po většinu fáze před vstupem na hlavní posloupnost zhruba odpovídá současnému výkonu Slunce 1 L</a:t>
            </a:r>
            <a:r>
              <a:rPr lang="cs-CZ" sz="2000" b="1" baseline="-25000" dirty="0">
                <a:solidFill>
                  <a:schemeClr val="accent1"/>
                </a:solidFill>
              </a:rPr>
              <a:t>S</a:t>
            </a:r>
            <a:r>
              <a:rPr lang="cs-CZ" sz="2000" dirty="0">
                <a:solidFill>
                  <a:schemeClr val="accent1"/>
                </a:solidFill>
              </a:rPr>
              <a:t>. </a:t>
            </a:r>
          </a:p>
          <a:p>
            <a:pPr>
              <a:lnSpc>
                <a:spcPct val="80000"/>
              </a:lnSpc>
            </a:pPr>
            <a:endParaRPr lang="cs-CZ" sz="2000" dirty="0">
              <a:solidFill>
                <a:schemeClr val="accent1"/>
              </a:solidFill>
            </a:endParaRPr>
          </a:p>
          <a:p>
            <a:pPr>
              <a:lnSpc>
                <a:spcPct val="80000"/>
              </a:lnSpc>
            </a:pPr>
            <a:r>
              <a:rPr lang="cs-CZ" sz="2000" dirty="0">
                <a:solidFill>
                  <a:schemeClr val="accent1"/>
                </a:solidFill>
              </a:rPr>
              <a:t>Co se během této fáze, která odpovídá zhruba 0,5 % celkové délky aktivní života hvězdy, stalo? S rostoucí teplotou v nitru hvězdy dochází k postupné ionizaci materiálu. Obal hvězdy se stává pro postupující záření prakticky neprůhledný a ve hvězdě se teplo přenáší především konvekcí. </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03388" y="274638"/>
            <a:ext cx="8507412" cy="1143000"/>
          </a:xfrm>
        </p:spPr>
        <p:txBody>
          <a:bodyPr/>
          <a:lstStyle/>
          <a:p>
            <a:pPr algn="l"/>
            <a:r>
              <a:rPr lang="cs-CZ" sz="4000" b="1">
                <a:solidFill>
                  <a:schemeClr val="accent1"/>
                </a:solidFill>
              </a:rPr>
              <a:t>Vývoj před vstupem na hlavní posloupnost</a:t>
            </a:r>
          </a:p>
        </p:txBody>
      </p:sp>
      <p:sp>
        <p:nvSpPr>
          <p:cNvPr id="9219" name="Rectangle 3"/>
          <p:cNvSpPr>
            <a:spLocks noGrp="1" noChangeArrowheads="1"/>
          </p:cNvSpPr>
          <p:nvPr>
            <p:ph type="body" idx="1"/>
          </p:nvPr>
        </p:nvSpPr>
        <p:spPr>
          <a:xfrm>
            <a:off x="335360" y="1700808"/>
            <a:ext cx="11593288" cy="4968281"/>
          </a:xfrm>
        </p:spPr>
        <p:txBody>
          <a:bodyPr/>
          <a:lstStyle/>
          <a:p>
            <a:pPr>
              <a:lnSpc>
                <a:spcPct val="80000"/>
              </a:lnSpc>
            </a:pPr>
            <a:r>
              <a:rPr lang="cs-CZ" sz="1800" dirty="0">
                <a:solidFill>
                  <a:schemeClr val="accent1"/>
                </a:solidFill>
              </a:rPr>
              <a:t>Slunce se stalo plně konvektivním zhruba milion let po začátku kolapsu. V průběhu této etapy vývoje došlo i k zažehnutí prvních termonukleárních reakcí, zejména k zapálení deuteria, avšak energetická produkce těchto reakcí byla natolik nevýznamná, že smršťování hvězdy prakticky neovlivnila. S tím jak rostla  teplota hvězdného nitra, stoupal i stupeň ionizace a neprůhlednost materiálu klesala. </a:t>
            </a:r>
          </a:p>
          <a:p>
            <a:pPr>
              <a:lnSpc>
                <a:spcPct val="80000"/>
              </a:lnSpc>
            </a:pPr>
            <a:endParaRPr lang="cs-CZ" sz="1800" dirty="0">
              <a:solidFill>
                <a:schemeClr val="accent1"/>
              </a:solidFill>
            </a:endParaRPr>
          </a:p>
          <a:p>
            <a:pPr>
              <a:lnSpc>
                <a:spcPct val="80000"/>
              </a:lnSpc>
            </a:pPr>
            <a:r>
              <a:rPr lang="cs-CZ" sz="1800" dirty="0">
                <a:solidFill>
                  <a:schemeClr val="accent1"/>
                </a:solidFill>
              </a:rPr>
              <a:t>V plně konvektivní hvězdě se přenos energie zářivou difuzí prosadil nejprve v centru, v průběhu času se pak oblast v zářivé rovnováze rozšiřovala i k vyšším partiím hvězdy. Tím se pochopitelně měnily izolační vlastnosti hvězdy – nastal i jistý nárůst zářivého výkonu. Mírně se tak urychlil vstup na </a:t>
            </a:r>
            <a:r>
              <a:rPr lang="cs-CZ" sz="1800" i="1" dirty="0">
                <a:solidFill>
                  <a:srgbClr val="FFFF00"/>
                </a:solidFill>
              </a:rPr>
              <a:t>hlavní posloupnost nulového stáří</a:t>
            </a:r>
            <a:r>
              <a:rPr lang="cs-CZ" sz="1800" dirty="0">
                <a:solidFill>
                  <a:schemeClr val="accent1"/>
                </a:solidFill>
              </a:rPr>
              <a:t>, který byl ukončen zhruba po 50 milionech let od zrodu hvězdy.</a:t>
            </a:r>
          </a:p>
          <a:p>
            <a:pPr>
              <a:lnSpc>
                <a:spcPct val="80000"/>
              </a:lnSpc>
            </a:pPr>
            <a:endParaRPr lang="cs-CZ" sz="1800" dirty="0">
              <a:solidFill>
                <a:schemeClr val="accent1"/>
              </a:solidFill>
            </a:endParaRPr>
          </a:p>
          <a:p>
            <a:pPr>
              <a:lnSpc>
                <a:spcPct val="80000"/>
              </a:lnSpc>
            </a:pPr>
            <a:r>
              <a:rPr lang="cs-CZ" sz="1800" dirty="0">
                <a:solidFill>
                  <a:schemeClr val="accent1"/>
                </a:solidFill>
              </a:rPr>
              <a:t>Mezi tím se již utvořila též sluneční soustava, jejíž existence byla důležitá zejména v počátcích vývoje, neboť budoucí hvězdu zbavila nadbytku momentu hybnosti a umožnila jí její další vývoj. Jakmile se Slunce dostatečně smrštilo, začalo </a:t>
            </a:r>
            <a:r>
              <a:rPr lang="cs-CZ" sz="1800" dirty="0" err="1">
                <a:solidFill>
                  <a:schemeClr val="accent1"/>
                </a:solidFill>
              </a:rPr>
              <a:t>protoplanetární</a:t>
            </a:r>
            <a:r>
              <a:rPr lang="cs-CZ" sz="1800" dirty="0">
                <a:solidFill>
                  <a:schemeClr val="accent1"/>
                </a:solidFill>
              </a:rPr>
              <a:t> oblak nahřívat svým vlastním zářením a výrazným způsobem ovlivnilo jeho chemické složení a rozložení hmoty v něm. </a:t>
            </a:r>
          </a:p>
          <a:p>
            <a:pPr>
              <a:lnSpc>
                <a:spcPct val="80000"/>
              </a:lnSpc>
            </a:pPr>
            <a:endParaRPr lang="cs-CZ" sz="1800" dirty="0">
              <a:solidFill>
                <a:schemeClr val="accent1"/>
              </a:solidFill>
            </a:endParaRPr>
          </a:p>
          <a:p>
            <a:pPr>
              <a:lnSpc>
                <a:spcPct val="80000"/>
              </a:lnSpc>
            </a:pPr>
            <a:r>
              <a:rPr lang="cs-CZ" sz="1800" dirty="0">
                <a:solidFill>
                  <a:schemeClr val="accent1"/>
                </a:solidFill>
              </a:rPr>
              <a:t>Později, když se Slunce zformovalo jako </a:t>
            </a:r>
            <a:r>
              <a:rPr lang="cs-CZ" sz="1800" dirty="0" err="1">
                <a:solidFill>
                  <a:schemeClr val="accent1"/>
                </a:solidFill>
              </a:rPr>
              <a:t>kvazistabilní</a:t>
            </a:r>
            <a:r>
              <a:rPr lang="cs-CZ" sz="1800" dirty="0">
                <a:solidFill>
                  <a:schemeClr val="accent1"/>
                </a:solidFill>
              </a:rPr>
              <a:t> hvězda, vstoupilo do etapy hvězdy typu T </a:t>
            </a:r>
            <a:r>
              <a:rPr lang="cs-CZ" sz="1800" dirty="0" err="1">
                <a:solidFill>
                  <a:schemeClr val="accent1"/>
                </a:solidFill>
              </a:rPr>
              <a:t>Tauri</a:t>
            </a:r>
            <a:r>
              <a:rPr lang="cs-CZ" sz="1800" dirty="0">
                <a:solidFill>
                  <a:schemeClr val="accent1"/>
                </a:solidFill>
              </a:rPr>
              <a:t>, rychle rotujících, vysoce aktivních hvězd vyznačujících se mimořádně silným hvězdným větrem. Ten ze Slunce odnesl další díl nadbytečného momentu hybnosti a navíc vymetl zbytky </a:t>
            </a:r>
            <a:r>
              <a:rPr lang="cs-CZ" sz="1800" dirty="0" err="1">
                <a:solidFill>
                  <a:schemeClr val="accent1"/>
                </a:solidFill>
              </a:rPr>
              <a:t>protoplanetární</a:t>
            </a:r>
            <a:r>
              <a:rPr lang="cs-CZ" sz="1800" dirty="0">
                <a:solidFill>
                  <a:schemeClr val="accent1"/>
                </a:solidFill>
              </a:rPr>
              <a:t> mlhoviny, která se nestačila zkoncentrovat v kompaktní tělesa – tj. planety a jejich družice.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cs-CZ" sz="4000" b="1">
                <a:solidFill>
                  <a:schemeClr val="accent1"/>
                </a:solidFill>
              </a:rPr>
              <a:t>Od hlavní posloupnosti nulového stáří až do dneška</a:t>
            </a:r>
          </a:p>
        </p:txBody>
      </p:sp>
      <p:sp>
        <p:nvSpPr>
          <p:cNvPr id="10243" name="Rectangle 3"/>
          <p:cNvSpPr>
            <a:spLocks noGrp="1" noChangeArrowheads="1"/>
          </p:cNvSpPr>
          <p:nvPr>
            <p:ph type="body" idx="1"/>
          </p:nvPr>
        </p:nvSpPr>
        <p:spPr>
          <a:xfrm>
            <a:off x="263352" y="1600200"/>
            <a:ext cx="11665296" cy="4997450"/>
          </a:xfrm>
        </p:spPr>
        <p:txBody>
          <a:bodyPr/>
          <a:lstStyle/>
          <a:p>
            <a:pPr>
              <a:lnSpc>
                <a:spcPct val="80000"/>
              </a:lnSpc>
            </a:pPr>
            <a:endParaRPr lang="cs-CZ" sz="2000" b="1" dirty="0">
              <a:solidFill>
                <a:schemeClr val="accent1"/>
              </a:solidFill>
            </a:endParaRPr>
          </a:p>
          <a:p>
            <a:pPr>
              <a:lnSpc>
                <a:spcPct val="80000"/>
              </a:lnSpc>
            </a:pPr>
            <a:r>
              <a:rPr lang="cs-CZ" sz="2000" dirty="0">
                <a:solidFill>
                  <a:schemeClr val="accent1"/>
                </a:solidFill>
              </a:rPr>
              <a:t>Slunce ve stavu hvězdy hlavní posloupnosti stráví kolem 11 miliard let, čili 88 % svého aktivního života. </a:t>
            </a:r>
          </a:p>
          <a:p>
            <a:pPr>
              <a:lnSpc>
                <a:spcPct val="80000"/>
              </a:lnSpc>
            </a:pPr>
            <a:endParaRPr lang="cs-CZ" sz="2000" dirty="0">
              <a:solidFill>
                <a:schemeClr val="accent1"/>
              </a:solidFill>
            </a:endParaRPr>
          </a:p>
          <a:p>
            <a:pPr>
              <a:lnSpc>
                <a:spcPct val="80000"/>
              </a:lnSpc>
            </a:pPr>
            <a:r>
              <a:rPr lang="cs-CZ" sz="2000" dirty="0">
                <a:solidFill>
                  <a:schemeClr val="accent1"/>
                </a:solidFill>
              </a:rPr>
              <a:t>Důkladně promíchané a tudíž chemicky homogenní Slunce vstoupilo do stadia hvězdy hlavní posloupnosti nulového stáří před asi 4,55 miliardy let. </a:t>
            </a:r>
          </a:p>
          <a:p>
            <a:pPr>
              <a:lnSpc>
                <a:spcPct val="80000"/>
              </a:lnSpc>
            </a:pPr>
            <a:endParaRPr lang="cs-CZ" sz="2000" dirty="0">
              <a:solidFill>
                <a:schemeClr val="accent1"/>
              </a:solidFill>
            </a:endParaRPr>
          </a:p>
          <a:p>
            <a:pPr>
              <a:lnSpc>
                <a:spcPct val="80000"/>
              </a:lnSpc>
            </a:pPr>
            <a:r>
              <a:rPr lang="cs-CZ" sz="2000" dirty="0">
                <a:solidFill>
                  <a:schemeClr val="accent1"/>
                </a:solidFill>
              </a:rPr>
              <a:t>Slunce zpočátku rotovalo rychleji než dnes, jeho aktivita byla o dost bouřlivější. Díky silnému hvězdnému větru se však hvězda postupně zbavuje svého momentu hybnosti, rotace se zvolňuje a aktivita v důsledku toho postupně klesá až na současnou, relativně velmi nízkou úroveň.</a:t>
            </a:r>
          </a:p>
          <a:p>
            <a:pPr>
              <a:lnSpc>
                <a:spcPct val="80000"/>
              </a:lnSpc>
            </a:pPr>
            <a:endParaRPr lang="cs-CZ" sz="2000" dirty="0">
              <a:solidFill>
                <a:schemeClr val="accent1"/>
              </a:solidFill>
            </a:endParaRPr>
          </a:p>
          <a:p>
            <a:pPr>
              <a:lnSpc>
                <a:spcPct val="80000"/>
              </a:lnSpc>
            </a:pPr>
            <a:r>
              <a:rPr lang="cs-CZ" sz="2000" dirty="0">
                <a:solidFill>
                  <a:schemeClr val="accent1"/>
                </a:solidFill>
              </a:rPr>
              <a:t>Energie se v okolí centra Slunce, coby hvězdy hlavní posloupnosti, uvolňuje takřka výhradně termonukleárním hořením vodíku v </a:t>
            </a:r>
            <a:r>
              <a:rPr lang="cs-CZ" sz="2000" i="1" dirty="0">
                <a:solidFill>
                  <a:srgbClr val="FFFF00"/>
                </a:solidFill>
              </a:rPr>
              <a:t>protonově-protonovém řetězci</a:t>
            </a:r>
            <a:r>
              <a:rPr lang="cs-CZ" sz="2000" dirty="0">
                <a:solidFill>
                  <a:schemeClr val="accent1"/>
                </a:solidFill>
              </a:rPr>
              <a:t>. Motorem hvězdného vývoje je úbytek počtu částic (ze 4 jader vodíku vznikne 1 jádro helia) obsažených v 1 kilogramu hmotnosti látky v  oblastech, kde probíhají termonukleární reakce. Látka se v průběhu času stává „měkčí“, hůře vzdoruje tíze svrchních vrstev. Postupně se hroutí, čímž se zahušťuje a též zahřívá.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a:r>
              <a:rPr lang="cs-CZ" sz="4000" b="1">
                <a:solidFill>
                  <a:schemeClr val="accent1"/>
                </a:solidFill>
              </a:rPr>
              <a:t>Od hlavní posloupnosti nulového stáří až do dneška</a:t>
            </a:r>
          </a:p>
        </p:txBody>
      </p:sp>
      <p:sp>
        <p:nvSpPr>
          <p:cNvPr id="23555" name="Rectangle 3"/>
          <p:cNvSpPr>
            <a:spLocks noGrp="1" noChangeArrowheads="1"/>
          </p:cNvSpPr>
          <p:nvPr>
            <p:ph type="body" idx="1"/>
          </p:nvPr>
        </p:nvSpPr>
        <p:spPr>
          <a:xfrm>
            <a:off x="609600" y="1600200"/>
            <a:ext cx="11247040" cy="5257800"/>
          </a:xfrm>
        </p:spPr>
        <p:txBody>
          <a:bodyPr/>
          <a:lstStyle/>
          <a:p>
            <a:pPr>
              <a:lnSpc>
                <a:spcPct val="80000"/>
              </a:lnSpc>
            </a:pPr>
            <a:endParaRPr lang="cs-CZ" sz="2000" b="1" dirty="0">
              <a:solidFill>
                <a:schemeClr val="accent1"/>
              </a:solidFill>
            </a:endParaRPr>
          </a:p>
          <a:p>
            <a:pPr>
              <a:lnSpc>
                <a:spcPct val="80000"/>
              </a:lnSpc>
            </a:pPr>
            <a:r>
              <a:rPr lang="cs-CZ" sz="2000" dirty="0">
                <a:solidFill>
                  <a:schemeClr val="accent1"/>
                </a:solidFill>
              </a:rPr>
              <a:t>Od vstupu Slunce na hlavní posloupnost do současnosti vzrostla centrální teplota z počátečních 12 milionů K na dnešních 15,4 milionů K, centrální hustota z původních 8 ·10</a:t>
            </a:r>
            <a:r>
              <a:rPr lang="cs-CZ" sz="2000" baseline="30000" dirty="0">
                <a:solidFill>
                  <a:schemeClr val="accent1"/>
                </a:solidFill>
              </a:rPr>
              <a:t>4</a:t>
            </a:r>
            <a:r>
              <a:rPr lang="cs-CZ" sz="2000" dirty="0">
                <a:solidFill>
                  <a:schemeClr val="accent1"/>
                </a:solidFill>
              </a:rPr>
              <a:t> kg m</a:t>
            </a:r>
            <a:r>
              <a:rPr lang="cs-CZ" sz="2000" baseline="30000" dirty="0">
                <a:solidFill>
                  <a:schemeClr val="accent1"/>
                </a:solidFill>
              </a:rPr>
              <a:t>–3</a:t>
            </a:r>
            <a:r>
              <a:rPr lang="cs-CZ" sz="2000" dirty="0">
                <a:solidFill>
                  <a:schemeClr val="accent1"/>
                </a:solidFill>
              </a:rPr>
              <a:t> vzrostla o 100 %, tj. na 1,6 ·10</a:t>
            </a:r>
            <a:r>
              <a:rPr lang="cs-CZ" sz="2000" baseline="30000" dirty="0">
                <a:solidFill>
                  <a:schemeClr val="accent1"/>
                </a:solidFill>
              </a:rPr>
              <a:t>5</a:t>
            </a:r>
            <a:r>
              <a:rPr lang="cs-CZ" sz="2000" dirty="0">
                <a:solidFill>
                  <a:schemeClr val="accent1"/>
                </a:solidFill>
              </a:rPr>
              <a:t> kg m</a:t>
            </a:r>
            <a:r>
              <a:rPr lang="cs-CZ" sz="2000" baseline="30000" dirty="0">
                <a:solidFill>
                  <a:schemeClr val="accent1"/>
                </a:solidFill>
              </a:rPr>
              <a:t>–3</a:t>
            </a:r>
            <a:r>
              <a:rPr lang="cs-CZ" sz="2000" dirty="0">
                <a:solidFill>
                  <a:schemeClr val="accent1"/>
                </a:solidFill>
              </a:rPr>
              <a:t>. Stále houstnoucí jádro se postupně osamostatňuje a jeho stav přestává záviset na stavu obalu hvězdy. </a:t>
            </a:r>
          </a:p>
          <a:p>
            <a:pPr>
              <a:lnSpc>
                <a:spcPct val="80000"/>
              </a:lnSpc>
            </a:pPr>
            <a:endParaRPr lang="cs-CZ" sz="2000" dirty="0">
              <a:solidFill>
                <a:schemeClr val="accent1"/>
              </a:solidFill>
            </a:endParaRPr>
          </a:p>
          <a:p>
            <a:pPr>
              <a:lnSpc>
                <a:spcPct val="80000"/>
              </a:lnSpc>
            </a:pPr>
            <a:r>
              <a:rPr lang="cs-CZ" sz="2000" dirty="0">
                <a:solidFill>
                  <a:schemeClr val="accent1"/>
                </a:solidFill>
              </a:rPr>
              <a:t>Navzdory klesajícímu zastoupení vodíku v centru se výkon hvězdy stále zvyšuje, což je dáno faktem, že při vzrůstající teplotě a hustotě probíhají reakce </a:t>
            </a:r>
            <a:r>
              <a:rPr lang="cs-CZ" sz="2000" i="1" dirty="0">
                <a:solidFill>
                  <a:schemeClr val="accent1"/>
                </a:solidFill>
              </a:rPr>
              <a:t>p-p</a:t>
            </a:r>
            <a:r>
              <a:rPr lang="cs-CZ" sz="2000" dirty="0">
                <a:solidFill>
                  <a:schemeClr val="accent1"/>
                </a:solidFill>
              </a:rPr>
              <a:t> řetězce rychleji. Výkon Slunce od počátku do současnosti vzrostl o 41 % (!). </a:t>
            </a:r>
          </a:p>
          <a:p>
            <a:pPr>
              <a:lnSpc>
                <a:spcPct val="80000"/>
              </a:lnSpc>
            </a:pPr>
            <a:endParaRPr lang="cs-CZ" sz="2000" dirty="0">
              <a:solidFill>
                <a:schemeClr val="accent1"/>
              </a:solidFill>
            </a:endParaRPr>
          </a:p>
          <a:p>
            <a:pPr>
              <a:lnSpc>
                <a:spcPct val="80000"/>
              </a:lnSpc>
            </a:pPr>
            <a:r>
              <a:rPr lang="cs-CZ" sz="2000" dirty="0">
                <a:solidFill>
                  <a:schemeClr val="accent1"/>
                </a:solidFill>
              </a:rPr>
              <a:t>Obal hvězdy se postupně přestavuje tak, aby mohl vyráběný výkon přenést. Zadržením malé části procházejícího zářivého toku pozvolna expanduje, poloměr hvězdy roste z počáteč­ních 0,90 R</a:t>
            </a:r>
            <a:r>
              <a:rPr lang="cs-CZ" sz="2000" b="1" baseline="-25000" dirty="0">
                <a:solidFill>
                  <a:schemeClr val="accent1"/>
                </a:solidFill>
              </a:rPr>
              <a:t>S</a:t>
            </a:r>
            <a:r>
              <a:rPr lang="cs-CZ" sz="2000" dirty="0">
                <a:solidFill>
                  <a:schemeClr val="accent1"/>
                </a:solidFill>
              </a:rPr>
              <a:t> na dnešní 1,00 R</a:t>
            </a:r>
            <a:r>
              <a:rPr lang="cs-CZ" sz="2000" b="1" baseline="-25000" dirty="0">
                <a:solidFill>
                  <a:schemeClr val="accent1"/>
                </a:solidFill>
              </a:rPr>
              <a:t>S</a:t>
            </a:r>
            <a:r>
              <a:rPr lang="cs-CZ" sz="2000" dirty="0">
                <a:solidFill>
                  <a:schemeClr val="accent1"/>
                </a:solidFill>
              </a:rPr>
              <a:t>.  </a:t>
            </a:r>
          </a:p>
          <a:p>
            <a:pPr>
              <a:lnSpc>
                <a:spcPct val="80000"/>
              </a:lnSpc>
            </a:pPr>
            <a:endParaRPr lang="cs-CZ" sz="2000" dirty="0">
              <a:solidFill>
                <a:schemeClr val="accent1"/>
              </a:solidFill>
            </a:endParaRPr>
          </a:p>
          <a:p>
            <a:pPr>
              <a:lnSpc>
                <a:spcPct val="80000"/>
              </a:lnSpc>
            </a:pPr>
            <a:r>
              <a:rPr lang="cs-CZ" sz="2000" dirty="0">
                <a:solidFill>
                  <a:schemeClr val="accent1"/>
                </a:solidFill>
              </a:rPr>
              <a:t>Jakkoli v minulosti Slunce méně zářilo, nemusela být teplota na Zemi nutně menší, neboť atmosféra naší planety byla zpočátku hustější a převládaly v ní plyny s víceatomovými molekulami (oxid uhličitý, metan, čpavek aj.), které způsobují silný skleníkový jev.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cs-CZ" b="1">
                <a:solidFill>
                  <a:schemeClr val="accent1"/>
                </a:solidFill>
              </a:rPr>
              <a:t>Dnešní Slunce</a:t>
            </a:r>
          </a:p>
        </p:txBody>
      </p:sp>
      <p:sp>
        <p:nvSpPr>
          <p:cNvPr id="11267" name="Rectangle 3"/>
          <p:cNvSpPr>
            <a:spLocks noGrp="1" noChangeArrowheads="1"/>
          </p:cNvSpPr>
          <p:nvPr>
            <p:ph type="body" idx="1"/>
          </p:nvPr>
        </p:nvSpPr>
        <p:spPr>
          <a:xfrm>
            <a:off x="335360" y="1417639"/>
            <a:ext cx="11305255" cy="5106988"/>
          </a:xfrm>
        </p:spPr>
        <p:txBody>
          <a:bodyPr/>
          <a:lstStyle/>
          <a:p>
            <a:pPr>
              <a:lnSpc>
                <a:spcPct val="80000"/>
              </a:lnSpc>
            </a:pPr>
            <a:endParaRPr lang="cs-CZ" sz="2000" b="1" dirty="0">
              <a:solidFill>
                <a:schemeClr val="accent1"/>
              </a:solidFill>
            </a:endParaRPr>
          </a:p>
          <a:p>
            <a:pPr>
              <a:lnSpc>
                <a:spcPct val="80000"/>
              </a:lnSpc>
            </a:pPr>
            <a:r>
              <a:rPr lang="cs-CZ" sz="2000" dirty="0">
                <a:solidFill>
                  <a:schemeClr val="accent1"/>
                </a:solidFill>
              </a:rPr>
              <a:t>Sestavit model současného Slunce není vůbec jednoduché. K jeho sestrojení bychom totiž museli znát, jak jsou ve Slunci rozložen chemické prvky. To však bohužel nevíme, protože bezprostřední analýze chemického složení jsou přístupny jen povrchové vrstvy hvězdy. Proto je třeba postupovat jistou oklikou. </a:t>
            </a:r>
          </a:p>
          <a:p>
            <a:pPr>
              <a:lnSpc>
                <a:spcPct val="80000"/>
              </a:lnSpc>
            </a:pPr>
            <a:endParaRPr lang="cs-CZ" sz="2000" dirty="0">
              <a:solidFill>
                <a:schemeClr val="accent1"/>
              </a:solidFill>
            </a:endParaRPr>
          </a:p>
          <a:p>
            <a:pPr>
              <a:lnSpc>
                <a:spcPct val="80000"/>
              </a:lnSpc>
            </a:pPr>
            <a:r>
              <a:rPr lang="cs-CZ" sz="2000" dirty="0">
                <a:solidFill>
                  <a:schemeClr val="accent1"/>
                </a:solidFill>
              </a:rPr>
              <a:t>Vycházíme přitom zpravidla z těchto předpokladů: </a:t>
            </a:r>
          </a:p>
          <a:p>
            <a:pPr marL="0" indent="0">
              <a:lnSpc>
                <a:spcPct val="80000"/>
              </a:lnSpc>
              <a:buNone/>
            </a:pPr>
            <a:endParaRPr lang="cs-CZ" sz="2000" dirty="0">
              <a:solidFill>
                <a:schemeClr val="accent1"/>
              </a:solidFill>
            </a:endParaRPr>
          </a:p>
          <a:p>
            <a:pPr lvl="1">
              <a:lnSpc>
                <a:spcPct val="80000"/>
              </a:lnSpc>
              <a:buFontTx/>
              <a:buAutoNum type="arabicPeriod"/>
            </a:pPr>
            <a:r>
              <a:rPr lang="cs-CZ" sz="1800" dirty="0">
                <a:solidFill>
                  <a:schemeClr val="accent1"/>
                </a:solidFill>
              </a:rPr>
              <a:t>hmotnost Slunce se od počátku vývoje až do dneška prakticky nezměnila, </a:t>
            </a:r>
          </a:p>
          <a:p>
            <a:pPr lvl="1">
              <a:lnSpc>
                <a:spcPct val="80000"/>
              </a:lnSpc>
              <a:buFontTx/>
              <a:buAutoNum type="arabicPeriod"/>
            </a:pPr>
            <a:endParaRPr lang="cs-CZ" sz="1800" dirty="0">
              <a:solidFill>
                <a:schemeClr val="accent1"/>
              </a:solidFill>
            </a:endParaRPr>
          </a:p>
          <a:p>
            <a:pPr lvl="1">
              <a:lnSpc>
                <a:spcPct val="80000"/>
              </a:lnSpc>
              <a:buFontTx/>
              <a:buAutoNum type="arabicPeriod"/>
            </a:pPr>
            <a:r>
              <a:rPr lang="cs-CZ" sz="1800" dirty="0">
                <a:solidFill>
                  <a:schemeClr val="accent1"/>
                </a:solidFill>
              </a:rPr>
              <a:t>chemické složení chemicky homogenního Slunce na počátku jeho vývoje odpovídá chemickému složení povrchových vrstev dnešního Slunce. </a:t>
            </a:r>
          </a:p>
          <a:p>
            <a:pPr lvl="1">
              <a:lnSpc>
                <a:spcPct val="80000"/>
              </a:lnSpc>
              <a:buFontTx/>
              <a:buAutoNum type="arabicPeriod"/>
            </a:pPr>
            <a:endParaRPr lang="cs-CZ" sz="1800" dirty="0">
              <a:solidFill>
                <a:schemeClr val="accent1"/>
              </a:solidFill>
            </a:endParaRPr>
          </a:p>
          <a:p>
            <a:pPr lvl="1">
              <a:lnSpc>
                <a:spcPct val="80000"/>
              </a:lnSpc>
              <a:buFontTx/>
              <a:buAutoNum type="arabicPeriod"/>
            </a:pPr>
            <a:r>
              <a:rPr lang="cs-CZ" sz="1800" dirty="0">
                <a:solidFill>
                  <a:schemeClr val="accent1"/>
                </a:solidFill>
              </a:rPr>
              <a:t>Nejprve sestrojíme matematický model Slunce na počátku jeho vývoje a sledujeme vývoj vnějších charakteristik tohoto modelu (zejména jeho zářivého výkonu a poloměru) v závislosti na času, s tím, že k dnešním hodnotám těchto veličin bychom měli dospět v čase 4,55 ·10</a:t>
            </a:r>
            <a:r>
              <a:rPr lang="cs-CZ" sz="1800" baseline="30000" dirty="0">
                <a:solidFill>
                  <a:schemeClr val="accent1"/>
                </a:solidFill>
              </a:rPr>
              <a:t>9</a:t>
            </a:r>
            <a:r>
              <a:rPr lang="cs-CZ" sz="1800" dirty="0">
                <a:solidFill>
                  <a:schemeClr val="accent1"/>
                </a:solidFill>
              </a:rPr>
              <a:t> let od zrodu. Měníme pak volitelné parametry počátečního modelu (např. počáteční chemické složení, parametry konvekce apod.) tak dlouho, dokud nedospějeme k uspokojivé shodě s pozorovanou skutečností Takto nalezenému modelu slunečního nitra se pak říká </a:t>
            </a:r>
            <a:r>
              <a:rPr lang="cs-CZ" sz="1800" i="1" dirty="0">
                <a:solidFill>
                  <a:srgbClr val="FFCC00"/>
                </a:solidFill>
              </a:rPr>
              <a:t>standardní model Slunce</a:t>
            </a:r>
            <a:r>
              <a:rPr lang="cs-CZ" sz="1800" i="1" dirty="0">
                <a:solidFill>
                  <a:schemeClr val="accent1"/>
                </a:solidFill>
              </a:rPr>
              <a:t>.</a:t>
            </a:r>
            <a:endParaRPr lang="cs-CZ" sz="1800" dirty="0">
              <a:solidFill>
                <a:schemeClr val="accent1"/>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cs-CZ">
                <a:solidFill>
                  <a:schemeClr val="accent1"/>
                </a:solidFill>
              </a:rPr>
              <a:t>Standardní model Slunce</a:t>
            </a:r>
          </a:p>
        </p:txBody>
      </p:sp>
      <p:sp>
        <p:nvSpPr>
          <p:cNvPr id="12291" name="Rectangle 3"/>
          <p:cNvSpPr>
            <a:spLocks noGrp="1" noChangeArrowheads="1"/>
          </p:cNvSpPr>
          <p:nvPr>
            <p:ph type="body" idx="1"/>
          </p:nvPr>
        </p:nvSpPr>
        <p:spPr>
          <a:xfrm>
            <a:off x="263352" y="1628800"/>
            <a:ext cx="11377263" cy="5040288"/>
          </a:xfrm>
        </p:spPr>
        <p:txBody>
          <a:bodyPr/>
          <a:lstStyle/>
          <a:p>
            <a:pPr>
              <a:lnSpc>
                <a:spcPct val="80000"/>
              </a:lnSpc>
            </a:pPr>
            <a:r>
              <a:rPr lang="cs-CZ" sz="1800" dirty="0">
                <a:solidFill>
                  <a:schemeClr val="accent1"/>
                </a:solidFill>
              </a:rPr>
              <a:t>V centru modelu je nejvyšší hustota </a:t>
            </a:r>
            <a:r>
              <a:rPr lang="cs-CZ" sz="1800" i="1" dirty="0" err="1">
                <a:solidFill>
                  <a:schemeClr val="accent1"/>
                </a:solidFill>
              </a:rPr>
              <a:t>r</a:t>
            </a:r>
            <a:r>
              <a:rPr lang="cs-CZ" sz="1800" i="1" baseline="-25000" dirty="0" err="1">
                <a:solidFill>
                  <a:schemeClr val="accent1"/>
                </a:solidFill>
              </a:rPr>
              <a:t>c</a:t>
            </a:r>
            <a:r>
              <a:rPr lang="cs-CZ" sz="1800" i="1" dirty="0">
                <a:solidFill>
                  <a:schemeClr val="accent1"/>
                </a:solidFill>
              </a:rPr>
              <a:t> = </a:t>
            </a:r>
            <a:r>
              <a:rPr lang="cs-CZ" sz="1800" dirty="0">
                <a:solidFill>
                  <a:schemeClr val="accent1"/>
                </a:solidFill>
              </a:rPr>
              <a:t>1,46 ·10</a:t>
            </a:r>
            <a:r>
              <a:rPr lang="cs-CZ" sz="1800" baseline="30000" dirty="0">
                <a:solidFill>
                  <a:schemeClr val="accent1"/>
                </a:solidFill>
              </a:rPr>
              <a:t>5</a:t>
            </a:r>
            <a:r>
              <a:rPr lang="cs-CZ" sz="1800" dirty="0">
                <a:solidFill>
                  <a:schemeClr val="accent1"/>
                </a:solidFill>
              </a:rPr>
              <a:t> kg m</a:t>
            </a:r>
            <a:r>
              <a:rPr lang="cs-CZ" sz="1800" baseline="30000" dirty="0">
                <a:solidFill>
                  <a:schemeClr val="accent1"/>
                </a:solidFill>
              </a:rPr>
              <a:t>–3</a:t>
            </a:r>
            <a:r>
              <a:rPr lang="cs-CZ" sz="1800" dirty="0">
                <a:solidFill>
                  <a:schemeClr val="accent1"/>
                </a:solidFill>
              </a:rPr>
              <a:t>, nejvyšší teplota </a:t>
            </a:r>
            <a:r>
              <a:rPr lang="cs-CZ" sz="1800" i="1" dirty="0" err="1">
                <a:solidFill>
                  <a:schemeClr val="accent1"/>
                </a:solidFill>
              </a:rPr>
              <a:t>T</a:t>
            </a:r>
            <a:r>
              <a:rPr lang="cs-CZ" sz="1800" i="1" baseline="-25000" dirty="0" err="1">
                <a:solidFill>
                  <a:schemeClr val="accent1"/>
                </a:solidFill>
              </a:rPr>
              <a:t>c</a:t>
            </a:r>
            <a:r>
              <a:rPr lang="cs-CZ" sz="1800" i="1" dirty="0">
                <a:solidFill>
                  <a:schemeClr val="accent1"/>
                </a:solidFill>
              </a:rPr>
              <a:t> = </a:t>
            </a:r>
            <a:r>
              <a:rPr lang="cs-CZ" sz="1800" dirty="0">
                <a:solidFill>
                  <a:schemeClr val="accent1"/>
                </a:solidFill>
              </a:rPr>
              <a:t>1,54 ·10</a:t>
            </a:r>
            <a:r>
              <a:rPr lang="cs-CZ" sz="1800" baseline="30000" dirty="0">
                <a:solidFill>
                  <a:schemeClr val="accent1"/>
                </a:solidFill>
              </a:rPr>
              <a:t>7</a:t>
            </a:r>
            <a:r>
              <a:rPr lang="cs-CZ" sz="1800" dirty="0">
                <a:solidFill>
                  <a:schemeClr val="accent1"/>
                </a:solidFill>
              </a:rPr>
              <a:t> K, i tlak </a:t>
            </a:r>
            <a:r>
              <a:rPr lang="cs-CZ" sz="1800" i="1" dirty="0" err="1">
                <a:solidFill>
                  <a:schemeClr val="accent1"/>
                </a:solidFill>
              </a:rPr>
              <a:t>P</a:t>
            </a:r>
            <a:r>
              <a:rPr lang="cs-CZ" sz="1800" i="1" baseline="-25000" dirty="0" err="1">
                <a:solidFill>
                  <a:schemeClr val="accent1"/>
                </a:solidFill>
              </a:rPr>
              <a:t>c</a:t>
            </a:r>
            <a:r>
              <a:rPr lang="cs-CZ" sz="1800" i="1" dirty="0">
                <a:solidFill>
                  <a:schemeClr val="accent1"/>
                </a:solidFill>
              </a:rPr>
              <a:t> = </a:t>
            </a:r>
            <a:r>
              <a:rPr lang="cs-CZ" sz="1800" dirty="0">
                <a:solidFill>
                  <a:schemeClr val="accent1"/>
                </a:solidFill>
              </a:rPr>
              <a:t>2,3 ·10</a:t>
            </a:r>
            <a:r>
              <a:rPr lang="cs-CZ" sz="1800" baseline="30000" dirty="0">
                <a:solidFill>
                  <a:schemeClr val="accent1"/>
                </a:solidFill>
              </a:rPr>
              <a:t>16</a:t>
            </a:r>
            <a:r>
              <a:rPr lang="cs-CZ" sz="1800" dirty="0">
                <a:solidFill>
                  <a:schemeClr val="accent1"/>
                </a:solidFill>
              </a:rPr>
              <a:t> Pa</a:t>
            </a:r>
            <a:r>
              <a:rPr lang="cs-CZ" sz="1800" i="1" dirty="0">
                <a:solidFill>
                  <a:schemeClr val="accent1"/>
                </a:solidFill>
              </a:rPr>
              <a:t>  </a:t>
            </a:r>
            <a:r>
              <a:rPr lang="cs-CZ" sz="1800" dirty="0">
                <a:solidFill>
                  <a:schemeClr val="accent1"/>
                </a:solidFill>
              </a:rPr>
              <a:t>(230 miliard atmosfér). Průměrná teplota ve slunečním nitru je 7 ·10</a:t>
            </a:r>
            <a:r>
              <a:rPr lang="cs-CZ" sz="1800" baseline="30000" dirty="0">
                <a:solidFill>
                  <a:schemeClr val="accent1"/>
                </a:solidFill>
              </a:rPr>
              <a:t>6</a:t>
            </a:r>
            <a:r>
              <a:rPr lang="cs-CZ" sz="1800" dirty="0">
                <a:solidFill>
                  <a:schemeClr val="accent1"/>
                </a:solidFill>
              </a:rPr>
              <a:t> K, střední hustota 1,4 ·10</a:t>
            </a:r>
            <a:r>
              <a:rPr lang="cs-CZ" sz="1800" baseline="30000" dirty="0">
                <a:solidFill>
                  <a:schemeClr val="accent1"/>
                </a:solidFill>
              </a:rPr>
              <a:t>3</a:t>
            </a:r>
            <a:r>
              <a:rPr lang="cs-CZ" sz="1800" dirty="0">
                <a:solidFill>
                  <a:schemeClr val="accent1"/>
                </a:solidFill>
              </a:rPr>
              <a:t> kg m</a:t>
            </a:r>
            <a:r>
              <a:rPr lang="cs-CZ" sz="1800" baseline="30000" dirty="0">
                <a:solidFill>
                  <a:schemeClr val="accent1"/>
                </a:solidFill>
              </a:rPr>
              <a:t>–3</a:t>
            </a:r>
            <a:r>
              <a:rPr lang="cs-CZ" sz="1800" dirty="0">
                <a:solidFill>
                  <a:schemeClr val="accent1"/>
                </a:solidFill>
              </a:rPr>
              <a:t>. Látka je ve hvězdě silně soustředěna ke středu, polovina sluneční hmoty leží uvnitř koule o objemu 70krát menším, než je objem Slunce.</a:t>
            </a:r>
            <a:endParaRPr lang="cs-CZ" sz="1800" i="1" dirty="0">
              <a:solidFill>
                <a:schemeClr val="accent1"/>
              </a:solidFill>
            </a:endParaRPr>
          </a:p>
          <a:p>
            <a:pPr>
              <a:lnSpc>
                <a:spcPct val="80000"/>
              </a:lnSpc>
            </a:pPr>
            <a:endParaRPr lang="cs-CZ" sz="1800" i="1" dirty="0">
              <a:solidFill>
                <a:srgbClr val="FFCC00"/>
              </a:solidFill>
            </a:endParaRPr>
          </a:p>
          <a:p>
            <a:pPr>
              <a:lnSpc>
                <a:spcPct val="80000"/>
              </a:lnSpc>
            </a:pPr>
            <a:r>
              <a:rPr lang="cs-CZ" sz="1800" i="1" dirty="0">
                <a:solidFill>
                  <a:srgbClr val="FFCC00"/>
                </a:solidFill>
              </a:rPr>
              <a:t>Stav látky v nitru Slunce </a:t>
            </a:r>
            <a:r>
              <a:rPr lang="cs-CZ" sz="1800" dirty="0">
                <a:solidFill>
                  <a:schemeClr val="accent1"/>
                </a:solidFill>
              </a:rPr>
              <a:t>- prakticky v celém objemu Slunce vládne teplota vyšší než 10</a:t>
            </a:r>
            <a:r>
              <a:rPr lang="cs-CZ" sz="1800" baseline="30000" dirty="0">
                <a:solidFill>
                  <a:schemeClr val="accent1"/>
                </a:solidFill>
              </a:rPr>
              <a:t>5</a:t>
            </a:r>
            <a:r>
              <a:rPr lang="cs-CZ" sz="1800" dirty="0">
                <a:solidFill>
                  <a:schemeClr val="accent1"/>
                </a:solidFill>
              </a:rPr>
              <a:t> K, což znamená, že atomy H a He jsou zde ionizovány zcela, těžší atomy jsou pak ionizovány z větší části. Kromě látkových částic se tu setkáváme i s fotony měkkého rentgenového záření, jejichž koncentrace a rozložení podle energií odpovídá záření absolutně černého tělesa s lokální teplotou. Nepatrně jsou zastoupena též neutrina vesměs vzniklá při termonukleárních reakcích. </a:t>
            </a:r>
            <a:endParaRPr lang="cs-CZ" sz="1800" i="1" dirty="0">
              <a:solidFill>
                <a:schemeClr val="accent1"/>
              </a:solidFill>
            </a:endParaRPr>
          </a:p>
          <a:p>
            <a:pPr>
              <a:lnSpc>
                <a:spcPct val="80000"/>
              </a:lnSpc>
            </a:pPr>
            <a:endParaRPr lang="cs-CZ" sz="1800" i="1" dirty="0">
              <a:solidFill>
                <a:schemeClr val="accent1"/>
              </a:solidFill>
            </a:endParaRPr>
          </a:p>
          <a:p>
            <a:pPr>
              <a:lnSpc>
                <a:spcPct val="80000"/>
              </a:lnSpc>
            </a:pPr>
            <a:r>
              <a:rPr lang="cs-CZ" sz="1800" i="1" dirty="0">
                <a:solidFill>
                  <a:schemeClr val="accent1"/>
                </a:solidFill>
              </a:rPr>
              <a:t>Počet elementárních částic v nitru Slunce</a:t>
            </a:r>
            <a:r>
              <a:rPr lang="cs-CZ" sz="1800" dirty="0">
                <a:solidFill>
                  <a:schemeClr val="accent1"/>
                </a:solidFill>
              </a:rPr>
              <a:t>.</a:t>
            </a:r>
          </a:p>
          <a:p>
            <a:pPr>
              <a:lnSpc>
                <a:spcPct val="80000"/>
              </a:lnSpc>
            </a:pPr>
            <a:r>
              <a:rPr lang="cs-CZ" sz="1800" dirty="0">
                <a:solidFill>
                  <a:schemeClr val="accent1"/>
                </a:solidFill>
              </a:rPr>
              <a:t>		</a:t>
            </a:r>
            <a:r>
              <a:rPr lang="cs-CZ" sz="1800" b="1" dirty="0">
                <a:solidFill>
                  <a:srgbClr val="FFCC00"/>
                </a:solidFill>
              </a:rPr>
              <a:t>celkem			1,91 ·10</a:t>
            </a:r>
            <a:r>
              <a:rPr lang="cs-CZ" sz="1800" b="1" baseline="30000" dirty="0">
                <a:solidFill>
                  <a:srgbClr val="FFCC00"/>
                </a:solidFill>
              </a:rPr>
              <a:t>57</a:t>
            </a:r>
            <a:r>
              <a:rPr lang="cs-CZ" sz="1800" b="1" dirty="0">
                <a:solidFill>
                  <a:srgbClr val="FFCC00"/>
                </a:solidFill>
              </a:rPr>
              <a:t>		100,0 %</a:t>
            </a:r>
            <a:endParaRPr lang="cs-CZ" sz="1800" dirty="0">
              <a:solidFill>
                <a:srgbClr val="FFCC00"/>
              </a:solidFill>
            </a:endParaRPr>
          </a:p>
          <a:p>
            <a:pPr>
              <a:lnSpc>
                <a:spcPct val="80000"/>
              </a:lnSpc>
            </a:pPr>
            <a:r>
              <a:rPr lang="cs-CZ" sz="1800" dirty="0">
                <a:solidFill>
                  <a:schemeClr val="accent1"/>
                </a:solidFill>
              </a:rPr>
              <a:t>		– volných elektronů	1,01 ·10</a:t>
            </a:r>
            <a:r>
              <a:rPr lang="cs-CZ" sz="1800" baseline="30000" dirty="0">
                <a:solidFill>
                  <a:schemeClr val="accent1"/>
                </a:solidFill>
              </a:rPr>
              <a:t>57</a:t>
            </a:r>
            <a:r>
              <a:rPr lang="cs-CZ" sz="1800" dirty="0">
                <a:solidFill>
                  <a:schemeClr val="accent1"/>
                </a:solidFill>
              </a:rPr>
              <a:t>		  52,8 %</a:t>
            </a:r>
          </a:p>
          <a:p>
            <a:pPr>
              <a:lnSpc>
                <a:spcPct val="80000"/>
              </a:lnSpc>
            </a:pPr>
            <a:r>
              <a:rPr lang="cs-CZ" sz="1800" dirty="0">
                <a:solidFill>
                  <a:schemeClr val="accent1"/>
                </a:solidFill>
              </a:rPr>
              <a:t>		– protonů (H+)		8,20 ·10</a:t>
            </a:r>
            <a:r>
              <a:rPr lang="cs-CZ" sz="1800" baseline="30000" dirty="0">
                <a:solidFill>
                  <a:schemeClr val="accent1"/>
                </a:solidFill>
              </a:rPr>
              <a:t>56</a:t>
            </a:r>
            <a:r>
              <a:rPr lang="cs-CZ" sz="1800" dirty="0">
                <a:solidFill>
                  <a:schemeClr val="accent1"/>
                </a:solidFill>
              </a:rPr>
              <a:t>		  42,9 %</a:t>
            </a:r>
          </a:p>
          <a:p>
            <a:pPr>
              <a:lnSpc>
                <a:spcPct val="80000"/>
              </a:lnSpc>
            </a:pPr>
            <a:r>
              <a:rPr lang="cs-CZ" sz="1800" dirty="0">
                <a:solidFill>
                  <a:schemeClr val="accent1"/>
                </a:solidFill>
              </a:rPr>
              <a:t>		– jader He		8,67 ·10</a:t>
            </a:r>
            <a:r>
              <a:rPr lang="cs-CZ" sz="1800" baseline="30000" dirty="0">
                <a:solidFill>
                  <a:schemeClr val="accent1"/>
                </a:solidFill>
              </a:rPr>
              <a:t>55</a:t>
            </a:r>
            <a:r>
              <a:rPr lang="cs-CZ" sz="1800" dirty="0">
                <a:solidFill>
                  <a:schemeClr val="accent1"/>
                </a:solidFill>
              </a:rPr>
              <a:t>		    4,5 %</a:t>
            </a:r>
          </a:p>
          <a:p>
            <a:pPr>
              <a:lnSpc>
                <a:spcPct val="80000"/>
              </a:lnSpc>
            </a:pPr>
            <a:r>
              <a:rPr lang="cs-CZ" sz="1800" dirty="0">
                <a:solidFill>
                  <a:schemeClr val="accent1"/>
                </a:solidFill>
              </a:rPr>
              <a:t>		– ostatních jader		1,39 ·10</a:t>
            </a:r>
            <a:r>
              <a:rPr lang="cs-CZ" sz="1800" baseline="30000" dirty="0">
                <a:solidFill>
                  <a:schemeClr val="accent1"/>
                </a:solidFill>
              </a:rPr>
              <a:t>54</a:t>
            </a:r>
            <a:r>
              <a:rPr lang="cs-CZ" sz="1800" dirty="0">
                <a:solidFill>
                  <a:schemeClr val="accent1"/>
                </a:solidFill>
              </a:rPr>
              <a:t>		    0,07 %</a:t>
            </a:r>
          </a:p>
          <a:p>
            <a:pPr>
              <a:lnSpc>
                <a:spcPct val="80000"/>
              </a:lnSpc>
            </a:pPr>
            <a:r>
              <a:rPr lang="cs-CZ" sz="1800" dirty="0">
                <a:solidFill>
                  <a:schemeClr val="accent1"/>
                </a:solidFill>
              </a:rPr>
              <a:t>		– fotonů			  1,1 ·10</a:t>
            </a:r>
            <a:r>
              <a:rPr lang="cs-CZ" sz="1800" baseline="30000" dirty="0">
                <a:solidFill>
                  <a:schemeClr val="accent1"/>
                </a:solidFill>
              </a:rPr>
              <a:t>54</a:t>
            </a:r>
            <a:r>
              <a:rPr lang="cs-CZ" sz="1800" dirty="0">
                <a:solidFill>
                  <a:schemeClr val="accent1"/>
                </a:solidFill>
              </a:rPr>
              <a:t>		    0,06 %</a:t>
            </a:r>
          </a:p>
          <a:p>
            <a:pPr>
              <a:lnSpc>
                <a:spcPct val="80000"/>
              </a:lnSpc>
            </a:pPr>
            <a:r>
              <a:rPr lang="cs-CZ" sz="1800" dirty="0">
                <a:solidFill>
                  <a:schemeClr val="accent1"/>
                </a:solidFill>
              </a:rPr>
              <a:t>		– neutrin			  3,8 ·10</a:t>
            </a:r>
            <a:r>
              <a:rPr lang="cs-CZ" sz="1800" baseline="30000" dirty="0">
                <a:solidFill>
                  <a:schemeClr val="accent1"/>
                </a:solidFill>
              </a:rPr>
              <a:t>38</a:t>
            </a:r>
            <a:r>
              <a:rPr lang="cs-CZ" sz="1800" dirty="0">
                <a:solidFill>
                  <a:schemeClr val="accent1"/>
                </a:solidFill>
              </a:rPr>
              <a:t>		2 ·10</a:t>
            </a:r>
            <a:r>
              <a:rPr lang="cs-CZ" sz="1800" baseline="30000" dirty="0">
                <a:solidFill>
                  <a:schemeClr val="accent1"/>
                </a:solidFill>
              </a:rPr>
              <a:t>–20</a:t>
            </a:r>
            <a:r>
              <a:rPr lang="cs-CZ" sz="1800" dirty="0">
                <a:solidFill>
                  <a:schemeClr val="accent1"/>
                </a:solidFill>
              </a:rPr>
              <a:t>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16.16</a:t>
            </a:r>
          </a:p>
        </p:txBody>
      </p:sp>
      <p:sp>
        <p:nvSpPr>
          <p:cNvPr id="7" name="Text Placeholder 6"/>
          <p:cNvSpPr>
            <a:spLocks noGrp="1"/>
          </p:cNvSpPr>
          <p:nvPr>
            <p:ph type="body" sz="quarter" idx="14"/>
          </p:nvPr>
        </p:nvSpPr>
        <p:spPr/>
        <p:txBody>
          <a:bodyPr>
            <a:noAutofit/>
          </a:bodyPr>
          <a:lstStyle/>
          <a:p>
            <a:r>
              <a:rPr lang="en-US" sz="1600" b="1" dirty="0">
                <a:solidFill>
                  <a:srgbClr val="6CB255"/>
                </a:solidFill>
              </a:rPr>
              <a:t>Interior of the Sun</a:t>
            </a:r>
            <a:r>
              <a:rPr lang="en-US" sz="1600" b="1" dirty="0">
                <a:solidFill>
                  <a:srgbClr val="FFFF00"/>
                </a:solidFill>
              </a:rPr>
              <a:t>.</a:t>
            </a:r>
            <a:r>
              <a:rPr lang="en-US" sz="1600" dirty="0">
                <a:solidFill>
                  <a:srgbClr val="FFFF00"/>
                </a:solidFill>
              </a:rPr>
              <a:t> Diagrams showing how temperature, density, rate of energy generation, and the percentage (by mass) abundance of hydrogen vary inside the Sun. The horizontal scale shows the fraction of the Sun’s radius: the left edge is the very center, and the right edge is the visible surface of the Sun, which is called the photosphere.</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Interior of the Sun in Four Graphs. The horizontal scale for all four graphs is the fraction of the Sun’s radius, and goes from zero on the left to 1.0 on the right. At the top of all four graphs the three principal regions of the Sun’s interior are labeled and presented in different background colors. At left the “Nuclear fusion” zone is shown in aqua and runs from zero to 0.3. Next is the “Radiative zone” in orange and goes from 0.3 to 0.7. Finally, at right is the “Convection zone” running from 0.7 to 1.0. The upper left panel is a graph illustrating the change of temperature within the Sun. The vertical axis is labeled “Temperature (K)” and labeled from 0 to 15 x 106 in increments of 5 x 106. The plotted line begins at (0, 15 x 106) on the left and slopes down to (1.0, ~0) at right. The panel at lower left is a graph illustrating the change of density within the Sun. The vertical axis is labeled “Density (g/cm3)” and runs from zero to 150 in increments of 50. The plotted line begins at (0, 160) and drops off sharply to near zero at 0.6 of the Sun’s radius. The upper right panel plots the change in luminosity within the Sun. The vertical scale is labeled “Fraction of Luminosity” and goes from zero to 1 in increments of 0.25. The plotted line begins at (0, 0) and rises sharply to 1 at about 0.25 of the Sun’s radius. The line is then constant at 1 throughout the rest of the Solar interior. Finally, the lower right panel plots the change in hydrogen abundance within the Sun. The vertical axis is labeled “Percentage of Hydrogen (by weight)” and goes from zero to 1.0 in increments of 0.25. The plotted line begins at (0, ~0.3) and rises quickly to about 0.75 percent at 0.2 of the Sun’s radius. The line is then constant at 0.75 throughout the rest of the Solar interio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2922" b="-2922"/>
          <a:stretch/>
        </p:blipFill>
        <p:spPr/>
      </p:pic>
    </p:spTree>
    <p:extLst>
      <p:ext uri="{BB962C8B-B14F-4D97-AF65-F5344CB8AC3E}">
        <p14:creationId xmlns:p14="http://schemas.microsoft.com/office/powerpoint/2010/main" val="2829731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cs-CZ">
                <a:solidFill>
                  <a:schemeClr val="accent1"/>
                </a:solidFill>
              </a:rPr>
              <a:t>Standardní model Slunce</a:t>
            </a:r>
          </a:p>
        </p:txBody>
      </p:sp>
      <p:sp>
        <p:nvSpPr>
          <p:cNvPr id="24579" name="Rectangle 3"/>
          <p:cNvSpPr>
            <a:spLocks noGrp="1" noChangeArrowheads="1"/>
          </p:cNvSpPr>
          <p:nvPr>
            <p:ph type="body" idx="1"/>
          </p:nvPr>
        </p:nvSpPr>
        <p:spPr/>
        <p:txBody>
          <a:bodyPr/>
          <a:lstStyle/>
          <a:p>
            <a:pPr>
              <a:lnSpc>
                <a:spcPct val="80000"/>
              </a:lnSpc>
            </a:pPr>
            <a:r>
              <a:rPr lang="cs-CZ" sz="2000" i="1" dirty="0">
                <a:solidFill>
                  <a:srgbClr val="FFCC00"/>
                </a:solidFill>
              </a:rPr>
              <a:t>Zdrojem sluneční energie</a:t>
            </a:r>
            <a:r>
              <a:rPr lang="cs-CZ" sz="2000" dirty="0">
                <a:solidFill>
                  <a:schemeClr val="accent1"/>
                </a:solidFill>
              </a:rPr>
              <a:t> jsou takřka výhradně termonukleární reakce. Efektivně probíhají jen velmi blízko středu: 90 % energie se uvolní v oblasti obsahující 29 % hmoty. I zde je ovšem výkon velice malý – v průměru jen 7 ·10</a:t>
            </a:r>
            <a:r>
              <a:rPr lang="cs-CZ" sz="2000" baseline="30000" dirty="0">
                <a:solidFill>
                  <a:schemeClr val="accent1"/>
                </a:solidFill>
              </a:rPr>
              <a:t>–4</a:t>
            </a:r>
            <a:r>
              <a:rPr lang="cs-CZ" sz="2000" dirty="0">
                <a:solidFill>
                  <a:schemeClr val="accent1"/>
                </a:solidFill>
              </a:rPr>
              <a:t> W kg</a:t>
            </a:r>
            <a:r>
              <a:rPr lang="cs-CZ" sz="2000" baseline="30000" dirty="0">
                <a:solidFill>
                  <a:schemeClr val="accent1"/>
                </a:solidFill>
              </a:rPr>
              <a:t>–1</a:t>
            </a:r>
            <a:r>
              <a:rPr lang="cs-CZ" sz="2000" dirty="0">
                <a:solidFill>
                  <a:schemeClr val="accent1"/>
                </a:solidFill>
              </a:rPr>
              <a:t>, nicméně vzhledem k tomu, že hmotnost energeticky aktivní části Slunce je obrovská – 5 ·10</a:t>
            </a:r>
            <a:r>
              <a:rPr lang="cs-CZ" sz="2000" baseline="30000" dirty="0">
                <a:solidFill>
                  <a:schemeClr val="accent1"/>
                </a:solidFill>
              </a:rPr>
              <a:t>29</a:t>
            </a:r>
            <a:r>
              <a:rPr lang="cs-CZ" sz="2000" dirty="0">
                <a:solidFill>
                  <a:schemeClr val="accent1"/>
                </a:solidFill>
              </a:rPr>
              <a:t> kg, je celkový výkon oněch pozorovaných 4 ·10</a:t>
            </a:r>
            <a:r>
              <a:rPr lang="cs-CZ" sz="2000" baseline="30000" dirty="0">
                <a:solidFill>
                  <a:schemeClr val="accent1"/>
                </a:solidFill>
              </a:rPr>
              <a:t>26</a:t>
            </a:r>
            <a:r>
              <a:rPr lang="cs-CZ" sz="2000" dirty="0">
                <a:solidFill>
                  <a:schemeClr val="accent1"/>
                </a:solidFill>
              </a:rPr>
              <a:t> W.</a:t>
            </a:r>
          </a:p>
          <a:p>
            <a:pPr>
              <a:lnSpc>
                <a:spcPct val="80000"/>
              </a:lnSpc>
            </a:pPr>
            <a:endParaRPr lang="cs-CZ" sz="2000" dirty="0">
              <a:solidFill>
                <a:schemeClr val="accent1"/>
              </a:solidFill>
            </a:endParaRPr>
          </a:p>
          <a:p>
            <a:pPr>
              <a:lnSpc>
                <a:spcPct val="80000"/>
              </a:lnSpc>
            </a:pPr>
            <a:r>
              <a:rPr lang="cs-CZ" sz="2000" dirty="0">
                <a:solidFill>
                  <a:schemeClr val="accent1"/>
                </a:solidFill>
              </a:rPr>
              <a:t>V oblasti slunečního jádra probíhá řada termonukleárních reakcí, energeticky významné jsou jen ty, při nichž se čtyři jádra vodíku postupně spojují v jádro helia. Ve Slunci se každou sekundu změní na helium 5,9 ·10</a:t>
            </a:r>
            <a:r>
              <a:rPr lang="cs-CZ" sz="2000" baseline="30000" dirty="0">
                <a:solidFill>
                  <a:schemeClr val="accent1"/>
                </a:solidFill>
              </a:rPr>
              <a:t>11</a:t>
            </a:r>
            <a:r>
              <a:rPr lang="cs-CZ" sz="2000" dirty="0">
                <a:solidFill>
                  <a:schemeClr val="accent1"/>
                </a:solidFill>
              </a:rPr>
              <a:t> kg vodíku. Do reakcí vstupuje v průběhu jedné sekundy 3,5 ·10</a:t>
            </a:r>
            <a:r>
              <a:rPr lang="cs-CZ" sz="2000" baseline="30000" dirty="0">
                <a:solidFill>
                  <a:schemeClr val="accent1"/>
                </a:solidFill>
              </a:rPr>
              <a:t>38</a:t>
            </a:r>
            <a:r>
              <a:rPr lang="cs-CZ" sz="2000" dirty="0">
                <a:solidFill>
                  <a:schemeClr val="accent1"/>
                </a:solidFill>
              </a:rPr>
              <a:t> jader vodíku a vystupuje 8,8 ·10</a:t>
            </a:r>
            <a:r>
              <a:rPr lang="cs-CZ" sz="2000" baseline="30000" dirty="0">
                <a:solidFill>
                  <a:schemeClr val="accent1"/>
                </a:solidFill>
              </a:rPr>
              <a:t>37</a:t>
            </a:r>
            <a:r>
              <a:rPr lang="cs-CZ" sz="2000" dirty="0">
                <a:solidFill>
                  <a:schemeClr val="accent1"/>
                </a:solidFill>
              </a:rPr>
              <a:t> jader helia a 1,8 ·10</a:t>
            </a:r>
            <a:r>
              <a:rPr lang="cs-CZ" sz="2000" baseline="30000" dirty="0">
                <a:solidFill>
                  <a:schemeClr val="accent1"/>
                </a:solidFill>
              </a:rPr>
              <a:t>38</a:t>
            </a:r>
            <a:r>
              <a:rPr lang="cs-CZ" sz="2000" dirty="0">
                <a:solidFill>
                  <a:schemeClr val="accent1"/>
                </a:solidFill>
              </a:rPr>
              <a:t> neutrin, která během několika sekund bez odporu Slunce opouštějí. </a:t>
            </a:r>
          </a:p>
          <a:p>
            <a:pPr>
              <a:lnSpc>
                <a:spcPct val="80000"/>
              </a:lnSpc>
            </a:pPr>
            <a:endParaRPr lang="cs-CZ" sz="2000" dirty="0">
              <a:solidFill>
                <a:schemeClr val="accent1"/>
              </a:solidFill>
            </a:endParaRPr>
          </a:p>
          <a:p>
            <a:pPr>
              <a:lnSpc>
                <a:spcPct val="80000"/>
              </a:lnSpc>
            </a:pPr>
            <a:r>
              <a:rPr lang="cs-CZ" sz="2000" dirty="0">
                <a:solidFill>
                  <a:schemeClr val="accent1"/>
                </a:solidFill>
              </a:rPr>
              <a:t>Spalování vodíku na helium probíhá prostřednictvím </a:t>
            </a:r>
            <a:r>
              <a:rPr lang="cs-CZ" sz="2000" i="1" dirty="0">
                <a:solidFill>
                  <a:schemeClr val="accent1"/>
                </a:solidFill>
              </a:rPr>
              <a:t>p-p</a:t>
            </a:r>
            <a:r>
              <a:rPr lang="cs-CZ" sz="2000" dirty="0">
                <a:solidFill>
                  <a:schemeClr val="accent1"/>
                </a:solidFill>
              </a:rPr>
              <a:t> řetězce. Za celou dobu své existence Slunce vyčerpalo asi 5 % svých zásob vodíku, převážně v centrálních partiích. V centru je vodík zastoupen nejméně: cca 51 % původního zastoupení.</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16.6</a:t>
            </a:r>
          </a:p>
        </p:txBody>
      </p:sp>
      <p:sp>
        <p:nvSpPr>
          <p:cNvPr id="7" name="Text Placeholder 6"/>
          <p:cNvSpPr>
            <a:spLocks noGrp="1"/>
          </p:cNvSpPr>
          <p:nvPr>
            <p:ph type="body" sz="quarter" idx="14"/>
          </p:nvPr>
        </p:nvSpPr>
        <p:spPr/>
        <p:txBody>
          <a:bodyPr>
            <a:noAutofit/>
          </a:bodyPr>
          <a:lstStyle/>
          <a:p>
            <a:r>
              <a:rPr lang="en-US" sz="1360" b="1" dirty="0">
                <a:solidFill>
                  <a:srgbClr val="6CB255"/>
                </a:solidFill>
              </a:rPr>
              <a:t>Proton-Proton Chain, Step 1.</a:t>
            </a:r>
            <a:r>
              <a:rPr lang="en-US" sz="1360" dirty="0"/>
              <a:t> </a:t>
            </a:r>
            <a:r>
              <a:rPr lang="en-US" sz="1360" dirty="0">
                <a:solidFill>
                  <a:srgbClr val="FFFF00"/>
                </a:solidFill>
              </a:rPr>
              <a:t>This is the first step in the process of fusing hydrogen into helium in the Sun. High temperatures are required because this reaction starts with two hydrogen nuclei, which are protons (shown in blue at left) that must overcome electrical repulsion to combine, forming a hydrogen nucleus with a proton and a neutron (shown in red). Note that hydrogen containing one proton and one neutron is given its own name: deuterium. Also produced in this reaction are a positron, which is an antielectron, and an elusive particle named the neutrino.</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Diagram of the First Step in the Proton-Proton Chain. At left are shown two protons drawn in blue, and labeled as “1H”. An arrow is drawn from each proton toward the right and converge at an illustration of a small explosion. This explosion represents the release of energy and mass from the collision of the high energy protons. Three arrows are drawn moving away from the explosion toward the right. At the point of the topmost arrow is a neutrino drawn in light blue and labeled “Neutrino”. At the point of the central arrow is a deuterium nucleus drawn as a blue dot (proton) and a red dot (neutron) and labeled “2H”. At the point of the lower arrow is a positron drawn in purple and labeled “Positron”."/>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117" b="-9117"/>
          <a:stretch/>
        </p:blipFill>
        <p:spPr/>
      </p:pic>
    </p:spTree>
    <p:extLst>
      <p:ext uri="{BB962C8B-B14F-4D97-AF65-F5344CB8AC3E}">
        <p14:creationId xmlns:p14="http://schemas.microsoft.com/office/powerpoint/2010/main" val="3079903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16.7</a:t>
            </a:r>
          </a:p>
        </p:txBody>
      </p:sp>
      <p:sp>
        <p:nvSpPr>
          <p:cNvPr id="7" name="Text Placeholder 6"/>
          <p:cNvSpPr>
            <a:spLocks noGrp="1"/>
          </p:cNvSpPr>
          <p:nvPr>
            <p:ph type="body" sz="quarter" idx="14"/>
          </p:nvPr>
        </p:nvSpPr>
        <p:spPr/>
        <p:txBody>
          <a:bodyPr>
            <a:noAutofit/>
          </a:bodyPr>
          <a:lstStyle/>
          <a:p>
            <a:r>
              <a:rPr lang="en-US" sz="1520" b="1" dirty="0">
                <a:solidFill>
                  <a:srgbClr val="6CB255"/>
                </a:solidFill>
              </a:rPr>
              <a:t>Proton-Proton Chain, Step 2.</a:t>
            </a:r>
            <a:r>
              <a:rPr lang="en-US" sz="1520" dirty="0"/>
              <a:t> </a:t>
            </a:r>
            <a:r>
              <a:rPr lang="en-US" sz="1520" dirty="0">
                <a:solidFill>
                  <a:srgbClr val="FFFF00"/>
                </a:solidFill>
              </a:rPr>
              <a:t>This is the second step of the proton-proton chain, the fusion reaction that converts hydrogen into helium in the Sun. This step combines one hydrogen nucleus, which is a proton (shown in blue), with the deuterium nucleus from the previous step (shown as a red and blue particle). The product of this is an isotope of helium with two protons (blue) and one neutron (red) and energy in the form of gamma-ray radiation.</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Diagram of the Second Step in the Proton-Proton Chain. At upper left is the deuterium nucleus from the first step drawn as a blue dot (proton) and a red dot (neutron) and labeled “2H”. At lower left is a proton drawn in blue, and labeled as “1H”. An arrow is drawn from each object toward the right and converge at an illustration of a small explosion. This explosion represents the release of energy and mass from the collision of the deuterium and proton. A single arrow is drawn emerging from the explosion pointing toward the right. At the point of the arrow is an isotope of helium, known as deuterium, drawn as 2 blue dots (protons) and 1 red dot (neutron) and labeled “3He”. A single wavy arrow is drawn moving away from the deuterium nucleus and is labeled “Gamma ray”."/>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930" r="-2930"/>
          <a:stretch/>
        </p:blipFill>
        <p:spPr/>
      </p:pic>
    </p:spTree>
    <p:extLst>
      <p:ext uri="{BB962C8B-B14F-4D97-AF65-F5344CB8AC3E}">
        <p14:creationId xmlns:p14="http://schemas.microsoft.com/office/powerpoint/2010/main" val="263209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23.18</a:t>
            </a:r>
          </a:p>
        </p:txBody>
      </p:sp>
      <p:pic>
        <p:nvPicPr>
          <p:cNvPr id="2" name="Picture Placeholder 1" descr="Illustration of the Evolution of a Binary System. From left to right the “Primary star” is at bottom drawn as a large white circle. The “Secondary star” is at top as a smaller white circle. A grey arrow points to the right to the next phase. The primary has evolved into a “Red giant”, drawn as a large red circle, and the secondary remains a “Main-sequence star”. A grey arrow points to the right to the next phase. The primary has evolved into a “White dwarf”, drawn as a white dot, and the secondary remains a “Main-sequence star”. A grey arrow points to the right to the next phase. The primary remains a “White dwarf” while the secondary has evolved a “Red giant”, drawn as a large red circle with material flowing toward the white dwarf. A grey arrow points to the right to the final phase. The primary has exploded as a “Type Ia supernova”, drawn as a white blob with debris streaming outward, and the secondary has evolved into a “Red-giant remn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64" b="-1364"/>
          <a:stretch>
            <a:fillRect/>
          </a:stretch>
        </p:blipFill>
        <p:spPr/>
      </p:pic>
      <p:sp>
        <p:nvSpPr>
          <p:cNvPr id="7" name="Text Placeholder 6"/>
          <p:cNvSpPr>
            <a:spLocks noGrp="1"/>
          </p:cNvSpPr>
          <p:nvPr>
            <p:ph type="body" sz="quarter" idx="14"/>
          </p:nvPr>
        </p:nvSpPr>
        <p:spPr/>
        <p:txBody>
          <a:bodyPr>
            <a:noAutofit/>
          </a:bodyPr>
          <a:lstStyle/>
          <a:p>
            <a:r>
              <a:rPr lang="en-US" sz="1600" b="1" dirty="0">
                <a:solidFill>
                  <a:srgbClr val="6CB255"/>
                </a:solidFill>
              </a:rPr>
              <a:t>Evolution of a Binary System.</a:t>
            </a:r>
            <a:r>
              <a:rPr lang="en-US" sz="1600" dirty="0"/>
              <a:t> </a:t>
            </a:r>
            <a:r>
              <a:rPr lang="en-US" sz="1600" dirty="0">
                <a:solidFill>
                  <a:srgbClr val="FFFF00"/>
                </a:solidFill>
              </a:rPr>
              <a:t>The more massive star evolves first to become a red giant and then a white dwarf. The white dwarf then begins to attract material from its companion, which in turn evolves to become a red giant. Eventually, the white dwarf acquires so much mass that it is pushed over the Chandrasekhar limit and becomes a type Ia supernova.</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spTree>
    <p:extLst>
      <p:ext uri="{BB962C8B-B14F-4D97-AF65-F5344CB8AC3E}">
        <p14:creationId xmlns:p14="http://schemas.microsoft.com/office/powerpoint/2010/main" val="416781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16.8</a:t>
            </a:r>
          </a:p>
        </p:txBody>
      </p:sp>
      <p:sp>
        <p:nvSpPr>
          <p:cNvPr id="7" name="Text Placeholder 6"/>
          <p:cNvSpPr>
            <a:spLocks noGrp="1"/>
          </p:cNvSpPr>
          <p:nvPr>
            <p:ph type="body" sz="quarter" idx="14"/>
          </p:nvPr>
        </p:nvSpPr>
        <p:spPr/>
        <p:txBody>
          <a:bodyPr>
            <a:noAutofit/>
          </a:bodyPr>
          <a:lstStyle/>
          <a:p>
            <a:r>
              <a:rPr lang="en-US" sz="1600" b="1" dirty="0">
                <a:solidFill>
                  <a:srgbClr val="6CB255"/>
                </a:solidFill>
              </a:rPr>
              <a:t>Proton-Proton Chain, Step 3.</a:t>
            </a:r>
            <a:r>
              <a:rPr lang="en-US" sz="1600" dirty="0"/>
              <a:t> </a:t>
            </a:r>
            <a:r>
              <a:rPr lang="en-US" sz="1600" dirty="0">
                <a:solidFill>
                  <a:srgbClr val="FFFF00"/>
                </a:solidFill>
              </a:rPr>
              <a:t>This is the third step in the fusion of hydrogen into helium in the Sun. Note that the two helium-3 nuclei from the second step (see </a:t>
            </a:r>
            <a:r>
              <a:rPr lang="en-US" sz="1600" b="1" dirty="0">
                <a:solidFill>
                  <a:srgbClr val="FFFF00"/>
                </a:solidFill>
              </a:rPr>
              <a:t>Figure 16.7</a:t>
            </a:r>
            <a:r>
              <a:rPr lang="en-US" sz="1600" dirty="0">
                <a:solidFill>
                  <a:srgbClr val="FFFF00"/>
                </a:solidFill>
              </a:rPr>
              <a:t>) must combine before the third step becomes possible. The two protons that come out of this step have the energy to collide with other protons in the Sun and start step one again.</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Diagram of the Third Step in the Proton-Proton Chain. At left are two deuterium nuclei each drawn as 2 blue dots (protons) and 1 red dot (neutron), and labeled “3He”. An arrow is drawn from each nucleus toward the right and converge at an illustration of a small explosion. This explosion represents the release of energy and mass from the collision of the deuterium nuclei. Three arrows are drawn moving away from the explosion toward the right. At the point of the topmost arrow is a proton drawn in blue and labeled “1H”. At the point of the center arrow a helium nucleus is drawn as two blue dots (protons) and two red dots (neutrons) and labeled “4He”. At the point of the lower arrow is a proton drawn in blue and labeled “1H”."/>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541" b="-2541"/>
          <a:stretch/>
        </p:blipFill>
        <p:spPr/>
      </p:pic>
    </p:spTree>
    <p:extLst>
      <p:ext uri="{BB962C8B-B14F-4D97-AF65-F5344CB8AC3E}">
        <p14:creationId xmlns:p14="http://schemas.microsoft.com/office/powerpoint/2010/main" val="2163392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16.14</a:t>
            </a:r>
          </a:p>
        </p:txBody>
      </p:sp>
      <p:sp>
        <p:nvSpPr>
          <p:cNvPr id="7" name="Text Placeholder 6"/>
          <p:cNvSpPr>
            <a:spLocks noGrp="1"/>
          </p:cNvSpPr>
          <p:nvPr>
            <p:ph type="body" sz="quarter" idx="14"/>
          </p:nvPr>
        </p:nvSpPr>
        <p:spPr/>
        <p:txBody>
          <a:bodyPr>
            <a:noAutofit/>
          </a:bodyPr>
          <a:lstStyle/>
          <a:p>
            <a:r>
              <a:rPr lang="en-US" sz="1200" b="1" dirty="0">
                <a:solidFill>
                  <a:srgbClr val="6CB255"/>
                </a:solidFill>
              </a:rPr>
              <a:t>Photon and Neutrino Paths in the Sun.</a:t>
            </a:r>
            <a:endParaRPr lang="en-US" sz="1200" dirty="0"/>
          </a:p>
          <a:p>
            <a:pPr>
              <a:buAutoNum type="alphaLcParenBoth"/>
            </a:pPr>
            <a:r>
              <a:rPr lang="en-US" sz="1200" dirty="0">
                <a:solidFill>
                  <a:srgbClr val="FFFF00"/>
                </a:solidFill>
              </a:rPr>
              <a:t>Because photons generated by fusion reactions in the solar interior travel only a short distance before being absorbed or scattered by atoms and sent off in random directions, estimates are that it takes between 100,000 and 1,000,000 years for energy to make its way from the center of the Sun to its surface.</a:t>
            </a:r>
          </a:p>
          <a:p>
            <a:pPr>
              <a:buAutoNum type="alphaLcParenBoth"/>
            </a:pPr>
            <a:r>
              <a:rPr lang="en-US" sz="1200" dirty="0">
                <a:solidFill>
                  <a:srgbClr val="FFFF00"/>
                </a:solidFill>
              </a:rPr>
              <a:t>In contrast, neutrinos do not interact with matter but traverse straight through the Sun at the speed of light, reaching the surface in only a little more than 2 seconds.</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Diagram of Photon and Neutrino Paths in the Sun. At left, (a) shows the Sun as a yellow disk. Starting at the center of the Sun, the path of a photon is drawn in red and labeled “Photon”. The photon path zigzags, curves and twists back on itself many, many times before reaching the Sun’s surface and then travels away into space in a straight line. At right, (b) also shows the Sun as a yellow disk. Starting at the center of the Sun the path of a neutrino is drawn in blue and labeled “Neutrino”. The neutrino path is a straight line from the center to the surface and outward into space."/>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9780" b="-9780"/>
          <a:stretch/>
        </p:blipFill>
        <p:spPr/>
      </p:pic>
    </p:spTree>
    <p:extLst>
      <p:ext uri="{BB962C8B-B14F-4D97-AF65-F5344CB8AC3E}">
        <p14:creationId xmlns:p14="http://schemas.microsoft.com/office/powerpoint/2010/main" val="1825560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cs-CZ">
                <a:solidFill>
                  <a:schemeClr val="accent1"/>
                </a:solidFill>
              </a:rPr>
              <a:t>Standardní model Slunce</a:t>
            </a:r>
          </a:p>
        </p:txBody>
      </p:sp>
      <p:sp>
        <p:nvSpPr>
          <p:cNvPr id="25603" name="Rectangle 3"/>
          <p:cNvSpPr>
            <a:spLocks noGrp="1" noChangeArrowheads="1"/>
          </p:cNvSpPr>
          <p:nvPr>
            <p:ph type="body" idx="1"/>
          </p:nvPr>
        </p:nvSpPr>
        <p:spPr>
          <a:xfrm>
            <a:off x="609600" y="1844824"/>
            <a:ext cx="11175032" cy="4824264"/>
          </a:xfrm>
        </p:spPr>
        <p:txBody>
          <a:bodyPr/>
          <a:lstStyle/>
          <a:p>
            <a:pPr>
              <a:lnSpc>
                <a:spcPct val="80000"/>
              </a:lnSpc>
            </a:pPr>
            <a:r>
              <a:rPr lang="cs-CZ" sz="1800" dirty="0">
                <a:solidFill>
                  <a:schemeClr val="accent1"/>
                </a:solidFill>
              </a:rPr>
              <a:t>Model Slunce lze nezávisle potvrdit pozorováním slunečních neutrin. Původně byl pozorovaný tok neutrin asi třikrát menší, než se očekával.</a:t>
            </a:r>
          </a:p>
          <a:p>
            <a:pPr>
              <a:lnSpc>
                <a:spcPct val="80000"/>
              </a:lnSpc>
            </a:pPr>
            <a:endParaRPr lang="cs-CZ" sz="1800" dirty="0">
              <a:solidFill>
                <a:schemeClr val="accent1"/>
              </a:solidFill>
            </a:endParaRPr>
          </a:p>
          <a:p>
            <a:pPr>
              <a:lnSpc>
                <a:spcPct val="80000"/>
              </a:lnSpc>
            </a:pPr>
            <a:r>
              <a:rPr lang="cs-CZ" sz="1800" dirty="0">
                <a:solidFill>
                  <a:schemeClr val="accent1"/>
                </a:solidFill>
              </a:rPr>
              <a:t>Řešení tohoto </a:t>
            </a:r>
            <a:r>
              <a:rPr lang="cs-CZ" sz="1800" i="1" dirty="0">
                <a:solidFill>
                  <a:srgbClr val="FFCC00"/>
                </a:solidFill>
              </a:rPr>
              <a:t>neutrinového skandálu</a:t>
            </a:r>
            <a:r>
              <a:rPr lang="cs-CZ" sz="1800" dirty="0">
                <a:solidFill>
                  <a:schemeClr val="accent1"/>
                </a:solidFill>
              </a:rPr>
              <a:t> bylo nakonec fyzikální: v případě, že má neutrino jistou nenulovou hmotnost, pak jeho stav může oscilovat mezi třemi možnými stavy neutrina (elektronové, </a:t>
            </a:r>
            <a:r>
              <a:rPr lang="cs-CZ" sz="1800" dirty="0" err="1">
                <a:solidFill>
                  <a:schemeClr val="accent1"/>
                </a:solidFill>
              </a:rPr>
              <a:t>mionové</a:t>
            </a:r>
            <a:r>
              <a:rPr lang="cs-CZ" sz="1800" dirty="0">
                <a:solidFill>
                  <a:schemeClr val="accent1"/>
                </a:solidFill>
              </a:rPr>
              <a:t> a </a:t>
            </a:r>
            <a:r>
              <a:rPr lang="cs-CZ" sz="1800" dirty="0" err="1">
                <a:solidFill>
                  <a:schemeClr val="accent1"/>
                </a:solidFill>
              </a:rPr>
              <a:t>tauonové</a:t>
            </a:r>
            <a:r>
              <a:rPr lang="cs-CZ" sz="1800" dirty="0">
                <a:solidFill>
                  <a:schemeClr val="accent1"/>
                </a:solidFill>
              </a:rPr>
              <a:t>). </a:t>
            </a:r>
          </a:p>
          <a:p>
            <a:pPr>
              <a:lnSpc>
                <a:spcPct val="80000"/>
              </a:lnSpc>
            </a:pPr>
            <a:endParaRPr lang="cs-CZ" sz="1800" dirty="0">
              <a:solidFill>
                <a:schemeClr val="accent1"/>
              </a:solidFill>
            </a:endParaRPr>
          </a:p>
          <a:p>
            <a:pPr>
              <a:lnSpc>
                <a:spcPct val="80000"/>
              </a:lnSpc>
            </a:pPr>
            <a:r>
              <a:rPr lang="cs-CZ" sz="1800" dirty="0">
                <a:solidFill>
                  <a:schemeClr val="accent1"/>
                </a:solidFill>
              </a:rPr>
              <a:t>Vzhledem k tomu, že naše detektory dříve reagovaly jen na elektronová neutrina, bylo možné pozorovaný menší počet neutrin takto vysvětlit. </a:t>
            </a:r>
            <a:endParaRPr lang="cs-CZ" sz="1800" i="1" dirty="0">
              <a:solidFill>
                <a:schemeClr val="accent1"/>
              </a:solidFill>
            </a:endParaRPr>
          </a:p>
          <a:p>
            <a:pPr>
              <a:lnSpc>
                <a:spcPct val="80000"/>
              </a:lnSpc>
            </a:pPr>
            <a:endParaRPr lang="cs-CZ" sz="1800" i="1" dirty="0">
              <a:solidFill>
                <a:schemeClr val="accent1"/>
              </a:solidFill>
            </a:endParaRPr>
          </a:p>
          <a:p>
            <a:pPr>
              <a:lnSpc>
                <a:spcPct val="80000"/>
              </a:lnSpc>
            </a:pPr>
            <a:r>
              <a:rPr lang="cs-CZ" sz="1800" i="1" dirty="0">
                <a:solidFill>
                  <a:srgbClr val="FFCC00"/>
                </a:solidFill>
              </a:rPr>
              <a:t>Přenos tepla</a:t>
            </a:r>
            <a:r>
              <a:rPr lang="cs-CZ" sz="1800" dirty="0">
                <a:solidFill>
                  <a:schemeClr val="accent1"/>
                </a:solidFill>
              </a:rPr>
              <a:t> z centra na povrch zajišťuje ve vnitřních částech hvězdy zářivá difuze, hlavním zdrojem opacity je tzv. </a:t>
            </a:r>
            <a:r>
              <a:rPr lang="cs-CZ" sz="1800" dirty="0" err="1">
                <a:solidFill>
                  <a:schemeClr val="accent1"/>
                </a:solidFill>
              </a:rPr>
              <a:t>fotoionizace</a:t>
            </a:r>
            <a:r>
              <a:rPr lang="cs-CZ" sz="1800" dirty="0">
                <a:solidFill>
                  <a:schemeClr val="accent1"/>
                </a:solidFill>
              </a:rPr>
              <a:t> těžších iontů. Dohlednost ve slunečním nitru před­stavuje řádově milimetry. </a:t>
            </a:r>
          </a:p>
          <a:p>
            <a:pPr>
              <a:lnSpc>
                <a:spcPct val="80000"/>
              </a:lnSpc>
            </a:pPr>
            <a:endParaRPr lang="cs-CZ" sz="1800" dirty="0">
              <a:solidFill>
                <a:schemeClr val="accent1"/>
              </a:solidFill>
            </a:endParaRPr>
          </a:p>
          <a:p>
            <a:pPr>
              <a:lnSpc>
                <a:spcPct val="80000"/>
              </a:lnSpc>
            </a:pPr>
            <a:r>
              <a:rPr lang="cs-CZ" sz="1800" dirty="0">
                <a:solidFill>
                  <a:schemeClr val="accent1"/>
                </a:solidFill>
              </a:rPr>
              <a:t>Od povrchu až do hloubky  210 000 km pod fotosférou se rozprostírá silně neprůhledná, relativně chladná konvektivní oblast zčásti ionizovaného vodíku, kde se energie v radiálním směru transportuje prostřednictvím konvektivních proudů. Těsně pod povrchem opět převládá přenos energie zářivou difuzí, přičemž hlavním zdrojem opacity zde je </a:t>
            </a:r>
            <a:r>
              <a:rPr lang="cs-CZ" sz="1800" dirty="0" err="1">
                <a:solidFill>
                  <a:schemeClr val="accent1"/>
                </a:solidFill>
              </a:rPr>
              <a:t>fotoionizace</a:t>
            </a:r>
            <a:r>
              <a:rPr lang="cs-CZ" sz="1800" dirty="0">
                <a:solidFill>
                  <a:schemeClr val="accent1"/>
                </a:solidFill>
              </a:rPr>
              <a:t> negativního iontu vodíku.</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15.21</a:t>
            </a:r>
          </a:p>
        </p:txBody>
      </p:sp>
      <p:sp>
        <p:nvSpPr>
          <p:cNvPr id="7" name="Text Placeholder 6"/>
          <p:cNvSpPr>
            <a:spLocks noGrp="1"/>
          </p:cNvSpPr>
          <p:nvPr>
            <p:ph type="body" sz="quarter" idx="14"/>
          </p:nvPr>
        </p:nvSpPr>
        <p:spPr/>
        <p:txBody>
          <a:bodyPr>
            <a:noAutofit/>
          </a:bodyPr>
          <a:lstStyle/>
          <a:p>
            <a:r>
              <a:rPr lang="en-US" sz="1200" b="1" dirty="0">
                <a:solidFill>
                  <a:srgbClr val="6CB255"/>
                </a:solidFill>
              </a:rPr>
              <a:t>Flare and Coronal Mass Ejection. </a:t>
            </a:r>
            <a:r>
              <a:rPr lang="en-US" sz="1200" dirty="0">
                <a:solidFill>
                  <a:srgbClr val="FFFF00"/>
                </a:solidFill>
              </a:rPr>
              <a:t>This sequence of four images shows the evolution over time of a giant eruption on the Sun. (a) The event began at the location of a sunspot group, and (b) a flare is seen in far-ultraviolet light. (c) Fourteen hours later, a CME is seen blasting out into space. (d) Three hours later, this CME has expanded to form a giant cloud of particles escaping from the Sun and is beginning the journey out into the solar system. The white circle in (c) and (d) shows the diameter of the solar photosphere. The larger dark area shows where light from the Sun has been blocked out by a specially designed instrument to make it possible to see the faint emission from the corona. (credit a, b, c, d: modification of work by SOHO/EIT, SOHO/LASCO, SOHO/MDI (ESA &amp; NASA))</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A figure of a flare and a coronal mass ejection, shown in a series of four images. On the left is a view of the sun with a few dark sunspots. Next is a view of the sun in UV light, with a bright flare at the same location of the sunspots in the leftmost image. Next is an image of a coronal mass ejection shooting out from the same location. Finally the coronal mass ejection is imaged through a filter to show the emission from the corona."/>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29557" b="-29557"/>
          <a:stretch/>
        </p:blipFill>
        <p:spPr/>
      </p:pic>
    </p:spTree>
    <p:extLst>
      <p:ext uri="{BB962C8B-B14F-4D97-AF65-F5344CB8AC3E}">
        <p14:creationId xmlns:p14="http://schemas.microsoft.com/office/powerpoint/2010/main" val="2277530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15.22</a:t>
            </a:r>
          </a:p>
        </p:txBody>
      </p:sp>
      <p:sp>
        <p:nvSpPr>
          <p:cNvPr id="7" name="Text Placeholder 6"/>
          <p:cNvSpPr>
            <a:spLocks noGrp="1"/>
          </p:cNvSpPr>
          <p:nvPr>
            <p:ph type="body" sz="quarter" idx="14"/>
          </p:nvPr>
        </p:nvSpPr>
        <p:spPr/>
        <p:txBody>
          <a:bodyPr>
            <a:noAutofit/>
          </a:bodyPr>
          <a:lstStyle/>
          <a:p>
            <a:r>
              <a:rPr lang="en-US" sz="1400" b="1" dirty="0">
                <a:solidFill>
                  <a:srgbClr val="6CB255"/>
                </a:solidFill>
              </a:rPr>
              <a:t>Solar Cycle.</a:t>
            </a:r>
            <a:r>
              <a:rPr lang="en-US" sz="1400" b="1" dirty="0"/>
              <a:t> </a:t>
            </a:r>
            <a:r>
              <a:rPr lang="en-US" sz="1400" dirty="0">
                <a:solidFill>
                  <a:srgbClr val="FFFF00"/>
                </a:solidFill>
              </a:rPr>
              <a:t>This dramatic sequence of images taken from the SOHO satellite over a period of 11 years shows how active regions change during the solar cycle. The images were taken in the ultraviolet region of the spectrum and show that active regions on the Sun increase and decrease during the cycle. Sunspots are located in the cooler photosphere, beneath the hot gases shown in this image, and vary in phase with the emission from these hot gases—more sunspots and more emission from hot gases occur together. (credit: modification of work by ESA/NASA/SOHO)</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4" name="Picture Placeholder 3" descr="A figure illustrating the solar cycle. Eleven separate images of the sun are shown from 1996 to 2006, demonstrating the changing active regions."/>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14738" r="-14738"/>
          <a:stretch/>
        </p:blipFill>
        <p:spPr/>
      </p:pic>
    </p:spTree>
    <p:extLst>
      <p:ext uri="{BB962C8B-B14F-4D97-AF65-F5344CB8AC3E}">
        <p14:creationId xmlns:p14="http://schemas.microsoft.com/office/powerpoint/2010/main" val="1399543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15.23</a:t>
            </a:r>
          </a:p>
        </p:txBody>
      </p:sp>
      <p:sp>
        <p:nvSpPr>
          <p:cNvPr id="7" name="Text Placeholder 6"/>
          <p:cNvSpPr>
            <a:spLocks noGrp="1"/>
          </p:cNvSpPr>
          <p:nvPr>
            <p:ph type="body" sz="quarter" idx="14"/>
          </p:nvPr>
        </p:nvSpPr>
        <p:spPr/>
        <p:txBody>
          <a:bodyPr>
            <a:noAutofit/>
          </a:bodyPr>
          <a:lstStyle/>
          <a:p>
            <a:r>
              <a:rPr lang="en-US" sz="1179" b="1" dirty="0">
                <a:solidFill>
                  <a:srgbClr val="6CB255"/>
                </a:solidFill>
              </a:rPr>
              <a:t>Solar Active Region Observed at Different Heights in the Sun’s Atmosphere</a:t>
            </a:r>
            <a:r>
              <a:rPr lang="en-US" sz="1179" b="1" dirty="0">
                <a:solidFill>
                  <a:srgbClr val="FFFF00"/>
                </a:solidFill>
              </a:rPr>
              <a:t>. </a:t>
            </a:r>
            <a:r>
              <a:rPr lang="en-US" sz="1179" dirty="0">
                <a:solidFill>
                  <a:srgbClr val="FFFF00"/>
                </a:solidFill>
              </a:rPr>
              <a:t>These four images of a solar flare on October 22, 2012, show from the left: light from the Sun at a wavelength of 171 angstroms, which shows the structure of loops of solar material in the corona; ultraviolet at 304 angstroms, which shows light from the region of the Sun’s atmosphere where flares originate; light at 335 angstroms, which highlights radiation from active regions in the corona; a magnetogram, which shows magnetically active regions on the Sun. Note how these different types of activity all occur above a sunspot region with a strong magnetic field. (credit: modification of work by NASA/SDO/Goddard)</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A figure illustrating a solar active region observed at different heights in the sun’s atmosphere. At 171 Angstrom, loops in the corona are shown. At 304 Angstrom, the bright light of a flare is shown. At 335 Angstrom, radiation from active regions in the corona is shown. A magnetogram shows the light and dark spots of directional magnetism."/>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36730" b="-36730"/>
          <a:stretch/>
        </p:blipFill>
        <p:spPr/>
      </p:pic>
    </p:spTree>
    <p:extLst>
      <p:ext uri="{BB962C8B-B14F-4D97-AF65-F5344CB8AC3E}">
        <p14:creationId xmlns:p14="http://schemas.microsoft.com/office/powerpoint/2010/main" val="36957812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15.26</a:t>
            </a:r>
          </a:p>
        </p:txBody>
      </p:sp>
      <p:sp>
        <p:nvSpPr>
          <p:cNvPr id="7" name="Text Placeholder 6"/>
          <p:cNvSpPr>
            <a:spLocks noGrp="1"/>
          </p:cNvSpPr>
          <p:nvPr>
            <p:ph type="body" sz="quarter" idx="14"/>
          </p:nvPr>
        </p:nvSpPr>
        <p:spPr/>
        <p:txBody>
          <a:bodyPr>
            <a:normAutofit/>
          </a:bodyPr>
          <a:lstStyle/>
          <a:p>
            <a:r>
              <a:rPr lang="en-US" sz="1600" b="1" dirty="0">
                <a:solidFill>
                  <a:srgbClr val="6CB255"/>
                </a:solidFill>
              </a:rPr>
              <a:t>Numbers of Sunspots over Time.</a:t>
            </a:r>
            <a:r>
              <a:rPr lang="en-US" sz="1600" b="1" dirty="0"/>
              <a:t> </a:t>
            </a:r>
            <a:r>
              <a:rPr lang="en-US" sz="1600" dirty="0">
                <a:solidFill>
                  <a:srgbClr val="FFFF00"/>
                </a:solidFill>
              </a:rPr>
              <a:t>This diagram shows how the number of sunspots has changed with time since counts of the numbers of spots began to be recorded on a consistent scale. Note the low number of spots during the early years of the nineteenth century, the Little Maunder Minimum. (credit: modification of work by NASA/ARC)</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96687" y="259755"/>
            <a:ext cx="1051734" cy="714850"/>
          </a:xfrm>
          <a:prstGeom prst="rect">
            <a:avLst/>
          </a:prstGeom>
        </p:spPr>
      </p:pic>
      <p:pic>
        <p:nvPicPr>
          <p:cNvPr id="3" name="Picture Placeholder 2" descr="A graph titled “Monthly Average Sunspot Numbers”. The graph shows the number of sunspots on the y-axis (0 to 400) and the year on the x-axis (1750 to 2000). A scalloped line shows the rise and fall of sunspot numbers throughout the solar cycle."/>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42435" b="-42435"/>
          <a:stretch/>
        </p:blipFill>
        <p:spPr/>
      </p:pic>
    </p:spTree>
    <p:extLst>
      <p:ext uri="{BB962C8B-B14F-4D97-AF65-F5344CB8AC3E}">
        <p14:creationId xmlns:p14="http://schemas.microsoft.com/office/powerpoint/2010/main" val="14405026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03388" y="274638"/>
            <a:ext cx="8964612" cy="1143000"/>
          </a:xfrm>
        </p:spPr>
        <p:txBody>
          <a:bodyPr/>
          <a:lstStyle/>
          <a:p>
            <a:pPr algn="l"/>
            <a:r>
              <a:rPr lang="cs-CZ" sz="4000" b="1">
                <a:solidFill>
                  <a:schemeClr val="accent1"/>
                </a:solidFill>
              </a:rPr>
              <a:t>... do konce hoření H v centru</a:t>
            </a:r>
          </a:p>
        </p:txBody>
      </p:sp>
      <p:sp>
        <p:nvSpPr>
          <p:cNvPr id="13315" name="Rectangle 3"/>
          <p:cNvSpPr>
            <a:spLocks noGrp="1" noChangeArrowheads="1"/>
          </p:cNvSpPr>
          <p:nvPr>
            <p:ph type="body" idx="1"/>
          </p:nvPr>
        </p:nvSpPr>
        <p:spPr>
          <a:xfrm>
            <a:off x="443372" y="1321890"/>
            <a:ext cx="11305255" cy="5545137"/>
          </a:xfrm>
        </p:spPr>
        <p:txBody>
          <a:bodyPr/>
          <a:lstStyle/>
          <a:p>
            <a:pPr>
              <a:lnSpc>
                <a:spcPct val="80000"/>
              </a:lnSpc>
            </a:pPr>
            <a:endParaRPr lang="cs-CZ" sz="1800" b="1" dirty="0">
              <a:solidFill>
                <a:schemeClr val="accent1"/>
              </a:solidFill>
            </a:endParaRPr>
          </a:p>
          <a:p>
            <a:pPr>
              <a:lnSpc>
                <a:spcPct val="80000"/>
              </a:lnSpc>
            </a:pPr>
            <a:r>
              <a:rPr lang="cs-CZ" sz="1800" dirty="0">
                <a:solidFill>
                  <a:schemeClr val="accent1"/>
                </a:solidFill>
              </a:rPr>
              <a:t>Další vývoj Slunce bude pokračovat v započatém směru – zářivý výkon poroste, a to tempem o 1 % za 100 milionů let. Za 3 miliardy let tak ode dneška se tak výkon Slunce zvýší na 1,33 L</a:t>
            </a:r>
            <a:r>
              <a:rPr lang="cs-CZ" sz="1800" b="1" baseline="-25000" dirty="0">
                <a:solidFill>
                  <a:schemeClr val="accent1"/>
                </a:solidFill>
              </a:rPr>
              <a:t>S</a:t>
            </a:r>
            <a:r>
              <a:rPr lang="cs-CZ" sz="1800" dirty="0">
                <a:solidFill>
                  <a:schemeClr val="accent1"/>
                </a:solidFill>
              </a:rPr>
              <a:t>, efektivní teplota Slunce dosáhne svého celoživotního maxima hodnotou 5840 K, poloměr hvězdy bude o 13 % větší než dnes. </a:t>
            </a:r>
          </a:p>
          <a:p>
            <a:pPr>
              <a:lnSpc>
                <a:spcPct val="80000"/>
              </a:lnSpc>
            </a:pPr>
            <a:endParaRPr lang="cs-CZ" sz="1800" dirty="0">
              <a:solidFill>
                <a:schemeClr val="accent1"/>
              </a:solidFill>
            </a:endParaRPr>
          </a:p>
          <a:p>
            <a:pPr>
              <a:lnSpc>
                <a:spcPct val="80000"/>
              </a:lnSpc>
            </a:pPr>
            <a:r>
              <a:rPr lang="cs-CZ" sz="1800" dirty="0">
                <a:solidFill>
                  <a:schemeClr val="accent1"/>
                </a:solidFill>
              </a:rPr>
              <a:t> Na Zemi by se měla v důsledku tohoto vývoje postupně zvedat teplota, a to zhruba o 1 K za 160 milionů let, což za 1,1 miliardy let povede k tzv. </a:t>
            </a:r>
            <a:r>
              <a:rPr lang="cs-CZ" sz="1800" i="1" dirty="0">
                <a:solidFill>
                  <a:srgbClr val="FFCC00"/>
                </a:solidFill>
              </a:rPr>
              <a:t>vlhkému skleníku</a:t>
            </a:r>
            <a:r>
              <a:rPr lang="cs-CZ" sz="1800" dirty="0">
                <a:solidFill>
                  <a:schemeClr val="accent1"/>
                </a:solidFill>
              </a:rPr>
              <a:t>, kdy se začnou velmi rychle odpařovat oceány. Za další 2,4 miliardy let, kdy už nebude na Zemi voda v tekutém stavu existovat vůbec, dojde k odstartování tzv. </a:t>
            </a:r>
            <a:r>
              <a:rPr lang="cs-CZ" sz="1800" i="1" dirty="0">
                <a:solidFill>
                  <a:srgbClr val="FFCC00"/>
                </a:solidFill>
              </a:rPr>
              <a:t>překotného skleníkového efektu</a:t>
            </a:r>
            <a:r>
              <a:rPr lang="cs-CZ" sz="1800" dirty="0">
                <a:solidFill>
                  <a:schemeClr val="accent1"/>
                </a:solidFill>
              </a:rPr>
              <a:t>, který dokonalou sterilizací neodvratně vyhubí život na Zemi.</a:t>
            </a:r>
          </a:p>
          <a:p>
            <a:pPr>
              <a:lnSpc>
                <a:spcPct val="80000"/>
              </a:lnSpc>
            </a:pPr>
            <a:endParaRPr lang="cs-CZ" sz="1800" dirty="0">
              <a:solidFill>
                <a:schemeClr val="accent1"/>
              </a:solidFill>
            </a:endParaRPr>
          </a:p>
          <a:p>
            <a:pPr>
              <a:lnSpc>
                <a:spcPct val="80000"/>
              </a:lnSpc>
            </a:pPr>
            <a:r>
              <a:rPr lang="cs-CZ" sz="1800" dirty="0">
                <a:solidFill>
                  <a:schemeClr val="accent1"/>
                </a:solidFill>
              </a:rPr>
              <a:t>Termonukleární spalování vodíku nejrychleji v samotném centru, kde se toto nukleární palivo nadobro vyčerpá po 4,8 miliardy let ode dneška. Jeho zářivý výkon představuje 1,67 L</a:t>
            </a:r>
            <a:r>
              <a:rPr lang="cs-CZ" sz="1800" b="1" baseline="-25000" dirty="0">
                <a:solidFill>
                  <a:schemeClr val="accent1"/>
                </a:solidFill>
              </a:rPr>
              <a:t>S</a:t>
            </a:r>
            <a:r>
              <a:rPr lang="cs-CZ" sz="1800" dirty="0">
                <a:solidFill>
                  <a:schemeClr val="accent1"/>
                </a:solidFill>
              </a:rPr>
              <a:t>, poloměr nabude na 1,275 R</a:t>
            </a:r>
            <a:r>
              <a:rPr lang="cs-CZ" sz="1800" b="1" baseline="-25000" dirty="0">
                <a:solidFill>
                  <a:schemeClr val="accent1"/>
                </a:solidFill>
              </a:rPr>
              <a:t>S</a:t>
            </a:r>
            <a:r>
              <a:rPr lang="cs-CZ" sz="1800" dirty="0">
                <a:solidFill>
                  <a:schemeClr val="accent1"/>
                </a:solidFill>
              </a:rPr>
              <a:t>, teplota klesne na 5820 K. </a:t>
            </a:r>
          </a:p>
          <a:p>
            <a:pPr>
              <a:lnSpc>
                <a:spcPct val="80000"/>
              </a:lnSpc>
            </a:pPr>
            <a:endParaRPr lang="cs-CZ" sz="1800" dirty="0">
              <a:solidFill>
                <a:schemeClr val="accent1"/>
              </a:solidFill>
            </a:endParaRPr>
          </a:p>
          <a:p>
            <a:pPr>
              <a:lnSpc>
                <a:spcPct val="80000"/>
              </a:lnSpc>
            </a:pPr>
            <a:r>
              <a:rPr lang="cs-CZ" sz="1800" dirty="0">
                <a:solidFill>
                  <a:schemeClr val="accent1"/>
                </a:solidFill>
              </a:rPr>
              <a:t>Slunce definitivně opouští HP po dosažení věku 10,9 miliardy let (6,35 </a:t>
            </a:r>
            <a:r>
              <a:rPr lang="cs-CZ" sz="1800" dirty="0" err="1">
                <a:solidFill>
                  <a:schemeClr val="accent1"/>
                </a:solidFill>
              </a:rPr>
              <a:t>mld</a:t>
            </a:r>
            <a:r>
              <a:rPr lang="cs-CZ" sz="1800" dirty="0">
                <a:solidFill>
                  <a:schemeClr val="accent1"/>
                </a:solidFill>
              </a:rPr>
              <a:t> let od současnosti). V jeho centru se již nachází heliové jadérko o hmotnosti 0,03 M</a:t>
            </a:r>
            <a:r>
              <a:rPr lang="cs-CZ" sz="1800" b="1" baseline="-25000" dirty="0">
                <a:solidFill>
                  <a:schemeClr val="accent1"/>
                </a:solidFill>
              </a:rPr>
              <a:t>S</a:t>
            </a:r>
            <a:r>
              <a:rPr lang="cs-CZ" sz="1800" dirty="0">
                <a:solidFill>
                  <a:schemeClr val="accent1"/>
                </a:solidFill>
              </a:rPr>
              <a:t>, jehož stav začne již velmi brzy určovat výkon i vzhled celé hvězdy. Při odchodu z hlavní posloupnosti bude efektivní teplota Slunce 5520 K, poloměr se oproti dnešní nafoukne na 1,58 R</a:t>
            </a:r>
            <a:r>
              <a:rPr lang="cs-CZ" sz="1800" b="1" baseline="-25000" dirty="0">
                <a:solidFill>
                  <a:schemeClr val="accent1"/>
                </a:solidFill>
              </a:rPr>
              <a:t>S</a:t>
            </a:r>
            <a:r>
              <a:rPr lang="cs-CZ" sz="1800" dirty="0">
                <a:solidFill>
                  <a:schemeClr val="accent1"/>
                </a:solidFill>
              </a:rPr>
              <a:t>.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03388" y="274638"/>
            <a:ext cx="8964612" cy="1143000"/>
          </a:xfrm>
        </p:spPr>
        <p:txBody>
          <a:bodyPr/>
          <a:lstStyle/>
          <a:p>
            <a:pPr algn="l"/>
            <a:r>
              <a:rPr lang="cs-CZ" sz="4000" b="1">
                <a:solidFill>
                  <a:schemeClr val="accent1"/>
                </a:solidFill>
              </a:rPr>
              <a:t>Hoření H ve slupce kolem He jádra</a:t>
            </a:r>
          </a:p>
        </p:txBody>
      </p:sp>
      <p:sp>
        <p:nvSpPr>
          <p:cNvPr id="14339" name="Rectangle 3"/>
          <p:cNvSpPr>
            <a:spLocks noGrp="1" noChangeArrowheads="1"/>
          </p:cNvSpPr>
          <p:nvPr>
            <p:ph type="body" idx="1"/>
          </p:nvPr>
        </p:nvSpPr>
        <p:spPr>
          <a:xfrm>
            <a:off x="407368" y="1557339"/>
            <a:ext cx="11089232" cy="5761037"/>
          </a:xfrm>
        </p:spPr>
        <p:txBody>
          <a:bodyPr/>
          <a:lstStyle/>
          <a:p>
            <a:pPr>
              <a:lnSpc>
                <a:spcPct val="80000"/>
              </a:lnSpc>
            </a:pPr>
            <a:r>
              <a:rPr lang="cs-CZ" sz="1800" dirty="0">
                <a:solidFill>
                  <a:schemeClr val="accent1"/>
                </a:solidFill>
              </a:rPr>
              <a:t>Následující vývojová etapa začíná svižným smršťováním centrálních částí, které je odpovědí na pokles produkce energie jadernou syntézou v důsledku snížení obsahu vodíku. Střed Slunce se při tom zahustí a zahřeje natolik, že se v okolí vyhořelého heliového jádra znovu mohutně rozhoří vodíkové reakce. Přebytek zářivého výkonu podnítí rychlou expanzi obalu hvězdy. Obal tím chladne, celkový výkon hvězdy však roste. Hvězda se stává rozměrným </a:t>
            </a:r>
            <a:r>
              <a:rPr lang="cs-CZ" sz="1800" i="1" dirty="0">
                <a:solidFill>
                  <a:srgbClr val="FFCC00"/>
                </a:solidFill>
              </a:rPr>
              <a:t>červeným obrem</a:t>
            </a:r>
            <a:r>
              <a:rPr lang="cs-CZ" sz="1800" dirty="0">
                <a:solidFill>
                  <a:schemeClr val="accent1"/>
                </a:solidFill>
              </a:rPr>
              <a:t>. </a:t>
            </a:r>
          </a:p>
          <a:p>
            <a:pPr>
              <a:lnSpc>
                <a:spcPct val="80000"/>
              </a:lnSpc>
            </a:pPr>
            <a:endParaRPr lang="cs-CZ" sz="1800" dirty="0">
              <a:solidFill>
                <a:schemeClr val="accent1"/>
              </a:solidFill>
            </a:endParaRPr>
          </a:p>
          <a:p>
            <a:pPr>
              <a:lnSpc>
                <a:spcPct val="80000"/>
              </a:lnSpc>
            </a:pPr>
            <a:r>
              <a:rPr lang="cs-CZ" sz="1800" dirty="0">
                <a:solidFill>
                  <a:schemeClr val="accent1"/>
                </a:solidFill>
              </a:rPr>
              <a:t>Výkon hvězdy již není dán kvalitou tepelné izolace obalu, jak tomu bylo při pobytu na HP, ale stavem houstnoucího a zahřívajícího se jádra. V jádru lze vysledovat neaktivní heliový vnitřek obalený postupně se tenčící slupkou, v níž vysokým tempem probíhá vodíkové termonukleární reakce. </a:t>
            </a:r>
          </a:p>
          <a:p>
            <a:pPr>
              <a:lnSpc>
                <a:spcPct val="80000"/>
              </a:lnSpc>
            </a:pPr>
            <a:endParaRPr lang="cs-CZ" sz="1800" dirty="0">
              <a:solidFill>
                <a:schemeClr val="accent1"/>
              </a:solidFill>
            </a:endParaRPr>
          </a:p>
          <a:p>
            <a:pPr>
              <a:lnSpc>
                <a:spcPct val="80000"/>
              </a:lnSpc>
            </a:pPr>
            <a:r>
              <a:rPr lang="cs-CZ" sz="1800" dirty="0">
                <a:solidFill>
                  <a:schemeClr val="accent1"/>
                </a:solidFill>
              </a:rPr>
              <a:t>Materiál ve slupce se rychle stravuje a popel jaderného hoření - helium se ukládá v centrálním heliovém jádru. Hmotnost jádra tak pozvolna roste. Po dosažení hmotnosti He jádra 0,13 M</a:t>
            </a:r>
            <a:r>
              <a:rPr lang="cs-CZ" sz="1800" b="1" baseline="-25000" dirty="0">
                <a:solidFill>
                  <a:schemeClr val="accent1"/>
                </a:solidFill>
              </a:rPr>
              <a:t>S</a:t>
            </a:r>
            <a:r>
              <a:rPr lang="cs-CZ" sz="1800" dirty="0">
                <a:solidFill>
                  <a:schemeClr val="accent1"/>
                </a:solidFill>
              </a:rPr>
              <a:t>, zvýší se v centru hvězdy hustota látky natolik, že se zde objeví elektronová degenerace. Ta záhy zachvátí celé jádro. Právě tato okolnost urychlí další vývoj. </a:t>
            </a:r>
          </a:p>
          <a:p>
            <a:pPr>
              <a:lnSpc>
                <a:spcPct val="80000"/>
              </a:lnSpc>
            </a:pPr>
            <a:endParaRPr lang="cs-CZ" sz="1800" dirty="0">
              <a:solidFill>
                <a:schemeClr val="accent1"/>
              </a:solidFill>
            </a:endParaRPr>
          </a:p>
          <a:p>
            <a:pPr>
              <a:lnSpc>
                <a:spcPct val="80000"/>
              </a:lnSpc>
            </a:pPr>
            <a:r>
              <a:rPr lang="cs-CZ" sz="1800" dirty="0">
                <a:solidFill>
                  <a:schemeClr val="accent1"/>
                </a:solidFill>
              </a:rPr>
              <a:t>Tempo vodíkových reakcí probíhajících ve slupce nyní závisí hlavně na její teplotě, a ta je zase určena teplotou elektronově degenerovaného víceméně izotermického heliového jádra hvězdy. S tím jak se v průběhu času zvyšuje hmotnost jádra, zmenšují se jeho rozměry, jádro se smršťuje a zahřívá. Výkon reakcí tak velmi narůstá.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03388" y="274638"/>
            <a:ext cx="8964612" cy="1143000"/>
          </a:xfrm>
        </p:spPr>
        <p:txBody>
          <a:bodyPr/>
          <a:lstStyle/>
          <a:p>
            <a:pPr algn="l"/>
            <a:r>
              <a:rPr lang="cs-CZ" sz="4000" b="1">
                <a:solidFill>
                  <a:schemeClr val="accent1"/>
                </a:solidFill>
              </a:rPr>
              <a:t>Hoření H ve slupce kolem He jádra</a:t>
            </a:r>
          </a:p>
        </p:txBody>
      </p:sp>
      <p:sp>
        <p:nvSpPr>
          <p:cNvPr id="26627" name="Rectangle 3"/>
          <p:cNvSpPr>
            <a:spLocks noGrp="1" noChangeArrowheads="1"/>
          </p:cNvSpPr>
          <p:nvPr>
            <p:ph type="body" idx="1"/>
          </p:nvPr>
        </p:nvSpPr>
        <p:spPr>
          <a:xfrm>
            <a:off x="479376" y="1628775"/>
            <a:ext cx="11089232" cy="5543550"/>
          </a:xfrm>
        </p:spPr>
        <p:txBody>
          <a:bodyPr/>
          <a:lstStyle/>
          <a:p>
            <a:pPr>
              <a:lnSpc>
                <a:spcPct val="80000"/>
              </a:lnSpc>
            </a:pPr>
            <a:r>
              <a:rPr lang="cs-CZ" sz="1800" dirty="0">
                <a:solidFill>
                  <a:schemeClr val="accent1"/>
                </a:solidFill>
              </a:rPr>
              <a:t>Část přenášené energie se spotřebuje na expanzi obalu, který se rychle nadýmá a ochlazuje. Plošná výměra povrchu hvězdy se upravuje dle zářivého výkonu, který je nutno přenést, aby hvězda stále zůstala v energetické rovnováze. Hvězda přechází do větve </a:t>
            </a:r>
            <a:r>
              <a:rPr lang="cs-CZ" sz="1800" i="1" dirty="0">
                <a:solidFill>
                  <a:srgbClr val="FFCC00"/>
                </a:solidFill>
              </a:rPr>
              <a:t>červených obrů</a:t>
            </a:r>
            <a:r>
              <a:rPr lang="cs-CZ" sz="1800" dirty="0">
                <a:solidFill>
                  <a:schemeClr val="accent1"/>
                </a:solidFill>
              </a:rPr>
              <a:t>. Zářivý výkon - 2350 L</a:t>
            </a:r>
            <a:r>
              <a:rPr lang="cs-CZ" sz="1800" b="1" baseline="-25000" dirty="0">
                <a:solidFill>
                  <a:schemeClr val="accent1"/>
                </a:solidFill>
              </a:rPr>
              <a:t>S</a:t>
            </a:r>
            <a:r>
              <a:rPr lang="cs-CZ" sz="1800" dirty="0">
                <a:solidFill>
                  <a:schemeClr val="accent1"/>
                </a:solidFill>
              </a:rPr>
              <a:t>, poloměr 165 R</a:t>
            </a:r>
            <a:r>
              <a:rPr lang="cs-CZ" sz="1800" b="1" baseline="-25000" dirty="0">
                <a:solidFill>
                  <a:schemeClr val="accent1"/>
                </a:solidFill>
              </a:rPr>
              <a:t>S</a:t>
            </a:r>
            <a:r>
              <a:rPr lang="cs-CZ" sz="1800" dirty="0">
                <a:solidFill>
                  <a:schemeClr val="accent1"/>
                </a:solidFill>
              </a:rPr>
              <a:t> (0,77 au) při povrchové teplotě 3100 K. Slunce se stává </a:t>
            </a:r>
            <a:r>
              <a:rPr lang="cs-CZ" sz="1800" dirty="0">
                <a:solidFill>
                  <a:srgbClr val="FFCC00"/>
                </a:solidFill>
              </a:rPr>
              <a:t>extrémním červeným obrem</a:t>
            </a:r>
            <a:r>
              <a:rPr lang="cs-CZ" sz="1800" dirty="0">
                <a:solidFill>
                  <a:schemeClr val="accent1"/>
                </a:solidFill>
              </a:rPr>
              <a:t> spektrální třídy M. </a:t>
            </a:r>
          </a:p>
          <a:p>
            <a:pPr>
              <a:lnSpc>
                <a:spcPct val="80000"/>
              </a:lnSpc>
            </a:pPr>
            <a:endParaRPr lang="cs-CZ" sz="1800" dirty="0">
              <a:solidFill>
                <a:schemeClr val="accent1"/>
              </a:solidFill>
            </a:endParaRPr>
          </a:p>
          <a:p>
            <a:pPr>
              <a:lnSpc>
                <a:spcPct val="80000"/>
              </a:lnSpc>
            </a:pPr>
            <a:r>
              <a:rPr lang="cs-CZ" sz="1800" dirty="0">
                <a:solidFill>
                  <a:schemeClr val="accent1"/>
                </a:solidFill>
              </a:rPr>
              <a:t>S výjimkou jádra a jeho blízkého okolí se v celé hvězdě teplo přenáší konvekcí. Spodní konvektivní víry zasahují až do oblastí nukleárního hoření a roznášení produkty jaderných reakcí po celé hvězdě. Svrchní vrstvy hvězdy jsou v čilém pohybu, z povrchu hvězdy vane mohutný hvězdný vítr, jímž se Slunce účinně zbavuje své látky, povětšinou nedotčené předchozím jaderným vývojem. Etapa trvá jen 600 milionů let, ale Slunce přijde o 28 % své počáteční hmotnosti!</a:t>
            </a:r>
          </a:p>
          <a:p>
            <a:pPr>
              <a:lnSpc>
                <a:spcPct val="80000"/>
              </a:lnSpc>
            </a:pPr>
            <a:endParaRPr lang="cs-CZ" sz="1800" dirty="0">
              <a:solidFill>
                <a:schemeClr val="accent1"/>
              </a:solidFill>
            </a:endParaRPr>
          </a:p>
          <a:p>
            <a:pPr>
              <a:lnSpc>
                <a:spcPct val="80000"/>
              </a:lnSpc>
            </a:pPr>
            <a:r>
              <a:rPr lang="cs-CZ" sz="1800" dirty="0">
                <a:solidFill>
                  <a:schemeClr val="accent1"/>
                </a:solidFill>
              </a:rPr>
              <a:t>Slunce pohltí Merkur, což ovšem neplatí o Venuši, kterou zachrání úbytek hmotnosti Slunce. Planety, držené menší gravitační silou, se při zachování orbitálního momentu hybnosti odstěhují do větších vzdáleností (Venuše na 1,0 au, Země na 1,38 au). Slunce Venuši (natož pak Zemi) zatím nepohltí. V okamžiku největšího vzepětí zářivého výkonu se povrch Země rozpálí až na teplotu 2100 °C. Zemská atmosféra zmizí, stejně jako všechny těkavější látky z povrchu. Vlastní těleso Země by však mělo tuto krátkodobou horkou kúru přečkat bez větší úhony.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bílý trpaslík</a:t>
            </a:r>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en-US"/>
              <a:t>Hvězdy II</a:t>
            </a:r>
          </a:p>
        </p:txBody>
      </p:sp>
      <p:sp>
        <p:nvSpPr>
          <p:cNvPr id="5" name="Zástupný symbol pro číslo snímku 4"/>
          <p:cNvSpPr>
            <a:spLocks noGrp="1"/>
          </p:cNvSpPr>
          <p:nvPr>
            <p:ph type="sldNum" sz="quarter" idx="12"/>
          </p:nvPr>
        </p:nvSpPr>
        <p:spPr/>
        <p:txBody>
          <a:bodyPr/>
          <a:lstStyle/>
          <a:p>
            <a:fld id="{CE8079A4-7AA8-4A4F-87E2-7781EC5097DD}" type="slidenum">
              <a:rPr lang="en-US" smtClean="0"/>
              <a:pPr/>
              <a:t>8</a:t>
            </a:fld>
            <a:endParaRPr lang="en-US"/>
          </a:p>
        </p:txBody>
      </p:sp>
    </p:spTree>
    <p:extLst>
      <p:ext uri="{BB962C8B-B14F-4D97-AF65-F5344CB8AC3E}">
        <p14:creationId xmlns:p14="http://schemas.microsoft.com/office/powerpoint/2010/main" val="2853594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cs-CZ" sz="4000" b="1">
                <a:solidFill>
                  <a:schemeClr val="accent1"/>
                </a:solidFill>
              </a:rPr>
              <a:t>Zapálení He v centru hvězdy, Slunce normálním obrem</a:t>
            </a:r>
          </a:p>
        </p:txBody>
      </p:sp>
      <p:sp>
        <p:nvSpPr>
          <p:cNvPr id="15363" name="Rectangle 3"/>
          <p:cNvSpPr>
            <a:spLocks noGrp="1" noChangeArrowheads="1"/>
          </p:cNvSpPr>
          <p:nvPr>
            <p:ph type="body" idx="1"/>
          </p:nvPr>
        </p:nvSpPr>
        <p:spPr>
          <a:xfrm>
            <a:off x="335360" y="1457326"/>
            <a:ext cx="11449272" cy="5400675"/>
          </a:xfrm>
        </p:spPr>
        <p:txBody>
          <a:bodyPr/>
          <a:lstStyle/>
          <a:p>
            <a:pPr>
              <a:lnSpc>
                <a:spcPct val="80000"/>
              </a:lnSpc>
            </a:pPr>
            <a:endParaRPr lang="cs-CZ" sz="1800" b="1" dirty="0">
              <a:solidFill>
                <a:schemeClr val="accent1"/>
              </a:solidFill>
            </a:endParaRPr>
          </a:p>
          <a:p>
            <a:pPr>
              <a:lnSpc>
                <a:spcPct val="80000"/>
              </a:lnSpc>
            </a:pPr>
            <a:r>
              <a:rPr lang="cs-CZ" sz="1800" dirty="0">
                <a:solidFill>
                  <a:schemeClr val="accent1"/>
                </a:solidFill>
              </a:rPr>
              <a:t>Slunce rozepne na 165 násobek své nynější velikosti, T v elektronově degenerovaném heliovém jádru bude sto milionů K, zažehnou se termonukleární reakce, při nichž se jádra helia postupně spojují v jádra uhlíku, případně kyslíku. </a:t>
            </a:r>
          </a:p>
          <a:p>
            <a:pPr>
              <a:lnSpc>
                <a:spcPct val="80000"/>
              </a:lnSpc>
            </a:pPr>
            <a:endParaRPr lang="cs-CZ" sz="1800" dirty="0">
              <a:solidFill>
                <a:schemeClr val="accent1"/>
              </a:solidFill>
            </a:endParaRPr>
          </a:p>
          <a:p>
            <a:pPr>
              <a:lnSpc>
                <a:spcPct val="80000"/>
              </a:lnSpc>
            </a:pPr>
            <a:r>
              <a:rPr lang="cs-CZ" sz="1800" dirty="0">
                <a:solidFill>
                  <a:schemeClr val="accent1"/>
                </a:solidFill>
              </a:rPr>
              <a:t>Proces zažehnutí He reakcí má explozivní charakter – hovoříme zde o tzv. </a:t>
            </a:r>
            <a:r>
              <a:rPr lang="cs-CZ" sz="1800" i="1" dirty="0">
                <a:solidFill>
                  <a:srgbClr val="FFCC00"/>
                </a:solidFill>
              </a:rPr>
              <a:t>heliovém záblesku</a:t>
            </a:r>
            <a:r>
              <a:rPr lang="cs-CZ" sz="1800" dirty="0">
                <a:solidFill>
                  <a:schemeClr val="accent1"/>
                </a:solidFill>
              </a:rPr>
              <a:t>, při němž na pár okamžiků vzroste výkon heliového jádra na 10</a:t>
            </a:r>
            <a:r>
              <a:rPr lang="cs-CZ" sz="1800" baseline="30000" dirty="0">
                <a:solidFill>
                  <a:schemeClr val="accent1"/>
                </a:solidFill>
              </a:rPr>
              <a:t>10</a:t>
            </a:r>
            <a:r>
              <a:rPr lang="cs-CZ" sz="1800" dirty="0">
                <a:solidFill>
                  <a:schemeClr val="accent1"/>
                </a:solidFill>
              </a:rPr>
              <a:t> L</a:t>
            </a:r>
            <a:r>
              <a:rPr lang="cs-CZ" sz="1800" b="1" baseline="-25000" dirty="0">
                <a:solidFill>
                  <a:schemeClr val="accent1"/>
                </a:solidFill>
              </a:rPr>
              <a:t>S</a:t>
            </a:r>
            <a:r>
              <a:rPr lang="cs-CZ" sz="1800" dirty="0">
                <a:solidFill>
                  <a:schemeClr val="accent1"/>
                </a:solidFill>
              </a:rPr>
              <a:t>. Výbuch poněkud zvýší teplotu jádra, nafoukne jej na trojnásobek původního rozměru. Řádový pokles hustoty jádra vede k sejmutí elektronové degenerace – materiál v centru hvězdy se opět začne chovat jako ideální plyn. </a:t>
            </a:r>
          </a:p>
          <a:p>
            <a:pPr>
              <a:lnSpc>
                <a:spcPct val="80000"/>
              </a:lnSpc>
            </a:pPr>
            <a:endParaRPr lang="cs-CZ" sz="1800" dirty="0">
              <a:solidFill>
                <a:schemeClr val="accent1"/>
              </a:solidFill>
            </a:endParaRPr>
          </a:p>
          <a:p>
            <a:pPr>
              <a:lnSpc>
                <a:spcPct val="80000"/>
              </a:lnSpc>
            </a:pPr>
            <a:r>
              <a:rPr lang="cs-CZ" sz="1800" dirty="0">
                <a:solidFill>
                  <a:schemeClr val="accent1"/>
                </a:solidFill>
              </a:rPr>
              <a:t>Tato událost znamená zásadní zvrat v dosavadním vývoji. V nyní již nedegenerovaném termonukleárním reaktoru se začne spalovat i helium. Paradoxně to vede k tomu, že se výkon Slunce okamžitě znatelně sníží, neboť energeticky aktivní vrstvička hořícího vodíku je heliovým zábleskem odtransportována do oblastí s menší hustotou a teplotou. </a:t>
            </a:r>
          </a:p>
          <a:p>
            <a:pPr>
              <a:lnSpc>
                <a:spcPct val="80000"/>
              </a:lnSpc>
            </a:pPr>
            <a:endParaRPr lang="cs-CZ" sz="1800" dirty="0">
              <a:solidFill>
                <a:schemeClr val="accent1"/>
              </a:solidFill>
            </a:endParaRPr>
          </a:p>
          <a:p>
            <a:pPr>
              <a:lnSpc>
                <a:spcPct val="80000"/>
              </a:lnSpc>
            </a:pPr>
            <a:r>
              <a:rPr lang="cs-CZ" sz="1800" dirty="0">
                <a:solidFill>
                  <a:schemeClr val="accent1"/>
                </a:solidFill>
              </a:rPr>
              <a:t>Na pokles výkonu jádra odpoví obal hvězdy tím, že se rychle smrští a zahřeje. Slunce se na dobu 100 milionů let (1 % doby strávené na hlavní posloupnosti) stane naoranžovělým </a:t>
            </a:r>
            <a:r>
              <a:rPr lang="cs-CZ" sz="1800" i="1" dirty="0">
                <a:solidFill>
                  <a:schemeClr val="accent1"/>
                </a:solidFill>
              </a:rPr>
              <a:t>obrem</a:t>
            </a:r>
            <a:r>
              <a:rPr lang="cs-CZ" sz="1800" dirty="0">
                <a:solidFill>
                  <a:schemeClr val="accent1"/>
                </a:solidFill>
              </a:rPr>
              <a:t> (</a:t>
            </a:r>
            <a:r>
              <a:rPr lang="cs-CZ" sz="1800" i="1" dirty="0">
                <a:solidFill>
                  <a:srgbClr val="FFCC00"/>
                </a:solidFill>
              </a:rPr>
              <a:t>obrem horizontální větve</a:t>
            </a:r>
            <a:r>
              <a:rPr lang="cs-CZ" sz="1800" dirty="0">
                <a:solidFill>
                  <a:schemeClr val="accent1"/>
                </a:solidFill>
              </a:rPr>
              <a:t>) o teplotě kolem 4700 K, asi tak desetkrát větším než naše dnešní Slunce, s výkonem cca 45 L</a:t>
            </a:r>
            <a:r>
              <a:rPr lang="cs-CZ" sz="1800" b="1" baseline="-25000" dirty="0">
                <a:solidFill>
                  <a:schemeClr val="accent1"/>
                </a:solidFill>
              </a:rPr>
              <a:t>S</a:t>
            </a:r>
            <a:r>
              <a:rPr lang="cs-CZ" sz="1800" dirty="0">
                <a:solidFill>
                  <a:schemeClr val="accent1"/>
                </a:solidFill>
              </a:rPr>
              <a:t>. K objektům v tomto stadiu vývoje řadíme třeba obří </a:t>
            </a:r>
            <a:r>
              <a:rPr lang="cs-CZ" sz="1800" dirty="0" err="1">
                <a:solidFill>
                  <a:schemeClr val="accent1"/>
                </a:solidFill>
              </a:rPr>
              <a:t>Capellu</a:t>
            </a:r>
            <a:r>
              <a:rPr lang="cs-CZ" sz="1800" dirty="0">
                <a:solidFill>
                  <a:schemeClr val="accent1"/>
                </a:solidFill>
              </a:rPr>
              <a:t> nebo </a:t>
            </a:r>
            <a:r>
              <a:rPr lang="cs-CZ" sz="1800" dirty="0" err="1">
                <a:solidFill>
                  <a:schemeClr val="accent1"/>
                </a:solidFill>
              </a:rPr>
              <a:t>Arctura</a:t>
            </a:r>
            <a:r>
              <a:rPr lang="cs-CZ" sz="1800" dirty="0">
                <a:solidFill>
                  <a:schemeClr val="accent1"/>
                </a:solidFill>
              </a:rPr>
              <a:t>.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cs-CZ" sz="4000" b="1">
                <a:solidFill>
                  <a:schemeClr val="accent1"/>
                </a:solidFill>
              </a:rPr>
              <a:t>Zapálení helia ve slupce kolem C-O jádra, Slunce červeným obrem asymptotické větve</a:t>
            </a:r>
          </a:p>
        </p:txBody>
      </p:sp>
      <p:sp>
        <p:nvSpPr>
          <p:cNvPr id="16387" name="Rectangle 3"/>
          <p:cNvSpPr>
            <a:spLocks noGrp="1" noChangeArrowheads="1"/>
          </p:cNvSpPr>
          <p:nvPr>
            <p:ph type="body" idx="1"/>
          </p:nvPr>
        </p:nvSpPr>
        <p:spPr>
          <a:xfrm>
            <a:off x="407368" y="1600200"/>
            <a:ext cx="11521280" cy="5257800"/>
          </a:xfrm>
        </p:spPr>
        <p:txBody>
          <a:bodyPr/>
          <a:lstStyle/>
          <a:p>
            <a:pPr>
              <a:lnSpc>
                <a:spcPct val="80000"/>
              </a:lnSpc>
            </a:pPr>
            <a:endParaRPr lang="cs-CZ" sz="1800" dirty="0">
              <a:solidFill>
                <a:schemeClr val="accent1"/>
              </a:solidFill>
            </a:endParaRPr>
          </a:p>
          <a:p>
            <a:pPr>
              <a:lnSpc>
                <a:spcPct val="80000"/>
              </a:lnSpc>
            </a:pPr>
            <a:r>
              <a:rPr lang="cs-CZ" sz="1800" dirty="0">
                <a:solidFill>
                  <a:schemeClr val="accent1"/>
                </a:solidFill>
              </a:rPr>
              <a:t>Zásoby helia v centrálních částech hvězdy se rychle ztenčují. Střed hvězdy se znovu smršťuje a zahřívá. Energeticky aktivní vrstvička hořícího vodíku se opět zahřívá, jaderné reakce zde probíhají stále rychleji. Výkon hvězdy opět roste: ve chvíli, kdy se helium v jádru zcela vyčerpá, dosáhne 110 L</a:t>
            </a:r>
            <a:r>
              <a:rPr lang="cs-CZ" sz="1800" b="1" baseline="-25000" dirty="0">
                <a:solidFill>
                  <a:schemeClr val="accent1"/>
                </a:solidFill>
              </a:rPr>
              <a:t>S </a:t>
            </a:r>
            <a:r>
              <a:rPr lang="cs-CZ" sz="1800" dirty="0">
                <a:solidFill>
                  <a:schemeClr val="accent1"/>
                </a:solidFill>
              </a:rPr>
              <a:t> a hvězda na povrchu chladne a zvolna expanduje.</a:t>
            </a:r>
          </a:p>
          <a:p>
            <a:pPr>
              <a:lnSpc>
                <a:spcPct val="80000"/>
              </a:lnSpc>
            </a:pPr>
            <a:endParaRPr lang="cs-CZ" sz="1800" dirty="0">
              <a:solidFill>
                <a:schemeClr val="accent1"/>
              </a:solidFill>
            </a:endParaRPr>
          </a:p>
          <a:p>
            <a:pPr>
              <a:lnSpc>
                <a:spcPct val="80000"/>
              </a:lnSpc>
            </a:pPr>
            <a:r>
              <a:rPr lang="cs-CZ" sz="1800" dirty="0">
                <a:solidFill>
                  <a:schemeClr val="accent1"/>
                </a:solidFill>
              </a:rPr>
              <a:t>Na povrchu vyhořelého C-O jádra se zapaluje helium hořící ve stále se ztenčující vrstvě. Hlavním zdrojem energie ovšem zůstává slupkové hoření vodíku probíhající ve „vyšším patře“ hvězdy. Obal hvězdy se znovu rozpíná. Hvězda se vrací do stadia velmi rozměrné relativně chladné hvězdy a  na H-R diagramu šplhá po </a:t>
            </a:r>
            <a:r>
              <a:rPr lang="cs-CZ" sz="1800" i="1" dirty="0">
                <a:solidFill>
                  <a:srgbClr val="FFFF00"/>
                </a:solidFill>
              </a:rPr>
              <a:t>asymptotické větvi obrů</a:t>
            </a:r>
            <a:r>
              <a:rPr lang="cs-CZ" sz="1800" dirty="0">
                <a:solidFill>
                  <a:schemeClr val="accent1"/>
                </a:solidFill>
              </a:rPr>
              <a:t> směrem vzhůru. </a:t>
            </a:r>
          </a:p>
          <a:p>
            <a:pPr>
              <a:lnSpc>
                <a:spcPct val="80000"/>
              </a:lnSpc>
            </a:pPr>
            <a:endParaRPr lang="cs-CZ" sz="1800" dirty="0">
              <a:solidFill>
                <a:schemeClr val="accent1"/>
              </a:solidFill>
            </a:endParaRPr>
          </a:p>
          <a:p>
            <a:pPr>
              <a:lnSpc>
                <a:spcPct val="80000"/>
              </a:lnSpc>
            </a:pPr>
            <a:r>
              <a:rPr lang="cs-CZ" sz="1800" dirty="0">
                <a:solidFill>
                  <a:schemeClr val="accent1"/>
                </a:solidFill>
              </a:rPr>
              <a:t>Toto předposlední dějství hvězdného vývoje je kratičké – trvá pouhých 20 milionů let. V jejím závěru bude Slunce 180krát větší než v současnosti, zářit přitom bude jako 3000 dnešních Sluncí.</a:t>
            </a:r>
          </a:p>
          <a:p>
            <a:pPr>
              <a:lnSpc>
                <a:spcPct val="80000"/>
              </a:lnSpc>
            </a:pPr>
            <a:endParaRPr lang="cs-CZ" sz="1800" dirty="0">
              <a:solidFill>
                <a:schemeClr val="accent1"/>
              </a:solidFill>
            </a:endParaRPr>
          </a:p>
          <a:p>
            <a:pPr>
              <a:lnSpc>
                <a:spcPct val="80000"/>
              </a:lnSpc>
            </a:pPr>
            <a:r>
              <a:rPr lang="cs-CZ" sz="1800" dirty="0">
                <a:solidFill>
                  <a:schemeClr val="accent1"/>
                </a:solidFill>
              </a:rPr>
              <a:t>Energie se ve hvězdě přenáší převážně konvekcí. Konvektivní oblast nyní zasahuje i do dříve zapovězených míst, do míst kde probíhají termonukleární reakce. Dochází k masivnímu úniku látky z obalu hvězdy do prostoru. Hvězda se zahaluje do prachových závojů odvržené látky, v níž lze najít i stopy předchozího jaderného vývoje.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cs-CZ" sz="4000" b="1">
                <a:solidFill>
                  <a:schemeClr val="accent1"/>
                </a:solidFill>
              </a:rPr>
              <a:t>Zapálení helia ve slupce kolem C-O jádra, Slunce červeným obrem asymptotické větve</a:t>
            </a:r>
          </a:p>
        </p:txBody>
      </p:sp>
      <p:sp>
        <p:nvSpPr>
          <p:cNvPr id="27651" name="Rectangle 3"/>
          <p:cNvSpPr>
            <a:spLocks noGrp="1" noChangeArrowheads="1"/>
          </p:cNvSpPr>
          <p:nvPr>
            <p:ph type="body" idx="1"/>
          </p:nvPr>
        </p:nvSpPr>
        <p:spPr>
          <a:xfrm>
            <a:off x="609600" y="2362946"/>
            <a:ext cx="11247040" cy="4525963"/>
          </a:xfrm>
        </p:spPr>
        <p:txBody>
          <a:bodyPr/>
          <a:lstStyle/>
          <a:p>
            <a:pPr>
              <a:lnSpc>
                <a:spcPct val="80000"/>
              </a:lnSpc>
            </a:pPr>
            <a:endParaRPr lang="cs-CZ" sz="2000" dirty="0">
              <a:solidFill>
                <a:schemeClr val="accent1"/>
              </a:solidFill>
            </a:endParaRPr>
          </a:p>
          <a:p>
            <a:pPr>
              <a:lnSpc>
                <a:spcPct val="80000"/>
              </a:lnSpc>
            </a:pPr>
            <a:r>
              <a:rPr lang="cs-CZ" sz="2000" dirty="0">
                <a:solidFill>
                  <a:schemeClr val="accent1"/>
                </a:solidFill>
              </a:rPr>
              <a:t>Venuše se odklidí do vzdálenosti 1,3 astronomické jednotky, Země bude obíhat po dráze o poloměru 1,8 au, jeden oběh jí bude trvat 3,3 roku. Obě planety tak přečkají i tuto bouřlivou etapu slunečního vývoje v bezpečné vzdálenosti.</a:t>
            </a:r>
          </a:p>
          <a:p>
            <a:pPr>
              <a:lnSpc>
                <a:spcPct val="80000"/>
              </a:lnSpc>
            </a:pPr>
            <a:endParaRPr lang="cs-CZ" sz="2000" dirty="0">
              <a:solidFill>
                <a:schemeClr val="accent1"/>
              </a:solidFill>
            </a:endParaRPr>
          </a:p>
          <a:p>
            <a:pPr>
              <a:lnSpc>
                <a:spcPct val="80000"/>
              </a:lnSpc>
            </a:pPr>
            <a:r>
              <a:rPr lang="cs-CZ" sz="2000" dirty="0">
                <a:solidFill>
                  <a:schemeClr val="accent1"/>
                </a:solidFill>
              </a:rPr>
              <a:t>Brzký konec překotného vývoje předznamenává několik impulzů vzepětí výkonu jdoucích v rychlém sledu za sebou. Ty odnesou ze Slunce poslední zbytky obalu. Poslední z impulzů, vedoucí k odhození planetární mlhoviny, obnažuje i hustý zbytek po vývoji hvězdy – degenerované jádro o hmotnosti 0,54 M</a:t>
            </a:r>
            <a:r>
              <a:rPr lang="cs-CZ" sz="2000" b="1" baseline="-25000" dirty="0">
                <a:solidFill>
                  <a:schemeClr val="accent1"/>
                </a:solidFill>
              </a:rPr>
              <a:t>S </a:t>
            </a:r>
            <a:r>
              <a:rPr lang="cs-CZ" sz="2000" dirty="0">
                <a:solidFill>
                  <a:schemeClr val="accent1"/>
                </a:solidFill>
              </a:rPr>
              <a:t>zbavené jaderného paliva.</a:t>
            </a:r>
          </a:p>
          <a:p>
            <a:pPr>
              <a:lnSpc>
                <a:spcPct val="80000"/>
              </a:lnSpc>
            </a:pPr>
            <a:endParaRPr lang="cs-CZ" sz="2000" dirty="0">
              <a:solidFill>
                <a:schemeClr val="accent1"/>
              </a:solidFill>
            </a:endParaRPr>
          </a:p>
          <a:p>
            <a:pPr>
              <a:lnSpc>
                <a:spcPct val="80000"/>
              </a:lnSpc>
            </a:pPr>
            <a:r>
              <a:rPr lang="cs-CZ" sz="2000" dirty="0">
                <a:solidFill>
                  <a:schemeClr val="accent1"/>
                </a:solidFill>
              </a:rPr>
              <a:t>Planetární mlhovina se během několika desítek tisíc let zcela rozptýlí a následuje poslední, nejdelší, závěrečné dějství slunečního vývoje. </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74826" y="274638"/>
            <a:ext cx="8435975" cy="1143000"/>
          </a:xfrm>
        </p:spPr>
        <p:txBody>
          <a:bodyPr/>
          <a:lstStyle/>
          <a:p>
            <a:pPr algn="l"/>
            <a:r>
              <a:rPr lang="cs-CZ" sz="4000" b="1">
                <a:solidFill>
                  <a:schemeClr val="accent1"/>
                </a:solidFill>
              </a:rPr>
              <a:t>Dožívání - Slunce bílým, posléze černým trpaslíkem</a:t>
            </a:r>
          </a:p>
        </p:txBody>
      </p:sp>
      <p:sp>
        <p:nvSpPr>
          <p:cNvPr id="17411" name="Rectangle 3"/>
          <p:cNvSpPr>
            <a:spLocks noGrp="1" noChangeArrowheads="1"/>
          </p:cNvSpPr>
          <p:nvPr>
            <p:ph type="body" idx="1"/>
          </p:nvPr>
        </p:nvSpPr>
        <p:spPr>
          <a:xfrm>
            <a:off x="609600" y="2309411"/>
            <a:ext cx="11319048" cy="4525963"/>
          </a:xfrm>
        </p:spPr>
        <p:txBody>
          <a:bodyPr/>
          <a:lstStyle/>
          <a:p>
            <a:pPr>
              <a:lnSpc>
                <a:spcPct val="80000"/>
              </a:lnSpc>
            </a:pPr>
            <a:endParaRPr lang="cs-CZ" sz="2000" b="1" dirty="0">
              <a:solidFill>
                <a:schemeClr val="accent1"/>
              </a:solidFill>
            </a:endParaRPr>
          </a:p>
          <a:p>
            <a:pPr>
              <a:lnSpc>
                <a:spcPct val="80000"/>
              </a:lnSpc>
            </a:pPr>
            <a:r>
              <a:rPr lang="cs-CZ" sz="2000" dirty="0">
                <a:solidFill>
                  <a:schemeClr val="accent1"/>
                </a:solidFill>
              </a:rPr>
              <a:t>Ze Slunce na konci vývoje zbude jen degenerovaný </a:t>
            </a:r>
            <a:r>
              <a:rPr lang="cs-CZ" sz="2000" i="1" dirty="0">
                <a:solidFill>
                  <a:srgbClr val="FFFF00"/>
                </a:solidFill>
              </a:rPr>
              <a:t>bílý trpaslík</a:t>
            </a:r>
            <a:r>
              <a:rPr lang="cs-CZ" sz="2000" dirty="0">
                <a:solidFill>
                  <a:schemeClr val="accent1"/>
                </a:solidFill>
              </a:rPr>
              <a:t> o hmotnosti kolem 55 % dnešního Slunce a o velikosti jen o málo větší, než je velikost Země. </a:t>
            </a:r>
          </a:p>
          <a:p>
            <a:pPr>
              <a:lnSpc>
                <a:spcPct val="80000"/>
              </a:lnSpc>
            </a:pPr>
            <a:endParaRPr lang="cs-CZ" sz="2000" dirty="0">
              <a:solidFill>
                <a:schemeClr val="accent1"/>
              </a:solidFill>
            </a:endParaRPr>
          </a:p>
          <a:p>
            <a:pPr>
              <a:lnSpc>
                <a:spcPct val="80000"/>
              </a:lnSpc>
            </a:pPr>
            <a:r>
              <a:rPr lang="cs-CZ" sz="2000" dirty="0">
                <a:solidFill>
                  <a:schemeClr val="accent1"/>
                </a:solidFill>
              </a:rPr>
              <a:t>Ze Země bude kotouček chladnoucího bílého trpaslíka viditelný pod úhlem pouhých 10 úhlových vteřin. Na pozemské obloze se tak bude den co den objevovat bodový zdroj se svítivostí asi setiny dnešního Slunce. Jeho jasnost však bude slábnout a během několika miliard let by měl z pozemské oblohy zmizet nadobro. </a:t>
            </a:r>
          </a:p>
          <a:p>
            <a:pPr>
              <a:lnSpc>
                <a:spcPct val="80000"/>
              </a:lnSpc>
            </a:pPr>
            <a:endParaRPr lang="cs-CZ" sz="2000" dirty="0">
              <a:solidFill>
                <a:schemeClr val="accent1"/>
              </a:solidFill>
            </a:endParaRPr>
          </a:p>
          <a:p>
            <a:pPr>
              <a:lnSpc>
                <a:spcPct val="80000"/>
              </a:lnSpc>
            </a:pPr>
            <a:r>
              <a:rPr lang="cs-CZ" sz="2000" dirty="0">
                <a:solidFill>
                  <a:schemeClr val="accent1"/>
                </a:solidFill>
              </a:rPr>
              <a:t>Vzhledem k tomu, že zásoby vnitřní energie chladnoucího bílého trpaslíka, které jsou k dispozici  jsou nemalé a naopak velmi malý je únik energie do prostoru, chladne takový bílý trpaslík mnoho miliard let. Teprve pak se z něj stává neaktivní, vychladlá elektronově degenerovaná hvězda.</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296734-4F40-4C12-8C0F-0FA797300B3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DB45B39-580C-44EB-9CFA-9256D5B29559}"/>
              </a:ext>
            </a:extLst>
          </p:cNvPr>
          <p:cNvSpPr>
            <a:spLocks noGrp="1"/>
          </p:cNvSpPr>
          <p:nvPr>
            <p:ph idx="1"/>
          </p:nvPr>
        </p:nvSpPr>
        <p:spPr/>
        <p:txBody>
          <a:bodyPr/>
          <a:lstStyle/>
          <a:p>
            <a:endParaRPr lang="cs-CZ" dirty="0"/>
          </a:p>
        </p:txBody>
      </p:sp>
      <p:pic>
        <p:nvPicPr>
          <p:cNvPr id="4" name="Zástupný symbol pro obsah 4">
            <a:extLst>
              <a:ext uri="{FF2B5EF4-FFF2-40B4-BE49-F238E27FC236}">
                <a16:creationId xmlns:a16="http://schemas.microsoft.com/office/drawing/2014/main" id="{8F2BFCAC-0D93-4B46-979E-360D6827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75520" y="519333"/>
            <a:ext cx="6410177" cy="606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13095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pPr algn="l"/>
            <a:r>
              <a:rPr lang="cs-CZ">
                <a:solidFill>
                  <a:schemeClr val="accent1"/>
                </a:solidFill>
              </a:rPr>
              <a:t>právě vychladla i dnešní přednáška ...</a:t>
            </a:r>
          </a:p>
        </p:txBody>
      </p:sp>
      <p:sp>
        <p:nvSpPr>
          <p:cNvPr id="19461" name="Rectangle 5"/>
          <p:cNvSpPr>
            <a:spLocks noGrp="1" noChangeArrowheads="1"/>
          </p:cNvSpPr>
          <p:nvPr>
            <p:ph type="subTitle" idx="1"/>
          </p:nvPr>
        </p:nvSpPr>
        <p:spPr/>
        <p:txBody>
          <a:bodyPr/>
          <a:lstStyle/>
          <a:p>
            <a:endParaRPr lang="cs-CZ"/>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91344" y="1196752"/>
            <a:ext cx="11881320" cy="5661248"/>
          </a:xfrm>
        </p:spPr>
        <p:txBody>
          <a:bodyPr/>
          <a:lstStyle/>
          <a:p>
            <a:pPr marL="457200" lvl="1" indent="0">
              <a:lnSpc>
                <a:spcPct val="80000"/>
              </a:lnSpc>
              <a:buNone/>
            </a:pPr>
            <a:r>
              <a:rPr lang="cs-CZ" sz="2400" dirty="0">
                <a:solidFill>
                  <a:srgbClr val="FFFF00"/>
                </a:solidFill>
              </a:rPr>
              <a:t>Bílí trpaslíc</a:t>
            </a:r>
            <a:r>
              <a:rPr lang="cs-CZ" sz="2400" dirty="0">
                <a:solidFill>
                  <a:schemeClr val="bg1"/>
                </a:solidFill>
              </a:rPr>
              <a:t>i </a:t>
            </a:r>
            <a:r>
              <a:rPr lang="cs-CZ" sz="2400" dirty="0">
                <a:solidFill>
                  <a:schemeClr val="accent1"/>
                </a:solidFill>
              </a:rPr>
              <a:t>jsou kompaktní hvězdy s hmotnostmi slunečními a rozměry planet zemského typu. Jejich střední hustoty jsou řádově milionkrát větší než střední hustota Slunce, tedy asi 10</a:t>
            </a:r>
            <a:r>
              <a:rPr lang="cs-CZ" sz="2400" baseline="30000" dirty="0">
                <a:solidFill>
                  <a:schemeClr val="accent1"/>
                </a:solidFill>
              </a:rPr>
              <a:t>9</a:t>
            </a:r>
            <a:r>
              <a:rPr lang="cs-CZ" sz="2400" dirty="0">
                <a:solidFill>
                  <a:schemeClr val="accent1"/>
                </a:solidFill>
              </a:rPr>
              <a:t> kg m</a:t>
            </a:r>
            <a:r>
              <a:rPr lang="cs-CZ" sz="2400" baseline="30000" dirty="0">
                <a:solidFill>
                  <a:schemeClr val="accent1"/>
                </a:solidFill>
              </a:rPr>
              <a:t>–3</a:t>
            </a:r>
            <a:r>
              <a:rPr lang="cs-CZ" sz="2400" dirty="0">
                <a:solidFill>
                  <a:schemeClr val="accent1"/>
                </a:solidFill>
              </a:rPr>
              <a:t>. Z větší části jsou tvořeny elektronově degenerovaným plynem, který je s to vytvořit v nitru těchto hvězd potřebný gradient tlaku, jímž hvězda vzdoruje své vlastní gravitaci.</a:t>
            </a:r>
          </a:p>
          <a:p>
            <a:pPr marL="457200" lvl="1" indent="0">
              <a:lnSpc>
                <a:spcPct val="80000"/>
              </a:lnSpc>
              <a:buNone/>
            </a:pPr>
            <a:endParaRPr lang="cs-CZ" sz="2400" dirty="0">
              <a:solidFill>
                <a:schemeClr val="accent1"/>
              </a:solidFill>
            </a:endParaRPr>
          </a:p>
          <a:p>
            <a:pPr marL="457200" lvl="1" indent="0">
              <a:lnSpc>
                <a:spcPct val="80000"/>
              </a:lnSpc>
              <a:buNone/>
            </a:pPr>
            <a:r>
              <a:rPr lang="cs-CZ" sz="2400" dirty="0">
                <a:solidFill>
                  <a:schemeClr val="accent1"/>
                </a:solidFill>
              </a:rPr>
              <a:t>Prvními objevenými představiteli tohoto typu objektů v závěrečné fázi svého vývoje byly bílí trpaslíci </a:t>
            </a:r>
            <a:r>
              <a:rPr lang="cs-CZ" sz="2400" dirty="0">
                <a:solidFill>
                  <a:srgbClr val="FFFF00"/>
                </a:solidFill>
              </a:rPr>
              <a:t>40 </a:t>
            </a:r>
            <a:r>
              <a:rPr lang="cs-CZ" sz="2400" dirty="0" err="1">
                <a:solidFill>
                  <a:srgbClr val="FFFF00"/>
                </a:solidFill>
              </a:rPr>
              <a:t>Eri</a:t>
            </a:r>
            <a:r>
              <a:rPr lang="cs-CZ" sz="2400" dirty="0">
                <a:solidFill>
                  <a:srgbClr val="FFFF00"/>
                </a:solidFill>
              </a:rPr>
              <a:t> B </a:t>
            </a:r>
            <a:r>
              <a:rPr lang="cs-CZ" sz="2400" dirty="0">
                <a:solidFill>
                  <a:schemeClr val="accent1"/>
                </a:solidFill>
              </a:rPr>
              <a:t>a </a:t>
            </a:r>
            <a:r>
              <a:rPr lang="cs-CZ" sz="2400" dirty="0">
                <a:solidFill>
                  <a:srgbClr val="FFFF00"/>
                </a:solidFill>
              </a:rPr>
              <a:t>Sírius B</a:t>
            </a:r>
            <a:r>
              <a:rPr lang="cs-CZ" sz="2400" dirty="0">
                <a:solidFill>
                  <a:schemeClr val="accent1"/>
                </a:solidFill>
              </a:rPr>
              <a:t>. Tyto hvězdy raného spektrálního typu jsou řazeny mezi bílé hvězdy – odtud „bílí“ trpaslíci. Později byly objeveny žhavější, ale i chladnější hvězdy tohoto typu. S tím, jak budou tyto hvězdy chladnout, stanou se postupně nezářivými „černými trpaslíky“.</a:t>
            </a:r>
          </a:p>
          <a:p>
            <a:pPr marL="457200" lvl="1" indent="0">
              <a:lnSpc>
                <a:spcPct val="80000"/>
              </a:lnSpc>
              <a:buNone/>
            </a:pPr>
            <a:endParaRPr lang="cs-CZ" sz="2400" dirty="0">
              <a:solidFill>
                <a:schemeClr val="accent1"/>
              </a:solidFill>
            </a:endParaRPr>
          </a:p>
          <a:p>
            <a:pPr marL="457200" lvl="1" indent="0">
              <a:lnSpc>
                <a:spcPct val="80000"/>
              </a:lnSpc>
              <a:buNone/>
            </a:pPr>
            <a:r>
              <a:rPr lang="cs-CZ" sz="2400" dirty="0">
                <a:solidFill>
                  <a:schemeClr val="accent1"/>
                </a:solidFill>
              </a:rPr>
              <a:t>Bílí trpaslíci jsou konečnou vývojovou fázi hvězd s počáteční hmotností menší než 11 M</a:t>
            </a:r>
            <a:r>
              <a:rPr lang="cs-CZ" sz="2400" b="1" baseline="-25000" dirty="0">
                <a:solidFill>
                  <a:schemeClr val="accent1"/>
                </a:solidFill>
                <a:latin typeface="Wingdings" pitchFamily="2" charset="2"/>
              </a:rPr>
              <a:t>¤</a:t>
            </a:r>
            <a:r>
              <a:rPr lang="cs-CZ" sz="2400" dirty="0">
                <a:solidFill>
                  <a:schemeClr val="accent1"/>
                </a:solidFill>
              </a:rPr>
              <a:t>. V naší Galaxii dospělo do tohoto stadia vývoje asi 7 % hvězdné populace.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stor">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7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7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9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4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3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_Prostor">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Perspective</Template>
  <TotalTime>5669</TotalTime>
  <Words>10384</Words>
  <Application>Microsoft Office PowerPoint</Application>
  <PresentationFormat>Širokoúhlá obrazovka</PresentationFormat>
  <Paragraphs>418</Paragraphs>
  <Slides>85</Slides>
  <Notes>31</Notes>
  <HiddenSlides>0</HiddenSlides>
  <MMClips>0</MMClips>
  <ScaleCrop>false</ScaleCrop>
  <HeadingPairs>
    <vt:vector size="8" baseType="variant">
      <vt:variant>
        <vt:lpstr>Použitá písma</vt:lpstr>
      </vt:variant>
      <vt:variant>
        <vt:i4>4</vt:i4>
      </vt:variant>
      <vt:variant>
        <vt:lpstr>Motiv</vt:lpstr>
      </vt:variant>
      <vt:variant>
        <vt:i4>39</vt:i4>
      </vt:variant>
      <vt:variant>
        <vt:lpstr>Vložené servery OLE</vt:lpstr>
      </vt:variant>
      <vt:variant>
        <vt:i4>1</vt:i4>
      </vt:variant>
      <vt:variant>
        <vt:lpstr>Nadpisy snímků</vt:lpstr>
      </vt:variant>
      <vt:variant>
        <vt:i4>85</vt:i4>
      </vt:variant>
    </vt:vector>
  </HeadingPairs>
  <TitlesOfParts>
    <vt:vector size="129" baseType="lpstr">
      <vt:lpstr>Arial</vt:lpstr>
      <vt:lpstr>Calibri</vt:lpstr>
      <vt:lpstr>GreekMathSymbols</vt:lpstr>
      <vt:lpstr>Wingdings</vt:lpstr>
      <vt:lpstr>Prostor</vt:lpstr>
      <vt:lpstr>1_Výchozí návrh</vt:lpstr>
      <vt:lpstr>3_Výchozí návrh</vt:lpstr>
      <vt:lpstr>4_Výchozí návrh</vt:lpstr>
      <vt:lpstr>5_Výchozí návrh</vt:lpstr>
      <vt:lpstr>6_Výchozí návrh</vt:lpstr>
      <vt:lpstr>7_Výchozí návrh</vt:lpstr>
      <vt:lpstr>8_Výchozí návrh</vt:lpstr>
      <vt:lpstr>10_Výchozí návrh</vt:lpstr>
      <vt:lpstr>12_Výchozí návrh</vt:lpstr>
      <vt:lpstr>13_Výchozí návrh</vt:lpstr>
      <vt:lpstr>15_Výchozí návrh</vt:lpstr>
      <vt:lpstr>16_Výchozí návrh</vt:lpstr>
      <vt:lpstr>18_Výchozí návrh</vt:lpstr>
      <vt:lpstr>19_Výchozí návrh</vt:lpstr>
      <vt:lpstr>20_Výchozí návrh</vt:lpstr>
      <vt:lpstr>21_Výchozí návrh</vt:lpstr>
      <vt:lpstr>22_Výchozí návrh</vt:lpstr>
      <vt:lpstr>23_Výchozí návrh</vt:lpstr>
      <vt:lpstr>24_Výchozí návrh</vt:lpstr>
      <vt:lpstr>25_Výchozí návrh</vt:lpstr>
      <vt:lpstr>26_Výchozí návrh</vt:lpstr>
      <vt:lpstr>27_Výchozí návrh</vt:lpstr>
      <vt:lpstr>28_Výchozí návrh</vt:lpstr>
      <vt:lpstr>29_Výchozí návrh</vt:lpstr>
      <vt:lpstr>30_Výchozí návrh</vt:lpstr>
      <vt:lpstr>31_Výchozí návrh</vt:lpstr>
      <vt:lpstr>32_Výchozí návrh</vt:lpstr>
      <vt:lpstr>33_Výchozí návrh</vt:lpstr>
      <vt:lpstr>34_Výchozí návrh</vt:lpstr>
      <vt:lpstr>36_Výchozí návrh</vt:lpstr>
      <vt:lpstr>37_Výchozí návrh</vt:lpstr>
      <vt:lpstr>38_Výchozí návrh</vt:lpstr>
      <vt:lpstr>39_Výchozí návrh</vt:lpstr>
      <vt:lpstr>40_Výchozí návrh</vt:lpstr>
      <vt:lpstr>41_Výchozí návrh</vt:lpstr>
      <vt:lpstr>42_Výchozí návrh</vt:lpstr>
      <vt:lpstr>43_Výchozí návrh</vt:lpstr>
      <vt:lpstr>1_Prostor</vt:lpstr>
      <vt:lpstr>Rovnice</vt:lpstr>
      <vt:lpstr>Astronomický proseminář II</vt:lpstr>
      <vt:lpstr>stadia vývoje hvězd</vt:lpstr>
      <vt:lpstr>závěrečná stadia vývoje hvězd </vt:lpstr>
      <vt:lpstr>závěrečná stadia vývoje hvězd</vt:lpstr>
      <vt:lpstr>závěrečná stadia vývoje hvězd</vt:lpstr>
      <vt:lpstr>závěrečná stadia vývoje hvězd</vt:lpstr>
      <vt:lpstr>Figure 23.18</vt:lpstr>
      <vt:lpstr>bílý trpaslík</vt:lpstr>
      <vt:lpstr>Prezentace aplikace PowerPoint</vt:lpstr>
      <vt:lpstr>Figure 23.2</vt:lpstr>
      <vt:lpstr>Figure 23.5</vt:lpstr>
      <vt:lpstr>Figure 23.6</vt:lpstr>
      <vt:lpstr>Figure 23.7</vt:lpstr>
      <vt:lpstr>Figure 23.8</vt:lpstr>
      <vt:lpstr>Figure 23.9</vt:lpstr>
      <vt:lpstr>Figure 23.10</vt:lpstr>
      <vt:lpstr>Figure 23.11</vt:lpstr>
      <vt:lpstr>Figure 23.12</vt:lpstr>
      <vt:lpstr>Figure 23.13</vt:lpstr>
      <vt:lpstr>neutronová hvězda</vt:lpstr>
      <vt:lpstr>Prezentace aplikace PowerPoint</vt:lpstr>
      <vt:lpstr>Figure 23.14</vt:lpstr>
      <vt:lpstr>Figure 23.16</vt:lpstr>
      <vt:lpstr>černá díra</vt:lpstr>
      <vt:lpstr>Prezentace aplikace PowerPoint</vt:lpstr>
      <vt:lpstr>Figure 24.1</vt:lpstr>
      <vt:lpstr>Figure 24.8</vt:lpstr>
      <vt:lpstr>Figure 24.9</vt:lpstr>
      <vt:lpstr>Figure 24.10</vt:lpstr>
      <vt:lpstr>Figure 24.11</vt:lpstr>
      <vt:lpstr>Figure 24.12</vt:lpstr>
      <vt:lpstr>Figure 24.14</vt:lpstr>
      <vt:lpstr>Figure 24.16</vt:lpstr>
      <vt:lpstr>Figure 24.18</vt:lpstr>
      <vt:lpstr>Slunce jako hvězda</vt:lpstr>
      <vt:lpstr>Atmosféra Slunce</vt:lpstr>
      <vt:lpstr>Atmosféra Slunce</vt:lpstr>
      <vt:lpstr>Figure 15.4</vt:lpstr>
      <vt:lpstr>Figure 15.6</vt:lpstr>
      <vt:lpstr>Figure 15.5</vt:lpstr>
      <vt:lpstr>Figure 15.14</vt:lpstr>
      <vt:lpstr>Figure 16.18</vt:lpstr>
      <vt:lpstr>Atmosféra Slunce</vt:lpstr>
      <vt:lpstr>Figure 15.7</vt:lpstr>
      <vt:lpstr>Atmosféra Slunce</vt:lpstr>
      <vt:lpstr>Atmosféra Slunce</vt:lpstr>
      <vt:lpstr>Prezentace aplikace PowerPoint</vt:lpstr>
      <vt:lpstr>Figure 15.10</vt:lpstr>
      <vt:lpstr>Figure 16.15</vt:lpstr>
      <vt:lpstr>Atmosféra Slunce</vt:lpstr>
      <vt:lpstr>Prezentace aplikace PowerPoint</vt:lpstr>
      <vt:lpstr>Figure 15.12</vt:lpstr>
      <vt:lpstr>Vznik a vývoj hvězd</vt:lpstr>
      <vt:lpstr>Obecná charakteristika slunečního vývoje</vt:lpstr>
      <vt:lpstr>Obecná charakteristika slunečního vývoje</vt:lpstr>
      <vt:lpstr>Obecná charakteristika slunečního vývoje</vt:lpstr>
      <vt:lpstr>Obecná charakteristika slunečního vývoje</vt:lpstr>
      <vt:lpstr>Vznik a raný vývoj Slunce</vt:lpstr>
      <vt:lpstr>Vznik a raný vývoj Slunce</vt:lpstr>
      <vt:lpstr>Vývoj před vstupem na hlavní posloupnost</vt:lpstr>
      <vt:lpstr>Vývoj před vstupem na hlavní posloupnost</vt:lpstr>
      <vt:lpstr>Od hlavní posloupnosti nulového stáří až do dneška</vt:lpstr>
      <vt:lpstr>Od hlavní posloupnosti nulového stáří až do dneška</vt:lpstr>
      <vt:lpstr>Dnešní Slunce</vt:lpstr>
      <vt:lpstr>Standardní model Slunce</vt:lpstr>
      <vt:lpstr>Figure 16.16</vt:lpstr>
      <vt:lpstr>Standardní model Slunce</vt:lpstr>
      <vt:lpstr>Figure 16.6</vt:lpstr>
      <vt:lpstr>Figure 16.7</vt:lpstr>
      <vt:lpstr>Figure 16.8</vt:lpstr>
      <vt:lpstr>Figure 16.14</vt:lpstr>
      <vt:lpstr>Standardní model Slunce</vt:lpstr>
      <vt:lpstr>Figure 15.21</vt:lpstr>
      <vt:lpstr>Figure 15.22</vt:lpstr>
      <vt:lpstr>Figure 15.23</vt:lpstr>
      <vt:lpstr>Figure 15.26</vt:lpstr>
      <vt:lpstr>... do konce hoření H v centru</vt:lpstr>
      <vt:lpstr>Hoření H ve slupce kolem He jádra</vt:lpstr>
      <vt:lpstr>Hoření H ve slupce kolem He jádra</vt:lpstr>
      <vt:lpstr>Zapálení He v centru hvězdy, Slunce normálním obrem</vt:lpstr>
      <vt:lpstr>Zapálení helia ve slupce kolem C-O jádra, Slunce červeným obrem asymptotické větve</vt:lpstr>
      <vt:lpstr>Zapálení helia ve slupce kolem C-O jádra, Slunce červeným obrem asymptotické větve</vt:lpstr>
      <vt:lpstr>Dožívání - Slunce bílým, posléze černým trpaslíkem</vt:lpstr>
      <vt:lpstr>Prezentace aplikace PowerPoint</vt:lpstr>
      <vt:lpstr>právě vychladla i dnešní přednáška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Astronomický proseminář II</dc:title>
  <dc:creator>Tomáš</dc:creator>
  <cp:lastModifiedBy>Tomáš Gráf</cp:lastModifiedBy>
  <cp:revision>42</cp:revision>
  <dcterms:created xsi:type="dcterms:W3CDTF">2016-01-25T09:43:21Z</dcterms:created>
  <dcterms:modified xsi:type="dcterms:W3CDTF">2022-05-04T13:49:46Z</dcterms:modified>
</cp:coreProperties>
</file>