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ppt/slideLayouts/slideLayout24.xml" ContentType="application/vnd.openxmlformats-officedocument.presentationml.slideLayout+xml"/>
  <Override PartName="/ppt/theme/theme14.xml" ContentType="application/vnd.openxmlformats-officedocument.theme+xml"/>
  <Override PartName="/ppt/slideLayouts/slideLayout25.xml" ContentType="application/vnd.openxmlformats-officedocument.presentationml.slideLayout+xml"/>
  <Override PartName="/ppt/theme/theme15.xml" ContentType="application/vnd.openxmlformats-officedocument.theme+xml"/>
  <Override PartName="/ppt/slideLayouts/slideLayout26.xml" ContentType="application/vnd.openxmlformats-officedocument.presentationml.slideLayout+xml"/>
  <Override PartName="/ppt/theme/theme16.xml" ContentType="application/vnd.openxmlformats-officedocument.theme+xml"/>
  <Override PartName="/ppt/slideLayouts/slideLayout27.xml" ContentType="application/vnd.openxmlformats-officedocument.presentationml.slideLayout+xml"/>
  <Override PartName="/ppt/theme/theme17.xml" ContentType="application/vnd.openxmlformats-officedocument.theme+xml"/>
  <Override PartName="/ppt/slideLayouts/slideLayout28.xml" ContentType="application/vnd.openxmlformats-officedocument.presentationml.slideLayout+xml"/>
  <Override PartName="/ppt/theme/theme18.xml" ContentType="application/vnd.openxmlformats-officedocument.theme+xml"/>
  <Override PartName="/ppt/slideLayouts/slideLayout29.xml" ContentType="application/vnd.openxmlformats-officedocument.presentationml.slideLayout+xml"/>
  <Override PartName="/ppt/theme/theme19.xml" ContentType="application/vnd.openxmlformats-officedocument.theme+xml"/>
  <Override PartName="/ppt/slideLayouts/slideLayout30.xml" ContentType="application/vnd.openxmlformats-officedocument.presentationml.slideLayout+xml"/>
  <Override PartName="/ppt/theme/theme20.xml" ContentType="application/vnd.openxmlformats-officedocument.theme+xml"/>
  <Override PartName="/ppt/slideLayouts/slideLayout31.xml" ContentType="application/vnd.openxmlformats-officedocument.presentationml.slideLayout+xml"/>
  <Override PartName="/ppt/theme/theme21.xml" ContentType="application/vnd.openxmlformats-officedocument.theme+xml"/>
  <Override PartName="/ppt/slideLayouts/slideLayout32.xml" ContentType="application/vnd.openxmlformats-officedocument.presentationml.slideLayout+xml"/>
  <Override PartName="/ppt/theme/theme22.xml" ContentType="application/vnd.openxmlformats-officedocument.theme+xml"/>
  <Override PartName="/ppt/slideLayouts/slideLayout33.xml" ContentType="application/vnd.openxmlformats-officedocument.presentationml.slideLayout+xml"/>
  <Override PartName="/ppt/theme/theme23.xml" ContentType="application/vnd.openxmlformats-officedocument.theme+xml"/>
  <Override PartName="/ppt/slideLayouts/slideLayout34.xml" ContentType="application/vnd.openxmlformats-officedocument.presentationml.slideLayout+xml"/>
  <Override PartName="/ppt/theme/theme24.xml" ContentType="application/vnd.openxmlformats-officedocument.theme+xml"/>
  <Override PartName="/ppt/slideLayouts/slideLayout35.xml" ContentType="application/vnd.openxmlformats-officedocument.presentationml.slideLayout+xml"/>
  <Override PartName="/ppt/theme/theme25.xml" ContentType="application/vnd.openxmlformats-officedocument.theme+xml"/>
  <Override PartName="/ppt/slideLayouts/slideLayout36.xml" ContentType="application/vnd.openxmlformats-officedocument.presentationml.slideLayout+xml"/>
  <Override PartName="/ppt/theme/theme26.xml" ContentType="application/vnd.openxmlformats-officedocument.theme+xml"/>
  <Override PartName="/ppt/slideLayouts/slideLayout37.xml" ContentType="application/vnd.openxmlformats-officedocument.presentationml.slideLayout+xml"/>
  <Override PartName="/ppt/theme/theme27.xml" ContentType="application/vnd.openxmlformats-officedocument.theme+xml"/>
  <Override PartName="/ppt/slideLayouts/slideLayout38.xml" ContentType="application/vnd.openxmlformats-officedocument.presentationml.slideLayout+xml"/>
  <Override PartName="/ppt/theme/theme28.xml" ContentType="application/vnd.openxmlformats-officedocument.theme+xml"/>
  <Override PartName="/ppt/slideLayouts/slideLayout39.xml" ContentType="application/vnd.openxmlformats-officedocument.presentationml.slideLayout+xml"/>
  <Override PartName="/ppt/theme/theme29.xml" ContentType="application/vnd.openxmlformats-officedocument.theme+xml"/>
  <Override PartName="/ppt/slideLayouts/slideLayout40.xml" ContentType="application/vnd.openxmlformats-officedocument.presentationml.slideLayout+xml"/>
  <Override PartName="/ppt/theme/theme30.xml" ContentType="application/vnd.openxmlformats-officedocument.theme+xml"/>
  <Override PartName="/ppt/slideLayouts/slideLayout41.xml" ContentType="application/vnd.openxmlformats-officedocument.presentationml.slideLayout+xml"/>
  <Override PartName="/ppt/theme/theme31.xml" ContentType="application/vnd.openxmlformats-officedocument.theme+xml"/>
  <Override PartName="/ppt/slideLayouts/slideLayout42.xml" ContentType="application/vnd.openxmlformats-officedocument.presentationml.slideLayout+xml"/>
  <Override PartName="/ppt/theme/theme32.xml" ContentType="application/vnd.openxmlformats-officedocument.theme+xml"/>
  <Override PartName="/ppt/slideLayouts/slideLayout43.xml" ContentType="application/vnd.openxmlformats-officedocument.presentationml.slideLayout+xml"/>
  <Override PartName="/ppt/theme/theme33.xml" ContentType="application/vnd.openxmlformats-officedocument.theme+xml"/>
  <Override PartName="/ppt/slideLayouts/slideLayout44.xml" ContentType="application/vnd.openxmlformats-officedocument.presentationml.slideLayout+xml"/>
  <Override PartName="/ppt/theme/theme34.xml" ContentType="application/vnd.openxmlformats-officedocument.theme+xml"/>
  <Override PartName="/ppt/slideLayouts/slideLayout45.xml" ContentType="application/vnd.openxmlformats-officedocument.presentationml.slideLayout+xml"/>
  <Override PartName="/ppt/theme/theme35.xml" ContentType="application/vnd.openxmlformats-officedocument.theme+xml"/>
  <Override PartName="/ppt/slideLayouts/slideLayout46.xml" ContentType="application/vnd.openxmlformats-officedocument.presentationml.slideLayout+xml"/>
  <Override PartName="/ppt/theme/theme36.xml" ContentType="application/vnd.openxmlformats-officedocument.theme+xml"/>
  <Override PartName="/ppt/slideLayouts/slideLayout47.xml" ContentType="application/vnd.openxmlformats-officedocument.presentationml.slideLayout+xml"/>
  <Override PartName="/ppt/theme/theme37.xml" ContentType="application/vnd.openxmlformats-officedocument.theme+xml"/>
  <Override PartName="/ppt/slideLayouts/slideLayout48.xml" ContentType="application/vnd.openxmlformats-officedocument.presentationml.slideLayout+xml"/>
  <Override PartName="/ppt/theme/theme38.xml" ContentType="application/vnd.openxmlformats-officedocument.theme+xml"/>
  <Override PartName="/ppt/slideLayouts/slideLayout49.xml" ContentType="application/vnd.openxmlformats-officedocument.presentationml.slideLayout+xml"/>
  <Override PartName="/ppt/theme/theme39.xml" ContentType="application/vnd.openxmlformats-officedocument.theme+xml"/>
  <Override PartName="/ppt/slideLayouts/slideLayout50.xml" ContentType="application/vnd.openxmlformats-officedocument.presentationml.slideLayout+xml"/>
  <Override PartName="/ppt/theme/theme40.xml" ContentType="application/vnd.openxmlformats-officedocument.theme+xml"/>
  <Override PartName="/ppt/theme/theme4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5" r:id="rId2"/>
    <p:sldMasterId id="2147483677" r:id="rId3"/>
    <p:sldMasterId id="2147483679" r:id="rId4"/>
    <p:sldMasterId id="2147483681" r:id="rId5"/>
    <p:sldMasterId id="2147483683" r:id="rId6"/>
    <p:sldMasterId id="2147483685" r:id="rId7"/>
    <p:sldMasterId id="2147483687" r:id="rId8"/>
    <p:sldMasterId id="2147483689" r:id="rId9"/>
    <p:sldMasterId id="2147483691" r:id="rId10"/>
    <p:sldMasterId id="2147483693" r:id="rId11"/>
    <p:sldMasterId id="2147483695" r:id="rId12"/>
    <p:sldMasterId id="2147483697" r:id="rId13"/>
    <p:sldMasterId id="2147483699" r:id="rId14"/>
    <p:sldMasterId id="2147483701" r:id="rId15"/>
    <p:sldMasterId id="2147483703" r:id="rId16"/>
    <p:sldMasterId id="2147483705" r:id="rId17"/>
    <p:sldMasterId id="2147483707" r:id="rId18"/>
    <p:sldMasterId id="2147483709" r:id="rId19"/>
    <p:sldMasterId id="2147483711" r:id="rId20"/>
    <p:sldMasterId id="2147483713" r:id="rId21"/>
    <p:sldMasterId id="2147483715" r:id="rId22"/>
    <p:sldMasterId id="2147483717" r:id="rId23"/>
    <p:sldMasterId id="2147483719" r:id="rId24"/>
    <p:sldMasterId id="2147483721" r:id="rId25"/>
    <p:sldMasterId id="2147483723" r:id="rId26"/>
    <p:sldMasterId id="2147483725" r:id="rId27"/>
    <p:sldMasterId id="2147483727" r:id="rId28"/>
    <p:sldMasterId id="2147483729" r:id="rId29"/>
    <p:sldMasterId id="2147483731" r:id="rId30"/>
    <p:sldMasterId id="2147483733" r:id="rId31"/>
    <p:sldMasterId id="2147483735" r:id="rId32"/>
    <p:sldMasterId id="2147483737" r:id="rId33"/>
    <p:sldMasterId id="2147483739" r:id="rId34"/>
    <p:sldMasterId id="2147483741" r:id="rId35"/>
    <p:sldMasterId id="2147483743" r:id="rId36"/>
    <p:sldMasterId id="2147483747" r:id="rId37"/>
    <p:sldMasterId id="2147483749" r:id="rId38"/>
    <p:sldMasterId id="2147483751" r:id="rId39"/>
    <p:sldMasterId id="2147483753" r:id="rId40"/>
  </p:sldMasterIdLst>
  <p:notesMasterIdLst>
    <p:notesMasterId r:id="rId81"/>
  </p:notesMasterIdLst>
  <p:sldIdLst>
    <p:sldId id="256" r:id="rId41"/>
    <p:sldId id="260" r:id="rId42"/>
    <p:sldId id="261" r:id="rId43"/>
    <p:sldId id="262" r:id="rId44"/>
    <p:sldId id="263" r:id="rId45"/>
    <p:sldId id="264" r:id="rId46"/>
    <p:sldId id="265" r:id="rId47"/>
    <p:sldId id="266" r:id="rId48"/>
    <p:sldId id="267" r:id="rId49"/>
    <p:sldId id="268" r:id="rId50"/>
    <p:sldId id="269" r:id="rId51"/>
    <p:sldId id="270" r:id="rId52"/>
    <p:sldId id="271" r:id="rId53"/>
    <p:sldId id="272" r:id="rId54"/>
    <p:sldId id="273" r:id="rId55"/>
    <p:sldId id="274" r:id="rId56"/>
    <p:sldId id="275" r:id="rId57"/>
    <p:sldId id="276" r:id="rId58"/>
    <p:sldId id="277" r:id="rId59"/>
    <p:sldId id="278" r:id="rId60"/>
    <p:sldId id="279" r:id="rId61"/>
    <p:sldId id="280" r:id="rId62"/>
    <p:sldId id="281" r:id="rId63"/>
    <p:sldId id="282" r:id="rId64"/>
    <p:sldId id="283" r:id="rId65"/>
    <p:sldId id="284" r:id="rId66"/>
    <p:sldId id="285" r:id="rId67"/>
    <p:sldId id="286" r:id="rId68"/>
    <p:sldId id="287" r:id="rId69"/>
    <p:sldId id="288" r:id="rId70"/>
    <p:sldId id="289" r:id="rId71"/>
    <p:sldId id="290" r:id="rId72"/>
    <p:sldId id="291" r:id="rId73"/>
    <p:sldId id="292" r:id="rId74"/>
    <p:sldId id="293" r:id="rId75"/>
    <p:sldId id="294" r:id="rId76"/>
    <p:sldId id="296" r:id="rId77"/>
    <p:sldId id="297" r:id="rId78"/>
    <p:sldId id="298" r:id="rId79"/>
    <p:sldId id="299" r:id="rId8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.xml"/><Relationship Id="rId47" Type="http://schemas.openxmlformats.org/officeDocument/2006/relationships/slide" Target="slides/slide7.xml"/><Relationship Id="rId63" Type="http://schemas.openxmlformats.org/officeDocument/2006/relationships/slide" Target="slides/slide23.xml"/><Relationship Id="rId68" Type="http://schemas.openxmlformats.org/officeDocument/2006/relationships/slide" Target="slides/slide28.xml"/><Relationship Id="rId84" Type="http://schemas.openxmlformats.org/officeDocument/2006/relationships/theme" Target="theme/theme1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13.xml"/><Relationship Id="rId58" Type="http://schemas.openxmlformats.org/officeDocument/2006/relationships/slide" Target="slides/slide18.xml"/><Relationship Id="rId74" Type="http://schemas.openxmlformats.org/officeDocument/2006/relationships/slide" Target="slides/slide34.xml"/><Relationship Id="rId79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3.xml"/><Relationship Id="rId48" Type="http://schemas.openxmlformats.org/officeDocument/2006/relationships/slide" Target="slides/slide8.xml"/><Relationship Id="rId56" Type="http://schemas.openxmlformats.org/officeDocument/2006/relationships/slide" Target="slides/slide16.xml"/><Relationship Id="rId64" Type="http://schemas.openxmlformats.org/officeDocument/2006/relationships/slide" Target="slides/slide24.xml"/><Relationship Id="rId69" Type="http://schemas.openxmlformats.org/officeDocument/2006/relationships/slide" Target="slides/slide29.xml"/><Relationship Id="rId77" Type="http://schemas.openxmlformats.org/officeDocument/2006/relationships/slide" Target="slides/slide3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1.xml"/><Relationship Id="rId72" Type="http://schemas.openxmlformats.org/officeDocument/2006/relationships/slide" Target="slides/slide32.xml"/><Relationship Id="rId80" Type="http://schemas.openxmlformats.org/officeDocument/2006/relationships/slide" Target="slides/slide40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6.xml"/><Relationship Id="rId59" Type="http://schemas.openxmlformats.org/officeDocument/2006/relationships/slide" Target="slides/slide19.xml"/><Relationship Id="rId67" Type="http://schemas.openxmlformats.org/officeDocument/2006/relationships/slide" Target="slides/slide2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.xml"/><Relationship Id="rId54" Type="http://schemas.openxmlformats.org/officeDocument/2006/relationships/slide" Target="slides/slide14.xml"/><Relationship Id="rId62" Type="http://schemas.openxmlformats.org/officeDocument/2006/relationships/slide" Target="slides/slide22.xml"/><Relationship Id="rId70" Type="http://schemas.openxmlformats.org/officeDocument/2006/relationships/slide" Target="slides/slide30.xml"/><Relationship Id="rId75" Type="http://schemas.openxmlformats.org/officeDocument/2006/relationships/slide" Target="slides/slide35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9.xml"/><Relationship Id="rId57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4.xml"/><Relationship Id="rId52" Type="http://schemas.openxmlformats.org/officeDocument/2006/relationships/slide" Target="slides/slide12.xml"/><Relationship Id="rId60" Type="http://schemas.openxmlformats.org/officeDocument/2006/relationships/slide" Target="slides/slide20.xml"/><Relationship Id="rId65" Type="http://schemas.openxmlformats.org/officeDocument/2006/relationships/slide" Target="slides/slide25.xml"/><Relationship Id="rId73" Type="http://schemas.openxmlformats.org/officeDocument/2006/relationships/slide" Target="slides/slide33.xml"/><Relationship Id="rId78" Type="http://schemas.openxmlformats.org/officeDocument/2006/relationships/slide" Target="slides/slide38.xml"/><Relationship Id="rId8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10.xml"/><Relationship Id="rId55" Type="http://schemas.openxmlformats.org/officeDocument/2006/relationships/slide" Target="slides/slide15.xml"/><Relationship Id="rId76" Type="http://schemas.openxmlformats.org/officeDocument/2006/relationships/slide" Target="slides/slide3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5.xml"/><Relationship Id="rId66" Type="http://schemas.openxmlformats.org/officeDocument/2006/relationships/slide" Target="slides/slide26.xml"/><Relationship Id="rId61" Type="http://schemas.openxmlformats.org/officeDocument/2006/relationships/slide" Target="slides/slide21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81198-F118-4A76-A1BA-0A11915BEA00}" type="datetimeFigureOut">
              <a:rPr lang="cs-CZ" smtClean="0"/>
              <a:t>01.05.2021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96392-74C8-46A6-B912-E8001779C8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185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39C1DD8-3B90-4391-9858-6CFAF9F69D28}" type="slidenum">
              <a:rPr lang="cs-CZ">
                <a:solidFill>
                  <a:srgbClr val="000000"/>
                </a:solidFill>
              </a:rPr>
              <a:pPr eaLnBrk="1" hangingPunct="1"/>
              <a:t>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0EC0744-0450-400D-AB73-D3C97E1687DB}" type="slidenum">
              <a:rPr lang="cs-CZ">
                <a:solidFill>
                  <a:srgbClr val="000000"/>
                </a:solidFill>
              </a:rPr>
              <a:pPr eaLnBrk="1" hangingPunct="1"/>
              <a:t>11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984FE54-6390-4A26-84D3-2DC028D14FA5}" type="slidenum">
              <a:rPr lang="cs-CZ">
                <a:solidFill>
                  <a:srgbClr val="000000"/>
                </a:solidFill>
              </a:rPr>
              <a:pPr eaLnBrk="1" hangingPunct="1"/>
              <a:t>12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A128944-3F4B-4044-A380-6115BFBF2DA9}" type="slidenum">
              <a:rPr lang="cs-CZ">
                <a:solidFill>
                  <a:srgbClr val="000000"/>
                </a:solidFill>
              </a:rPr>
              <a:pPr eaLnBrk="1" hangingPunct="1"/>
              <a:t>13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BCA4E22-0CF1-4E90-AB3C-CFEBCBC08A10}" type="slidenum">
              <a:rPr lang="cs-CZ">
                <a:solidFill>
                  <a:srgbClr val="000000"/>
                </a:solidFill>
              </a:rPr>
              <a:pPr eaLnBrk="1" hangingPunct="1"/>
              <a:t>14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3BE2DA1-D776-4554-B246-CD50933DCF24}" type="slidenum">
              <a:rPr lang="cs-CZ">
                <a:solidFill>
                  <a:srgbClr val="000000"/>
                </a:solidFill>
              </a:rPr>
              <a:pPr eaLnBrk="1" hangingPunct="1"/>
              <a:t>15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6E5EBC4-B97A-405F-9B79-56E52822E904}" type="slidenum">
              <a:rPr lang="cs-CZ">
                <a:solidFill>
                  <a:srgbClr val="000000"/>
                </a:solidFill>
              </a:rPr>
              <a:pPr eaLnBrk="1" hangingPunct="1"/>
              <a:t>16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072311E-7688-45F1-A2CF-A02E1E8D1E3F}" type="slidenum">
              <a:rPr lang="cs-CZ">
                <a:solidFill>
                  <a:srgbClr val="000000"/>
                </a:solidFill>
              </a:rPr>
              <a:pPr eaLnBrk="1" hangingPunct="1"/>
              <a:t>17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3FE9082-080F-47B7-9BFE-BBF109B0DB04}" type="slidenum">
              <a:rPr lang="cs-CZ">
                <a:solidFill>
                  <a:srgbClr val="000000"/>
                </a:solidFill>
              </a:rPr>
              <a:pPr eaLnBrk="1" hangingPunct="1"/>
              <a:t>18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EEF96F4-5C77-45D8-8050-ADDAB6BE29E1}" type="slidenum">
              <a:rPr lang="cs-CZ">
                <a:solidFill>
                  <a:srgbClr val="000000"/>
                </a:solidFill>
              </a:rPr>
              <a:pPr eaLnBrk="1" hangingPunct="1"/>
              <a:t>19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C7EBDBC-64D9-499F-BC7E-CFB9EB470BAC}" type="slidenum">
              <a:rPr lang="cs-CZ">
                <a:solidFill>
                  <a:srgbClr val="000000"/>
                </a:solidFill>
              </a:rPr>
              <a:pPr eaLnBrk="1" hangingPunct="1"/>
              <a:t>20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CD1D598-F738-4F02-A78F-8815A4F2C360}" type="slidenum">
              <a:rPr lang="cs-CZ">
                <a:solidFill>
                  <a:srgbClr val="000000"/>
                </a:solidFill>
              </a:rPr>
              <a:pPr eaLnBrk="1" hangingPunct="1"/>
              <a:t>3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964B1DB-4FE5-44AA-9D7E-3FB0D50A7522}" type="slidenum">
              <a:rPr lang="cs-CZ">
                <a:solidFill>
                  <a:srgbClr val="000000"/>
                </a:solidFill>
              </a:rPr>
              <a:pPr eaLnBrk="1" hangingPunct="1"/>
              <a:t>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BCCC8B0-671A-4C1C-868C-F914DE7BB1E3}" type="slidenum">
              <a:rPr lang="cs-CZ">
                <a:solidFill>
                  <a:srgbClr val="000000"/>
                </a:solidFill>
              </a:rPr>
              <a:pPr eaLnBrk="1" hangingPunct="1"/>
              <a:t>22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698CD0F-0EA0-48BB-ADE1-0BF5D228C4DB}" type="slidenum">
              <a:rPr lang="cs-CZ">
                <a:solidFill>
                  <a:srgbClr val="000000"/>
                </a:solidFill>
              </a:rPr>
              <a:pPr eaLnBrk="1" hangingPunct="1"/>
              <a:t>23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28F50E3-CCBF-40E4-AEBE-90AF57BC235D}" type="slidenum">
              <a:rPr lang="cs-CZ">
                <a:solidFill>
                  <a:srgbClr val="000000"/>
                </a:solidFill>
              </a:rPr>
              <a:pPr eaLnBrk="1" hangingPunct="1"/>
              <a:t>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C91743C-1820-46F7-BC71-D06386B76C8B}" type="slidenum">
              <a:rPr lang="cs-CZ">
                <a:solidFill>
                  <a:srgbClr val="000000"/>
                </a:solidFill>
              </a:rPr>
              <a:pPr eaLnBrk="1" hangingPunct="1"/>
              <a:t>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1A2FC47-259A-4FEC-A8D8-DF2EFFEC7BED}" type="slidenum">
              <a:rPr lang="cs-CZ">
                <a:solidFill>
                  <a:srgbClr val="000000"/>
                </a:solidFill>
              </a:rPr>
              <a:pPr eaLnBrk="1" hangingPunct="1"/>
              <a:t>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CF018AA-5F8D-4160-B5DC-9DD0A86674C4}" type="slidenum">
              <a:rPr lang="cs-CZ">
                <a:solidFill>
                  <a:srgbClr val="000000"/>
                </a:solidFill>
              </a:rPr>
              <a:pPr eaLnBrk="1" hangingPunct="1"/>
              <a:t>27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13DF15B-C841-4FB7-AA77-D29B02FB105E}" type="slidenum">
              <a:rPr lang="cs-CZ">
                <a:solidFill>
                  <a:srgbClr val="000000"/>
                </a:solidFill>
              </a:rPr>
              <a:pPr eaLnBrk="1" hangingPunct="1"/>
              <a:t>28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AAB1D9F-3882-47EF-B052-0065FF7DA049}" type="slidenum">
              <a:rPr lang="cs-CZ">
                <a:solidFill>
                  <a:srgbClr val="000000"/>
                </a:solidFill>
              </a:rPr>
              <a:pPr eaLnBrk="1" hangingPunct="1"/>
              <a:t>29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D6A7BF2-1777-42D1-86C0-83E1BE3886A1}" type="slidenum">
              <a:rPr lang="cs-CZ">
                <a:solidFill>
                  <a:srgbClr val="000000"/>
                </a:solidFill>
              </a:rPr>
              <a:pPr eaLnBrk="1" hangingPunct="1"/>
              <a:t>30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D95BBB8-10A3-40A7-81C2-E9E8ADA9A7E6}" type="slidenum">
              <a:rPr lang="cs-CZ">
                <a:solidFill>
                  <a:srgbClr val="000000"/>
                </a:solidFill>
              </a:rPr>
              <a:pPr eaLnBrk="1" hangingPunct="1"/>
              <a:t>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47D569D-DA83-48F7-ABD1-A71F77040662}" type="slidenum">
              <a:rPr lang="cs-CZ">
                <a:solidFill>
                  <a:srgbClr val="000000"/>
                </a:solidFill>
              </a:rPr>
              <a:pPr eaLnBrk="1" hangingPunct="1"/>
              <a:t>31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7DB4AFE-B844-479E-96F3-682D14BFFFC1}" type="slidenum">
              <a:rPr lang="cs-CZ">
                <a:solidFill>
                  <a:srgbClr val="000000"/>
                </a:solidFill>
              </a:rPr>
              <a:pPr eaLnBrk="1" hangingPunct="1"/>
              <a:t>32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8302A4C-5F4F-4672-8B3E-A93E39CFFAD0}" type="slidenum">
              <a:rPr lang="cs-CZ">
                <a:solidFill>
                  <a:srgbClr val="000000"/>
                </a:solidFill>
              </a:rPr>
              <a:pPr eaLnBrk="1" hangingPunct="1"/>
              <a:t>33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659D1DB-D409-4589-93DF-5FF200503ABB}" type="slidenum">
              <a:rPr lang="cs-CZ">
                <a:solidFill>
                  <a:srgbClr val="000000"/>
                </a:solidFill>
              </a:rPr>
              <a:pPr eaLnBrk="1" hangingPunct="1"/>
              <a:t>34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7E199AA-CBBA-47B2-AD5F-2B8C7E1E7F91}" type="slidenum">
              <a:rPr lang="cs-CZ">
                <a:solidFill>
                  <a:srgbClr val="000000"/>
                </a:solidFill>
              </a:rPr>
              <a:pPr eaLnBrk="1" hangingPunct="1"/>
              <a:t>35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BEC6E96-5D72-496E-A8BF-91861D2EBC0E}" type="slidenum">
              <a:rPr lang="cs-CZ">
                <a:solidFill>
                  <a:srgbClr val="000000"/>
                </a:solidFill>
              </a:rPr>
              <a:pPr eaLnBrk="1" hangingPunct="1"/>
              <a:t>36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B963B1E-A953-49DD-8708-3C578DFDC595}" type="slidenum">
              <a:rPr lang="cs-CZ">
                <a:solidFill>
                  <a:srgbClr val="000000"/>
                </a:solidFill>
              </a:rPr>
              <a:pPr eaLnBrk="1" hangingPunct="1"/>
              <a:t>37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CA42350-BB35-47BA-8354-E62016C42600}" type="slidenum">
              <a:rPr lang="cs-CZ">
                <a:solidFill>
                  <a:srgbClr val="000000"/>
                </a:solidFill>
              </a:rPr>
              <a:pPr eaLnBrk="1" hangingPunct="1"/>
              <a:t>38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FAE556B-E372-4F5A-9D46-B16973CDB55E}" type="slidenum">
              <a:rPr lang="cs-CZ">
                <a:solidFill>
                  <a:srgbClr val="000000"/>
                </a:solidFill>
              </a:rPr>
              <a:pPr eaLnBrk="1" hangingPunct="1"/>
              <a:t>39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DC8F2B4-4191-4A1D-9BCE-1C8B01953647}" type="slidenum">
              <a:rPr lang="cs-CZ">
                <a:solidFill>
                  <a:srgbClr val="000000"/>
                </a:solidFill>
              </a:rPr>
              <a:pPr eaLnBrk="1" hangingPunct="1"/>
              <a:t>40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9A973F5-655F-4030-A0AB-DED0E4817674}" type="slidenum">
              <a:rPr lang="cs-CZ">
                <a:solidFill>
                  <a:srgbClr val="000000"/>
                </a:solidFill>
              </a:rPr>
              <a:pPr eaLnBrk="1" hangingPunct="1"/>
              <a:t>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AFE020B-314E-4E45-B50C-3DE5A75D9AF6}" type="slidenum">
              <a:rPr lang="cs-CZ">
                <a:solidFill>
                  <a:srgbClr val="000000"/>
                </a:solidFill>
              </a:rPr>
              <a:pPr eaLnBrk="1" hangingPunct="1"/>
              <a:t>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CFA78F5-A03D-4817-8E1D-4BA7CDAC72EF}" type="slidenum">
              <a:rPr lang="cs-CZ">
                <a:solidFill>
                  <a:srgbClr val="000000"/>
                </a:solidFill>
              </a:rPr>
              <a:pPr eaLnBrk="1" hangingPunct="1"/>
              <a:t>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A292DF1-B27A-4D2A-B983-730F65AD7C68}" type="slidenum">
              <a:rPr lang="cs-CZ">
                <a:solidFill>
                  <a:srgbClr val="000000"/>
                </a:solidFill>
              </a:rPr>
              <a:pPr eaLnBrk="1" hangingPunct="1"/>
              <a:t>8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B273877-929A-402D-96D4-B4C755C37DF5}" type="slidenum">
              <a:rPr lang="cs-CZ">
                <a:solidFill>
                  <a:srgbClr val="000000"/>
                </a:solidFill>
              </a:rPr>
              <a:pPr eaLnBrk="1" hangingPunct="1"/>
              <a:t>9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987A17B-1C55-40F1-889B-0D11A92E2A98}" type="slidenum">
              <a:rPr lang="cs-CZ">
                <a:solidFill>
                  <a:srgbClr val="000000"/>
                </a:solidFill>
              </a:rPr>
              <a:pPr eaLnBrk="1" hangingPunct="1"/>
              <a:t>10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516625"/>
            <a:ext cx="97536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66530"/>
            <a:ext cx="97536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C7BC-0297-4882-B65A-0E4D6D37FFCB}" type="datetime1">
              <a:rPr lang="en-US" smtClean="0"/>
              <a:t>5/1/2021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Proměnné hvězdy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C6E1-EB6B-4A41-AD94-8E32EB7B086F}" type="datetime1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Proměnné hvězdy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31201" y="1826709"/>
            <a:ext cx="1989999" cy="448445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9365" y="1826709"/>
            <a:ext cx="6988635" cy="448445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3C0F-304E-4E3C-9B3B-E7D7F6915B34}" type="datetime1">
              <a:rPr lang="en-US" smtClean="0"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Proměnné hvězdy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5FC4C-E5C3-4ADC-BA78-600046F23E1F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70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A7F60-E8BA-4823-8633-8E782892AC87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08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5FC4C-E5C3-4ADC-BA78-600046F23E1F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70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5FC4C-E5C3-4ADC-BA78-600046F23E1F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70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5FC4C-E5C3-4ADC-BA78-600046F23E1F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5FC4C-E5C3-4ADC-BA78-600046F23E1F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70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5FC4C-E5C3-4ADC-BA78-600046F23E1F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70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5FC4C-E5C3-4ADC-BA78-600046F23E1F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7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0300-0B4F-483F-B74E-D04DF009B036}" type="datetime1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Proměnné hvězdy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5FC4C-E5C3-4ADC-BA78-600046F23E1F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70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5FC4C-E5C3-4ADC-BA78-600046F23E1F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70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47712-8E34-4D2F-8379-A1D032A7A41A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062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15721-1072-46C2-B926-968426A9B9E4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37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5FC4C-E5C3-4ADC-BA78-600046F23E1F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70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C5C22-555D-44F3-927C-C0055843DB3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79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C5C22-555D-44F3-927C-C0055843DB3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79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C5C22-555D-44F3-927C-C0055843DB3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796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C5C22-555D-44F3-927C-C0055843DB3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79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C5C22-555D-44F3-927C-C0055843DB3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7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017572"/>
            <a:ext cx="97536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865098"/>
            <a:ext cx="97536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C943-31B6-49E0-8144-F7530C17C3E5}" type="datetime1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Proměnné hvězdy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C5C22-555D-44F3-927C-C0055843DB3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79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5FC4C-E5C3-4ADC-BA78-600046F23E1F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703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5FC4C-E5C3-4ADC-BA78-600046F23E1F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70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5FC4C-E5C3-4ADC-BA78-600046F23E1F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703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5FC4C-E5C3-4ADC-BA78-600046F23E1F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70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47712-8E34-4D2F-8379-A1D032A7A41A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062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47712-8E34-4D2F-8379-A1D032A7A41A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062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47712-8E34-4D2F-8379-A1D032A7A41A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062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47712-8E34-4D2F-8379-A1D032A7A41A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062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47712-8E34-4D2F-8379-A1D032A7A41A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0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6436-D1BA-486A-ADD8-AA98162F5E52}" type="datetime1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Proměnné hvězdy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1544716"/>
            <a:ext cx="9753600" cy="115409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219200" y="2743200"/>
            <a:ext cx="4754880" cy="359359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2304" y="2743201"/>
            <a:ext cx="4754880" cy="35956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5FC4C-E5C3-4ADC-BA78-600046F23E1F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703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EE1D5-EEF1-4DC7-B528-0245F9922ECE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203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47712-8E34-4D2F-8379-A1D032A7A41A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062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D7FEF-C2E1-4F32-98D3-4CD4FD28C7A5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387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D7FEF-C2E1-4F32-98D3-4CD4FD28C7A5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387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47712-8E34-4D2F-8379-A1D032A7A41A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062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5FC4C-E5C3-4ADC-BA78-600046F23E1F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703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5FC4C-E5C3-4ADC-BA78-600046F23E1F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703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8C5CD-1B5B-4304-A235-3AED613A141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803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5FC4C-E5C3-4ADC-BA78-600046F23E1F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7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8464" y="2743200"/>
            <a:ext cx="4486656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3526" y="2743200"/>
            <a:ext cx="4482749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0E38-1F6F-4049-9666-33EA35865D1C}" type="datetime1">
              <a:rPr lang="en-US" smtClean="0"/>
              <a:t>5/1/2021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Proměnné hvězdy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9200" y="1544716"/>
            <a:ext cx="9753600" cy="115409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9200" y="3383280"/>
            <a:ext cx="4754880" cy="29535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42303" y="3383280"/>
            <a:ext cx="4754880" cy="29535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373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cs-CZ" noProof="0"/>
              <a:t>Klepnutím lze upravit styl předlohy nadpisů.</a:t>
            </a:r>
          </a:p>
        </p:txBody>
      </p:sp>
      <p:sp>
        <p:nvSpPr>
          <p:cNvPr id="7373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/>
              <a:t>Klepnutím lze upravit styl předlohy podnadpisů.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782FCB-3A2D-483B-A6D6-852E4C9224FC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4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3AA8-EBB8-4078-9BA4-1497255AEAFA}" type="datetime1">
              <a:rPr lang="en-US" smtClean="0"/>
              <a:t>5/1/2021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Proměnné hvězdy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DF24-6124-4B9F-B29E-12DAE87FDAC1}" type="datetime1">
              <a:rPr lang="en-US" smtClean="0"/>
              <a:t>5/1/2021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Proměnné hvězdy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25363"/>
            <a:ext cx="3934581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336" y="1826709"/>
            <a:ext cx="5610464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061096"/>
            <a:ext cx="3934581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290E-452E-452E-B5F7-D03B89F6C1C9}" type="datetime1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Proměnné hvězdy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28800"/>
            <a:ext cx="3938016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88000" y="2286000"/>
            <a:ext cx="53848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059936"/>
            <a:ext cx="3938016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5884-BA85-40C9-A36F-5E996C82AAA4}" type="datetime1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Proměnné hvězdy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4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4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42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43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44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45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46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47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48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247024" y="573807"/>
            <a:ext cx="114981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11425892" y="573807"/>
            <a:ext cx="76809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1544716"/>
            <a:ext cx="97536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769834"/>
            <a:ext cx="97536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10254" y="548797"/>
            <a:ext cx="1585509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F216E4CB-1DE1-49E0-BE13-96FA9436A12F}" type="datetime1">
              <a:rPr lang="en-US" smtClean="0"/>
              <a:t>5/1/2021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2554" y="548797"/>
            <a:ext cx="1254937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11585" y="855957"/>
            <a:ext cx="299531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Proměnné hvězdy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BBCFB-169D-4F84-9EA6-48F4401FED4C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BBCFB-169D-4F84-9EA6-48F4401FED4C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BBCFB-169D-4F84-9EA6-48F4401FED4C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BBCFB-169D-4F84-9EA6-48F4401FED4C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BBCFB-169D-4F84-9EA6-48F4401FED4C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BBCFB-169D-4F84-9EA6-48F4401FED4C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BBCFB-169D-4F84-9EA6-48F4401FED4C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BBCFB-169D-4F84-9EA6-48F4401FED4C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BBCFB-169D-4F84-9EA6-48F4401FED4C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BBCFB-169D-4F84-9EA6-48F4401FED4C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BBCFB-169D-4F84-9EA6-48F4401FED4C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BBCFB-169D-4F84-9EA6-48F4401FED4C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BBCFB-169D-4F84-9EA6-48F4401FED4C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BBCFB-169D-4F84-9EA6-48F4401FED4C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BBCFB-169D-4F84-9EA6-48F4401FED4C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BBCFB-169D-4F84-9EA6-48F4401FED4C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BBCFB-169D-4F84-9EA6-48F4401FED4C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BBCFB-169D-4F84-9EA6-48F4401FED4C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BBCFB-169D-4F84-9EA6-48F4401FED4C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BBCFB-169D-4F84-9EA6-48F4401FED4C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BBCFB-169D-4F84-9EA6-48F4401FED4C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0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BBCFB-169D-4F84-9EA6-48F4401FED4C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BBCFB-169D-4F84-9EA6-48F4401FED4C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BBCFB-169D-4F84-9EA6-48F4401FED4C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BBCFB-169D-4F84-9EA6-48F4401FED4C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BBCFB-169D-4F84-9EA6-48F4401FED4C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BBCFB-169D-4F84-9EA6-48F4401FED4C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0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BBCFB-169D-4F84-9EA6-48F4401FED4C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BBCFB-169D-4F84-9EA6-48F4401FED4C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BBCFB-169D-4F84-9EA6-48F4401FED4C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BBCFB-169D-4F84-9EA6-48F4401FED4C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BBCFB-169D-4F84-9EA6-48F4401FED4C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BBCFB-169D-4F84-9EA6-48F4401FED4C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BBCFB-169D-4F84-9EA6-48F4401FED4C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4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BBCFB-169D-4F84-9EA6-48F4401FED4C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BBCFB-169D-4F84-9EA6-48F4401FED4C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BBCFB-169D-4F84-9EA6-48F4401FED4C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BBCFB-169D-4F84-9EA6-48F4401FED4C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BBCFB-169D-4F84-9EA6-48F4401FED4C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7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vezdarnazdanice.cz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ne.space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sasselov.cfa.harvard.edu/" TargetMode="Externa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obert_Evans_(astronomer)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var.astro.cz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9.xml"/><Relationship Id="rId5" Type="http://schemas.openxmlformats.org/officeDocument/2006/relationships/hyperlink" Target="http://www.rochesterastronomy.org/supernova.html" TargetMode="External"/><Relationship Id="rId4" Type="http://schemas.openxmlformats.org/officeDocument/2006/relationships/hyperlink" Target="https://www.aavso.org/vsx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63552" y="2516625"/>
            <a:ext cx="7690048" cy="1272416"/>
          </a:xfrm>
        </p:spPr>
        <p:txBody>
          <a:bodyPr/>
          <a:lstStyle/>
          <a:p>
            <a:r>
              <a:rPr lang="cs-CZ" dirty="0"/>
              <a:t>Astronomický proseminář II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  Proměnné hvězdy</a:t>
            </a:r>
          </a:p>
        </p:txBody>
      </p:sp>
    </p:spTree>
    <p:extLst>
      <p:ext uri="{BB962C8B-B14F-4D97-AF65-F5344CB8AC3E}">
        <p14:creationId xmlns:p14="http://schemas.microsoft.com/office/powerpoint/2010/main" val="2764556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B2B2B2"/>
                </a:solidFill>
              </a:rPr>
              <a:t>Typy proměnných hvězd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400" y="1341438"/>
            <a:ext cx="10441159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800" dirty="0" err="1">
                <a:effectLst/>
              </a:rPr>
              <a:t>algolidy</a:t>
            </a:r>
            <a:r>
              <a:rPr lang="cs-CZ" sz="2800" dirty="0">
                <a:effectLst/>
              </a:rPr>
              <a:t>, cefeidy, eruptivní trpaslíci, heliové proměnné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8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effectLst/>
              </a:rPr>
              <a:t>hvězdy typu SR, hvězdy typu RS </a:t>
            </a:r>
            <a:r>
              <a:rPr lang="cs-CZ" sz="2800" dirty="0" err="1">
                <a:effectLst/>
              </a:rPr>
              <a:t>CVn</a:t>
            </a:r>
            <a:r>
              <a:rPr lang="cs-CZ" sz="2800" dirty="0">
                <a:effectLst/>
              </a:rPr>
              <a:t>, hvězdy typu </a:t>
            </a:r>
            <a:r>
              <a:rPr lang="cs-CZ" sz="2800" dirty="0">
                <a:effectLst/>
                <a:latin typeface="Symbol" pitchFamily="18" charset="2"/>
              </a:rPr>
              <a:t>a</a:t>
            </a:r>
            <a:r>
              <a:rPr lang="cs-CZ" sz="2800" baseline="30000" dirty="0">
                <a:effectLst/>
              </a:rPr>
              <a:t>2</a:t>
            </a:r>
            <a:r>
              <a:rPr lang="cs-CZ" sz="2800" dirty="0">
                <a:effectLst/>
              </a:rPr>
              <a:t> </a:t>
            </a:r>
            <a:r>
              <a:rPr lang="cs-CZ" sz="2800" dirty="0" err="1">
                <a:effectLst/>
              </a:rPr>
              <a:t>CVn</a:t>
            </a:r>
            <a:r>
              <a:rPr lang="cs-CZ" sz="2800" dirty="0">
                <a:effectLst/>
              </a:rPr>
              <a:t>, hvězdy typu </a:t>
            </a:r>
            <a:r>
              <a:rPr lang="cs-CZ" sz="2800" dirty="0">
                <a:effectLst/>
                <a:latin typeface="Symbol" pitchFamily="18" charset="2"/>
              </a:rPr>
              <a:t>b</a:t>
            </a:r>
            <a:r>
              <a:rPr lang="cs-CZ" sz="2800" dirty="0">
                <a:effectLst/>
              </a:rPr>
              <a:t> </a:t>
            </a:r>
            <a:r>
              <a:rPr lang="cs-CZ" sz="2800" dirty="0" err="1">
                <a:effectLst/>
              </a:rPr>
              <a:t>Cephei</a:t>
            </a:r>
            <a:r>
              <a:rPr lang="cs-CZ" sz="2800" dirty="0">
                <a:effectLst/>
              </a:rPr>
              <a:t>, hvězdy typu ZZ </a:t>
            </a:r>
            <a:r>
              <a:rPr lang="cs-CZ" sz="2800" dirty="0" err="1">
                <a:effectLst/>
              </a:rPr>
              <a:t>Ceti</a:t>
            </a:r>
            <a:r>
              <a:rPr lang="cs-CZ" sz="2800" dirty="0">
                <a:effectLst/>
              </a:rPr>
              <a:t>, hvězdy typu R </a:t>
            </a:r>
            <a:r>
              <a:rPr lang="cs-CZ" sz="2800" dirty="0" err="1">
                <a:effectLst/>
              </a:rPr>
              <a:t>CrB</a:t>
            </a:r>
            <a:r>
              <a:rPr lang="cs-CZ" sz="2800" dirty="0">
                <a:effectLst/>
              </a:rPr>
              <a:t>, hvězdy typu S </a:t>
            </a:r>
            <a:r>
              <a:rPr lang="cs-CZ" sz="2800" dirty="0" err="1">
                <a:effectLst/>
              </a:rPr>
              <a:t>Doradus</a:t>
            </a:r>
            <a:r>
              <a:rPr lang="cs-CZ" sz="2800" dirty="0">
                <a:effectLst/>
              </a:rPr>
              <a:t>, hvězdy typu </a:t>
            </a:r>
            <a:r>
              <a:rPr lang="cs-CZ" sz="2800" dirty="0">
                <a:effectLst/>
                <a:latin typeface="Symbol" pitchFamily="18" charset="2"/>
              </a:rPr>
              <a:t>g</a:t>
            </a:r>
            <a:r>
              <a:rPr lang="cs-CZ" sz="2800" dirty="0">
                <a:effectLst/>
              </a:rPr>
              <a:t> </a:t>
            </a:r>
            <a:r>
              <a:rPr lang="cs-CZ" sz="2800" dirty="0" err="1">
                <a:effectLst/>
              </a:rPr>
              <a:t>Doradus</a:t>
            </a:r>
            <a:r>
              <a:rPr lang="cs-CZ" sz="2800" dirty="0">
                <a:effectLst/>
              </a:rPr>
              <a:t>, hvězdy typu BY </a:t>
            </a:r>
            <a:r>
              <a:rPr lang="cs-CZ" sz="2800" dirty="0" err="1">
                <a:effectLst/>
              </a:rPr>
              <a:t>Draconis</a:t>
            </a:r>
            <a:r>
              <a:rPr lang="cs-CZ" sz="2800" dirty="0">
                <a:effectLst/>
              </a:rPr>
              <a:t>, hvězdy typu RR </a:t>
            </a:r>
            <a:r>
              <a:rPr lang="cs-CZ" sz="2800" dirty="0" err="1">
                <a:effectLst/>
              </a:rPr>
              <a:t>Lyrae</a:t>
            </a:r>
            <a:r>
              <a:rPr lang="cs-CZ" sz="2800" dirty="0">
                <a:effectLst/>
              </a:rPr>
              <a:t>, hvězdy typu </a:t>
            </a:r>
            <a:r>
              <a:rPr lang="cs-CZ" sz="2800" dirty="0" err="1">
                <a:effectLst/>
                <a:latin typeface="Symbol" pitchFamily="18" charset="2"/>
              </a:rPr>
              <a:t>b</a:t>
            </a:r>
            <a:r>
              <a:rPr lang="cs-CZ" sz="2800" dirty="0" err="1">
                <a:effectLst/>
              </a:rPr>
              <a:t>Lyrae</a:t>
            </a:r>
            <a:r>
              <a:rPr lang="cs-CZ" sz="2800" dirty="0">
                <a:effectLst/>
              </a:rPr>
              <a:t>, hvězdy typu YY </a:t>
            </a:r>
            <a:r>
              <a:rPr lang="cs-CZ" sz="2800" dirty="0" err="1">
                <a:effectLst/>
              </a:rPr>
              <a:t>Orionis</a:t>
            </a:r>
            <a:r>
              <a:rPr lang="cs-CZ" sz="2800" dirty="0">
                <a:effectLst/>
              </a:rPr>
              <a:t>, hvězdy typu FU </a:t>
            </a:r>
            <a:r>
              <a:rPr lang="cs-CZ" sz="2800" dirty="0" err="1">
                <a:effectLst/>
              </a:rPr>
              <a:t>Orionis</a:t>
            </a:r>
            <a:r>
              <a:rPr lang="cs-CZ" sz="2800" dirty="0">
                <a:effectLst/>
              </a:rPr>
              <a:t>, hvězdy typu </a:t>
            </a:r>
            <a:r>
              <a:rPr lang="cs-CZ" sz="2800" dirty="0">
                <a:effectLst/>
                <a:latin typeface="Symbol" pitchFamily="18" charset="2"/>
              </a:rPr>
              <a:t>d </a:t>
            </a:r>
            <a:r>
              <a:rPr lang="cs-CZ" sz="2800" dirty="0" err="1">
                <a:effectLst/>
              </a:rPr>
              <a:t>Scuti</a:t>
            </a:r>
            <a:r>
              <a:rPr lang="cs-CZ" sz="2800" dirty="0">
                <a:effectLst/>
              </a:rPr>
              <a:t>, hvězdy typu T </a:t>
            </a:r>
            <a:r>
              <a:rPr lang="cs-CZ" sz="2800" dirty="0" err="1">
                <a:effectLst/>
              </a:rPr>
              <a:t>Tauri</a:t>
            </a:r>
            <a:r>
              <a:rPr lang="cs-CZ" sz="2800" dirty="0">
                <a:effectLst/>
              </a:rPr>
              <a:t>, hvězdy typu RV </a:t>
            </a:r>
            <a:r>
              <a:rPr lang="cs-CZ" sz="2800" dirty="0" err="1">
                <a:effectLst/>
              </a:rPr>
              <a:t>Tauri</a:t>
            </a:r>
            <a:r>
              <a:rPr lang="cs-CZ" sz="2800" dirty="0">
                <a:effectLst/>
              </a:rPr>
              <a:t>, hvězdy typu W </a:t>
            </a:r>
            <a:r>
              <a:rPr lang="cs-CZ" sz="2800" dirty="0" err="1">
                <a:effectLst/>
              </a:rPr>
              <a:t>Uma</a:t>
            </a:r>
            <a:r>
              <a:rPr lang="cs-CZ" sz="2800" dirty="0">
                <a:effectLst/>
              </a:rPr>
              <a:t>, hvězdy typu W Vir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8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 err="1">
                <a:effectLst/>
              </a:rPr>
              <a:t>miridy</a:t>
            </a:r>
            <a:r>
              <a:rPr lang="cs-CZ" sz="2800" dirty="0">
                <a:effectLst/>
              </a:rPr>
              <a:t>, novám podobné hvězdy, novy, </a:t>
            </a:r>
            <a:r>
              <a:rPr lang="cs-CZ" sz="2800" dirty="0" err="1">
                <a:effectLst/>
              </a:rPr>
              <a:t>polary</a:t>
            </a:r>
            <a:r>
              <a:rPr lang="cs-CZ" sz="2800" dirty="0">
                <a:effectLst/>
              </a:rPr>
              <a:t>, pulzary, </a:t>
            </a:r>
            <a:r>
              <a:rPr lang="cs-CZ" sz="2800" dirty="0" err="1">
                <a:effectLst/>
              </a:rPr>
              <a:t>Ap</a:t>
            </a:r>
            <a:r>
              <a:rPr lang="cs-CZ" sz="2800" dirty="0">
                <a:effectLst/>
              </a:rPr>
              <a:t> hvězdy, supernovy, symbiotické hvězdy, trpasličí novy</a:t>
            </a:r>
            <a:r>
              <a:rPr lang="cs-CZ" sz="2800" dirty="0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Poloha PH na HR diagramu</a:t>
            </a:r>
          </a:p>
        </p:txBody>
      </p:sp>
      <p:pic>
        <p:nvPicPr>
          <p:cNvPr id="13315" name="Picture 5" descr="hrdigcz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3613" y="1412876"/>
            <a:ext cx="4552950" cy="5135563"/>
          </a:xfr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B2B2B2"/>
                </a:solidFill>
              </a:rPr>
              <a:t>Zákrytové proměnné hvězdy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dirty="0"/>
              <a:t>složky opticky nerozlišitelné, spektroskopicky někdy ano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/>
              <a:t>rovina oběhu musí ležet poblíž směru pozorovatel-soustava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/>
              <a:t>těsné dvojhvězdy – přetok hmoty mezi složkami</a:t>
            </a:r>
          </a:p>
        </p:txBody>
      </p:sp>
      <p:pic>
        <p:nvPicPr>
          <p:cNvPr id="14340" name="Picture 4" descr="orbit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697038"/>
            <a:ext cx="4038600" cy="4337050"/>
          </a:xfr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EclipseBinaryTypes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9150" y="476251"/>
            <a:ext cx="6891338" cy="5635625"/>
          </a:xfr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>
                <a:solidFill>
                  <a:srgbClr val="B2B2B2"/>
                </a:solidFill>
              </a:rPr>
              <a:t>Mira </a:t>
            </a:r>
            <a:r>
              <a:rPr lang="cs-CZ">
                <a:solidFill>
                  <a:srgbClr val="B2B2B2"/>
                </a:solidFill>
              </a:rPr>
              <a:t>aneb</a:t>
            </a:r>
            <a:r>
              <a:rPr lang="cs-CZ" sz="4800">
                <a:solidFill>
                  <a:srgbClr val="B2B2B2"/>
                </a:solidFill>
              </a:rPr>
              <a:t> </a:t>
            </a:r>
            <a:r>
              <a:rPr lang="cs-CZ" i="1">
                <a:solidFill>
                  <a:srgbClr val="B2B2B2"/>
                </a:solidFill>
              </a:rPr>
              <a:t>o</a:t>
            </a:r>
            <a:r>
              <a:rPr lang="cs-CZ">
                <a:solidFill>
                  <a:srgbClr val="B2B2B2"/>
                </a:solidFill>
              </a:rPr>
              <a:t> Ceti</a:t>
            </a:r>
            <a:r>
              <a:rPr lang="cs-CZ" b="1">
                <a:solidFill>
                  <a:srgbClr val="B2B2B2"/>
                </a:solidFill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424" y="1600200"/>
            <a:ext cx="10297144" cy="478112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000" dirty="0">
                <a:effectLst/>
              </a:rPr>
              <a:t>objevena v roce 1596 (David Fabricius 1564-1617) jako první proměnná hvězda, která nebyla N nebo SN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>
                <a:effectLst/>
              </a:rPr>
              <a:t>označení </a:t>
            </a:r>
            <a:r>
              <a:rPr lang="cs-CZ" sz="2000" i="1" dirty="0">
                <a:effectLst/>
              </a:rPr>
              <a:t>o</a:t>
            </a:r>
            <a:r>
              <a:rPr lang="cs-CZ" sz="2000" dirty="0">
                <a:effectLst/>
              </a:rPr>
              <a:t> </a:t>
            </a:r>
            <a:r>
              <a:rPr lang="cs-CZ" sz="2000" dirty="0" err="1">
                <a:effectLst/>
              </a:rPr>
              <a:t>Ceti</a:t>
            </a:r>
            <a:r>
              <a:rPr lang="cs-CZ" sz="2000" dirty="0">
                <a:effectLst/>
              </a:rPr>
              <a:t> pochází od Bayera 1603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>
                <a:effectLst/>
              </a:rPr>
              <a:t>v době objevu považována za novu, přestože ji Fabricius pozoroval i v r. 1609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>
                <a:effectLst/>
              </a:rPr>
              <a:t>poté byla zapomenuta, znovuobjevení Johannem </a:t>
            </a:r>
            <a:r>
              <a:rPr lang="cs-CZ" sz="2000" dirty="0" err="1">
                <a:effectLst/>
              </a:rPr>
              <a:t>Heveliem</a:t>
            </a:r>
            <a:r>
              <a:rPr lang="cs-CZ" sz="2000" dirty="0">
                <a:effectLst/>
              </a:rPr>
              <a:t> 1639 a 1642 ji pojmenovává Mira (Podivuhodná)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>
                <a:effectLst/>
              </a:rPr>
              <a:t>Fabricius se toho nedožil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>
                <a:effectLst/>
              </a:rPr>
              <a:t>bylo však dohledáno několik mnohem starších pozorování, zejména v Asii (Čína, Korea)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>
                <a:effectLst/>
              </a:rPr>
              <a:t>1997 zobrazení kotoučku proměnné hvězdy pomocí HST, je patrná rozsáhlá atmosféra Miry o poloměru 0,03", což při vzdálenosti 120 </a:t>
            </a:r>
            <a:r>
              <a:rPr lang="cs-CZ" sz="2000" dirty="0" err="1">
                <a:effectLst/>
              </a:rPr>
              <a:t>pc</a:t>
            </a:r>
            <a:r>
              <a:rPr lang="cs-CZ" sz="2000" dirty="0">
                <a:effectLst/>
              </a:rPr>
              <a:t> dává poloměr hvězdy 3,3 AU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>
                <a:effectLst/>
              </a:rPr>
              <a:t>z kotoučku navíc vybíhá plynný proud směrem k průvodci Miry, kterým je bílý trpaslík, obíhající ve vzdálenosti 70 AU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>
                <a:effectLst/>
              </a:rPr>
              <a:t>2001 určeny parametry průvodce proměnné hvězdy Miry, vzdálené od nás 128 </a:t>
            </a:r>
            <a:r>
              <a:rPr lang="cs-CZ" sz="2000" dirty="0" err="1">
                <a:effectLst/>
              </a:rPr>
              <a:t>pc</a:t>
            </a:r>
            <a:r>
              <a:rPr lang="cs-CZ" sz="2000" dirty="0">
                <a:effectLst/>
              </a:rPr>
              <a:t>, průvodce - 0,6 M</a:t>
            </a:r>
            <a:r>
              <a:rPr lang="cs-CZ" sz="2000" baseline="-25000" dirty="0">
                <a:effectLst/>
              </a:rPr>
              <a:t>S</a:t>
            </a:r>
            <a:r>
              <a:rPr lang="cs-CZ" sz="2000" dirty="0">
                <a:effectLst/>
              </a:rPr>
              <a:t> a </a:t>
            </a:r>
            <a:r>
              <a:rPr lang="cs-CZ" sz="2000" dirty="0" err="1">
                <a:effectLst/>
              </a:rPr>
              <a:t>T</a:t>
            </a:r>
            <a:r>
              <a:rPr lang="cs-CZ" sz="2000" baseline="-25000" dirty="0" err="1">
                <a:effectLst/>
              </a:rPr>
              <a:t>ef</a:t>
            </a:r>
            <a:r>
              <a:rPr lang="cs-CZ" sz="2000" dirty="0">
                <a:effectLst/>
              </a:rPr>
              <a:t> teplotu 9000 K, jde o mladého BT (850 milionů let)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ce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692150"/>
            <a:ext cx="6119812" cy="46609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1" name="Picture 3" descr="Mira-alap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981075"/>
            <a:ext cx="4464050" cy="44640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2" name="Picture 4" descr="bigCet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1196976"/>
            <a:ext cx="6408738" cy="45370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3" name="Picture 5" descr="cetus-sm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1484314"/>
            <a:ext cx="6335712" cy="39020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Tmi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188914"/>
            <a:ext cx="5440362" cy="6669087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ulsing_mir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620714"/>
            <a:ext cx="7543800" cy="51339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miran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765176"/>
            <a:ext cx="6553200" cy="52355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39" name="Picture 3" descr="mirad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765175"/>
            <a:ext cx="6480175" cy="517683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ir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t="3514" r="2142" b="11084"/>
          <a:stretch>
            <a:fillRect/>
          </a:stretch>
        </p:blipFill>
        <p:spPr>
          <a:xfrm>
            <a:off x="3360738" y="188913"/>
            <a:ext cx="5289550" cy="6164262"/>
          </a:xfr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Citát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368" y="1600201"/>
            <a:ext cx="109728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dirty="0"/>
              <a:t>„</a:t>
            </a:r>
            <a:r>
              <a:rPr lang="cs-CZ" dirty="0" err="1"/>
              <a:t>Premenné</a:t>
            </a:r>
            <a:r>
              <a:rPr lang="cs-CZ" dirty="0"/>
              <a:t> </a:t>
            </a:r>
            <a:r>
              <a:rPr lang="cs-CZ" dirty="0" err="1"/>
              <a:t>hviezdy</a:t>
            </a:r>
            <a:r>
              <a:rPr lang="cs-CZ" dirty="0"/>
              <a:t> sú všade okolo nás, ale </a:t>
            </a:r>
            <a:r>
              <a:rPr lang="cs-CZ" dirty="0" err="1"/>
              <a:t>ktoré</a:t>
            </a:r>
            <a:r>
              <a:rPr lang="cs-CZ" dirty="0"/>
              <a:t> to sú, to vám </a:t>
            </a:r>
            <a:r>
              <a:rPr lang="cs-CZ" dirty="0" err="1"/>
              <a:t>nepoviem</a:t>
            </a:r>
            <a:r>
              <a:rPr lang="cs-CZ" dirty="0"/>
              <a:t>, </a:t>
            </a:r>
            <a:r>
              <a:rPr lang="cs-CZ" dirty="0" err="1"/>
              <a:t>lebo</a:t>
            </a:r>
            <a:r>
              <a:rPr lang="cs-CZ" dirty="0"/>
              <a:t> to sám </a:t>
            </a:r>
            <a:r>
              <a:rPr lang="cs-CZ" dirty="0" err="1"/>
              <a:t>neviem</a:t>
            </a:r>
            <a:r>
              <a:rPr lang="cs-CZ" dirty="0"/>
              <a:t> …“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dirty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i="1" dirty="0"/>
              <a:t>slovenský stelární astronom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i="1" dirty="0"/>
              <a:t>RNDr. Ladislav Hric, CSc.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i="1" dirty="0">
                <a:hlinkClick r:id="rId3"/>
              </a:rPr>
              <a:t>hvězdárna Ždánice</a:t>
            </a:r>
            <a:endParaRPr lang="cs-CZ" sz="2800" i="1" dirty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i="1" dirty="0"/>
              <a:t>léto počátkem 80. let minulého století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oceti-cl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260351"/>
            <a:ext cx="6624637" cy="62404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404813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rgbClr val="B2B2B2"/>
                </a:solidFill>
              </a:rPr>
              <a:t>Hvězdy typu Mira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416" y="1988840"/>
            <a:ext cx="11017223" cy="5113337"/>
          </a:xfrm>
        </p:spPr>
        <p:txBody>
          <a:bodyPr/>
          <a:lstStyle/>
          <a:p>
            <a:pPr eaLnBrk="1" hangingPunct="1"/>
            <a:r>
              <a:rPr lang="cs-CZ" sz="2800" dirty="0">
                <a:effectLst/>
              </a:rPr>
              <a:t>prototyp: hvězda </a:t>
            </a:r>
            <a:r>
              <a:rPr lang="cs-CZ" sz="2800" i="1" dirty="0">
                <a:effectLst/>
              </a:rPr>
              <a:t>o</a:t>
            </a:r>
            <a:r>
              <a:rPr lang="cs-CZ" sz="2800" dirty="0">
                <a:effectLst/>
              </a:rPr>
              <a:t> </a:t>
            </a:r>
            <a:r>
              <a:rPr lang="cs-CZ" sz="2800" dirty="0" err="1">
                <a:effectLst/>
              </a:rPr>
              <a:t>Ceti</a:t>
            </a:r>
            <a:r>
              <a:rPr lang="cs-CZ" sz="2800" dirty="0">
                <a:effectLst/>
              </a:rPr>
              <a:t> pojmenovaná jako Mira </a:t>
            </a:r>
          </a:p>
          <a:p>
            <a:pPr eaLnBrk="1" hangingPunct="1"/>
            <a:r>
              <a:rPr lang="cs-CZ" sz="2800" dirty="0">
                <a:effectLst/>
              </a:rPr>
              <a:t>pulzující chladní obři s periodami 100-500 dnů</a:t>
            </a:r>
          </a:p>
          <a:p>
            <a:pPr eaLnBrk="1" hangingPunct="1"/>
            <a:r>
              <a:rPr lang="cs-CZ" sz="2800" dirty="0">
                <a:effectLst/>
              </a:rPr>
              <a:t>jsou to hvězdy sluneční hmotnosti v pokročilém vývojovém stadiu</a:t>
            </a:r>
          </a:p>
          <a:p>
            <a:pPr eaLnBrk="1" hangingPunct="1"/>
            <a:r>
              <a:rPr lang="cs-CZ" sz="2800" dirty="0">
                <a:effectLst/>
              </a:rPr>
              <a:t>amplituda změny jasnosti (V) &gt; 2,5 </a:t>
            </a:r>
            <a:r>
              <a:rPr lang="cs-CZ" sz="2800" dirty="0" err="1">
                <a:effectLst/>
              </a:rPr>
              <a:t>mag</a:t>
            </a:r>
            <a:endParaRPr lang="cs-CZ" sz="2800" dirty="0">
              <a:effectLst/>
            </a:endParaRPr>
          </a:p>
          <a:p>
            <a:pPr eaLnBrk="1" hangingPunct="1"/>
            <a:r>
              <a:rPr lang="cs-CZ" sz="2800" dirty="0">
                <a:effectLst/>
              </a:rPr>
              <a:t>katalog GCVS obsahuje přes 6000 </a:t>
            </a:r>
            <a:r>
              <a:rPr lang="cs-CZ" sz="2800" dirty="0" err="1">
                <a:effectLst/>
              </a:rPr>
              <a:t>mirid</a:t>
            </a:r>
            <a:endParaRPr lang="cs-CZ" sz="2800" dirty="0">
              <a:effectLst/>
            </a:endParaRPr>
          </a:p>
          <a:p>
            <a:pPr eaLnBrk="1" hangingPunct="1"/>
            <a:r>
              <a:rPr lang="cs-CZ" sz="2800" dirty="0">
                <a:effectLst/>
              </a:rPr>
              <a:t>dále se </a:t>
            </a:r>
            <a:r>
              <a:rPr lang="cs-CZ" sz="2800" dirty="0" err="1">
                <a:effectLst/>
              </a:rPr>
              <a:t>miridy</a:t>
            </a:r>
            <a:r>
              <a:rPr lang="cs-CZ" sz="2800" dirty="0">
                <a:effectLst/>
              </a:rPr>
              <a:t> dělí na typy: M - v optické oblasti pásy </a:t>
            </a:r>
            <a:r>
              <a:rPr lang="cs-CZ" sz="2800" dirty="0" err="1">
                <a:effectLst/>
              </a:rPr>
              <a:t>TiO</a:t>
            </a:r>
            <a:r>
              <a:rPr lang="cs-CZ" sz="2800" dirty="0">
                <a:effectLst/>
              </a:rPr>
              <a:t>, S - pásy </a:t>
            </a:r>
            <a:r>
              <a:rPr lang="cs-CZ" sz="2800" dirty="0" err="1">
                <a:effectLst/>
              </a:rPr>
              <a:t>ZrO</a:t>
            </a:r>
            <a:r>
              <a:rPr lang="cs-CZ" sz="2800" dirty="0">
                <a:effectLst/>
              </a:rPr>
              <a:t>, </a:t>
            </a:r>
            <a:r>
              <a:rPr lang="cs-CZ" sz="2800" dirty="0" err="1">
                <a:effectLst/>
              </a:rPr>
              <a:t>TiO</a:t>
            </a:r>
            <a:r>
              <a:rPr lang="cs-CZ" sz="2800" dirty="0">
                <a:effectLst/>
              </a:rPr>
              <a:t>, C - pásy molekul uhlíku (např. C</a:t>
            </a:r>
            <a:r>
              <a:rPr lang="cs-CZ" sz="2800" baseline="-25000" dirty="0">
                <a:effectLst/>
              </a:rPr>
              <a:t>2</a:t>
            </a:r>
            <a:r>
              <a:rPr lang="cs-CZ" sz="2800" dirty="0">
                <a:effectLst/>
              </a:rPr>
              <a:t>)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333375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rgbClr val="B2B2B2"/>
                </a:solidFill>
              </a:rPr>
              <a:t>Hvězdy typu Mira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416" y="1988840"/>
            <a:ext cx="10225136" cy="42497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dirty="0" err="1">
                <a:effectLst/>
              </a:rPr>
              <a:t>Miridy</a:t>
            </a:r>
            <a:r>
              <a:rPr lang="cs-CZ" sz="2400" dirty="0">
                <a:effectLst/>
              </a:rPr>
              <a:t> jsou rovněž důležité jako "standardní svíčky" sloužící k určování vzdáleností v naší Galaxii a také vzdáleností galaxií nejbližších (Velké a Malé Magellanovo mračno)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>
                <a:effectLst/>
              </a:rPr>
              <a:t>proces, kterým </a:t>
            </a:r>
            <a:r>
              <a:rPr lang="cs-CZ" sz="2400" dirty="0" err="1">
                <a:effectLst/>
              </a:rPr>
              <a:t>miridy</a:t>
            </a:r>
            <a:r>
              <a:rPr lang="cs-CZ" sz="2400" dirty="0">
                <a:effectLst/>
              </a:rPr>
              <a:t> ztrácejí látku není zcela objasněn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>
                <a:effectLst/>
              </a:rPr>
              <a:t>červení chladní obři a veleobři představují velice heterogenní skupinu. </a:t>
            </a:r>
            <a:r>
              <a:rPr lang="cs-CZ" sz="2400" dirty="0" err="1">
                <a:effectLst/>
              </a:rPr>
              <a:t>Miridy</a:t>
            </a:r>
            <a:r>
              <a:rPr lang="cs-CZ" sz="2400" dirty="0">
                <a:effectLst/>
              </a:rPr>
              <a:t> patří k chladným hvězdám (povrchové teploty 3500-3000 K) s velmi pravidelnou periodou a amplitudou větší než 2,5 </a:t>
            </a:r>
            <a:r>
              <a:rPr lang="cs-CZ" sz="2400" dirty="0" err="1">
                <a:effectLst/>
              </a:rPr>
              <a:t>mag</a:t>
            </a:r>
            <a:r>
              <a:rPr lang="cs-CZ" sz="2400" dirty="0">
                <a:effectLst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>
                <a:effectLst/>
              </a:rPr>
              <a:t>velký interval změn jasnosti ve vizuální oblasti je částečně způsoben nízkou povrchovou teplotou těchto hvězd. Pro většinu </a:t>
            </a:r>
            <a:r>
              <a:rPr lang="cs-CZ" sz="2400" dirty="0" err="1">
                <a:effectLst/>
              </a:rPr>
              <a:t>mirid</a:t>
            </a:r>
            <a:r>
              <a:rPr lang="cs-CZ" sz="2400" dirty="0">
                <a:effectLst/>
              </a:rPr>
              <a:t> je maximum energie vyzářeno v IR oblasti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>
                <a:solidFill>
                  <a:srgbClr val="B2B2B2"/>
                </a:solidFill>
              </a:rPr>
              <a:t>Supernovy - historická zastavení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28718"/>
            <a:ext cx="109728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dirty="0" err="1">
                <a:effectLst/>
              </a:rPr>
              <a:t>Lundmark</a:t>
            </a:r>
            <a:r>
              <a:rPr lang="cs-CZ" sz="2400" dirty="0">
                <a:effectLst/>
              </a:rPr>
              <a:t> ve 20. letech 20. století publikoval názor, že nova pozorovaná Hartwigem v roce 1885 ve Velké mlhovině v Andromedě se nachází v této galaxii, pak její zářivý výkon musí být mnohem větší než u jiných nov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>
                <a:effectLst/>
              </a:rPr>
              <a:t>slovo </a:t>
            </a:r>
            <a:r>
              <a:rPr lang="cs-CZ" sz="2400" b="1" i="1" dirty="0">
                <a:effectLst/>
              </a:rPr>
              <a:t>supernova</a:t>
            </a:r>
            <a:r>
              <a:rPr lang="cs-CZ" sz="2400" dirty="0">
                <a:effectLst/>
              </a:rPr>
              <a:t> poprvé použili </a:t>
            </a:r>
            <a:r>
              <a:rPr lang="cs-CZ" sz="2400" dirty="0" err="1">
                <a:effectLst/>
              </a:rPr>
              <a:t>Baade</a:t>
            </a:r>
            <a:r>
              <a:rPr lang="cs-CZ" sz="2400" dirty="0">
                <a:effectLst/>
              </a:rPr>
              <a:t> &amp; </a:t>
            </a:r>
            <a:r>
              <a:rPr lang="cs-CZ" sz="2400" dirty="0" err="1">
                <a:effectLst/>
              </a:rPr>
              <a:t>Zwicky</a:t>
            </a:r>
            <a:r>
              <a:rPr lang="cs-CZ" sz="2400" dirty="0">
                <a:effectLst/>
              </a:rPr>
              <a:t> v roce 1934  </a:t>
            </a:r>
          </a:p>
          <a:p>
            <a:pPr eaLnBrk="1" hangingPunct="1">
              <a:lnSpc>
                <a:spcPct val="90000"/>
              </a:lnSpc>
              <a:buClr>
                <a:srgbClr val="FFFF66"/>
              </a:buClr>
              <a:buFont typeface="Wingdings" pitchFamily="2" charset="2"/>
              <a:buNone/>
            </a:pPr>
            <a:endParaRPr lang="cs-CZ" sz="2400" dirty="0">
              <a:effectLst/>
            </a:endParaRPr>
          </a:p>
          <a:p>
            <a:pPr eaLnBrk="1" hangingPunct="1">
              <a:lnSpc>
                <a:spcPct val="90000"/>
              </a:lnSpc>
              <a:buClr>
                <a:srgbClr val="FFFF66"/>
              </a:buClr>
              <a:buFont typeface="Wingdings" pitchFamily="2" charset="2"/>
              <a:buNone/>
            </a:pPr>
            <a:r>
              <a:rPr lang="cs-CZ" sz="2400" dirty="0">
                <a:effectLst/>
              </a:rPr>
              <a:t>jejich charakteristika jevu supernovy:</a:t>
            </a:r>
          </a:p>
          <a:p>
            <a:pPr eaLnBrk="1" hangingPunct="1">
              <a:lnSpc>
                <a:spcPct val="90000"/>
              </a:lnSpc>
              <a:buClr>
                <a:srgbClr val="FFFF66"/>
              </a:buClr>
              <a:buFont typeface="Wingdings" pitchFamily="2" charset="2"/>
              <a:buChar char="ü"/>
            </a:pPr>
            <a:r>
              <a:rPr lang="cs-CZ" sz="2400" dirty="0">
                <a:effectLst/>
              </a:rPr>
              <a:t>celková uvolněná energie řádu 10</a:t>
            </a:r>
            <a:r>
              <a:rPr lang="cs-CZ" sz="2400" baseline="30000" dirty="0">
                <a:effectLst/>
              </a:rPr>
              <a:t>44</a:t>
            </a:r>
            <a:r>
              <a:rPr lang="cs-CZ" sz="2400" dirty="0">
                <a:effectLst/>
              </a:rPr>
              <a:t> až 10</a:t>
            </a:r>
            <a:r>
              <a:rPr lang="cs-CZ" sz="2400" baseline="30000" dirty="0">
                <a:effectLst/>
              </a:rPr>
              <a:t>46</a:t>
            </a:r>
            <a:r>
              <a:rPr lang="cs-CZ" sz="2400" dirty="0">
                <a:effectLst/>
              </a:rPr>
              <a:t> J </a:t>
            </a:r>
          </a:p>
          <a:p>
            <a:pPr eaLnBrk="1" hangingPunct="1">
              <a:lnSpc>
                <a:spcPct val="90000"/>
              </a:lnSpc>
              <a:buClr>
                <a:srgbClr val="FFFF66"/>
              </a:buClr>
              <a:buFont typeface="Wingdings" pitchFamily="2" charset="2"/>
              <a:buChar char="ü"/>
            </a:pPr>
            <a:r>
              <a:rPr lang="cs-CZ" sz="2400" dirty="0">
                <a:effectLst/>
              </a:rPr>
              <a:t>pozůstatek může vytvořit neutronovou hvězdu </a:t>
            </a:r>
          </a:p>
          <a:p>
            <a:pPr eaLnBrk="1" hangingPunct="1">
              <a:lnSpc>
                <a:spcPct val="90000"/>
              </a:lnSpc>
              <a:buClr>
                <a:srgbClr val="FFFF66"/>
              </a:buClr>
              <a:buFont typeface="Wingdings" pitchFamily="2" charset="2"/>
              <a:buChar char="ü"/>
            </a:pPr>
            <a:r>
              <a:rPr lang="cs-CZ" sz="2400" dirty="0">
                <a:effectLst/>
              </a:rPr>
              <a:t>při explozi se uvolní rozpínající se obálka ionizovaného plynu </a:t>
            </a:r>
          </a:p>
          <a:p>
            <a:pPr eaLnBrk="1" hangingPunct="1">
              <a:lnSpc>
                <a:spcPct val="90000"/>
              </a:lnSpc>
            </a:pPr>
            <a:endParaRPr lang="cs-CZ" sz="2400" dirty="0">
              <a:effectLst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33375"/>
            <a:ext cx="86868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rgbClr val="B2B2B2"/>
                </a:solidFill>
              </a:rPr>
              <a:t>Historické supernovy v Galaxii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1600201"/>
            <a:ext cx="8507413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sz="2800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cs-CZ" sz="2800" u="sng">
                <a:effectLst/>
              </a:rPr>
              <a:t>rok           rektascenze    deklinace    souhvězdí</a:t>
            </a:r>
          </a:p>
          <a:p>
            <a:pPr eaLnBrk="1" hangingPunct="1">
              <a:defRPr/>
            </a:pPr>
            <a:r>
              <a:rPr lang="cs-CZ" sz="2800">
                <a:effectLst/>
              </a:rPr>
              <a:t>  185         14h 32m            -60 20       Kentaur</a:t>
            </a:r>
          </a:p>
          <a:p>
            <a:pPr eaLnBrk="1" hangingPunct="1">
              <a:defRPr/>
            </a:pPr>
            <a:r>
              <a:rPr lang="cs-CZ" sz="2800">
                <a:effectLst/>
              </a:rPr>
              <a:t>  393         17h 11m            -38 20       Štír</a:t>
            </a:r>
          </a:p>
          <a:p>
            <a:pPr eaLnBrk="1" hangingPunct="1">
              <a:defRPr/>
            </a:pPr>
            <a:r>
              <a:rPr lang="cs-CZ" sz="2800">
                <a:effectLst/>
              </a:rPr>
              <a:t>1006         14h 59m            -41 45       Vlk</a:t>
            </a:r>
          </a:p>
          <a:p>
            <a:pPr eaLnBrk="1" hangingPunct="1">
              <a:defRPr/>
            </a:pPr>
            <a:r>
              <a:rPr lang="cs-CZ" sz="2800">
                <a:effectLst/>
              </a:rPr>
              <a:t>1054         05h 31m           +21 59       Býk</a:t>
            </a:r>
          </a:p>
          <a:p>
            <a:pPr eaLnBrk="1" hangingPunct="1">
              <a:defRPr/>
            </a:pPr>
            <a:r>
              <a:rPr lang="cs-CZ" sz="2800">
                <a:effectLst/>
              </a:rPr>
              <a:t>1181         02h 02m           +64 37       Kasiopeja</a:t>
            </a:r>
          </a:p>
          <a:p>
            <a:pPr eaLnBrk="1" hangingPunct="1">
              <a:defRPr/>
            </a:pPr>
            <a:r>
              <a:rPr lang="cs-CZ" sz="2800">
                <a:effectLst/>
              </a:rPr>
              <a:t>1572         00h 22m           +63 51       Kasiopeja</a:t>
            </a:r>
          </a:p>
          <a:p>
            <a:pPr eaLnBrk="1" hangingPunct="1">
              <a:defRPr/>
            </a:pPr>
            <a:r>
              <a:rPr lang="cs-CZ" sz="2800">
                <a:effectLst/>
              </a:rPr>
              <a:t>1604         17h 27m            -21 27       Hadonoš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rgbClr val="B2B2B2"/>
                </a:solidFill>
              </a:rPr>
              <a:t>Světelné křivky a klasifikace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7408" y="1628776"/>
            <a:ext cx="5760392" cy="5040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b="1" dirty="0" err="1">
                <a:effectLst/>
              </a:rPr>
              <a:t>Ia</a:t>
            </a:r>
            <a:r>
              <a:rPr lang="cs-CZ" sz="2800" dirty="0">
                <a:effectLst/>
              </a:rPr>
              <a:t> – ve všech typech galaxií i starých populacích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b="1" dirty="0" err="1">
                <a:effectLst/>
              </a:rPr>
              <a:t>Ib</a:t>
            </a:r>
            <a:r>
              <a:rPr lang="cs-CZ" sz="2800" dirty="0">
                <a:effectLst/>
              </a:rPr>
              <a:t> – mladé populace, silné He čáry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b="1" dirty="0" err="1">
                <a:effectLst/>
              </a:rPr>
              <a:t>Ic</a:t>
            </a:r>
            <a:r>
              <a:rPr lang="cs-CZ" sz="2800" dirty="0">
                <a:effectLst/>
              </a:rPr>
              <a:t> – mladé populace, bez He čar,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b="1" dirty="0">
                <a:effectLst/>
              </a:rPr>
              <a:t>II-P</a:t>
            </a:r>
            <a:r>
              <a:rPr lang="cs-CZ" sz="2800" dirty="0">
                <a:effectLst/>
              </a:rPr>
              <a:t> – spojena s populací I, po maximu zůstane L dlouho téměř konstantní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b="1" dirty="0">
                <a:effectLst/>
              </a:rPr>
              <a:t>II-L</a:t>
            </a:r>
            <a:r>
              <a:rPr lang="cs-CZ" sz="2800" dirty="0">
                <a:effectLst/>
              </a:rPr>
              <a:t> – po maximu L klesá lineárně</a:t>
            </a:r>
          </a:p>
        </p:txBody>
      </p:sp>
      <p:pic>
        <p:nvPicPr>
          <p:cNvPr id="27652" name="Picture 4" descr="SNlightcurv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6726" y="1268413"/>
            <a:ext cx="3527425" cy="5257800"/>
          </a:xfr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rgbClr val="B2B2B2"/>
                </a:solidFill>
              </a:rPr>
              <a:t>Spektra supernov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5400" y="1484314"/>
            <a:ext cx="561650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b="1" dirty="0" err="1">
                <a:effectLst/>
              </a:rPr>
              <a:t>Ia</a:t>
            </a:r>
            <a:r>
              <a:rPr lang="cs-CZ" sz="2800" dirty="0">
                <a:effectLst/>
              </a:rPr>
              <a:t> – ve všech typech galaxií i starých populacích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b="1" dirty="0" err="1">
                <a:effectLst/>
              </a:rPr>
              <a:t>Ib</a:t>
            </a:r>
            <a:r>
              <a:rPr lang="cs-CZ" sz="2800" dirty="0">
                <a:effectLst/>
              </a:rPr>
              <a:t> – mladé populace, silné He čáry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b="1" dirty="0" err="1">
                <a:effectLst/>
              </a:rPr>
              <a:t>Ic</a:t>
            </a:r>
            <a:r>
              <a:rPr lang="cs-CZ" sz="2800" dirty="0">
                <a:effectLst/>
              </a:rPr>
              <a:t> – mladé populace, bez He čar,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b="1" dirty="0">
                <a:effectLst/>
              </a:rPr>
              <a:t>II-P</a:t>
            </a:r>
            <a:r>
              <a:rPr lang="cs-CZ" sz="2800" dirty="0">
                <a:effectLst/>
              </a:rPr>
              <a:t> – spojena s populací I, po maximu zůstane L dlouho téměř konstantní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b="1" dirty="0">
                <a:effectLst/>
              </a:rPr>
              <a:t>II-L</a:t>
            </a:r>
            <a:r>
              <a:rPr lang="cs-CZ" sz="2800" dirty="0">
                <a:effectLst/>
              </a:rPr>
              <a:t> – po maximu L klesá lineárně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800" dirty="0">
              <a:effectLst/>
            </a:endParaRPr>
          </a:p>
        </p:txBody>
      </p:sp>
      <p:pic>
        <p:nvPicPr>
          <p:cNvPr id="28676" name="Picture 4" descr="SNspekt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4152" y="1334155"/>
            <a:ext cx="3816350" cy="5327650"/>
          </a:xfr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rgbClr val="B2B2B2"/>
                </a:solidFill>
              </a:rPr>
              <a:t>Klasifikační strom</a:t>
            </a:r>
          </a:p>
        </p:txBody>
      </p:sp>
      <p:pic>
        <p:nvPicPr>
          <p:cNvPr id="29699" name="Picture 3" descr="snetax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251" y="1412875"/>
            <a:ext cx="6697663" cy="4967288"/>
          </a:xfr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36295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rgbClr val="B2B2B2"/>
                </a:solidFill>
              </a:rPr>
              <a:t>Podstata supernov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1424" y="1806143"/>
            <a:ext cx="10513168" cy="5111750"/>
          </a:xfrm>
        </p:spPr>
        <p:txBody>
          <a:bodyPr/>
          <a:lstStyle/>
          <a:p>
            <a:pPr eaLnBrk="1" hangingPunct="1"/>
            <a:r>
              <a:rPr lang="cs-CZ" sz="2800" dirty="0">
                <a:effectLst/>
              </a:rPr>
              <a:t>vývoj velmi hmotných hvězd pak spěje k posloupnosti procesů, které souhrnně označujeme „výbuch supernovy“ </a:t>
            </a:r>
          </a:p>
          <a:p>
            <a:pPr eaLnBrk="1" hangingPunct="1"/>
            <a:r>
              <a:rPr lang="cs-CZ" sz="2800" dirty="0">
                <a:effectLst/>
              </a:rPr>
              <a:t>na supernovy lze pohlížet jako na specifický druh proměnných hvězd, kdy mechanismem proměnnosti jsou odezvy na rychlé děje v centrálních oblastech v důsledku hvězdné evoluce</a:t>
            </a:r>
          </a:p>
          <a:p>
            <a:pPr eaLnBrk="1" hangingPunct="1"/>
            <a:r>
              <a:rPr lang="cs-CZ" sz="2800" dirty="0">
                <a:effectLst/>
              </a:rPr>
              <a:t>taková proměnnost je „na jedno použití“</a:t>
            </a:r>
          </a:p>
          <a:p>
            <a:pPr eaLnBrk="1" hangingPunct="1"/>
            <a:r>
              <a:rPr lang="cs-CZ" sz="2800" dirty="0">
                <a:effectLst/>
              </a:rPr>
              <a:t>po „výbuchu“ se totiž hvězda kvalitativně zcela změní  – rozplyne se nebo bude NH či ČD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rgbClr val="B2B2B2"/>
                </a:solidFill>
              </a:rPr>
              <a:t>Objevování supernov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9416" y="1778721"/>
            <a:ext cx="10657184" cy="4824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dirty="0">
                <a:effectLst/>
              </a:rPr>
              <a:t>SN patří k nejžádanějším novým objektům a tak se stále zdokonalují technické prostředky k jejich vyhledávání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ffectLst/>
              </a:rPr>
              <a:t>S</a:t>
            </a:r>
            <a:r>
              <a:rPr lang="cs-CZ" sz="2400" dirty="0">
                <a:effectLst/>
              </a:rPr>
              <a:t>N označujeme rokem jejich objevu a velkým písmenem abecedy odpovídajícímu pořadí objevu v daném roce (např. „</a:t>
            </a:r>
            <a:r>
              <a:rPr lang="en-US" sz="2400" dirty="0">
                <a:effectLst/>
              </a:rPr>
              <a:t>SN 1987A</a:t>
            </a:r>
            <a:r>
              <a:rPr lang="cs-CZ" sz="2400" dirty="0">
                <a:effectLst/>
              </a:rPr>
              <a:t>“ je první SN objevenou v roce 1987), pokud velká písmena nestačí, používá se dvojice malých písmen</a:t>
            </a:r>
            <a:r>
              <a:rPr lang="en-US" sz="2400" dirty="0">
                <a:effectLst/>
              </a:rPr>
              <a:t>: [</a:t>
            </a:r>
            <a:r>
              <a:rPr lang="cs-CZ" sz="2400" dirty="0">
                <a:effectLst/>
              </a:rPr>
              <a:t>rok</a:t>
            </a:r>
            <a:r>
              <a:rPr lang="en-US" sz="2400" dirty="0">
                <a:effectLst/>
              </a:rPr>
              <a:t>] aa .. </a:t>
            </a:r>
            <a:r>
              <a:rPr lang="en-US" sz="2400" dirty="0" err="1">
                <a:effectLst/>
              </a:rPr>
              <a:t>az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ba</a:t>
            </a:r>
            <a:r>
              <a:rPr lang="en-US" sz="2400" dirty="0">
                <a:effectLst/>
              </a:rPr>
              <a:t> .. </a:t>
            </a:r>
            <a:r>
              <a:rPr lang="en-US" sz="2400" dirty="0" err="1">
                <a:effectLst/>
              </a:rPr>
              <a:t>bz</a:t>
            </a:r>
            <a:r>
              <a:rPr lang="en-US" sz="2400" dirty="0">
                <a:effectLst/>
              </a:rPr>
              <a:t>, </a:t>
            </a:r>
            <a:r>
              <a:rPr lang="cs-CZ" sz="2400" dirty="0" err="1">
                <a:effectLst/>
              </a:rPr>
              <a:t>atd</a:t>
            </a:r>
            <a:r>
              <a:rPr lang="en-US" sz="2400" dirty="0">
                <a:effectLst/>
              </a:rPr>
              <a:t>; </a:t>
            </a:r>
            <a:r>
              <a:rPr lang="cs-CZ" sz="2400" dirty="0" err="1">
                <a:effectLst/>
              </a:rPr>
              <a:t>např</a:t>
            </a:r>
            <a:r>
              <a:rPr lang="en-US" sz="2400" dirty="0">
                <a:effectLst/>
              </a:rPr>
              <a:t>.</a:t>
            </a:r>
            <a:r>
              <a:rPr lang="cs-CZ" sz="2400" dirty="0">
                <a:effectLst/>
              </a:rPr>
              <a:t> „</a:t>
            </a:r>
            <a:r>
              <a:rPr lang="en-US" sz="2400" dirty="0">
                <a:effectLst/>
              </a:rPr>
              <a:t>SN </a:t>
            </a:r>
            <a:r>
              <a:rPr lang="cs-CZ" sz="2400" dirty="0">
                <a:effectLst/>
              </a:rPr>
              <a:t>2004</a:t>
            </a:r>
            <a:r>
              <a:rPr lang="en-US" sz="2400" dirty="0">
                <a:effectLst/>
              </a:rPr>
              <a:t>b</a:t>
            </a:r>
            <a:r>
              <a:rPr lang="cs-CZ" sz="2400" dirty="0">
                <a:effectLst/>
              </a:rPr>
              <a:t>k“</a:t>
            </a:r>
            <a:r>
              <a:rPr lang="en-US" sz="2400" dirty="0">
                <a:effectLst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>
                <a:effectLst/>
              </a:rPr>
              <a:t>v r. 1990 bylo objeveno 38 extragalaktických supernov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>
                <a:effectLst/>
              </a:rPr>
              <a:t>v r. 1995 to bylo 57 SN, v r. 2000 bylo objeveno 173 SN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>
                <a:effectLst/>
              </a:rPr>
              <a:t>v r. 2003 dokonce 334 SN atd.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>
                <a:effectLst/>
              </a:rPr>
              <a:t>aktuální stav </a:t>
            </a:r>
            <a:r>
              <a:rPr lang="cs-CZ" sz="2400" dirty="0">
                <a:effectLst/>
                <a:hlinkClick r:id="rId3"/>
              </a:rPr>
              <a:t>https://sne.space/</a:t>
            </a:r>
            <a:r>
              <a:rPr lang="cs-CZ" sz="2400" dirty="0">
                <a:effectLst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>
                <a:effectLst/>
              </a:rPr>
              <a:t>má dnes vizuální pozorovatel šanci?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pic>
        <p:nvPicPr>
          <p:cNvPr id="5123" name="Picture 7" descr="foto_cb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0942" y="476672"/>
            <a:ext cx="7039314" cy="5401022"/>
          </a:xfr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8" descr="3338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65393" y="3573015"/>
            <a:ext cx="2781729" cy="2830107"/>
          </a:xfr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B2384600-1508-4328-916B-65DC55E0C3CF}"/>
              </a:ext>
            </a:extLst>
          </p:cNvPr>
          <p:cNvSpPr/>
          <p:nvPr/>
        </p:nvSpPr>
        <p:spPr>
          <a:xfrm>
            <a:off x="3935760" y="6033791"/>
            <a:ext cx="3553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5"/>
              </a:rPr>
              <a:t>https://sasselov.cfa.harvard.edu/</a:t>
            </a:r>
            <a:r>
              <a:rPr lang="cs-CZ" dirty="0"/>
              <a:t> </a:t>
            </a: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6FA35791-112E-4087-9E11-A71FFAB817CB}"/>
              </a:ext>
            </a:extLst>
          </p:cNvPr>
          <p:cNvSpPr/>
          <p:nvPr/>
        </p:nvSpPr>
        <p:spPr>
          <a:xfrm>
            <a:off x="4511824" y="3429000"/>
            <a:ext cx="648072" cy="64807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9FD32EEF-9AC4-445C-93CF-4D4D7B9E8E88}"/>
              </a:ext>
            </a:extLst>
          </p:cNvPr>
          <p:cNvSpPr/>
          <p:nvPr/>
        </p:nvSpPr>
        <p:spPr>
          <a:xfrm>
            <a:off x="10056440" y="4005064"/>
            <a:ext cx="648072" cy="64807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rgbClr val="B2B2B2"/>
                </a:solidFill>
              </a:rPr>
              <a:t>Objevování supernov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24B3B9B-CAA8-48C9-AE04-9A4C8E9D57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3" t="23750" r="9837" b="4051"/>
          <a:stretch/>
        </p:blipFill>
        <p:spPr>
          <a:xfrm>
            <a:off x="1919536" y="1387125"/>
            <a:ext cx="8064896" cy="495138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rgbClr val="B2B2B2"/>
                </a:solidFill>
              </a:rPr>
              <a:t>Od teorie k praxi – M1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436814"/>
            <a:ext cx="5384800" cy="3694112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>
                <a:effectLst/>
              </a:rPr>
              <a:t>Krabí mlhovina</a:t>
            </a:r>
            <a:r>
              <a:rPr lang="cs-CZ" sz="2400" dirty="0">
                <a:effectLst/>
              </a:rPr>
              <a:t> je pozůstatkem po supernově z roku 1054, nachází se 6000 světelných roků daleko</a:t>
            </a:r>
          </a:p>
          <a:p>
            <a:pPr eaLnBrk="1" hangingPunct="1">
              <a:defRPr/>
            </a:pPr>
            <a:r>
              <a:rPr lang="cs-CZ" sz="2400" dirty="0">
                <a:effectLst/>
              </a:rPr>
              <a:t>v centru jasné mlhoviny je rychle rotující neutronová hvězda - pulzar, který emituje pulzy záření s frekvencí 30 Hz</a:t>
            </a:r>
            <a:r>
              <a:rPr lang="cs-CZ" sz="2400" dirty="0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pic>
        <p:nvPicPr>
          <p:cNvPr id="159748" name="Picture 4" descr="optica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32625" y="1628775"/>
            <a:ext cx="3390900" cy="3390900"/>
          </a:xfr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749" name="Picture 5" descr="04xra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0826" y="1700213"/>
            <a:ext cx="3694113" cy="3694112"/>
          </a:xfr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750" name="Picture 6" descr="02Cra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4" t="882" r="2000" b="12221"/>
          <a:stretch>
            <a:fillRect/>
          </a:stretch>
        </p:blipFill>
        <p:spPr bwMode="auto">
          <a:xfrm>
            <a:off x="6383339" y="1773238"/>
            <a:ext cx="3597275" cy="359886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rgbClr val="B2B2B2"/>
                </a:solidFill>
              </a:rPr>
              <a:t>Od teorie k praxi – Cas 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5360" y="2132856"/>
            <a:ext cx="5760640" cy="410443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>
                <a:effectLst/>
              </a:rPr>
              <a:t>poslední SN v naší Galaxii, vzplanula někdy kolem r. 1680, zůstal silný radiový zdroj </a:t>
            </a:r>
            <a:r>
              <a:rPr lang="cs-CZ" sz="2800" dirty="0" err="1">
                <a:effectLst/>
              </a:rPr>
              <a:t>Cas</a:t>
            </a:r>
            <a:r>
              <a:rPr lang="cs-CZ" sz="2800" dirty="0">
                <a:effectLst/>
              </a:rPr>
              <a:t> A - nejsilnější radiový zdroj mimo sluneční soustavu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sz="2800" dirty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800" dirty="0">
                <a:effectLst/>
              </a:rPr>
              <a:t>družice Chandra měřila rázové vlny v pozůstatku po SN a odtud plyne vzdálenost na 11 000 </a:t>
            </a:r>
            <a:r>
              <a:rPr lang="cs-CZ" sz="2800" dirty="0" err="1">
                <a:effectLst/>
              </a:rPr>
              <a:t>ly</a:t>
            </a:r>
            <a:r>
              <a:rPr lang="cs-CZ" sz="2800" dirty="0">
                <a:effectLst/>
              </a:rPr>
              <a:t> </a:t>
            </a:r>
          </a:p>
        </p:txBody>
      </p:sp>
      <p:pic>
        <p:nvPicPr>
          <p:cNvPr id="34820" name="Picture 4" descr="01Casco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7438" y="1557339"/>
            <a:ext cx="4038600" cy="3932237"/>
          </a:xfr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cs-CZ" sz="4000">
                <a:solidFill>
                  <a:srgbClr val="B2B2B2"/>
                </a:solidFill>
              </a:rPr>
              <a:t>Od teorie k praxi – SN 1987A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6750024" y="1935956"/>
            <a:ext cx="4953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>
                <a:effectLst/>
              </a:rPr>
              <a:t>24. února 1987 v LMC, vzdálenost    165 000 </a:t>
            </a:r>
            <a:r>
              <a:rPr lang="cs-CZ" sz="2800" dirty="0" err="1">
                <a:effectLst/>
              </a:rPr>
              <a:t>ly</a:t>
            </a:r>
            <a:endParaRPr lang="cs-CZ" sz="2800" dirty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800" dirty="0">
                <a:effectLst/>
              </a:rPr>
              <a:t>poprvé zachycena neutrina generovaná SN pozemskými detektory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>
                <a:effectLst/>
              </a:rPr>
              <a:t>systém tří prstenců zářícího plynu, který obklopuje SN 1987A</a:t>
            </a:r>
          </a:p>
          <a:p>
            <a:pPr eaLnBrk="1" hangingPunct="1">
              <a:lnSpc>
                <a:spcPct val="90000"/>
              </a:lnSpc>
            </a:pPr>
            <a:endParaRPr lang="cs-CZ" sz="2800" dirty="0">
              <a:effectLst/>
            </a:endParaRPr>
          </a:p>
        </p:txBody>
      </p:sp>
      <p:pic>
        <p:nvPicPr>
          <p:cNvPr id="161796" name="Picture 4" descr="9904w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9" t="1448" r="15402" b="7748"/>
          <a:stretch>
            <a:fillRect/>
          </a:stretch>
        </p:blipFill>
        <p:spPr>
          <a:xfrm>
            <a:off x="1847851" y="1700213"/>
            <a:ext cx="4462463" cy="4462462"/>
          </a:xfrm>
          <a:noFill/>
          <a:ln w="381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797" name="Picture 5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716338"/>
            <a:ext cx="1193800" cy="965200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798" name="Picture 6" descr="supernovy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412876"/>
            <a:ext cx="4824413" cy="4679950"/>
          </a:xfr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7368" y="274638"/>
            <a:ext cx="10729192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000" dirty="0">
                <a:solidFill>
                  <a:srgbClr val="B2B2B2"/>
                </a:solidFill>
              </a:rPr>
              <a:t>Od teorie k praxi – </a:t>
            </a:r>
            <a:br>
              <a:rPr lang="cs-CZ" sz="4000" dirty="0">
                <a:solidFill>
                  <a:srgbClr val="B2B2B2"/>
                </a:solidFill>
              </a:rPr>
            </a:br>
            <a:r>
              <a:rPr lang="cs-CZ" sz="4000" dirty="0">
                <a:solidFill>
                  <a:srgbClr val="B2B2B2"/>
                </a:solidFill>
              </a:rPr>
              <a:t>            SN ve vzdálených galaxiích</a:t>
            </a:r>
            <a:r>
              <a:rPr lang="cs-CZ" sz="4000" b="1" dirty="0">
                <a:solidFill>
                  <a:srgbClr val="B2B2B2"/>
                </a:solidFill>
              </a:rPr>
              <a:t> 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6456364" y="2205038"/>
            <a:ext cx="4211637" cy="1511994"/>
          </a:xfrm>
        </p:spPr>
        <p:txBody>
          <a:bodyPr/>
          <a:lstStyle/>
          <a:p>
            <a:pPr eaLnBrk="1" hangingPunct="1"/>
            <a:r>
              <a:rPr lang="cs-CZ" sz="2800" dirty="0">
                <a:effectLst/>
              </a:rPr>
              <a:t>Robert </a:t>
            </a:r>
            <a:r>
              <a:rPr lang="cs-CZ" sz="2800" dirty="0" err="1">
                <a:effectLst/>
              </a:rPr>
              <a:t>Evans</a:t>
            </a:r>
            <a:r>
              <a:rPr lang="cs-CZ" sz="2800" dirty="0">
                <a:effectLst/>
              </a:rPr>
              <a:t> objevil cca 40 SN vizuálně !</a:t>
            </a:r>
          </a:p>
          <a:p>
            <a:pPr eaLnBrk="1" hangingPunct="1"/>
            <a:r>
              <a:rPr lang="cs-CZ" sz="2800" dirty="0">
                <a:effectLst/>
              </a:rPr>
              <a:t>více </a:t>
            </a:r>
            <a:r>
              <a:rPr lang="cs-CZ" sz="2800" dirty="0">
                <a:effectLst/>
                <a:hlinkClick r:id="rId3"/>
              </a:rPr>
              <a:t>zde</a:t>
            </a:r>
            <a:endParaRPr lang="cs-CZ" sz="2800" dirty="0">
              <a:effectLst/>
            </a:endParaRPr>
          </a:p>
        </p:txBody>
      </p:sp>
      <p:pic>
        <p:nvPicPr>
          <p:cNvPr id="162820" name="Picture 4" descr="n772-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" t="3024" r="34914" b="14677"/>
          <a:stretch>
            <a:fillRect/>
          </a:stretch>
        </p:blipFill>
        <p:spPr>
          <a:xfrm>
            <a:off x="1703389" y="1557339"/>
            <a:ext cx="2592387" cy="2592387"/>
          </a:xfrm>
          <a:ln w="381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62821" name="Picture 5" descr="n772-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0" t="47433" r="2835" b="13103"/>
          <a:stretch>
            <a:fillRect/>
          </a:stretch>
        </p:blipFill>
        <p:spPr>
          <a:xfrm>
            <a:off x="3863976" y="1628775"/>
            <a:ext cx="2447925" cy="2451100"/>
          </a:xfrm>
          <a:noFill/>
          <a:ln w="381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822" name="Picture 6" descr="sn1991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4365626"/>
            <a:ext cx="2881313" cy="2328863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3" name="Picture 7" descr="n399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t="7181" r="37701" b="14740"/>
          <a:stretch>
            <a:fillRect/>
          </a:stretch>
        </p:blipFill>
        <p:spPr bwMode="auto">
          <a:xfrm>
            <a:off x="6383339" y="4221164"/>
            <a:ext cx="2447925" cy="2446337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4" name="Picture 8" descr="n399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43" t="60095" r="4630" b="12221"/>
          <a:stretch>
            <a:fillRect/>
          </a:stretch>
        </p:blipFill>
        <p:spPr bwMode="auto">
          <a:xfrm>
            <a:off x="8256588" y="4005263"/>
            <a:ext cx="2127250" cy="2228850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cs-CZ">
                <a:solidFill>
                  <a:srgbClr val="B2B2B2"/>
                </a:solidFill>
              </a:rPr>
              <a:t>Metody výzkumu PH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8213" y="2349501"/>
            <a:ext cx="4176712" cy="3960813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/>
              <a:t>fotometrie</a:t>
            </a:r>
          </a:p>
          <a:p>
            <a:pPr lvl="1" eaLnBrk="1" hangingPunct="1">
              <a:defRPr/>
            </a:pPr>
            <a:r>
              <a:rPr lang="cs-CZ" sz="2400"/>
              <a:t>světelná křivka</a:t>
            </a:r>
          </a:p>
          <a:p>
            <a:pPr lvl="1" eaLnBrk="1" hangingPunct="1">
              <a:defRPr/>
            </a:pPr>
            <a:r>
              <a:rPr lang="cs-CZ" sz="2400"/>
              <a:t>čas minima (maxima)</a:t>
            </a:r>
          </a:p>
          <a:p>
            <a:pPr lvl="2" eaLnBrk="1" hangingPunct="1">
              <a:defRPr/>
            </a:pPr>
            <a:r>
              <a:rPr lang="cs-CZ" sz="2000"/>
              <a:t>vizuální</a:t>
            </a:r>
          </a:p>
          <a:p>
            <a:pPr lvl="2" eaLnBrk="1" hangingPunct="1">
              <a:defRPr/>
            </a:pPr>
            <a:r>
              <a:rPr lang="cs-CZ" sz="2000"/>
              <a:t>fotografická</a:t>
            </a:r>
          </a:p>
          <a:p>
            <a:pPr lvl="2" eaLnBrk="1" hangingPunct="1">
              <a:defRPr/>
            </a:pPr>
            <a:r>
              <a:rPr lang="cs-CZ" sz="2000"/>
              <a:t>CCD</a:t>
            </a:r>
          </a:p>
          <a:p>
            <a:pPr eaLnBrk="1" hangingPunct="1">
              <a:defRPr/>
            </a:pPr>
            <a:r>
              <a:rPr lang="cs-CZ" sz="2800"/>
              <a:t>spektroskopie</a:t>
            </a:r>
          </a:p>
          <a:p>
            <a:pPr eaLnBrk="1" hangingPunct="1">
              <a:defRPr/>
            </a:pPr>
            <a:r>
              <a:rPr lang="cs-CZ" sz="2800"/>
              <a:t>interferometrie</a:t>
            </a:r>
          </a:p>
        </p:txBody>
      </p:sp>
      <p:pic>
        <p:nvPicPr>
          <p:cNvPr id="37892" name="Picture 5" descr="IQ P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2264" y="1916113"/>
            <a:ext cx="3405187" cy="4248150"/>
          </a:xfr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B2B2B2"/>
                </a:solidFill>
              </a:rPr>
              <a:t>Role amatérských pozorovatelů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/>
              <a:t>zákrytové proměnné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/>
              <a:t>určení okamžiku minima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/>
              <a:t>stanovení (O – C)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/>
              <a:t>sestavení celé světelné křivky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/>
              <a:t>miridy, dlouhoperiodické proměnné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/>
              <a:t>světelná křivka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/>
              <a:t>novy, supernovy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/>
              <a:t>objev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/>
              <a:t>světelná křivka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/>
              <a:t>používanou metodou je metoda vizuální nebo CCD fotometrie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B2B2B2"/>
                </a:solidFill>
              </a:rPr>
              <a:t>Robotizované dalekohledy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projekt ASAS </a:t>
            </a:r>
          </a:p>
          <a:p>
            <a:pPr eaLnBrk="1" hangingPunct="1">
              <a:defRPr/>
            </a:pPr>
            <a:r>
              <a:rPr lang="cs-CZ"/>
              <a:t>soumrak amatérských pozorování LPVs?</a:t>
            </a:r>
          </a:p>
          <a:p>
            <a:pPr eaLnBrk="1" hangingPunct="1">
              <a:defRPr/>
            </a:pPr>
            <a:r>
              <a:rPr lang="cs-CZ"/>
              <a:t>na severní polokouli podobný projekt neexistuje</a:t>
            </a:r>
          </a:p>
          <a:p>
            <a:pPr eaLnBrk="1" hangingPunct="1">
              <a:defRPr/>
            </a:pPr>
            <a:r>
              <a:rPr lang="cs-CZ"/>
              <a:t>role amatérů – krátkoperiodické PH, raději přechod na CCD fotometrii (lépe standardní UBVRI)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Robotizované dalekohledy</a:t>
            </a:r>
          </a:p>
        </p:txBody>
      </p:sp>
      <p:sp>
        <p:nvSpPr>
          <p:cNvPr id="166922" name="Rectangle 10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 eaLnBrk="1" hangingPunct="1">
              <a:defRPr/>
            </a:pPr>
            <a:endParaRPr lang="cs-CZ" sz="2400"/>
          </a:p>
        </p:txBody>
      </p:sp>
      <p:pic>
        <p:nvPicPr>
          <p:cNvPr id="41988" name="Picture 11" descr="asas3_closed_smal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9839" y="1712913"/>
            <a:ext cx="2981325" cy="1962150"/>
          </a:xfr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9" name="Picture 12" descr="asas3_enclosure_smal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164" y="1700213"/>
            <a:ext cx="3171825" cy="4781550"/>
          </a:xfr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0" name="Picture 13" descr="asas3_view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7914" y="3941763"/>
            <a:ext cx="3305175" cy="2189162"/>
          </a:xfr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B2B2B2"/>
                </a:solidFill>
              </a:rPr>
              <a:t>Literatura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1484314"/>
            <a:ext cx="8820150" cy="4897437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/>
              <a:t>Zdeněk Mikulášek, Proměnné hvězdy, elektronická skripta MU Brno, 2002</a:t>
            </a:r>
          </a:p>
          <a:p>
            <a:pPr eaLnBrk="1" hangingPunct="1">
              <a:defRPr/>
            </a:pPr>
            <a:r>
              <a:rPr lang="cs-CZ" sz="2800" dirty="0" err="1"/>
              <a:t>Proměnářské</a:t>
            </a:r>
            <a:r>
              <a:rPr lang="cs-CZ" sz="2800" dirty="0"/>
              <a:t> CD, Sekce PPH ČAS</a:t>
            </a:r>
          </a:p>
          <a:p>
            <a:pPr eaLnBrk="1" hangingPunct="1">
              <a:defRPr/>
            </a:pPr>
            <a:r>
              <a:rPr lang="cs-CZ" sz="2800" dirty="0">
                <a:hlinkClick r:id="rId3"/>
              </a:rPr>
              <a:t>http://var.astro.cz</a:t>
            </a:r>
            <a:r>
              <a:rPr lang="cs-CZ" sz="2800" dirty="0"/>
              <a:t> </a:t>
            </a:r>
          </a:p>
          <a:p>
            <a:pPr eaLnBrk="1" hangingPunct="1">
              <a:defRPr/>
            </a:pPr>
            <a:r>
              <a:rPr lang="cs-CZ" sz="2800" dirty="0">
                <a:hlinkClick r:id="rId4"/>
              </a:rPr>
              <a:t>https://www.aavso.org/vsx/</a:t>
            </a:r>
            <a:r>
              <a:rPr lang="cs-CZ" sz="2800" dirty="0"/>
              <a:t>  </a:t>
            </a:r>
          </a:p>
          <a:p>
            <a:pPr eaLnBrk="1" hangingPunct="1">
              <a:defRPr/>
            </a:pPr>
            <a:r>
              <a:rPr lang="cs-CZ" sz="2800" dirty="0">
                <a:hlinkClick r:id="rId5"/>
              </a:rPr>
              <a:t>http://www.rochesterastronomy.org/supernova.html</a:t>
            </a:r>
            <a:r>
              <a:rPr lang="cs-CZ" sz="2800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B2B2B2"/>
                </a:solidFill>
              </a:rPr>
              <a:t>Definice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9456" y="1600200"/>
            <a:ext cx="9793088" cy="4852988"/>
          </a:xfrm>
        </p:spPr>
        <p:txBody>
          <a:bodyPr/>
          <a:lstStyle/>
          <a:p>
            <a:pPr eaLnBrk="1" hangingPunct="1"/>
            <a:r>
              <a:rPr lang="cs-CZ" sz="2800" dirty="0">
                <a:effectLst/>
              </a:rPr>
              <a:t>hvězdy, jejichž pozorovaná jasnost se s časem mění</a:t>
            </a:r>
          </a:p>
          <a:p>
            <a:pPr eaLnBrk="1" hangingPunct="1"/>
            <a:r>
              <a:rPr lang="cs-CZ" sz="2800" dirty="0">
                <a:effectLst/>
              </a:rPr>
              <a:t>asi 10 % hvězd jsou hvězdy zjevně proměnné </a:t>
            </a:r>
          </a:p>
          <a:p>
            <a:pPr eaLnBrk="1" hangingPunct="1"/>
            <a:r>
              <a:rPr lang="cs-CZ" sz="2800" dirty="0">
                <a:effectLst/>
              </a:rPr>
              <a:t>rozvoj diagnostických metod = vyšší procento proměnných hvězd v náhodném vzorku hvězd</a:t>
            </a:r>
          </a:p>
          <a:p>
            <a:pPr eaLnBrk="1" hangingPunct="1"/>
            <a:r>
              <a:rPr lang="cs-CZ" sz="2800" dirty="0">
                <a:effectLst/>
              </a:rPr>
              <a:t>rozpětí pozorovaných světelných změn od 1 </a:t>
            </a:r>
            <a:r>
              <a:rPr lang="cs-CZ" sz="2800" dirty="0" err="1">
                <a:effectLst/>
              </a:rPr>
              <a:t>milimagnitudy</a:t>
            </a:r>
            <a:r>
              <a:rPr lang="cs-CZ" sz="2800" dirty="0">
                <a:effectLst/>
              </a:rPr>
              <a:t> (0,001 </a:t>
            </a:r>
            <a:r>
              <a:rPr lang="cs-CZ" sz="2800" dirty="0" err="1">
                <a:effectLst/>
              </a:rPr>
              <a:t>mag</a:t>
            </a:r>
            <a:r>
              <a:rPr lang="cs-CZ" sz="2800" dirty="0">
                <a:effectLst/>
              </a:rPr>
              <a:t> </a:t>
            </a:r>
            <a:r>
              <a:rPr lang="cs-CZ" sz="2800" i="1" dirty="0">
                <a:effectLst/>
              </a:rPr>
              <a:t> </a:t>
            </a:r>
            <a:r>
              <a:rPr lang="cs-CZ" sz="2800" dirty="0">
                <a:effectLst/>
                <a:sym typeface="Symbol" pitchFamily="18" charset="2"/>
              </a:rPr>
              <a:t></a:t>
            </a:r>
            <a:r>
              <a:rPr lang="cs-CZ" sz="2800" dirty="0">
                <a:effectLst/>
              </a:rPr>
              <a:t> 1 ‰) do desítek magnitud (10 </a:t>
            </a:r>
            <a:r>
              <a:rPr lang="cs-CZ" sz="2800" dirty="0" err="1">
                <a:effectLst/>
              </a:rPr>
              <a:t>mag</a:t>
            </a:r>
            <a:r>
              <a:rPr lang="cs-CZ" sz="2800" i="1" dirty="0">
                <a:effectLst/>
              </a:rPr>
              <a:t> = </a:t>
            </a:r>
            <a:r>
              <a:rPr lang="cs-CZ" sz="2800" dirty="0">
                <a:effectLst/>
              </a:rPr>
              <a:t>1 : 10</a:t>
            </a:r>
            <a:r>
              <a:rPr lang="cs-CZ" sz="2800" baseline="30000" dirty="0">
                <a:effectLst/>
              </a:rPr>
              <a:t>4</a:t>
            </a:r>
            <a:r>
              <a:rPr lang="cs-CZ" sz="2800" dirty="0">
                <a:effectLst/>
              </a:rPr>
              <a:t>, 15 </a:t>
            </a:r>
            <a:r>
              <a:rPr lang="cs-CZ" sz="2800" dirty="0" err="1">
                <a:effectLst/>
              </a:rPr>
              <a:t>mag</a:t>
            </a:r>
            <a:r>
              <a:rPr lang="cs-CZ" sz="2800" i="1" dirty="0">
                <a:effectLst/>
              </a:rPr>
              <a:t> = </a:t>
            </a:r>
            <a:r>
              <a:rPr lang="cs-CZ" sz="2800" dirty="0">
                <a:effectLst/>
              </a:rPr>
              <a:t>1 : 10</a:t>
            </a:r>
            <a:r>
              <a:rPr lang="cs-CZ" sz="2800" baseline="30000" dirty="0">
                <a:effectLst/>
              </a:rPr>
              <a:t>6</a:t>
            </a:r>
            <a:r>
              <a:rPr lang="cs-CZ" sz="2800" dirty="0">
                <a:effectLst/>
              </a:rPr>
              <a:t>)</a:t>
            </a:r>
          </a:p>
          <a:p>
            <a:pPr eaLnBrk="1" hangingPunct="1"/>
            <a:r>
              <a:rPr lang="cs-CZ" sz="2800" dirty="0">
                <a:effectLst/>
              </a:rPr>
              <a:t>časové škály: od 10</a:t>
            </a:r>
            <a:r>
              <a:rPr lang="cs-CZ" sz="2800" baseline="30000" dirty="0">
                <a:effectLst/>
              </a:rPr>
              <a:t>–4</a:t>
            </a:r>
            <a:r>
              <a:rPr lang="cs-CZ" sz="2800" dirty="0">
                <a:effectLst/>
              </a:rPr>
              <a:t> s do časových měřítek změn vlivem hvězdného vývoje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hasta la vista, amigos</a:t>
            </a:r>
            <a:r>
              <a:rPr lang="cs-CZ">
                <a:solidFill>
                  <a:srgbClr val="B2B2B2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B2B2B2"/>
                </a:solidFill>
              </a:rPr>
              <a:t>Historie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416" y="1600201"/>
            <a:ext cx="10657184" cy="453072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effectLst/>
              </a:rPr>
              <a:t>Tycho Brahe</a:t>
            </a:r>
            <a:r>
              <a:rPr lang="cs-CZ" b="1" dirty="0">
                <a:effectLst/>
              </a:rPr>
              <a:t> </a:t>
            </a:r>
            <a:r>
              <a:rPr lang="cs-CZ" dirty="0">
                <a:effectLst/>
              </a:rPr>
              <a:t>objevil r. 1572  „novou“ hvězdu v souhvězdí </a:t>
            </a:r>
            <a:r>
              <a:rPr lang="cs-CZ" dirty="0" err="1">
                <a:effectLst/>
              </a:rPr>
              <a:t>Kasiopeji</a:t>
            </a:r>
            <a:endParaRPr lang="cs-CZ" dirty="0">
              <a:effectLst/>
            </a:endParaRPr>
          </a:p>
          <a:p>
            <a:pPr eaLnBrk="1" hangingPunct="1">
              <a:defRPr/>
            </a:pPr>
            <a:r>
              <a:rPr lang="cs-CZ" dirty="0">
                <a:effectLst/>
              </a:rPr>
              <a:t>periodicky proměnná hvězda – r. 1596, David Fabricius, o </a:t>
            </a:r>
            <a:r>
              <a:rPr lang="cs-CZ" dirty="0" err="1">
                <a:effectLst/>
              </a:rPr>
              <a:t>Ceti</a:t>
            </a:r>
            <a:endParaRPr lang="cs-CZ" dirty="0">
              <a:effectLst/>
            </a:endParaRPr>
          </a:p>
          <a:p>
            <a:pPr eaLnBrk="1" hangingPunct="1">
              <a:defRPr/>
            </a:pPr>
            <a:r>
              <a:rPr lang="cs-CZ" dirty="0">
                <a:effectLst/>
              </a:rPr>
              <a:t>systematický výzkum E. </a:t>
            </a:r>
            <a:r>
              <a:rPr lang="cs-CZ" dirty="0" err="1">
                <a:effectLst/>
              </a:rPr>
              <a:t>Pigott</a:t>
            </a:r>
            <a:r>
              <a:rPr lang="cs-CZ" dirty="0">
                <a:effectLst/>
              </a:rPr>
              <a:t> a J. </a:t>
            </a:r>
            <a:r>
              <a:rPr lang="cs-CZ" dirty="0" err="1">
                <a:effectLst/>
              </a:rPr>
              <a:t>Goodricke</a:t>
            </a:r>
            <a:r>
              <a:rPr lang="cs-CZ" dirty="0">
                <a:effectLst/>
              </a:rPr>
              <a:t> (G. objevil světelné změny </a:t>
            </a:r>
            <a:r>
              <a:rPr lang="cs-CZ" dirty="0" err="1">
                <a:effectLst/>
              </a:rPr>
              <a:t>Algolu</a:t>
            </a:r>
            <a:r>
              <a:rPr lang="cs-CZ" dirty="0">
                <a:effectLst/>
              </a:rPr>
              <a:t> 1782-3)</a:t>
            </a:r>
          </a:p>
          <a:p>
            <a:pPr eaLnBrk="1" hangingPunct="1">
              <a:defRPr/>
            </a:pPr>
            <a:r>
              <a:rPr lang="cs-CZ" dirty="0">
                <a:effectLst/>
              </a:rPr>
              <a:t>1786 </a:t>
            </a:r>
            <a:r>
              <a:rPr lang="cs-CZ" dirty="0" err="1">
                <a:effectLst/>
              </a:rPr>
              <a:t>Pigott</a:t>
            </a:r>
            <a:r>
              <a:rPr lang="cs-CZ" dirty="0">
                <a:effectLst/>
              </a:rPr>
              <a:t> publikoval </a:t>
            </a:r>
            <a:r>
              <a:rPr lang="cs-CZ" i="1" dirty="0">
                <a:effectLst/>
              </a:rPr>
              <a:t>první katalog proměnných hvězd - </a:t>
            </a:r>
            <a:r>
              <a:rPr lang="cs-CZ" dirty="0">
                <a:effectLst/>
              </a:rPr>
              <a:t>12 exemplářů</a:t>
            </a:r>
            <a:r>
              <a:rPr lang="cs-CZ" dirty="0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endParaRPr lang="cs-CZ" dirty="0">
              <a:solidFill>
                <a:srgbClr val="B2B2B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B2B2B2"/>
                </a:solidFill>
              </a:rPr>
              <a:t>Historie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>
                <a:effectLst/>
              </a:rPr>
              <a:t>fotografické metody – pořizovaly se skleněné archívy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>
                <a:effectLst/>
              </a:rPr>
              <a:t>počet známých proměnných hvězd během 20. století vzrostl ze 700 na dnešních asi 50 000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>
                <a:effectLst/>
              </a:rPr>
              <a:t>astrometrická družice </a:t>
            </a:r>
            <a:r>
              <a:rPr lang="cs-CZ" sz="2400" i="1">
                <a:effectLst/>
              </a:rPr>
              <a:t>Hipparcos</a:t>
            </a:r>
            <a:r>
              <a:rPr lang="cs-CZ" sz="2400">
                <a:effectLst/>
              </a:rPr>
              <a:t>,  12 000 nových PH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>
                <a:effectLst/>
              </a:rPr>
              <a:t>základním katalog - </a:t>
            </a:r>
            <a:r>
              <a:rPr lang="cs-CZ" sz="2400" i="1">
                <a:effectLst/>
              </a:rPr>
              <a:t>General Catalogue of Variable Stars</a:t>
            </a:r>
            <a:r>
              <a:rPr lang="cs-CZ" sz="2400">
                <a:effectLst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>
                <a:effectLst/>
              </a:rPr>
              <a:t>před latinským názvem souhvězdí ve 2. pádu se uvádí kombinace písmen nebo čísel v tomto pořadí: R, S, T, …Z, RR, RS, RT, …RZ, SS, ST, …, SZ, TT,…ZZ, AA, AB, … ) QQ, QZ, V 343, V 344 …například V 3891 Sgr.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>
                <a:effectLst/>
              </a:rPr>
              <a:t>jiné typy proměnných hvězd – rentgenové nebo radiové zdroje, označení z příslušného katalogu, označení obsahuje zaokrouhlenou rektascenzi a deklinaci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400">
              <a:solidFill>
                <a:srgbClr val="B2B2B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cs-CZ" b="1">
                <a:solidFill>
                  <a:srgbClr val="B2B2B2"/>
                </a:solidFill>
              </a:rPr>
              <a:t>Mechanismy proměnnosti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686800" cy="4530725"/>
          </a:xfrm>
        </p:spPr>
        <p:txBody>
          <a:bodyPr/>
          <a:lstStyle/>
          <a:p>
            <a:pPr eaLnBrk="1" hangingPunct="1">
              <a:defRPr/>
            </a:pPr>
            <a:r>
              <a:rPr lang="cs-CZ"/>
              <a:t>dva základní typy</a:t>
            </a:r>
          </a:p>
          <a:p>
            <a:pPr eaLnBrk="1" hangingPunct="1">
              <a:defRPr/>
            </a:pPr>
            <a:r>
              <a:rPr lang="cs-CZ" b="1"/>
              <a:t>geometrické</a:t>
            </a:r>
            <a:r>
              <a:rPr lang="cs-CZ"/>
              <a:t>, kde se světelný tok z hvězdy nebo hvězdné soustavy nemění, mění se však její svítivost</a:t>
            </a:r>
            <a:endParaRPr lang="cs-CZ" b="1"/>
          </a:p>
          <a:p>
            <a:pPr eaLnBrk="1" hangingPunct="1">
              <a:defRPr/>
            </a:pPr>
            <a:r>
              <a:rPr lang="cs-CZ" b="1"/>
              <a:t>fyzické</a:t>
            </a:r>
            <a:r>
              <a:rPr lang="cs-CZ"/>
              <a:t>, skutečné proměnné hvězdy, u nichž se reálně mění jejich zářivý výkon</a:t>
            </a:r>
            <a:r>
              <a:rPr lang="cs-CZ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B2B2B2"/>
                </a:solidFill>
              </a:rPr>
              <a:t>Geometrické proměnné hvězdy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 eaLnBrk="1" hangingPunct="1">
              <a:defRPr/>
            </a:pPr>
            <a:r>
              <a:rPr lang="cs-CZ">
                <a:effectLst/>
              </a:rPr>
              <a:t>rotující proměnné hvězdy</a:t>
            </a:r>
          </a:p>
          <a:p>
            <a:pPr marL="1371600" lvl="2" indent="-457200" eaLnBrk="1" hangingPunct="1">
              <a:buFont typeface="Wingdings" pitchFamily="2" charset="2"/>
              <a:buAutoNum type="arabicPeriod"/>
              <a:defRPr/>
            </a:pPr>
            <a:r>
              <a:rPr lang="cs-CZ">
                <a:effectLst/>
              </a:rPr>
              <a:t>sledovaná hvězda rotuje </a:t>
            </a:r>
          </a:p>
          <a:p>
            <a:pPr marL="1371600" lvl="2" indent="-457200" eaLnBrk="1" hangingPunct="1">
              <a:buFont typeface="Wingdings" pitchFamily="2" charset="2"/>
              <a:buAutoNum type="arabicPeriod"/>
              <a:defRPr/>
            </a:pPr>
            <a:r>
              <a:rPr lang="cs-CZ">
                <a:effectLst/>
              </a:rPr>
              <a:t>hvězda je členkou podvojné soustavy </a:t>
            </a:r>
          </a:p>
          <a:p>
            <a:pPr marL="990600" lvl="1" indent="-533400" eaLnBrk="1" hangingPunct="1">
              <a:defRPr/>
            </a:pPr>
            <a:r>
              <a:rPr lang="cs-CZ">
                <a:effectLst/>
              </a:rPr>
              <a:t>magnetické hvězdy</a:t>
            </a:r>
          </a:p>
          <a:p>
            <a:pPr marL="990600" lvl="1" indent="-533400" eaLnBrk="1" hangingPunct="1">
              <a:defRPr/>
            </a:pPr>
            <a:r>
              <a:rPr lang="cs-CZ">
                <a:effectLst/>
              </a:rPr>
              <a:t>hvězdná aktivita</a:t>
            </a:r>
          </a:p>
          <a:p>
            <a:pPr marL="990600" lvl="1" indent="-533400" eaLnBrk="1" hangingPunct="1">
              <a:defRPr/>
            </a:pPr>
            <a:r>
              <a:rPr lang="cs-CZ">
                <a:effectLst/>
              </a:rPr>
              <a:t>dvojhvězdy	</a:t>
            </a:r>
          </a:p>
          <a:p>
            <a:pPr marL="1371600" lvl="2" indent="-457200" eaLnBrk="1" hangingPunct="1">
              <a:buFont typeface="Wingdings" pitchFamily="2" charset="2"/>
              <a:buAutoNum type="arabicPeriod"/>
              <a:defRPr/>
            </a:pPr>
            <a:r>
              <a:rPr lang="cs-CZ">
                <a:effectLst/>
              </a:rPr>
              <a:t>zákrytové dvojhvězdy		</a:t>
            </a:r>
          </a:p>
          <a:p>
            <a:pPr marL="1371600" lvl="2" indent="-457200" eaLnBrk="1" hangingPunct="1">
              <a:buFont typeface="Wingdings" pitchFamily="2" charset="2"/>
              <a:buAutoNum type="arabicPeriod"/>
              <a:defRPr/>
            </a:pPr>
            <a:r>
              <a:rPr lang="cs-CZ">
                <a:effectLst/>
              </a:rPr>
              <a:t>interagující dvojhvězdy</a:t>
            </a:r>
            <a:r>
              <a:rPr lang="cs-CZ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B2B2B2"/>
                </a:solidFill>
              </a:rPr>
              <a:t>Fyzické proměnné hvězdy	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effectLst/>
              </a:rPr>
              <a:t>nestacionární děje v okolí hvězdy</a:t>
            </a:r>
          </a:p>
          <a:p>
            <a:pPr eaLnBrk="1" hangingPunct="1">
              <a:defRPr/>
            </a:pPr>
            <a:r>
              <a:rPr lang="cs-CZ">
                <a:effectLst/>
              </a:rPr>
              <a:t>nestacionární děje na povrchu hvězdy	</a:t>
            </a:r>
          </a:p>
          <a:p>
            <a:pPr eaLnBrk="1" hangingPunct="1">
              <a:defRPr/>
            </a:pPr>
            <a:r>
              <a:rPr lang="cs-CZ">
                <a:effectLst/>
              </a:rPr>
              <a:t>pulzující proměnné hvězdy</a:t>
            </a:r>
          </a:p>
          <a:p>
            <a:pPr eaLnBrk="1" hangingPunct="1">
              <a:defRPr/>
            </a:pPr>
            <a:r>
              <a:rPr lang="cs-CZ">
                <a:effectLst/>
              </a:rPr>
              <a:t>supernovy </a:t>
            </a:r>
          </a:p>
          <a:p>
            <a:pPr eaLnBrk="1" hangingPunct="1">
              <a:defRPr/>
            </a:pPr>
            <a:r>
              <a:rPr lang="cs-CZ">
                <a:effectLst/>
              </a:rPr>
              <a:t>záblesky záření gama</a:t>
            </a:r>
            <a:r>
              <a:rPr lang="cs-CZ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		</a:t>
            </a:r>
            <a:br>
              <a:rPr lang="cs-CZ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cs-CZ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br>
              <a:rPr lang="cs-CZ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cs-CZ">
              <a:solidFill>
                <a:srgbClr val="B2B2B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stor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7_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8_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9_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40_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16376</TotalTime>
  <Words>1691</Words>
  <Application>Microsoft Office PowerPoint</Application>
  <PresentationFormat>Širokoúhlá obrazovka</PresentationFormat>
  <Paragraphs>213</Paragraphs>
  <Slides>40</Slides>
  <Notes>39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40</vt:i4>
      </vt:variant>
      <vt:variant>
        <vt:lpstr>Nadpisy snímků</vt:lpstr>
      </vt:variant>
      <vt:variant>
        <vt:i4>40</vt:i4>
      </vt:variant>
    </vt:vector>
  </HeadingPairs>
  <TitlesOfParts>
    <vt:vector size="84" baseType="lpstr">
      <vt:lpstr>Arial</vt:lpstr>
      <vt:lpstr>Calibri</vt:lpstr>
      <vt:lpstr>Symbol</vt:lpstr>
      <vt:lpstr>Wingdings</vt:lpstr>
      <vt:lpstr>Prostor</vt:lpstr>
      <vt:lpstr>1_Oběžná dráha</vt:lpstr>
      <vt:lpstr>2_Oběžná dráha</vt:lpstr>
      <vt:lpstr>3_Oběžná dráha</vt:lpstr>
      <vt:lpstr>4_Oběžná dráha</vt:lpstr>
      <vt:lpstr>5_Oběžná dráha</vt:lpstr>
      <vt:lpstr>6_Oběžná dráha</vt:lpstr>
      <vt:lpstr>7_Oběžná dráha</vt:lpstr>
      <vt:lpstr>8_Oběžná dráha</vt:lpstr>
      <vt:lpstr>9_Oběžná dráha</vt:lpstr>
      <vt:lpstr>10_Oběžná dráha</vt:lpstr>
      <vt:lpstr>11_Oběžná dráha</vt:lpstr>
      <vt:lpstr>12_Oběžná dráha</vt:lpstr>
      <vt:lpstr>13_Oběžná dráha</vt:lpstr>
      <vt:lpstr>14_Oběžná dráha</vt:lpstr>
      <vt:lpstr>15_Oběžná dráha</vt:lpstr>
      <vt:lpstr>16_Oběžná dráha</vt:lpstr>
      <vt:lpstr>17_Oběžná dráha</vt:lpstr>
      <vt:lpstr>18_Oběžná dráha</vt:lpstr>
      <vt:lpstr>19_Oběžná dráha</vt:lpstr>
      <vt:lpstr>20_Oběžná dráha</vt:lpstr>
      <vt:lpstr>21_Oběžná dráha</vt:lpstr>
      <vt:lpstr>22_Oběžná dráha</vt:lpstr>
      <vt:lpstr>23_Oběžná dráha</vt:lpstr>
      <vt:lpstr>24_Oběžná dráha</vt:lpstr>
      <vt:lpstr>25_Oběžná dráha</vt:lpstr>
      <vt:lpstr>26_Oběžná dráha</vt:lpstr>
      <vt:lpstr>27_Oběžná dráha</vt:lpstr>
      <vt:lpstr>28_Oběžná dráha</vt:lpstr>
      <vt:lpstr>29_Oběžná dráha</vt:lpstr>
      <vt:lpstr>30_Oběžná dráha</vt:lpstr>
      <vt:lpstr>31_Oběžná dráha</vt:lpstr>
      <vt:lpstr>32_Oběžná dráha</vt:lpstr>
      <vt:lpstr>33_Oběžná dráha</vt:lpstr>
      <vt:lpstr>34_Oběžná dráha</vt:lpstr>
      <vt:lpstr>35_Oběžná dráha</vt:lpstr>
      <vt:lpstr>37_Oběžná dráha</vt:lpstr>
      <vt:lpstr>38_Oběžná dráha</vt:lpstr>
      <vt:lpstr>39_Oběžná dráha</vt:lpstr>
      <vt:lpstr>40_Oběžná dráha</vt:lpstr>
      <vt:lpstr>Astronomický proseminář II</vt:lpstr>
      <vt:lpstr>Citát</vt:lpstr>
      <vt:lpstr>Prezentace aplikace PowerPoint</vt:lpstr>
      <vt:lpstr>Definice</vt:lpstr>
      <vt:lpstr>Historie</vt:lpstr>
      <vt:lpstr>Historie</vt:lpstr>
      <vt:lpstr>Mechanismy proměnnosti </vt:lpstr>
      <vt:lpstr>Geometrické proměnné hvězdy</vt:lpstr>
      <vt:lpstr>Fyzické proměnné hvězdy </vt:lpstr>
      <vt:lpstr>Typy proměnných hvězd</vt:lpstr>
      <vt:lpstr>Poloha PH na HR diagramu</vt:lpstr>
      <vt:lpstr>Zákrytové proměnné hvězdy</vt:lpstr>
      <vt:lpstr>Prezentace aplikace PowerPoint</vt:lpstr>
      <vt:lpstr>Mira aneb o Ceti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Hvězdy typu Mira</vt:lpstr>
      <vt:lpstr>Hvězdy typu Mira</vt:lpstr>
      <vt:lpstr>Supernovy - historická zastavení</vt:lpstr>
      <vt:lpstr>Historické supernovy v Galaxii</vt:lpstr>
      <vt:lpstr>Světelné křivky a klasifikace</vt:lpstr>
      <vt:lpstr>Spektra supernov</vt:lpstr>
      <vt:lpstr>Klasifikační strom</vt:lpstr>
      <vt:lpstr>Podstata supernov</vt:lpstr>
      <vt:lpstr>Objevování supernov</vt:lpstr>
      <vt:lpstr>Objevování supernov</vt:lpstr>
      <vt:lpstr>Od teorie k praxi – M1</vt:lpstr>
      <vt:lpstr>Od teorie k praxi – Cas A</vt:lpstr>
      <vt:lpstr>Od teorie k praxi – SN 1987A</vt:lpstr>
      <vt:lpstr>Od teorie k praxi –              SN ve vzdálených galaxiích </vt:lpstr>
      <vt:lpstr>Metody výzkumu PH</vt:lpstr>
      <vt:lpstr>Role amatérských pozorovatelů</vt:lpstr>
      <vt:lpstr>Robotizované dalekohledy</vt:lpstr>
      <vt:lpstr>Robotizované dalekohledy</vt:lpstr>
      <vt:lpstr>Literatura</vt:lpstr>
      <vt:lpstr>hasta la vista, amigos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Astronomický proseminář II</dc:title>
  <dc:creator>Tomáš</dc:creator>
  <cp:lastModifiedBy>Tomáš Gráf</cp:lastModifiedBy>
  <cp:revision>23</cp:revision>
  <dcterms:created xsi:type="dcterms:W3CDTF">2016-01-25T09:43:21Z</dcterms:created>
  <dcterms:modified xsi:type="dcterms:W3CDTF">2021-05-12T18:22:09Z</dcterms:modified>
</cp:coreProperties>
</file>