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64" r:id="rId5"/>
    <p:sldId id="337" r:id="rId6"/>
    <p:sldId id="292" r:id="rId7"/>
    <p:sldId id="282" r:id="rId8"/>
    <p:sldId id="285" r:id="rId9"/>
    <p:sldId id="283" r:id="rId10"/>
    <p:sldId id="293" r:id="rId11"/>
    <p:sldId id="286" r:id="rId12"/>
    <p:sldId id="287" r:id="rId13"/>
    <p:sldId id="291" r:id="rId14"/>
    <p:sldId id="288" r:id="rId15"/>
    <p:sldId id="294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11" r:id="rId28"/>
    <p:sldId id="322" r:id="rId29"/>
    <p:sldId id="314" r:id="rId30"/>
    <p:sldId id="325" r:id="rId31"/>
    <p:sldId id="327" r:id="rId32"/>
    <p:sldId id="317" r:id="rId33"/>
    <p:sldId id="348" r:id="rId34"/>
    <p:sldId id="320" r:id="rId35"/>
    <p:sldId id="321" r:id="rId36"/>
    <p:sldId id="328" r:id="rId37"/>
    <p:sldId id="331" r:id="rId38"/>
  </p:sldIdLst>
  <p:sldSz cx="12188825" cy="6858000"/>
  <p:notesSz cx="6858000" cy="9144000"/>
  <p:defaultTextStyle>
    <a:defPPr rtl="0">
      <a:defRPr lang="cs-cz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32" autoAdjust="0"/>
    <p:restoredTop sz="94660"/>
  </p:normalViewPr>
  <p:slideViewPr>
    <p:cSldViewPr showGuides="1">
      <p:cViewPr varScale="1">
        <p:scale>
          <a:sx n="70" d="100"/>
          <a:sy n="70" d="100"/>
        </p:scale>
        <p:origin x="978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280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BD08EE-74CA-45BF-A52C-F2054E382D2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3EAE6DB-0B42-48F5-B78F-43099B47E145}">
      <dgm:prSet phldrT="[Text]"/>
      <dgm:spPr/>
      <dgm:t>
        <a:bodyPr/>
        <a:lstStyle/>
        <a:p>
          <a:r>
            <a:rPr lang="cs-CZ" dirty="0" smtClean="0"/>
            <a:t>vytvářet zisk</a:t>
          </a:r>
          <a:endParaRPr lang="cs-CZ" dirty="0"/>
        </a:p>
      </dgm:t>
    </dgm:pt>
    <dgm:pt modelId="{6A1A5EB0-DC2E-49B9-9D85-199EBFBCA8E2}" type="parTrans" cxnId="{38AD9CA8-FB88-4292-BAFA-F06450C6EBF6}">
      <dgm:prSet/>
      <dgm:spPr/>
      <dgm:t>
        <a:bodyPr/>
        <a:lstStyle/>
        <a:p>
          <a:endParaRPr lang="cs-CZ"/>
        </a:p>
      </dgm:t>
    </dgm:pt>
    <dgm:pt modelId="{440723A6-C4F7-4ACB-BE0B-DADFE5E052E8}" type="sibTrans" cxnId="{38AD9CA8-FB88-4292-BAFA-F06450C6EBF6}">
      <dgm:prSet/>
      <dgm:spPr/>
      <dgm:t>
        <a:bodyPr/>
        <a:lstStyle/>
        <a:p>
          <a:endParaRPr lang="cs-CZ"/>
        </a:p>
      </dgm:t>
    </dgm:pt>
    <dgm:pt modelId="{08FD94A9-B986-49AC-B2B5-7A67985BC9D5}">
      <dgm:prSet phldrT="[Text]" custT="1"/>
      <dgm:spPr/>
      <dgm:t>
        <a:bodyPr/>
        <a:lstStyle/>
        <a:p>
          <a:r>
            <a:rPr lang="cs-CZ" sz="2000" dirty="0" smtClean="0">
              <a:solidFill>
                <a:schemeClr val="tx2"/>
              </a:solidFill>
            </a:rPr>
            <a:t>zajišťovat přírůstek majetku </a:t>
          </a:r>
        </a:p>
        <a:p>
          <a:endParaRPr lang="cs-CZ" sz="1600" dirty="0"/>
        </a:p>
      </dgm:t>
    </dgm:pt>
    <dgm:pt modelId="{5754884E-1C94-44CD-BB6E-DE3124B8F1C5}" type="parTrans" cxnId="{7F0306D4-A712-43F5-A902-D8ACAB252B5D}">
      <dgm:prSet/>
      <dgm:spPr/>
      <dgm:t>
        <a:bodyPr/>
        <a:lstStyle/>
        <a:p>
          <a:endParaRPr lang="cs-CZ"/>
        </a:p>
      </dgm:t>
    </dgm:pt>
    <dgm:pt modelId="{999C38AC-7229-43BC-AFCE-698FA88BD31F}" type="sibTrans" cxnId="{7F0306D4-A712-43F5-A902-D8ACAB252B5D}">
      <dgm:prSet/>
      <dgm:spPr/>
      <dgm:t>
        <a:bodyPr/>
        <a:lstStyle/>
        <a:p>
          <a:endParaRPr lang="cs-CZ"/>
        </a:p>
      </dgm:t>
    </dgm:pt>
    <dgm:pt modelId="{E5CFE86A-467B-44F5-945D-D16FE30C593E}">
      <dgm:prSet phldrT="[Text]" custT="1"/>
      <dgm:spPr/>
      <dgm:t>
        <a:bodyPr/>
        <a:lstStyle/>
        <a:p>
          <a:r>
            <a:rPr lang="cs-CZ" sz="1800" dirty="0" smtClean="0">
              <a:solidFill>
                <a:schemeClr val="tx2"/>
              </a:solidFill>
            </a:rPr>
            <a:t>zhodnocovat vložený kapitál</a:t>
          </a:r>
          <a:endParaRPr lang="cs-CZ" sz="1800" dirty="0">
            <a:solidFill>
              <a:schemeClr val="tx2"/>
            </a:solidFill>
          </a:endParaRPr>
        </a:p>
      </dgm:t>
    </dgm:pt>
    <dgm:pt modelId="{621EB303-A7C3-4A2E-B637-B6A04D77F259}" type="parTrans" cxnId="{537E5EF3-A737-447E-90F2-5B8C16D46CF2}">
      <dgm:prSet/>
      <dgm:spPr/>
      <dgm:t>
        <a:bodyPr/>
        <a:lstStyle/>
        <a:p>
          <a:endParaRPr lang="cs-CZ"/>
        </a:p>
      </dgm:t>
    </dgm:pt>
    <dgm:pt modelId="{5D965803-6916-48F6-A1D7-7D0FF3351D5C}" type="sibTrans" cxnId="{537E5EF3-A737-447E-90F2-5B8C16D46CF2}">
      <dgm:prSet/>
      <dgm:spPr/>
      <dgm:t>
        <a:bodyPr/>
        <a:lstStyle/>
        <a:p>
          <a:endParaRPr lang="cs-CZ"/>
        </a:p>
      </dgm:t>
    </dgm:pt>
    <dgm:pt modelId="{0BCD14DE-6A46-475F-8730-26894596AD3F}">
      <dgm:prSet phldrT="[Text]"/>
      <dgm:spPr/>
      <dgm:t>
        <a:bodyPr/>
        <a:lstStyle/>
        <a:p>
          <a:r>
            <a:rPr lang="cs-CZ" dirty="0" smtClean="0"/>
            <a:t>zajištění platební schopnosti podniku</a:t>
          </a:r>
          <a:endParaRPr lang="cs-CZ" dirty="0"/>
        </a:p>
      </dgm:t>
    </dgm:pt>
    <dgm:pt modelId="{9D15AA5F-9F10-4952-A49B-1D89EA9CBD73}" type="parTrans" cxnId="{C4493966-5A80-4109-9DD9-F4EA73383362}">
      <dgm:prSet/>
      <dgm:spPr/>
      <dgm:t>
        <a:bodyPr/>
        <a:lstStyle/>
        <a:p>
          <a:endParaRPr lang="cs-CZ"/>
        </a:p>
      </dgm:t>
    </dgm:pt>
    <dgm:pt modelId="{4CDDA687-481C-4339-AA8F-690362F07326}" type="sibTrans" cxnId="{C4493966-5A80-4109-9DD9-F4EA73383362}">
      <dgm:prSet/>
      <dgm:spPr/>
      <dgm:t>
        <a:bodyPr/>
        <a:lstStyle/>
        <a:p>
          <a:endParaRPr lang="cs-CZ"/>
        </a:p>
      </dgm:t>
    </dgm:pt>
    <dgm:pt modelId="{E5C6C9DF-BFCC-44B0-8DDC-DABC14816669}">
      <dgm:prSet phldrT="[Text]"/>
      <dgm:spPr/>
      <dgm:t>
        <a:bodyPr/>
        <a:lstStyle/>
        <a:p>
          <a:r>
            <a:rPr lang="cs-CZ" dirty="0" smtClean="0">
              <a:solidFill>
                <a:schemeClr val="tx2"/>
              </a:solidFill>
            </a:rPr>
            <a:t>zajištění dostatku finančních prostředků na pokrytí závazků vyplývajících z podnikatelské činnos</a:t>
          </a:r>
          <a:r>
            <a:rPr lang="cs-CZ" dirty="0" smtClean="0"/>
            <a:t>ti.</a:t>
          </a:r>
          <a:endParaRPr lang="cs-CZ" dirty="0"/>
        </a:p>
      </dgm:t>
    </dgm:pt>
    <dgm:pt modelId="{D56521A4-E251-4EC7-A800-E5E029FABBEB}" type="parTrans" cxnId="{D7B5B9A6-DC84-431B-A618-E2C86DFDFE99}">
      <dgm:prSet/>
      <dgm:spPr/>
      <dgm:t>
        <a:bodyPr/>
        <a:lstStyle/>
        <a:p>
          <a:endParaRPr lang="cs-CZ"/>
        </a:p>
      </dgm:t>
    </dgm:pt>
    <dgm:pt modelId="{9753EC68-2EE2-4213-860B-D84604674DEE}" type="sibTrans" cxnId="{D7B5B9A6-DC84-431B-A618-E2C86DFDFE99}">
      <dgm:prSet/>
      <dgm:spPr/>
      <dgm:t>
        <a:bodyPr/>
        <a:lstStyle/>
        <a:p>
          <a:endParaRPr lang="cs-CZ"/>
        </a:p>
      </dgm:t>
    </dgm:pt>
    <dgm:pt modelId="{E42AA11C-079E-401E-AEF8-A167C8864FE2}" type="pres">
      <dgm:prSet presAssocID="{27BD08EE-74CA-45BF-A52C-F2054E382D2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5960EE58-8456-47EE-9CBA-06991B185A90}" type="pres">
      <dgm:prSet presAssocID="{D3EAE6DB-0B42-48F5-B78F-43099B47E145}" presName="root" presStyleCnt="0"/>
      <dgm:spPr/>
    </dgm:pt>
    <dgm:pt modelId="{D7AE68ED-79CF-4A93-8E3C-6154CC883B5D}" type="pres">
      <dgm:prSet presAssocID="{D3EAE6DB-0B42-48F5-B78F-43099B47E145}" presName="rootComposite" presStyleCnt="0"/>
      <dgm:spPr/>
    </dgm:pt>
    <dgm:pt modelId="{70E76FD0-9DE5-42D1-9A96-0A90F65E1B02}" type="pres">
      <dgm:prSet presAssocID="{D3EAE6DB-0B42-48F5-B78F-43099B47E145}" presName="rootText" presStyleLbl="node1" presStyleIdx="0" presStyleCnt="2"/>
      <dgm:spPr/>
      <dgm:t>
        <a:bodyPr/>
        <a:lstStyle/>
        <a:p>
          <a:endParaRPr lang="cs-CZ"/>
        </a:p>
      </dgm:t>
    </dgm:pt>
    <dgm:pt modelId="{15B818DB-73C1-4802-957F-E8A20EEC8D06}" type="pres">
      <dgm:prSet presAssocID="{D3EAE6DB-0B42-48F5-B78F-43099B47E145}" presName="rootConnector" presStyleLbl="node1" presStyleIdx="0" presStyleCnt="2"/>
      <dgm:spPr/>
      <dgm:t>
        <a:bodyPr/>
        <a:lstStyle/>
        <a:p>
          <a:endParaRPr lang="cs-CZ"/>
        </a:p>
      </dgm:t>
    </dgm:pt>
    <dgm:pt modelId="{E271BA25-47A7-4294-B719-0FC64CF55DEB}" type="pres">
      <dgm:prSet presAssocID="{D3EAE6DB-0B42-48F5-B78F-43099B47E145}" presName="childShape" presStyleCnt="0"/>
      <dgm:spPr/>
    </dgm:pt>
    <dgm:pt modelId="{DA05C0DC-1784-477C-BAEE-CE897F978694}" type="pres">
      <dgm:prSet presAssocID="{5754884E-1C94-44CD-BB6E-DE3124B8F1C5}" presName="Name13" presStyleLbl="parChTrans1D2" presStyleIdx="0" presStyleCnt="3"/>
      <dgm:spPr/>
      <dgm:t>
        <a:bodyPr/>
        <a:lstStyle/>
        <a:p>
          <a:endParaRPr lang="cs-CZ"/>
        </a:p>
      </dgm:t>
    </dgm:pt>
    <dgm:pt modelId="{A4F6932F-B71C-4C3B-86AD-C01135E611BC}" type="pres">
      <dgm:prSet presAssocID="{08FD94A9-B986-49AC-B2B5-7A67985BC9D5}" presName="childText" presStyleLbl="bgAcc1" presStyleIdx="0" presStyleCnt="3" custLinFactNeighborX="-7760" custLinFactNeighborY="-73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590D3CB-814C-46A4-9931-5644383D3AD1}" type="pres">
      <dgm:prSet presAssocID="{621EB303-A7C3-4A2E-B637-B6A04D77F259}" presName="Name13" presStyleLbl="parChTrans1D2" presStyleIdx="1" presStyleCnt="3"/>
      <dgm:spPr/>
      <dgm:t>
        <a:bodyPr/>
        <a:lstStyle/>
        <a:p>
          <a:endParaRPr lang="cs-CZ"/>
        </a:p>
      </dgm:t>
    </dgm:pt>
    <dgm:pt modelId="{760917B2-AA06-4B86-B5B9-7462D568853A}" type="pres">
      <dgm:prSet presAssocID="{E5CFE86A-467B-44F5-945D-D16FE30C593E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9889F8-819D-4C22-9B3D-5E5BB88ABF31}" type="pres">
      <dgm:prSet presAssocID="{0BCD14DE-6A46-475F-8730-26894596AD3F}" presName="root" presStyleCnt="0"/>
      <dgm:spPr/>
    </dgm:pt>
    <dgm:pt modelId="{B2FBE2DF-7AA0-4C65-AB8F-9FE681E5DE22}" type="pres">
      <dgm:prSet presAssocID="{0BCD14DE-6A46-475F-8730-26894596AD3F}" presName="rootComposite" presStyleCnt="0"/>
      <dgm:spPr/>
    </dgm:pt>
    <dgm:pt modelId="{7939467B-2520-4E48-A958-1F977BCC4AE2}" type="pres">
      <dgm:prSet presAssocID="{0BCD14DE-6A46-475F-8730-26894596AD3F}" presName="rootText" presStyleLbl="node1" presStyleIdx="1" presStyleCnt="2"/>
      <dgm:spPr/>
      <dgm:t>
        <a:bodyPr/>
        <a:lstStyle/>
        <a:p>
          <a:endParaRPr lang="cs-CZ"/>
        </a:p>
      </dgm:t>
    </dgm:pt>
    <dgm:pt modelId="{2DB24DE7-A8C4-4946-9752-CDE93E42649E}" type="pres">
      <dgm:prSet presAssocID="{0BCD14DE-6A46-475F-8730-26894596AD3F}" presName="rootConnector" presStyleLbl="node1" presStyleIdx="1" presStyleCnt="2"/>
      <dgm:spPr/>
      <dgm:t>
        <a:bodyPr/>
        <a:lstStyle/>
        <a:p>
          <a:endParaRPr lang="cs-CZ"/>
        </a:p>
      </dgm:t>
    </dgm:pt>
    <dgm:pt modelId="{035B68B9-973F-4381-8DAD-BDD8FDF9D616}" type="pres">
      <dgm:prSet presAssocID="{0BCD14DE-6A46-475F-8730-26894596AD3F}" presName="childShape" presStyleCnt="0"/>
      <dgm:spPr/>
    </dgm:pt>
    <dgm:pt modelId="{DF0C090F-5201-4C0E-B22F-C55BD27480A4}" type="pres">
      <dgm:prSet presAssocID="{D56521A4-E251-4EC7-A800-E5E029FABBEB}" presName="Name13" presStyleLbl="parChTrans1D2" presStyleIdx="2" presStyleCnt="3"/>
      <dgm:spPr/>
      <dgm:t>
        <a:bodyPr/>
        <a:lstStyle/>
        <a:p>
          <a:endParaRPr lang="cs-CZ"/>
        </a:p>
      </dgm:t>
    </dgm:pt>
    <dgm:pt modelId="{D3F9ED1B-BA8E-4011-8EE7-75A85925E787}" type="pres">
      <dgm:prSet presAssocID="{E5C6C9DF-BFCC-44B0-8DDC-DABC14816669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FCC5047-3057-48A0-8CFA-90F94AE6D068}" type="presOf" srcId="{0BCD14DE-6A46-475F-8730-26894596AD3F}" destId="{7939467B-2520-4E48-A958-1F977BCC4AE2}" srcOrd="0" destOrd="0" presId="urn:microsoft.com/office/officeart/2005/8/layout/hierarchy3"/>
    <dgm:cxn modelId="{A9A49EC9-0E30-4E45-8518-B6807729BEC1}" type="presOf" srcId="{0BCD14DE-6A46-475F-8730-26894596AD3F}" destId="{2DB24DE7-A8C4-4946-9752-CDE93E42649E}" srcOrd="1" destOrd="0" presId="urn:microsoft.com/office/officeart/2005/8/layout/hierarchy3"/>
    <dgm:cxn modelId="{D7B5B9A6-DC84-431B-A618-E2C86DFDFE99}" srcId="{0BCD14DE-6A46-475F-8730-26894596AD3F}" destId="{E5C6C9DF-BFCC-44B0-8DDC-DABC14816669}" srcOrd="0" destOrd="0" parTransId="{D56521A4-E251-4EC7-A800-E5E029FABBEB}" sibTransId="{9753EC68-2EE2-4213-860B-D84604674DEE}"/>
    <dgm:cxn modelId="{691F4D6F-AA47-4992-8E18-CD7C12FFEC8E}" type="presOf" srcId="{621EB303-A7C3-4A2E-B637-B6A04D77F259}" destId="{9590D3CB-814C-46A4-9931-5644383D3AD1}" srcOrd="0" destOrd="0" presId="urn:microsoft.com/office/officeart/2005/8/layout/hierarchy3"/>
    <dgm:cxn modelId="{7B0BB887-1AEA-4588-9CC8-9ABF999B1E85}" type="presOf" srcId="{D3EAE6DB-0B42-48F5-B78F-43099B47E145}" destId="{70E76FD0-9DE5-42D1-9A96-0A90F65E1B02}" srcOrd="0" destOrd="0" presId="urn:microsoft.com/office/officeart/2005/8/layout/hierarchy3"/>
    <dgm:cxn modelId="{B4BAC262-C17D-4F5D-86D6-6B41F760CA97}" type="presOf" srcId="{27BD08EE-74CA-45BF-A52C-F2054E382D28}" destId="{E42AA11C-079E-401E-AEF8-A167C8864FE2}" srcOrd="0" destOrd="0" presId="urn:microsoft.com/office/officeart/2005/8/layout/hierarchy3"/>
    <dgm:cxn modelId="{F4CEA4F0-9903-414A-A516-2F9775091A7D}" type="presOf" srcId="{D56521A4-E251-4EC7-A800-E5E029FABBEB}" destId="{DF0C090F-5201-4C0E-B22F-C55BD27480A4}" srcOrd="0" destOrd="0" presId="urn:microsoft.com/office/officeart/2005/8/layout/hierarchy3"/>
    <dgm:cxn modelId="{0B8D7C78-D431-4872-ACDA-47EE03B1F4CE}" type="presOf" srcId="{08FD94A9-B986-49AC-B2B5-7A67985BC9D5}" destId="{A4F6932F-B71C-4C3B-86AD-C01135E611BC}" srcOrd="0" destOrd="0" presId="urn:microsoft.com/office/officeart/2005/8/layout/hierarchy3"/>
    <dgm:cxn modelId="{537E5EF3-A737-447E-90F2-5B8C16D46CF2}" srcId="{D3EAE6DB-0B42-48F5-B78F-43099B47E145}" destId="{E5CFE86A-467B-44F5-945D-D16FE30C593E}" srcOrd="1" destOrd="0" parTransId="{621EB303-A7C3-4A2E-B637-B6A04D77F259}" sibTransId="{5D965803-6916-48F6-A1D7-7D0FF3351D5C}"/>
    <dgm:cxn modelId="{3AE86989-512B-4BFC-9DEB-C1A227E26CEE}" type="presOf" srcId="{E5C6C9DF-BFCC-44B0-8DDC-DABC14816669}" destId="{D3F9ED1B-BA8E-4011-8EE7-75A85925E787}" srcOrd="0" destOrd="0" presId="urn:microsoft.com/office/officeart/2005/8/layout/hierarchy3"/>
    <dgm:cxn modelId="{1E769BAC-DE17-456E-8BB6-7AD360C9EBD4}" type="presOf" srcId="{E5CFE86A-467B-44F5-945D-D16FE30C593E}" destId="{760917B2-AA06-4B86-B5B9-7462D568853A}" srcOrd="0" destOrd="0" presId="urn:microsoft.com/office/officeart/2005/8/layout/hierarchy3"/>
    <dgm:cxn modelId="{7F0306D4-A712-43F5-A902-D8ACAB252B5D}" srcId="{D3EAE6DB-0B42-48F5-B78F-43099B47E145}" destId="{08FD94A9-B986-49AC-B2B5-7A67985BC9D5}" srcOrd="0" destOrd="0" parTransId="{5754884E-1C94-44CD-BB6E-DE3124B8F1C5}" sibTransId="{999C38AC-7229-43BC-AFCE-698FA88BD31F}"/>
    <dgm:cxn modelId="{7DE34427-D9A3-404E-9F8B-AAB979823518}" type="presOf" srcId="{D3EAE6DB-0B42-48F5-B78F-43099B47E145}" destId="{15B818DB-73C1-4802-957F-E8A20EEC8D06}" srcOrd="1" destOrd="0" presId="urn:microsoft.com/office/officeart/2005/8/layout/hierarchy3"/>
    <dgm:cxn modelId="{38AD9CA8-FB88-4292-BAFA-F06450C6EBF6}" srcId="{27BD08EE-74CA-45BF-A52C-F2054E382D28}" destId="{D3EAE6DB-0B42-48F5-B78F-43099B47E145}" srcOrd="0" destOrd="0" parTransId="{6A1A5EB0-DC2E-49B9-9D85-199EBFBCA8E2}" sibTransId="{440723A6-C4F7-4ACB-BE0B-DADFE5E052E8}"/>
    <dgm:cxn modelId="{C4493966-5A80-4109-9DD9-F4EA73383362}" srcId="{27BD08EE-74CA-45BF-A52C-F2054E382D28}" destId="{0BCD14DE-6A46-475F-8730-26894596AD3F}" srcOrd="1" destOrd="0" parTransId="{9D15AA5F-9F10-4952-A49B-1D89EA9CBD73}" sibTransId="{4CDDA687-481C-4339-AA8F-690362F07326}"/>
    <dgm:cxn modelId="{98A87C6A-FE9B-48AE-B56D-5595A43CEB90}" type="presOf" srcId="{5754884E-1C94-44CD-BB6E-DE3124B8F1C5}" destId="{DA05C0DC-1784-477C-BAEE-CE897F978694}" srcOrd="0" destOrd="0" presId="urn:microsoft.com/office/officeart/2005/8/layout/hierarchy3"/>
    <dgm:cxn modelId="{69A5141C-F69D-4CA6-9322-136656033DE0}" type="presParOf" srcId="{E42AA11C-079E-401E-AEF8-A167C8864FE2}" destId="{5960EE58-8456-47EE-9CBA-06991B185A90}" srcOrd="0" destOrd="0" presId="urn:microsoft.com/office/officeart/2005/8/layout/hierarchy3"/>
    <dgm:cxn modelId="{BE5649CD-E691-4CA3-98CE-FB30A144AB2E}" type="presParOf" srcId="{5960EE58-8456-47EE-9CBA-06991B185A90}" destId="{D7AE68ED-79CF-4A93-8E3C-6154CC883B5D}" srcOrd="0" destOrd="0" presId="urn:microsoft.com/office/officeart/2005/8/layout/hierarchy3"/>
    <dgm:cxn modelId="{1FC32581-0521-46EE-A2A7-D2A0B641B0B9}" type="presParOf" srcId="{D7AE68ED-79CF-4A93-8E3C-6154CC883B5D}" destId="{70E76FD0-9DE5-42D1-9A96-0A90F65E1B02}" srcOrd="0" destOrd="0" presId="urn:microsoft.com/office/officeart/2005/8/layout/hierarchy3"/>
    <dgm:cxn modelId="{BAFDEA3A-0317-44B7-926C-A8809E398DF3}" type="presParOf" srcId="{D7AE68ED-79CF-4A93-8E3C-6154CC883B5D}" destId="{15B818DB-73C1-4802-957F-E8A20EEC8D06}" srcOrd="1" destOrd="0" presId="urn:microsoft.com/office/officeart/2005/8/layout/hierarchy3"/>
    <dgm:cxn modelId="{E0CC82F3-9CE9-4681-A53F-1BC56E79FDF4}" type="presParOf" srcId="{5960EE58-8456-47EE-9CBA-06991B185A90}" destId="{E271BA25-47A7-4294-B719-0FC64CF55DEB}" srcOrd="1" destOrd="0" presId="urn:microsoft.com/office/officeart/2005/8/layout/hierarchy3"/>
    <dgm:cxn modelId="{5879292B-C0CE-4C62-B422-6C63FF860140}" type="presParOf" srcId="{E271BA25-47A7-4294-B719-0FC64CF55DEB}" destId="{DA05C0DC-1784-477C-BAEE-CE897F978694}" srcOrd="0" destOrd="0" presId="urn:microsoft.com/office/officeart/2005/8/layout/hierarchy3"/>
    <dgm:cxn modelId="{99D9FCBA-3923-4588-B6E4-C24A130F12A3}" type="presParOf" srcId="{E271BA25-47A7-4294-B719-0FC64CF55DEB}" destId="{A4F6932F-B71C-4C3B-86AD-C01135E611BC}" srcOrd="1" destOrd="0" presId="urn:microsoft.com/office/officeart/2005/8/layout/hierarchy3"/>
    <dgm:cxn modelId="{A284F080-CA54-4004-8D30-5DF550383875}" type="presParOf" srcId="{E271BA25-47A7-4294-B719-0FC64CF55DEB}" destId="{9590D3CB-814C-46A4-9931-5644383D3AD1}" srcOrd="2" destOrd="0" presId="urn:microsoft.com/office/officeart/2005/8/layout/hierarchy3"/>
    <dgm:cxn modelId="{8D91E01B-6555-42E1-A59E-663753CF86F8}" type="presParOf" srcId="{E271BA25-47A7-4294-B719-0FC64CF55DEB}" destId="{760917B2-AA06-4B86-B5B9-7462D568853A}" srcOrd="3" destOrd="0" presId="urn:microsoft.com/office/officeart/2005/8/layout/hierarchy3"/>
    <dgm:cxn modelId="{2913E2E6-7191-4D39-86E5-3F2BD970BB54}" type="presParOf" srcId="{E42AA11C-079E-401E-AEF8-A167C8864FE2}" destId="{0D9889F8-819D-4C22-9B3D-5E5BB88ABF31}" srcOrd="1" destOrd="0" presId="urn:microsoft.com/office/officeart/2005/8/layout/hierarchy3"/>
    <dgm:cxn modelId="{DEF97151-1E49-40C5-9884-E82DBA08C8C4}" type="presParOf" srcId="{0D9889F8-819D-4C22-9B3D-5E5BB88ABF31}" destId="{B2FBE2DF-7AA0-4C65-AB8F-9FE681E5DE22}" srcOrd="0" destOrd="0" presId="urn:microsoft.com/office/officeart/2005/8/layout/hierarchy3"/>
    <dgm:cxn modelId="{08F4802A-18B9-4001-B5D6-91CF7BCEBB26}" type="presParOf" srcId="{B2FBE2DF-7AA0-4C65-AB8F-9FE681E5DE22}" destId="{7939467B-2520-4E48-A958-1F977BCC4AE2}" srcOrd="0" destOrd="0" presId="urn:microsoft.com/office/officeart/2005/8/layout/hierarchy3"/>
    <dgm:cxn modelId="{DE2C53CD-E0AC-42CF-81D5-58F1E338E7DF}" type="presParOf" srcId="{B2FBE2DF-7AA0-4C65-AB8F-9FE681E5DE22}" destId="{2DB24DE7-A8C4-4946-9752-CDE93E42649E}" srcOrd="1" destOrd="0" presId="urn:microsoft.com/office/officeart/2005/8/layout/hierarchy3"/>
    <dgm:cxn modelId="{A542E740-39BD-4797-AB0E-3720B901BF4D}" type="presParOf" srcId="{0D9889F8-819D-4C22-9B3D-5E5BB88ABF31}" destId="{035B68B9-973F-4381-8DAD-BDD8FDF9D616}" srcOrd="1" destOrd="0" presId="urn:microsoft.com/office/officeart/2005/8/layout/hierarchy3"/>
    <dgm:cxn modelId="{84096C24-E5F3-43FB-8D37-B8CE578485A3}" type="presParOf" srcId="{035B68B9-973F-4381-8DAD-BDD8FDF9D616}" destId="{DF0C090F-5201-4C0E-B22F-C55BD27480A4}" srcOrd="0" destOrd="0" presId="urn:microsoft.com/office/officeart/2005/8/layout/hierarchy3"/>
    <dgm:cxn modelId="{DDB56E86-E577-46C3-AA59-ADE74B9D9321}" type="presParOf" srcId="{035B68B9-973F-4381-8DAD-BDD8FDF9D616}" destId="{D3F9ED1B-BA8E-4011-8EE7-75A85925E78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2D4B6A-4027-403B-9A16-FD0B43727A2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743B470-C0E7-48F3-A3FE-64C3C439F20B}">
      <dgm:prSet phldrT="[Text]" custT="1"/>
      <dgm:spPr/>
      <dgm:t>
        <a:bodyPr/>
        <a:lstStyle/>
        <a:p>
          <a:r>
            <a:rPr lang="cs-CZ" sz="3200" b="1" dirty="0" smtClean="0"/>
            <a:t>FINANČNÍ ANALÝZA </a:t>
          </a:r>
          <a:endParaRPr lang="cs-CZ" sz="3200" b="1" dirty="0"/>
        </a:p>
      </dgm:t>
    </dgm:pt>
    <dgm:pt modelId="{430E52AB-DB92-4C37-B0C3-A9B9A35089F4}" type="parTrans" cxnId="{730E9A88-733F-4A5E-B3C8-C9679C8EC5E8}">
      <dgm:prSet/>
      <dgm:spPr/>
      <dgm:t>
        <a:bodyPr/>
        <a:lstStyle/>
        <a:p>
          <a:endParaRPr lang="cs-CZ"/>
        </a:p>
      </dgm:t>
    </dgm:pt>
    <dgm:pt modelId="{94E8457D-3786-4BEA-8894-40C645047F0F}" type="sibTrans" cxnId="{730E9A88-733F-4A5E-B3C8-C9679C8EC5E8}">
      <dgm:prSet/>
      <dgm:spPr/>
      <dgm:t>
        <a:bodyPr/>
        <a:lstStyle/>
        <a:p>
          <a:endParaRPr lang="cs-CZ"/>
        </a:p>
      </dgm:t>
    </dgm:pt>
    <dgm:pt modelId="{975AE295-613F-443C-B6B7-02CE00F0A414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800" b="1" dirty="0" smtClean="0"/>
            <a:t>Mezinárodní</a:t>
          </a:r>
        </a:p>
        <a:p>
          <a:pPr>
            <a:spcAft>
              <a:spcPts val="0"/>
            </a:spcAft>
          </a:pPr>
          <a:r>
            <a:rPr lang="cs-CZ" sz="2800" b="0" dirty="0" smtClean="0"/>
            <a:t>(rating)</a:t>
          </a:r>
        </a:p>
      </dgm:t>
    </dgm:pt>
    <dgm:pt modelId="{A8D50C28-1701-40BE-B567-264AEE495FAE}" type="parTrans" cxnId="{95B0A4DF-43EC-42EC-9679-56638CCAFA38}">
      <dgm:prSet/>
      <dgm:spPr/>
      <dgm:t>
        <a:bodyPr/>
        <a:lstStyle/>
        <a:p>
          <a:endParaRPr lang="cs-CZ"/>
        </a:p>
      </dgm:t>
    </dgm:pt>
    <dgm:pt modelId="{C105FFED-D2A9-4F7C-8170-9699BD5B0A87}" type="sibTrans" cxnId="{95B0A4DF-43EC-42EC-9679-56638CCAFA38}">
      <dgm:prSet/>
      <dgm:spPr/>
      <dgm:t>
        <a:bodyPr/>
        <a:lstStyle/>
        <a:p>
          <a:endParaRPr lang="cs-CZ"/>
        </a:p>
      </dgm:t>
    </dgm:pt>
    <dgm:pt modelId="{C13C914B-C77D-4036-9CBA-76BEDEAA9953}">
      <dgm:prSet phldrT="[Text]" custT="1"/>
      <dgm:spPr/>
      <dgm:t>
        <a:bodyPr/>
        <a:lstStyle/>
        <a:p>
          <a:pPr>
            <a:spcAft>
              <a:spcPts val="0"/>
            </a:spcAft>
          </a:pPr>
          <a:r>
            <a:rPr lang="cs-CZ" sz="2800" b="1" dirty="0" smtClean="0"/>
            <a:t>Národní</a:t>
          </a:r>
        </a:p>
        <a:p>
          <a:pPr>
            <a:spcAft>
              <a:spcPts val="0"/>
            </a:spcAft>
          </a:pPr>
          <a:r>
            <a:rPr lang="cs-CZ" sz="2800" b="0" dirty="0" smtClean="0"/>
            <a:t>(stav ekonomiky)</a:t>
          </a:r>
          <a:endParaRPr lang="cs-CZ" sz="2800" b="0" dirty="0"/>
        </a:p>
      </dgm:t>
    </dgm:pt>
    <dgm:pt modelId="{EA89213E-5522-4515-9EE4-BB9CFE52ED6A}" type="parTrans" cxnId="{584F61B0-893A-4C5B-A382-AA5825659AD3}">
      <dgm:prSet/>
      <dgm:spPr/>
      <dgm:t>
        <a:bodyPr/>
        <a:lstStyle/>
        <a:p>
          <a:endParaRPr lang="cs-CZ"/>
        </a:p>
      </dgm:t>
    </dgm:pt>
    <dgm:pt modelId="{409E3E79-1FE0-45C5-A163-7CA181D4644C}" type="sibTrans" cxnId="{584F61B0-893A-4C5B-A382-AA5825659AD3}">
      <dgm:prSet/>
      <dgm:spPr/>
      <dgm:t>
        <a:bodyPr/>
        <a:lstStyle/>
        <a:p>
          <a:endParaRPr lang="cs-CZ"/>
        </a:p>
      </dgm:t>
    </dgm:pt>
    <dgm:pt modelId="{2E2AD21E-5342-42B6-A71D-32994039E016}">
      <dgm:prSet phldrT="[Text]" custT="1"/>
      <dgm:spPr/>
      <dgm:t>
        <a:bodyPr/>
        <a:lstStyle/>
        <a:p>
          <a:r>
            <a:rPr lang="cs-CZ" sz="2800" b="1" dirty="0" smtClean="0"/>
            <a:t>Podniková</a:t>
          </a:r>
          <a:endParaRPr lang="cs-CZ" sz="2800" b="1" dirty="0"/>
        </a:p>
      </dgm:t>
    </dgm:pt>
    <dgm:pt modelId="{EAF68F05-56C9-4A4A-B16D-4C48181EB4F3}" type="parTrans" cxnId="{79C4BAEF-0C65-4318-B239-808EA3672353}">
      <dgm:prSet/>
      <dgm:spPr/>
      <dgm:t>
        <a:bodyPr/>
        <a:lstStyle/>
        <a:p>
          <a:endParaRPr lang="cs-CZ"/>
        </a:p>
      </dgm:t>
    </dgm:pt>
    <dgm:pt modelId="{C9625FB7-71E2-4E37-9794-6F6B07614F18}" type="sibTrans" cxnId="{79C4BAEF-0C65-4318-B239-808EA3672353}">
      <dgm:prSet/>
      <dgm:spPr/>
      <dgm:t>
        <a:bodyPr/>
        <a:lstStyle/>
        <a:p>
          <a:endParaRPr lang="cs-CZ"/>
        </a:p>
      </dgm:t>
    </dgm:pt>
    <dgm:pt modelId="{EA63D5AB-237C-4735-8126-15E13D77FB9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cs-CZ" sz="2800" b="1" dirty="0" smtClean="0"/>
            <a:t>Oborová</a:t>
          </a:r>
        </a:p>
        <a:p>
          <a:pPr>
            <a:spcAft>
              <a:spcPts val="0"/>
            </a:spcAft>
          </a:pPr>
          <a:r>
            <a:rPr lang="cs-CZ" sz="2800" b="0" dirty="0" smtClean="0"/>
            <a:t>(odvětvová)</a:t>
          </a:r>
          <a:endParaRPr lang="cs-CZ" sz="2800" b="0" dirty="0"/>
        </a:p>
      </dgm:t>
    </dgm:pt>
    <dgm:pt modelId="{695C5F77-27F6-478C-BAC9-6E96113EC64A}" type="parTrans" cxnId="{B1B08DA6-49B9-474B-A423-39B0D82DD37D}">
      <dgm:prSet/>
      <dgm:spPr/>
      <dgm:t>
        <a:bodyPr/>
        <a:lstStyle/>
        <a:p>
          <a:endParaRPr lang="cs-CZ"/>
        </a:p>
      </dgm:t>
    </dgm:pt>
    <dgm:pt modelId="{403D0892-5066-4711-9284-B904EA1EF150}" type="sibTrans" cxnId="{B1B08DA6-49B9-474B-A423-39B0D82DD37D}">
      <dgm:prSet/>
      <dgm:spPr/>
      <dgm:t>
        <a:bodyPr/>
        <a:lstStyle/>
        <a:p>
          <a:endParaRPr lang="cs-CZ"/>
        </a:p>
      </dgm:t>
    </dgm:pt>
    <dgm:pt modelId="{E398D70C-5535-4AA2-986E-E136E0BA5359}" type="pres">
      <dgm:prSet presAssocID="{BA2D4B6A-4027-403B-9A16-FD0B43727A2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BEA8825-1748-4CF7-A708-EA949D4C5F2C}" type="pres">
      <dgm:prSet presAssocID="{A743B470-C0E7-48F3-A3FE-64C3C439F20B}" presName="root1" presStyleCnt="0"/>
      <dgm:spPr/>
    </dgm:pt>
    <dgm:pt modelId="{BBF8BD6C-E659-457D-BD11-966C58032C61}" type="pres">
      <dgm:prSet presAssocID="{A743B470-C0E7-48F3-A3FE-64C3C439F20B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C589478-E941-49A8-AEA0-298F0306663B}" type="pres">
      <dgm:prSet presAssocID="{A743B470-C0E7-48F3-A3FE-64C3C439F20B}" presName="level2hierChild" presStyleCnt="0"/>
      <dgm:spPr/>
    </dgm:pt>
    <dgm:pt modelId="{749CC5B8-E98F-44A9-920A-7212F7BE1B5D}" type="pres">
      <dgm:prSet presAssocID="{A8D50C28-1701-40BE-B567-264AEE495FAE}" presName="conn2-1" presStyleLbl="parChTrans1D2" presStyleIdx="0" presStyleCnt="4"/>
      <dgm:spPr/>
      <dgm:t>
        <a:bodyPr/>
        <a:lstStyle/>
        <a:p>
          <a:endParaRPr lang="cs-CZ"/>
        </a:p>
      </dgm:t>
    </dgm:pt>
    <dgm:pt modelId="{5BCC4D18-F112-4BB0-A5A5-1A8EAEE869D2}" type="pres">
      <dgm:prSet presAssocID="{A8D50C28-1701-40BE-B567-264AEE495FAE}" presName="connTx" presStyleLbl="parChTrans1D2" presStyleIdx="0" presStyleCnt="4"/>
      <dgm:spPr/>
      <dgm:t>
        <a:bodyPr/>
        <a:lstStyle/>
        <a:p>
          <a:endParaRPr lang="cs-CZ"/>
        </a:p>
      </dgm:t>
    </dgm:pt>
    <dgm:pt modelId="{E67404E0-E88F-4CD2-8B12-EFABCFD2A4A1}" type="pres">
      <dgm:prSet presAssocID="{975AE295-613F-443C-B6B7-02CE00F0A414}" presName="root2" presStyleCnt="0"/>
      <dgm:spPr/>
    </dgm:pt>
    <dgm:pt modelId="{427C7DFE-CEBB-4EFE-A461-BD01BF1C4F13}" type="pres">
      <dgm:prSet presAssocID="{975AE295-613F-443C-B6B7-02CE00F0A414}" presName="LevelTwoTextNode" presStyleLbl="node2" presStyleIdx="0" presStyleCnt="4" custScaleX="13434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8096AD2-7D2B-4777-8C57-42F23C24874E}" type="pres">
      <dgm:prSet presAssocID="{975AE295-613F-443C-B6B7-02CE00F0A414}" presName="level3hierChild" presStyleCnt="0"/>
      <dgm:spPr/>
    </dgm:pt>
    <dgm:pt modelId="{FFDED2E0-4F42-4174-A1F5-F17DE170BAE3}" type="pres">
      <dgm:prSet presAssocID="{EA89213E-5522-4515-9EE4-BB9CFE52ED6A}" presName="conn2-1" presStyleLbl="parChTrans1D2" presStyleIdx="1" presStyleCnt="4"/>
      <dgm:spPr/>
      <dgm:t>
        <a:bodyPr/>
        <a:lstStyle/>
        <a:p>
          <a:endParaRPr lang="cs-CZ"/>
        </a:p>
      </dgm:t>
    </dgm:pt>
    <dgm:pt modelId="{24BBAF4C-6379-4C1E-BB2A-CD18488B6D82}" type="pres">
      <dgm:prSet presAssocID="{EA89213E-5522-4515-9EE4-BB9CFE52ED6A}" presName="connTx" presStyleLbl="parChTrans1D2" presStyleIdx="1" presStyleCnt="4"/>
      <dgm:spPr/>
      <dgm:t>
        <a:bodyPr/>
        <a:lstStyle/>
        <a:p>
          <a:endParaRPr lang="cs-CZ"/>
        </a:p>
      </dgm:t>
    </dgm:pt>
    <dgm:pt modelId="{4C3AD1E9-9034-477F-859F-DB3D484C9712}" type="pres">
      <dgm:prSet presAssocID="{C13C914B-C77D-4036-9CBA-76BEDEAA9953}" presName="root2" presStyleCnt="0"/>
      <dgm:spPr/>
    </dgm:pt>
    <dgm:pt modelId="{72EA2001-4403-4E03-8F79-CB0B89CF4874}" type="pres">
      <dgm:prSet presAssocID="{C13C914B-C77D-4036-9CBA-76BEDEAA9953}" presName="LevelTwoTextNode" presStyleLbl="node2" presStyleIdx="1" presStyleCnt="4" custScaleX="134347" custLinFactNeighborX="-603" custLinFactNeighborY="-207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F86B6F9-AF3C-47DC-A0C0-363B82440C1F}" type="pres">
      <dgm:prSet presAssocID="{C13C914B-C77D-4036-9CBA-76BEDEAA9953}" presName="level3hierChild" presStyleCnt="0"/>
      <dgm:spPr/>
    </dgm:pt>
    <dgm:pt modelId="{9E30A2D2-E349-43DF-84E5-BEC28145603A}" type="pres">
      <dgm:prSet presAssocID="{695C5F77-27F6-478C-BAC9-6E96113EC64A}" presName="conn2-1" presStyleLbl="parChTrans1D2" presStyleIdx="2" presStyleCnt="4"/>
      <dgm:spPr/>
      <dgm:t>
        <a:bodyPr/>
        <a:lstStyle/>
        <a:p>
          <a:endParaRPr lang="cs-CZ"/>
        </a:p>
      </dgm:t>
    </dgm:pt>
    <dgm:pt modelId="{07ACA49D-165F-46D2-B483-0B1F65BDDC4D}" type="pres">
      <dgm:prSet presAssocID="{695C5F77-27F6-478C-BAC9-6E96113EC64A}" presName="connTx" presStyleLbl="parChTrans1D2" presStyleIdx="2" presStyleCnt="4"/>
      <dgm:spPr/>
      <dgm:t>
        <a:bodyPr/>
        <a:lstStyle/>
        <a:p>
          <a:endParaRPr lang="cs-CZ"/>
        </a:p>
      </dgm:t>
    </dgm:pt>
    <dgm:pt modelId="{BFDAC7B4-2B45-4B16-9F61-CAE93F9E8AC3}" type="pres">
      <dgm:prSet presAssocID="{EA63D5AB-237C-4735-8126-15E13D77FB99}" presName="root2" presStyleCnt="0"/>
      <dgm:spPr/>
    </dgm:pt>
    <dgm:pt modelId="{113DEB34-B279-4845-8B7C-9D55983C18C1}" type="pres">
      <dgm:prSet presAssocID="{EA63D5AB-237C-4735-8126-15E13D77FB99}" presName="LevelTwoTextNode" presStyleLbl="node2" presStyleIdx="2" presStyleCnt="4" custScaleX="134347" custScaleY="112194" custLinFactNeighborX="1314" custLinFactNeighborY="131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89C53FA-034E-40C5-B55F-A12028364344}" type="pres">
      <dgm:prSet presAssocID="{EA63D5AB-237C-4735-8126-15E13D77FB99}" presName="level3hierChild" presStyleCnt="0"/>
      <dgm:spPr/>
    </dgm:pt>
    <dgm:pt modelId="{EE639CA8-0301-45C0-9E34-35B19B1B3362}" type="pres">
      <dgm:prSet presAssocID="{EAF68F05-56C9-4A4A-B16D-4C48181EB4F3}" presName="conn2-1" presStyleLbl="parChTrans1D2" presStyleIdx="3" presStyleCnt="4"/>
      <dgm:spPr/>
      <dgm:t>
        <a:bodyPr/>
        <a:lstStyle/>
        <a:p>
          <a:endParaRPr lang="cs-CZ"/>
        </a:p>
      </dgm:t>
    </dgm:pt>
    <dgm:pt modelId="{63F7DB6F-8B03-450F-97B5-6C8C5294675E}" type="pres">
      <dgm:prSet presAssocID="{EAF68F05-56C9-4A4A-B16D-4C48181EB4F3}" presName="connTx" presStyleLbl="parChTrans1D2" presStyleIdx="3" presStyleCnt="4"/>
      <dgm:spPr/>
      <dgm:t>
        <a:bodyPr/>
        <a:lstStyle/>
        <a:p>
          <a:endParaRPr lang="cs-CZ"/>
        </a:p>
      </dgm:t>
    </dgm:pt>
    <dgm:pt modelId="{E56489B5-21D0-42D0-8770-9E0A04DB2956}" type="pres">
      <dgm:prSet presAssocID="{2E2AD21E-5342-42B6-A71D-32994039E016}" presName="root2" presStyleCnt="0"/>
      <dgm:spPr/>
    </dgm:pt>
    <dgm:pt modelId="{662681C6-AFE8-448A-8C1D-4A52648F60A0}" type="pres">
      <dgm:prSet presAssocID="{2E2AD21E-5342-42B6-A71D-32994039E016}" presName="LevelTwoTextNode" presStyleLbl="node2" presStyleIdx="3" presStyleCnt="4" custScaleX="13434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C451339-11E1-4CFE-AFAE-13B264C367AB}" type="pres">
      <dgm:prSet presAssocID="{2E2AD21E-5342-42B6-A71D-32994039E016}" presName="level3hierChild" presStyleCnt="0"/>
      <dgm:spPr/>
    </dgm:pt>
  </dgm:ptLst>
  <dgm:cxnLst>
    <dgm:cxn modelId="{76DB63F4-E7B4-414A-93F2-44F89B31EF04}" type="presOf" srcId="{695C5F77-27F6-478C-BAC9-6E96113EC64A}" destId="{9E30A2D2-E349-43DF-84E5-BEC28145603A}" srcOrd="0" destOrd="0" presId="urn:microsoft.com/office/officeart/2008/layout/HorizontalMultiLevelHierarchy"/>
    <dgm:cxn modelId="{ED7911D9-0D03-49B1-A520-3F1F6F868175}" type="presOf" srcId="{EA89213E-5522-4515-9EE4-BB9CFE52ED6A}" destId="{24BBAF4C-6379-4C1E-BB2A-CD18488B6D82}" srcOrd="1" destOrd="0" presId="urn:microsoft.com/office/officeart/2008/layout/HorizontalMultiLevelHierarchy"/>
    <dgm:cxn modelId="{92C5F817-66F8-47A8-B694-B50F4A132B1B}" type="presOf" srcId="{EAF68F05-56C9-4A4A-B16D-4C48181EB4F3}" destId="{63F7DB6F-8B03-450F-97B5-6C8C5294675E}" srcOrd="1" destOrd="0" presId="urn:microsoft.com/office/officeart/2008/layout/HorizontalMultiLevelHierarchy"/>
    <dgm:cxn modelId="{79C4BAEF-0C65-4318-B239-808EA3672353}" srcId="{A743B470-C0E7-48F3-A3FE-64C3C439F20B}" destId="{2E2AD21E-5342-42B6-A71D-32994039E016}" srcOrd="3" destOrd="0" parTransId="{EAF68F05-56C9-4A4A-B16D-4C48181EB4F3}" sibTransId="{C9625FB7-71E2-4E37-9794-6F6B07614F18}"/>
    <dgm:cxn modelId="{5CA6728A-C837-44F8-8FFA-2D371EB3A262}" type="presOf" srcId="{BA2D4B6A-4027-403B-9A16-FD0B43727A29}" destId="{E398D70C-5535-4AA2-986E-E136E0BA5359}" srcOrd="0" destOrd="0" presId="urn:microsoft.com/office/officeart/2008/layout/HorizontalMultiLevelHierarchy"/>
    <dgm:cxn modelId="{7484322F-6BE9-44EC-B30A-3D8BA27EB193}" type="presOf" srcId="{2E2AD21E-5342-42B6-A71D-32994039E016}" destId="{662681C6-AFE8-448A-8C1D-4A52648F60A0}" srcOrd="0" destOrd="0" presId="urn:microsoft.com/office/officeart/2008/layout/HorizontalMultiLevelHierarchy"/>
    <dgm:cxn modelId="{F3424F0F-C65F-4EFB-99B7-417C86B392CE}" type="presOf" srcId="{975AE295-613F-443C-B6B7-02CE00F0A414}" destId="{427C7DFE-CEBB-4EFE-A461-BD01BF1C4F13}" srcOrd="0" destOrd="0" presId="urn:microsoft.com/office/officeart/2008/layout/HorizontalMultiLevelHierarchy"/>
    <dgm:cxn modelId="{01424970-FA06-4F18-97FB-B5F3AE39905B}" type="presOf" srcId="{EA89213E-5522-4515-9EE4-BB9CFE52ED6A}" destId="{FFDED2E0-4F42-4174-A1F5-F17DE170BAE3}" srcOrd="0" destOrd="0" presId="urn:microsoft.com/office/officeart/2008/layout/HorizontalMultiLevelHierarchy"/>
    <dgm:cxn modelId="{584F61B0-893A-4C5B-A382-AA5825659AD3}" srcId="{A743B470-C0E7-48F3-A3FE-64C3C439F20B}" destId="{C13C914B-C77D-4036-9CBA-76BEDEAA9953}" srcOrd="1" destOrd="0" parTransId="{EA89213E-5522-4515-9EE4-BB9CFE52ED6A}" sibTransId="{409E3E79-1FE0-45C5-A163-7CA181D4644C}"/>
    <dgm:cxn modelId="{95B0A4DF-43EC-42EC-9679-56638CCAFA38}" srcId="{A743B470-C0E7-48F3-A3FE-64C3C439F20B}" destId="{975AE295-613F-443C-B6B7-02CE00F0A414}" srcOrd="0" destOrd="0" parTransId="{A8D50C28-1701-40BE-B567-264AEE495FAE}" sibTransId="{C105FFED-D2A9-4F7C-8170-9699BD5B0A87}"/>
    <dgm:cxn modelId="{D37F81C9-BA64-4F6A-B2A3-AAB52C454C5C}" type="presOf" srcId="{695C5F77-27F6-478C-BAC9-6E96113EC64A}" destId="{07ACA49D-165F-46D2-B483-0B1F65BDDC4D}" srcOrd="1" destOrd="0" presId="urn:microsoft.com/office/officeart/2008/layout/HorizontalMultiLevelHierarchy"/>
    <dgm:cxn modelId="{730E9A88-733F-4A5E-B3C8-C9679C8EC5E8}" srcId="{BA2D4B6A-4027-403B-9A16-FD0B43727A29}" destId="{A743B470-C0E7-48F3-A3FE-64C3C439F20B}" srcOrd="0" destOrd="0" parTransId="{430E52AB-DB92-4C37-B0C3-A9B9A35089F4}" sibTransId="{94E8457D-3786-4BEA-8894-40C645047F0F}"/>
    <dgm:cxn modelId="{70786E6F-D554-4928-B6FB-2F9CDC43337A}" type="presOf" srcId="{A743B470-C0E7-48F3-A3FE-64C3C439F20B}" destId="{BBF8BD6C-E659-457D-BD11-966C58032C61}" srcOrd="0" destOrd="0" presId="urn:microsoft.com/office/officeart/2008/layout/HorizontalMultiLevelHierarchy"/>
    <dgm:cxn modelId="{B1B08DA6-49B9-474B-A423-39B0D82DD37D}" srcId="{A743B470-C0E7-48F3-A3FE-64C3C439F20B}" destId="{EA63D5AB-237C-4735-8126-15E13D77FB99}" srcOrd="2" destOrd="0" parTransId="{695C5F77-27F6-478C-BAC9-6E96113EC64A}" sibTransId="{403D0892-5066-4711-9284-B904EA1EF150}"/>
    <dgm:cxn modelId="{96BDC164-9DD7-407D-84BE-343ED6F13DD2}" type="presOf" srcId="{C13C914B-C77D-4036-9CBA-76BEDEAA9953}" destId="{72EA2001-4403-4E03-8F79-CB0B89CF4874}" srcOrd="0" destOrd="0" presId="urn:microsoft.com/office/officeart/2008/layout/HorizontalMultiLevelHierarchy"/>
    <dgm:cxn modelId="{1B9A8B95-2BA7-480A-BBD6-3DAAD9750F1B}" type="presOf" srcId="{EA63D5AB-237C-4735-8126-15E13D77FB99}" destId="{113DEB34-B279-4845-8B7C-9D55983C18C1}" srcOrd="0" destOrd="0" presId="urn:microsoft.com/office/officeart/2008/layout/HorizontalMultiLevelHierarchy"/>
    <dgm:cxn modelId="{5A349BE9-495E-4A22-8FEB-54CA8319FFAC}" type="presOf" srcId="{A8D50C28-1701-40BE-B567-264AEE495FAE}" destId="{749CC5B8-E98F-44A9-920A-7212F7BE1B5D}" srcOrd="0" destOrd="0" presId="urn:microsoft.com/office/officeart/2008/layout/HorizontalMultiLevelHierarchy"/>
    <dgm:cxn modelId="{FCF20C6D-DF08-4497-A4E5-82FBBB1FEDBC}" type="presOf" srcId="{A8D50C28-1701-40BE-B567-264AEE495FAE}" destId="{5BCC4D18-F112-4BB0-A5A5-1A8EAEE869D2}" srcOrd="1" destOrd="0" presId="urn:microsoft.com/office/officeart/2008/layout/HorizontalMultiLevelHierarchy"/>
    <dgm:cxn modelId="{DF3EABFD-0817-48E1-9221-3FC3F2AEA4AE}" type="presOf" srcId="{EAF68F05-56C9-4A4A-B16D-4C48181EB4F3}" destId="{EE639CA8-0301-45C0-9E34-35B19B1B3362}" srcOrd="0" destOrd="0" presId="urn:microsoft.com/office/officeart/2008/layout/HorizontalMultiLevelHierarchy"/>
    <dgm:cxn modelId="{80CEFED0-A50A-45D9-88ED-82C7F0B20696}" type="presParOf" srcId="{E398D70C-5535-4AA2-986E-E136E0BA5359}" destId="{5BEA8825-1748-4CF7-A708-EA949D4C5F2C}" srcOrd="0" destOrd="0" presId="urn:microsoft.com/office/officeart/2008/layout/HorizontalMultiLevelHierarchy"/>
    <dgm:cxn modelId="{3A6A05D5-32D8-4582-B574-2D77344B35E2}" type="presParOf" srcId="{5BEA8825-1748-4CF7-A708-EA949D4C5F2C}" destId="{BBF8BD6C-E659-457D-BD11-966C58032C61}" srcOrd="0" destOrd="0" presId="urn:microsoft.com/office/officeart/2008/layout/HorizontalMultiLevelHierarchy"/>
    <dgm:cxn modelId="{F8DF194E-89E7-453F-95B8-BC9DD214D613}" type="presParOf" srcId="{5BEA8825-1748-4CF7-A708-EA949D4C5F2C}" destId="{DC589478-E941-49A8-AEA0-298F0306663B}" srcOrd="1" destOrd="0" presId="urn:microsoft.com/office/officeart/2008/layout/HorizontalMultiLevelHierarchy"/>
    <dgm:cxn modelId="{D35EB07B-A0C9-4DEB-969B-408D6A2C6508}" type="presParOf" srcId="{DC589478-E941-49A8-AEA0-298F0306663B}" destId="{749CC5B8-E98F-44A9-920A-7212F7BE1B5D}" srcOrd="0" destOrd="0" presId="urn:microsoft.com/office/officeart/2008/layout/HorizontalMultiLevelHierarchy"/>
    <dgm:cxn modelId="{9EECB9AA-E581-4797-88CC-57E8DE7A8A36}" type="presParOf" srcId="{749CC5B8-E98F-44A9-920A-7212F7BE1B5D}" destId="{5BCC4D18-F112-4BB0-A5A5-1A8EAEE869D2}" srcOrd="0" destOrd="0" presId="urn:microsoft.com/office/officeart/2008/layout/HorizontalMultiLevelHierarchy"/>
    <dgm:cxn modelId="{4B64ED56-CD22-4119-B589-FB29100FA494}" type="presParOf" srcId="{DC589478-E941-49A8-AEA0-298F0306663B}" destId="{E67404E0-E88F-4CD2-8B12-EFABCFD2A4A1}" srcOrd="1" destOrd="0" presId="urn:microsoft.com/office/officeart/2008/layout/HorizontalMultiLevelHierarchy"/>
    <dgm:cxn modelId="{FD62C613-5B66-429A-9819-00840BD36D32}" type="presParOf" srcId="{E67404E0-E88F-4CD2-8B12-EFABCFD2A4A1}" destId="{427C7DFE-CEBB-4EFE-A461-BD01BF1C4F13}" srcOrd="0" destOrd="0" presId="urn:microsoft.com/office/officeart/2008/layout/HorizontalMultiLevelHierarchy"/>
    <dgm:cxn modelId="{1495ADF7-C850-4338-BA27-424E1BDE5105}" type="presParOf" srcId="{E67404E0-E88F-4CD2-8B12-EFABCFD2A4A1}" destId="{18096AD2-7D2B-4777-8C57-42F23C24874E}" srcOrd="1" destOrd="0" presId="urn:microsoft.com/office/officeart/2008/layout/HorizontalMultiLevelHierarchy"/>
    <dgm:cxn modelId="{832892A3-A84B-4610-B010-24231C385CB4}" type="presParOf" srcId="{DC589478-E941-49A8-AEA0-298F0306663B}" destId="{FFDED2E0-4F42-4174-A1F5-F17DE170BAE3}" srcOrd="2" destOrd="0" presId="urn:microsoft.com/office/officeart/2008/layout/HorizontalMultiLevelHierarchy"/>
    <dgm:cxn modelId="{7D43DB1E-B6EF-4278-831E-46A935267F73}" type="presParOf" srcId="{FFDED2E0-4F42-4174-A1F5-F17DE170BAE3}" destId="{24BBAF4C-6379-4C1E-BB2A-CD18488B6D82}" srcOrd="0" destOrd="0" presId="urn:microsoft.com/office/officeart/2008/layout/HorizontalMultiLevelHierarchy"/>
    <dgm:cxn modelId="{B9FFF3CC-6983-4A9B-90E6-91BBDDA56F69}" type="presParOf" srcId="{DC589478-E941-49A8-AEA0-298F0306663B}" destId="{4C3AD1E9-9034-477F-859F-DB3D484C9712}" srcOrd="3" destOrd="0" presId="urn:microsoft.com/office/officeart/2008/layout/HorizontalMultiLevelHierarchy"/>
    <dgm:cxn modelId="{2B923403-43D2-419D-8CD9-415D67B8137A}" type="presParOf" srcId="{4C3AD1E9-9034-477F-859F-DB3D484C9712}" destId="{72EA2001-4403-4E03-8F79-CB0B89CF4874}" srcOrd="0" destOrd="0" presId="urn:microsoft.com/office/officeart/2008/layout/HorizontalMultiLevelHierarchy"/>
    <dgm:cxn modelId="{3CACAA9A-5206-4400-A372-36DE6DE8FED7}" type="presParOf" srcId="{4C3AD1E9-9034-477F-859F-DB3D484C9712}" destId="{EF86B6F9-AF3C-47DC-A0C0-363B82440C1F}" srcOrd="1" destOrd="0" presId="urn:microsoft.com/office/officeart/2008/layout/HorizontalMultiLevelHierarchy"/>
    <dgm:cxn modelId="{A67DAF61-2DF6-4049-BAED-3E8CA7D22910}" type="presParOf" srcId="{DC589478-E941-49A8-AEA0-298F0306663B}" destId="{9E30A2D2-E349-43DF-84E5-BEC28145603A}" srcOrd="4" destOrd="0" presId="urn:microsoft.com/office/officeart/2008/layout/HorizontalMultiLevelHierarchy"/>
    <dgm:cxn modelId="{8F8750C7-BF3C-413A-AAA8-FA16885E259E}" type="presParOf" srcId="{9E30A2D2-E349-43DF-84E5-BEC28145603A}" destId="{07ACA49D-165F-46D2-B483-0B1F65BDDC4D}" srcOrd="0" destOrd="0" presId="urn:microsoft.com/office/officeart/2008/layout/HorizontalMultiLevelHierarchy"/>
    <dgm:cxn modelId="{7B4F2B0A-AA3E-473B-A045-0BA5C749534A}" type="presParOf" srcId="{DC589478-E941-49A8-AEA0-298F0306663B}" destId="{BFDAC7B4-2B45-4B16-9F61-CAE93F9E8AC3}" srcOrd="5" destOrd="0" presId="urn:microsoft.com/office/officeart/2008/layout/HorizontalMultiLevelHierarchy"/>
    <dgm:cxn modelId="{7DA99424-904E-4905-ABE3-01C4BFA5CFC2}" type="presParOf" srcId="{BFDAC7B4-2B45-4B16-9F61-CAE93F9E8AC3}" destId="{113DEB34-B279-4845-8B7C-9D55983C18C1}" srcOrd="0" destOrd="0" presId="urn:microsoft.com/office/officeart/2008/layout/HorizontalMultiLevelHierarchy"/>
    <dgm:cxn modelId="{DDFFE712-719A-4AA1-A3CD-B9DD00F88BE0}" type="presParOf" srcId="{BFDAC7B4-2B45-4B16-9F61-CAE93F9E8AC3}" destId="{889C53FA-034E-40C5-B55F-A12028364344}" srcOrd="1" destOrd="0" presId="urn:microsoft.com/office/officeart/2008/layout/HorizontalMultiLevelHierarchy"/>
    <dgm:cxn modelId="{29FACE12-8914-47E1-8BC4-41CD46937D47}" type="presParOf" srcId="{DC589478-E941-49A8-AEA0-298F0306663B}" destId="{EE639CA8-0301-45C0-9E34-35B19B1B3362}" srcOrd="6" destOrd="0" presId="urn:microsoft.com/office/officeart/2008/layout/HorizontalMultiLevelHierarchy"/>
    <dgm:cxn modelId="{25B00F23-0B57-4C86-9C87-0B33A6D6BABB}" type="presParOf" srcId="{EE639CA8-0301-45C0-9E34-35B19B1B3362}" destId="{63F7DB6F-8B03-450F-97B5-6C8C5294675E}" srcOrd="0" destOrd="0" presId="urn:microsoft.com/office/officeart/2008/layout/HorizontalMultiLevelHierarchy"/>
    <dgm:cxn modelId="{5810E83D-51E7-46DB-9A43-807E3A974AF5}" type="presParOf" srcId="{DC589478-E941-49A8-AEA0-298F0306663B}" destId="{E56489B5-21D0-42D0-8770-9E0A04DB2956}" srcOrd="7" destOrd="0" presId="urn:microsoft.com/office/officeart/2008/layout/HorizontalMultiLevelHierarchy"/>
    <dgm:cxn modelId="{9E222C6B-3FC0-4CEC-93E2-1DB93E36E2E7}" type="presParOf" srcId="{E56489B5-21D0-42D0-8770-9E0A04DB2956}" destId="{662681C6-AFE8-448A-8C1D-4A52648F60A0}" srcOrd="0" destOrd="0" presId="urn:microsoft.com/office/officeart/2008/layout/HorizontalMultiLevelHierarchy"/>
    <dgm:cxn modelId="{0A282914-444D-4572-9808-C4742FD6A65E}" type="presParOf" srcId="{E56489B5-21D0-42D0-8770-9E0A04DB2956}" destId="{8C451339-11E1-4CFE-AFAE-13B264C367A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0BC93B-7E64-48FC-B735-2E521D03D4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CC58EA9-E565-4036-B580-DC37C5B157B4}">
      <dgm:prSet phldrT="[Text]" custT="1"/>
      <dgm:spPr/>
      <dgm:t>
        <a:bodyPr/>
        <a:lstStyle/>
        <a:p>
          <a:r>
            <a:rPr lang="cs-CZ" sz="1400" b="1" dirty="0" smtClean="0"/>
            <a:t>DLOUHODOBÝ MAJETEK </a:t>
          </a:r>
          <a:endParaRPr lang="cs-CZ" sz="1400" b="1" dirty="0"/>
        </a:p>
      </dgm:t>
    </dgm:pt>
    <dgm:pt modelId="{0B45D193-F6EF-4AED-894B-541B3FA49747}" type="parTrans" cxnId="{5A1A32A2-CFA9-40B9-842A-2EF892262C1C}">
      <dgm:prSet/>
      <dgm:spPr/>
      <dgm:t>
        <a:bodyPr/>
        <a:lstStyle/>
        <a:p>
          <a:endParaRPr lang="cs-CZ"/>
        </a:p>
      </dgm:t>
    </dgm:pt>
    <dgm:pt modelId="{5376CAD1-88C5-4268-AB7E-646A67EDCA17}" type="sibTrans" cxnId="{5A1A32A2-CFA9-40B9-842A-2EF892262C1C}">
      <dgm:prSet/>
      <dgm:spPr/>
      <dgm:t>
        <a:bodyPr/>
        <a:lstStyle/>
        <a:p>
          <a:endParaRPr lang="cs-CZ"/>
        </a:p>
      </dgm:t>
    </dgm:pt>
    <dgm:pt modelId="{CD1EA546-40FF-4EE7-8A5B-7470FEE04FF9}">
      <dgm:prSet phldrT="[Text]"/>
      <dgm:spPr/>
      <dgm:t>
        <a:bodyPr/>
        <a:lstStyle/>
        <a:p>
          <a:r>
            <a:rPr lang="cs-CZ" b="1" dirty="0" smtClean="0"/>
            <a:t>NEHMOTNÝ</a:t>
          </a:r>
          <a:endParaRPr lang="cs-CZ" b="1" dirty="0"/>
        </a:p>
      </dgm:t>
    </dgm:pt>
    <dgm:pt modelId="{3063C739-D8E0-4141-8608-A860F130B2E2}" type="parTrans" cxnId="{8E0B7061-6A92-4986-8810-CAD7D510A029}">
      <dgm:prSet/>
      <dgm:spPr/>
      <dgm:t>
        <a:bodyPr/>
        <a:lstStyle/>
        <a:p>
          <a:endParaRPr lang="cs-CZ"/>
        </a:p>
      </dgm:t>
    </dgm:pt>
    <dgm:pt modelId="{FF493E5A-0976-4C7B-935D-6E61030A3436}" type="sibTrans" cxnId="{8E0B7061-6A92-4986-8810-CAD7D510A029}">
      <dgm:prSet/>
      <dgm:spPr/>
      <dgm:t>
        <a:bodyPr/>
        <a:lstStyle/>
        <a:p>
          <a:endParaRPr lang="cs-CZ"/>
        </a:p>
      </dgm:t>
    </dgm:pt>
    <dgm:pt modelId="{08CCA8B8-3522-4A4F-A002-FFDA812CEE2B}">
      <dgm:prSet phldrT="[Text]"/>
      <dgm:spPr/>
      <dgm:t>
        <a:bodyPr/>
        <a:lstStyle/>
        <a:p>
          <a:r>
            <a:rPr lang="cs-CZ" b="1" dirty="0" smtClean="0"/>
            <a:t>HMOTNÝ</a:t>
          </a:r>
          <a:endParaRPr lang="cs-CZ" b="1" dirty="0"/>
        </a:p>
      </dgm:t>
    </dgm:pt>
    <dgm:pt modelId="{EBA162DE-29B9-4110-A1FE-24BB45611B6B}" type="parTrans" cxnId="{5C811463-AD58-4A01-8660-DB199EB995F0}">
      <dgm:prSet/>
      <dgm:spPr/>
      <dgm:t>
        <a:bodyPr/>
        <a:lstStyle/>
        <a:p>
          <a:endParaRPr lang="cs-CZ"/>
        </a:p>
      </dgm:t>
    </dgm:pt>
    <dgm:pt modelId="{5C081F45-CA5F-4AA0-8FCA-20365A42A1A3}" type="sibTrans" cxnId="{5C811463-AD58-4A01-8660-DB199EB995F0}">
      <dgm:prSet/>
      <dgm:spPr/>
      <dgm:t>
        <a:bodyPr/>
        <a:lstStyle/>
        <a:p>
          <a:endParaRPr lang="cs-CZ"/>
        </a:p>
      </dgm:t>
    </dgm:pt>
    <dgm:pt modelId="{A7C576C2-F47F-447B-8417-08A7D926468E}">
      <dgm:prSet/>
      <dgm:spPr/>
      <dgm:t>
        <a:bodyPr/>
        <a:lstStyle/>
        <a:p>
          <a:r>
            <a:rPr lang="cs-CZ" b="1" dirty="0" smtClean="0"/>
            <a:t>FINANČNÍ</a:t>
          </a:r>
          <a:endParaRPr lang="cs-CZ" b="1" dirty="0"/>
        </a:p>
      </dgm:t>
    </dgm:pt>
    <dgm:pt modelId="{D3009CEB-4CD7-4BE5-BF3E-689AFD3992B8}" type="parTrans" cxnId="{8E22A364-39B9-4940-9FFC-95361E8C6089}">
      <dgm:prSet/>
      <dgm:spPr/>
      <dgm:t>
        <a:bodyPr/>
        <a:lstStyle/>
        <a:p>
          <a:endParaRPr lang="cs-CZ"/>
        </a:p>
      </dgm:t>
    </dgm:pt>
    <dgm:pt modelId="{2E747ECB-B672-4691-A8DB-8D30F9600223}" type="sibTrans" cxnId="{8E22A364-39B9-4940-9FFC-95361E8C6089}">
      <dgm:prSet/>
      <dgm:spPr/>
      <dgm:t>
        <a:bodyPr/>
        <a:lstStyle/>
        <a:p>
          <a:endParaRPr lang="cs-CZ"/>
        </a:p>
      </dgm:t>
    </dgm:pt>
    <dgm:pt modelId="{A19658E7-82E0-49F1-8305-C16BD7318DA3}">
      <dgm:prSet custT="1"/>
      <dgm:spPr/>
      <dgm:t>
        <a:bodyPr/>
        <a:lstStyle/>
        <a:p>
          <a:r>
            <a:rPr lang="cs-CZ" sz="1400" dirty="0" smtClean="0"/>
            <a:t>Zřizovací  výdaje, výsledky výzkumu, software,</a:t>
          </a:r>
          <a:r>
            <a:rPr lang="cs-CZ" sz="1000" dirty="0" smtClean="0"/>
            <a:t> </a:t>
          </a:r>
          <a:r>
            <a:rPr lang="cs-CZ" sz="1400" dirty="0" smtClean="0"/>
            <a:t>ocenitelná práva, goodwill</a:t>
          </a:r>
          <a:endParaRPr lang="cs-CZ" sz="1400" dirty="0"/>
        </a:p>
      </dgm:t>
    </dgm:pt>
    <dgm:pt modelId="{93C01463-72EA-4EE6-8445-763FFAF97924}" type="parTrans" cxnId="{DBA6F413-4685-4E53-AFB6-76DAD46F81A7}">
      <dgm:prSet/>
      <dgm:spPr/>
      <dgm:t>
        <a:bodyPr/>
        <a:lstStyle/>
        <a:p>
          <a:endParaRPr lang="cs-CZ"/>
        </a:p>
      </dgm:t>
    </dgm:pt>
    <dgm:pt modelId="{33549375-815C-4798-9897-2EFA8A99387C}" type="sibTrans" cxnId="{DBA6F413-4685-4E53-AFB6-76DAD46F81A7}">
      <dgm:prSet/>
      <dgm:spPr/>
      <dgm:t>
        <a:bodyPr/>
        <a:lstStyle/>
        <a:p>
          <a:endParaRPr lang="cs-CZ"/>
        </a:p>
      </dgm:t>
    </dgm:pt>
    <dgm:pt modelId="{57BE67F0-E16D-494D-898C-8FCCBB530F55}">
      <dgm:prSet custT="1"/>
      <dgm:spPr/>
      <dgm:t>
        <a:bodyPr/>
        <a:lstStyle/>
        <a:p>
          <a:r>
            <a:rPr lang="cs-CZ" sz="1400" dirty="0" smtClean="0"/>
            <a:t>Dlouhodobé cenné papíry a podíly a poskytnuté dlouhodobé půjčky a úvěry ovládaným osobám a účetním jednotkám pod podstatným vlivem nebo mezi právnickými osobami</a:t>
          </a:r>
          <a:endParaRPr lang="cs-CZ" sz="1400" dirty="0"/>
        </a:p>
      </dgm:t>
    </dgm:pt>
    <dgm:pt modelId="{0E989298-58A3-436A-ADD0-EB3AD511D970}" type="parTrans" cxnId="{F3941E42-E27D-4428-A325-645425B0E98C}">
      <dgm:prSet/>
      <dgm:spPr/>
      <dgm:t>
        <a:bodyPr/>
        <a:lstStyle/>
        <a:p>
          <a:endParaRPr lang="cs-CZ"/>
        </a:p>
      </dgm:t>
    </dgm:pt>
    <dgm:pt modelId="{2CDE36B6-66CC-4383-8C2E-05C8AE63C1CD}" type="sibTrans" cxnId="{F3941E42-E27D-4428-A325-645425B0E98C}">
      <dgm:prSet/>
      <dgm:spPr/>
      <dgm:t>
        <a:bodyPr/>
        <a:lstStyle/>
        <a:p>
          <a:endParaRPr lang="cs-CZ"/>
        </a:p>
      </dgm:t>
    </dgm:pt>
    <dgm:pt modelId="{D6D54065-1601-4B84-BA0E-04D4AA262E73}">
      <dgm:prSet/>
      <dgm:spPr/>
      <dgm:t>
        <a:bodyPr/>
        <a:lstStyle/>
        <a:p>
          <a:r>
            <a:rPr lang="cs-CZ" dirty="0" smtClean="0"/>
            <a:t>Majetek dlouhodobé povahy, který je pořizován z hlediska zajištění běžné činnosti podniku.</a:t>
          </a:r>
        </a:p>
      </dgm:t>
    </dgm:pt>
    <dgm:pt modelId="{3FFFB3A9-A045-45D6-9552-172D8DEEC35F}" type="parTrans" cxnId="{7FB6A598-683D-462D-B179-65B933043DAD}">
      <dgm:prSet/>
      <dgm:spPr/>
      <dgm:t>
        <a:bodyPr/>
        <a:lstStyle/>
        <a:p>
          <a:endParaRPr lang="cs-CZ"/>
        </a:p>
      </dgm:t>
    </dgm:pt>
    <dgm:pt modelId="{4FAE9234-07BF-43CE-AAAC-E4FDAA31B7CF}" type="sibTrans" cxnId="{7FB6A598-683D-462D-B179-65B933043DAD}">
      <dgm:prSet/>
      <dgm:spPr/>
      <dgm:t>
        <a:bodyPr/>
        <a:lstStyle/>
        <a:p>
          <a:endParaRPr lang="cs-CZ"/>
        </a:p>
      </dgm:t>
    </dgm:pt>
    <dgm:pt modelId="{29E3F6E2-F6C6-4E32-82D6-210B28259374}" type="pres">
      <dgm:prSet presAssocID="{E50BC93B-7E64-48FC-B735-2E521D03D4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A98584F2-EC67-4AB9-A847-DE87E6ED9EA2}" type="pres">
      <dgm:prSet presAssocID="{6CC58EA9-E565-4036-B580-DC37C5B157B4}" presName="hierRoot1" presStyleCnt="0"/>
      <dgm:spPr/>
    </dgm:pt>
    <dgm:pt modelId="{15617AE6-0B11-4712-858F-D514F562994D}" type="pres">
      <dgm:prSet presAssocID="{6CC58EA9-E565-4036-B580-DC37C5B157B4}" presName="composite" presStyleCnt="0"/>
      <dgm:spPr/>
    </dgm:pt>
    <dgm:pt modelId="{5CC6A398-94B3-4155-9DF8-FCEB5037E222}" type="pres">
      <dgm:prSet presAssocID="{6CC58EA9-E565-4036-B580-DC37C5B157B4}" presName="background" presStyleLbl="node0" presStyleIdx="0" presStyleCnt="1"/>
      <dgm:spPr/>
    </dgm:pt>
    <dgm:pt modelId="{E82626FA-094F-4B4E-9D40-7850A98BB71D}" type="pres">
      <dgm:prSet presAssocID="{6CC58EA9-E565-4036-B580-DC37C5B157B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0219DE3-B633-4E27-9394-F295D8F3E98F}" type="pres">
      <dgm:prSet presAssocID="{6CC58EA9-E565-4036-B580-DC37C5B157B4}" presName="hierChild2" presStyleCnt="0"/>
      <dgm:spPr/>
    </dgm:pt>
    <dgm:pt modelId="{0AE73C1A-C5E3-48ED-90BF-AD300348800D}" type="pres">
      <dgm:prSet presAssocID="{3063C739-D8E0-4141-8608-A860F130B2E2}" presName="Name10" presStyleLbl="parChTrans1D2" presStyleIdx="0" presStyleCnt="3"/>
      <dgm:spPr/>
      <dgm:t>
        <a:bodyPr/>
        <a:lstStyle/>
        <a:p>
          <a:endParaRPr lang="cs-CZ"/>
        </a:p>
      </dgm:t>
    </dgm:pt>
    <dgm:pt modelId="{3DC35A66-601E-4110-AA6C-BD8048BDD18F}" type="pres">
      <dgm:prSet presAssocID="{CD1EA546-40FF-4EE7-8A5B-7470FEE04FF9}" presName="hierRoot2" presStyleCnt="0"/>
      <dgm:spPr/>
    </dgm:pt>
    <dgm:pt modelId="{5792AB27-BA23-4E8B-9216-4802EFD21B97}" type="pres">
      <dgm:prSet presAssocID="{CD1EA546-40FF-4EE7-8A5B-7470FEE04FF9}" presName="composite2" presStyleCnt="0"/>
      <dgm:spPr/>
    </dgm:pt>
    <dgm:pt modelId="{A9326B11-7055-435B-A5F4-B9ADFFBC289C}" type="pres">
      <dgm:prSet presAssocID="{CD1EA546-40FF-4EE7-8A5B-7470FEE04FF9}" presName="background2" presStyleLbl="node2" presStyleIdx="0" presStyleCnt="3"/>
      <dgm:spPr/>
    </dgm:pt>
    <dgm:pt modelId="{E39EA5DB-7479-415C-B8A6-17B5541921B2}" type="pres">
      <dgm:prSet presAssocID="{CD1EA546-40FF-4EE7-8A5B-7470FEE04FF9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D67022D-5F6B-40D0-B49B-F37D6A86775D}" type="pres">
      <dgm:prSet presAssocID="{CD1EA546-40FF-4EE7-8A5B-7470FEE04FF9}" presName="hierChild3" presStyleCnt="0"/>
      <dgm:spPr/>
    </dgm:pt>
    <dgm:pt modelId="{067F9456-9E3F-4CFE-8E10-33D30A386678}" type="pres">
      <dgm:prSet presAssocID="{93C01463-72EA-4EE6-8445-763FFAF97924}" presName="Name17" presStyleLbl="parChTrans1D3" presStyleIdx="0" presStyleCnt="3"/>
      <dgm:spPr/>
      <dgm:t>
        <a:bodyPr/>
        <a:lstStyle/>
        <a:p>
          <a:endParaRPr lang="cs-CZ"/>
        </a:p>
      </dgm:t>
    </dgm:pt>
    <dgm:pt modelId="{D03AAAF5-DD38-426C-8843-7A079B08BDD6}" type="pres">
      <dgm:prSet presAssocID="{A19658E7-82E0-49F1-8305-C16BD7318DA3}" presName="hierRoot3" presStyleCnt="0"/>
      <dgm:spPr/>
    </dgm:pt>
    <dgm:pt modelId="{E9BAE439-B870-40C1-BE8C-90B21BFAFB48}" type="pres">
      <dgm:prSet presAssocID="{A19658E7-82E0-49F1-8305-C16BD7318DA3}" presName="composite3" presStyleCnt="0"/>
      <dgm:spPr/>
    </dgm:pt>
    <dgm:pt modelId="{21B90C92-5684-4F0A-BC44-01CED681CA57}" type="pres">
      <dgm:prSet presAssocID="{A19658E7-82E0-49F1-8305-C16BD7318DA3}" presName="background3" presStyleLbl="node3" presStyleIdx="0" presStyleCnt="3"/>
      <dgm:spPr/>
    </dgm:pt>
    <dgm:pt modelId="{348F0919-ACD6-4B96-9140-50C338E3F043}" type="pres">
      <dgm:prSet presAssocID="{A19658E7-82E0-49F1-8305-C16BD7318DA3}" presName="text3" presStyleLbl="fgAcc3" presStyleIdx="0" presStyleCnt="3" custScaleX="14924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07297AA-A1CF-456A-8894-A9D80595EC57}" type="pres">
      <dgm:prSet presAssocID="{A19658E7-82E0-49F1-8305-C16BD7318DA3}" presName="hierChild4" presStyleCnt="0"/>
      <dgm:spPr/>
    </dgm:pt>
    <dgm:pt modelId="{B2819B58-6A50-4F44-BF35-DDFC637258C1}" type="pres">
      <dgm:prSet presAssocID="{EBA162DE-29B9-4110-A1FE-24BB45611B6B}" presName="Name10" presStyleLbl="parChTrans1D2" presStyleIdx="1" presStyleCnt="3"/>
      <dgm:spPr/>
      <dgm:t>
        <a:bodyPr/>
        <a:lstStyle/>
        <a:p>
          <a:endParaRPr lang="cs-CZ"/>
        </a:p>
      </dgm:t>
    </dgm:pt>
    <dgm:pt modelId="{F773A7A1-6CC3-4DB6-A3AE-2C5BA04B764B}" type="pres">
      <dgm:prSet presAssocID="{08CCA8B8-3522-4A4F-A002-FFDA812CEE2B}" presName="hierRoot2" presStyleCnt="0"/>
      <dgm:spPr/>
    </dgm:pt>
    <dgm:pt modelId="{88309041-DCCE-4017-BBBF-AAC69B3F5BA9}" type="pres">
      <dgm:prSet presAssocID="{08CCA8B8-3522-4A4F-A002-FFDA812CEE2B}" presName="composite2" presStyleCnt="0"/>
      <dgm:spPr/>
    </dgm:pt>
    <dgm:pt modelId="{BE440C22-C4DE-4C7F-A989-573EEE153E7E}" type="pres">
      <dgm:prSet presAssocID="{08CCA8B8-3522-4A4F-A002-FFDA812CEE2B}" presName="background2" presStyleLbl="node2" presStyleIdx="1" presStyleCnt="3"/>
      <dgm:spPr/>
    </dgm:pt>
    <dgm:pt modelId="{91E70545-05C4-436D-B0FB-BBBAA304814D}" type="pres">
      <dgm:prSet presAssocID="{08CCA8B8-3522-4A4F-A002-FFDA812CEE2B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885AE7F-8489-46AA-AEB4-EC50AD6F1AD1}" type="pres">
      <dgm:prSet presAssocID="{08CCA8B8-3522-4A4F-A002-FFDA812CEE2B}" presName="hierChild3" presStyleCnt="0"/>
      <dgm:spPr/>
    </dgm:pt>
    <dgm:pt modelId="{DAC27F43-F5AF-412E-848A-9730F719271A}" type="pres">
      <dgm:prSet presAssocID="{3FFFB3A9-A045-45D6-9552-172D8DEEC35F}" presName="Name17" presStyleLbl="parChTrans1D3" presStyleIdx="1" presStyleCnt="3"/>
      <dgm:spPr/>
      <dgm:t>
        <a:bodyPr/>
        <a:lstStyle/>
        <a:p>
          <a:endParaRPr lang="cs-CZ"/>
        </a:p>
      </dgm:t>
    </dgm:pt>
    <dgm:pt modelId="{761DFB32-5969-4501-A4EC-1D61C5050081}" type="pres">
      <dgm:prSet presAssocID="{D6D54065-1601-4B84-BA0E-04D4AA262E73}" presName="hierRoot3" presStyleCnt="0"/>
      <dgm:spPr/>
    </dgm:pt>
    <dgm:pt modelId="{701FE08B-6ED4-428D-9D4C-0C0314BF2B30}" type="pres">
      <dgm:prSet presAssocID="{D6D54065-1601-4B84-BA0E-04D4AA262E73}" presName="composite3" presStyleCnt="0"/>
      <dgm:spPr/>
    </dgm:pt>
    <dgm:pt modelId="{E2893E09-203F-4C13-BB64-675DEC80B870}" type="pres">
      <dgm:prSet presAssocID="{D6D54065-1601-4B84-BA0E-04D4AA262E73}" presName="background3" presStyleLbl="node3" presStyleIdx="1" presStyleCnt="3"/>
      <dgm:spPr/>
    </dgm:pt>
    <dgm:pt modelId="{80220648-B87D-433C-975A-F0CEADEEAFFC}" type="pres">
      <dgm:prSet presAssocID="{D6D54065-1601-4B84-BA0E-04D4AA262E73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80DB8AD-896F-40D6-B992-602861589AA8}" type="pres">
      <dgm:prSet presAssocID="{D6D54065-1601-4B84-BA0E-04D4AA262E73}" presName="hierChild4" presStyleCnt="0"/>
      <dgm:spPr/>
    </dgm:pt>
    <dgm:pt modelId="{17BE0FB2-4F4D-4C79-B4FB-344C29BC5050}" type="pres">
      <dgm:prSet presAssocID="{D3009CEB-4CD7-4BE5-BF3E-689AFD3992B8}" presName="Name10" presStyleLbl="parChTrans1D2" presStyleIdx="2" presStyleCnt="3"/>
      <dgm:spPr/>
      <dgm:t>
        <a:bodyPr/>
        <a:lstStyle/>
        <a:p>
          <a:endParaRPr lang="cs-CZ"/>
        </a:p>
      </dgm:t>
    </dgm:pt>
    <dgm:pt modelId="{A23D1CA6-5452-4612-86A3-8ADB8448F859}" type="pres">
      <dgm:prSet presAssocID="{A7C576C2-F47F-447B-8417-08A7D926468E}" presName="hierRoot2" presStyleCnt="0"/>
      <dgm:spPr/>
    </dgm:pt>
    <dgm:pt modelId="{3F070A42-2DB9-4A56-B10E-F8C73C663D0B}" type="pres">
      <dgm:prSet presAssocID="{A7C576C2-F47F-447B-8417-08A7D926468E}" presName="composite2" presStyleCnt="0"/>
      <dgm:spPr/>
    </dgm:pt>
    <dgm:pt modelId="{A82C9989-873D-4EFF-8958-3EAD3A210FC3}" type="pres">
      <dgm:prSet presAssocID="{A7C576C2-F47F-447B-8417-08A7D926468E}" presName="background2" presStyleLbl="node2" presStyleIdx="2" presStyleCnt="3"/>
      <dgm:spPr/>
    </dgm:pt>
    <dgm:pt modelId="{0665D00E-9111-4B69-B006-0288D07E5BA6}" type="pres">
      <dgm:prSet presAssocID="{A7C576C2-F47F-447B-8417-08A7D926468E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D777F2D-DB8A-40FF-AD20-B4D9F871A525}" type="pres">
      <dgm:prSet presAssocID="{A7C576C2-F47F-447B-8417-08A7D926468E}" presName="hierChild3" presStyleCnt="0"/>
      <dgm:spPr/>
    </dgm:pt>
    <dgm:pt modelId="{AF7656F6-81EB-4122-A02B-1C6A2F658B5D}" type="pres">
      <dgm:prSet presAssocID="{0E989298-58A3-436A-ADD0-EB3AD511D970}" presName="Name17" presStyleLbl="parChTrans1D3" presStyleIdx="2" presStyleCnt="3"/>
      <dgm:spPr/>
      <dgm:t>
        <a:bodyPr/>
        <a:lstStyle/>
        <a:p>
          <a:endParaRPr lang="cs-CZ"/>
        </a:p>
      </dgm:t>
    </dgm:pt>
    <dgm:pt modelId="{5F08B9D6-C611-4462-B903-A07CCB8C3D8B}" type="pres">
      <dgm:prSet presAssocID="{57BE67F0-E16D-494D-898C-8FCCBB530F55}" presName="hierRoot3" presStyleCnt="0"/>
      <dgm:spPr/>
    </dgm:pt>
    <dgm:pt modelId="{D42A8418-E0D2-4E15-934D-E8A06F989E86}" type="pres">
      <dgm:prSet presAssocID="{57BE67F0-E16D-494D-898C-8FCCBB530F55}" presName="composite3" presStyleCnt="0"/>
      <dgm:spPr/>
    </dgm:pt>
    <dgm:pt modelId="{2296247A-2335-4B3C-8070-119367518C88}" type="pres">
      <dgm:prSet presAssocID="{57BE67F0-E16D-494D-898C-8FCCBB530F55}" presName="background3" presStyleLbl="node3" presStyleIdx="2" presStyleCnt="3"/>
      <dgm:spPr/>
    </dgm:pt>
    <dgm:pt modelId="{F2649B3A-0AA6-4E49-9C18-7057D817DBF0}" type="pres">
      <dgm:prSet presAssocID="{57BE67F0-E16D-494D-898C-8FCCBB530F55}" presName="text3" presStyleLbl="fgAcc3" presStyleIdx="2" presStyleCnt="3" custScaleX="16156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5B5392C-91B7-4254-BD94-F03D967734DD}" type="pres">
      <dgm:prSet presAssocID="{57BE67F0-E16D-494D-898C-8FCCBB530F55}" presName="hierChild4" presStyleCnt="0"/>
      <dgm:spPr/>
    </dgm:pt>
  </dgm:ptLst>
  <dgm:cxnLst>
    <dgm:cxn modelId="{5C811463-AD58-4A01-8660-DB199EB995F0}" srcId="{6CC58EA9-E565-4036-B580-DC37C5B157B4}" destId="{08CCA8B8-3522-4A4F-A002-FFDA812CEE2B}" srcOrd="1" destOrd="0" parTransId="{EBA162DE-29B9-4110-A1FE-24BB45611B6B}" sibTransId="{5C081F45-CA5F-4AA0-8FCA-20365A42A1A3}"/>
    <dgm:cxn modelId="{1AABB0DA-EC9C-422D-98CA-248AB05D1EEE}" type="presOf" srcId="{A7C576C2-F47F-447B-8417-08A7D926468E}" destId="{0665D00E-9111-4B69-B006-0288D07E5BA6}" srcOrd="0" destOrd="0" presId="urn:microsoft.com/office/officeart/2005/8/layout/hierarchy1"/>
    <dgm:cxn modelId="{4967595A-505B-430D-A58E-70F4A7376A15}" type="presOf" srcId="{0E989298-58A3-436A-ADD0-EB3AD511D970}" destId="{AF7656F6-81EB-4122-A02B-1C6A2F658B5D}" srcOrd="0" destOrd="0" presId="urn:microsoft.com/office/officeart/2005/8/layout/hierarchy1"/>
    <dgm:cxn modelId="{5A1A32A2-CFA9-40B9-842A-2EF892262C1C}" srcId="{E50BC93B-7E64-48FC-B735-2E521D03D48A}" destId="{6CC58EA9-E565-4036-B580-DC37C5B157B4}" srcOrd="0" destOrd="0" parTransId="{0B45D193-F6EF-4AED-894B-541B3FA49747}" sibTransId="{5376CAD1-88C5-4268-AB7E-646A67EDCA17}"/>
    <dgm:cxn modelId="{DE2985BB-D1AF-43A8-8140-D9E032A0781B}" type="presOf" srcId="{E50BC93B-7E64-48FC-B735-2E521D03D48A}" destId="{29E3F6E2-F6C6-4E32-82D6-210B28259374}" srcOrd="0" destOrd="0" presId="urn:microsoft.com/office/officeart/2005/8/layout/hierarchy1"/>
    <dgm:cxn modelId="{87078364-C58D-4D19-BBB5-5659CB1BFFFE}" type="presOf" srcId="{93C01463-72EA-4EE6-8445-763FFAF97924}" destId="{067F9456-9E3F-4CFE-8E10-33D30A386678}" srcOrd="0" destOrd="0" presId="urn:microsoft.com/office/officeart/2005/8/layout/hierarchy1"/>
    <dgm:cxn modelId="{0EB01B4F-B577-4DC9-9CAF-AC6385DEACEB}" type="presOf" srcId="{6CC58EA9-E565-4036-B580-DC37C5B157B4}" destId="{E82626FA-094F-4B4E-9D40-7850A98BB71D}" srcOrd="0" destOrd="0" presId="urn:microsoft.com/office/officeart/2005/8/layout/hierarchy1"/>
    <dgm:cxn modelId="{80B0A90A-CFDA-4EF4-A75D-DF906939B104}" type="presOf" srcId="{57BE67F0-E16D-494D-898C-8FCCBB530F55}" destId="{F2649B3A-0AA6-4E49-9C18-7057D817DBF0}" srcOrd="0" destOrd="0" presId="urn:microsoft.com/office/officeart/2005/8/layout/hierarchy1"/>
    <dgm:cxn modelId="{7FB6A598-683D-462D-B179-65B933043DAD}" srcId="{08CCA8B8-3522-4A4F-A002-FFDA812CEE2B}" destId="{D6D54065-1601-4B84-BA0E-04D4AA262E73}" srcOrd="0" destOrd="0" parTransId="{3FFFB3A9-A045-45D6-9552-172D8DEEC35F}" sibTransId="{4FAE9234-07BF-43CE-AAAC-E4FDAA31B7CF}"/>
    <dgm:cxn modelId="{6CFC10D1-D1B5-4488-98DB-C8A86C3708E8}" type="presOf" srcId="{D6D54065-1601-4B84-BA0E-04D4AA262E73}" destId="{80220648-B87D-433C-975A-F0CEADEEAFFC}" srcOrd="0" destOrd="0" presId="urn:microsoft.com/office/officeart/2005/8/layout/hierarchy1"/>
    <dgm:cxn modelId="{8E22A364-39B9-4940-9FFC-95361E8C6089}" srcId="{6CC58EA9-E565-4036-B580-DC37C5B157B4}" destId="{A7C576C2-F47F-447B-8417-08A7D926468E}" srcOrd="2" destOrd="0" parTransId="{D3009CEB-4CD7-4BE5-BF3E-689AFD3992B8}" sibTransId="{2E747ECB-B672-4691-A8DB-8D30F9600223}"/>
    <dgm:cxn modelId="{685436F4-595C-46B6-96EE-D14B986C032D}" type="presOf" srcId="{CD1EA546-40FF-4EE7-8A5B-7470FEE04FF9}" destId="{E39EA5DB-7479-415C-B8A6-17B5541921B2}" srcOrd="0" destOrd="0" presId="urn:microsoft.com/office/officeart/2005/8/layout/hierarchy1"/>
    <dgm:cxn modelId="{E90E6528-23BF-4E88-A50B-1EC7D5E9C64D}" type="presOf" srcId="{EBA162DE-29B9-4110-A1FE-24BB45611B6B}" destId="{B2819B58-6A50-4F44-BF35-DDFC637258C1}" srcOrd="0" destOrd="0" presId="urn:microsoft.com/office/officeart/2005/8/layout/hierarchy1"/>
    <dgm:cxn modelId="{8E0B7061-6A92-4986-8810-CAD7D510A029}" srcId="{6CC58EA9-E565-4036-B580-DC37C5B157B4}" destId="{CD1EA546-40FF-4EE7-8A5B-7470FEE04FF9}" srcOrd="0" destOrd="0" parTransId="{3063C739-D8E0-4141-8608-A860F130B2E2}" sibTransId="{FF493E5A-0976-4C7B-935D-6E61030A3436}"/>
    <dgm:cxn modelId="{F87C9381-454F-4E96-AB24-DF89E0444DA6}" type="presOf" srcId="{08CCA8B8-3522-4A4F-A002-FFDA812CEE2B}" destId="{91E70545-05C4-436D-B0FB-BBBAA304814D}" srcOrd="0" destOrd="0" presId="urn:microsoft.com/office/officeart/2005/8/layout/hierarchy1"/>
    <dgm:cxn modelId="{2D8105F6-BB3C-4431-BC7C-B1A2A88C63DD}" type="presOf" srcId="{3FFFB3A9-A045-45D6-9552-172D8DEEC35F}" destId="{DAC27F43-F5AF-412E-848A-9730F719271A}" srcOrd="0" destOrd="0" presId="urn:microsoft.com/office/officeart/2005/8/layout/hierarchy1"/>
    <dgm:cxn modelId="{DE2EE301-1E34-49B7-8A4A-F26332533909}" type="presOf" srcId="{A19658E7-82E0-49F1-8305-C16BD7318DA3}" destId="{348F0919-ACD6-4B96-9140-50C338E3F043}" srcOrd="0" destOrd="0" presId="urn:microsoft.com/office/officeart/2005/8/layout/hierarchy1"/>
    <dgm:cxn modelId="{47EA2A6B-4CB4-45DE-BFD0-821DEAF24DA2}" type="presOf" srcId="{D3009CEB-4CD7-4BE5-BF3E-689AFD3992B8}" destId="{17BE0FB2-4F4D-4C79-B4FB-344C29BC5050}" srcOrd="0" destOrd="0" presId="urn:microsoft.com/office/officeart/2005/8/layout/hierarchy1"/>
    <dgm:cxn modelId="{F3941E42-E27D-4428-A325-645425B0E98C}" srcId="{A7C576C2-F47F-447B-8417-08A7D926468E}" destId="{57BE67F0-E16D-494D-898C-8FCCBB530F55}" srcOrd="0" destOrd="0" parTransId="{0E989298-58A3-436A-ADD0-EB3AD511D970}" sibTransId="{2CDE36B6-66CC-4383-8C2E-05C8AE63C1CD}"/>
    <dgm:cxn modelId="{DBA6F413-4685-4E53-AFB6-76DAD46F81A7}" srcId="{CD1EA546-40FF-4EE7-8A5B-7470FEE04FF9}" destId="{A19658E7-82E0-49F1-8305-C16BD7318DA3}" srcOrd="0" destOrd="0" parTransId="{93C01463-72EA-4EE6-8445-763FFAF97924}" sibTransId="{33549375-815C-4798-9897-2EFA8A99387C}"/>
    <dgm:cxn modelId="{4305AB22-12DB-46B0-9FEE-3E70405B8FA9}" type="presOf" srcId="{3063C739-D8E0-4141-8608-A860F130B2E2}" destId="{0AE73C1A-C5E3-48ED-90BF-AD300348800D}" srcOrd="0" destOrd="0" presId="urn:microsoft.com/office/officeart/2005/8/layout/hierarchy1"/>
    <dgm:cxn modelId="{09A7EBD3-4A6A-44A7-9D74-E27E89303094}" type="presParOf" srcId="{29E3F6E2-F6C6-4E32-82D6-210B28259374}" destId="{A98584F2-EC67-4AB9-A847-DE87E6ED9EA2}" srcOrd="0" destOrd="0" presId="urn:microsoft.com/office/officeart/2005/8/layout/hierarchy1"/>
    <dgm:cxn modelId="{C8696BFB-31F6-4626-BBB7-E7B27C96F667}" type="presParOf" srcId="{A98584F2-EC67-4AB9-A847-DE87E6ED9EA2}" destId="{15617AE6-0B11-4712-858F-D514F562994D}" srcOrd="0" destOrd="0" presId="urn:microsoft.com/office/officeart/2005/8/layout/hierarchy1"/>
    <dgm:cxn modelId="{E433561F-F498-49D8-B23B-BC53415F77A0}" type="presParOf" srcId="{15617AE6-0B11-4712-858F-D514F562994D}" destId="{5CC6A398-94B3-4155-9DF8-FCEB5037E222}" srcOrd="0" destOrd="0" presId="urn:microsoft.com/office/officeart/2005/8/layout/hierarchy1"/>
    <dgm:cxn modelId="{59447575-EF91-4226-B32D-0FE8263B0F78}" type="presParOf" srcId="{15617AE6-0B11-4712-858F-D514F562994D}" destId="{E82626FA-094F-4B4E-9D40-7850A98BB71D}" srcOrd="1" destOrd="0" presId="urn:microsoft.com/office/officeart/2005/8/layout/hierarchy1"/>
    <dgm:cxn modelId="{DCB91F17-C5AE-4FA3-903C-6FEBBB7092EC}" type="presParOf" srcId="{A98584F2-EC67-4AB9-A847-DE87E6ED9EA2}" destId="{70219DE3-B633-4E27-9394-F295D8F3E98F}" srcOrd="1" destOrd="0" presId="urn:microsoft.com/office/officeart/2005/8/layout/hierarchy1"/>
    <dgm:cxn modelId="{36BA0FF6-C2A8-4C35-A442-46DD9ED6CA8E}" type="presParOf" srcId="{70219DE3-B633-4E27-9394-F295D8F3E98F}" destId="{0AE73C1A-C5E3-48ED-90BF-AD300348800D}" srcOrd="0" destOrd="0" presId="urn:microsoft.com/office/officeart/2005/8/layout/hierarchy1"/>
    <dgm:cxn modelId="{29F36EE9-B69C-4500-A746-F32950AACF88}" type="presParOf" srcId="{70219DE3-B633-4E27-9394-F295D8F3E98F}" destId="{3DC35A66-601E-4110-AA6C-BD8048BDD18F}" srcOrd="1" destOrd="0" presId="urn:microsoft.com/office/officeart/2005/8/layout/hierarchy1"/>
    <dgm:cxn modelId="{CEF34B2F-BC17-4CF1-B506-6670C24BD9AD}" type="presParOf" srcId="{3DC35A66-601E-4110-AA6C-BD8048BDD18F}" destId="{5792AB27-BA23-4E8B-9216-4802EFD21B97}" srcOrd="0" destOrd="0" presId="urn:microsoft.com/office/officeart/2005/8/layout/hierarchy1"/>
    <dgm:cxn modelId="{F3B01DA9-92D2-40DD-BA2E-85E503BCB0E8}" type="presParOf" srcId="{5792AB27-BA23-4E8B-9216-4802EFD21B97}" destId="{A9326B11-7055-435B-A5F4-B9ADFFBC289C}" srcOrd="0" destOrd="0" presId="urn:microsoft.com/office/officeart/2005/8/layout/hierarchy1"/>
    <dgm:cxn modelId="{1B47A135-0794-4E1A-92A7-F2A90421EEF1}" type="presParOf" srcId="{5792AB27-BA23-4E8B-9216-4802EFD21B97}" destId="{E39EA5DB-7479-415C-B8A6-17B5541921B2}" srcOrd="1" destOrd="0" presId="urn:microsoft.com/office/officeart/2005/8/layout/hierarchy1"/>
    <dgm:cxn modelId="{600B940C-0ABF-4D5D-9AFC-74DBCBE1F92D}" type="presParOf" srcId="{3DC35A66-601E-4110-AA6C-BD8048BDD18F}" destId="{7D67022D-5F6B-40D0-B49B-F37D6A86775D}" srcOrd="1" destOrd="0" presId="urn:microsoft.com/office/officeart/2005/8/layout/hierarchy1"/>
    <dgm:cxn modelId="{C3C2D474-C0AA-4350-8AE9-2A6E27896355}" type="presParOf" srcId="{7D67022D-5F6B-40D0-B49B-F37D6A86775D}" destId="{067F9456-9E3F-4CFE-8E10-33D30A386678}" srcOrd="0" destOrd="0" presId="urn:microsoft.com/office/officeart/2005/8/layout/hierarchy1"/>
    <dgm:cxn modelId="{FFD7546D-2F45-484F-8A26-48427EBA3EB8}" type="presParOf" srcId="{7D67022D-5F6B-40D0-B49B-F37D6A86775D}" destId="{D03AAAF5-DD38-426C-8843-7A079B08BDD6}" srcOrd="1" destOrd="0" presId="urn:microsoft.com/office/officeart/2005/8/layout/hierarchy1"/>
    <dgm:cxn modelId="{C46DDD84-AD90-4AAF-91E0-F692E114DDFC}" type="presParOf" srcId="{D03AAAF5-DD38-426C-8843-7A079B08BDD6}" destId="{E9BAE439-B870-40C1-BE8C-90B21BFAFB48}" srcOrd="0" destOrd="0" presId="urn:microsoft.com/office/officeart/2005/8/layout/hierarchy1"/>
    <dgm:cxn modelId="{B07F50CA-8C62-4A61-966A-D6D969E413D1}" type="presParOf" srcId="{E9BAE439-B870-40C1-BE8C-90B21BFAFB48}" destId="{21B90C92-5684-4F0A-BC44-01CED681CA57}" srcOrd="0" destOrd="0" presId="urn:microsoft.com/office/officeart/2005/8/layout/hierarchy1"/>
    <dgm:cxn modelId="{662283B9-E33C-4B23-B2A7-3EC05549FBB0}" type="presParOf" srcId="{E9BAE439-B870-40C1-BE8C-90B21BFAFB48}" destId="{348F0919-ACD6-4B96-9140-50C338E3F043}" srcOrd="1" destOrd="0" presId="urn:microsoft.com/office/officeart/2005/8/layout/hierarchy1"/>
    <dgm:cxn modelId="{9688E3F7-2C30-410E-88EB-B48E5EBF5735}" type="presParOf" srcId="{D03AAAF5-DD38-426C-8843-7A079B08BDD6}" destId="{907297AA-A1CF-456A-8894-A9D80595EC57}" srcOrd="1" destOrd="0" presId="urn:microsoft.com/office/officeart/2005/8/layout/hierarchy1"/>
    <dgm:cxn modelId="{8706805A-00FB-46DD-94F1-9A2475DB8D82}" type="presParOf" srcId="{70219DE3-B633-4E27-9394-F295D8F3E98F}" destId="{B2819B58-6A50-4F44-BF35-DDFC637258C1}" srcOrd="2" destOrd="0" presId="urn:microsoft.com/office/officeart/2005/8/layout/hierarchy1"/>
    <dgm:cxn modelId="{63E15D4B-69BC-47D6-A6E1-B48AAACCCC4A}" type="presParOf" srcId="{70219DE3-B633-4E27-9394-F295D8F3E98F}" destId="{F773A7A1-6CC3-4DB6-A3AE-2C5BA04B764B}" srcOrd="3" destOrd="0" presId="urn:microsoft.com/office/officeart/2005/8/layout/hierarchy1"/>
    <dgm:cxn modelId="{91FDF33D-82D9-4B3B-A0AD-890C8A5BC7A6}" type="presParOf" srcId="{F773A7A1-6CC3-4DB6-A3AE-2C5BA04B764B}" destId="{88309041-DCCE-4017-BBBF-AAC69B3F5BA9}" srcOrd="0" destOrd="0" presId="urn:microsoft.com/office/officeart/2005/8/layout/hierarchy1"/>
    <dgm:cxn modelId="{AE96244D-9C8E-43EF-A2FB-90BEC2467C75}" type="presParOf" srcId="{88309041-DCCE-4017-BBBF-AAC69B3F5BA9}" destId="{BE440C22-C4DE-4C7F-A989-573EEE153E7E}" srcOrd="0" destOrd="0" presId="urn:microsoft.com/office/officeart/2005/8/layout/hierarchy1"/>
    <dgm:cxn modelId="{C315C90F-E48E-4ACF-B668-C9B4279C46A3}" type="presParOf" srcId="{88309041-DCCE-4017-BBBF-AAC69B3F5BA9}" destId="{91E70545-05C4-436D-B0FB-BBBAA304814D}" srcOrd="1" destOrd="0" presId="urn:microsoft.com/office/officeart/2005/8/layout/hierarchy1"/>
    <dgm:cxn modelId="{7252A2C8-D59E-4095-B742-DE1A325ECAD2}" type="presParOf" srcId="{F773A7A1-6CC3-4DB6-A3AE-2C5BA04B764B}" destId="{6885AE7F-8489-46AA-AEB4-EC50AD6F1AD1}" srcOrd="1" destOrd="0" presId="urn:microsoft.com/office/officeart/2005/8/layout/hierarchy1"/>
    <dgm:cxn modelId="{D29B4F89-E4B4-4F6F-BF3A-C96304150286}" type="presParOf" srcId="{6885AE7F-8489-46AA-AEB4-EC50AD6F1AD1}" destId="{DAC27F43-F5AF-412E-848A-9730F719271A}" srcOrd="0" destOrd="0" presId="urn:microsoft.com/office/officeart/2005/8/layout/hierarchy1"/>
    <dgm:cxn modelId="{C3230322-223C-425B-8C59-677F8C25AA9E}" type="presParOf" srcId="{6885AE7F-8489-46AA-AEB4-EC50AD6F1AD1}" destId="{761DFB32-5969-4501-A4EC-1D61C5050081}" srcOrd="1" destOrd="0" presId="urn:microsoft.com/office/officeart/2005/8/layout/hierarchy1"/>
    <dgm:cxn modelId="{BB54C69B-8994-4AA2-B44C-92074F97CD42}" type="presParOf" srcId="{761DFB32-5969-4501-A4EC-1D61C5050081}" destId="{701FE08B-6ED4-428D-9D4C-0C0314BF2B30}" srcOrd="0" destOrd="0" presId="urn:microsoft.com/office/officeart/2005/8/layout/hierarchy1"/>
    <dgm:cxn modelId="{205C9169-E395-40E5-AC98-E36C176F3C67}" type="presParOf" srcId="{701FE08B-6ED4-428D-9D4C-0C0314BF2B30}" destId="{E2893E09-203F-4C13-BB64-675DEC80B870}" srcOrd="0" destOrd="0" presId="urn:microsoft.com/office/officeart/2005/8/layout/hierarchy1"/>
    <dgm:cxn modelId="{7350889E-3622-4C70-B495-77D6C1A87272}" type="presParOf" srcId="{701FE08B-6ED4-428D-9D4C-0C0314BF2B30}" destId="{80220648-B87D-433C-975A-F0CEADEEAFFC}" srcOrd="1" destOrd="0" presId="urn:microsoft.com/office/officeart/2005/8/layout/hierarchy1"/>
    <dgm:cxn modelId="{56C0B919-6915-43BE-A6FD-D7983E713A19}" type="presParOf" srcId="{761DFB32-5969-4501-A4EC-1D61C5050081}" destId="{F80DB8AD-896F-40D6-B992-602861589AA8}" srcOrd="1" destOrd="0" presId="urn:microsoft.com/office/officeart/2005/8/layout/hierarchy1"/>
    <dgm:cxn modelId="{C31E6181-206D-4207-AD32-6308BC953247}" type="presParOf" srcId="{70219DE3-B633-4E27-9394-F295D8F3E98F}" destId="{17BE0FB2-4F4D-4C79-B4FB-344C29BC5050}" srcOrd="4" destOrd="0" presId="urn:microsoft.com/office/officeart/2005/8/layout/hierarchy1"/>
    <dgm:cxn modelId="{216DEAB2-1121-4DE8-B80E-F656C020979E}" type="presParOf" srcId="{70219DE3-B633-4E27-9394-F295D8F3E98F}" destId="{A23D1CA6-5452-4612-86A3-8ADB8448F859}" srcOrd="5" destOrd="0" presId="urn:microsoft.com/office/officeart/2005/8/layout/hierarchy1"/>
    <dgm:cxn modelId="{0EB88842-9DA8-4772-9467-2E4B9A7F14E7}" type="presParOf" srcId="{A23D1CA6-5452-4612-86A3-8ADB8448F859}" destId="{3F070A42-2DB9-4A56-B10E-F8C73C663D0B}" srcOrd="0" destOrd="0" presId="urn:microsoft.com/office/officeart/2005/8/layout/hierarchy1"/>
    <dgm:cxn modelId="{840FB9EC-B40D-4000-BC22-EB953E82E240}" type="presParOf" srcId="{3F070A42-2DB9-4A56-B10E-F8C73C663D0B}" destId="{A82C9989-873D-4EFF-8958-3EAD3A210FC3}" srcOrd="0" destOrd="0" presId="urn:microsoft.com/office/officeart/2005/8/layout/hierarchy1"/>
    <dgm:cxn modelId="{2C821C71-002D-4D74-ADA0-34959A19C91E}" type="presParOf" srcId="{3F070A42-2DB9-4A56-B10E-F8C73C663D0B}" destId="{0665D00E-9111-4B69-B006-0288D07E5BA6}" srcOrd="1" destOrd="0" presId="urn:microsoft.com/office/officeart/2005/8/layout/hierarchy1"/>
    <dgm:cxn modelId="{96EEB2D4-1DC3-4DCD-A5E8-5ABB31431715}" type="presParOf" srcId="{A23D1CA6-5452-4612-86A3-8ADB8448F859}" destId="{2D777F2D-DB8A-40FF-AD20-B4D9F871A525}" srcOrd="1" destOrd="0" presId="urn:microsoft.com/office/officeart/2005/8/layout/hierarchy1"/>
    <dgm:cxn modelId="{522E1FAF-CAD6-4768-A79D-0946C23B782A}" type="presParOf" srcId="{2D777F2D-DB8A-40FF-AD20-B4D9F871A525}" destId="{AF7656F6-81EB-4122-A02B-1C6A2F658B5D}" srcOrd="0" destOrd="0" presId="urn:microsoft.com/office/officeart/2005/8/layout/hierarchy1"/>
    <dgm:cxn modelId="{80AED0A5-E62D-4067-A22B-0C7EA1DA4A1D}" type="presParOf" srcId="{2D777F2D-DB8A-40FF-AD20-B4D9F871A525}" destId="{5F08B9D6-C611-4462-B903-A07CCB8C3D8B}" srcOrd="1" destOrd="0" presId="urn:microsoft.com/office/officeart/2005/8/layout/hierarchy1"/>
    <dgm:cxn modelId="{49D29731-B101-4144-ADAD-7A9747F32F88}" type="presParOf" srcId="{5F08B9D6-C611-4462-B903-A07CCB8C3D8B}" destId="{D42A8418-E0D2-4E15-934D-E8A06F989E86}" srcOrd="0" destOrd="0" presId="urn:microsoft.com/office/officeart/2005/8/layout/hierarchy1"/>
    <dgm:cxn modelId="{A9C2451F-932D-45B1-9D69-08F1A366F7CA}" type="presParOf" srcId="{D42A8418-E0D2-4E15-934D-E8A06F989E86}" destId="{2296247A-2335-4B3C-8070-119367518C88}" srcOrd="0" destOrd="0" presId="urn:microsoft.com/office/officeart/2005/8/layout/hierarchy1"/>
    <dgm:cxn modelId="{316CA5F5-6501-4F53-B7BC-0FB31C114465}" type="presParOf" srcId="{D42A8418-E0D2-4E15-934D-E8A06F989E86}" destId="{F2649B3A-0AA6-4E49-9C18-7057D817DBF0}" srcOrd="1" destOrd="0" presId="urn:microsoft.com/office/officeart/2005/8/layout/hierarchy1"/>
    <dgm:cxn modelId="{4BB10E11-4AF0-48A6-A25C-B9EC501386CE}" type="presParOf" srcId="{5F08B9D6-C611-4462-B903-A07CCB8C3D8B}" destId="{35B5392C-91B7-4254-BD94-F03D967734D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8F1931-8A10-4768-B868-8CE13FF1C0C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913A61F-355E-4C8E-B3E1-A7BDB82E5FED}">
      <dgm:prSet phldrT="[Text]" custT="1"/>
      <dgm:spPr/>
      <dgm:t>
        <a:bodyPr/>
        <a:lstStyle/>
        <a:p>
          <a:r>
            <a:rPr lang="cs-CZ" sz="2400" b="1" dirty="0" smtClean="0"/>
            <a:t>FAKTORY VLIVU NA MAJETEK  </a:t>
          </a:r>
          <a:endParaRPr lang="cs-CZ" sz="2400" b="1" dirty="0"/>
        </a:p>
      </dgm:t>
    </dgm:pt>
    <dgm:pt modelId="{4428D035-222A-4BDC-A51F-B5CF2AC0DE65}" type="parTrans" cxnId="{72329A69-0BCB-4608-A5DF-394EA9C4AFE2}">
      <dgm:prSet/>
      <dgm:spPr/>
      <dgm:t>
        <a:bodyPr/>
        <a:lstStyle/>
        <a:p>
          <a:endParaRPr lang="cs-CZ"/>
        </a:p>
      </dgm:t>
    </dgm:pt>
    <dgm:pt modelId="{0B5D2991-BFBD-4277-AAA4-608D548673A6}" type="sibTrans" cxnId="{72329A69-0BCB-4608-A5DF-394EA9C4AFE2}">
      <dgm:prSet/>
      <dgm:spPr/>
      <dgm:t>
        <a:bodyPr/>
        <a:lstStyle/>
        <a:p>
          <a:endParaRPr lang="cs-CZ"/>
        </a:p>
      </dgm:t>
    </dgm:pt>
    <dgm:pt modelId="{F2A62A17-BDF3-4D13-AFD9-9D1185411304}">
      <dgm:prSet phldrT="[Text]" custT="1"/>
      <dgm:spPr/>
      <dgm:t>
        <a:bodyPr/>
        <a:lstStyle/>
        <a:p>
          <a:r>
            <a:rPr lang="cs-CZ" sz="2400" b="1" dirty="0" smtClean="0"/>
            <a:t>Cena</a:t>
          </a:r>
          <a:r>
            <a:rPr lang="cs-CZ" sz="1800" dirty="0" smtClean="0"/>
            <a:t> </a:t>
          </a:r>
          <a:endParaRPr lang="cs-CZ" sz="1800" dirty="0"/>
        </a:p>
      </dgm:t>
    </dgm:pt>
    <dgm:pt modelId="{1D10255C-B3A1-4A61-8DF4-4361DDC825EC}" type="parTrans" cxnId="{2A2F32C3-E0AA-4297-B6EA-FD8890C3B32C}">
      <dgm:prSet/>
      <dgm:spPr/>
      <dgm:t>
        <a:bodyPr/>
        <a:lstStyle/>
        <a:p>
          <a:endParaRPr lang="cs-CZ"/>
        </a:p>
      </dgm:t>
    </dgm:pt>
    <dgm:pt modelId="{E91D8D71-BB4E-4839-A939-63098C0CDB23}" type="sibTrans" cxnId="{2A2F32C3-E0AA-4297-B6EA-FD8890C3B32C}">
      <dgm:prSet/>
      <dgm:spPr/>
      <dgm:t>
        <a:bodyPr/>
        <a:lstStyle/>
        <a:p>
          <a:endParaRPr lang="cs-CZ"/>
        </a:p>
      </dgm:t>
    </dgm:pt>
    <dgm:pt modelId="{6A519743-D2F0-4199-810A-FA3B40BCABE0}">
      <dgm:prSet phldrT="[Text]" custT="1"/>
      <dgm:spPr/>
      <dgm:t>
        <a:bodyPr/>
        <a:lstStyle/>
        <a:p>
          <a:r>
            <a:rPr lang="cs-CZ" sz="2000" b="1" dirty="0" smtClean="0"/>
            <a:t>Rozsah podnikových </a:t>
          </a:r>
        </a:p>
        <a:p>
          <a:r>
            <a:rPr lang="cs-CZ" sz="2000" b="1" dirty="0" smtClean="0"/>
            <a:t>výkonů </a:t>
          </a:r>
          <a:endParaRPr lang="cs-CZ" sz="2000" b="1" dirty="0"/>
        </a:p>
      </dgm:t>
    </dgm:pt>
    <dgm:pt modelId="{4E47B7F2-3E89-4229-94B5-8B0382100A6C}" type="parTrans" cxnId="{958B4870-EA03-443C-870E-C28440553372}">
      <dgm:prSet/>
      <dgm:spPr/>
      <dgm:t>
        <a:bodyPr/>
        <a:lstStyle/>
        <a:p>
          <a:endParaRPr lang="cs-CZ"/>
        </a:p>
      </dgm:t>
    </dgm:pt>
    <dgm:pt modelId="{21508C34-8D30-496C-9261-83893578BB68}" type="sibTrans" cxnId="{958B4870-EA03-443C-870E-C28440553372}">
      <dgm:prSet/>
      <dgm:spPr/>
      <dgm:t>
        <a:bodyPr/>
        <a:lstStyle/>
        <a:p>
          <a:endParaRPr lang="cs-CZ"/>
        </a:p>
      </dgm:t>
    </dgm:pt>
    <dgm:pt modelId="{E62119EE-FAA3-456E-B10B-DE63A6878948}">
      <dgm:prSet/>
      <dgm:spPr/>
      <dgm:t>
        <a:bodyPr/>
        <a:lstStyle/>
        <a:p>
          <a:r>
            <a:rPr lang="cs-CZ" b="1" dirty="0" smtClean="0"/>
            <a:t>Stupeň využití celkového majetku</a:t>
          </a:r>
          <a:r>
            <a:rPr lang="cs-CZ" dirty="0" smtClean="0"/>
            <a:t> </a:t>
          </a:r>
          <a:endParaRPr lang="cs-CZ" dirty="0"/>
        </a:p>
      </dgm:t>
    </dgm:pt>
    <dgm:pt modelId="{8DAB07E8-FADD-4FAB-9700-AA6C1F0C538B}" type="parTrans" cxnId="{B7D41B7E-F1CF-4655-8393-F11EE19AA296}">
      <dgm:prSet/>
      <dgm:spPr/>
      <dgm:t>
        <a:bodyPr/>
        <a:lstStyle/>
        <a:p>
          <a:endParaRPr lang="cs-CZ"/>
        </a:p>
      </dgm:t>
    </dgm:pt>
    <dgm:pt modelId="{96DDA4C1-45D8-4CEC-BA16-7756E05B08B4}" type="sibTrans" cxnId="{B7D41B7E-F1CF-4655-8393-F11EE19AA296}">
      <dgm:prSet/>
      <dgm:spPr/>
      <dgm:t>
        <a:bodyPr/>
        <a:lstStyle/>
        <a:p>
          <a:endParaRPr lang="cs-CZ"/>
        </a:p>
      </dgm:t>
    </dgm:pt>
    <dgm:pt modelId="{A518F653-4AA0-4E9D-8AE6-32EC2740C60D}" type="pres">
      <dgm:prSet presAssocID="{038F1931-8A10-4768-B868-8CE13FF1C0C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B6AB1DC9-4581-4A8A-89BD-0CD80F298F15}" type="pres">
      <dgm:prSet presAssocID="{F913A61F-355E-4C8E-B3E1-A7BDB82E5FED}" presName="hierRoot1" presStyleCnt="0"/>
      <dgm:spPr/>
    </dgm:pt>
    <dgm:pt modelId="{B5961F98-7AA2-4565-B4D9-7A9F065CBBDA}" type="pres">
      <dgm:prSet presAssocID="{F913A61F-355E-4C8E-B3E1-A7BDB82E5FED}" presName="composite" presStyleCnt="0"/>
      <dgm:spPr/>
    </dgm:pt>
    <dgm:pt modelId="{BBDF1430-4B56-4B5B-8FA2-EB144FAB60D6}" type="pres">
      <dgm:prSet presAssocID="{F913A61F-355E-4C8E-B3E1-A7BDB82E5FED}" presName="background" presStyleLbl="node0" presStyleIdx="0" presStyleCnt="1"/>
      <dgm:spPr/>
    </dgm:pt>
    <dgm:pt modelId="{FFFCF1EA-CED9-4619-8E50-0F093BD06ADE}" type="pres">
      <dgm:prSet presAssocID="{F913A61F-355E-4C8E-B3E1-A7BDB82E5FED}" presName="text" presStyleLbl="fgAcc0" presStyleIdx="0" presStyleCnt="1" custScaleX="37790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57F6BC7-203B-44E5-BD4A-AC9822FB0390}" type="pres">
      <dgm:prSet presAssocID="{F913A61F-355E-4C8E-B3E1-A7BDB82E5FED}" presName="hierChild2" presStyleCnt="0"/>
      <dgm:spPr/>
    </dgm:pt>
    <dgm:pt modelId="{F2E676D6-41FC-4C9E-82BD-C473BD5BB02F}" type="pres">
      <dgm:prSet presAssocID="{1D10255C-B3A1-4A61-8DF4-4361DDC825EC}" presName="Name10" presStyleLbl="parChTrans1D2" presStyleIdx="0" presStyleCnt="3"/>
      <dgm:spPr/>
      <dgm:t>
        <a:bodyPr/>
        <a:lstStyle/>
        <a:p>
          <a:endParaRPr lang="cs-CZ"/>
        </a:p>
      </dgm:t>
    </dgm:pt>
    <dgm:pt modelId="{FC74CEBD-ABC8-4BDE-93B7-68FF8FB04ED9}" type="pres">
      <dgm:prSet presAssocID="{F2A62A17-BDF3-4D13-AFD9-9D1185411304}" presName="hierRoot2" presStyleCnt="0"/>
      <dgm:spPr/>
    </dgm:pt>
    <dgm:pt modelId="{1E55A1A4-37C9-4DBA-8655-0865866FD993}" type="pres">
      <dgm:prSet presAssocID="{F2A62A17-BDF3-4D13-AFD9-9D1185411304}" presName="composite2" presStyleCnt="0"/>
      <dgm:spPr/>
    </dgm:pt>
    <dgm:pt modelId="{A29CA6DE-AD89-4FAF-A943-473EB1237C49}" type="pres">
      <dgm:prSet presAssocID="{F2A62A17-BDF3-4D13-AFD9-9D1185411304}" presName="background2" presStyleLbl="node2" presStyleIdx="0" presStyleCnt="3"/>
      <dgm:spPr/>
    </dgm:pt>
    <dgm:pt modelId="{01DC48EF-362F-4ACD-A673-0008689A3C9B}" type="pres">
      <dgm:prSet presAssocID="{F2A62A17-BDF3-4D13-AFD9-9D1185411304}" presName="text2" presStyleLbl="fgAcc2" presStyleIdx="0" presStyleCnt="3" custScaleX="13022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FF244E7-737D-4AAE-A9FB-A5E6EF0DCEDA}" type="pres">
      <dgm:prSet presAssocID="{F2A62A17-BDF3-4D13-AFD9-9D1185411304}" presName="hierChild3" presStyleCnt="0"/>
      <dgm:spPr/>
    </dgm:pt>
    <dgm:pt modelId="{2FB2161D-E93B-420D-9ED0-658CCD513148}" type="pres">
      <dgm:prSet presAssocID="{4E47B7F2-3E89-4229-94B5-8B0382100A6C}" presName="Name10" presStyleLbl="parChTrans1D2" presStyleIdx="1" presStyleCnt="3"/>
      <dgm:spPr/>
      <dgm:t>
        <a:bodyPr/>
        <a:lstStyle/>
        <a:p>
          <a:endParaRPr lang="cs-CZ"/>
        </a:p>
      </dgm:t>
    </dgm:pt>
    <dgm:pt modelId="{1D2EA448-2A60-4223-B164-A0ABE73280DD}" type="pres">
      <dgm:prSet presAssocID="{6A519743-D2F0-4199-810A-FA3B40BCABE0}" presName="hierRoot2" presStyleCnt="0"/>
      <dgm:spPr/>
    </dgm:pt>
    <dgm:pt modelId="{CAC1FF3D-038C-46C0-A16A-35DFBAE7D87E}" type="pres">
      <dgm:prSet presAssocID="{6A519743-D2F0-4199-810A-FA3B40BCABE0}" presName="composite2" presStyleCnt="0"/>
      <dgm:spPr/>
    </dgm:pt>
    <dgm:pt modelId="{EAA0A820-FDFC-4D4F-B9C8-66BD9A7ACB76}" type="pres">
      <dgm:prSet presAssocID="{6A519743-D2F0-4199-810A-FA3B40BCABE0}" presName="background2" presStyleLbl="node2" presStyleIdx="1" presStyleCnt="3"/>
      <dgm:spPr/>
    </dgm:pt>
    <dgm:pt modelId="{849E3695-C2BF-4B2A-A202-A67E583B7EFB}" type="pres">
      <dgm:prSet presAssocID="{6A519743-D2F0-4199-810A-FA3B40BCABE0}" presName="text2" presStyleLbl="fgAcc2" presStyleIdx="1" presStyleCnt="3" custScaleX="18067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470579E-9AC4-40B2-B395-0C4066ED1F57}" type="pres">
      <dgm:prSet presAssocID="{6A519743-D2F0-4199-810A-FA3B40BCABE0}" presName="hierChild3" presStyleCnt="0"/>
      <dgm:spPr/>
    </dgm:pt>
    <dgm:pt modelId="{654B2E55-97FC-48FD-8BFA-D56A923F4BD7}" type="pres">
      <dgm:prSet presAssocID="{8DAB07E8-FADD-4FAB-9700-AA6C1F0C538B}" presName="Name10" presStyleLbl="parChTrans1D2" presStyleIdx="2" presStyleCnt="3"/>
      <dgm:spPr/>
      <dgm:t>
        <a:bodyPr/>
        <a:lstStyle/>
        <a:p>
          <a:endParaRPr lang="cs-CZ"/>
        </a:p>
      </dgm:t>
    </dgm:pt>
    <dgm:pt modelId="{DB8557F0-2846-4130-8707-9DA5C905D439}" type="pres">
      <dgm:prSet presAssocID="{E62119EE-FAA3-456E-B10B-DE63A6878948}" presName="hierRoot2" presStyleCnt="0"/>
      <dgm:spPr/>
    </dgm:pt>
    <dgm:pt modelId="{487A0765-9018-40F9-BDAC-AF0A76E1FE30}" type="pres">
      <dgm:prSet presAssocID="{E62119EE-FAA3-456E-B10B-DE63A6878948}" presName="composite2" presStyleCnt="0"/>
      <dgm:spPr/>
    </dgm:pt>
    <dgm:pt modelId="{FED44E4F-85E8-400F-AA3B-EA24721C7A1E}" type="pres">
      <dgm:prSet presAssocID="{E62119EE-FAA3-456E-B10B-DE63A6878948}" presName="background2" presStyleLbl="node2" presStyleIdx="2" presStyleCnt="3"/>
      <dgm:spPr/>
    </dgm:pt>
    <dgm:pt modelId="{91F5DC70-37F1-4608-AFB6-7B0E567CB5B1}" type="pres">
      <dgm:prSet presAssocID="{E62119EE-FAA3-456E-B10B-DE63A6878948}" presName="text2" presStyleLbl="fgAcc2" presStyleIdx="2" presStyleCnt="3" custScaleX="15473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983DFA1-A346-4F30-94EE-70EEFA6959AD}" type="pres">
      <dgm:prSet presAssocID="{E62119EE-FAA3-456E-B10B-DE63A6878948}" presName="hierChild3" presStyleCnt="0"/>
      <dgm:spPr/>
    </dgm:pt>
  </dgm:ptLst>
  <dgm:cxnLst>
    <dgm:cxn modelId="{0FA4625C-EBFB-4C38-B08B-3797E84C2E90}" type="presOf" srcId="{1D10255C-B3A1-4A61-8DF4-4361DDC825EC}" destId="{F2E676D6-41FC-4C9E-82BD-C473BD5BB02F}" srcOrd="0" destOrd="0" presId="urn:microsoft.com/office/officeart/2005/8/layout/hierarchy1"/>
    <dgm:cxn modelId="{329A15B0-7B56-4FB1-BA80-3F000DE4E1D5}" type="presOf" srcId="{F2A62A17-BDF3-4D13-AFD9-9D1185411304}" destId="{01DC48EF-362F-4ACD-A673-0008689A3C9B}" srcOrd="0" destOrd="0" presId="urn:microsoft.com/office/officeart/2005/8/layout/hierarchy1"/>
    <dgm:cxn modelId="{93958A5F-F90C-4C64-BB3E-86AB80F20B7D}" type="presOf" srcId="{F913A61F-355E-4C8E-B3E1-A7BDB82E5FED}" destId="{FFFCF1EA-CED9-4619-8E50-0F093BD06ADE}" srcOrd="0" destOrd="0" presId="urn:microsoft.com/office/officeart/2005/8/layout/hierarchy1"/>
    <dgm:cxn modelId="{B7D41B7E-F1CF-4655-8393-F11EE19AA296}" srcId="{F913A61F-355E-4C8E-B3E1-A7BDB82E5FED}" destId="{E62119EE-FAA3-456E-B10B-DE63A6878948}" srcOrd="2" destOrd="0" parTransId="{8DAB07E8-FADD-4FAB-9700-AA6C1F0C538B}" sibTransId="{96DDA4C1-45D8-4CEC-BA16-7756E05B08B4}"/>
    <dgm:cxn modelId="{4E8BC93B-B946-4A11-A43A-3157F7F4BA30}" type="presOf" srcId="{038F1931-8A10-4768-B868-8CE13FF1C0CD}" destId="{A518F653-4AA0-4E9D-8AE6-32EC2740C60D}" srcOrd="0" destOrd="0" presId="urn:microsoft.com/office/officeart/2005/8/layout/hierarchy1"/>
    <dgm:cxn modelId="{958B4870-EA03-443C-870E-C28440553372}" srcId="{F913A61F-355E-4C8E-B3E1-A7BDB82E5FED}" destId="{6A519743-D2F0-4199-810A-FA3B40BCABE0}" srcOrd="1" destOrd="0" parTransId="{4E47B7F2-3E89-4229-94B5-8B0382100A6C}" sibTransId="{21508C34-8D30-496C-9261-83893578BB68}"/>
    <dgm:cxn modelId="{0D2359FE-1BB9-454B-8EE7-BE985DDF0E49}" type="presOf" srcId="{6A519743-D2F0-4199-810A-FA3B40BCABE0}" destId="{849E3695-C2BF-4B2A-A202-A67E583B7EFB}" srcOrd="0" destOrd="0" presId="urn:microsoft.com/office/officeart/2005/8/layout/hierarchy1"/>
    <dgm:cxn modelId="{410BE76A-B4D3-49C5-B233-8AA4955EED7D}" type="presOf" srcId="{8DAB07E8-FADD-4FAB-9700-AA6C1F0C538B}" destId="{654B2E55-97FC-48FD-8BFA-D56A923F4BD7}" srcOrd="0" destOrd="0" presId="urn:microsoft.com/office/officeart/2005/8/layout/hierarchy1"/>
    <dgm:cxn modelId="{51144CBE-A055-44DC-B9F4-C7B8126BF42C}" type="presOf" srcId="{E62119EE-FAA3-456E-B10B-DE63A6878948}" destId="{91F5DC70-37F1-4608-AFB6-7B0E567CB5B1}" srcOrd="0" destOrd="0" presId="urn:microsoft.com/office/officeart/2005/8/layout/hierarchy1"/>
    <dgm:cxn modelId="{72329A69-0BCB-4608-A5DF-394EA9C4AFE2}" srcId="{038F1931-8A10-4768-B868-8CE13FF1C0CD}" destId="{F913A61F-355E-4C8E-B3E1-A7BDB82E5FED}" srcOrd="0" destOrd="0" parTransId="{4428D035-222A-4BDC-A51F-B5CF2AC0DE65}" sibTransId="{0B5D2991-BFBD-4277-AAA4-608D548673A6}"/>
    <dgm:cxn modelId="{2A2F32C3-E0AA-4297-B6EA-FD8890C3B32C}" srcId="{F913A61F-355E-4C8E-B3E1-A7BDB82E5FED}" destId="{F2A62A17-BDF3-4D13-AFD9-9D1185411304}" srcOrd="0" destOrd="0" parTransId="{1D10255C-B3A1-4A61-8DF4-4361DDC825EC}" sibTransId="{E91D8D71-BB4E-4839-A939-63098C0CDB23}"/>
    <dgm:cxn modelId="{096C3BDD-84C7-4EF9-BA63-E854F4EB2368}" type="presOf" srcId="{4E47B7F2-3E89-4229-94B5-8B0382100A6C}" destId="{2FB2161D-E93B-420D-9ED0-658CCD513148}" srcOrd="0" destOrd="0" presId="urn:microsoft.com/office/officeart/2005/8/layout/hierarchy1"/>
    <dgm:cxn modelId="{0B936529-6D0F-46B7-B344-FE21956BE364}" type="presParOf" srcId="{A518F653-4AA0-4E9D-8AE6-32EC2740C60D}" destId="{B6AB1DC9-4581-4A8A-89BD-0CD80F298F15}" srcOrd="0" destOrd="0" presId="urn:microsoft.com/office/officeart/2005/8/layout/hierarchy1"/>
    <dgm:cxn modelId="{BB374DA9-A54C-4B66-85AD-23B3B23CECB3}" type="presParOf" srcId="{B6AB1DC9-4581-4A8A-89BD-0CD80F298F15}" destId="{B5961F98-7AA2-4565-B4D9-7A9F065CBBDA}" srcOrd="0" destOrd="0" presId="urn:microsoft.com/office/officeart/2005/8/layout/hierarchy1"/>
    <dgm:cxn modelId="{C2C2152B-96DC-4DDE-8FB7-50C6E01A8FD5}" type="presParOf" srcId="{B5961F98-7AA2-4565-B4D9-7A9F065CBBDA}" destId="{BBDF1430-4B56-4B5B-8FA2-EB144FAB60D6}" srcOrd="0" destOrd="0" presId="urn:microsoft.com/office/officeart/2005/8/layout/hierarchy1"/>
    <dgm:cxn modelId="{8701A232-6B95-4D67-A92B-A6AB0A54D20C}" type="presParOf" srcId="{B5961F98-7AA2-4565-B4D9-7A9F065CBBDA}" destId="{FFFCF1EA-CED9-4619-8E50-0F093BD06ADE}" srcOrd="1" destOrd="0" presId="urn:microsoft.com/office/officeart/2005/8/layout/hierarchy1"/>
    <dgm:cxn modelId="{D324366B-D831-43E1-84DB-96577EE6CC7E}" type="presParOf" srcId="{B6AB1DC9-4581-4A8A-89BD-0CD80F298F15}" destId="{957F6BC7-203B-44E5-BD4A-AC9822FB0390}" srcOrd="1" destOrd="0" presId="urn:microsoft.com/office/officeart/2005/8/layout/hierarchy1"/>
    <dgm:cxn modelId="{51187B8E-7B74-4BD1-B05E-69D3532DFE4E}" type="presParOf" srcId="{957F6BC7-203B-44E5-BD4A-AC9822FB0390}" destId="{F2E676D6-41FC-4C9E-82BD-C473BD5BB02F}" srcOrd="0" destOrd="0" presId="urn:microsoft.com/office/officeart/2005/8/layout/hierarchy1"/>
    <dgm:cxn modelId="{0506ECC1-D783-4B08-8CBF-C543E17C0ACB}" type="presParOf" srcId="{957F6BC7-203B-44E5-BD4A-AC9822FB0390}" destId="{FC74CEBD-ABC8-4BDE-93B7-68FF8FB04ED9}" srcOrd="1" destOrd="0" presId="urn:microsoft.com/office/officeart/2005/8/layout/hierarchy1"/>
    <dgm:cxn modelId="{9FD17D41-C979-46F6-97BB-1FC90E7969D5}" type="presParOf" srcId="{FC74CEBD-ABC8-4BDE-93B7-68FF8FB04ED9}" destId="{1E55A1A4-37C9-4DBA-8655-0865866FD993}" srcOrd="0" destOrd="0" presId="urn:microsoft.com/office/officeart/2005/8/layout/hierarchy1"/>
    <dgm:cxn modelId="{D2315E16-1575-4746-9709-161AE05F8DE9}" type="presParOf" srcId="{1E55A1A4-37C9-4DBA-8655-0865866FD993}" destId="{A29CA6DE-AD89-4FAF-A943-473EB1237C49}" srcOrd="0" destOrd="0" presId="urn:microsoft.com/office/officeart/2005/8/layout/hierarchy1"/>
    <dgm:cxn modelId="{7DE3CB0C-597B-4B28-ACC6-03F7284F5E8C}" type="presParOf" srcId="{1E55A1A4-37C9-4DBA-8655-0865866FD993}" destId="{01DC48EF-362F-4ACD-A673-0008689A3C9B}" srcOrd="1" destOrd="0" presId="urn:microsoft.com/office/officeart/2005/8/layout/hierarchy1"/>
    <dgm:cxn modelId="{BA807857-E8D0-440B-AEFA-BDCDA5DA575B}" type="presParOf" srcId="{FC74CEBD-ABC8-4BDE-93B7-68FF8FB04ED9}" destId="{AFF244E7-737D-4AAE-A9FB-A5E6EF0DCEDA}" srcOrd="1" destOrd="0" presId="urn:microsoft.com/office/officeart/2005/8/layout/hierarchy1"/>
    <dgm:cxn modelId="{2215C459-B2BF-49F7-8784-69FFC62C7076}" type="presParOf" srcId="{957F6BC7-203B-44E5-BD4A-AC9822FB0390}" destId="{2FB2161D-E93B-420D-9ED0-658CCD513148}" srcOrd="2" destOrd="0" presId="urn:microsoft.com/office/officeart/2005/8/layout/hierarchy1"/>
    <dgm:cxn modelId="{CFEE9B98-5B81-4938-BB91-6E89A3FE0E69}" type="presParOf" srcId="{957F6BC7-203B-44E5-BD4A-AC9822FB0390}" destId="{1D2EA448-2A60-4223-B164-A0ABE73280DD}" srcOrd="3" destOrd="0" presId="urn:microsoft.com/office/officeart/2005/8/layout/hierarchy1"/>
    <dgm:cxn modelId="{CA8EAEFF-AAA3-4714-9772-E77A608EA3FA}" type="presParOf" srcId="{1D2EA448-2A60-4223-B164-A0ABE73280DD}" destId="{CAC1FF3D-038C-46C0-A16A-35DFBAE7D87E}" srcOrd="0" destOrd="0" presId="urn:microsoft.com/office/officeart/2005/8/layout/hierarchy1"/>
    <dgm:cxn modelId="{BE415239-E854-4F76-85A6-E4BF79AB9483}" type="presParOf" srcId="{CAC1FF3D-038C-46C0-A16A-35DFBAE7D87E}" destId="{EAA0A820-FDFC-4D4F-B9C8-66BD9A7ACB76}" srcOrd="0" destOrd="0" presId="urn:microsoft.com/office/officeart/2005/8/layout/hierarchy1"/>
    <dgm:cxn modelId="{D083E98E-D0C9-4EC6-93DA-C8B74CEEE21E}" type="presParOf" srcId="{CAC1FF3D-038C-46C0-A16A-35DFBAE7D87E}" destId="{849E3695-C2BF-4B2A-A202-A67E583B7EFB}" srcOrd="1" destOrd="0" presId="urn:microsoft.com/office/officeart/2005/8/layout/hierarchy1"/>
    <dgm:cxn modelId="{2D6650D7-3899-4D6B-BF94-DBEC41509390}" type="presParOf" srcId="{1D2EA448-2A60-4223-B164-A0ABE73280DD}" destId="{C470579E-9AC4-40B2-B395-0C4066ED1F57}" srcOrd="1" destOrd="0" presId="urn:microsoft.com/office/officeart/2005/8/layout/hierarchy1"/>
    <dgm:cxn modelId="{AF0BF549-A5FA-45FB-9E62-BCC56FE8551A}" type="presParOf" srcId="{957F6BC7-203B-44E5-BD4A-AC9822FB0390}" destId="{654B2E55-97FC-48FD-8BFA-D56A923F4BD7}" srcOrd="4" destOrd="0" presId="urn:microsoft.com/office/officeart/2005/8/layout/hierarchy1"/>
    <dgm:cxn modelId="{B81CE3CD-FDD4-466A-8434-F95465F03C1A}" type="presParOf" srcId="{957F6BC7-203B-44E5-BD4A-AC9822FB0390}" destId="{DB8557F0-2846-4130-8707-9DA5C905D439}" srcOrd="5" destOrd="0" presId="urn:microsoft.com/office/officeart/2005/8/layout/hierarchy1"/>
    <dgm:cxn modelId="{E158FCA2-51C0-4998-9B4F-653217A0597F}" type="presParOf" srcId="{DB8557F0-2846-4130-8707-9DA5C905D439}" destId="{487A0765-9018-40F9-BDAC-AF0A76E1FE30}" srcOrd="0" destOrd="0" presId="urn:microsoft.com/office/officeart/2005/8/layout/hierarchy1"/>
    <dgm:cxn modelId="{72A4272D-6273-4C97-BEFC-76491A664920}" type="presParOf" srcId="{487A0765-9018-40F9-BDAC-AF0A76E1FE30}" destId="{FED44E4F-85E8-400F-AA3B-EA24721C7A1E}" srcOrd="0" destOrd="0" presId="urn:microsoft.com/office/officeart/2005/8/layout/hierarchy1"/>
    <dgm:cxn modelId="{B9CBA977-345A-40F9-A715-8054D9295DED}" type="presParOf" srcId="{487A0765-9018-40F9-BDAC-AF0A76E1FE30}" destId="{91F5DC70-37F1-4608-AFB6-7B0E567CB5B1}" srcOrd="1" destOrd="0" presId="urn:microsoft.com/office/officeart/2005/8/layout/hierarchy1"/>
    <dgm:cxn modelId="{1FFD98B6-865E-440B-BF08-3CBDFD71DE32}" type="presParOf" srcId="{DB8557F0-2846-4130-8707-9DA5C905D439}" destId="{E983DFA1-A346-4F30-94EE-70EEFA6959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720962-DF59-4702-9FEB-8FAF69DF12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0FA986-FA7F-4F1F-A445-10CEFEAD2873}">
      <dgm:prSet phldrT="[Text]"/>
      <dgm:spPr/>
      <dgm:t>
        <a:bodyPr/>
        <a:lstStyle/>
        <a:p>
          <a:r>
            <a:rPr lang="cs-CZ" b="1" dirty="0" smtClean="0"/>
            <a:t>VLIVY NA KAPITALOVOU STRUKTURU</a:t>
          </a:r>
          <a:endParaRPr lang="cs-CZ" b="1" dirty="0"/>
        </a:p>
      </dgm:t>
    </dgm:pt>
    <dgm:pt modelId="{C329C8D6-B98B-4DF9-B150-0F7970847AE2}" type="parTrans" cxnId="{D3542B27-C0AA-41D3-AD6B-1969CD7D5B17}">
      <dgm:prSet/>
      <dgm:spPr/>
      <dgm:t>
        <a:bodyPr/>
        <a:lstStyle/>
        <a:p>
          <a:endParaRPr lang="cs-CZ"/>
        </a:p>
      </dgm:t>
    </dgm:pt>
    <dgm:pt modelId="{903630BD-D968-4410-AD34-33E07029FF29}" type="sibTrans" cxnId="{D3542B27-C0AA-41D3-AD6B-1969CD7D5B17}">
      <dgm:prSet/>
      <dgm:spPr/>
      <dgm:t>
        <a:bodyPr/>
        <a:lstStyle/>
        <a:p>
          <a:endParaRPr lang="cs-CZ"/>
        </a:p>
      </dgm:t>
    </dgm:pt>
    <dgm:pt modelId="{716FE603-C12F-4C01-80B1-B58623020E25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Podnikatelské riziko</a:t>
          </a:r>
          <a:endParaRPr lang="cs-CZ" b="1" dirty="0">
            <a:solidFill>
              <a:srgbClr val="FF0000"/>
            </a:solidFill>
          </a:endParaRPr>
        </a:p>
      </dgm:t>
    </dgm:pt>
    <dgm:pt modelId="{79EF2BDE-5D56-4AF0-B060-7D9CC223A353}" type="parTrans" cxnId="{82561BFD-EE6E-4523-9A67-AC6BE083C0BB}">
      <dgm:prSet/>
      <dgm:spPr/>
      <dgm:t>
        <a:bodyPr/>
        <a:lstStyle/>
        <a:p>
          <a:endParaRPr lang="cs-CZ"/>
        </a:p>
      </dgm:t>
    </dgm:pt>
    <dgm:pt modelId="{D1A59690-CCEF-4F0B-AE13-AE01549E65EB}" type="sibTrans" cxnId="{82561BFD-EE6E-4523-9A67-AC6BE083C0BB}">
      <dgm:prSet/>
      <dgm:spPr/>
      <dgm:t>
        <a:bodyPr/>
        <a:lstStyle/>
        <a:p>
          <a:endParaRPr lang="cs-CZ"/>
        </a:p>
      </dgm:t>
    </dgm:pt>
    <dgm:pt modelId="{6710839C-6836-461E-A593-5348F5813AE3}">
      <dgm:prSet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Finanční flexibilita</a:t>
          </a:r>
          <a:endParaRPr lang="cs-CZ" b="1" dirty="0">
            <a:solidFill>
              <a:srgbClr val="FF0000"/>
            </a:solidFill>
          </a:endParaRPr>
        </a:p>
      </dgm:t>
    </dgm:pt>
    <dgm:pt modelId="{4AA9C686-F45E-40A3-A0D5-321340C10F44}" type="parTrans" cxnId="{D8F22C89-9AE2-405E-A6E3-23080E089610}">
      <dgm:prSet/>
      <dgm:spPr/>
      <dgm:t>
        <a:bodyPr/>
        <a:lstStyle/>
        <a:p>
          <a:endParaRPr lang="cs-CZ"/>
        </a:p>
      </dgm:t>
    </dgm:pt>
    <dgm:pt modelId="{AFB292B1-9275-4725-8B9E-90A1DFC472DD}" type="sibTrans" cxnId="{D8F22C89-9AE2-405E-A6E3-23080E089610}">
      <dgm:prSet/>
      <dgm:spPr/>
      <dgm:t>
        <a:bodyPr/>
        <a:lstStyle/>
        <a:p>
          <a:endParaRPr lang="cs-CZ"/>
        </a:p>
      </dgm:t>
    </dgm:pt>
    <dgm:pt modelId="{A9164F6D-A0E8-4214-898A-6D0FDCDFA448}">
      <dgm:prSet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Manažerský konzervatismus</a:t>
          </a:r>
          <a:endParaRPr lang="cs-CZ" b="1" dirty="0">
            <a:solidFill>
              <a:srgbClr val="FF0000"/>
            </a:solidFill>
          </a:endParaRPr>
        </a:p>
      </dgm:t>
    </dgm:pt>
    <dgm:pt modelId="{1CDCC58C-41E9-4E50-B1A7-0CBF14C29559}" type="sibTrans" cxnId="{ADFCBE1F-58A8-4DCB-9C21-063E0D32D754}">
      <dgm:prSet/>
      <dgm:spPr/>
      <dgm:t>
        <a:bodyPr/>
        <a:lstStyle/>
        <a:p>
          <a:endParaRPr lang="cs-CZ"/>
        </a:p>
      </dgm:t>
    </dgm:pt>
    <dgm:pt modelId="{D2E33A24-DBA6-4FBE-8C1E-B0CF9475BF82}" type="parTrans" cxnId="{ADFCBE1F-58A8-4DCB-9C21-063E0D32D754}">
      <dgm:prSet/>
      <dgm:spPr/>
      <dgm:t>
        <a:bodyPr/>
        <a:lstStyle/>
        <a:p>
          <a:endParaRPr lang="cs-CZ"/>
        </a:p>
      </dgm:t>
    </dgm:pt>
    <dgm:pt modelId="{A3E36B7F-CB16-4C90-A6CB-AA8746ABFD88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</a:rPr>
            <a:t>Firemní daňová pozice</a:t>
          </a:r>
          <a:endParaRPr lang="cs-CZ" b="1" dirty="0">
            <a:solidFill>
              <a:srgbClr val="FF0000"/>
            </a:solidFill>
          </a:endParaRPr>
        </a:p>
      </dgm:t>
    </dgm:pt>
    <dgm:pt modelId="{84170975-026B-439F-8BBD-118AF5B4FD48}" type="sibTrans" cxnId="{64493A65-1E5A-471C-B88B-CB81728B4C97}">
      <dgm:prSet/>
      <dgm:spPr/>
      <dgm:t>
        <a:bodyPr/>
        <a:lstStyle/>
        <a:p>
          <a:endParaRPr lang="cs-CZ"/>
        </a:p>
      </dgm:t>
    </dgm:pt>
    <dgm:pt modelId="{ECD7F507-8E9A-4C18-9A5A-D9D5C5315957}" type="parTrans" cxnId="{64493A65-1E5A-471C-B88B-CB81728B4C97}">
      <dgm:prSet/>
      <dgm:spPr/>
      <dgm:t>
        <a:bodyPr/>
        <a:lstStyle/>
        <a:p>
          <a:endParaRPr lang="cs-CZ"/>
        </a:p>
      </dgm:t>
    </dgm:pt>
    <dgm:pt modelId="{A290D61B-ECFC-4823-8830-BE411BBD0F7A}" type="pres">
      <dgm:prSet presAssocID="{40720962-DF59-4702-9FEB-8FAF69DF12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8002462-367C-4217-A680-EB3EC3950D64}" type="pres">
      <dgm:prSet presAssocID="{BF0FA986-FA7F-4F1F-A445-10CEFEAD2873}" presName="hierRoot1" presStyleCnt="0"/>
      <dgm:spPr/>
    </dgm:pt>
    <dgm:pt modelId="{4D230A56-B4D6-4E2D-85B4-65CC31027BDC}" type="pres">
      <dgm:prSet presAssocID="{BF0FA986-FA7F-4F1F-A445-10CEFEAD2873}" presName="composite" presStyleCnt="0"/>
      <dgm:spPr/>
    </dgm:pt>
    <dgm:pt modelId="{AB3D4148-C282-4018-B4E1-E152E6FCD0C8}" type="pres">
      <dgm:prSet presAssocID="{BF0FA986-FA7F-4F1F-A445-10CEFEAD2873}" presName="background" presStyleLbl="node0" presStyleIdx="0" presStyleCnt="1"/>
      <dgm:spPr/>
    </dgm:pt>
    <dgm:pt modelId="{CFF3336A-6250-48D7-9599-E75E3598EB22}" type="pres">
      <dgm:prSet presAssocID="{BF0FA986-FA7F-4F1F-A445-10CEFEAD2873}" presName="text" presStyleLbl="fgAcc0" presStyleIdx="0" presStyleCnt="1" custLinFactNeighborX="3812" custLinFactNeighborY="283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21FDCEA-DCC6-45AF-89DC-CBC6312E45DB}" type="pres">
      <dgm:prSet presAssocID="{BF0FA986-FA7F-4F1F-A445-10CEFEAD2873}" presName="hierChild2" presStyleCnt="0"/>
      <dgm:spPr/>
    </dgm:pt>
    <dgm:pt modelId="{5F3F563D-1B8F-4F6C-8E24-CD76DEC01399}" type="pres">
      <dgm:prSet presAssocID="{79EF2BDE-5D56-4AF0-B060-7D9CC223A353}" presName="Name10" presStyleLbl="parChTrans1D2" presStyleIdx="0" presStyleCnt="4"/>
      <dgm:spPr/>
      <dgm:t>
        <a:bodyPr/>
        <a:lstStyle/>
        <a:p>
          <a:endParaRPr lang="cs-CZ"/>
        </a:p>
      </dgm:t>
    </dgm:pt>
    <dgm:pt modelId="{D8CE0D10-98CF-4379-97F2-2C44E8219C40}" type="pres">
      <dgm:prSet presAssocID="{716FE603-C12F-4C01-80B1-B58623020E25}" presName="hierRoot2" presStyleCnt="0"/>
      <dgm:spPr/>
    </dgm:pt>
    <dgm:pt modelId="{944E02EC-8403-4A25-9758-82F2F4D15A56}" type="pres">
      <dgm:prSet presAssocID="{716FE603-C12F-4C01-80B1-B58623020E25}" presName="composite2" presStyleCnt="0"/>
      <dgm:spPr/>
    </dgm:pt>
    <dgm:pt modelId="{7870BEDF-8653-44B9-B614-69F1A20C0206}" type="pres">
      <dgm:prSet presAssocID="{716FE603-C12F-4C01-80B1-B58623020E25}" presName="background2" presStyleLbl="node2" presStyleIdx="0" presStyleCnt="4"/>
      <dgm:spPr/>
    </dgm:pt>
    <dgm:pt modelId="{8184E979-23EB-4192-A40C-A707128F5D53}" type="pres">
      <dgm:prSet presAssocID="{716FE603-C12F-4C01-80B1-B58623020E25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C34C1DF-D829-4498-A17C-D75A5DD11F61}" type="pres">
      <dgm:prSet presAssocID="{716FE603-C12F-4C01-80B1-B58623020E25}" presName="hierChild3" presStyleCnt="0"/>
      <dgm:spPr/>
    </dgm:pt>
    <dgm:pt modelId="{3A89202E-BAE9-43E0-B2E0-576C9FFD08B8}" type="pres">
      <dgm:prSet presAssocID="{ECD7F507-8E9A-4C18-9A5A-D9D5C5315957}" presName="Name10" presStyleLbl="parChTrans1D2" presStyleIdx="1" presStyleCnt="4"/>
      <dgm:spPr/>
      <dgm:t>
        <a:bodyPr/>
        <a:lstStyle/>
        <a:p>
          <a:endParaRPr lang="cs-CZ"/>
        </a:p>
      </dgm:t>
    </dgm:pt>
    <dgm:pt modelId="{7F742A93-0A3B-4D0E-AAF2-CE93CE21FCBC}" type="pres">
      <dgm:prSet presAssocID="{A3E36B7F-CB16-4C90-A6CB-AA8746ABFD88}" presName="hierRoot2" presStyleCnt="0"/>
      <dgm:spPr/>
    </dgm:pt>
    <dgm:pt modelId="{D5037766-2F2C-4CF8-B6E5-9CDEF4249AE0}" type="pres">
      <dgm:prSet presAssocID="{A3E36B7F-CB16-4C90-A6CB-AA8746ABFD88}" presName="composite2" presStyleCnt="0"/>
      <dgm:spPr/>
    </dgm:pt>
    <dgm:pt modelId="{DB76A035-905D-4DC1-9F70-8046EEA7C0CA}" type="pres">
      <dgm:prSet presAssocID="{A3E36B7F-CB16-4C90-A6CB-AA8746ABFD88}" presName="background2" presStyleLbl="node2" presStyleIdx="1" presStyleCnt="4"/>
      <dgm:spPr/>
    </dgm:pt>
    <dgm:pt modelId="{2F743886-1ED2-4334-BDB0-64608A2D6D14}" type="pres">
      <dgm:prSet presAssocID="{A3E36B7F-CB16-4C90-A6CB-AA8746ABFD88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D0CBFDE-BDFD-48BA-ADCE-D64DE0AE220E}" type="pres">
      <dgm:prSet presAssocID="{A3E36B7F-CB16-4C90-A6CB-AA8746ABFD88}" presName="hierChild3" presStyleCnt="0"/>
      <dgm:spPr/>
    </dgm:pt>
    <dgm:pt modelId="{B43A1CDF-9C69-48E5-A021-CF10968A176A}" type="pres">
      <dgm:prSet presAssocID="{D2E33A24-DBA6-4FBE-8C1E-B0CF9475BF82}" presName="Name10" presStyleLbl="parChTrans1D2" presStyleIdx="2" presStyleCnt="4"/>
      <dgm:spPr/>
      <dgm:t>
        <a:bodyPr/>
        <a:lstStyle/>
        <a:p>
          <a:endParaRPr lang="cs-CZ"/>
        </a:p>
      </dgm:t>
    </dgm:pt>
    <dgm:pt modelId="{6A7C1602-817D-4AA4-9713-28B78962D37C}" type="pres">
      <dgm:prSet presAssocID="{A9164F6D-A0E8-4214-898A-6D0FDCDFA448}" presName="hierRoot2" presStyleCnt="0"/>
      <dgm:spPr/>
    </dgm:pt>
    <dgm:pt modelId="{B1C90BEB-E536-47A9-9764-955B5795727B}" type="pres">
      <dgm:prSet presAssocID="{A9164F6D-A0E8-4214-898A-6D0FDCDFA448}" presName="composite2" presStyleCnt="0"/>
      <dgm:spPr/>
    </dgm:pt>
    <dgm:pt modelId="{11496F07-8007-42F7-8CE5-15F7B49EB68A}" type="pres">
      <dgm:prSet presAssocID="{A9164F6D-A0E8-4214-898A-6D0FDCDFA448}" presName="background2" presStyleLbl="node2" presStyleIdx="2" presStyleCnt="4"/>
      <dgm:spPr/>
    </dgm:pt>
    <dgm:pt modelId="{DD9086F2-07A9-409E-867A-F74ABC2895C1}" type="pres">
      <dgm:prSet presAssocID="{A9164F6D-A0E8-4214-898A-6D0FDCDFA448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4627515-B9B5-4FF1-B9F7-EBC291AF785F}" type="pres">
      <dgm:prSet presAssocID="{A9164F6D-A0E8-4214-898A-6D0FDCDFA448}" presName="hierChild3" presStyleCnt="0"/>
      <dgm:spPr/>
    </dgm:pt>
    <dgm:pt modelId="{C974D6A4-96BF-423F-A6C3-4836B27473FD}" type="pres">
      <dgm:prSet presAssocID="{4AA9C686-F45E-40A3-A0D5-321340C10F44}" presName="Name10" presStyleLbl="parChTrans1D2" presStyleIdx="3" presStyleCnt="4"/>
      <dgm:spPr/>
      <dgm:t>
        <a:bodyPr/>
        <a:lstStyle/>
        <a:p>
          <a:endParaRPr lang="cs-CZ"/>
        </a:p>
      </dgm:t>
    </dgm:pt>
    <dgm:pt modelId="{262B948A-4CB2-4CB2-8A16-4E9DD92A4939}" type="pres">
      <dgm:prSet presAssocID="{6710839C-6836-461E-A593-5348F5813AE3}" presName="hierRoot2" presStyleCnt="0"/>
      <dgm:spPr/>
    </dgm:pt>
    <dgm:pt modelId="{97B013FD-61C4-4BF5-B2BD-FB01B1D29675}" type="pres">
      <dgm:prSet presAssocID="{6710839C-6836-461E-A593-5348F5813AE3}" presName="composite2" presStyleCnt="0"/>
      <dgm:spPr/>
    </dgm:pt>
    <dgm:pt modelId="{FA99B98E-BC3A-4473-A31A-DBF629E3133E}" type="pres">
      <dgm:prSet presAssocID="{6710839C-6836-461E-A593-5348F5813AE3}" presName="background2" presStyleLbl="node2" presStyleIdx="3" presStyleCnt="4"/>
      <dgm:spPr/>
    </dgm:pt>
    <dgm:pt modelId="{9A8AB36F-B3D3-4792-A9D6-77373643C1A0}" type="pres">
      <dgm:prSet presAssocID="{6710839C-6836-461E-A593-5348F5813AE3}" presName="text2" presStyleLbl="fgAcc2" presStyleIdx="3" presStyleCnt="4" custLinFactNeighborX="-4712" custLinFactNeighborY="-481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B40F9221-0F4A-4DA6-8D06-E930734ACF71}" type="pres">
      <dgm:prSet presAssocID="{6710839C-6836-461E-A593-5348F5813AE3}" presName="hierChild3" presStyleCnt="0"/>
      <dgm:spPr/>
    </dgm:pt>
  </dgm:ptLst>
  <dgm:cxnLst>
    <dgm:cxn modelId="{B5DA7CCE-49C1-4A31-90A8-C2FE63B57870}" type="presOf" srcId="{716FE603-C12F-4C01-80B1-B58623020E25}" destId="{8184E979-23EB-4192-A40C-A707128F5D53}" srcOrd="0" destOrd="0" presId="urn:microsoft.com/office/officeart/2005/8/layout/hierarchy1"/>
    <dgm:cxn modelId="{D8F22C89-9AE2-405E-A6E3-23080E089610}" srcId="{BF0FA986-FA7F-4F1F-A445-10CEFEAD2873}" destId="{6710839C-6836-461E-A593-5348F5813AE3}" srcOrd="3" destOrd="0" parTransId="{4AA9C686-F45E-40A3-A0D5-321340C10F44}" sibTransId="{AFB292B1-9275-4725-8B9E-90A1DFC472DD}"/>
    <dgm:cxn modelId="{A2191C89-9498-41B7-B034-3FE44E366353}" type="presOf" srcId="{6710839C-6836-461E-A593-5348F5813AE3}" destId="{9A8AB36F-B3D3-4792-A9D6-77373643C1A0}" srcOrd="0" destOrd="0" presId="urn:microsoft.com/office/officeart/2005/8/layout/hierarchy1"/>
    <dgm:cxn modelId="{64493A65-1E5A-471C-B88B-CB81728B4C97}" srcId="{BF0FA986-FA7F-4F1F-A445-10CEFEAD2873}" destId="{A3E36B7F-CB16-4C90-A6CB-AA8746ABFD88}" srcOrd="1" destOrd="0" parTransId="{ECD7F507-8E9A-4C18-9A5A-D9D5C5315957}" sibTransId="{84170975-026B-439F-8BBD-118AF5B4FD48}"/>
    <dgm:cxn modelId="{BF400262-34A9-46DA-B71C-1299C828BCC8}" type="presOf" srcId="{A9164F6D-A0E8-4214-898A-6D0FDCDFA448}" destId="{DD9086F2-07A9-409E-867A-F74ABC2895C1}" srcOrd="0" destOrd="0" presId="urn:microsoft.com/office/officeart/2005/8/layout/hierarchy1"/>
    <dgm:cxn modelId="{B8ACDB9B-8C0B-4FBA-88F6-3112DF846C73}" type="presOf" srcId="{A3E36B7F-CB16-4C90-A6CB-AA8746ABFD88}" destId="{2F743886-1ED2-4334-BDB0-64608A2D6D14}" srcOrd="0" destOrd="0" presId="urn:microsoft.com/office/officeart/2005/8/layout/hierarchy1"/>
    <dgm:cxn modelId="{D91DD1A9-853A-417E-8BD9-7670E3D633A2}" type="presOf" srcId="{79EF2BDE-5D56-4AF0-B060-7D9CC223A353}" destId="{5F3F563D-1B8F-4F6C-8E24-CD76DEC01399}" srcOrd="0" destOrd="0" presId="urn:microsoft.com/office/officeart/2005/8/layout/hierarchy1"/>
    <dgm:cxn modelId="{ADFCBE1F-58A8-4DCB-9C21-063E0D32D754}" srcId="{BF0FA986-FA7F-4F1F-A445-10CEFEAD2873}" destId="{A9164F6D-A0E8-4214-898A-6D0FDCDFA448}" srcOrd="2" destOrd="0" parTransId="{D2E33A24-DBA6-4FBE-8C1E-B0CF9475BF82}" sibTransId="{1CDCC58C-41E9-4E50-B1A7-0CBF14C29559}"/>
    <dgm:cxn modelId="{55D8F02A-36C6-46AE-A98F-E0E5C4FB2EB6}" type="presOf" srcId="{BF0FA986-FA7F-4F1F-A445-10CEFEAD2873}" destId="{CFF3336A-6250-48D7-9599-E75E3598EB22}" srcOrd="0" destOrd="0" presId="urn:microsoft.com/office/officeart/2005/8/layout/hierarchy1"/>
    <dgm:cxn modelId="{D3542B27-C0AA-41D3-AD6B-1969CD7D5B17}" srcId="{40720962-DF59-4702-9FEB-8FAF69DF127D}" destId="{BF0FA986-FA7F-4F1F-A445-10CEFEAD2873}" srcOrd="0" destOrd="0" parTransId="{C329C8D6-B98B-4DF9-B150-0F7970847AE2}" sibTransId="{903630BD-D968-4410-AD34-33E07029FF29}"/>
    <dgm:cxn modelId="{42B23DA0-49E9-4EA9-82B9-EFE181C0F9E0}" type="presOf" srcId="{40720962-DF59-4702-9FEB-8FAF69DF127D}" destId="{A290D61B-ECFC-4823-8830-BE411BBD0F7A}" srcOrd="0" destOrd="0" presId="urn:microsoft.com/office/officeart/2005/8/layout/hierarchy1"/>
    <dgm:cxn modelId="{1555C383-4EE7-476E-BD33-26262212DD23}" type="presOf" srcId="{4AA9C686-F45E-40A3-A0D5-321340C10F44}" destId="{C974D6A4-96BF-423F-A6C3-4836B27473FD}" srcOrd="0" destOrd="0" presId="urn:microsoft.com/office/officeart/2005/8/layout/hierarchy1"/>
    <dgm:cxn modelId="{49E856E3-88BF-4A1A-928C-309D8CC6736E}" type="presOf" srcId="{D2E33A24-DBA6-4FBE-8C1E-B0CF9475BF82}" destId="{B43A1CDF-9C69-48E5-A021-CF10968A176A}" srcOrd="0" destOrd="0" presId="urn:microsoft.com/office/officeart/2005/8/layout/hierarchy1"/>
    <dgm:cxn modelId="{02F92860-14CD-46E5-BE3B-9022CBC3A520}" type="presOf" srcId="{ECD7F507-8E9A-4C18-9A5A-D9D5C5315957}" destId="{3A89202E-BAE9-43E0-B2E0-576C9FFD08B8}" srcOrd="0" destOrd="0" presId="urn:microsoft.com/office/officeart/2005/8/layout/hierarchy1"/>
    <dgm:cxn modelId="{82561BFD-EE6E-4523-9A67-AC6BE083C0BB}" srcId="{BF0FA986-FA7F-4F1F-A445-10CEFEAD2873}" destId="{716FE603-C12F-4C01-80B1-B58623020E25}" srcOrd="0" destOrd="0" parTransId="{79EF2BDE-5D56-4AF0-B060-7D9CC223A353}" sibTransId="{D1A59690-CCEF-4F0B-AE13-AE01549E65EB}"/>
    <dgm:cxn modelId="{F3FB232D-ACF8-46CB-9066-ABEE82B83E3D}" type="presParOf" srcId="{A290D61B-ECFC-4823-8830-BE411BBD0F7A}" destId="{28002462-367C-4217-A680-EB3EC3950D64}" srcOrd="0" destOrd="0" presId="urn:microsoft.com/office/officeart/2005/8/layout/hierarchy1"/>
    <dgm:cxn modelId="{ED9851E5-3F26-49CC-B362-2ADF32A13B82}" type="presParOf" srcId="{28002462-367C-4217-A680-EB3EC3950D64}" destId="{4D230A56-B4D6-4E2D-85B4-65CC31027BDC}" srcOrd="0" destOrd="0" presId="urn:microsoft.com/office/officeart/2005/8/layout/hierarchy1"/>
    <dgm:cxn modelId="{32AC06CF-8766-46A0-8FCA-B0FBAC3D9C28}" type="presParOf" srcId="{4D230A56-B4D6-4E2D-85B4-65CC31027BDC}" destId="{AB3D4148-C282-4018-B4E1-E152E6FCD0C8}" srcOrd="0" destOrd="0" presId="urn:microsoft.com/office/officeart/2005/8/layout/hierarchy1"/>
    <dgm:cxn modelId="{D8929FA1-49D7-4BD5-A1FB-E349284ED513}" type="presParOf" srcId="{4D230A56-B4D6-4E2D-85B4-65CC31027BDC}" destId="{CFF3336A-6250-48D7-9599-E75E3598EB22}" srcOrd="1" destOrd="0" presId="urn:microsoft.com/office/officeart/2005/8/layout/hierarchy1"/>
    <dgm:cxn modelId="{BA44C80F-9039-4764-AFAF-CD5215D400E8}" type="presParOf" srcId="{28002462-367C-4217-A680-EB3EC3950D64}" destId="{B21FDCEA-DCC6-45AF-89DC-CBC6312E45DB}" srcOrd="1" destOrd="0" presId="urn:microsoft.com/office/officeart/2005/8/layout/hierarchy1"/>
    <dgm:cxn modelId="{1758014B-D5C0-4CC7-A042-0407E35930BC}" type="presParOf" srcId="{B21FDCEA-DCC6-45AF-89DC-CBC6312E45DB}" destId="{5F3F563D-1B8F-4F6C-8E24-CD76DEC01399}" srcOrd="0" destOrd="0" presId="urn:microsoft.com/office/officeart/2005/8/layout/hierarchy1"/>
    <dgm:cxn modelId="{371585E4-EF75-4268-828C-31E929744392}" type="presParOf" srcId="{B21FDCEA-DCC6-45AF-89DC-CBC6312E45DB}" destId="{D8CE0D10-98CF-4379-97F2-2C44E8219C40}" srcOrd="1" destOrd="0" presId="urn:microsoft.com/office/officeart/2005/8/layout/hierarchy1"/>
    <dgm:cxn modelId="{E75B0CB5-3EEB-4944-85C3-FE387F2C25EF}" type="presParOf" srcId="{D8CE0D10-98CF-4379-97F2-2C44E8219C40}" destId="{944E02EC-8403-4A25-9758-82F2F4D15A56}" srcOrd="0" destOrd="0" presId="urn:microsoft.com/office/officeart/2005/8/layout/hierarchy1"/>
    <dgm:cxn modelId="{1C802767-94D9-4695-A7F4-2F3C2DB29648}" type="presParOf" srcId="{944E02EC-8403-4A25-9758-82F2F4D15A56}" destId="{7870BEDF-8653-44B9-B614-69F1A20C0206}" srcOrd="0" destOrd="0" presId="urn:microsoft.com/office/officeart/2005/8/layout/hierarchy1"/>
    <dgm:cxn modelId="{628A2F91-BCDA-4FF9-BAB5-F561A840FCA5}" type="presParOf" srcId="{944E02EC-8403-4A25-9758-82F2F4D15A56}" destId="{8184E979-23EB-4192-A40C-A707128F5D53}" srcOrd="1" destOrd="0" presId="urn:microsoft.com/office/officeart/2005/8/layout/hierarchy1"/>
    <dgm:cxn modelId="{CFEEA393-815B-493A-8535-043562473848}" type="presParOf" srcId="{D8CE0D10-98CF-4379-97F2-2C44E8219C40}" destId="{7C34C1DF-D829-4498-A17C-D75A5DD11F61}" srcOrd="1" destOrd="0" presId="urn:microsoft.com/office/officeart/2005/8/layout/hierarchy1"/>
    <dgm:cxn modelId="{8316E21C-4D09-4A11-9B7A-2D5BBB488763}" type="presParOf" srcId="{B21FDCEA-DCC6-45AF-89DC-CBC6312E45DB}" destId="{3A89202E-BAE9-43E0-B2E0-576C9FFD08B8}" srcOrd="2" destOrd="0" presId="urn:microsoft.com/office/officeart/2005/8/layout/hierarchy1"/>
    <dgm:cxn modelId="{EF95FA24-BFD3-4955-BA77-6C2ED0C2017D}" type="presParOf" srcId="{B21FDCEA-DCC6-45AF-89DC-CBC6312E45DB}" destId="{7F742A93-0A3B-4D0E-AAF2-CE93CE21FCBC}" srcOrd="3" destOrd="0" presId="urn:microsoft.com/office/officeart/2005/8/layout/hierarchy1"/>
    <dgm:cxn modelId="{65316C49-6B4E-4655-BD58-AA0309610B44}" type="presParOf" srcId="{7F742A93-0A3B-4D0E-AAF2-CE93CE21FCBC}" destId="{D5037766-2F2C-4CF8-B6E5-9CDEF4249AE0}" srcOrd="0" destOrd="0" presId="urn:microsoft.com/office/officeart/2005/8/layout/hierarchy1"/>
    <dgm:cxn modelId="{2064D18F-58A1-41C7-AE67-B341FFF5230E}" type="presParOf" srcId="{D5037766-2F2C-4CF8-B6E5-9CDEF4249AE0}" destId="{DB76A035-905D-4DC1-9F70-8046EEA7C0CA}" srcOrd="0" destOrd="0" presId="urn:microsoft.com/office/officeart/2005/8/layout/hierarchy1"/>
    <dgm:cxn modelId="{6812C750-99A6-4392-9614-D52DE4553273}" type="presParOf" srcId="{D5037766-2F2C-4CF8-B6E5-9CDEF4249AE0}" destId="{2F743886-1ED2-4334-BDB0-64608A2D6D14}" srcOrd="1" destOrd="0" presId="urn:microsoft.com/office/officeart/2005/8/layout/hierarchy1"/>
    <dgm:cxn modelId="{A9889961-BE36-415B-9BC2-18DD25E1B8F8}" type="presParOf" srcId="{7F742A93-0A3B-4D0E-AAF2-CE93CE21FCBC}" destId="{CD0CBFDE-BDFD-48BA-ADCE-D64DE0AE220E}" srcOrd="1" destOrd="0" presId="urn:microsoft.com/office/officeart/2005/8/layout/hierarchy1"/>
    <dgm:cxn modelId="{5EA5A8FC-F832-4EFB-8C8D-03F747450E35}" type="presParOf" srcId="{B21FDCEA-DCC6-45AF-89DC-CBC6312E45DB}" destId="{B43A1CDF-9C69-48E5-A021-CF10968A176A}" srcOrd="4" destOrd="0" presId="urn:microsoft.com/office/officeart/2005/8/layout/hierarchy1"/>
    <dgm:cxn modelId="{DD589339-6B25-45D6-A977-E3384C9E8C8F}" type="presParOf" srcId="{B21FDCEA-DCC6-45AF-89DC-CBC6312E45DB}" destId="{6A7C1602-817D-4AA4-9713-28B78962D37C}" srcOrd="5" destOrd="0" presId="urn:microsoft.com/office/officeart/2005/8/layout/hierarchy1"/>
    <dgm:cxn modelId="{B7BE142E-F2BA-447A-9629-183C6B44B78A}" type="presParOf" srcId="{6A7C1602-817D-4AA4-9713-28B78962D37C}" destId="{B1C90BEB-E536-47A9-9764-955B5795727B}" srcOrd="0" destOrd="0" presId="urn:microsoft.com/office/officeart/2005/8/layout/hierarchy1"/>
    <dgm:cxn modelId="{FB3D0DEA-0465-4009-ABD3-CB4688D58711}" type="presParOf" srcId="{B1C90BEB-E536-47A9-9764-955B5795727B}" destId="{11496F07-8007-42F7-8CE5-15F7B49EB68A}" srcOrd="0" destOrd="0" presId="urn:microsoft.com/office/officeart/2005/8/layout/hierarchy1"/>
    <dgm:cxn modelId="{05385E15-C954-4A81-BDC3-D542F6B08620}" type="presParOf" srcId="{B1C90BEB-E536-47A9-9764-955B5795727B}" destId="{DD9086F2-07A9-409E-867A-F74ABC2895C1}" srcOrd="1" destOrd="0" presId="urn:microsoft.com/office/officeart/2005/8/layout/hierarchy1"/>
    <dgm:cxn modelId="{7B2085BC-E1EF-4BB3-B731-B3E7429FBCDC}" type="presParOf" srcId="{6A7C1602-817D-4AA4-9713-28B78962D37C}" destId="{24627515-B9B5-4FF1-B9F7-EBC291AF785F}" srcOrd="1" destOrd="0" presId="urn:microsoft.com/office/officeart/2005/8/layout/hierarchy1"/>
    <dgm:cxn modelId="{900628F1-5898-48AA-99FA-F21CE70E78FA}" type="presParOf" srcId="{B21FDCEA-DCC6-45AF-89DC-CBC6312E45DB}" destId="{C974D6A4-96BF-423F-A6C3-4836B27473FD}" srcOrd="6" destOrd="0" presId="urn:microsoft.com/office/officeart/2005/8/layout/hierarchy1"/>
    <dgm:cxn modelId="{D0C63457-E22F-4496-BEA0-4AAEAC747F5F}" type="presParOf" srcId="{B21FDCEA-DCC6-45AF-89DC-CBC6312E45DB}" destId="{262B948A-4CB2-4CB2-8A16-4E9DD92A4939}" srcOrd="7" destOrd="0" presId="urn:microsoft.com/office/officeart/2005/8/layout/hierarchy1"/>
    <dgm:cxn modelId="{34427D19-8C72-4013-8173-A0F662FA479F}" type="presParOf" srcId="{262B948A-4CB2-4CB2-8A16-4E9DD92A4939}" destId="{97B013FD-61C4-4BF5-B2BD-FB01B1D29675}" srcOrd="0" destOrd="0" presId="urn:microsoft.com/office/officeart/2005/8/layout/hierarchy1"/>
    <dgm:cxn modelId="{F868CFA5-3F27-4789-B29A-B2872C941DD2}" type="presParOf" srcId="{97B013FD-61C4-4BF5-B2BD-FB01B1D29675}" destId="{FA99B98E-BC3A-4473-A31A-DBF629E3133E}" srcOrd="0" destOrd="0" presId="urn:microsoft.com/office/officeart/2005/8/layout/hierarchy1"/>
    <dgm:cxn modelId="{516B33C0-3FD0-4435-9F3B-D8EE3FEF7D8B}" type="presParOf" srcId="{97B013FD-61C4-4BF5-B2BD-FB01B1D29675}" destId="{9A8AB36F-B3D3-4792-A9D6-77373643C1A0}" srcOrd="1" destOrd="0" presId="urn:microsoft.com/office/officeart/2005/8/layout/hierarchy1"/>
    <dgm:cxn modelId="{3D8996DB-4FB2-4A9E-ACCD-26CFFD731D25}" type="presParOf" srcId="{262B948A-4CB2-4CB2-8A16-4E9DD92A4939}" destId="{B40F9221-0F4A-4DA6-8D06-E930734ACF7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78BF6E-9952-40F9-933C-1442D68C7E8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982A382-0B82-463E-956E-70016706BD2D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C00000"/>
              </a:solidFill>
            </a:rPr>
            <a:t>ELEMENTÁRNÍ METODY</a:t>
          </a:r>
          <a:endParaRPr lang="cs-CZ" sz="2400" b="1" dirty="0">
            <a:solidFill>
              <a:srgbClr val="C00000"/>
            </a:solidFill>
          </a:endParaRPr>
        </a:p>
      </dgm:t>
    </dgm:pt>
    <dgm:pt modelId="{2AAACD74-5243-41DC-98DA-E0C212A82E3C}" type="parTrans" cxnId="{17768289-B8BB-4F21-A0DF-7BF158D8646B}">
      <dgm:prSet/>
      <dgm:spPr/>
      <dgm:t>
        <a:bodyPr/>
        <a:lstStyle/>
        <a:p>
          <a:endParaRPr lang="cs-CZ"/>
        </a:p>
      </dgm:t>
    </dgm:pt>
    <dgm:pt modelId="{997BFA76-6D01-4A7F-9B82-72001D9F50D8}" type="sibTrans" cxnId="{17768289-B8BB-4F21-A0DF-7BF158D8646B}">
      <dgm:prSet/>
      <dgm:spPr/>
      <dgm:t>
        <a:bodyPr/>
        <a:lstStyle/>
        <a:p>
          <a:endParaRPr lang="cs-CZ"/>
        </a:p>
      </dgm:t>
    </dgm:pt>
    <dgm:pt modelId="{14C29087-6D63-4ACC-AD91-F11A37DFB1E9}">
      <dgm:prSet phldrT="[Text]" custT="1"/>
      <dgm:spPr/>
      <dgm:t>
        <a:bodyPr/>
        <a:lstStyle/>
        <a:p>
          <a:r>
            <a:rPr lang="cs-CZ" sz="2000" b="1" dirty="0" smtClean="0"/>
            <a:t>EXTENZIVNÍ</a:t>
          </a:r>
          <a:r>
            <a:rPr lang="cs-CZ" sz="1600" b="1" dirty="0" smtClean="0"/>
            <a:t> </a:t>
          </a:r>
          <a:endParaRPr lang="cs-CZ" sz="1600" b="1" dirty="0"/>
        </a:p>
      </dgm:t>
    </dgm:pt>
    <dgm:pt modelId="{2382E8A1-CC5C-47A9-B356-8900DC6ECBC3}" type="parTrans" cxnId="{FE91C3B2-3C3C-4E11-AE0C-D6EF587AB6B7}">
      <dgm:prSet/>
      <dgm:spPr/>
      <dgm:t>
        <a:bodyPr/>
        <a:lstStyle/>
        <a:p>
          <a:endParaRPr lang="cs-CZ"/>
        </a:p>
      </dgm:t>
    </dgm:pt>
    <dgm:pt modelId="{E314F9FB-CDAF-4F75-BC8C-58A5FFEE73FC}" type="sibTrans" cxnId="{FE91C3B2-3C3C-4E11-AE0C-D6EF587AB6B7}">
      <dgm:prSet/>
      <dgm:spPr/>
      <dgm:t>
        <a:bodyPr/>
        <a:lstStyle/>
        <a:p>
          <a:endParaRPr lang="cs-CZ"/>
        </a:p>
      </dgm:t>
    </dgm:pt>
    <dgm:pt modelId="{CAFE788E-7295-40BA-862C-4FA7F054CD8E}">
      <dgm:prSet phldrT="[Text]" custT="1"/>
      <dgm:spPr/>
      <dgm:t>
        <a:bodyPr/>
        <a:lstStyle/>
        <a:p>
          <a:r>
            <a:rPr lang="cs-CZ" sz="2000" b="1" dirty="0" smtClean="0"/>
            <a:t>STAVOVÉ</a:t>
          </a:r>
          <a:endParaRPr lang="cs-CZ" sz="2000" b="1" dirty="0"/>
        </a:p>
      </dgm:t>
    </dgm:pt>
    <dgm:pt modelId="{A1F65078-B20F-4E31-9771-D78C2E24B3B3}" type="parTrans" cxnId="{E41A4DF6-2997-4F1B-BC50-570278F178A2}">
      <dgm:prSet/>
      <dgm:spPr/>
      <dgm:t>
        <a:bodyPr/>
        <a:lstStyle/>
        <a:p>
          <a:endParaRPr lang="cs-CZ"/>
        </a:p>
      </dgm:t>
    </dgm:pt>
    <dgm:pt modelId="{472B97D7-8F01-4A26-A61C-B8C386EDF8E4}" type="sibTrans" cxnId="{E41A4DF6-2997-4F1B-BC50-570278F178A2}">
      <dgm:prSet/>
      <dgm:spPr/>
      <dgm:t>
        <a:bodyPr/>
        <a:lstStyle/>
        <a:p>
          <a:endParaRPr lang="cs-CZ"/>
        </a:p>
      </dgm:t>
    </dgm:pt>
    <dgm:pt modelId="{7E5B1580-3A14-4273-BEB6-87749CEADC5B}">
      <dgm:prSet phldrT="[Text]" custT="1"/>
      <dgm:spPr/>
      <dgm:t>
        <a:bodyPr/>
        <a:lstStyle/>
        <a:p>
          <a:r>
            <a:rPr lang="cs-CZ" sz="2000" b="1" dirty="0" smtClean="0"/>
            <a:t>TOKOVÉ</a:t>
          </a:r>
          <a:endParaRPr lang="cs-CZ" sz="2000" b="1" dirty="0"/>
        </a:p>
      </dgm:t>
    </dgm:pt>
    <dgm:pt modelId="{4A48AB30-B019-47AD-BE2A-EF433E20BD3B}" type="parTrans" cxnId="{6DD7187E-85D7-492A-AFC5-15F7260525D8}">
      <dgm:prSet/>
      <dgm:spPr/>
      <dgm:t>
        <a:bodyPr/>
        <a:lstStyle/>
        <a:p>
          <a:endParaRPr lang="cs-CZ"/>
        </a:p>
      </dgm:t>
    </dgm:pt>
    <dgm:pt modelId="{DD1A9F42-2AE1-49E0-86A0-5C247A30A1BA}" type="sibTrans" cxnId="{6DD7187E-85D7-492A-AFC5-15F7260525D8}">
      <dgm:prSet/>
      <dgm:spPr/>
      <dgm:t>
        <a:bodyPr/>
        <a:lstStyle/>
        <a:p>
          <a:endParaRPr lang="cs-CZ"/>
        </a:p>
      </dgm:t>
    </dgm:pt>
    <dgm:pt modelId="{F02AF330-699D-471E-B80F-741520F20806}">
      <dgm:prSet phldrT="[Text]" custT="1"/>
      <dgm:spPr/>
      <dgm:t>
        <a:bodyPr/>
        <a:lstStyle/>
        <a:p>
          <a:r>
            <a:rPr lang="cs-CZ" sz="2000" b="1" dirty="0" smtClean="0"/>
            <a:t>INTENZIVNÍ</a:t>
          </a:r>
          <a:r>
            <a:rPr lang="cs-CZ" sz="1600" b="1" dirty="0" smtClean="0"/>
            <a:t> </a:t>
          </a:r>
          <a:endParaRPr lang="cs-CZ" sz="1600" b="1" dirty="0"/>
        </a:p>
      </dgm:t>
    </dgm:pt>
    <dgm:pt modelId="{3ADA7314-EC17-4327-83E6-7D6A7E272155}" type="parTrans" cxnId="{FDCD253F-1FCF-428A-BFC2-E029029CC5C8}">
      <dgm:prSet/>
      <dgm:spPr/>
      <dgm:t>
        <a:bodyPr/>
        <a:lstStyle/>
        <a:p>
          <a:endParaRPr lang="cs-CZ"/>
        </a:p>
      </dgm:t>
    </dgm:pt>
    <dgm:pt modelId="{BF2AE88E-BB7E-4D28-87A2-1621ACEBEF6D}" type="sibTrans" cxnId="{FDCD253F-1FCF-428A-BFC2-E029029CC5C8}">
      <dgm:prSet/>
      <dgm:spPr/>
      <dgm:t>
        <a:bodyPr/>
        <a:lstStyle/>
        <a:p>
          <a:endParaRPr lang="cs-CZ"/>
        </a:p>
      </dgm:t>
    </dgm:pt>
    <dgm:pt modelId="{5FDD6E15-3C4A-4672-956C-6B4F98B35D89}">
      <dgm:prSet phldrT="[Text]" custT="1"/>
      <dgm:spPr/>
      <dgm:t>
        <a:bodyPr/>
        <a:lstStyle/>
        <a:p>
          <a:r>
            <a:rPr lang="cs-CZ" sz="1500" b="1" dirty="0" smtClean="0"/>
            <a:t>STEJNORODÉ</a:t>
          </a:r>
          <a:endParaRPr lang="cs-CZ" sz="1500" b="1" dirty="0"/>
        </a:p>
      </dgm:t>
    </dgm:pt>
    <dgm:pt modelId="{0856B427-DB50-4E27-A7D6-D8445F21FF28}" type="parTrans" cxnId="{EC631195-DF2B-4C96-9FA9-19F7760D3355}">
      <dgm:prSet/>
      <dgm:spPr/>
      <dgm:t>
        <a:bodyPr/>
        <a:lstStyle/>
        <a:p>
          <a:endParaRPr lang="cs-CZ"/>
        </a:p>
      </dgm:t>
    </dgm:pt>
    <dgm:pt modelId="{D5EDF3FE-10C1-471F-861A-23DAC7F50DB6}" type="sibTrans" cxnId="{EC631195-DF2B-4C96-9FA9-19F7760D3355}">
      <dgm:prSet/>
      <dgm:spPr/>
      <dgm:t>
        <a:bodyPr/>
        <a:lstStyle/>
        <a:p>
          <a:endParaRPr lang="cs-CZ"/>
        </a:p>
      </dgm:t>
    </dgm:pt>
    <dgm:pt modelId="{C566DE54-2377-4015-B313-8824737B6FC6}">
      <dgm:prSet custT="1"/>
      <dgm:spPr/>
      <dgm:t>
        <a:bodyPr/>
        <a:lstStyle/>
        <a:p>
          <a:r>
            <a:rPr lang="cs-CZ" sz="2000" b="1" dirty="0" smtClean="0"/>
            <a:t>ROZDÍLOVÉ</a:t>
          </a:r>
          <a:r>
            <a:rPr lang="cs-CZ" sz="1400" dirty="0" smtClean="0"/>
            <a:t> </a:t>
          </a:r>
          <a:endParaRPr lang="cs-CZ" sz="1400" dirty="0"/>
        </a:p>
      </dgm:t>
    </dgm:pt>
    <dgm:pt modelId="{D1574EC1-CEEF-4705-B36E-4C51EB199203}" type="parTrans" cxnId="{448BAAF0-B14E-46AD-AA53-FBE7B095744D}">
      <dgm:prSet/>
      <dgm:spPr/>
      <dgm:t>
        <a:bodyPr/>
        <a:lstStyle/>
        <a:p>
          <a:endParaRPr lang="cs-CZ"/>
        </a:p>
      </dgm:t>
    </dgm:pt>
    <dgm:pt modelId="{4405AA40-4C44-4491-A854-CD47F4B77C85}" type="sibTrans" cxnId="{448BAAF0-B14E-46AD-AA53-FBE7B095744D}">
      <dgm:prSet/>
      <dgm:spPr/>
      <dgm:t>
        <a:bodyPr/>
        <a:lstStyle/>
        <a:p>
          <a:endParaRPr lang="cs-CZ"/>
        </a:p>
      </dgm:t>
    </dgm:pt>
    <dgm:pt modelId="{52296657-6C81-4E71-AFE6-744B26E348A4}">
      <dgm:prSet custT="1"/>
      <dgm:spPr/>
      <dgm:t>
        <a:bodyPr/>
        <a:lstStyle/>
        <a:p>
          <a:r>
            <a:rPr lang="cs-CZ" sz="1800" b="1" dirty="0" smtClean="0"/>
            <a:t>NEFINANČNÍ</a:t>
          </a:r>
          <a:endParaRPr lang="cs-CZ" sz="1800" b="1" dirty="0"/>
        </a:p>
      </dgm:t>
    </dgm:pt>
    <dgm:pt modelId="{75FD64BB-56A5-4312-9B74-EF21C5FDBAC4}" type="parTrans" cxnId="{AC71E200-C12F-438A-BC19-E44080358EA8}">
      <dgm:prSet/>
      <dgm:spPr/>
      <dgm:t>
        <a:bodyPr/>
        <a:lstStyle/>
        <a:p>
          <a:endParaRPr lang="cs-CZ"/>
        </a:p>
      </dgm:t>
    </dgm:pt>
    <dgm:pt modelId="{20EC32AC-3A0E-40D7-BFC7-D62F5FA3B2C1}" type="sibTrans" cxnId="{AC71E200-C12F-438A-BC19-E44080358EA8}">
      <dgm:prSet/>
      <dgm:spPr/>
      <dgm:t>
        <a:bodyPr/>
        <a:lstStyle/>
        <a:p>
          <a:endParaRPr lang="cs-CZ"/>
        </a:p>
      </dgm:t>
    </dgm:pt>
    <dgm:pt modelId="{BFDD5450-342E-4E81-BE41-C630444DD31B}">
      <dgm:prSet custT="1"/>
      <dgm:spPr/>
      <dgm:t>
        <a:bodyPr/>
        <a:lstStyle/>
        <a:p>
          <a:r>
            <a:rPr lang="cs-CZ" sz="1500" b="1" dirty="0" smtClean="0"/>
            <a:t>NESTEJNORODÉ</a:t>
          </a:r>
          <a:endParaRPr lang="cs-CZ" sz="1500" b="1" dirty="0"/>
        </a:p>
      </dgm:t>
    </dgm:pt>
    <dgm:pt modelId="{808E4BE6-8C5C-4515-A9A1-A8DA2B45670E}" type="parTrans" cxnId="{A6D62238-6945-4834-8A57-DE18299F7CEF}">
      <dgm:prSet/>
      <dgm:spPr/>
      <dgm:t>
        <a:bodyPr/>
        <a:lstStyle/>
        <a:p>
          <a:endParaRPr lang="cs-CZ"/>
        </a:p>
      </dgm:t>
    </dgm:pt>
    <dgm:pt modelId="{04CB4F86-3D7E-4DB3-A11C-27660866BF03}" type="sibTrans" cxnId="{A6D62238-6945-4834-8A57-DE18299F7CEF}">
      <dgm:prSet/>
      <dgm:spPr/>
      <dgm:t>
        <a:bodyPr/>
        <a:lstStyle/>
        <a:p>
          <a:endParaRPr lang="cs-CZ"/>
        </a:p>
      </dgm:t>
    </dgm:pt>
    <dgm:pt modelId="{A3470BC7-1007-4A21-80E5-2DCDC238737E}" type="pres">
      <dgm:prSet presAssocID="{4978BF6E-9952-40F9-933C-1442D68C7E8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2D78524-3364-4E89-9858-340828846D32}" type="pres">
      <dgm:prSet presAssocID="{0982A382-0B82-463E-956E-70016706BD2D}" presName="hierRoot1" presStyleCnt="0"/>
      <dgm:spPr/>
    </dgm:pt>
    <dgm:pt modelId="{C94AF58A-5710-4044-B511-D498206F5C54}" type="pres">
      <dgm:prSet presAssocID="{0982A382-0B82-463E-956E-70016706BD2D}" presName="composite" presStyleCnt="0"/>
      <dgm:spPr/>
    </dgm:pt>
    <dgm:pt modelId="{EBE22A81-F471-4638-A480-CBAFADCF2263}" type="pres">
      <dgm:prSet presAssocID="{0982A382-0B82-463E-956E-70016706BD2D}" presName="background" presStyleLbl="node0" presStyleIdx="0" presStyleCnt="1"/>
      <dgm:spPr/>
    </dgm:pt>
    <dgm:pt modelId="{B1CA5F6F-FC47-419E-B125-77CEE9206618}" type="pres">
      <dgm:prSet presAssocID="{0982A382-0B82-463E-956E-70016706BD2D}" presName="text" presStyleLbl="fgAcc0" presStyleIdx="0" presStyleCnt="1" custScaleX="19500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6B9DD6F-DE0F-4A56-8457-4119958710DC}" type="pres">
      <dgm:prSet presAssocID="{0982A382-0B82-463E-956E-70016706BD2D}" presName="hierChild2" presStyleCnt="0"/>
      <dgm:spPr/>
    </dgm:pt>
    <dgm:pt modelId="{41D5A38A-A13A-4358-992B-8104D331AF1F}" type="pres">
      <dgm:prSet presAssocID="{2382E8A1-CC5C-47A9-B356-8900DC6ECBC3}" presName="Name10" presStyleLbl="parChTrans1D2" presStyleIdx="0" presStyleCnt="2"/>
      <dgm:spPr/>
      <dgm:t>
        <a:bodyPr/>
        <a:lstStyle/>
        <a:p>
          <a:endParaRPr lang="cs-CZ"/>
        </a:p>
      </dgm:t>
    </dgm:pt>
    <dgm:pt modelId="{F8A501FA-5104-4CB1-B4DC-03D06D0A6423}" type="pres">
      <dgm:prSet presAssocID="{14C29087-6D63-4ACC-AD91-F11A37DFB1E9}" presName="hierRoot2" presStyleCnt="0"/>
      <dgm:spPr/>
    </dgm:pt>
    <dgm:pt modelId="{60FCC197-426E-4718-8CC0-9D4E0BB6D94C}" type="pres">
      <dgm:prSet presAssocID="{14C29087-6D63-4ACC-AD91-F11A37DFB1E9}" presName="composite2" presStyleCnt="0"/>
      <dgm:spPr/>
    </dgm:pt>
    <dgm:pt modelId="{0C6B0AA5-E764-4DB0-AF33-6B5CEB53DBBF}" type="pres">
      <dgm:prSet presAssocID="{14C29087-6D63-4ACC-AD91-F11A37DFB1E9}" presName="background2" presStyleLbl="node2" presStyleIdx="0" presStyleCnt="2"/>
      <dgm:spPr/>
    </dgm:pt>
    <dgm:pt modelId="{7AA9A69C-7EB2-433F-9808-D06C92749933}" type="pres">
      <dgm:prSet presAssocID="{14C29087-6D63-4ACC-AD91-F11A37DFB1E9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00B8045-7445-4C1C-B13A-F18364E323B1}" type="pres">
      <dgm:prSet presAssocID="{14C29087-6D63-4ACC-AD91-F11A37DFB1E9}" presName="hierChild3" presStyleCnt="0"/>
      <dgm:spPr/>
    </dgm:pt>
    <dgm:pt modelId="{8411243B-F7EE-4718-9A22-A29E15EEB52A}" type="pres">
      <dgm:prSet presAssocID="{A1F65078-B20F-4E31-9771-D78C2E24B3B3}" presName="Name17" presStyleLbl="parChTrans1D3" presStyleIdx="0" presStyleCnt="6"/>
      <dgm:spPr/>
      <dgm:t>
        <a:bodyPr/>
        <a:lstStyle/>
        <a:p>
          <a:endParaRPr lang="cs-CZ"/>
        </a:p>
      </dgm:t>
    </dgm:pt>
    <dgm:pt modelId="{756BA839-62B6-4E73-8F55-995C73C157B0}" type="pres">
      <dgm:prSet presAssocID="{CAFE788E-7295-40BA-862C-4FA7F054CD8E}" presName="hierRoot3" presStyleCnt="0"/>
      <dgm:spPr/>
    </dgm:pt>
    <dgm:pt modelId="{9E520A19-0A39-4D98-AC8D-FDF0126C7046}" type="pres">
      <dgm:prSet presAssocID="{CAFE788E-7295-40BA-862C-4FA7F054CD8E}" presName="composite3" presStyleCnt="0"/>
      <dgm:spPr/>
    </dgm:pt>
    <dgm:pt modelId="{94FA5A3C-4BC5-4153-9F27-3C3F6C8BA169}" type="pres">
      <dgm:prSet presAssocID="{CAFE788E-7295-40BA-862C-4FA7F054CD8E}" presName="background3" presStyleLbl="node3" presStyleIdx="0" presStyleCnt="6"/>
      <dgm:spPr/>
    </dgm:pt>
    <dgm:pt modelId="{015FF4C3-3BA5-46D6-B8E2-57F60C237534}" type="pres">
      <dgm:prSet presAssocID="{CAFE788E-7295-40BA-862C-4FA7F054CD8E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56B609B-EF7E-421D-8EBB-536468ACEFEE}" type="pres">
      <dgm:prSet presAssocID="{CAFE788E-7295-40BA-862C-4FA7F054CD8E}" presName="hierChild4" presStyleCnt="0"/>
      <dgm:spPr/>
    </dgm:pt>
    <dgm:pt modelId="{4011C83A-096C-4D2B-8A85-73C8C230A874}" type="pres">
      <dgm:prSet presAssocID="{4A48AB30-B019-47AD-BE2A-EF433E20BD3B}" presName="Name17" presStyleLbl="parChTrans1D3" presStyleIdx="1" presStyleCnt="6"/>
      <dgm:spPr/>
      <dgm:t>
        <a:bodyPr/>
        <a:lstStyle/>
        <a:p>
          <a:endParaRPr lang="cs-CZ"/>
        </a:p>
      </dgm:t>
    </dgm:pt>
    <dgm:pt modelId="{F3F80F0B-912E-414A-B104-B7E1989D51D1}" type="pres">
      <dgm:prSet presAssocID="{7E5B1580-3A14-4273-BEB6-87749CEADC5B}" presName="hierRoot3" presStyleCnt="0"/>
      <dgm:spPr/>
    </dgm:pt>
    <dgm:pt modelId="{41782520-0990-4E32-986B-D7DECECB29EB}" type="pres">
      <dgm:prSet presAssocID="{7E5B1580-3A14-4273-BEB6-87749CEADC5B}" presName="composite3" presStyleCnt="0"/>
      <dgm:spPr/>
    </dgm:pt>
    <dgm:pt modelId="{45F2949F-81CA-4F94-A918-AF3BE8FA873E}" type="pres">
      <dgm:prSet presAssocID="{7E5B1580-3A14-4273-BEB6-87749CEADC5B}" presName="background3" presStyleLbl="node3" presStyleIdx="1" presStyleCnt="6"/>
      <dgm:spPr/>
    </dgm:pt>
    <dgm:pt modelId="{30F0437C-6181-4807-A190-8B46A7964920}" type="pres">
      <dgm:prSet presAssocID="{7E5B1580-3A14-4273-BEB6-87749CEADC5B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9608824-9558-41F5-80E2-9CBE63088FCA}" type="pres">
      <dgm:prSet presAssocID="{7E5B1580-3A14-4273-BEB6-87749CEADC5B}" presName="hierChild4" presStyleCnt="0"/>
      <dgm:spPr/>
    </dgm:pt>
    <dgm:pt modelId="{BE97C1A3-D916-475E-8467-16ACE511DDF2}" type="pres">
      <dgm:prSet presAssocID="{D1574EC1-CEEF-4705-B36E-4C51EB199203}" presName="Name17" presStyleLbl="parChTrans1D3" presStyleIdx="2" presStyleCnt="6"/>
      <dgm:spPr/>
      <dgm:t>
        <a:bodyPr/>
        <a:lstStyle/>
        <a:p>
          <a:endParaRPr lang="cs-CZ"/>
        </a:p>
      </dgm:t>
    </dgm:pt>
    <dgm:pt modelId="{A5D989FF-705A-48F3-A1E7-2F06663A05A5}" type="pres">
      <dgm:prSet presAssocID="{C566DE54-2377-4015-B313-8824737B6FC6}" presName="hierRoot3" presStyleCnt="0"/>
      <dgm:spPr/>
    </dgm:pt>
    <dgm:pt modelId="{61178506-F8B8-4DB7-91C8-168D330EA4F0}" type="pres">
      <dgm:prSet presAssocID="{C566DE54-2377-4015-B313-8824737B6FC6}" presName="composite3" presStyleCnt="0"/>
      <dgm:spPr/>
    </dgm:pt>
    <dgm:pt modelId="{28E4CC5D-358F-4FEE-9F84-42EA28725F49}" type="pres">
      <dgm:prSet presAssocID="{C566DE54-2377-4015-B313-8824737B6FC6}" presName="background3" presStyleLbl="node3" presStyleIdx="2" presStyleCnt="6"/>
      <dgm:spPr/>
    </dgm:pt>
    <dgm:pt modelId="{409C8B48-0458-43E1-98C8-B45835DD18E7}" type="pres">
      <dgm:prSet presAssocID="{C566DE54-2377-4015-B313-8824737B6FC6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29D32A2-E646-42A1-BBFC-BAB3371A04E0}" type="pres">
      <dgm:prSet presAssocID="{C566DE54-2377-4015-B313-8824737B6FC6}" presName="hierChild4" presStyleCnt="0"/>
      <dgm:spPr/>
    </dgm:pt>
    <dgm:pt modelId="{3B50BC0D-DCF8-4817-B768-96D7E47A5481}" type="pres">
      <dgm:prSet presAssocID="{75FD64BB-56A5-4312-9B74-EF21C5FDBAC4}" presName="Name17" presStyleLbl="parChTrans1D3" presStyleIdx="3" presStyleCnt="6"/>
      <dgm:spPr/>
      <dgm:t>
        <a:bodyPr/>
        <a:lstStyle/>
        <a:p>
          <a:endParaRPr lang="cs-CZ"/>
        </a:p>
      </dgm:t>
    </dgm:pt>
    <dgm:pt modelId="{228F0B0C-84F1-4ABC-8BE7-F48D7B1BB291}" type="pres">
      <dgm:prSet presAssocID="{52296657-6C81-4E71-AFE6-744B26E348A4}" presName="hierRoot3" presStyleCnt="0"/>
      <dgm:spPr/>
    </dgm:pt>
    <dgm:pt modelId="{322092C9-F792-4001-8B69-18D46EAB7F7F}" type="pres">
      <dgm:prSet presAssocID="{52296657-6C81-4E71-AFE6-744B26E348A4}" presName="composite3" presStyleCnt="0"/>
      <dgm:spPr/>
    </dgm:pt>
    <dgm:pt modelId="{81006B5D-4884-4E62-838F-C5847404C20D}" type="pres">
      <dgm:prSet presAssocID="{52296657-6C81-4E71-AFE6-744B26E348A4}" presName="background3" presStyleLbl="node3" presStyleIdx="3" presStyleCnt="6"/>
      <dgm:spPr/>
    </dgm:pt>
    <dgm:pt modelId="{3349D2F2-32B9-481D-81DA-B7454721138C}" type="pres">
      <dgm:prSet presAssocID="{52296657-6C81-4E71-AFE6-744B26E348A4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A632138-86A6-4774-9D2C-E8ED40CF9D83}" type="pres">
      <dgm:prSet presAssocID="{52296657-6C81-4E71-AFE6-744B26E348A4}" presName="hierChild4" presStyleCnt="0"/>
      <dgm:spPr/>
    </dgm:pt>
    <dgm:pt modelId="{D037E9A0-375E-4461-81C7-6EF6E5B88436}" type="pres">
      <dgm:prSet presAssocID="{3ADA7314-EC17-4327-83E6-7D6A7E272155}" presName="Name10" presStyleLbl="parChTrans1D2" presStyleIdx="1" presStyleCnt="2"/>
      <dgm:spPr/>
      <dgm:t>
        <a:bodyPr/>
        <a:lstStyle/>
        <a:p>
          <a:endParaRPr lang="cs-CZ"/>
        </a:p>
      </dgm:t>
    </dgm:pt>
    <dgm:pt modelId="{6F2CCD97-FFD0-4C4C-A181-A7E3FBF8C46B}" type="pres">
      <dgm:prSet presAssocID="{F02AF330-699D-471E-B80F-741520F20806}" presName="hierRoot2" presStyleCnt="0"/>
      <dgm:spPr/>
    </dgm:pt>
    <dgm:pt modelId="{A8F14BBD-0329-405D-806F-7F844A17A932}" type="pres">
      <dgm:prSet presAssocID="{F02AF330-699D-471E-B80F-741520F20806}" presName="composite2" presStyleCnt="0"/>
      <dgm:spPr/>
    </dgm:pt>
    <dgm:pt modelId="{2FA52517-E311-41AF-963F-20B8E59874F2}" type="pres">
      <dgm:prSet presAssocID="{F02AF330-699D-471E-B80F-741520F20806}" presName="background2" presStyleLbl="node2" presStyleIdx="1" presStyleCnt="2"/>
      <dgm:spPr/>
    </dgm:pt>
    <dgm:pt modelId="{DFA4F7E2-24EA-4063-BF49-60ED4A854CCD}" type="pres">
      <dgm:prSet presAssocID="{F02AF330-699D-471E-B80F-741520F20806}" presName="text2" presStyleLbl="fgAcc2" presStyleIdx="1" presStyleCnt="2" custLinFactNeighborX="1503" custLinFactNeighborY="369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44F3DB-F585-4289-8BAD-4089F8686D35}" type="pres">
      <dgm:prSet presAssocID="{F02AF330-699D-471E-B80F-741520F20806}" presName="hierChild3" presStyleCnt="0"/>
      <dgm:spPr/>
    </dgm:pt>
    <dgm:pt modelId="{13080E38-9526-4585-8EC2-C490FCA2EF22}" type="pres">
      <dgm:prSet presAssocID="{0856B427-DB50-4E27-A7D6-D8445F21FF28}" presName="Name17" presStyleLbl="parChTrans1D3" presStyleIdx="4" presStyleCnt="6"/>
      <dgm:spPr/>
      <dgm:t>
        <a:bodyPr/>
        <a:lstStyle/>
        <a:p>
          <a:endParaRPr lang="cs-CZ"/>
        </a:p>
      </dgm:t>
    </dgm:pt>
    <dgm:pt modelId="{98E1F271-F258-4F21-8CE9-CC9C667778B4}" type="pres">
      <dgm:prSet presAssocID="{5FDD6E15-3C4A-4672-956C-6B4F98B35D89}" presName="hierRoot3" presStyleCnt="0"/>
      <dgm:spPr/>
    </dgm:pt>
    <dgm:pt modelId="{ED6FF245-152F-4308-A102-478485A013EF}" type="pres">
      <dgm:prSet presAssocID="{5FDD6E15-3C4A-4672-956C-6B4F98B35D89}" presName="composite3" presStyleCnt="0"/>
      <dgm:spPr/>
    </dgm:pt>
    <dgm:pt modelId="{6ABF7749-A99E-47C0-BA73-2150BBD2E512}" type="pres">
      <dgm:prSet presAssocID="{5FDD6E15-3C4A-4672-956C-6B4F98B35D89}" presName="background3" presStyleLbl="node3" presStyleIdx="4" presStyleCnt="6"/>
      <dgm:spPr/>
    </dgm:pt>
    <dgm:pt modelId="{37D73BC8-FE9D-4E43-A8D8-983D772F5FD8}" type="pres">
      <dgm:prSet presAssocID="{5FDD6E15-3C4A-4672-956C-6B4F98B35D89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6D3805C-5A81-41FB-ABEC-ADE559500BAE}" type="pres">
      <dgm:prSet presAssocID="{5FDD6E15-3C4A-4672-956C-6B4F98B35D89}" presName="hierChild4" presStyleCnt="0"/>
      <dgm:spPr/>
    </dgm:pt>
    <dgm:pt modelId="{A63D5F74-8694-4B6E-A670-2F01D84C3334}" type="pres">
      <dgm:prSet presAssocID="{808E4BE6-8C5C-4515-A9A1-A8DA2B45670E}" presName="Name17" presStyleLbl="parChTrans1D3" presStyleIdx="5" presStyleCnt="6"/>
      <dgm:spPr/>
      <dgm:t>
        <a:bodyPr/>
        <a:lstStyle/>
        <a:p>
          <a:endParaRPr lang="cs-CZ"/>
        </a:p>
      </dgm:t>
    </dgm:pt>
    <dgm:pt modelId="{B7F8FAAD-491F-4859-8207-AF974FF468D4}" type="pres">
      <dgm:prSet presAssocID="{BFDD5450-342E-4E81-BE41-C630444DD31B}" presName="hierRoot3" presStyleCnt="0"/>
      <dgm:spPr/>
    </dgm:pt>
    <dgm:pt modelId="{F4EF8B03-487E-45E8-997D-B204EEB684FA}" type="pres">
      <dgm:prSet presAssocID="{BFDD5450-342E-4E81-BE41-C630444DD31B}" presName="composite3" presStyleCnt="0"/>
      <dgm:spPr/>
    </dgm:pt>
    <dgm:pt modelId="{17E2743E-5F7C-4C68-B65A-E4C2D1734426}" type="pres">
      <dgm:prSet presAssocID="{BFDD5450-342E-4E81-BE41-C630444DD31B}" presName="background3" presStyleLbl="node3" presStyleIdx="5" presStyleCnt="6"/>
      <dgm:spPr/>
    </dgm:pt>
    <dgm:pt modelId="{1084C703-3C61-4088-A867-F30CD6FF7656}" type="pres">
      <dgm:prSet presAssocID="{BFDD5450-342E-4E81-BE41-C630444DD31B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89E9ACF-D6EC-407C-B4F7-3FE260F500F7}" type="pres">
      <dgm:prSet presAssocID="{BFDD5450-342E-4E81-BE41-C630444DD31B}" presName="hierChild4" presStyleCnt="0"/>
      <dgm:spPr/>
    </dgm:pt>
  </dgm:ptLst>
  <dgm:cxnLst>
    <dgm:cxn modelId="{1CED13CC-2446-4B57-887A-E25C8D1E352F}" type="presOf" srcId="{75FD64BB-56A5-4312-9B74-EF21C5FDBAC4}" destId="{3B50BC0D-DCF8-4817-B768-96D7E47A5481}" srcOrd="0" destOrd="0" presId="urn:microsoft.com/office/officeart/2005/8/layout/hierarchy1"/>
    <dgm:cxn modelId="{4DC086A0-F05B-4FD4-A877-B1FC65EB69A7}" type="presOf" srcId="{BFDD5450-342E-4E81-BE41-C630444DD31B}" destId="{1084C703-3C61-4088-A867-F30CD6FF7656}" srcOrd="0" destOrd="0" presId="urn:microsoft.com/office/officeart/2005/8/layout/hierarchy1"/>
    <dgm:cxn modelId="{E2FB562B-427F-4A54-8545-1710512C8FE1}" type="presOf" srcId="{0982A382-0B82-463E-956E-70016706BD2D}" destId="{B1CA5F6F-FC47-419E-B125-77CEE9206618}" srcOrd="0" destOrd="0" presId="urn:microsoft.com/office/officeart/2005/8/layout/hierarchy1"/>
    <dgm:cxn modelId="{17768289-B8BB-4F21-A0DF-7BF158D8646B}" srcId="{4978BF6E-9952-40F9-933C-1442D68C7E8B}" destId="{0982A382-0B82-463E-956E-70016706BD2D}" srcOrd="0" destOrd="0" parTransId="{2AAACD74-5243-41DC-98DA-E0C212A82E3C}" sibTransId="{997BFA76-6D01-4A7F-9B82-72001D9F50D8}"/>
    <dgm:cxn modelId="{FE91C3B2-3C3C-4E11-AE0C-D6EF587AB6B7}" srcId="{0982A382-0B82-463E-956E-70016706BD2D}" destId="{14C29087-6D63-4ACC-AD91-F11A37DFB1E9}" srcOrd="0" destOrd="0" parTransId="{2382E8A1-CC5C-47A9-B356-8900DC6ECBC3}" sibTransId="{E314F9FB-CDAF-4F75-BC8C-58A5FFEE73FC}"/>
    <dgm:cxn modelId="{A6D62238-6945-4834-8A57-DE18299F7CEF}" srcId="{F02AF330-699D-471E-B80F-741520F20806}" destId="{BFDD5450-342E-4E81-BE41-C630444DD31B}" srcOrd="1" destOrd="0" parTransId="{808E4BE6-8C5C-4515-A9A1-A8DA2B45670E}" sibTransId="{04CB4F86-3D7E-4DB3-A11C-27660866BF03}"/>
    <dgm:cxn modelId="{34344B6F-5322-4818-8179-6CCEC55E8042}" type="presOf" srcId="{A1F65078-B20F-4E31-9771-D78C2E24B3B3}" destId="{8411243B-F7EE-4718-9A22-A29E15EEB52A}" srcOrd="0" destOrd="0" presId="urn:microsoft.com/office/officeart/2005/8/layout/hierarchy1"/>
    <dgm:cxn modelId="{5CB0A858-4C22-4FDB-84AE-EB0304FAC043}" type="presOf" srcId="{4978BF6E-9952-40F9-933C-1442D68C7E8B}" destId="{A3470BC7-1007-4A21-80E5-2DCDC238737E}" srcOrd="0" destOrd="0" presId="urn:microsoft.com/office/officeart/2005/8/layout/hierarchy1"/>
    <dgm:cxn modelId="{D5C47F36-86B4-4C22-B256-02D095501607}" type="presOf" srcId="{7E5B1580-3A14-4273-BEB6-87749CEADC5B}" destId="{30F0437C-6181-4807-A190-8B46A7964920}" srcOrd="0" destOrd="0" presId="urn:microsoft.com/office/officeart/2005/8/layout/hierarchy1"/>
    <dgm:cxn modelId="{2FF53F09-7C7C-47B4-B68D-B8798440E1A0}" type="presOf" srcId="{C566DE54-2377-4015-B313-8824737B6FC6}" destId="{409C8B48-0458-43E1-98C8-B45835DD18E7}" srcOrd="0" destOrd="0" presId="urn:microsoft.com/office/officeart/2005/8/layout/hierarchy1"/>
    <dgm:cxn modelId="{EC631195-DF2B-4C96-9FA9-19F7760D3355}" srcId="{F02AF330-699D-471E-B80F-741520F20806}" destId="{5FDD6E15-3C4A-4672-956C-6B4F98B35D89}" srcOrd="0" destOrd="0" parTransId="{0856B427-DB50-4E27-A7D6-D8445F21FF28}" sibTransId="{D5EDF3FE-10C1-471F-861A-23DAC7F50DB6}"/>
    <dgm:cxn modelId="{A0AD7886-7CF9-45A6-8FD5-14522137BEAE}" type="presOf" srcId="{14C29087-6D63-4ACC-AD91-F11A37DFB1E9}" destId="{7AA9A69C-7EB2-433F-9808-D06C92749933}" srcOrd="0" destOrd="0" presId="urn:microsoft.com/office/officeart/2005/8/layout/hierarchy1"/>
    <dgm:cxn modelId="{EA0D37E1-0C34-4281-8EEF-3DC92E7E4049}" type="presOf" srcId="{2382E8A1-CC5C-47A9-B356-8900DC6ECBC3}" destId="{41D5A38A-A13A-4358-992B-8104D331AF1F}" srcOrd="0" destOrd="0" presId="urn:microsoft.com/office/officeart/2005/8/layout/hierarchy1"/>
    <dgm:cxn modelId="{D3A890FE-12E5-4CB4-8B28-8B2A08E87565}" type="presOf" srcId="{D1574EC1-CEEF-4705-B36E-4C51EB199203}" destId="{BE97C1A3-D916-475E-8467-16ACE511DDF2}" srcOrd="0" destOrd="0" presId="urn:microsoft.com/office/officeart/2005/8/layout/hierarchy1"/>
    <dgm:cxn modelId="{ACFE32A6-DFD7-48C4-BDF9-F8765B57ABEE}" type="presOf" srcId="{808E4BE6-8C5C-4515-A9A1-A8DA2B45670E}" destId="{A63D5F74-8694-4B6E-A670-2F01D84C3334}" srcOrd="0" destOrd="0" presId="urn:microsoft.com/office/officeart/2005/8/layout/hierarchy1"/>
    <dgm:cxn modelId="{AC71E200-C12F-438A-BC19-E44080358EA8}" srcId="{14C29087-6D63-4ACC-AD91-F11A37DFB1E9}" destId="{52296657-6C81-4E71-AFE6-744B26E348A4}" srcOrd="3" destOrd="0" parTransId="{75FD64BB-56A5-4312-9B74-EF21C5FDBAC4}" sibTransId="{20EC32AC-3A0E-40D7-BFC7-D62F5FA3B2C1}"/>
    <dgm:cxn modelId="{8161B14F-D531-4724-B889-C01D2022FA7D}" type="presOf" srcId="{CAFE788E-7295-40BA-862C-4FA7F054CD8E}" destId="{015FF4C3-3BA5-46D6-B8E2-57F60C237534}" srcOrd="0" destOrd="0" presId="urn:microsoft.com/office/officeart/2005/8/layout/hierarchy1"/>
    <dgm:cxn modelId="{F9D13DA7-A76F-48BB-89D7-2389E2E02F7B}" type="presOf" srcId="{4A48AB30-B019-47AD-BE2A-EF433E20BD3B}" destId="{4011C83A-096C-4D2B-8A85-73C8C230A874}" srcOrd="0" destOrd="0" presId="urn:microsoft.com/office/officeart/2005/8/layout/hierarchy1"/>
    <dgm:cxn modelId="{448BAAF0-B14E-46AD-AA53-FBE7B095744D}" srcId="{14C29087-6D63-4ACC-AD91-F11A37DFB1E9}" destId="{C566DE54-2377-4015-B313-8824737B6FC6}" srcOrd="2" destOrd="0" parTransId="{D1574EC1-CEEF-4705-B36E-4C51EB199203}" sibTransId="{4405AA40-4C44-4491-A854-CD47F4B77C85}"/>
    <dgm:cxn modelId="{21186475-8D64-4DB5-BF3D-0F30B3C90ADF}" type="presOf" srcId="{F02AF330-699D-471E-B80F-741520F20806}" destId="{DFA4F7E2-24EA-4063-BF49-60ED4A854CCD}" srcOrd="0" destOrd="0" presId="urn:microsoft.com/office/officeart/2005/8/layout/hierarchy1"/>
    <dgm:cxn modelId="{61973FB0-3296-4A62-AD97-0FB8079293E0}" type="presOf" srcId="{52296657-6C81-4E71-AFE6-744B26E348A4}" destId="{3349D2F2-32B9-481D-81DA-B7454721138C}" srcOrd="0" destOrd="0" presId="urn:microsoft.com/office/officeart/2005/8/layout/hierarchy1"/>
    <dgm:cxn modelId="{3FCA5AF3-F941-4DBA-9E41-70808B3287D4}" type="presOf" srcId="{5FDD6E15-3C4A-4672-956C-6B4F98B35D89}" destId="{37D73BC8-FE9D-4E43-A8D8-983D772F5FD8}" srcOrd="0" destOrd="0" presId="urn:microsoft.com/office/officeart/2005/8/layout/hierarchy1"/>
    <dgm:cxn modelId="{5D7C27CE-07A6-495C-8770-51A8249260CC}" type="presOf" srcId="{0856B427-DB50-4E27-A7D6-D8445F21FF28}" destId="{13080E38-9526-4585-8EC2-C490FCA2EF22}" srcOrd="0" destOrd="0" presId="urn:microsoft.com/office/officeart/2005/8/layout/hierarchy1"/>
    <dgm:cxn modelId="{FDCD253F-1FCF-428A-BFC2-E029029CC5C8}" srcId="{0982A382-0B82-463E-956E-70016706BD2D}" destId="{F02AF330-699D-471E-B80F-741520F20806}" srcOrd="1" destOrd="0" parTransId="{3ADA7314-EC17-4327-83E6-7D6A7E272155}" sibTransId="{BF2AE88E-BB7E-4D28-87A2-1621ACEBEF6D}"/>
    <dgm:cxn modelId="{6DD7187E-85D7-492A-AFC5-15F7260525D8}" srcId="{14C29087-6D63-4ACC-AD91-F11A37DFB1E9}" destId="{7E5B1580-3A14-4273-BEB6-87749CEADC5B}" srcOrd="1" destOrd="0" parTransId="{4A48AB30-B019-47AD-BE2A-EF433E20BD3B}" sibTransId="{DD1A9F42-2AE1-49E0-86A0-5C247A30A1BA}"/>
    <dgm:cxn modelId="{E41A4DF6-2997-4F1B-BC50-570278F178A2}" srcId="{14C29087-6D63-4ACC-AD91-F11A37DFB1E9}" destId="{CAFE788E-7295-40BA-862C-4FA7F054CD8E}" srcOrd="0" destOrd="0" parTransId="{A1F65078-B20F-4E31-9771-D78C2E24B3B3}" sibTransId="{472B97D7-8F01-4A26-A61C-B8C386EDF8E4}"/>
    <dgm:cxn modelId="{2D17F863-C397-4532-B19C-8C313317D3B1}" type="presOf" srcId="{3ADA7314-EC17-4327-83E6-7D6A7E272155}" destId="{D037E9A0-375E-4461-81C7-6EF6E5B88436}" srcOrd="0" destOrd="0" presId="urn:microsoft.com/office/officeart/2005/8/layout/hierarchy1"/>
    <dgm:cxn modelId="{0125B040-BD9D-4A50-9CC2-CE8B69C47048}" type="presParOf" srcId="{A3470BC7-1007-4A21-80E5-2DCDC238737E}" destId="{82D78524-3364-4E89-9858-340828846D32}" srcOrd="0" destOrd="0" presId="urn:microsoft.com/office/officeart/2005/8/layout/hierarchy1"/>
    <dgm:cxn modelId="{76E52299-4B7C-4C41-B13E-B52335B07CD0}" type="presParOf" srcId="{82D78524-3364-4E89-9858-340828846D32}" destId="{C94AF58A-5710-4044-B511-D498206F5C54}" srcOrd="0" destOrd="0" presId="urn:microsoft.com/office/officeart/2005/8/layout/hierarchy1"/>
    <dgm:cxn modelId="{FE255413-78FE-4095-ADFD-6D5BDE0322AD}" type="presParOf" srcId="{C94AF58A-5710-4044-B511-D498206F5C54}" destId="{EBE22A81-F471-4638-A480-CBAFADCF2263}" srcOrd="0" destOrd="0" presId="urn:microsoft.com/office/officeart/2005/8/layout/hierarchy1"/>
    <dgm:cxn modelId="{25C57671-F570-4B47-B255-2C3FA57A6F0F}" type="presParOf" srcId="{C94AF58A-5710-4044-B511-D498206F5C54}" destId="{B1CA5F6F-FC47-419E-B125-77CEE9206618}" srcOrd="1" destOrd="0" presId="urn:microsoft.com/office/officeart/2005/8/layout/hierarchy1"/>
    <dgm:cxn modelId="{FCD51FFD-4DA8-41E1-85AA-EEB098A4657B}" type="presParOf" srcId="{82D78524-3364-4E89-9858-340828846D32}" destId="{E6B9DD6F-DE0F-4A56-8457-4119958710DC}" srcOrd="1" destOrd="0" presId="urn:microsoft.com/office/officeart/2005/8/layout/hierarchy1"/>
    <dgm:cxn modelId="{5771909A-A8BE-4EAE-9580-20D6AF844DD9}" type="presParOf" srcId="{E6B9DD6F-DE0F-4A56-8457-4119958710DC}" destId="{41D5A38A-A13A-4358-992B-8104D331AF1F}" srcOrd="0" destOrd="0" presId="urn:microsoft.com/office/officeart/2005/8/layout/hierarchy1"/>
    <dgm:cxn modelId="{0AD5C875-A6EB-4F30-A43D-D45FEE962910}" type="presParOf" srcId="{E6B9DD6F-DE0F-4A56-8457-4119958710DC}" destId="{F8A501FA-5104-4CB1-B4DC-03D06D0A6423}" srcOrd="1" destOrd="0" presId="urn:microsoft.com/office/officeart/2005/8/layout/hierarchy1"/>
    <dgm:cxn modelId="{A3EE9E33-05F1-4FB4-A8B6-1DD641443256}" type="presParOf" srcId="{F8A501FA-5104-4CB1-B4DC-03D06D0A6423}" destId="{60FCC197-426E-4718-8CC0-9D4E0BB6D94C}" srcOrd="0" destOrd="0" presId="urn:microsoft.com/office/officeart/2005/8/layout/hierarchy1"/>
    <dgm:cxn modelId="{94B2E581-5E2C-44B8-A451-575826927CBE}" type="presParOf" srcId="{60FCC197-426E-4718-8CC0-9D4E0BB6D94C}" destId="{0C6B0AA5-E764-4DB0-AF33-6B5CEB53DBBF}" srcOrd="0" destOrd="0" presId="urn:microsoft.com/office/officeart/2005/8/layout/hierarchy1"/>
    <dgm:cxn modelId="{2C5AEDC9-DFF6-49B5-80C4-76E1991A7983}" type="presParOf" srcId="{60FCC197-426E-4718-8CC0-9D4E0BB6D94C}" destId="{7AA9A69C-7EB2-433F-9808-D06C92749933}" srcOrd="1" destOrd="0" presId="urn:microsoft.com/office/officeart/2005/8/layout/hierarchy1"/>
    <dgm:cxn modelId="{70DC8705-114B-4124-8384-9FA7BFD9342E}" type="presParOf" srcId="{F8A501FA-5104-4CB1-B4DC-03D06D0A6423}" destId="{D00B8045-7445-4C1C-B13A-F18364E323B1}" srcOrd="1" destOrd="0" presId="urn:microsoft.com/office/officeart/2005/8/layout/hierarchy1"/>
    <dgm:cxn modelId="{EB0D2C2B-019F-460A-94A7-0E93329C80C4}" type="presParOf" srcId="{D00B8045-7445-4C1C-B13A-F18364E323B1}" destId="{8411243B-F7EE-4718-9A22-A29E15EEB52A}" srcOrd="0" destOrd="0" presId="urn:microsoft.com/office/officeart/2005/8/layout/hierarchy1"/>
    <dgm:cxn modelId="{B68EB878-D115-4564-B7E3-58EB519EAB9C}" type="presParOf" srcId="{D00B8045-7445-4C1C-B13A-F18364E323B1}" destId="{756BA839-62B6-4E73-8F55-995C73C157B0}" srcOrd="1" destOrd="0" presId="urn:microsoft.com/office/officeart/2005/8/layout/hierarchy1"/>
    <dgm:cxn modelId="{DF7BB50A-F3E3-451A-8779-E4133DBFEF26}" type="presParOf" srcId="{756BA839-62B6-4E73-8F55-995C73C157B0}" destId="{9E520A19-0A39-4D98-AC8D-FDF0126C7046}" srcOrd="0" destOrd="0" presId="urn:microsoft.com/office/officeart/2005/8/layout/hierarchy1"/>
    <dgm:cxn modelId="{53C99C1A-B75D-4DEC-9568-75B03C4BD5BD}" type="presParOf" srcId="{9E520A19-0A39-4D98-AC8D-FDF0126C7046}" destId="{94FA5A3C-4BC5-4153-9F27-3C3F6C8BA169}" srcOrd="0" destOrd="0" presId="urn:microsoft.com/office/officeart/2005/8/layout/hierarchy1"/>
    <dgm:cxn modelId="{D874F292-DDD2-4AA1-AA56-EE7E3611D294}" type="presParOf" srcId="{9E520A19-0A39-4D98-AC8D-FDF0126C7046}" destId="{015FF4C3-3BA5-46D6-B8E2-57F60C237534}" srcOrd="1" destOrd="0" presId="urn:microsoft.com/office/officeart/2005/8/layout/hierarchy1"/>
    <dgm:cxn modelId="{0549DC6C-B7DC-4F86-BC63-BE35513450BF}" type="presParOf" srcId="{756BA839-62B6-4E73-8F55-995C73C157B0}" destId="{A56B609B-EF7E-421D-8EBB-536468ACEFEE}" srcOrd="1" destOrd="0" presId="urn:microsoft.com/office/officeart/2005/8/layout/hierarchy1"/>
    <dgm:cxn modelId="{8FF5DCD6-EA7C-4041-BB27-9A7F4CE009CB}" type="presParOf" srcId="{D00B8045-7445-4C1C-B13A-F18364E323B1}" destId="{4011C83A-096C-4D2B-8A85-73C8C230A874}" srcOrd="2" destOrd="0" presId="urn:microsoft.com/office/officeart/2005/8/layout/hierarchy1"/>
    <dgm:cxn modelId="{E3F6995C-7A1E-43AD-AB86-7725CBD075F4}" type="presParOf" srcId="{D00B8045-7445-4C1C-B13A-F18364E323B1}" destId="{F3F80F0B-912E-414A-B104-B7E1989D51D1}" srcOrd="3" destOrd="0" presId="urn:microsoft.com/office/officeart/2005/8/layout/hierarchy1"/>
    <dgm:cxn modelId="{FD658921-F751-43DE-A92C-AD827BAAC6EE}" type="presParOf" srcId="{F3F80F0B-912E-414A-B104-B7E1989D51D1}" destId="{41782520-0990-4E32-986B-D7DECECB29EB}" srcOrd="0" destOrd="0" presId="urn:microsoft.com/office/officeart/2005/8/layout/hierarchy1"/>
    <dgm:cxn modelId="{83ADC8AE-B326-471C-B41B-52D4BEC3664C}" type="presParOf" srcId="{41782520-0990-4E32-986B-D7DECECB29EB}" destId="{45F2949F-81CA-4F94-A918-AF3BE8FA873E}" srcOrd="0" destOrd="0" presId="urn:microsoft.com/office/officeart/2005/8/layout/hierarchy1"/>
    <dgm:cxn modelId="{AB9818FC-4C53-4326-A00F-0FB6D5FC338F}" type="presParOf" srcId="{41782520-0990-4E32-986B-D7DECECB29EB}" destId="{30F0437C-6181-4807-A190-8B46A7964920}" srcOrd="1" destOrd="0" presId="urn:microsoft.com/office/officeart/2005/8/layout/hierarchy1"/>
    <dgm:cxn modelId="{E345CD5F-7D73-4114-AE19-BE72C5613F95}" type="presParOf" srcId="{F3F80F0B-912E-414A-B104-B7E1989D51D1}" destId="{09608824-9558-41F5-80E2-9CBE63088FCA}" srcOrd="1" destOrd="0" presId="urn:microsoft.com/office/officeart/2005/8/layout/hierarchy1"/>
    <dgm:cxn modelId="{70497445-B826-48E9-B912-60629BD390CA}" type="presParOf" srcId="{D00B8045-7445-4C1C-B13A-F18364E323B1}" destId="{BE97C1A3-D916-475E-8467-16ACE511DDF2}" srcOrd="4" destOrd="0" presId="urn:microsoft.com/office/officeart/2005/8/layout/hierarchy1"/>
    <dgm:cxn modelId="{CBE1C4D3-6F61-4442-B820-CCDC9747B081}" type="presParOf" srcId="{D00B8045-7445-4C1C-B13A-F18364E323B1}" destId="{A5D989FF-705A-48F3-A1E7-2F06663A05A5}" srcOrd="5" destOrd="0" presId="urn:microsoft.com/office/officeart/2005/8/layout/hierarchy1"/>
    <dgm:cxn modelId="{A48A1FB1-DC86-409F-8A60-EAADFD27DD27}" type="presParOf" srcId="{A5D989FF-705A-48F3-A1E7-2F06663A05A5}" destId="{61178506-F8B8-4DB7-91C8-168D330EA4F0}" srcOrd="0" destOrd="0" presId="urn:microsoft.com/office/officeart/2005/8/layout/hierarchy1"/>
    <dgm:cxn modelId="{874AFCC8-0A60-413D-8FCE-C810EC83C1C3}" type="presParOf" srcId="{61178506-F8B8-4DB7-91C8-168D330EA4F0}" destId="{28E4CC5D-358F-4FEE-9F84-42EA28725F49}" srcOrd="0" destOrd="0" presId="urn:microsoft.com/office/officeart/2005/8/layout/hierarchy1"/>
    <dgm:cxn modelId="{7992DB1F-92DB-4928-A3FD-46BB2223C34C}" type="presParOf" srcId="{61178506-F8B8-4DB7-91C8-168D330EA4F0}" destId="{409C8B48-0458-43E1-98C8-B45835DD18E7}" srcOrd="1" destOrd="0" presId="urn:microsoft.com/office/officeart/2005/8/layout/hierarchy1"/>
    <dgm:cxn modelId="{7504AE25-0BD5-4066-B0BE-E4D5F02B9EE3}" type="presParOf" srcId="{A5D989FF-705A-48F3-A1E7-2F06663A05A5}" destId="{C29D32A2-E646-42A1-BBFC-BAB3371A04E0}" srcOrd="1" destOrd="0" presId="urn:microsoft.com/office/officeart/2005/8/layout/hierarchy1"/>
    <dgm:cxn modelId="{220BF619-B4B1-4525-B9CC-36935E538733}" type="presParOf" srcId="{D00B8045-7445-4C1C-B13A-F18364E323B1}" destId="{3B50BC0D-DCF8-4817-B768-96D7E47A5481}" srcOrd="6" destOrd="0" presId="urn:microsoft.com/office/officeart/2005/8/layout/hierarchy1"/>
    <dgm:cxn modelId="{ED08DC42-75B5-4C7C-ACA1-381F899199DA}" type="presParOf" srcId="{D00B8045-7445-4C1C-B13A-F18364E323B1}" destId="{228F0B0C-84F1-4ABC-8BE7-F48D7B1BB291}" srcOrd="7" destOrd="0" presId="urn:microsoft.com/office/officeart/2005/8/layout/hierarchy1"/>
    <dgm:cxn modelId="{B43F7C9C-60DA-433C-A195-66D529962F89}" type="presParOf" srcId="{228F0B0C-84F1-4ABC-8BE7-F48D7B1BB291}" destId="{322092C9-F792-4001-8B69-18D46EAB7F7F}" srcOrd="0" destOrd="0" presId="urn:microsoft.com/office/officeart/2005/8/layout/hierarchy1"/>
    <dgm:cxn modelId="{27ADDC76-7D00-4E24-9891-19826DC7D67E}" type="presParOf" srcId="{322092C9-F792-4001-8B69-18D46EAB7F7F}" destId="{81006B5D-4884-4E62-838F-C5847404C20D}" srcOrd="0" destOrd="0" presId="urn:microsoft.com/office/officeart/2005/8/layout/hierarchy1"/>
    <dgm:cxn modelId="{DDDED9CC-5203-4692-A9E4-66D3FB1DCE5E}" type="presParOf" srcId="{322092C9-F792-4001-8B69-18D46EAB7F7F}" destId="{3349D2F2-32B9-481D-81DA-B7454721138C}" srcOrd="1" destOrd="0" presId="urn:microsoft.com/office/officeart/2005/8/layout/hierarchy1"/>
    <dgm:cxn modelId="{D5CAFD32-4304-42D4-BE91-691DE81D40E7}" type="presParOf" srcId="{228F0B0C-84F1-4ABC-8BE7-F48D7B1BB291}" destId="{EA632138-86A6-4774-9D2C-E8ED40CF9D83}" srcOrd="1" destOrd="0" presId="urn:microsoft.com/office/officeart/2005/8/layout/hierarchy1"/>
    <dgm:cxn modelId="{9E8A4CA9-03E7-4F7F-B301-60290CB39C8B}" type="presParOf" srcId="{E6B9DD6F-DE0F-4A56-8457-4119958710DC}" destId="{D037E9A0-375E-4461-81C7-6EF6E5B88436}" srcOrd="2" destOrd="0" presId="urn:microsoft.com/office/officeart/2005/8/layout/hierarchy1"/>
    <dgm:cxn modelId="{BD54B6EF-F92C-425A-8EBF-A397FE28194B}" type="presParOf" srcId="{E6B9DD6F-DE0F-4A56-8457-4119958710DC}" destId="{6F2CCD97-FFD0-4C4C-A181-A7E3FBF8C46B}" srcOrd="3" destOrd="0" presId="urn:microsoft.com/office/officeart/2005/8/layout/hierarchy1"/>
    <dgm:cxn modelId="{050D7625-B166-4659-986B-F1C9E0FA3AC7}" type="presParOf" srcId="{6F2CCD97-FFD0-4C4C-A181-A7E3FBF8C46B}" destId="{A8F14BBD-0329-405D-806F-7F844A17A932}" srcOrd="0" destOrd="0" presId="urn:microsoft.com/office/officeart/2005/8/layout/hierarchy1"/>
    <dgm:cxn modelId="{4ACB2A04-B28B-423D-9FD1-FEA5EB3BD415}" type="presParOf" srcId="{A8F14BBD-0329-405D-806F-7F844A17A932}" destId="{2FA52517-E311-41AF-963F-20B8E59874F2}" srcOrd="0" destOrd="0" presId="urn:microsoft.com/office/officeart/2005/8/layout/hierarchy1"/>
    <dgm:cxn modelId="{7AEF712A-8340-4063-8309-064F28542DA6}" type="presParOf" srcId="{A8F14BBD-0329-405D-806F-7F844A17A932}" destId="{DFA4F7E2-24EA-4063-BF49-60ED4A854CCD}" srcOrd="1" destOrd="0" presId="urn:microsoft.com/office/officeart/2005/8/layout/hierarchy1"/>
    <dgm:cxn modelId="{01F3C433-9B86-408A-A23A-D71D513ACD99}" type="presParOf" srcId="{6F2CCD97-FFD0-4C4C-A181-A7E3FBF8C46B}" destId="{0744F3DB-F585-4289-8BAD-4089F8686D35}" srcOrd="1" destOrd="0" presId="urn:microsoft.com/office/officeart/2005/8/layout/hierarchy1"/>
    <dgm:cxn modelId="{D2F6C04F-8196-45A7-8B0E-734DB6049914}" type="presParOf" srcId="{0744F3DB-F585-4289-8BAD-4089F8686D35}" destId="{13080E38-9526-4585-8EC2-C490FCA2EF22}" srcOrd="0" destOrd="0" presId="urn:microsoft.com/office/officeart/2005/8/layout/hierarchy1"/>
    <dgm:cxn modelId="{94733EBE-E71E-4196-BBA6-591A8366A8C6}" type="presParOf" srcId="{0744F3DB-F585-4289-8BAD-4089F8686D35}" destId="{98E1F271-F258-4F21-8CE9-CC9C667778B4}" srcOrd="1" destOrd="0" presId="urn:microsoft.com/office/officeart/2005/8/layout/hierarchy1"/>
    <dgm:cxn modelId="{3C3D72AA-A931-4318-AA26-7CD2E0B1F2C0}" type="presParOf" srcId="{98E1F271-F258-4F21-8CE9-CC9C667778B4}" destId="{ED6FF245-152F-4308-A102-478485A013EF}" srcOrd="0" destOrd="0" presId="urn:microsoft.com/office/officeart/2005/8/layout/hierarchy1"/>
    <dgm:cxn modelId="{910E498C-4CCF-48B8-AF5B-B121A2587B6E}" type="presParOf" srcId="{ED6FF245-152F-4308-A102-478485A013EF}" destId="{6ABF7749-A99E-47C0-BA73-2150BBD2E512}" srcOrd="0" destOrd="0" presId="urn:microsoft.com/office/officeart/2005/8/layout/hierarchy1"/>
    <dgm:cxn modelId="{02EB2D80-5FA9-4041-8F16-6968FAC2D13E}" type="presParOf" srcId="{ED6FF245-152F-4308-A102-478485A013EF}" destId="{37D73BC8-FE9D-4E43-A8D8-983D772F5FD8}" srcOrd="1" destOrd="0" presId="urn:microsoft.com/office/officeart/2005/8/layout/hierarchy1"/>
    <dgm:cxn modelId="{6A1A9F00-0A13-4E96-99A6-AA0B5CCCB6DB}" type="presParOf" srcId="{98E1F271-F258-4F21-8CE9-CC9C667778B4}" destId="{06D3805C-5A81-41FB-ABEC-ADE559500BAE}" srcOrd="1" destOrd="0" presId="urn:microsoft.com/office/officeart/2005/8/layout/hierarchy1"/>
    <dgm:cxn modelId="{45CEBB7C-D59D-418D-9478-6F73F2F69D38}" type="presParOf" srcId="{0744F3DB-F585-4289-8BAD-4089F8686D35}" destId="{A63D5F74-8694-4B6E-A670-2F01D84C3334}" srcOrd="2" destOrd="0" presId="urn:microsoft.com/office/officeart/2005/8/layout/hierarchy1"/>
    <dgm:cxn modelId="{DAABF9BF-AA82-43E5-A54E-C0EFF6C55DE2}" type="presParOf" srcId="{0744F3DB-F585-4289-8BAD-4089F8686D35}" destId="{B7F8FAAD-491F-4859-8207-AF974FF468D4}" srcOrd="3" destOrd="0" presId="urn:microsoft.com/office/officeart/2005/8/layout/hierarchy1"/>
    <dgm:cxn modelId="{6B74E732-BA72-4153-B2F5-13A8AB9A82D1}" type="presParOf" srcId="{B7F8FAAD-491F-4859-8207-AF974FF468D4}" destId="{F4EF8B03-487E-45E8-997D-B204EEB684FA}" srcOrd="0" destOrd="0" presId="urn:microsoft.com/office/officeart/2005/8/layout/hierarchy1"/>
    <dgm:cxn modelId="{1E3519C9-E401-4706-8762-BAFC75622BA8}" type="presParOf" srcId="{F4EF8B03-487E-45E8-997D-B204EEB684FA}" destId="{17E2743E-5F7C-4C68-B65A-E4C2D1734426}" srcOrd="0" destOrd="0" presId="urn:microsoft.com/office/officeart/2005/8/layout/hierarchy1"/>
    <dgm:cxn modelId="{2A4A729C-C4ED-4089-AA4D-681F02EF3E59}" type="presParOf" srcId="{F4EF8B03-487E-45E8-997D-B204EEB684FA}" destId="{1084C703-3C61-4088-A867-F30CD6FF7656}" srcOrd="1" destOrd="0" presId="urn:microsoft.com/office/officeart/2005/8/layout/hierarchy1"/>
    <dgm:cxn modelId="{0DBA59FC-A7CF-43A6-BD49-233DF45425BE}" type="presParOf" srcId="{B7F8FAAD-491F-4859-8207-AF974FF468D4}" destId="{589E9ACF-D6EC-407C-B4F7-3FE260F500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76FD0-9DE5-42D1-9A96-0A90F65E1B02}">
      <dsp:nvSpPr>
        <dsp:cNvPr id="0" name=""/>
        <dsp:cNvSpPr/>
      </dsp:nvSpPr>
      <dsp:spPr>
        <a:xfrm>
          <a:off x="581270" y="661"/>
          <a:ext cx="3094818" cy="1547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vytvářet zisk</a:t>
          </a:r>
          <a:endParaRPr lang="cs-CZ" sz="2800" kern="1200" dirty="0"/>
        </a:p>
      </dsp:txBody>
      <dsp:txXfrm>
        <a:off x="626592" y="45983"/>
        <a:ext cx="3004174" cy="1456765"/>
      </dsp:txXfrm>
    </dsp:sp>
    <dsp:sp modelId="{DA05C0DC-1784-477C-BAEE-CE897F978694}">
      <dsp:nvSpPr>
        <dsp:cNvPr id="0" name=""/>
        <dsp:cNvSpPr/>
      </dsp:nvSpPr>
      <dsp:spPr>
        <a:xfrm>
          <a:off x="890752" y="1548070"/>
          <a:ext cx="117355" cy="1046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6203"/>
              </a:lnTo>
              <a:lnTo>
                <a:pt x="117355" y="10462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6932F-B71C-4C3B-86AD-C01135E611BC}">
      <dsp:nvSpPr>
        <dsp:cNvPr id="0" name=""/>
        <dsp:cNvSpPr/>
      </dsp:nvSpPr>
      <dsp:spPr>
        <a:xfrm>
          <a:off x="1008107" y="1820569"/>
          <a:ext cx="2475854" cy="1547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 smtClean="0">
              <a:solidFill>
                <a:schemeClr val="tx2"/>
              </a:solidFill>
            </a:rPr>
            <a:t>zajišťovat přírůstek majetku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600" kern="1200" dirty="0"/>
        </a:p>
      </dsp:txBody>
      <dsp:txXfrm>
        <a:off x="1053429" y="1865891"/>
        <a:ext cx="2385210" cy="1456765"/>
      </dsp:txXfrm>
    </dsp:sp>
    <dsp:sp modelId="{9590D3CB-814C-46A4-9931-5644383D3AD1}">
      <dsp:nvSpPr>
        <dsp:cNvPr id="0" name=""/>
        <dsp:cNvSpPr/>
      </dsp:nvSpPr>
      <dsp:spPr>
        <a:xfrm>
          <a:off x="890752" y="1548070"/>
          <a:ext cx="309481" cy="3094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4818"/>
              </a:lnTo>
              <a:lnTo>
                <a:pt x="309481" y="3094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0917B2-AA06-4B86-B5B9-7462D568853A}">
      <dsp:nvSpPr>
        <dsp:cNvPr id="0" name=""/>
        <dsp:cNvSpPr/>
      </dsp:nvSpPr>
      <dsp:spPr>
        <a:xfrm>
          <a:off x="1200234" y="3869185"/>
          <a:ext cx="2475854" cy="1547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>
              <a:solidFill>
                <a:schemeClr val="tx2"/>
              </a:solidFill>
            </a:rPr>
            <a:t>zhodnocovat vložený kapitál</a:t>
          </a:r>
          <a:endParaRPr lang="cs-CZ" sz="1800" kern="1200" dirty="0">
            <a:solidFill>
              <a:schemeClr val="tx2"/>
            </a:solidFill>
          </a:endParaRPr>
        </a:p>
      </dsp:txBody>
      <dsp:txXfrm>
        <a:off x="1245556" y="3914507"/>
        <a:ext cx="2385210" cy="1456765"/>
      </dsp:txXfrm>
    </dsp:sp>
    <dsp:sp modelId="{7939467B-2520-4E48-A958-1F977BCC4AE2}">
      <dsp:nvSpPr>
        <dsp:cNvPr id="0" name=""/>
        <dsp:cNvSpPr/>
      </dsp:nvSpPr>
      <dsp:spPr>
        <a:xfrm>
          <a:off x="4449793" y="661"/>
          <a:ext cx="3094818" cy="1547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zajištění platební schopnosti podniku</a:t>
          </a:r>
          <a:endParaRPr lang="cs-CZ" sz="2800" kern="1200" dirty="0"/>
        </a:p>
      </dsp:txBody>
      <dsp:txXfrm>
        <a:off x="4495115" y="45983"/>
        <a:ext cx="3004174" cy="1456765"/>
      </dsp:txXfrm>
    </dsp:sp>
    <dsp:sp modelId="{DF0C090F-5201-4C0E-B22F-C55BD27480A4}">
      <dsp:nvSpPr>
        <dsp:cNvPr id="0" name=""/>
        <dsp:cNvSpPr/>
      </dsp:nvSpPr>
      <dsp:spPr>
        <a:xfrm>
          <a:off x="4759275" y="1548070"/>
          <a:ext cx="309481" cy="1160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557"/>
              </a:lnTo>
              <a:lnTo>
                <a:pt x="309481" y="11605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9ED1B-BA8E-4011-8EE7-75A85925E787}">
      <dsp:nvSpPr>
        <dsp:cNvPr id="0" name=""/>
        <dsp:cNvSpPr/>
      </dsp:nvSpPr>
      <dsp:spPr>
        <a:xfrm>
          <a:off x="5068757" y="1934923"/>
          <a:ext cx="2475854" cy="15474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solidFill>
                <a:schemeClr val="tx2"/>
              </a:solidFill>
            </a:rPr>
            <a:t>zajištění dostatku finančních prostředků na pokrytí závazků vyplývajících z podnikatelské činnos</a:t>
          </a:r>
          <a:r>
            <a:rPr lang="cs-CZ" sz="1600" kern="1200" dirty="0" smtClean="0"/>
            <a:t>ti.</a:t>
          </a:r>
          <a:endParaRPr lang="cs-CZ" sz="1600" kern="1200" dirty="0"/>
        </a:p>
      </dsp:txBody>
      <dsp:txXfrm>
        <a:off x="5114079" y="1980245"/>
        <a:ext cx="2385210" cy="1456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639CA8-0301-45C0-9E34-35B19B1B3362}">
      <dsp:nvSpPr>
        <dsp:cNvPr id="0" name=""/>
        <dsp:cNvSpPr/>
      </dsp:nvSpPr>
      <dsp:spPr>
        <a:xfrm>
          <a:off x="1391361" y="2326422"/>
          <a:ext cx="578798" cy="1708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9399" y="0"/>
              </a:lnTo>
              <a:lnTo>
                <a:pt x="289399" y="1708134"/>
              </a:lnTo>
              <a:lnTo>
                <a:pt x="578798" y="170813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1635671" y="3135400"/>
        <a:ext cx="90176" cy="90176"/>
      </dsp:txXfrm>
    </dsp:sp>
    <dsp:sp modelId="{9E30A2D2-E349-43DF-84E5-BEC28145603A}">
      <dsp:nvSpPr>
        <dsp:cNvPr id="0" name=""/>
        <dsp:cNvSpPr/>
      </dsp:nvSpPr>
      <dsp:spPr>
        <a:xfrm>
          <a:off x="1391361" y="2326422"/>
          <a:ext cx="616825" cy="5630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8412" y="0"/>
              </a:lnTo>
              <a:lnTo>
                <a:pt x="308412" y="563004"/>
              </a:lnTo>
              <a:lnTo>
                <a:pt x="616825" y="5630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678895" y="2587046"/>
        <a:ext cx="41756" cy="41756"/>
      </dsp:txXfrm>
    </dsp:sp>
    <dsp:sp modelId="{FFDED2E0-4F42-4174-A1F5-F17DE170BAE3}">
      <dsp:nvSpPr>
        <dsp:cNvPr id="0" name=""/>
        <dsp:cNvSpPr/>
      </dsp:nvSpPr>
      <dsp:spPr>
        <a:xfrm>
          <a:off x="1391361" y="1702863"/>
          <a:ext cx="561347" cy="623558"/>
        </a:xfrm>
        <a:custGeom>
          <a:avLst/>
          <a:gdLst/>
          <a:ahLst/>
          <a:cxnLst/>
          <a:rect l="0" t="0" r="0" b="0"/>
          <a:pathLst>
            <a:path>
              <a:moveTo>
                <a:pt x="0" y="623558"/>
              </a:moveTo>
              <a:lnTo>
                <a:pt x="280673" y="623558"/>
              </a:lnTo>
              <a:lnTo>
                <a:pt x="280673" y="0"/>
              </a:lnTo>
              <a:lnTo>
                <a:pt x="56134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651059" y="1993667"/>
        <a:ext cx="41950" cy="41950"/>
      </dsp:txXfrm>
    </dsp:sp>
    <dsp:sp modelId="{749CC5B8-E98F-44A9-920A-7212F7BE1B5D}">
      <dsp:nvSpPr>
        <dsp:cNvPr id="0" name=""/>
        <dsp:cNvSpPr/>
      </dsp:nvSpPr>
      <dsp:spPr>
        <a:xfrm>
          <a:off x="1391361" y="618287"/>
          <a:ext cx="578798" cy="1708134"/>
        </a:xfrm>
        <a:custGeom>
          <a:avLst/>
          <a:gdLst/>
          <a:ahLst/>
          <a:cxnLst/>
          <a:rect l="0" t="0" r="0" b="0"/>
          <a:pathLst>
            <a:path>
              <a:moveTo>
                <a:pt x="0" y="1708134"/>
              </a:moveTo>
              <a:lnTo>
                <a:pt x="289399" y="1708134"/>
              </a:lnTo>
              <a:lnTo>
                <a:pt x="289399" y="0"/>
              </a:lnTo>
              <a:lnTo>
                <a:pt x="57879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00" kern="1200"/>
        </a:p>
      </dsp:txBody>
      <dsp:txXfrm>
        <a:off x="1635671" y="1427266"/>
        <a:ext cx="90176" cy="90176"/>
      </dsp:txXfrm>
    </dsp:sp>
    <dsp:sp modelId="{BBF8BD6C-E659-457D-BD11-966C58032C61}">
      <dsp:nvSpPr>
        <dsp:cNvPr id="0" name=""/>
        <dsp:cNvSpPr/>
      </dsp:nvSpPr>
      <dsp:spPr>
        <a:xfrm rot="16200000">
          <a:off x="-1371676" y="1885264"/>
          <a:ext cx="4643760" cy="88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FINANČNÍ ANALÝZA </a:t>
          </a:r>
          <a:endParaRPr lang="cs-CZ" sz="3200" b="1" kern="1200" dirty="0"/>
        </a:p>
      </dsp:txBody>
      <dsp:txXfrm>
        <a:off x="-1371676" y="1885264"/>
        <a:ext cx="4643760" cy="882314"/>
      </dsp:txXfrm>
    </dsp:sp>
    <dsp:sp modelId="{427C7DFE-CEBB-4EFE-A461-BD01BF1C4F13}">
      <dsp:nvSpPr>
        <dsp:cNvPr id="0" name=""/>
        <dsp:cNvSpPr/>
      </dsp:nvSpPr>
      <dsp:spPr>
        <a:xfrm>
          <a:off x="1970159" y="177130"/>
          <a:ext cx="3887991" cy="88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800" b="1" kern="1200" dirty="0" smtClean="0"/>
            <a:t>Mezinárodní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800" b="0" kern="1200" dirty="0" smtClean="0"/>
            <a:t>(rating)</a:t>
          </a:r>
        </a:p>
      </dsp:txBody>
      <dsp:txXfrm>
        <a:off x="1970159" y="177130"/>
        <a:ext cx="3887991" cy="882314"/>
      </dsp:txXfrm>
    </dsp:sp>
    <dsp:sp modelId="{72EA2001-4403-4E03-8F79-CB0B89CF4874}">
      <dsp:nvSpPr>
        <dsp:cNvPr id="0" name=""/>
        <dsp:cNvSpPr/>
      </dsp:nvSpPr>
      <dsp:spPr>
        <a:xfrm>
          <a:off x="1952708" y="1261706"/>
          <a:ext cx="3887991" cy="88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800" b="1" kern="1200" dirty="0" smtClean="0"/>
            <a:t>Národní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800" b="0" kern="1200" dirty="0" smtClean="0"/>
            <a:t>(stav ekonomiky)</a:t>
          </a:r>
          <a:endParaRPr lang="cs-CZ" sz="2800" b="0" kern="1200" dirty="0"/>
        </a:p>
      </dsp:txBody>
      <dsp:txXfrm>
        <a:off x="1952708" y="1261706"/>
        <a:ext cx="3887991" cy="882314"/>
      </dsp:txXfrm>
    </dsp:sp>
    <dsp:sp modelId="{113DEB34-B279-4845-8B7C-9D55983C18C1}">
      <dsp:nvSpPr>
        <dsp:cNvPr id="0" name=""/>
        <dsp:cNvSpPr/>
      </dsp:nvSpPr>
      <dsp:spPr>
        <a:xfrm>
          <a:off x="2008186" y="2394474"/>
          <a:ext cx="3887991" cy="9899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800" b="1" kern="1200" dirty="0" smtClean="0"/>
            <a:t>Oborová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cs-CZ" sz="2800" b="0" kern="1200" dirty="0" smtClean="0"/>
            <a:t>(odvětvová)</a:t>
          </a:r>
          <a:endParaRPr lang="cs-CZ" sz="2800" b="0" kern="1200" dirty="0"/>
        </a:p>
      </dsp:txBody>
      <dsp:txXfrm>
        <a:off x="2008186" y="2394474"/>
        <a:ext cx="3887991" cy="989903"/>
      </dsp:txXfrm>
    </dsp:sp>
    <dsp:sp modelId="{662681C6-AFE8-448A-8C1D-4A52648F60A0}">
      <dsp:nvSpPr>
        <dsp:cNvPr id="0" name=""/>
        <dsp:cNvSpPr/>
      </dsp:nvSpPr>
      <dsp:spPr>
        <a:xfrm>
          <a:off x="1970159" y="3593399"/>
          <a:ext cx="3887991" cy="882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Podniková</a:t>
          </a:r>
          <a:endParaRPr lang="cs-CZ" sz="2800" b="1" kern="1200" dirty="0"/>
        </a:p>
      </dsp:txBody>
      <dsp:txXfrm>
        <a:off x="1970159" y="3593399"/>
        <a:ext cx="3887991" cy="882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7656F6-81EB-4122-A02B-1C6A2F658B5D}">
      <dsp:nvSpPr>
        <dsp:cNvPr id="0" name=""/>
        <dsp:cNvSpPr/>
      </dsp:nvSpPr>
      <dsp:spPr>
        <a:xfrm>
          <a:off x="7744431" y="2995689"/>
          <a:ext cx="91440" cy="558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1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E0FB2-4F4D-4C79-B4FB-344C29BC5050}">
      <dsp:nvSpPr>
        <dsp:cNvPr id="0" name=""/>
        <dsp:cNvSpPr/>
      </dsp:nvSpPr>
      <dsp:spPr>
        <a:xfrm>
          <a:off x="4912676" y="1218753"/>
          <a:ext cx="2877474" cy="558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0391"/>
              </a:lnTo>
              <a:lnTo>
                <a:pt x="2877474" y="380391"/>
              </a:lnTo>
              <a:lnTo>
                <a:pt x="2877474" y="558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27F43-F5AF-412E-848A-9730F719271A}">
      <dsp:nvSpPr>
        <dsp:cNvPr id="0" name=""/>
        <dsp:cNvSpPr/>
      </dsp:nvSpPr>
      <dsp:spPr>
        <a:xfrm>
          <a:off x="4807847" y="2995689"/>
          <a:ext cx="91440" cy="558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1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819B58-6A50-4F44-BF35-DDFC637258C1}">
      <dsp:nvSpPr>
        <dsp:cNvPr id="0" name=""/>
        <dsp:cNvSpPr/>
      </dsp:nvSpPr>
      <dsp:spPr>
        <a:xfrm>
          <a:off x="4807847" y="1218753"/>
          <a:ext cx="91440" cy="558191"/>
        </a:xfrm>
        <a:custGeom>
          <a:avLst/>
          <a:gdLst/>
          <a:ahLst/>
          <a:cxnLst/>
          <a:rect l="0" t="0" r="0" b="0"/>
          <a:pathLst>
            <a:path>
              <a:moveTo>
                <a:pt x="104829" y="0"/>
              </a:moveTo>
              <a:lnTo>
                <a:pt x="104829" y="380391"/>
              </a:lnTo>
              <a:lnTo>
                <a:pt x="45720" y="380391"/>
              </a:lnTo>
              <a:lnTo>
                <a:pt x="45720" y="558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F9456-9E3F-4CFE-8E10-33D30A386678}">
      <dsp:nvSpPr>
        <dsp:cNvPr id="0" name=""/>
        <dsp:cNvSpPr/>
      </dsp:nvSpPr>
      <dsp:spPr>
        <a:xfrm>
          <a:off x="1989481" y="2995689"/>
          <a:ext cx="91440" cy="5581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19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E73C1A-C5E3-48ED-90BF-AD300348800D}">
      <dsp:nvSpPr>
        <dsp:cNvPr id="0" name=""/>
        <dsp:cNvSpPr/>
      </dsp:nvSpPr>
      <dsp:spPr>
        <a:xfrm>
          <a:off x="2035201" y="1218753"/>
          <a:ext cx="2877474" cy="558191"/>
        </a:xfrm>
        <a:custGeom>
          <a:avLst/>
          <a:gdLst/>
          <a:ahLst/>
          <a:cxnLst/>
          <a:rect l="0" t="0" r="0" b="0"/>
          <a:pathLst>
            <a:path>
              <a:moveTo>
                <a:pt x="2877474" y="0"/>
              </a:moveTo>
              <a:lnTo>
                <a:pt x="2877474" y="380391"/>
              </a:lnTo>
              <a:lnTo>
                <a:pt x="0" y="380391"/>
              </a:lnTo>
              <a:lnTo>
                <a:pt x="0" y="5581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C6A398-94B3-4155-9DF8-FCEB5037E222}">
      <dsp:nvSpPr>
        <dsp:cNvPr id="0" name=""/>
        <dsp:cNvSpPr/>
      </dsp:nvSpPr>
      <dsp:spPr>
        <a:xfrm>
          <a:off x="3953035" y="8"/>
          <a:ext cx="1919282" cy="12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626FA-094F-4B4E-9D40-7850A98BB71D}">
      <dsp:nvSpPr>
        <dsp:cNvPr id="0" name=""/>
        <dsp:cNvSpPr/>
      </dsp:nvSpPr>
      <dsp:spPr>
        <a:xfrm>
          <a:off x="4166288" y="202599"/>
          <a:ext cx="1919282" cy="121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DLOUHODOBÝ MAJETEK </a:t>
          </a:r>
          <a:endParaRPr lang="cs-CZ" sz="1400" b="1" kern="1200" dirty="0"/>
        </a:p>
      </dsp:txBody>
      <dsp:txXfrm>
        <a:off x="4201984" y="238295"/>
        <a:ext cx="1847890" cy="1147352"/>
      </dsp:txXfrm>
    </dsp:sp>
    <dsp:sp modelId="{A9326B11-7055-435B-A5F4-B9ADFFBC289C}">
      <dsp:nvSpPr>
        <dsp:cNvPr id="0" name=""/>
        <dsp:cNvSpPr/>
      </dsp:nvSpPr>
      <dsp:spPr>
        <a:xfrm>
          <a:off x="1075560" y="1776944"/>
          <a:ext cx="1919282" cy="12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EA5DB-7479-415C-B8A6-17B5541921B2}">
      <dsp:nvSpPr>
        <dsp:cNvPr id="0" name=""/>
        <dsp:cNvSpPr/>
      </dsp:nvSpPr>
      <dsp:spPr>
        <a:xfrm>
          <a:off x="1288814" y="1979535"/>
          <a:ext cx="1919282" cy="121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NEHMOTNÝ</a:t>
          </a:r>
          <a:endParaRPr lang="cs-CZ" sz="1300" b="1" kern="1200" dirty="0"/>
        </a:p>
      </dsp:txBody>
      <dsp:txXfrm>
        <a:off x="1324510" y="2015231"/>
        <a:ext cx="1847890" cy="1147352"/>
      </dsp:txXfrm>
    </dsp:sp>
    <dsp:sp modelId="{21B90C92-5684-4F0A-BC44-01CED681CA57}">
      <dsp:nvSpPr>
        <dsp:cNvPr id="0" name=""/>
        <dsp:cNvSpPr/>
      </dsp:nvSpPr>
      <dsp:spPr>
        <a:xfrm>
          <a:off x="602985" y="3553880"/>
          <a:ext cx="2864433" cy="12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F0919-ACD6-4B96-9140-50C338E3F043}">
      <dsp:nvSpPr>
        <dsp:cNvPr id="0" name=""/>
        <dsp:cNvSpPr/>
      </dsp:nvSpPr>
      <dsp:spPr>
        <a:xfrm>
          <a:off x="816238" y="3756471"/>
          <a:ext cx="2864433" cy="121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Zřizovací  výdaje, výsledky výzkumu, software,</a:t>
          </a:r>
          <a:r>
            <a:rPr lang="cs-CZ" sz="1000" kern="1200" dirty="0" smtClean="0"/>
            <a:t> </a:t>
          </a:r>
          <a:r>
            <a:rPr lang="cs-CZ" sz="1400" kern="1200" dirty="0" smtClean="0"/>
            <a:t>ocenitelná práva, goodwill</a:t>
          </a:r>
          <a:endParaRPr lang="cs-CZ" sz="1400" kern="1200" dirty="0"/>
        </a:p>
      </dsp:txBody>
      <dsp:txXfrm>
        <a:off x="851934" y="3792167"/>
        <a:ext cx="2793041" cy="1147352"/>
      </dsp:txXfrm>
    </dsp:sp>
    <dsp:sp modelId="{BE440C22-C4DE-4C7F-A989-573EEE153E7E}">
      <dsp:nvSpPr>
        <dsp:cNvPr id="0" name=""/>
        <dsp:cNvSpPr/>
      </dsp:nvSpPr>
      <dsp:spPr>
        <a:xfrm>
          <a:off x="3893926" y="1776944"/>
          <a:ext cx="1919282" cy="12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70545-05C4-436D-B0FB-BBBAA304814D}">
      <dsp:nvSpPr>
        <dsp:cNvPr id="0" name=""/>
        <dsp:cNvSpPr/>
      </dsp:nvSpPr>
      <dsp:spPr>
        <a:xfrm>
          <a:off x="4107179" y="1979535"/>
          <a:ext cx="1919282" cy="121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HMOTNÝ</a:t>
          </a:r>
          <a:endParaRPr lang="cs-CZ" sz="1300" b="1" kern="1200" dirty="0"/>
        </a:p>
      </dsp:txBody>
      <dsp:txXfrm>
        <a:off x="4142875" y="2015231"/>
        <a:ext cx="1847890" cy="1147352"/>
      </dsp:txXfrm>
    </dsp:sp>
    <dsp:sp modelId="{E2893E09-203F-4C13-BB64-675DEC80B870}">
      <dsp:nvSpPr>
        <dsp:cNvPr id="0" name=""/>
        <dsp:cNvSpPr/>
      </dsp:nvSpPr>
      <dsp:spPr>
        <a:xfrm>
          <a:off x="3893926" y="3553880"/>
          <a:ext cx="1919282" cy="12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220648-B87D-433C-975A-F0CEADEEAFFC}">
      <dsp:nvSpPr>
        <dsp:cNvPr id="0" name=""/>
        <dsp:cNvSpPr/>
      </dsp:nvSpPr>
      <dsp:spPr>
        <a:xfrm>
          <a:off x="4107179" y="3756471"/>
          <a:ext cx="1919282" cy="121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 dirty="0" smtClean="0"/>
            <a:t>Majetek dlouhodobé povahy, který je pořizován z hlediska zajištění běžné činnosti podniku.</a:t>
          </a:r>
        </a:p>
      </dsp:txBody>
      <dsp:txXfrm>
        <a:off x="4142875" y="3792167"/>
        <a:ext cx="1847890" cy="1147352"/>
      </dsp:txXfrm>
    </dsp:sp>
    <dsp:sp modelId="{A82C9989-873D-4EFF-8958-3EAD3A210FC3}">
      <dsp:nvSpPr>
        <dsp:cNvPr id="0" name=""/>
        <dsp:cNvSpPr/>
      </dsp:nvSpPr>
      <dsp:spPr>
        <a:xfrm>
          <a:off x="6830509" y="1776944"/>
          <a:ext cx="1919282" cy="12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65D00E-9111-4B69-B006-0288D07E5BA6}">
      <dsp:nvSpPr>
        <dsp:cNvPr id="0" name=""/>
        <dsp:cNvSpPr/>
      </dsp:nvSpPr>
      <dsp:spPr>
        <a:xfrm>
          <a:off x="7043763" y="1979535"/>
          <a:ext cx="1919282" cy="121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b="1" kern="1200" dirty="0" smtClean="0"/>
            <a:t>FINANČNÍ</a:t>
          </a:r>
          <a:endParaRPr lang="cs-CZ" sz="1300" b="1" kern="1200" dirty="0"/>
        </a:p>
      </dsp:txBody>
      <dsp:txXfrm>
        <a:off x="7079459" y="2015231"/>
        <a:ext cx="1847890" cy="1147352"/>
      </dsp:txXfrm>
    </dsp:sp>
    <dsp:sp modelId="{2296247A-2335-4B3C-8070-119367518C88}">
      <dsp:nvSpPr>
        <dsp:cNvPr id="0" name=""/>
        <dsp:cNvSpPr/>
      </dsp:nvSpPr>
      <dsp:spPr>
        <a:xfrm>
          <a:off x="6239716" y="3553880"/>
          <a:ext cx="3100870" cy="12187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649B3A-0AA6-4E49-9C18-7057D817DBF0}">
      <dsp:nvSpPr>
        <dsp:cNvPr id="0" name=""/>
        <dsp:cNvSpPr/>
      </dsp:nvSpPr>
      <dsp:spPr>
        <a:xfrm>
          <a:off x="6452969" y="3756471"/>
          <a:ext cx="3100870" cy="12187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Dlouhodobé cenné papíry a podíly a poskytnuté dlouhodobé půjčky a úvěry ovládaným osobám a účetním jednotkám pod podstatným vlivem nebo mezi právnickými osobami</a:t>
          </a:r>
          <a:endParaRPr lang="cs-CZ" sz="1400" kern="1200" dirty="0"/>
        </a:p>
      </dsp:txBody>
      <dsp:txXfrm>
        <a:off x="6488665" y="3792167"/>
        <a:ext cx="3029478" cy="11473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4B2E55-97FC-48FD-8BFA-D56A923F4BD7}">
      <dsp:nvSpPr>
        <dsp:cNvPr id="0" name=""/>
        <dsp:cNvSpPr/>
      </dsp:nvSpPr>
      <dsp:spPr>
        <a:xfrm>
          <a:off x="4792181" y="1522061"/>
          <a:ext cx="3337603" cy="5463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2312"/>
              </a:lnTo>
              <a:lnTo>
                <a:pt x="3337603" y="372312"/>
              </a:lnTo>
              <a:lnTo>
                <a:pt x="3337603" y="546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B2161D-E93B-420D-9ED0-658CCD513148}">
      <dsp:nvSpPr>
        <dsp:cNvPr id="0" name=""/>
        <dsp:cNvSpPr/>
      </dsp:nvSpPr>
      <dsp:spPr>
        <a:xfrm>
          <a:off x="4561996" y="1522061"/>
          <a:ext cx="230184" cy="546337"/>
        </a:xfrm>
        <a:custGeom>
          <a:avLst/>
          <a:gdLst/>
          <a:ahLst/>
          <a:cxnLst/>
          <a:rect l="0" t="0" r="0" b="0"/>
          <a:pathLst>
            <a:path>
              <a:moveTo>
                <a:pt x="230184" y="0"/>
              </a:moveTo>
              <a:lnTo>
                <a:pt x="230184" y="372312"/>
              </a:lnTo>
              <a:lnTo>
                <a:pt x="0" y="372312"/>
              </a:lnTo>
              <a:lnTo>
                <a:pt x="0" y="546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676D6-41FC-4C9E-82BD-C473BD5BB02F}">
      <dsp:nvSpPr>
        <dsp:cNvPr id="0" name=""/>
        <dsp:cNvSpPr/>
      </dsp:nvSpPr>
      <dsp:spPr>
        <a:xfrm>
          <a:off x="1224393" y="1522061"/>
          <a:ext cx="3567788" cy="546337"/>
        </a:xfrm>
        <a:custGeom>
          <a:avLst/>
          <a:gdLst/>
          <a:ahLst/>
          <a:cxnLst/>
          <a:rect l="0" t="0" r="0" b="0"/>
          <a:pathLst>
            <a:path>
              <a:moveTo>
                <a:pt x="3567788" y="0"/>
              </a:moveTo>
              <a:lnTo>
                <a:pt x="3567788" y="372312"/>
              </a:lnTo>
              <a:lnTo>
                <a:pt x="0" y="372312"/>
              </a:lnTo>
              <a:lnTo>
                <a:pt x="0" y="5463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DF1430-4B56-4B5B-8FA2-EB144FAB60D6}">
      <dsp:nvSpPr>
        <dsp:cNvPr id="0" name=""/>
        <dsp:cNvSpPr/>
      </dsp:nvSpPr>
      <dsp:spPr>
        <a:xfrm>
          <a:off x="1242694" y="329199"/>
          <a:ext cx="7098975" cy="1192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CF1EA-CED9-4619-8E50-0F093BD06ADE}">
      <dsp:nvSpPr>
        <dsp:cNvPr id="0" name=""/>
        <dsp:cNvSpPr/>
      </dsp:nvSpPr>
      <dsp:spPr>
        <a:xfrm>
          <a:off x="1451418" y="527487"/>
          <a:ext cx="7098975" cy="1192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FAKTORY VLIVU NA MAJETEK  </a:t>
          </a:r>
          <a:endParaRPr lang="cs-CZ" sz="2400" b="1" kern="1200" dirty="0"/>
        </a:p>
      </dsp:txBody>
      <dsp:txXfrm>
        <a:off x="1486356" y="562425"/>
        <a:ext cx="7029099" cy="1122985"/>
      </dsp:txXfrm>
    </dsp:sp>
    <dsp:sp modelId="{A29CA6DE-AD89-4FAF-A943-473EB1237C49}">
      <dsp:nvSpPr>
        <dsp:cNvPr id="0" name=""/>
        <dsp:cNvSpPr/>
      </dsp:nvSpPr>
      <dsp:spPr>
        <a:xfrm>
          <a:off x="1239" y="2068398"/>
          <a:ext cx="2446306" cy="1192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C48EF-362F-4ACD-A673-0008689A3C9B}">
      <dsp:nvSpPr>
        <dsp:cNvPr id="0" name=""/>
        <dsp:cNvSpPr/>
      </dsp:nvSpPr>
      <dsp:spPr>
        <a:xfrm>
          <a:off x="209964" y="2266686"/>
          <a:ext cx="2446306" cy="1192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Cena</a:t>
          </a:r>
          <a:r>
            <a:rPr lang="cs-CZ" sz="1800" kern="1200" dirty="0" smtClean="0"/>
            <a:t> </a:t>
          </a:r>
          <a:endParaRPr lang="cs-CZ" sz="1800" kern="1200" dirty="0"/>
        </a:p>
      </dsp:txBody>
      <dsp:txXfrm>
        <a:off x="244902" y="2301624"/>
        <a:ext cx="2376430" cy="1122985"/>
      </dsp:txXfrm>
    </dsp:sp>
    <dsp:sp modelId="{EAA0A820-FDFC-4D4F-B9C8-66BD9A7ACB76}">
      <dsp:nvSpPr>
        <dsp:cNvPr id="0" name=""/>
        <dsp:cNvSpPr/>
      </dsp:nvSpPr>
      <dsp:spPr>
        <a:xfrm>
          <a:off x="2864995" y="2068398"/>
          <a:ext cx="3394002" cy="1192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E3695-C2BF-4B2A-A202-A67E583B7EFB}">
      <dsp:nvSpPr>
        <dsp:cNvPr id="0" name=""/>
        <dsp:cNvSpPr/>
      </dsp:nvSpPr>
      <dsp:spPr>
        <a:xfrm>
          <a:off x="3073720" y="2266686"/>
          <a:ext cx="3394002" cy="1192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Rozsah podnikových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výkonů </a:t>
          </a:r>
          <a:endParaRPr lang="cs-CZ" sz="2000" b="1" kern="1200" dirty="0"/>
        </a:p>
      </dsp:txBody>
      <dsp:txXfrm>
        <a:off x="3108658" y="2301624"/>
        <a:ext cx="3324126" cy="1122985"/>
      </dsp:txXfrm>
    </dsp:sp>
    <dsp:sp modelId="{FED44E4F-85E8-400F-AA3B-EA24721C7A1E}">
      <dsp:nvSpPr>
        <dsp:cNvPr id="0" name=""/>
        <dsp:cNvSpPr/>
      </dsp:nvSpPr>
      <dsp:spPr>
        <a:xfrm>
          <a:off x="6676447" y="2068398"/>
          <a:ext cx="2906675" cy="11928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5DC70-37F1-4608-AFB6-7B0E567CB5B1}">
      <dsp:nvSpPr>
        <dsp:cNvPr id="0" name=""/>
        <dsp:cNvSpPr/>
      </dsp:nvSpPr>
      <dsp:spPr>
        <a:xfrm>
          <a:off x="6885172" y="2266686"/>
          <a:ext cx="2906675" cy="11928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200" b="1" kern="1200" dirty="0" smtClean="0"/>
            <a:t>Stupeň využití celkového majetku</a:t>
          </a:r>
          <a:r>
            <a:rPr lang="cs-CZ" sz="2200" kern="1200" dirty="0" smtClean="0"/>
            <a:t> </a:t>
          </a:r>
          <a:endParaRPr lang="cs-CZ" sz="2200" kern="1200" dirty="0"/>
        </a:p>
      </dsp:txBody>
      <dsp:txXfrm>
        <a:off x="6920110" y="2301624"/>
        <a:ext cx="2836799" cy="11229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4D6A4-96BF-423F-A6C3-4836B27473FD}">
      <dsp:nvSpPr>
        <dsp:cNvPr id="0" name=""/>
        <dsp:cNvSpPr/>
      </dsp:nvSpPr>
      <dsp:spPr>
        <a:xfrm>
          <a:off x="5041368" y="1852376"/>
          <a:ext cx="3714001" cy="514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835"/>
              </a:lnTo>
              <a:lnTo>
                <a:pt x="3714001" y="317835"/>
              </a:lnTo>
              <a:lnTo>
                <a:pt x="3714001" y="514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A1CDF-9C69-48E5-A021-CF10968A176A}">
      <dsp:nvSpPr>
        <dsp:cNvPr id="0" name=""/>
        <dsp:cNvSpPr/>
      </dsp:nvSpPr>
      <dsp:spPr>
        <a:xfrm>
          <a:off x="5041368" y="1852376"/>
          <a:ext cx="1217377" cy="5796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823"/>
              </a:lnTo>
              <a:lnTo>
                <a:pt x="1217377" y="382823"/>
              </a:lnTo>
              <a:lnTo>
                <a:pt x="1217377" y="5796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89202E-BAE9-43E0-B2E0-576C9FFD08B8}">
      <dsp:nvSpPr>
        <dsp:cNvPr id="0" name=""/>
        <dsp:cNvSpPr/>
      </dsp:nvSpPr>
      <dsp:spPr>
        <a:xfrm>
          <a:off x="3662011" y="1852376"/>
          <a:ext cx="1379357" cy="579643"/>
        </a:xfrm>
        <a:custGeom>
          <a:avLst/>
          <a:gdLst/>
          <a:ahLst/>
          <a:cxnLst/>
          <a:rect l="0" t="0" r="0" b="0"/>
          <a:pathLst>
            <a:path>
              <a:moveTo>
                <a:pt x="1379357" y="0"/>
              </a:moveTo>
              <a:lnTo>
                <a:pt x="1379357" y="382823"/>
              </a:lnTo>
              <a:lnTo>
                <a:pt x="0" y="382823"/>
              </a:lnTo>
              <a:lnTo>
                <a:pt x="0" y="5796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3F563D-1B8F-4F6C-8E24-CD76DEC01399}">
      <dsp:nvSpPr>
        <dsp:cNvPr id="0" name=""/>
        <dsp:cNvSpPr/>
      </dsp:nvSpPr>
      <dsp:spPr>
        <a:xfrm>
          <a:off x="1065276" y="1852376"/>
          <a:ext cx="3976092" cy="579643"/>
        </a:xfrm>
        <a:custGeom>
          <a:avLst/>
          <a:gdLst/>
          <a:ahLst/>
          <a:cxnLst/>
          <a:rect l="0" t="0" r="0" b="0"/>
          <a:pathLst>
            <a:path>
              <a:moveTo>
                <a:pt x="3976092" y="0"/>
              </a:moveTo>
              <a:lnTo>
                <a:pt x="3976092" y="382823"/>
              </a:lnTo>
              <a:lnTo>
                <a:pt x="0" y="382823"/>
              </a:lnTo>
              <a:lnTo>
                <a:pt x="0" y="5796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D4148-C282-4018-B4E1-E152E6FCD0C8}">
      <dsp:nvSpPr>
        <dsp:cNvPr id="0" name=""/>
        <dsp:cNvSpPr/>
      </dsp:nvSpPr>
      <dsp:spPr>
        <a:xfrm>
          <a:off x="3979068" y="503254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3336A-6250-48D7-9599-E75E3598EB22}">
      <dsp:nvSpPr>
        <dsp:cNvPr id="0" name=""/>
        <dsp:cNvSpPr/>
      </dsp:nvSpPr>
      <dsp:spPr>
        <a:xfrm>
          <a:off x="4215134" y="727518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VLIVY NA KAPITALOVOU STRUKTURU</a:t>
          </a:r>
          <a:endParaRPr lang="cs-CZ" sz="2000" b="1" kern="1200" dirty="0"/>
        </a:p>
      </dsp:txBody>
      <dsp:txXfrm>
        <a:off x="4254648" y="767032"/>
        <a:ext cx="2045573" cy="1270093"/>
      </dsp:txXfrm>
    </dsp:sp>
    <dsp:sp modelId="{7870BEDF-8653-44B9-B614-69F1A20C0206}">
      <dsp:nvSpPr>
        <dsp:cNvPr id="0" name=""/>
        <dsp:cNvSpPr/>
      </dsp:nvSpPr>
      <dsp:spPr>
        <a:xfrm>
          <a:off x="2975" y="2432020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4E979-23EB-4192-A40C-A707128F5D53}">
      <dsp:nvSpPr>
        <dsp:cNvPr id="0" name=""/>
        <dsp:cNvSpPr/>
      </dsp:nvSpPr>
      <dsp:spPr>
        <a:xfrm>
          <a:off x="239042" y="2656284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0000"/>
              </a:solidFill>
            </a:rPr>
            <a:t>Podnikatelské riziko</a:t>
          </a:r>
          <a:endParaRPr lang="cs-CZ" sz="2000" b="1" kern="1200" dirty="0">
            <a:solidFill>
              <a:srgbClr val="FF0000"/>
            </a:solidFill>
          </a:endParaRPr>
        </a:p>
      </dsp:txBody>
      <dsp:txXfrm>
        <a:off x="278556" y="2695798"/>
        <a:ext cx="2045573" cy="1270093"/>
      </dsp:txXfrm>
    </dsp:sp>
    <dsp:sp modelId="{DB76A035-905D-4DC1-9F70-8046EEA7C0CA}">
      <dsp:nvSpPr>
        <dsp:cNvPr id="0" name=""/>
        <dsp:cNvSpPr/>
      </dsp:nvSpPr>
      <dsp:spPr>
        <a:xfrm>
          <a:off x="2599710" y="2432020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43886-1ED2-4334-BDB0-64608A2D6D14}">
      <dsp:nvSpPr>
        <dsp:cNvPr id="0" name=""/>
        <dsp:cNvSpPr/>
      </dsp:nvSpPr>
      <dsp:spPr>
        <a:xfrm>
          <a:off x="2835777" y="2656284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0000"/>
              </a:solidFill>
            </a:rPr>
            <a:t>Firemní daňová pozice</a:t>
          </a:r>
          <a:endParaRPr lang="cs-CZ" sz="2000" b="1" kern="1200" dirty="0">
            <a:solidFill>
              <a:srgbClr val="FF0000"/>
            </a:solidFill>
          </a:endParaRPr>
        </a:p>
      </dsp:txBody>
      <dsp:txXfrm>
        <a:off x="2875291" y="2695798"/>
        <a:ext cx="2045573" cy="1270093"/>
      </dsp:txXfrm>
    </dsp:sp>
    <dsp:sp modelId="{11496F07-8007-42F7-8CE5-15F7B49EB68A}">
      <dsp:nvSpPr>
        <dsp:cNvPr id="0" name=""/>
        <dsp:cNvSpPr/>
      </dsp:nvSpPr>
      <dsp:spPr>
        <a:xfrm>
          <a:off x="5196445" y="2432020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9086F2-07A9-409E-867A-F74ABC2895C1}">
      <dsp:nvSpPr>
        <dsp:cNvPr id="0" name=""/>
        <dsp:cNvSpPr/>
      </dsp:nvSpPr>
      <dsp:spPr>
        <a:xfrm>
          <a:off x="5432512" y="2656284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0000"/>
              </a:solidFill>
            </a:rPr>
            <a:t>Manažerský konzervatismus</a:t>
          </a:r>
          <a:endParaRPr lang="cs-CZ" sz="2000" b="1" kern="1200" dirty="0">
            <a:solidFill>
              <a:srgbClr val="FF0000"/>
            </a:solidFill>
          </a:endParaRPr>
        </a:p>
      </dsp:txBody>
      <dsp:txXfrm>
        <a:off x="5472026" y="2695798"/>
        <a:ext cx="2045573" cy="1270093"/>
      </dsp:txXfrm>
    </dsp:sp>
    <dsp:sp modelId="{FA99B98E-BC3A-4473-A31A-DBF629E3133E}">
      <dsp:nvSpPr>
        <dsp:cNvPr id="0" name=""/>
        <dsp:cNvSpPr/>
      </dsp:nvSpPr>
      <dsp:spPr>
        <a:xfrm>
          <a:off x="7693069" y="2367033"/>
          <a:ext cx="2124601" cy="13491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8AB36F-B3D3-4792-A9D6-77373643C1A0}">
      <dsp:nvSpPr>
        <dsp:cNvPr id="0" name=""/>
        <dsp:cNvSpPr/>
      </dsp:nvSpPr>
      <dsp:spPr>
        <a:xfrm>
          <a:off x="7929136" y="2591297"/>
          <a:ext cx="2124601" cy="13491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rgbClr val="FF0000"/>
              </a:solidFill>
            </a:rPr>
            <a:t>Finanční flexibilita</a:t>
          </a:r>
          <a:endParaRPr lang="cs-CZ" sz="2000" b="1" kern="1200" dirty="0">
            <a:solidFill>
              <a:srgbClr val="FF0000"/>
            </a:solidFill>
          </a:endParaRPr>
        </a:p>
      </dsp:txBody>
      <dsp:txXfrm>
        <a:off x="7968650" y="2630811"/>
        <a:ext cx="2045573" cy="12700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D5F74-8694-4B6E-A670-2F01D84C3334}">
      <dsp:nvSpPr>
        <dsp:cNvPr id="0" name=""/>
        <dsp:cNvSpPr/>
      </dsp:nvSpPr>
      <dsp:spPr>
        <a:xfrm>
          <a:off x="9834429" y="3351375"/>
          <a:ext cx="974435" cy="437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691"/>
              </a:lnTo>
              <a:lnTo>
                <a:pt x="974435" y="285691"/>
              </a:lnTo>
              <a:lnTo>
                <a:pt x="974435" y="437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80E38-9526-4585-8EC2-C490FCA2EF22}">
      <dsp:nvSpPr>
        <dsp:cNvPr id="0" name=""/>
        <dsp:cNvSpPr/>
      </dsp:nvSpPr>
      <dsp:spPr>
        <a:xfrm>
          <a:off x="8810853" y="3351375"/>
          <a:ext cx="1023575" cy="437131"/>
        </a:xfrm>
        <a:custGeom>
          <a:avLst/>
          <a:gdLst/>
          <a:ahLst/>
          <a:cxnLst/>
          <a:rect l="0" t="0" r="0" b="0"/>
          <a:pathLst>
            <a:path>
              <a:moveTo>
                <a:pt x="1023575" y="0"/>
              </a:moveTo>
              <a:lnTo>
                <a:pt x="1023575" y="285691"/>
              </a:lnTo>
              <a:lnTo>
                <a:pt x="0" y="285691"/>
              </a:lnTo>
              <a:lnTo>
                <a:pt x="0" y="437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37E9A0-375E-4461-81C7-6EF6E5B88436}">
      <dsp:nvSpPr>
        <dsp:cNvPr id="0" name=""/>
        <dsp:cNvSpPr/>
      </dsp:nvSpPr>
      <dsp:spPr>
        <a:xfrm>
          <a:off x="6812842" y="1799577"/>
          <a:ext cx="3021586" cy="513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299"/>
              </a:lnTo>
              <a:lnTo>
                <a:pt x="3021586" y="362299"/>
              </a:lnTo>
              <a:lnTo>
                <a:pt x="3021586" y="5137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0BC0D-DCF8-4817-B768-96D7E47A5481}">
      <dsp:nvSpPr>
        <dsp:cNvPr id="0" name=""/>
        <dsp:cNvSpPr/>
      </dsp:nvSpPr>
      <dsp:spPr>
        <a:xfrm>
          <a:off x="3815826" y="3313071"/>
          <a:ext cx="2997016" cy="47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995"/>
              </a:lnTo>
              <a:lnTo>
                <a:pt x="2997016" y="323995"/>
              </a:lnTo>
              <a:lnTo>
                <a:pt x="2997016" y="475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97C1A3-D916-475E-8467-16ACE511DDF2}">
      <dsp:nvSpPr>
        <dsp:cNvPr id="0" name=""/>
        <dsp:cNvSpPr/>
      </dsp:nvSpPr>
      <dsp:spPr>
        <a:xfrm>
          <a:off x="3815826" y="3313071"/>
          <a:ext cx="999005" cy="475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995"/>
              </a:lnTo>
              <a:lnTo>
                <a:pt x="999005" y="323995"/>
              </a:lnTo>
              <a:lnTo>
                <a:pt x="999005" y="475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11C83A-096C-4D2B-8A85-73C8C230A874}">
      <dsp:nvSpPr>
        <dsp:cNvPr id="0" name=""/>
        <dsp:cNvSpPr/>
      </dsp:nvSpPr>
      <dsp:spPr>
        <a:xfrm>
          <a:off x="2816820" y="3313071"/>
          <a:ext cx="999005" cy="475435"/>
        </a:xfrm>
        <a:custGeom>
          <a:avLst/>
          <a:gdLst/>
          <a:ahLst/>
          <a:cxnLst/>
          <a:rect l="0" t="0" r="0" b="0"/>
          <a:pathLst>
            <a:path>
              <a:moveTo>
                <a:pt x="999005" y="0"/>
              </a:moveTo>
              <a:lnTo>
                <a:pt x="999005" y="323995"/>
              </a:lnTo>
              <a:lnTo>
                <a:pt x="0" y="323995"/>
              </a:lnTo>
              <a:lnTo>
                <a:pt x="0" y="475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11243B-F7EE-4718-9A22-A29E15EEB52A}">
      <dsp:nvSpPr>
        <dsp:cNvPr id="0" name=""/>
        <dsp:cNvSpPr/>
      </dsp:nvSpPr>
      <dsp:spPr>
        <a:xfrm>
          <a:off x="818809" y="3313071"/>
          <a:ext cx="2997016" cy="475435"/>
        </a:xfrm>
        <a:custGeom>
          <a:avLst/>
          <a:gdLst/>
          <a:ahLst/>
          <a:cxnLst/>
          <a:rect l="0" t="0" r="0" b="0"/>
          <a:pathLst>
            <a:path>
              <a:moveTo>
                <a:pt x="2997016" y="0"/>
              </a:moveTo>
              <a:lnTo>
                <a:pt x="2997016" y="323995"/>
              </a:lnTo>
              <a:lnTo>
                <a:pt x="0" y="323995"/>
              </a:lnTo>
              <a:lnTo>
                <a:pt x="0" y="4754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5A38A-A13A-4358-992B-8104D331AF1F}">
      <dsp:nvSpPr>
        <dsp:cNvPr id="0" name=""/>
        <dsp:cNvSpPr/>
      </dsp:nvSpPr>
      <dsp:spPr>
        <a:xfrm>
          <a:off x="3815826" y="1799577"/>
          <a:ext cx="2997016" cy="475435"/>
        </a:xfrm>
        <a:custGeom>
          <a:avLst/>
          <a:gdLst/>
          <a:ahLst/>
          <a:cxnLst/>
          <a:rect l="0" t="0" r="0" b="0"/>
          <a:pathLst>
            <a:path>
              <a:moveTo>
                <a:pt x="2997016" y="0"/>
              </a:moveTo>
              <a:lnTo>
                <a:pt x="2997016" y="323995"/>
              </a:lnTo>
              <a:lnTo>
                <a:pt x="0" y="323995"/>
              </a:lnTo>
              <a:lnTo>
                <a:pt x="0" y="4754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22A81-F471-4638-A480-CBAFADCF2263}">
      <dsp:nvSpPr>
        <dsp:cNvPr id="0" name=""/>
        <dsp:cNvSpPr/>
      </dsp:nvSpPr>
      <dsp:spPr>
        <a:xfrm>
          <a:off x="5218966" y="761520"/>
          <a:ext cx="3187752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CA5F6F-FC47-419E-B125-77CEE9206618}">
      <dsp:nvSpPr>
        <dsp:cNvPr id="0" name=""/>
        <dsp:cNvSpPr/>
      </dsp:nvSpPr>
      <dsp:spPr>
        <a:xfrm>
          <a:off x="5400604" y="934075"/>
          <a:ext cx="3187752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C00000"/>
              </a:solidFill>
            </a:rPr>
            <a:t>ELEMENTÁRNÍ METODY</a:t>
          </a:r>
          <a:endParaRPr lang="cs-CZ" sz="2400" b="1" kern="1200" dirty="0">
            <a:solidFill>
              <a:srgbClr val="C00000"/>
            </a:solidFill>
          </a:endParaRPr>
        </a:p>
      </dsp:txBody>
      <dsp:txXfrm>
        <a:off x="5431008" y="964479"/>
        <a:ext cx="3126944" cy="977249"/>
      </dsp:txXfrm>
    </dsp:sp>
    <dsp:sp modelId="{0C6B0AA5-E764-4DB0-AF33-6B5CEB53DBBF}">
      <dsp:nvSpPr>
        <dsp:cNvPr id="0" name=""/>
        <dsp:cNvSpPr/>
      </dsp:nvSpPr>
      <dsp:spPr>
        <a:xfrm>
          <a:off x="2998458" y="2275013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9A69C-7EB2-433F-9808-D06C92749933}">
      <dsp:nvSpPr>
        <dsp:cNvPr id="0" name=""/>
        <dsp:cNvSpPr/>
      </dsp:nvSpPr>
      <dsp:spPr>
        <a:xfrm>
          <a:off x="3180095" y="2447568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EXTENZIVNÍ</a:t>
          </a:r>
          <a:r>
            <a:rPr lang="cs-CZ" sz="1600" b="1" kern="1200" dirty="0" smtClean="0"/>
            <a:t> </a:t>
          </a:r>
          <a:endParaRPr lang="cs-CZ" sz="1600" b="1" kern="1200" dirty="0"/>
        </a:p>
      </dsp:txBody>
      <dsp:txXfrm>
        <a:off x="3210499" y="2477972"/>
        <a:ext cx="1573928" cy="977249"/>
      </dsp:txXfrm>
    </dsp:sp>
    <dsp:sp modelId="{94FA5A3C-4BC5-4153-9F27-3C3F6C8BA169}">
      <dsp:nvSpPr>
        <dsp:cNvPr id="0" name=""/>
        <dsp:cNvSpPr/>
      </dsp:nvSpPr>
      <dsp:spPr>
        <a:xfrm>
          <a:off x="1441" y="3788506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FF4C3-3BA5-46D6-B8E2-57F60C237534}">
      <dsp:nvSpPr>
        <dsp:cNvPr id="0" name=""/>
        <dsp:cNvSpPr/>
      </dsp:nvSpPr>
      <dsp:spPr>
        <a:xfrm>
          <a:off x="183078" y="3961062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STAVOVÉ</a:t>
          </a:r>
          <a:endParaRPr lang="cs-CZ" sz="2000" b="1" kern="1200" dirty="0"/>
        </a:p>
      </dsp:txBody>
      <dsp:txXfrm>
        <a:off x="213482" y="3991466"/>
        <a:ext cx="1573928" cy="977249"/>
      </dsp:txXfrm>
    </dsp:sp>
    <dsp:sp modelId="{45F2949F-81CA-4F94-A918-AF3BE8FA873E}">
      <dsp:nvSpPr>
        <dsp:cNvPr id="0" name=""/>
        <dsp:cNvSpPr/>
      </dsp:nvSpPr>
      <dsp:spPr>
        <a:xfrm>
          <a:off x="1999452" y="3788506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0437C-6181-4807-A190-8B46A7964920}">
      <dsp:nvSpPr>
        <dsp:cNvPr id="0" name=""/>
        <dsp:cNvSpPr/>
      </dsp:nvSpPr>
      <dsp:spPr>
        <a:xfrm>
          <a:off x="2181089" y="3961062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TOKOVÉ</a:t>
          </a:r>
          <a:endParaRPr lang="cs-CZ" sz="2000" b="1" kern="1200" dirty="0"/>
        </a:p>
      </dsp:txBody>
      <dsp:txXfrm>
        <a:off x="2211493" y="3991466"/>
        <a:ext cx="1573928" cy="977249"/>
      </dsp:txXfrm>
    </dsp:sp>
    <dsp:sp modelId="{28E4CC5D-358F-4FEE-9F84-42EA28725F49}">
      <dsp:nvSpPr>
        <dsp:cNvPr id="0" name=""/>
        <dsp:cNvSpPr/>
      </dsp:nvSpPr>
      <dsp:spPr>
        <a:xfrm>
          <a:off x="3997463" y="3788506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C8B48-0458-43E1-98C8-B45835DD18E7}">
      <dsp:nvSpPr>
        <dsp:cNvPr id="0" name=""/>
        <dsp:cNvSpPr/>
      </dsp:nvSpPr>
      <dsp:spPr>
        <a:xfrm>
          <a:off x="4179101" y="3961062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ROZDÍLOVÉ</a:t>
          </a:r>
          <a:r>
            <a:rPr lang="cs-CZ" sz="1400" kern="1200" dirty="0" smtClean="0"/>
            <a:t> </a:t>
          </a:r>
          <a:endParaRPr lang="cs-CZ" sz="1400" kern="1200" dirty="0"/>
        </a:p>
      </dsp:txBody>
      <dsp:txXfrm>
        <a:off x="4209505" y="3991466"/>
        <a:ext cx="1573928" cy="977249"/>
      </dsp:txXfrm>
    </dsp:sp>
    <dsp:sp modelId="{81006B5D-4884-4E62-838F-C5847404C20D}">
      <dsp:nvSpPr>
        <dsp:cNvPr id="0" name=""/>
        <dsp:cNvSpPr/>
      </dsp:nvSpPr>
      <dsp:spPr>
        <a:xfrm>
          <a:off x="5995474" y="3788506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49D2F2-32B9-481D-81DA-B7454721138C}">
      <dsp:nvSpPr>
        <dsp:cNvPr id="0" name=""/>
        <dsp:cNvSpPr/>
      </dsp:nvSpPr>
      <dsp:spPr>
        <a:xfrm>
          <a:off x="6177112" y="3961062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1" kern="1200" dirty="0" smtClean="0"/>
            <a:t>NEFINANČNÍ</a:t>
          </a:r>
          <a:endParaRPr lang="cs-CZ" sz="1800" b="1" kern="1200" dirty="0"/>
        </a:p>
      </dsp:txBody>
      <dsp:txXfrm>
        <a:off x="6207516" y="3991466"/>
        <a:ext cx="1573928" cy="977249"/>
      </dsp:txXfrm>
    </dsp:sp>
    <dsp:sp modelId="{2FA52517-E311-41AF-963F-20B8E59874F2}">
      <dsp:nvSpPr>
        <dsp:cNvPr id="0" name=""/>
        <dsp:cNvSpPr/>
      </dsp:nvSpPr>
      <dsp:spPr>
        <a:xfrm>
          <a:off x="9017061" y="2313317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4F7E2-24EA-4063-BF49-60ED4A854CCD}">
      <dsp:nvSpPr>
        <dsp:cNvPr id="0" name=""/>
        <dsp:cNvSpPr/>
      </dsp:nvSpPr>
      <dsp:spPr>
        <a:xfrm>
          <a:off x="9198698" y="2485873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/>
            <a:t>INTENZIVNÍ</a:t>
          </a:r>
          <a:r>
            <a:rPr lang="cs-CZ" sz="1600" b="1" kern="1200" dirty="0" smtClean="0"/>
            <a:t> </a:t>
          </a:r>
          <a:endParaRPr lang="cs-CZ" sz="1600" b="1" kern="1200" dirty="0"/>
        </a:p>
      </dsp:txBody>
      <dsp:txXfrm>
        <a:off x="9229102" y="2516277"/>
        <a:ext cx="1573928" cy="977249"/>
      </dsp:txXfrm>
    </dsp:sp>
    <dsp:sp modelId="{6ABF7749-A99E-47C0-BA73-2150BBD2E512}">
      <dsp:nvSpPr>
        <dsp:cNvPr id="0" name=""/>
        <dsp:cNvSpPr/>
      </dsp:nvSpPr>
      <dsp:spPr>
        <a:xfrm>
          <a:off x="7993485" y="3788506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D73BC8-FE9D-4E43-A8D8-983D772F5FD8}">
      <dsp:nvSpPr>
        <dsp:cNvPr id="0" name=""/>
        <dsp:cNvSpPr/>
      </dsp:nvSpPr>
      <dsp:spPr>
        <a:xfrm>
          <a:off x="8175123" y="3961062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STEJNORODÉ</a:t>
          </a:r>
          <a:endParaRPr lang="cs-CZ" sz="1500" b="1" kern="1200" dirty="0"/>
        </a:p>
      </dsp:txBody>
      <dsp:txXfrm>
        <a:off x="8205527" y="3991466"/>
        <a:ext cx="1573928" cy="977249"/>
      </dsp:txXfrm>
    </dsp:sp>
    <dsp:sp modelId="{17E2743E-5F7C-4C68-B65A-E4C2D1734426}">
      <dsp:nvSpPr>
        <dsp:cNvPr id="0" name=""/>
        <dsp:cNvSpPr/>
      </dsp:nvSpPr>
      <dsp:spPr>
        <a:xfrm>
          <a:off x="9991496" y="3788506"/>
          <a:ext cx="1634736" cy="10380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4C703-3C61-4088-A867-F30CD6FF7656}">
      <dsp:nvSpPr>
        <dsp:cNvPr id="0" name=""/>
        <dsp:cNvSpPr/>
      </dsp:nvSpPr>
      <dsp:spPr>
        <a:xfrm>
          <a:off x="10173134" y="3961062"/>
          <a:ext cx="1634736" cy="10380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b="1" kern="1200" dirty="0" smtClean="0"/>
            <a:t>NESTEJNORODÉ</a:t>
          </a:r>
          <a:endParaRPr lang="cs-CZ" sz="1500" b="1" kern="1200" dirty="0"/>
        </a:p>
      </dsp:txBody>
      <dsp:txXfrm>
        <a:off x="10203538" y="3991466"/>
        <a:ext cx="1573928" cy="977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C34602F-3339-4A0E-AA0D-AA2DA921D5A0}" type="datetime1">
              <a:rPr lang="cs-CZ" smtClean="0">
                <a:solidFill>
                  <a:schemeClr val="tx2"/>
                </a:solidFill>
              </a:rPr>
              <a:t>21.02.2022</a:t>
            </a:fld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cs-CZ" smtClean="0">
                <a:solidFill>
                  <a:schemeClr val="tx2"/>
                </a:solidFill>
              </a:rPr>
              <a:pPr algn="r" rtl="0"/>
              <a:t>‹#›</a:t>
            </a:fld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CD88E919-D898-4855-B8B4-A49ACED4EA41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41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smtClean="0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D34C125-697B-4DD5-8970-E335CEB95B3E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462C969-A9D3-4701-9D6C-99CE49BBA082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7340E1-BF88-4310-8568-E9F8381A48D4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437D4F-ECE9-4981-A371-4B910D36769F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6A3AEE-21EA-49A5-9BC0-4C051EBE3D81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493FBA-751B-49DB-B5B3-1B2194725DD1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33B2AB9-7695-4EE9-A8FD-AAA80E361985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A0AD96-6B5A-4186-B341-9B348C9EB365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cs-CZ" dirty="0" smtClean="0"/>
              <a:t>Kliknutím lze upravit styly předlohy textu.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71F1ECE-AD0B-4298-833C-44A399FA79BB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cs-CZ" dirty="0" smtClean="0"/>
              <a:t>Kliknutím lze upravit styly předlohy textu.</a:t>
            </a:r>
          </a:p>
          <a:p>
            <a:pPr lvl="1" rtl="0"/>
            <a:r>
              <a:rPr lang="cs-CZ" dirty="0" smtClean="0"/>
              <a:t>Druhá úroveň</a:t>
            </a:r>
          </a:p>
          <a:p>
            <a:pPr lvl="2" rtl="0"/>
            <a:r>
              <a:rPr lang="cs-CZ" dirty="0" smtClean="0"/>
              <a:t>Třetí úroveň</a:t>
            </a:r>
          </a:p>
          <a:p>
            <a:pPr lvl="3" rtl="0"/>
            <a:r>
              <a:rPr lang="cs-CZ" dirty="0" smtClean="0"/>
              <a:t>Čtvrtá úroveň</a:t>
            </a:r>
          </a:p>
          <a:p>
            <a:pPr lvl="4" rtl="0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AE899414-34D5-487B-96CB-3C45BC7F1C1F}" type="datetime1">
              <a:rPr lang="cs-CZ" smtClean="0"/>
              <a:pPr/>
              <a:t>21.02.2022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FINANČNÍ </a:t>
            </a:r>
            <a:r>
              <a:rPr lang="cs-CZ" b="1" dirty="0" smtClean="0">
                <a:solidFill>
                  <a:srgbClr val="C00000"/>
                </a:solidFill>
              </a:rPr>
              <a:t>ANALÝZA</a:t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LA063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 rtl="0"/>
            <a:r>
              <a:rPr lang="cs-CZ" b="1" dirty="0" smtClean="0">
                <a:solidFill>
                  <a:srgbClr val="C00000"/>
                </a:solidFill>
              </a:rPr>
              <a:t>Ústav lázeňství, gastronomie a turismu</a:t>
            </a: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66220" y="1498601"/>
            <a:ext cx="7314737" cy="3298825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ÚČETNÍ VÝKAZY JAKO INFORMAČNÍ ZDROJE FINANČNÍ ANALÝZY</a:t>
            </a: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dirty="0" smtClean="0"/>
              <a:t>Přednáška č. 2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52995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ČLENĚNÍ FINANČNÍ ANALÝZY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sz="3200" b="1" dirty="0"/>
              <a:t>Externí analýza </a:t>
            </a:r>
            <a:r>
              <a:rPr lang="cs-CZ" sz="3200" dirty="0">
                <a:solidFill>
                  <a:schemeClr val="tx2"/>
                </a:solidFill>
              </a:rPr>
              <a:t>je analýza, která se </a:t>
            </a:r>
            <a:r>
              <a:rPr lang="cs-CZ" sz="3200" b="1" dirty="0">
                <a:solidFill>
                  <a:srgbClr val="FF0000"/>
                </a:solidFill>
              </a:rPr>
              <a:t>opírá o zveřejňované a jinak dostupné finanční informace. </a:t>
            </a:r>
            <a:endParaRPr lang="cs-CZ" sz="3200" b="1" dirty="0" smtClean="0">
              <a:solidFill>
                <a:srgbClr val="FF0000"/>
              </a:solidFill>
            </a:endParaRPr>
          </a:p>
          <a:p>
            <a:pPr algn="just"/>
            <a:r>
              <a:rPr lang="cs-CZ" sz="3200" b="1" dirty="0" smtClean="0"/>
              <a:t>Interní </a:t>
            </a:r>
            <a:r>
              <a:rPr lang="cs-CZ" sz="3200" b="1" dirty="0"/>
              <a:t>analýza </a:t>
            </a:r>
            <a:r>
              <a:rPr lang="cs-CZ" sz="3200" dirty="0">
                <a:solidFill>
                  <a:schemeClr val="tx2"/>
                </a:solidFill>
              </a:rPr>
              <a:t>je analýza, kterou lze označit jako </a:t>
            </a:r>
            <a:r>
              <a:rPr lang="cs-CZ" sz="3200" b="1" dirty="0">
                <a:solidFill>
                  <a:schemeClr val="tx2"/>
                </a:solidFill>
              </a:rPr>
              <a:t>rozbor</a:t>
            </a:r>
            <a:r>
              <a:rPr lang="cs-CZ" sz="3200" dirty="0">
                <a:solidFill>
                  <a:schemeClr val="tx2"/>
                </a:solidFill>
              </a:rPr>
              <a:t> </a:t>
            </a:r>
            <a:r>
              <a:rPr lang="cs-CZ" sz="3200" b="1" dirty="0">
                <a:solidFill>
                  <a:schemeClr val="tx2"/>
                </a:solidFill>
              </a:rPr>
              <a:t>hospodaření podniku</a:t>
            </a:r>
            <a:r>
              <a:rPr lang="cs-CZ" sz="3200" dirty="0">
                <a:solidFill>
                  <a:schemeClr val="tx2"/>
                </a:solidFill>
              </a:rPr>
              <a:t>, který vychází </a:t>
            </a:r>
            <a:r>
              <a:rPr lang="cs-CZ" sz="3200" b="1" dirty="0">
                <a:solidFill>
                  <a:srgbClr val="FF0000"/>
                </a:solidFill>
              </a:rPr>
              <a:t>nejen z finančních informací, ale také z informací z manažerského (vnitropodnikového) účetnictví a z dat statistických, plánovaných a kontrolních </a:t>
            </a:r>
          </a:p>
        </p:txBody>
      </p:sp>
    </p:spTree>
    <p:extLst>
      <p:ext uri="{BB962C8B-B14F-4D97-AF65-F5344CB8AC3E}">
        <p14:creationId xmlns:p14="http://schemas.microsoft.com/office/powerpoint/2010/main" val="25043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45861" y="116632"/>
            <a:ext cx="7008574" cy="717475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ZÁKLADNÍ ÚČETNÍ VÝKAZY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49796" y="834107"/>
            <a:ext cx="806489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Rozvaha,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Výkaz </a:t>
            </a:r>
            <a:r>
              <a:rPr lang="cs-CZ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</a:t>
            </a:r>
            <a:r>
              <a:rPr lang="cs-CZ" sz="3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isku a ztráty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algn="just"/>
            <a:r>
              <a:rPr lang="cs-CZ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Tyto dva výkazy jsou 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závazně stanoveny 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zákonem </a:t>
            </a:r>
            <a:r>
              <a:rPr lang="cs-CZ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Ministerstvem financí a jsou </a:t>
            </a:r>
            <a:r>
              <a:rPr lang="cs-CZ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závaznou součástí účetní závěrky v soustavě podvojného účetnictví</a:t>
            </a:r>
            <a:r>
              <a:rPr lang="cs-CZ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Naleznete na webovém portálu obchodního rejstříku</a:t>
            </a:r>
          </a:p>
          <a:p>
            <a:pPr algn="just"/>
            <a:endParaRPr lang="cs-CZ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Výkaz o </a:t>
            </a:r>
            <a:r>
              <a:rPr lang="cs-CZ"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t</a:t>
            </a:r>
            <a:r>
              <a:rPr lang="cs-CZ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vorbě a použití peněžních prostředků</a:t>
            </a:r>
            <a:r>
              <a:rPr lang="cs-CZ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</a:t>
            </a:r>
            <a:r>
              <a:rPr lang="cs-CZ" sz="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standardizován, což však neznamená, že by měl nižší informační hodnotu než předchozí dva výkazy.</a:t>
            </a:r>
          </a:p>
        </p:txBody>
      </p:sp>
    </p:spTree>
    <p:extLst>
      <p:ext uri="{BB962C8B-B14F-4D97-AF65-F5344CB8AC3E}">
        <p14:creationId xmlns:p14="http://schemas.microsoft.com/office/powerpoint/2010/main" val="30499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ROZVAHA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7788" y="1196752"/>
            <a:ext cx="11449271" cy="4975448"/>
          </a:xfrm>
        </p:spPr>
        <p:txBody>
          <a:bodyPr/>
          <a:lstStyle/>
          <a:p>
            <a:pPr algn="just"/>
            <a:r>
              <a:rPr lang="cs-CZ" dirty="0">
                <a:solidFill>
                  <a:schemeClr val="tx2"/>
                </a:solidFill>
              </a:rPr>
              <a:t>Rozvaha je stavovým účetním výkazem, který představuje základní přehled o majetku podniku a zdrojích jeho financování ve statické podobě (v okamžiku účetní závěrky</a:t>
            </a:r>
            <a:r>
              <a:rPr lang="cs-CZ" dirty="0" smtClean="0">
                <a:solidFill>
                  <a:schemeClr val="tx2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cs-CZ" b="1" dirty="0" smtClean="0">
                <a:solidFill>
                  <a:srgbClr val="FF0000"/>
                </a:solidFill>
              </a:rPr>
              <a:t>Rozvaha zachycuje obraz o: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tx2"/>
                </a:solidFill>
              </a:rPr>
              <a:t>Majetkové situaci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tx2"/>
                </a:solidFill>
              </a:rPr>
              <a:t>Finanční situaci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rabicPeriod"/>
            </a:pPr>
            <a:r>
              <a:rPr lang="cs-CZ" b="1" dirty="0" smtClean="0">
                <a:solidFill>
                  <a:schemeClr val="tx2"/>
                </a:solidFill>
              </a:rPr>
              <a:t>Zdrojích, z nichž byl majetek pořízen</a:t>
            </a:r>
          </a:p>
          <a:p>
            <a:pPr marL="457200" indent="-457200" algn="just">
              <a:buFont typeface="+mj-lt"/>
              <a:buAutoNum type="arabicPeriod"/>
            </a:pPr>
            <a:endParaRPr lang="cs-CZ" dirty="0">
              <a:solidFill>
                <a:schemeClr val="tx2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6682386"/>
              </p:ext>
            </p:extLst>
          </p:nvPr>
        </p:nvGraphicFramePr>
        <p:xfrm>
          <a:off x="765820" y="4293096"/>
          <a:ext cx="10225136" cy="18288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456894324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1468279965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r>
                        <a:rPr lang="cs-CZ" dirty="0" smtClean="0"/>
                        <a:t>AKTIVA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PASIVA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998264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Dlouhodobý</a:t>
                      </a:r>
                      <a:r>
                        <a:rPr lang="cs-CZ" b="1" baseline="0" dirty="0" smtClean="0"/>
                        <a:t> majetek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Vlastní kapitál</a:t>
                      </a:r>
                      <a:endParaRPr lang="cs-CZ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96116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Oběžný majetek (krátkodobý)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Cizí zdroje</a:t>
                      </a:r>
                      <a:endParaRPr lang="cs-CZ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6526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r>
                        <a:rPr lang="cs-CZ" b="1" dirty="0" smtClean="0"/>
                        <a:t>Ostatní aktiva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Ostatní pasiva</a:t>
                      </a:r>
                      <a:endParaRPr lang="cs-CZ" sz="2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22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30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74132" y="165918"/>
            <a:ext cx="7800662" cy="742802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MAJETKOVÁ STRUKTURA - AKTIVA</a:t>
            </a:r>
          </a:p>
        </p:txBody>
      </p:sp>
      <p:sp>
        <p:nvSpPr>
          <p:cNvPr id="5" name="Obdélník 4"/>
          <p:cNvSpPr/>
          <p:nvPr/>
        </p:nvSpPr>
        <p:spPr>
          <a:xfrm>
            <a:off x="3718148" y="1412776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Základním hlediskem členění aktiv je především doba jejich upotřebitelnosti, tedy podle likvidity a to od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položek 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nejlikvidnějších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po položky nejméně likvidní v USA, </a:t>
            </a:r>
            <a:endParaRPr lang="cs-CZ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endParaRPr lang="cs-CZ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cs-CZ" b="1" dirty="0" smtClean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kdežto </a:t>
            </a:r>
            <a:r>
              <a:rPr lang="cs-CZ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 ČR je to </a:t>
            </a:r>
            <a:r>
              <a:rPr lang="cs-CZ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obráceně 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začínáme 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u položek nejméně likvidních (fixní, stálá aktiva) až k položkám nejlikvidnějším (oběžná aktiva</a:t>
            </a:r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algn="ctr"/>
            <a:r>
              <a:rPr lang="cs-CZ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7750596" y="2798299"/>
            <a:ext cx="0" cy="4320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29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474371"/>
              </p:ext>
            </p:extLst>
          </p:nvPr>
        </p:nvGraphicFramePr>
        <p:xfrm>
          <a:off x="477785" y="720372"/>
          <a:ext cx="10958650" cy="5669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852000">
                  <a:extLst>
                    <a:ext uri="{9D8B030D-6E8A-4147-A177-3AD203B41FA5}">
                      <a16:colId xmlns:a16="http://schemas.microsoft.com/office/drawing/2014/main" val="252579913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76838102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660998668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3663373126"/>
                    </a:ext>
                  </a:extLst>
                </a:gridCol>
                <a:gridCol w="2246650">
                  <a:extLst>
                    <a:ext uri="{9D8B030D-6E8A-4147-A177-3AD203B41FA5}">
                      <a16:colId xmlns:a16="http://schemas.microsoft.com/office/drawing/2014/main" val="2804101967"/>
                    </a:ext>
                  </a:extLst>
                </a:gridCol>
              </a:tblGrid>
              <a:tr h="454500">
                <a:tc rowSpan="2"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AKTIVA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BĚŽNÉ</a:t>
                      </a:r>
                      <a:r>
                        <a:rPr lang="cs-CZ" b="1" baseline="0" dirty="0" smtClean="0"/>
                        <a:t> ÚČETNÍ OBDOBÍ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cs-CZ" sz="2000" dirty="0" smtClean="0"/>
                        <a:t>MINULÉ</a:t>
                      </a:r>
                      <a:r>
                        <a:rPr lang="cs-CZ" sz="2000" baseline="0" dirty="0" smtClean="0"/>
                        <a:t> ÚČETNÍ</a:t>
                      </a:r>
                    </a:p>
                    <a:p>
                      <a:pPr algn="ctr"/>
                      <a:r>
                        <a:rPr lang="cs-CZ" sz="2000" baseline="0" dirty="0" smtClean="0"/>
                        <a:t>OBDOBÍ</a:t>
                      </a:r>
                      <a:endParaRPr lang="cs-CZ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743302"/>
                  </a:ext>
                </a:extLst>
              </a:tr>
              <a:tr h="307212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Brutto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Korekce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Netto</a:t>
                      </a:r>
                      <a:endParaRPr lang="cs-CZ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081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DLOUHODOBÝ MAJETEK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99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Dlouhodobý majetek hmotný</a:t>
                      </a:r>
                      <a:endParaRPr lang="cs-CZ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689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Dlouhodobý majetek nehmotný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899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Dlouhodobý majetek finanční</a:t>
                      </a:r>
                      <a:endParaRPr lang="cs-CZ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001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OBĚŽNÝ MAJETEK (KRÁTKODOBÝ)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661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Zásoby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447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Krátkodobé pohledávky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20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Krátkodobý finanční majetek</a:t>
                      </a:r>
                      <a:endParaRPr lang="cs-CZ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123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OSTATNÍ AKTIVA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587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Časové rozlišení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585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Náklady příštích období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3677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Příjmy příštích období</a:t>
                      </a:r>
                      <a:endParaRPr lang="cs-CZ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368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AKTIVA CELKEM </a:t>
                      </a:r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84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46140" y="254001"/>
            <a:ext cx="7872670" cy="798735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DLOUHODOBÝ MAJETEK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34172" y="908720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oba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přeměny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na hotové prostředky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delší než jeden rok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rovněž to znamená, že se </a:t>
            </a:r>
            <a:endParaRPr lang="cs-CZ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nespotřebovávají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najednou, ale postupně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nejčastěji ve formě odpisů 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endParaRPr lang="cs-CZ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cs-CZ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svou </a:t>
            </a:r>
            <a:r>
              <a:rPr lang="cs-CZ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hodnotu přenáší úměrně tomuto opotřebení do nákladů firmy.</a:t>
            </a:r>
            <a:r>
              <a:rPr lang="cs-CZ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cs-CZ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cs-CZ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cs-CZ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Ne </a:t>
            </a:r>
            <a:r>
              <a:rPr lang="cs-CZ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všechny položky dlouhodobého majetku však odepisujeme, neboť ne všechny mají svou peněžní hodnotu</a:t>
            </a:r>
            <a:r>
              <a:rPr lang="cs-CZ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468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9836" y="188640"/>
            <a:ext cx="10157354" cy="902883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DĚLENÍ DLOUHODOBÉHO MAJETKU </a:t>
            </a:r>
            <a:endParaRPr lang="cs-CZ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991846"/>
              </p:ext>
            </p:extLst>
          </p:nvPr>
        </p:nvGraphicFramePr>
        <p:xfrm>
          <a:off x="1117600" y="1196975"/>
          <a:ext cx="10156825" cy="497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085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-99392"/>
            <a:ext cx="10157354" cy="1397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OBĚŽNÉ A OSTATNÍ AKTIVA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772" y="1412776"/>
            <a:ext cx="11089232" cy="54452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sz="2200" b="1" dirty="0">
                <a:solidFill>
                  <a:srgbClr val="FF0000"/>
                </a:solidFill>
              </a:rPr>
              <a:t>Oběžnými aktivy </a:t>
            </a:r>
            <a:r>
              <a:rPr lang="cs-CZ" sz="2200" dirty="0">
                <a:solidFill>
                  <a:schemeClr val="tx2"/>
                </a:solidFill>
              </a:rPr>
              <a:t>rozumíme peněžní prostředky a věcné položky majetku (suroviny, materiál, rozpracovaná výroba, hotové výrobky a polotovary), u nichž lze předpokládat, že se přemění na peněžní prostředky během jednoho roku. </a:t>
            </a:r>
            <a:endParaRPr lang="cs-CZ" sz="22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Struktura </a:t>
            </a:r>
            <a:r>
              <a:rPr lang="cs-CZ" sz="2200" b="1" dirty="0">
                <a:solidFill>
                  <a:srgbClr val="FF0000"/>
                </a:solidFill>
              </a:rPr>
              <a:t>oběžných aktiv je obvykle tvořena </a:t>
            </a:r>
            <a:endParaRPr lang="cs-CZ" sz="2200" b="1" dirty="0" smtClean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sz="2200" dirty="0" smtClean="0">
                <a:solidFill>
                  <a:schemeClr val="tx2"/>
                </a:solidFill>
              </a:rPr>
              <a:t>zásobami</a:t>
            </a:r>
            <a:r>
              <a:rPr lang="cs-CZ" sz="2200" dirty="0">
                <a:solidFill>
                  <a:schemeClr val="tx2"/>
                </a:solidFill>
              </a:rPr>
              <a:t>, </a:t>
            </a:r>
            <a:endParaRPr lang="cs-CZ" sz="22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sz="2200" dirty="0" smtClean="0">
                <a:solidFill>
                  <a:schemeClr val="tx2"/>
                </a:solidFill>
              </a:rPr>
              <a:t>dlouhodobými </a:t>
            </a:r>
            <a:r>
              <a:rPr lang="cs-CZ" sz="2200" dirty="0">
                <a:solidFill>
                  <a:schemeClr val="tx2"/>
                </a:solidFill>
              </a:rPr>
              <a:t>a krátkodobými pohledávkami a </a:t>
            </a:r>
            <a:endParaRPr lang="cs-CZ" sz="22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cs-CZ" sz="2200" dirty="0" smtClean="0">
                <a:solidFill>
                  <a:schemeClr val="tx2"/>
                </a:solidFill>
              </a:rPr>
              <a:t>krátkodobým </a:t>
            </a:r>
            <a:r>
              <a:rPr lang="cs-CZ" sz="2200" dirty="0">
                <a:solidFill>
                  <a:schemeClr val="tx2"/>
                </a:solidFill>
              </a:rPr>
              <a:t>finančním majetkem.</a:t>
            </a:r>
            <a:r>
              <a:rPr lang="cs-CZ" sz="2200" dirty="0"/>
              <a:t> </a:t>
            </a:r>
            <a:endParaRPr lang="cs-CZ" sz="2200" dirty="0" smtClean="0"/>
          </a:p>
          <a:p>
            <a:pPr marL="0" indent="0" algn="just">
              <a:buNone/>
            </a:pPr>
            <a:r>
              <a:rPr lang="cs-CZ" sz="2200" dirty="0" smtClean="0">
                <a:solidFill>
                  <a:schemeClr val="tx2"/>
                </a:solidFill>
              </a:rPr>
              <a:t>Analýza </a:t>
            </a:r>
            <a:r>
              <a:rPr lang="cs-CZ" sz="2200" dirty="0">
                <a:solidFill>
                  <a:schemeClr val="tx2"/>
                </a:solidFill>
              </a:rPr>
              <a:t>oběžných aktiv musí posoudit velikost, strukturu této majetkové složky vzhledem k potřebám a zabezpečení plynulého výrobního procesu. Začíná obvykle zhodnocením objemu, struktury a vývoje oběžných aktiv</a:t>
            </a:r>
            <a:r>
              <a:rPr lang="cs-CZ" sz="2200" dirty="0"/>
              <a:t>. </a:t>
            </a:r>
            <a:endParaRPr lang="cs-CZ" sz="2200" dirty="0" smtClean="0"/>
          </a:p>
          <a:p>
            <a:pPr marL="0" indent="0" algn="just">
              <a:buNone/>
            </a:pPr>
            <a:r>
              <a:rPr lang="cs-CZ" sz="2200" b="1" dirty="0" smtClean="0">
                <a:solidFill>
                  <a:srgbClr val="FF0000"/>
                </a:solidFill>
              </a:rPr>
              <a:t>Ostatní </a:t>
            </a:r>
            <a:r>
              <a:rPr lang="cs-CZ" sz="2200" b="1" dirty="0">
                <a:solidFill>
                  <a:srgbClr val="FF0000"/>
                </a:solidFill>
              </a:rPr>
              <a:t>aktiva </a:t>
            </a:r>
            <a:r>
              <a:rPr lang="cs-CZ" sz="2200" dirty="0">
                <a:solidFill>
                  <a:schemeClr val="tx2"/>
                </a:solidFill>
              </a:rPr>
              <a:t>zachycují zejména </a:t>
            </a:r>
            <a:r>
              <a:rPr lang="cs-CZ" sz="2200" b="1" dirty="0">
                <a:solidFill>
                  <a:srgbClr val="FF0000"/>
                </a:solidFill>
              </a:rPr>
              <a:t>zůstatek účtů časového rozlišení nákladů příštích období – předem placené nájemné, a příjmů příštích období </a:t>
            </a:r>
            <a:r>
              <a:rPr lang="cs-CZ" sz="2200" dirty="0">
                <a:solidFill>
                  <a:schemeClr val="tx2"/>
                </a:solidFill>
              </a:rPr>
              <a:t>– práce provedené a dosud n</a:t>
            </a:r>
            <a:r>
              <a:rPr lang="cs-CZ" sz="2200" dirty="0" smtClean="0">
                <a:solidFill>
                  <a:schemeClr val="tx2"/>
                </a:solidFill>
              </a:rPr>
              <a:t>evyúčtované</a:t>
            </a:r>
            <a:r>
              <a:rPr lang="cs-CZ" sz="2200" dirty="0">
                <a:solidFill>
                  <a:schemeClr val="tx2"/>
                </a:solidFill>
              </a:rPr>
              <a:t>, aktivní kurzové rozdíly apod. </a:t>
            </a:r>
          </a:p>
        </p:txBody>
      </p:sp>
    </p:spTree>
    <p:extLst>
      <p:ext uri="{BB962C8B-B14F-4D97-AF65-F5344CB8AC3E}">
        <p14:creationId xmlns:p14="http://schemas.microsoft.com/office/powerpoint/2010/main" val="6204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398" y="188640"/>
            <a:ext cx="11012899" cy="852512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FAKTORY OVLIVŇUJÍCÍ VÝŠI MAJETKU PODNIKU</a:t>
            </a:r>
            <a:endParaRPr lang="cs-CZ" sz="36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9737" y="1196752"/>
            <a:ext cx="11547323" cy="447040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Na výši celkového majetku podniku mají </a:t>
            </a:r>
            <a:r>
              <a:rPr lang="cs-CZ" b="1" dirty="0">
                <a:solidFill>
                  <a:srgbClr val="FF0000"/>
                </a:solidFill>
              </a:rPr>
              <a:t>vliv tři základní faktory</a:t>
            </a:r>
            <a:r>
              <a:rPr lang="cs-CZ" dirty="0"/>
              <a:t>, které jsou shrnuty v následujícím schématu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657490"/>
              </p:ext>
            </p:extLst>
          </p:nvPr>
        </p:nvGraphicFramePr>
        <p:xfrm>
          <a:off x="909836" y="2276872"/>
          <a:ext cx="9793088" cy="378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66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50196" y="1498601"/>
            <a:ext cx="7776864" cy="3298825"/>
          </a:xfrm>
        </p:spPr>
        <p:txBody>
          <a:bodyPr>
            <a:normAutofit fontScale="90000"/>
          </a:bodyPr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>
                <a:solidFill>
                  <a:schemeClr val="tx2"/>
                </a:solidFill>
              </a:rPr>
              <a:t>Podmínkou </a:t>
            </a:r>
            <a:r>
              <a:rPr lang="cs-CZ" sz="2400" b="1" dirty="0">
                <a:solidFill>
                  <a:schemeClr val="tx2"/>
                </a:solidFill>
              </a:rPr>
              <a:t>ukončení předmětu je </a:t>
            </a:r>
            <a:r>
              <a:rPr lang="cs-CZ" sz="2400" b="1" dirty="0" smtClean="0">
                <a:solidFill>
                  <a:schemeClr val="tx2"/>
                </a:solidFill>
              </a:rPr>
              <a:t>úspěšné zvládnutí </a:t>
            </a:r>
            <a:r>
              <a:rPr lang="cs-CZ" sz="2400" b="1" dirty="0">
                <a:solidFill>
                  <a:schemeClr val="tx2"/>
                </a:solidFill>
              </a:rPr>
              <a:t>zkoušky, která je realizována </a:t>
            </a:r>
            <a:r>
              <a:rPr lang="cs-CZ" sz="2400" b="1" dirty="0" smtClean="0">
                <a:solidFill>
                  <a:schemeClr val="tx2"/>
                </a:solidFill>
              </a:rPr>
              <a:t>formou rozpravy nad semestrálním úkolem </a:t>
            </a:r>
            <a:br>
              <a:rPr lang="cs-CZ" sz="2400" b="1" dirty="0" smtClean="0">
                <a:solidFill>
                  <a:schemeClr val="tx2"/>
                </a:solidFill>
              </a:rPr>
            </a:br>
            <a:r>
              <a:rPr lang="cs-CZ" sz="2400" b="1" dirty="0">
                <a:solidFill>
                  <a:schemeClr val="tx2"/>
                </a:solidFill>
              </a:rPr>
              <a:t/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b="1" dirty="0" smtClean="0">
                <a:solidFill>
                  <a:schemeClr val="tx2"/>
                </a:solidFill>
              </a:rPr>
              <a:t>Semestrální úkol – finanční analýza podniku, zpracování ve Word se všemi náležitostmi, který je student povinen odevzdat do konce výukového období/do konce semestru, ústní zkouška (problematika pojmů – aktivita, likvidita, ..) </a:t>
            </a:r>
            <a:br>
              <a:rPr lang="cs-CZ" sz="2400" b="1" dirty="0" smtClean="0">
                <a:solidFill>
                  <a:schemeClr val="tx2"/>
                </a:solidFill>
              </a:rPr>
            </a:br>
            <a:r>
              <a:rPr lang="cs-CZ" sz="2400" b="1" dirty="0" smtClean="0">
                <a:solidFill>
                  <a:schemeClr val="tx2"/>
                </a:solidFill>
              </a:rPr>
              <a:t/>
            </a:r>
            <a:br>
              <a:rPr lang="cs-CZ" sz="2400" b="1" dirty="0" smtClean="0">
                <a:solidFill>
                  <a:schemeClr val="tx2"/>
                </a:solidFill>
              </a:rPr>
            </a:br>
            <a:r>
              <a:rPr lang="cs-CZ" sz="2400" b="1" dirty="0" smtClean="0">
                <a:solidFill>
                  <a:schemeClr val="tx2"/>
                </a:solidFill>
              </a:rPr>
              <a:t>Povinná účast na semináři 60%</a:t>
            </a:r>
            <a:endParaRPr lang="cs-CZ" sz="2400" b="1" dirty="0">
              <a:solidFill>
                <a:schemeClr val="tx2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66220" y="404664"/>
            <a:ext cx="7008574" cy="1244600"/>
          </a:xfrm>
        </p:spPr>
        <p:txBody>
          <a:bodyPr/>
          <a:lstStyle/>
          <a:p>
            <a:r>
              <a:rPr lang="cs-CZ" b="1" dirty="0" smtClean="0"/>
              <a:t>Podmínky absolvování předmětu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083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33772" y="116632"/>
            <a:ext cx="7488020" cy="1296987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>
                <a:solidFill>
                  <a:srgbClr val="FF0000"/>
                </a:solidFill>
              </a:rPr>
              <a:t>FINANČNÍ STRUKTURA – </a:t>
            </a:r>
            <a:r>
              <a:rPr lang="cs-CZ" sz="3200" b="1" dirty="0" smtClean="0">
                <a:solidFill>
                  <a:srgbClr val="FF0000"/>
                </a:solidFill>
              </a:rPr>
              <a:t>PASIVA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7748" y="1556792"/>
            <a:ext cx="90230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chemeClr val="tx2"/>
                </a:solidFill>
              </a:rPr>
              <a:t>Finanční struktura </a:t>
            </a:r>
            <a:r>
              <a:rPr lang="pl-PL" dirty="0" smtClean="0">
                <a:solidFill>
                  <a:schemeClr val="tx2"/>
                </a:solidFill>
              </a:rPr>
              <a:t>podniku </a:t>
            </a:r>
            <a:r>
              <a:rPr lang="pl-PL" b="1" dirty="0" smtClean="0">
                <a:solidFill>
                  <a:srgbClr val="FF0000"/>
                </a:solidFill>
              </a:rPr>
              <a:t>představuje </a:t>
            </a:r>
            <a:r>
              <a:rPr lang="pl-PL" b="1" dirty="0">
                <a:solidFill>
                  <a:srgbClr val="FF0000"/>
                </a:solidFill>
              </a:rPr>
              <a:t>strukturu podnikového kapitálu, ze kterého je financován majetek podniku</a:t>
            </a:r>
            <a:r>
              <a:rPr lang="pl-PL" b="1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pl-PL" dirty="0">
              <a:solidFill>
                <a:schemeClr val="tx2"/>
              </a:solidFill>
            </a:endParaRPr>
          </a:p>
          <a:p>
            <a:pPr algn="just"/>
            <a:r>
              <a:rPr lang="cs-CZ" dirty="0">
                <a:solidFill>
                  <a:schemeClr val="tx2"/>
                </a:solidFill>
              </a:rPr>
              <a:t>Strana pasív není prioritně </a:t>
            </a:r>
            <a:r>
              <a:rPr lang="cs-CZ" b="1" dirty="0">
                <a:solidFill>
                  <a:srgbClr val="FF0000"/>
                </a:solidFill>
              </a:rPr>
              <a:t>členěna</a:t>
            </a:r>
            <a:r>
              <a:rPr lang="cs-CZ" dirty="0">
                <a:solidFill>
                  <a:schemeClr val="tx2"/>
                </a:solidFill>
              </a:rPr>
              <a:t> podle hlediska </a:t>
            </a:r>
            <a:endParaRPr lang="cs-CZ" dirty="0" smtClean="0">
              <a:solidFill>
                <a:schemeClr val="tx2"/>
              </a:solidFill>
            </a:endParaRPr>
          </a:p>
          <a:p>
            <a:pPr algn="just"/>
            <a:r>
              <a:rPr lang="cs-CZ" dirty="0" smtClean="0">
                <a:solidFill>
                  <a:schemeClr val="tx2"/>
                </a:solidFill>
              </a:rPr>
              <a:t>času</a:t>
            </a:r>
            <a:r>
              <a:rPr lang="cs-CZ" dirty="0">
                <a:solidFill>
                  <a:schemeClr val="tx2"/>
                </a:solidFill>
              </a:rPr>
              <a:t>, jako tomu bylo u aktiv, ale </a:t>
            </a:r>
            <a:r>
              <a:rPr lang="cs-CZ" b="1" dirty="0">
                <a:solidFill>
                  <a:srgbClr val="FF0000"/>
                </a:solidFill>
              </a:rPr>
              <a:t>z hlediska vlastnictví </a:t>
            </a:r>
            <a:endParaRPr lang="cs-CZ" b="1" dirty="0" smtClean="0">
              <a:solidFill>
                <a:srgbClr val="FF0000"/>
              </a:solidFill>
            </a:endParaRP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zdrojů </a:t>
            </a:r>
            <a:r>
              <a:rPr lang="cs-CZ" b="1" dirty="0">
                <a:solidFill>
                  <a:srgbClr val="FF0000"/>
                </a:solidFill>
              </a:rPr>
              <a:t>financování (zdroje vlastní, cizí).</a:t>
            </a:r>
          </a:p>
        </p:txBody>
      </p:sp>
    </p:spTree>
    <p:extLst>
      <p:ext uri="{BB962C8B-B14F-4D97-AF65-F5344CB8AC3E}">
        <p14:creationId xmlns:p14="http://schemas.microsoft.com/office/powerpoint/2010/main" val="265829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024285"/>
              </p:ext>
            </p:extLst>
          </p:nvPr>
        </p:nvGraphicFramePr>
        <p:xfrm>
          <a:off x="405780" y="476672"/>
          <a:ext cx="11268000" cy="574673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156000">
                  <a:extLst>
                    <a:ext uri="{9D8B030D-6E8A-4147-A177-3AD203B41FA5}">
                      <a16:colId xmlns:a16="http://schemas.microsoft.com/office/drawing/2014/main" val="2525799130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76838102"/>
                    </a:ext>
                  </a:extLst>
                </a:gridCol>
                <a:gridCol w="2556000">
                  <a:extLst>
                    <a:ext uri="{9D8B030D-6E8A-4147-A177-3AD203B41FA5}">
                      <a16:colId xmlns:a16="http://schemas.microsoft.com/office/drawing/2014/main" val="2804101967"/>
                    </a:ext>
                  </a:extLst>
                </a:gridCol>
              </a:tblGrid>
              <a:tr h="900411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PASIVA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BĚŽNÉ ÚČETNÍ </a:t>
                      </a:r>
                    </a:p>
                    <a:p>
                      <a:pPr algn="ctr"/>
                      <a:r>
                        <a:rPr lang="cs-C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OBDOBÍ</a:t>
                      </a:r>
                      <a:endParaRPr lang="cs-CZ" sz="20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MINULÉ ÚČETNÍ</a:t>
                      </a:r>
                    </a:p>
                    <a:p>
                      <a:pPr algn="ctr"/>
                      <a:r>
                        <a:rPr lang="cs-CZ" sz="20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OBDOBÍ</a:t>
                      </a:r>
                      <a:endParaRPr lang="cs-CZ" sz="2000" b="1" kern="120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743302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VLASTNÍ KAPITÁL 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99937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Základní kapitál 	</a:t>
                      </a:r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689983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Kapitálové fondy </a:t>
                      </a:r>
                      <a:endParaRPr lang="cs-CZ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2569456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Rezervní fondy a ostatní fondy ze zisku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129873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Výsledek hospodaření minulých let </a:t>
                      </a:r>
                      <a:endParaRPr lang="cs-CZ" sz="18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325320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Výsledek hospodaření běžného účetního období (+/-) </a:t>
                      </a:r>
                      <a:endParaRPr lang="cs-CZ" sz="2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899012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CIZÍ ZDROJE</a:t>
                      </a:r>
                      <a:endParaRPr lang="cs-CZ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661956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Dlouhodobé závazky </a:t>
                      </a:r>
                      <a:r>
                        <a:rPr lang="cs-CZ" sz="2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244792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Rezervy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207311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Krátkodobé závazky </a:t>
                      </a:r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123699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Bankovní úvěry a výpomoci </a:t>
                      </a:r>
                      <a:endParaRPr lang="cs-CZ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679661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OSTATNÍ PASIVA 	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58776"/>
                  </a:ext>
                </a:extLst>
              </a:tr>
              <a:tr h="327422">
                <a:tc>
                  <a:txBody>
                    <a:bodyPr/>
                    <a:lstStyle/>
                    <a:p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PASIVA CELKEM </a:t>
                      </a:r>
                      <a:endParaRPr lang="cs-CZ" sz="18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b="1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471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85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3727" y="-387424"/>
            <a:ext cx="10157354" cy="1397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VLASTNÍ KAPITÁL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9756" y="908720"/>
            <a:ext cx="11809312" cy="4470400"/>
          </a:xfrm>
        </p:spPr>
        <p:txBody>
          <a:bodyPr>
            <a:no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</a:rPr>
              <a:t>ZÁKLADNÍ KAPITÁL, </a:t>
            </a:r>
            <a:r>
              <a:rPr lang="cs-CZ" dirty="0">
                <a:solidFill>
                  <a:schemeClr val="tx2"/>
                </a:solidFill>
              </a:rPr>
              <a:t>který představuje peněžní vyjádření souhrnu peněžních a nepeněžních vkladů společníků do dané společnosti, vytváří se dle obchodního zákoníku a jeho výše se zapisuje do obchodního rejstříku, </a:t>
            </a:r>
          </a:p>
          <a:p>
            <a:pPr algn="just"/>
            <a:r>
              <a:rPr lang="cs-CZ" b="1" dirty="0">
                <a:solidFill>
                  <a:srgbClr val="FF0000"/>
                </a:solidFill>
              </a:rPr>
              <a:t>KAPITÁLOVÉ FONDY</a:t>
            </a:r>
            <a:r>
              <a:rPr lang="cs-CZ" dirty="0"/>
              <a:t>, </a:t>
            </a:r>
            <a:r>
              <a:rPr lang="cs-CZ" dirty="0">
                <a:solidFill>
                  <a:schemeClr val="tx2"/>
                </a:solidFill>
              </a:rPr>
              <a:t>které představují </a:t>
            </a:r>
            <a:r>
              <a:rPr lang="cs-CZ" b="1" dirty="0">
                <a:solidFill>
                  <a:schemeClr val="tx2"/>
                </a:solidFill>
              </a:rPr>
              <a:t>emisní ážio </a:t>
            </a:r>
            <a:r>
              <a:rPr lang="cs-CZ" dirty="0">
                <a:solidFill>
                  <a:schemeClr val="tx2"/>
                </a:solidFill>
              </a:rPr>
              <a:t>(rozdíl mezi tržní a nominální hodnotou akcií), </a:t>
            </a:r>
            <a:r>
              <a:rPr lang="cs-CZ" b="1" dirty="0">
                <a:solidFill>
                  <a:schemeClr val="tx2"/>
                </a:solidFill>
              </a:rPr>
              <a:t>dary, dotace</a:t>
            </a:r>
            <a:r>
              <a:rPr lang="cs-CZ" dirty="0">
                <a:solidFill>
                  <a:schemeClr val="tx2"/>
                </a:solidFill>
              </a:rPr>
              <a:t>, ale také </a:t>
            </a:r>
            <a:r>
              <a:rPr lang="cs-CZ" b="1" dirty="0">
                <a:solidFill>
                  <a:schemeClr val="tx2"/>
                </a:solidFill>
              </a:rPr>
              <a:t>oceňovací rozdíly </a:t>
            </a:r>
            <a:r>
              <a:rPr lang="cs-CZ" dirty="0">
                <a:solidFill>
                  <a:schemeClr val="tx2"/>
                </a:solidFill>
              </a:rPr>
              <a:t>z přecenění majetku a oceňovací rozdíly z kapitálových účastí, </a:t>
            </a:r>
            <a:endParaRPr lang="cs-CZ" dirty="0" smtClean="0">
              <a:solidFill>
                <a:schemeClr val="tx2"/>
              </a:solidFill>
            </a:endParaRP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FONDY ZE ZISKU, </a:t>
            </a:r>
            <a:r>
              <a:rPr lang="cs-CZ" dirty="0">
                <a:solidFill>
                  <a:schemeClr val="tx2"/>
                </a:solidFill>
              </a:rPr>
              <a:t>k nimž patří </a:t>
            </a:r>
            <a:r>
              <a:rPr lang="cs-CZ" b="1" dirty="0">
                <a:solidFill>
                  <a:schemeClr val="tx2"/>
                </a:solidFill>
              </a:rPr>
              <a:t>zákonný rezervní fond </a:t>
            </a:r>
            <a:r>
              <a:rPr lang="cs-CZ" dirty="0">
                <a:solidFill>
                  <a:schemeClr val="tx2"/>
                </a:solidFill>
              </a:rPr>
              <a:t>(ke krytí ztrát a k překonání </a:t>
            </a:r>
            <a:r>
              <a:rPr lang="cs-CZ" dirty="0" smtClean="0">
                <a:solidFill>
                  <a:schemeClr val="tx2"/>
                </a:solidFill>
              </a:rPr>
              <a:t>nepříznivého </a:t>
            </a:r>
            <a:r>
              <a:rPr lang="cs-CZ" dirty="0">
                <a:solidFill>
                  <a:schemeClr val="tx2"/>
                </a:solidFill>
              </a:rPr>
              <a:t>průběhu hospodaření firmy), </a:t>
            </a:r>
            <a:r>
              <a:rPr lang="cs-CZ" b="1" dirty="0">
                <a:solidFill>
                  <a:schemeClr val="tx2"/>
                </a:solidFill>
              </a:rPr>
              <a:t>nedělitelný fond a ostatní fondy, </a:t>
            </a:r>
            <a:endParaRPr lang="cs-CZ" b="1" dirty="0" smtClean="0">
              <a:solidFill>
                <a:schemeClr val="tx2"/>
              </a:solidFill>
            </a:endParaRP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VÝSLEDEK HOSPODAŘENÍ </a:t>
            </a:r>
            <a:r>
              <a:rPr lang="cs-CZ" b="1" dirty="0">
                <a:solidFill>
                  <a:schemeClr val="tx2"/>
                </a:solidFill>
              </a:rPr>
              <a:t>z minulých let</a:t>
            </a:r>
            <a:r>
              <a:rPr lang="cs-CZ" dirty="0">
                <a:solidFill>
                  <a:schemeClr val="tx2"/>
                </a:solidFill>
              </a:rPr>
              <a:t>, </a:t>
            </a:r>
            <a:r>
              <a:rPr lang="cs-CZ" b="1" dirty="0">
                <a:solidFill>
                  <a:schemeClr val="tx2"/>
                </a:solidFill>
              </a:rPr>
              <a:t>což je nerozdělený zisk z minulých období</a:t>
            </a:r>
            <a:r>
              <a:rPr lang="cs-CZ" dirty="0">
                <a:solidFill>
                  <a:schemeClr val="tx2"/>
                </a:solidFill>
              </a:rPr>
              <a:t>, případně </a:t>
            </a:r>
            <a:r>
              <a:rPr lang="cs-CZ" b="1" dirty="0">
                <a:solidFill>
                  <a:schemeClr val="tx2"/>
                </a:solidFill>
              </a:rPr>
              <a:t>neuhrazená ztráta z minulých let </a:t>
            </a:r>
            <a:r>
              <a:rPr lang="cs-CZ" dirty="0">
                <a:solidFill>
                  <a:schemeClr val="tx2"/>
                </a:solidFill>
              </a:rPr>
              <a:t>a </a:t>
            </a:r>
            <a:r>
              <a:rPr lang="cs-CZ" b="1" dirty="0">
                <a:solidFill>
                  <a:schemeClr val="tx2"/>
                </a:solidFill>
              </a:rPr>
              <a:t>výsledek hospodaření běžného období, tedy vykázaný zisk nebo ztráta uzavíraného účetního období. </a:t>
            </a:r>
          </a:p>
        </p:txBody>
      </p:sp>
    </p:spTree>
    <p:extLst>
      <p:ext uri="{BB962C8B-B14F-4D97-AF65-F5344CB8AC3E}">
        <p14:creationId xmlns:p14="http://schemas.microsoft.com/office/powerpoint/2010/main" val="30902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120552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CIZÍ </a:t>
            </a:r>
            <a:r>
              <a:rPr lang="cs-CZ" b="1" dirty="0" smtClean="0">
                <a:solidFill>
                  <a:srgbClr val="FF0000"/>
                </a:solidFill>
              </a:rPr>
              <a:t>ZDROJE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634" y="1196752"/>
            <a:ext cx="11707426" cy="4470400"/>
          </a:xfrm>
        </p:spPr>
        <p:txBody>
          <a:bodyPr/>
          <a:lstStyle/>
          <a:p>
            <a:pPr algn="just"/>
            <a:r>
              <a:rPr lang="cs-CZ" dirty="0">
                <a:solidFill>
                  <a:schemeClr val="tx2"/>
                </a:solidFill>
              </a:rPr>
              <a:t>představuje </a:t>
            </a:r>
            <a:r>
              <a:rPr lang="cs-CZ" b="1" dirty="0">
                <a:solidFill>
                  <a:srgbClr val="C00000"/>
                </a:solidFill>
              </a:rPr>
              <a:t>dluh společnosti</a:t>
            </a:r>
            <a:r>
              <a:rPr lang="cs-CZ" dirty="0">
                <a:solidFill>
                  <a:schemeClr val="tx2"/>
                </a:solidFill>
              </a:rPr>
              <a:t>, které </a:t>
            </a:r>
            <a:r>
              <a:rPr lang="cs-CZ" b="1" dirty="0">
                <a:solidFill>
                  <a:srgbClr val="C00000"/>
                </a:solidFill>
              </a:rPr>
              <a:t>musí být v různě dlouhém časovém horizontu uhrazen</a:t>
            </a:r>
            <a:r>
              <a:rPr lang="cs-CZ" b="1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cs-CZ" dirty="0" smtClean="0">
                <a:solidFill>
                  <a:schemeClr val="tx2"/>
                </a:solidFill>
              </a:rPr>
              <a:t>Firma zapůjčuje </a:t>
            </a:r>
            <a:r>
              <a:rPr lang="cs-CZ" dirty="0">
                <a:solidFill>
                  <a:schemeClr val="tx2"/>
                </a:solidFill>
              </a:rPr>
              <a:t>je zřejmé, že za něj platí úroky a ostatní výdaje spojené se získáváním tohoto kapitálu. Je dobré si uvědomit, že </a:t>
            </a:r>
            <a:r>
              <a:rPr lang="cs-CZ" b="1" dirty="0">
                <a:solidFill>
                  <a:srgbClr val="C00000"/>
                </a:solidFill>
              </a:rPr>
              <a:t>zpravidla bývá levnější krátkodobý kapitál než dlouhodobý a zároveň také, že cizí kapitál je levnější než kapitál vlastní </a:t>
            </a:r>
            <a:endParaRPr lang="cs-CZ" b="1" dirty="0" smtClean="0">
              <a:solidFill>
                <a:srgbClr val="C00000"/>
              </a:solidFill>
            </a:endParaRPr>
          </a:p>
          <a:p>
            <a:pPr algn="just"/>
            <a:r>
              <a:rPr lang="cs-CZ" dirty="0" smtClean="0">
                <a:solidFill>
                  <a:schemeClr val="tx2"/>
                </a:solidFill>
              </a:rPr>
              <a:t>Cizí kapitál je tvořen </a:t>
            </a:r>
            <a:r>
              <a:rPr lang="cs-CZ" b="1" dirty="0" smtClean="0">
                <a:solidFill>
                  <a:srgbClr val="C00000"/>
                </a:solidFill>
              </a:rPr>
              <a:t>z rezerv, </a:t>
            </a:r>
            <a:r>
              <a:rPr lang="cs-CZ" b="1" dirty="0">
                <a:solidFill>
                  <a:srgbClr val="C00000"/>
                </a:solidFill>
              </a:rPr>
              <a:t>které je možno rozdělit na zákonné a ostatní,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dlouhodobých závazků</a:t>
            </a:r>
            <a:r>
              <a:rPr lang="cs-CZ" dirty="0">
                <a:solidFill>
                  <a:schemeClr val="tx2"/>
                </a:solidFill>
              </a:rPr>
              <a:t>, které obsahují závazky, které mají v okamžiku, ke kterému je účetní závěrka sestavena, </a:t>
            </a:r>
            <a:r>
              <a:rPr lang="cs-CZ" b="1" dirty="0">
                <a:solidFill>
                  <a:srgbClr val="C00000"/>
                </a:solidFill>
              </a:rPr>
              <a:t>dobu splatnosti delší než jeden rok</a:t>
            </a:r>
            <a:r>
              <a:rPr lang="cs-CZ" dirty="0">
                <a:solidFill>
                  <a:schemeClr val="tx2"/>
                </a:solidFill>
              </a:rPr>
              <a:t>, a </a:t>
            </a:r>
            <a:r>
              <a:rPr lang="cs-CZ" b="1" dirty="0">
                <a:solidFill>
                  <a:srgbClr val="C00000"/>
                </a:solidFill>
              </a:rPr>
              <a:t>odloženého daňového závazku; krátkodobých závazků a bankovních úvěrů a výpomocí. </a:t>
            </a:r>
          </a:p>
        </p:txBody>
      </p:sp>
    </p:spTree>
    <p:extLst>
      <p:ext uri="{BB962C8B-B14F-4D97-AF65-F5344CB8AC3E}">
        <p14:creationId xmlns:p14="http://schemas.microsoft.com/office/powerpoint/2010/main" val="247273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260648"/>
            <a:ext cx="10157354" cy="92452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b="1" dirty="0" smtClean="0">
                <a:solidFill>
                  <a:srgbClr val="FF0000"/>
                </a:solidFill>
              </a:rPr>
              <a:t>VLIVY NA KAPITÁLOVOU STRUKTURU 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543258"/>
              </p:ext>
            </p:extLst>
          </p:nvPr>
        </p:nvGraphicFramePr>
        <p:xfrm>
          <a:off x="1117600" y="1701800"/>
          <a:ext cx="10156825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39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04528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PŘEHLED O PENĚŽNÍCH TOCÍCH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Základní části výkazu cash flow </a:t>
            </a:r>
            <a:endParaRPr lang="cs-CZ" dirty="0"/>
          </a:p>
          <a:p>
            <a:r>
              <a:rPr lang="cs-CZ" dirty="0" smtClean="0"/>
              <a:t>provozní </a:t>
            </a:r>
            <a:r>
              <a:rPr lang="cs-CZ" dirty="0"/>
              <a:t>činnost</a:t>
            </a:r>
          </a:p>
          <a:p>
            <a:r>
              <a:rPr lang="cs-CZ" dirty="0"/>
              <a:t>investiční činnost</a:t>
            </a:r>
          </a:p>
          <a:p>
            <a:r>
              <a:rPr lang="cs-CZ" dirty="0"/>
              <a:t>finanční činnost </a:t>
            </a:r>
          </a:p>
        </p:txBody>
      </p:sp>
    </p:spTree>
    <p:extLst>
      <p:ext uri="{BB962C8B-B14F-4D97-AF65-F5344CB8AC3E}">
        <p14:creationId xmlns:p14="http://schemas.microsoft.com/office/powerpoint/2010/main" val="24503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4105" y="188640"/>
            <a:ext cx="10157354" cy="78050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VÝSLEDKY HOSPODAŘENÍ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Provozní </a:t>
            </a:r>
            <a:r>
              <a:rPr lang="cs-CZ" sz="3200" b="1" dirty="0"/>
              <a:t>výsledek hospodaření</a:t>
            </a:r>
          </a:p>
          <a:p>
            <a:r>
              <a:rPr lang="cs-CZ" sz="3200" b="1" dirty="0"/>
              <a:t>Finanční výsledek hospodaření</a:t>
            </a:r>
          </a:p>
          <a:p>
            <a:r>
              <a:rPr lang="cs-CZ" sz="3200" b="1" dirty="0"/>
              <a:t>Výsledek hospodaření z běžné činnosti</a:t>
            </a:r>
          </a:p>
          <a:p>
            <a:r>
              <a:rPr lang="cs-CZ" sz="3200" b="1" dirty="0"/>
              <a:t>Mimořádný výsledek hospodaření</a:t>
            </a:r>
          </a:p>
          <a:p>
            <a:r>
              <a:rPr lang="cs-CZ" sz="3200" b="1" dirty="0"/>
              <a:t>Výsledek hospodaření za běžné účetní období </a:t>
            </a:r>
          </a:p>
        </p:txBody>
      </p:sp>
    </p:spTree>
    <p:extLst>
      <p:ext uri="{BB962C8B-B14F-4D97-AF65-F5344CB8AC3E}">
        <p14:creationId xmlns:p14="http://schemas.microsoft.com/office/powerpoint/2010/main" val="382882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0969238"/>
              </p:ext>
            </p:extLst>
          </p:nvPr>
        </p:nvGraphicFramePr>
        <p:xfrm>
          <a:off x="261764" y="620688"/>
          <a:ext cx="11809312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2998068" y="332656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C00000"/>
                </a:solidFill>
              </a:rPr>
              <a:t>D</a:t>
            </a:r>
            <a:r>
              <a:rPr lang="cs-CZ" sz="3200" b="1" dirty="0" smtClean="0">
                <a:solidFill>
                  <a:srgbClr val="C00000"/>
                </a:solidFill>
              </a:rPr>
              <a:t>ĚLENÍ FINANČNÍCH UKAZATELŮ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5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DĚLENÍ FINANČNÍCH </a:t>
            </a:r>
            <a:r>
              <a:rPr lang="cs-CZ" b="1" dirty="0" smtClean="0">
                <a:solidFill>
                  <a:srgbClr val="C00000"/>
                </a:solidFill>
              </a:rPr>
              <a:t>UKAZATELŮ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9796" y="1052736"/>
            <a:ext cx="10724867" cy="580526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cs-CZ" sz="2900" dirty="0"/>
              <a:t>Standardním členěním ukazatelů je členění na: ukazatele absolutní, rozdílové a poměrové, resp. i ukazatele speciální. K jednotlivým skupinám ukazatelů je možné říct následující: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cs-CZ" sz="2900" b="1" dirty="0" smtClean="0">
                <a:solidFill>
                  <a:srgbClr val="C00000"/>
                </a:solidFill>
              </a:rPr>
              <a:t>ROZDÍLY </a:t>
            </a:r>
            <a:r>
              <a:rPr lang="cs-CZ" sz="2900" dirty="0"/>
              <a:t>- které se vypočítávají zpravidla </a:t>
            </a:r>
            <a:r>
              <a:rPr lang="cs-CZ" sz="2900" b="1" dirty="0"/>
              <a:t>jako rozdíl určité položky aktiv s určitou položkou </a:t>
            </a:r>
            <a:r>
              <a:rPr lang="cs-CZ" sz="2900" dirty="0"/>
              <a:t>pasiv - tj. např. fondy finančních prostředků, nebo čistý pracovní kapitál;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cs-CZ" sz="2900" b="1" dirty="0" smtClean="0">
                <a:solidFill>
                  <a:srgbClr val="C00000"/>
                </a:solidFill>
              </a:rPr>
              <a:t>POMĚRY</a:t>
            </a:r>
            <a:r>
              <a:rPr lang="cs-CZ" sz="2900" dirty="0" smtClean="0"/>
              <a:t> </a:t>
            </a:r>
            <a:r>
              <a:rPr lang="cs-CZ" sz="2900" b="1" dirty="0"/>
              <a:t>- tvoří nejpočetnější skupinu ukazatelů a jsou definovány jako podíl dvou ukazatelů. J</a:t>
            </a:r>
            <a:r>
              <a:rPr lang="cs-CZ" sz="2900" dirty="0"/>
              <a:t>eho hodnota pak vyjadřuje velikost ukazatele v čitateli na jednotku ukazatele ve jmenovateli. Pomocí poměrů se provádějí různá časová srovnání, průřezové a srovnávací analýzy apod. Někdy také slouží jako základ pro regresní a korelační metody. Seskupením takovýchto ukazatelů vznikají řetězce (tzv. soustavy paralelně řazených ukazatelů), které mohou mít vlastní ekonomickou interpretaci. U takovýchto uskupení nejsou jednotlivé skupiny spojeny formálními matematickými vazbami. Dále jsou vytvářeny pyramidové soustavy ukazatelů, které se vyznačují formalizací vztahů mezi jednotlivými podílovými ukazateli realizovanou základními matematickými operacemi.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cs-CZ" sz="2900" b="1" dirty="0" smtClean="0">
                <a:solidFill>
                  <a:srgbClr val="C00000"/>
                </a:solidFill>
              </a:rPr>
              <a:t>SPECIÁLNÍ </a:t>
            </a:r>
            <a:r>
              <a:rPr lang="cs-CZ" sz="2900" b="1" dirty="0">
                <a:solidFill>
                  <a:srgbClr val="C00000"/>
                </a:solidFill>
              </a:rPr>
              <a:t>UKAZATELE A UKAZATELE PRUŽNOSTI (ELASTICITY) </a:t>
            </a:r>
            <a:r>
              <a:rPr lang="cs-CZ" sz="2900" dirty="0"/>
              <a:t>- zde se jedná o poměry </a:t>
            </a:r>
            <a:r>
              <a:rPr lang="cs-CZ" sz="2900" b="1" dirty="0"/>
              <a:t>relativních přírůstků, přičemž v čitateli je relativní přírůstek závislé veličiny. Elasticita vyjadřuje, o kolik procent se zamění závislá veličina, změní-li se veličina nezávislá o 1%.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43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b="1" dirty="0">
                <a:solidFill>
                  <a:srgbClr val="C00000"/>
                </a:solidFill>
              </a:rPr>
              <a:t>ANALÝZA ABSOLUTNÍCH </a:t>
            </a:r>
            <a:r>
              <a:rPr lang="cs-CZ" sz="4000" b="1" dirty="0" smtClean="0">
                <a:solidFill>
                  <a:srgbClr val="C00000"/>
                </a:solidFill>
              </a:rPr>
              <a:t>UKAZATELŮ</a:t>
            </a:r>
            <a:r>
              <a:rPr lang="cs-CZ" b="1" dirty="0" smtClean="0">
                <a:solidFill>
                  <a:srgbClr val="C00000"/>
                </a:solidFill>
              </a:rPr>
              <a:t/>
            </a:r>
            <a:br>
              <a:rPr lang="cs-CZ" b="1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sz="3000" b="1" dirty="0">
                <a:solidFill>
                  <a:srgbClr val="C00000"/>
                </a:solidFill>
              </a:rPr>
              <a:t>Horizontální analýza</a:t>
            </a:r>
            <a:endParaRPr lang="cs-CZ" sz="3000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5820" y="1701800"/>
            <a:ext cx="10508843" cy="4470400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Analýza absolutních ukazatelů v sobě nese dvě úrovně. 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pPr marL="0" indent="0">
              <a:buNone/>
            </a:pPr>
            <a:r>
              <a:rPr lang="cs-CZ" b="1" dirty="0" smtClean="0">
                <a:solidFill>
                  <a:srgbClr val="C00000"/>
                </a:solidFill>
              </a:rPr>
              <a:t>Horizontální </a:t>
            </a:r>
            <a:r>
              <a:rPr lang="cs-CZ" b="1" dirty="0">
                <a:solidFill>
                  <a:srgbClr val="C00000"/>
                </a:solidFill>
              </a:rPr>
              <a:t>analýza - Analýza trendů </a:t>
            </a:r>
            <a:endParaRPr lang="cs-CZ" b="1" dirty="0" smtClean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dirty="0" smtClean="0">
                <a:solidFill>
                  <a:schemeClr val="tx2"/>
                </a:solidFill>
              </a:rPr>
              <a:t>zabývá </a:t>
            </a:r>
            <a:r>
              <a:rPr lang="cs-CZ" dirty="0">
                <a:solidFill>
                  <a:schemeClr val="tx2"/>
                </a:solidFill>
              </a:rPr>
              <a:t>se </a:t>
            </a:r>
            <a:r>
              <a:rPr lang="cs-CZ" b="1" dirty="0">
                <a:solidFill>
                  <a:schemeClr val="tx2"/>
                </a:solidFill>
              </a:rPr>
              <a:t>časovými změnami absolutních ukazatelů</a:t>
            </a:r>
            <a:r>
              <a:rPr lang="cs-CZ" dirty="0">
                <a:solidFill>
                  <a:schemeClr val="tx2"/>
                </a:solidFill>
              </a:rPr>
              <a:t>. </a:t>
            </a:r>
            <a:endParaRPr lang="cs-CZ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2"/>
                </a:solidFill>
              </a:rPr>
              <a:t>nutnost </a:t>
            </a:r>
            <a:r>
              <a:rPr lang="cs-CZ" dirty="0">
                <a:solidFill>
                  <a:schemeClr val="tx2"/>
                </a:solidFill>
              </a:rPr>
              <a:t>tvorby dostatečně dlouhých časových řad, neboť precizně vedené časové řady mohou znamenat méně nepřesností z hlediska interpretace výsledků propočtu. </a:t>
            </a:r>
            <a:endParaRPr lang="cs-CZ" dirty="0" smtClean="0">
              <a:solidFill>
                <a:schemeClr val="tx2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tx2"/>
                </a:solidFill>
              </a:rPr>
              <a:t>Analytik </a:t>
            </a:r>
            <a:r>
              <a:rPr lang="cs-CZ" dirty="0">
                <a:solidFill>
                  <a:schemeClr val="tx2"/>
                </a:solidFill>
              </a:rPr>
              <a:t>by měl rovněž při hodnocení firmy </a:t>
            </a:r>
            <a:r>
              <a:rPr lang="cs-CZ" b="1" dirty="0">
                <a:solidFill>
                  <a:schemeClr val="tx2"/>
                </a:solidFill>
              </a:rPr>
              <a:t>brát v úvahu prostředí, ve kterém funguje firma. </a:t>
            </a:r>
          </a:p>
        </p:txBody>
      </p:sp>
    </p:spTree>
    <p:extLst>
      <p:ext uri="{BB962C8B-B14F-4D97-AF65-F5344CB8AC3E}">
        <p14:creationId xmlns:p14="http://schemas.microsoft.com/office/powerpoint/2010/main" val="35289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38228" y="980728"/>
            <a:ext cx="7008574" cy="3298825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ÚVOD DO FINANČNÍ ANALÝZY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82244" y="4279553"/>
            <a:ext cx="7008574" cy="1244600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/>
              <a:t>Přednáška č. 1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88451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 rot="5400000">
            <a:off x="2998068" y="-2259632"/>
            <a:ext cx="6408712" cy="11305256"/>
            <a:chOff x="5237502" y="118380"/>
            <a:chExt cx="4175400" cy="6333207"/>
          </a:xfrm>
        </p:grpSpPr>
        <p:sp>
          <p:nvSpPr>
            <p:cNvPr id="6" name="Volný tvar 5"/>
            <p:cNvSpPr/>
            <p:nvPr/>
          </p:nvSpPr>
          <p:spPr>
            <a:xfrm>
              <a:off x="7553111" y="5923820"/>
              <a:ext cx="307746" cy="293204"/>
            </a:xfrm>
            <a:custGeom>
              <a:avLst/>
              <a:gdLst>
                <a:gd name="connsiteX0" fmla="*/ 0 w 307746"/>
                <a:gd name="connsiteY0" fmla="*/ 0 h 293204"/>
                <a:gd name="connsiteX1" fmla="*/ 153873 w 307746"/>
                <a:gd name="connsiteY1" fmla="*/ 0 h 293204"/>
                <a:gd name="connsiteX2" fmla="*/ 153873 w 307746"/>
                <a:gd name="connsiteY2" fmla="*/ 293204 h 293204"/>
                <a:gd name="connsiteX3" fmla="*/ 307746 w 307746"/>
                <a:gd name="connsiteY3" fmla="*/ 293204 h 2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293204">
                  <a:moveTo>
                    <a:pt x="0" y="0"/>
                  </a:moveTo>
                  <a:lnTo>
                    <a:pt x="153873" y="0"/>
                  </a:lnTo>
                  <a:lnTo>
                    <a:pt x="153873" y="293204"/>
                  </a:lnTo>
                  <a:lnTo>
                    <a:pt x="307746" y="293204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947" tIns="135976" rIns="155946" bIns="1359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7" name="Volný tvar 6"/>
            <p:cNvSpPr/>
            <p:nvPr/>
          </p:nvSpPr>
          <p:spPr>
            <a:xfrm>
              <a:off x="7553111" y="5630616"/>
              <a:ext cx="307746" cy="293204"/>
            </a:xfrm>
            <a:custGeom>
              <a:avLst/>
              <a:gdLst>
                <a:gd name="connsiteX0" fmla="*/ 0 w 307746"/>
                <a:gd name="connsiteY0" fmla="*/ 293204 h 293204"/>
                <a:gd name="connsiteX1" fmla="*/ 153873 w 307746"/>
                <a:gd name="connsiteY1" fmla="*/ 293204 h 293204"/>
                <a:gd name="connsiteX2" fmla="*/ 153873 w 307746"/>
                <a:gd name="connsiteY2" fmla="*/ 0 h 293204"/>
                <a:gd name="connsiteX3" fmla="*/ 307746 w 307746"/>
                <a:gd name="connsiteY3" fmla="*/ 0 h 2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293204">
                  <a:moveTo>
                    <a:pt x="0" y="293204"/>
                  </a:moveTo>
                  <a:lnTo>
                    <a:pt x="153873" y="293204"/>
                  </a:lnTo>
                  <a:lnTo>
                    <a:pt x="153873" y="0"/>
                  </a:lnTo>
                  <a:lnTo>
                    <a:pt x="307746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947" tIns="135975" rIns="155946" bIns="1359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8" name="Volný tvar 7"/>
            <p:cNvSpPr/>
            <p:nvPr/>
          </p:nvSpPr>
          <p:spPr>
            <a:xfrm>
              <a:off x="5706629" y="3284983"/>
              <a:ext cx="307746" cy="2638836"/>
            </a:xfrm>
            <a:custGeom>
              <a:avLst/>
              <a:gdLst>
                <a:gd name="connsiteX0" fmla="*/ 0 w 307746"/>
                <a:gd name="connsiteY0" fmla="*/ 0 h 2638836"/>
                <a:gd name="connsiteX1" fmla="*/ 153873 w 307746"/>
                <a:gd name="connsiteY1" fmla="*/ 0 h 2638836"/>
                <a:gd name="connsiteX2" fmla="*/ 153873 w 307746"/>
                <a:gd name="connsiteY2" fmla="*/ 2638836 h 2638836"/>
                <a:gd name="connsiteX3" fmla="*/ 307746 w 307746"/>
                <a:gd name="connsiteY3" fmla="*/ 2638836 h 263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2638836">
                  <a:moveTo>
                    <a:pt x="0" y="0"/>
                  </a:moveTo>
                  <a:lnTo>
                    <a:pt x="153873" y="0"/>
                  </a:lnTo>
                  <a:lnTo>
                    <a:pt x="153873" y="2638836"/>
                  </a:lnTo>
                  <a:lnTo>
                    <a:pt x="307746" y="2638836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155" tIns="1253001" rIns="100155" bIns="1252999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900" kern="1200"/>
            </a:p>
          </p:txBody>
        </p:sp>
        <p:sp>
          <p:nvSpPr>
            <p:cNvPr id="9" name="Volný tvar 8"/>
            <p:cNvSpPr/>
            <p:nvPr/>
          </p:nvSpPr>
          <p:spPr>
            <a:xfrm>
              <a:off x="7553111" y="3871392"/>
              <a:ext cx="307746" cy="1172816"/>
            </a:xfrm>
            <a:custGeom>
              <a:avLst/>
              <a:gdLst>
                <a:gd name="connsiteX0" fmla="*/ 0 w 307746"/>
                <a:gd name="connsiteY0" fmla="*/ 0 h 1172816"/>
                <a:gd name="connsiteX1" fmla="*/ 153873 w 307746"/>
                <a:gd name="connsiteY1" fmla="*/ 0 h 1172816"/>
                <a:gd name="connsiteX2" fmla="*/ 153873 w 307746"/>
                <a:gd name="connsiteY2" fmla="*/ 1172816 h 1172816"/>
                <a:gd name="connsiteX3" fmla="*/ 307746 w 307746"/>
                <a:gd name="connsiteY3" fmla="*/ 1172816 h 11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1172816">
                  <a:moveTo>
                    <a:pt x="0" y="0"/>
                  </a:moveTo>
                  <a:lnTo>
                    <a:pt x="153873" y="0"/>
                  </a:lnTo>
                  <a:lnTo>
                    <a:pt x="153873" y="1172816"/>
                  </a:lnTo>
                  <a:lnTo>
                    <a:pt x="307746" y="1172816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6260" tIns="556095" rIns="136260" bIns="55609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>
                <a:solidFill>
                  <a:srgbClr val="FF0000"/>
                </a:solidFill>
              </a:endParaRP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7553111" y="3871392"/>
              <a:ext cx="307746" cy="586408"/>
            </a:xfrm>
            <a:custGeom>
              <a:avLst/>
              <a:gdLst>
                <a:gd name="connsiteX0" fmla="*/ 0 w 307746"/>
                <a:gd name="connsiteY0" fmla="*/ 0 h 586408"/>
                <a:gd name="connsiteX1" fmla="*/ 153873 w 307746"/>
                <a:gd name="connsiteY1" fmla="*/ 0 h 586408"/>
                <a:gd name="connsiteX2" fmla="*/ 153873 w 307746"/>
                <a:gd name="connsiteY2" fmla="*/ 586408 h 586408"/>
                <a:gd name="connsiteX3" fmla="*/ 307746 w 307746"/>
                <a:gd name="connsiteY3" fmla="*/ 586408 h 58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586408">
                  <a:moveTo>
                    <a:pt x="0" y="0"/>
                  </a:moveTo>
                  <a:lnTo>
                    <a:pt x="153873" y="0"/>
                  </a:lnTo>
                  <a:lnTo>
                    <a:pt x="153873" y="586408"/>
                  </a:lnTo>
                  <a:lnTo>
                    <a:pt x="307746" y="586408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17" tIns="276647" rIns="150017" bIns="276649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7553111" y="3825672"/>
              <a:ext cx="307746" cy="91440"/>
            </a:xfrm>
            <a:custGeom>
              <a:avLst/>
              <a:gdLst>
                <a:gd name="connsiteX0" fmla="*/ 0 w 307746"/>
                <a:gd name="connsiteY0" fmla="*/ 45720 h 91440"/>
                <a:gd name="connsiteX1" fmla="*/ 307746 w 307746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7746" h="91440">
                  <a:moveTo>
                    <a:pt x="0" y="45720"/>
                  </a:moveTo>
                  <a:lnTo>
                    <a:pt x="307746" y="4572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8880" tIns="38026" rIns="158879" bIns="38027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7553111" y="3284983"/>
              <a:ext cx="307746" cy="586408"/>
            </a:xfrm>
            <a:custGeom>
              <a:avLst/>
              <a:gdLst>
                <a:gd name="connsiteX0" fmla="*/ 0 w 307746"/>
                <a:gd name="connsiteY0" fmla="*/ 586408 h 586408"/>
                <a:gd name="connsiteX1" fmla="*/ 153873 w 307746"/>
                <a:gd name="connsiteY1" fmla="*/ 586408 h 586408"/>
                <a:gd name="connsiteX2" fmla="*/ 153873 w 307746"/>
                <a:gd name="connsiteY2" fmla="*/ 0 h 586408"/>
                <a:gd name="connsiteX3" fmla="*/ 307746 w 307746"/>
                <a:gd name="connsiteY3" fmla="*/ 0 h 58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586408">
                  <a:moveTo>
                    <a:pt x="0" y="586408"/>
                  </a:moveTo>
                  <a:lnTo>
                    <a:pt x="153873" y="586408"/>
                  </a:lnTo>
                  <a:lnTo>
                    <a:pt x="153873" y="0"/>
                  </a:lnTo>
                  <a:lnTo>
                    <a:pt x="307746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17" tIns="276648" rIns="150017" bIns="27664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7553111" y="2748612"/>
              <a:ext cx="279018" cy="1122779"/>
            </a:xfrm>
            <a:custGeom>
              <a:avLst/>
              <a:gdLst>
                <a:gd name="connsiteX0" fmla="*/ 0 w 279018"/>
                <a:gd name="connsiteY0" fmla="*/ 1122779 h 1122779"/>
                <a:gd name="connsiteX1" fmla="*/ 139509 w 279018"/>
                <a:gd name="connsiteY1" fmla="*/ 1122779 h 1122779"/>
                <a:gd name="connsiteX2" fmla="*/ 139509 w 279018"/>
                <a:gd name="connsiteY2" fmla="*/ 0 h 1122779"/>
                <a:gd name="connsiteX3" fmla="*/ 279018 w 279018"/>
                <a:gd name="connsiteY3" fmla="*/ 0 h 112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9018" h="1122779">
                  <a:moveTo>
                    <a:pt x="0" y="1122779"/>
                  </a:moveTo>
                  <a:lnTo>
                    <a:pt x="139509" y="1122779"/>
                  </a:lnTo>
                  <a:lnTo>
                    <a:pt x="139509" y="0"/>
                  </a:lnTo>
                  <a:lnTo>
                    <a:pt x="279018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286" tIns="532467" rIns="123286" bIns="53246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5706629" y="3284983"/>
              <a:ext cx="307746" cy="586408"/>
            </a:xfrm>
            <a:custGeom>
              <a:avLst/>
              <a:gdLst>
                <a:gd name="connsiteX0" fmla="*/ 0 w 307746"/>
                <a:gd name="connsiteY0" fmla="*/ 0 h 586408"/>
                <a:gd name="connsiteX1" fmla="*/ 153873 w 307746"/>
                <a:gd name="connsiteY1" fmla="*/ 0 h 586408"/>
                <a:gd name="connsiteX2" fmla="*/ 153873 w 307746"/>
                <a:gd name="connsiteY2" fmla="*/ 586408 h 586408"/>
                <a:gd name="connsiteX3" fmla="*/ 307746 w 307746"/>
                <a:gd name="connsiteY3" fmla="*/ 586408 h 58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586408">
                  <a:moveTo>
                    <a:pt x="0" y="0"/>
                  </a:moveTo>
                  <a:lnTo>
                    <a:pt x="153873" y="0"/>
                  </a:lnTo>
                  <a:lnTo>
                    <a:pt x="153873" y="586408"/>
                  </a:lnTo>
                  <a:lnTo>
                    <a:pt x="307746" y="586408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17" tIns="276648" rIns="150017" bIns="276648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5" name="Volný tvar 14"/>
            <p:cNvSpPr/>
            <p:nvPr/>
          </p:nvSpPr>
          <p:spPr>
            <a:xfrm>
              <a:off x="7553111" y="1818963"/>
              <a:ext cx="307746" cy="293204"/>
            </a:xfrm>
            <a:custGeom>
              <a:avLst/>
              <a:gdLst>
                <a:gd name="connsiteX0" fmla="*/ 0 w 307746"/>
                <a:gd name="connsiteY0" fmla="*/ 0 h 293204"/>
                <a:gd name="connsiteX1" fmla="*/ 153873 w 307746"/>
                <a:gd name="connsiteY1" fmla="*/ 0 h 293204"/>
                <a:gd name="connsiteX2" fmla="*/ 153873 w 307746"/>
                <a:gd name="connsiteY2" fmla="*/ 293204 h 293204"/>
                <a:gd name="connsiteX3" fmla="*/ 307746 w 307746"/>
                <a:gd name="connsiteY3" fmla="*/ 293204 h 2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293204">
                  <a:moveTo>
                    <a:pt x="0" y="0"/>
                  </a:moveTo>
                  <a:lnTo>
                    <a:pt x="153873" y="0"/>
                  </a:lnTo>
                  <a:lnTo>
                    <a:pt x="153873" y="293204"/>
                  </a:lnTo>
                  <a:lnTo>
                    <a:pt x="307746" y="293204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947" tIns="135976" rIns="155946" bIns="1359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7553111" y="1525759"/>
              <a:ext cx="307746" cy="293204"/>
            </a:xfrm>
            <a:custGeom>
              <a:avLst/>
              <a:gdLst>
                <a:gd name="connsiteX0" fmla="*/ 0 w 307746"/>
                <a:gd name="connsiteY0" fmla="*/ 293204 h 293204"/>
                <a:gd name="connsiteX1" fmla="*/ 153873 w 307746"/>
                <a:gd name="connsiteY1" fmla="*/ 293204 h 293204"/>
                <a:gd name="connsiteX2" fmla="*/ 153873 w 307746"/>
                <a:gd name="connsiteY2" fmla="*/ 0 h 293204"/>
                <a:gd name="connsiteX3" fmla="*/ 307746 w 307746"/>
                <a:gd name="connsiteY3" fmla="*/ 0 h 2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293204">
                  <a:moveTo>
                    <a:pt x="0" y="293204"/>
                  </a:moveTo>
                  <a:lnTo>
                    <a:pt x="153873" y="293204"/>
                  </a:lnTo>
                  <a:lnTo>
                    <a:pt x="153873" y="0"/>
                  </a:lnTo>
                  <a:lnTo>
                    <a:pt x="307746" y="0"/>
                  </a:lnTo>
                </a:path>
              </a:pathLst>
            </a:custGeom>
            <a:noFill/>
            <a:ln w="57150"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947" tIns="135976" rIns="155946" bIns="135975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7" name="Volný tvar 16"/>
            <p:cNvSpPr/>
            <p:nvPr/>
          </p:nvSpPr>
          <p:spPr>
            <a:xfrm>
              <a:off x="5706629" y="1818963"/>
              <a:ext cx="307746" cy="1466020"/>
            </a:xfrm>
            <a:custGeom>
              <a:avLst/>
              <a:gdLst>
                <a:gd name="connsiteX0" fmla="*/ 0 w 307746"/>
                <a:gd name="connsiteY0" fmla="*/ 1466020 h 1466020"/>
                <a:gd name="connsiteX1" fmla="*/ 153873 w 307746"/>
                <a:gd name="connsiteY1" fmla="*/ 1466020 h 1466020"/>
                <a:gd name="connsiteX2" fmla="*/ 153873 w 307746"/>
                <a:gd name="connsiteY2" fmla="*/ 0 h 1466020"/>
                <a:gd name="connsiteX3" fmla="*/ 307746 w 307746"/>
                <a:gd name="connsiteY3" fmla="*/ 0 h 146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1466020">
                  <a:moveTo>
                    <a:pt x="0" y="1466020"/>
                  </a:moveTo>
                  <a:lnTo>
                    <a:pt x="153873" y="1466020"/>
                  </a:lnTo>
                  <a:lnTo>
                    <a:pt x="153873" y="0"/>
                  </a:lnTo>
                  <a:lnTo>
                    <a:pt x="30774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9124" tIns="695561" rIns="129124" bIns="69556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7553111" y="646147"/>
              <a:ext cx="321057" cy="304491"/>
            </a:xfrm>
            <a:custGeom>
              <a:avLst/>
              <a:gdLst>
                <a:gd name="connsiteX0" fmla="*/ 0 w 321057"/>
                <a:gd name="connsiteY0" fmla="*/ 0 h 304491"/>
                <a:gd name="connsiteX1" fmla="*/ 160528 w 321057"/>
                <a:gd name="connsiteY1" fmla="*/ 0 h 304491"/>
                <a:gd name="connsiteX2" fmla="*/ 160528 w 321057"/>
                <a:gd name="connsiteY2" fmla="*/ 304491 h 304491"/>
                <a:gd name="connsiteX3" fmla="*/ 321057 w 321057"/>
                <a:gd name="connsiteY3" fmla="*/ 304491 h 304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1057" h="304491">
                  <a:moveTo>
                    <a:pt x="0" y="0"/>
                  </a:moveTo>
                  <a:lnTo>
                    <a:pt x="160528" y="0"/>
                  </a:lnTo>
                  <a:lnTo>
                    <a:pt x="160528" y="304491"/>
                  </a:lnTo>
                  <a:lnTo>
                    <a:pt x="321057" y="304491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166" tIns="141183" rIns="162167" bIns="14118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19" name="Volný tvar 18"/>
            <p:cNvSpPr/>
            <p:nvPr/>
          </p:nvSpPr>
          <p:spPr>
            <a:xfrm>
              <a:off x="7553111" y="370977"/>
              <a:ext cx="307746" cy="293204"/>
            </a:xfrm>
            <a:custGeom>
              <a:avLst/>
              <a:gdLst>
                <a:gd name="connsiteX0" fmla="*/ 0 w 307746"/>
                <a:gd name="connsiteY0" fmla="*/ 293204 h 293204"/>
                <a:gd name="connsiteX1" fmla="*/ 153873 w 307746"/>
                <a:gd name="connsiteY1" fmla="*/ 293204 h 293204"/>
                <a:gd name="connsiteX2" fmla="*/ 153873 w 307746"/>
                <a:gd name="connsiteY2" fmla="*/ 0 h 293204"/>
                <a:gd name="connsiteX3" fmla="*/ 307746 w 307746"/>
                <a:gd name="connsiteY3" fmla="*/ 0 h 293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293204">
                  <a:moveTo>
                    <a:pt x="0" y="293204"/>
                  </a:moveTo>
                  <a:lnTo>
                    <a:pt x="153873" y="293204"/>
                  </a:lnTo>
                  <a:lnTo>
                    <a:pt x="153873" y="0"/>
                  </a:lnTo>
                  <a:lnTo>
                    <a:pt x="307746" y="0"/>
                  </a:lnTo>
                </a:path>
              </a:pathLst>
            </a:cu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5947" tIns="135975" rIns="155946" bIns="135976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500" kern="1200"/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5706629" y="646147"/>
              <a:ext cx="307746" cy="2638836"/>
            </a:xfrm>
            <a:custGeom>
              <a:avLst/>
              <a:gdLst>
                <a:gd name="connsiteX0" fmla="*/ 0 w 307746"/>
                <a:gd name="connsiteY0" fmla="*/ 2638836 h 2638836"/>
                <a:gd name="connsiteX1" fmla="*/ 153873 w 307746"/>
                <a:gd name="connsiteY1" fmla="*/ 2638836 h 2638836"/>
                <a:gd name="connsiteX2" fmla="*/ 153873 w 307746"/>
                <a:gd name="connsiteY2" fmla="*/ 0 h 2638836"/>
                <a:gd name="connsiteX3" fmla="*/ 307746 w 307746"/>
                <a:gd name="connsiteY3" fmla="*/ 0 h 2638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746" h="2638836">
                  <a:moveTo>
                    <a:pt x="0" y="2638836"/>
                  </a:moveTo>
                  <a:lnTo>
                    <a:pt x="153873" y="2638836"/>
                  </a:lnTo>
                  <a:lnTo>
                    <a:pt x="153873" y="0"/>
                  </a:lnTo>
                  <a:lnTo>
                    <a:pt x="307746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0155" tIns="1253000" rIns="100155" bIns="125300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s-CZ" sz="900" kern="1200"/>
            </a:p>
          </p:txBody>
        </p:sp>
        <p:sp>
          <p:nvSpPr>
            <p:cNvPr id="21" name="Volný tvar 20"/>
            <p:cNvSpPr/>
            <p:nvPr/>
          </p:nvSpPr>
          <p:spPr>
            <a:xfrm rot="16200000">
              <a:off x="4237522" y="3050420"/>
              <a:ext cx="2469086" cy="469126"/>
            </a:xfrm>
            <a:custGeom>
              <a:avLst/>
              <a:gdLst>
                <a:gd name="connsiteX0" fmla="*/ 0 w 2469086"/>
                <a:gd name="connsiteY0" fmla="*/ 0 h 469126"/>
                <a:gd name="connsiteX1" fmla="*/ 2469086 w 2469086"/>
                <a:gd name="connsiteY1" fmla="*/ 0 h 469126"/>
                <a:gd name="connsiteX2" fmla="*/ 2469086 w 2469086"/>
                <a:gd name="connsiteY2" fmla="*/ 469126 h 469126"/>
                <a:gd name="connsiteX3" fmla="*/ 0 w 2469086"/>
                <a:gd name="connsiteY3" fmla="*/ 469126 h 469126"/>
                <a:gd name="connsiteX4" fmla="*/ 0 w 2469086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9086" h="469126">
                  <a:moveTo>
                    <a:pt x="0" y="0"/>
                  </a:moveTo>
                  <a:lnTo>
                    <a:pt x="2469086" y="0"/>
                  </a:lnTo>
                  <a:lnTo>
                    <a:pt x="2469086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59" bIns="1015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800" b="1" kern="1200" dirty="0" smtClean="0"/>
                <a:t>Metody finanční analýza</a:t>
              </a:r>
              <a:endParaRPr lang="cs-CZ" sz="2800" b="1" kern="1200" dirty="0"/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6014376" y="411584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Analýza absolutních ukazatelů</a:t>
              </a:r>
              <a:endParaRPr lang="cs-CZ" sz="1800" b="1" kern="1200" dirty="0"/>
            </a:p>
          </p:txBody>
        </p:sp>
        <p:sp>
          <p:nvSpPr>
            <p:cNvPr id="23" name="Volný tvar 22"/>
            <p:cNvSpPr/>
            <p:nvPr/>
          </p:nvSpPr>
          <p:spPr>
            <a:xfrm>
              <a:off x="7860858" y="118380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Horizontální analýza</a:t>
              </a:r>
              <a:endParaRPr lang="cs-CZ" sz="1600" b="1" kern="1200" dirty="0"/>
            </a:p>
          </p:txBody>
        </p:sp>
        <p:sp>
          <p:nvSpPr>
            <p:cNvPr id="24" name="Volný tvar 23"/>
            <p:cNvSpPr/>
            <p:nvPr/>
          </p:nvSpPr>
          <p:spPr>
            <a:xfrm>
              <a:off x="7874168" y="716075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Vertikálně analýza</a:t>
              </a:r>
              <a:endParaRPr lang="cs-CZ" sz="1600" b="1" kern="1200" dirty="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6022513" y="1584400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Analýza rozdílových a tokových ukazatelů </a:t>
              </a:r>
              <a:endParaRPr lang="cs-CZ" sz="1800" b="1" kern="1200" dirty="0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7860858" y="1291196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Analýza fondů</a:t>
              </a:r>
              <a:endParaRPr lang="cs-CZ" sz="1600" b="1" kern="1200" dirty="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7860858" y="1877604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Analýza cash flow</a:t>
              </a:r>
              <a:endParaRPr lang="cs-CZ" sz="1600" b="1" kern="1200" dirty="0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6014376" y="3636828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dirty="0"/>
                <a:t>Přímá analýza intenzivních ukazatelů</a:t>
              </a:r>
            </a:p>
          </p:txBody>
        </p:sp>
        <p:sp>
          <p:nvSpPr>
            <p:cNvPr id="29" name="Volný tvar 28"/>
            <p:cNvSpPr/>
            <p:nvPr/>
          </p:nvSpPr>
          <p:spPr>
            <a:xfrm>
              <a:off x="7832130" y="2514049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Ukazatel rentability</a:t>
              </a:r>
              <a:endParaRPr lang="cs-CZ" sz="1600" b="1" kern="1200" dirty="0"/>
            </a:p>
          </p:txBody>
        </p:sp>
        <p:sp>
          <p:nvSpPr>
            <p:cNvPr id="30" name="Volný tvar 29"/>
            <p:cNvSpPr/>
            <p:nvPr/>
          </p:nvSpPr>
          <p:spPr>
            <a:xfrm>
              <a:off x="7860858" y="3050420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Ukazatel likvidity</a:t>
              </a:r>
              <a:endParaRPr lang="cs-CZ" sz="1600" b="1" kern="1200" dirty="0"/>
            </a:p>
          </p:txBody>
        </p:sp>
        <p:sp>
          <p:nvSpPr>
            <p:cNvPr id="31" name="Volný tvar 30"/>
            <p:cNvSpPr/>
            <p:nvPr/>
          </p:nvSpPr>
          <p:spPr>
            <a:xfrm>
              <a:off x="7860858" y="3636828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Ukazatel aktivity </a:t>
              </a:r>
              <a:endParaRPr lang="cs-CZ" sz="1600" b="1" kern="1200" dirty="0"/>
            </a:p>
          </p:txBody>
        </p:sp>
        <p:sp>
          <p:nvSpPr>
            <p:cNvPr id="32" name="Volný tvar 31"/>
            <p:cNvSpPr/>
            <p:nvPr/>
          </p:nvSpPr>
          <p:spPr>
            <a:xfrm>
              <a:off x="7860858" y="4223236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Ukazatel zadlužení </a:t>
              </a:r>
              <a:endParaRPr lang="cs-CZ" sz="1600" b="1" kern="1200" dirty="0"/>
            </a:p>
          </p:txBody>
        </p:sp>
        <p:sp>
          <p:nvSpPr>
            <p:cNvPr id="33" name="Volný tvar 32"/>
            <p:cNvSpPr/>
            <p:nvPr/>
          </p:nvSpPr>
          <p:spPr>
            <a:xfrm>
              <a:off x="7860858" y="4809645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Ukazatel kapitálového  trhu</a:t>
              </a:r>
              <a:endParaRPr lang="cs-CZ" sz="1600" b="1" kern="1200" dirty="0"/>
            </a:p>
          </p:txBody>
        </p:sp>
        <p:sp>
          <p:nvSpPr>
            <p:cNvPr id="34" name="Volný tvar 33"/>
            <p:cNvSpPr/>
            <p:nvPr/>
          </p:nvSpPr>
          <p:spPr>
            <a:xfrm>
              <a:off x="6014376" y="5689257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800" b="1" kern="1200" dirty="0" smtClean="0"/>
                <a:t>Analýza soustav ukazatelů</a:t>
              </a:r>
              <a:endParaRPr lang="cs-CZ" sz="1800" b="1" kern="1200" dirty="0"/>
            </a:p>
          </p:txBody>
        </p:sp>
        <p:sp>
          <p:nvSpPr>
            <p:cNvPr id="35" name="Volný tvar 34"/>
            <p:cNvSpPr/>
            <p:nvPr/>
          </p:nvSpPr>
          <p:spPr>
            <a:xfrm>
              <a:off x="7860858" y="5396053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Pyramidové rozklady</a:t>
              </a:r>
              <a:endParaRPr lang="cs-CZ" sz="1600" b="1" kern="1200" dirty="0"/>
            </a:p>
          </p:txBody>
        </p:sp>
        <p:sp>
          <p:nvSpPr>
            <p:cNvPr id="36" name="Volný tvar 35"/>
            <p:cNvSpPr/>
            <p:nvPr/>
          </p:nvSpPr>
          <p:spPr>
            <a:xfrm>
              <a:off x="7860858" y="5982461"/>
              <a:ext cx="1538734" cy="469126"/>
            </a:xfrm>
            <a:custGeom>
              <a:avLst/>
              <a:gdLst>
                <a:gd name="connsiteX0" fmla="*/ 0 w 1538734"/>
                <a:gd name="connsiteY0" fmla="*/ 0 h 469126"/>
                <a:gd name="connsiteX1" fmla="*/ 1538734 w 1538734"/>
                <a:gd name="connsiteY1" fmla="*/ 0 h 469126"/>
                <a:gd name="connsiteX2" fmla="*/ 1538734 w 1538734"/>
                <a:gd name="connsiteY2" fmla="*/ 469126 h 469126"/>
                <a:gd name="connsiteX3" fmla="*/ 0 w 1538734"/>
                <a:gd name="connsiteY3" fmla="*/ 469126 h 469126"/>
                <a:gd name="connsiteX4" fmla="*/ 0 w 1538734"/>
                <a:gd name="connsiteY4" fmla="*/ 0 h 469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8734" h="469126">
                  <a:moveTo>
                    <a:pt x="0" y="0"/>
                  </a:moveTo>
                  <a:lnTo>
                    <a:pt x="1538734" y="0"/>
                  </a:lnTo>
                  <a:lnTo>
                    <a:pt x="1538734" y="469126"/>
                  </a:lnTo>
                  <a:lnTo>
                    <a:pt x="0" y="4691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1600" b="1" kern="1200" dirty="0" smtClean="0"/>
                <a:t>Účelově sestavené modely</a:t>
              </a:r>
              <a:endParaRPr lang="cs-CZ" sz="16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06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2873"/>
            <a:ext cx="10157354" cy="619823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solidFill>
                  <a:srgbClr val="FF0000"/>
                </a:solidFill>
              </a:rPr>
              <a:t>PŘÍMÁ ANALÝZA INTENZIVNÍCH UKAZ</a:t>
            </a:r>
            <a:r>
              <a:rPr lang="cs-CZ" sz="3600" b="1" dirty="0" smtClean="0">
                <a:solidFill>
                  <a:srgbClr val="FF0000"/>
                </a:solidFill>
              </a:rPr>
              <a:t>ATELŮ 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358" y="667259"/>
            <a:ext cx="11305256" cy="5733256"/>
          </a:xfrm>
        </p:spPr>
        <p:txBody>
          <a:bodyPr>
            <a:noAutofit/>
          </a:bodyPr>
          <a:lstStyle/>
          <a:p>
            <a:pPr>
              <a:lnSpc>
                <a:spcPct val="134000"/>
              </a:lnSpc>
              <a:spcBef>
                <a:spcPts val="0"/>
              </a:spcBef>
            </a:pPr>
            <a:r>
              <a:rPr lang="cs-CZ" sz="2000" b="1" dirty="0">
                <a:solidFill>
                  <a:srgbClr val="FF0000"/>
                </a:solidFill>
              </a:rPr>
              <a:t>poměrová </a:t>
            </a:r>
            <a:r>
              <a:rPr lang="cs-CZ" sz="2000" b="1" dirty="0" smtClean="0">
                <a:solidFill>
                  <a:srgbClr val="FF0000"/>
                </a:solidFill>
              </a:rPr>
              <a:t>analýza, </a:t>
            </a:r>
            <a:r>
              <a:rPr lang="cs-CZ" sz="2000" dirty="0" smtClean="0"/>
              <a:t>patří </a:t>
            </a:r>
            <a:r>
              <a:rPr lang="cs-CZ" sz="2000" dirty="0"/>
              <a:t>k nejpoužívanějším metodám finanční analýzy </a:t>
            </a:r>
          </a:p>
          <a:p>
            <a:pPr marL="0" indent="0">
              <a:lnSpc>
                <a:spcPct val="134000"/>
              </a:lnSpc>
              <a:spcBef>
                <a:spcPts val="0"/>
              </a:spcBef>
              <a:buNone/>
            </a:pPr>
            <a:r>
              <a:rPr lang="cs-CZ" sz="2000" b="1" dirty="0" smtClean="0"/>
              <a:t>Do této </a:t>
            </a:r>
            <a:r>
              <a:rPr lang="cs-CZ" sz="2000" b="1" dirty="0"/>
              <a:t>kategorie </a:t>
            </a:r>
            <a:r>
              <a:rPr lang="cs-CZ" sz="2000" b="1" dirty="0" smtClean="0"/>
              <a:t>poměrové analýzy patří hodnocení:</a:t>
            </a:r>
            <a:r>
              <a:rPr lang="cs-CZ" sz="2000" dirty="0" smtClean="0"/>
              <a:t>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rgbClr val="FF0000"/>
                </a:solidFill>
              </a:rPr>
              <a:t>Rentabilita: </a:t>
            </a:r>
            <a:r>
              <a:rPr lang="cs-CZ" sz="1800" dirty="0" smtClean="0"/>
              <a:t>je </a:t>
            </a:r>
            <a:r>
              <a:rPr lang="cs-CZ" sz="1800" dirty="0"/>
              <a:t>měřítkem </a:t>
            </a:r>
            <a:r>
              <a:rPr lang="cs-CZ" sz="1800" b="1" dirty="0"/>
              <a:t>schopnosti podniku vytvářet nové zdroje, dosahovat zisku použitím investovaného kapitálu.</a:t>
            </a:r>
            <a:r>
              <a:rPr lang="cs-CZ" sz="1800" dirty="0"/>
              <a:t> </a:t>
            </a:r>
            <a:r>
              <a:rPr lang="cs-CZ" sz="1800" dirty="0" smtClean="0"/>
              <a:t>Formou vyjádření alokace, která je hlavním kritériem alokace kapitálu</a:t>
            </a:r>
            <a:r>
              <a:rPr lang="cs-CZ" sz="1800" dirty="0"/>
              <a:t>. </a:t>
            </a:r>
            <a:r>
              <a:rPr lang="cs-CZ" sz="1800" dirty="0" smtClean="0"/>
              <a:t>Dlouhodobě </a:t>
            </a:r>
            <a:r>
              <a:rPr lang="cs-CZ" sz="1800" dirty="0"/>
              <a:t>existuje velmi silná vazba mezi rentabilitou a likviditou. </a:t>
            </a:r>
            <a:endParaRPr lang="cs-CZ" sz="1800" dirty="0" smtClean="0"/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rgbClr val="FF0000"/>
                </a:solidFill>
              </a:rPr>
              <a:t>Aktivita: </a:t>
            </a:r>
            <a:r>
              <a:rPr lang="cs-CZ" sz="1800" dirty="0"/>
              <a:t>měří </a:t>
            </a:r>
            <a:r>
              <a:rPr lang="cs-CZ" sz="1800" b="1" dirty="0"/>
              <a:t>efektivnost podnikatelské činnosti a využití zdrojů podle rychlosti obratu vybraných položek rozvahy</a:t>
            </a:r>
            <a:r>
              <a:rPr lang="cs-CZ" sz="1800" dirty="0"/>
              <a:t>; jejich rozbor má sloužit k hledání odpovědi na otázku, jak hospodaříme s aktivy a jaké má toto hospodaření vliv na výnosnost a likviditu. </a:t>
            </a:r>
            <a:r>
              <a:rPr lang="cs-CZ" sz="1800" dirty="0" smtClean="0"/>
              <a:t> 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rgbClr val="FF0000"/>
                </a:solidFill>
              </a:rPr>
              <a:t>Zadluženost</a:t>
            </a:r>
            <a:r>
              <a:rPr lang="cs-CZ" sz="1800" dirty="0" smtClean="0">
                <a:solidFill>
                  <a:srgbClr val="FF0000"/>
                </a:solidFill>
              </a:rPr>
              <a:t>: </a:t>
            </a:r>
            <a:r>
              <a:rPr lang="cs-CZ" sz="1800" dirty="0"/>
              <a:t>posuzuje finanční struktura firmy z dlouhodobého hlediska. </a:t>
            </a:r>
            <a:r>
              <a:rPr lang="cs-CZ" sz="1800" b="1" dirty="0"/>
              <a:t>Slouží jako indikátor výše rizika, které firma podstupuje při určité struktuře vlastních a cizích zdrojů</a:t>
            </a:r>
            <a:r>
              <a:rPr lang="cs-CZ" sz="1800" dirty="0"/>
              <a:t>. Zároveň slouží jako míra schopnosti firmy znásobit své zisky využitím vlastního kapitálu. </a:t>
            </a:r>
            <a:endParaRPr lang="cs-CZ" sz="1800" dirty="0" smtClean="0"/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rgbClr val="FF0000"/>
                </a:solidFill>
              </a:rPr>
              <a:t>Likvidita:  </a:t>
            </a:r>
            <a:r>
              <a:rPr lang="cs-CZ" sz="1800" b="1" dirty="0"/>
              <a:t>odhaluje schopnost podniku splácet krátkodobé závazky</a:t>
            </a:r>
            <a:r>
              <a:rPr lang="cs-CZ" sz="1800" dirty="0"/>
              <a:t>, neboť trvalá platební schopnost je jednou ze základních podmínek úspěšné existence podniku. </a:t>
            </a:r>
            <a:endParaRPr lang="cs-CZ" sz="1800" dirty="0" smtClean="0"/>
          </a:p>
          <a:p>
            <a:pPr algn="just">
              <a:lnSpc>
                <a:spcPct val="134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cs-CZ" sz="1800" b="1" dirty="0" smtClean="0">
                <a:solidFill>
                  <a:srgbClr val="FF0000"/>
                </a:solidFill>
              </a:rPr>
              <a:t>Ukazatel </a:t>
            </a:r>
            <a:r>
              <a:rPr lang="cs-CZ" sz="1800" b="1" dirty="0">
                <a:solidFill>
                  <a:srgbClr val="FF0000"/>
                </a:solidFill>
              </a:rPr>
              <a:t>kapitálového </a:t>
            </a:r>
            <a:r>
              <a:rPr lang="cs-CZ" sz="1800" b="1" dirty="0" smtClean="0">
                <a:solidFill>
                  <a:srgbClr val="FF0000"/>
                </a:solidFill>
              </a:rPr>
              <a:t>trhu: </a:t>
            </a:r>
            <a:r>
              <a:rPr lang="cs-CZ" sz="1800" dirty="0"/>
              <a:t>Zatímco předchozí vycházely z údajů základních účetních výkazů, tato skupina </a:t>
            </a:r>
            <a:r>
              <a:rPr lang="cs-CZ" sz="1800" b="1" dirty="0"/>
              <a:t>považuje za základní informaci tržní cenu akcie, jako parametr kapitálového trhu</a:t>
            </a:r>
            <a:r>
              <a:rPr lang="cs-CZ" sz="1800" dirty="0"/>
              <a:t>. Některé z těchto ukazatelů jsou běžnou součástí kurzovního lístku, např. P/E </a:t>
            </a:r>
            <a:endParaRPr lang="cs-CZ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1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ANALÝZA SOUSTAVY UKAZATELŮ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620688"/>
            <a:ext cx="11999068" cy="5688632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cs-CZ" sz="2200" dirty="0"/>
              <a:t>finanční analýzy je z formálního hlediska sestavení jednoduchého modelu, jež zobrazuje vzájemné vazby mezi dílčími ukazateli vyššího řádu. Model pak vytváří souhrn ukazatelů, které lze postupně rozkládat na další dílčí ukazatele až k detailům. Model, resp. </a:t>
            </a:r>
            <a:r>
              <a:rPr lang="cs-CZ" sz="2200" b="1" dirty="0">
                <a:solidFill>
                  <a:srgbClr val="C00000"/>
                </a:solidFill>
              </a:rPr>
              <a:t>funkční model, má tři základní funkce: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vysvětlit </a:t>
            </a:r>
            <a:r>
              <a:rPr lang="cs-CZ" sz="1800" dirty="0"/>
              <a:t>vliv změny jednoho nebo více ukazatelů na celé hospodaření firmy </a:t>
            </a:r>
            <a:endParaRPr lang="cs-CZ" sz="1800" dirty="0" smtClean="0"/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ulehčit </a:t>
            </a:r>
            <a:r>
              <a:rPr lang="cs-CZ" sz="1800" dirty="0"/>
              <a:t>a zpřehlednit analýzu dosavadního vývoje podniku </a:t>
            </a:r>
          </a:p>
          <a:p>
            <a:pPr lvl="1" algn="just"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1800" dirty="0" smtClean="0"/>
              <a:t>poskytnout </a:t>
            </a:r>
            <a:r>
              <a:rPr lang="cs-CZ" sz="1800" dirty="0"/>
              <a:t>podklady pro výběr rozhodnutí z hlediska firemních či externích cílů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cs-CZ" sz="2200" b="1" dirty="0">
                <a:solidFill>
                  <a:srgbClr val="C00000"/>
                </a:solidFill>
              </a:rPr>
              <a:t>Soustavy jsou sestavovány proto, že každý z ukazatelů hodnotí stav podniku nebo jeho vývoj jediným číslem</a:t>
            </a:r>
            <a:r>
              <a:rPr lang="cs-CZ" sz="2200" dirty="0"/>
              <a:t>, ale ekonomický proces má mnoho vlastností a proto jakýkoliv zásah do procesu vyvolá nejen požadovaný účinek, ale i řadu jiných důsledků. Patří zde </a:t>
            </a:r>
            <a:r>
              <a:rPr lang="cs-CZ" sz="2200" b="1" dirty="0"/>
              <a:t>pyramidové soustavy a účelově vybrané ukazatele</a:t>
            </a:r>
            <a:r>
              <a:rPr lang="cs-CZ" sz="2200" dirty="0"/>
              <a:t>. Pyramida názorně vystihuje postupné rozšiřování počtu dílčích ukazatelů v podrobnějších rozkladech. Pro rozklad se využívají </a:t>
            </a:r>
            <a:r>
              <a:rPr lang="cs-CZ" sz="2200" b="1" dirty="0"/>
              <a:t>dva hlavní postupy: aditivní </a:t>
            </a:r>
            <a:r>
              <a:rPr lang="cs-CZ" sz="2200" dirty="0"/>
              <a:t>(výchozí ukazatel se rozkládá do součtu nebo rozdílu dvou a více dalších ukazatelů) </a:t>
            </a:r>
            <a:r>
              <a:rPr lang="cs-CZ" sz="2200" b="1" dirty="0"/>
              <a:t>nebo multiplikativní </a:t>
            </a:r>
            <a:r>
              <a:rPr lang="cs-CZ" sz="2200" dirty="0"/>
              <a:t>(výchozí ukazatel se představuje jako součin nebo </a:t>
            </a:r>
            <a:r>
              <a:rPr lang="cs-CZ" sz="2200" dirty="0" smtClean="0"/>
              <a:t>podíl </a:t>
            </a:r>
            <a:r>
              <a:rPr lang="cs-CZ" sz="2200" dirty="0"/>
              <a:t>dvou či více ukazatelů – řetězové dosazování, logaritmická metoda, funkcionální metoda. </a:t>
            </a:r>
          </a:p>
        </p:txBody>
      </p:sp>
    </p:spTree>
    <p:extLst>
      <p:ext uri="{BB962C8B-B14F-4D97-AF65-F5344CB8AC3E}">
        <p14:creationId xmlns:p14="http://schemas.microsoft.com/office/powerpoint/2010/main" val="153176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976536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ANALÝZA SOUSTAVY UKAZATELŮ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3532" y="1059592"/>
            <a:ext cx="11084907" cy="5119464"/>
          </a:xfrm>
        </p:spPr>
        <p:txBody>
          <a:bodyPr/>
          <a:lstStyle/>
          <a:p>
            <a:pPr algn="just"/>
            <a:r>
              <a:rPr lang="cs-CZ" dirty="0"/>
              <a:t>Typickým p</a:t>
            </a:r>
            <a:r>
              <a:rPr lang="cs-CZ" b="1" dirty="0"/>
              <a:t>ředstavitelem pyramidového rozkladu je DuPont rozklad</a:t>
            </a:r>
            <a:r>
              <a:rPr lang="cs-CZ" dirty="0"/>
              <a:t>. Metody účelově vybraných ukazatelů mají společnosti přiřadit jeden výsledný hodnotící koeficient. </a:t>
            </a:r>
            <a:endParaRPr lang="cs-CZ" dirty="0" smtClean="0"/>
          </a:p>
          <a:p>
            <a:pPr marL="0" indent="0" algn="just">
              <a:buNone/>
            </a:pPr>
            <a:r>
              <a:rPr lang="cs-CZ" b="1" dirty="0" smtClean="0"/>
              <a:t>Do </a:t>
            </a:r>
            <a:r>
              <a:rPr lang="cs-CZ" b="1" dirty="0"/>
              <a:t>této kategorie patří: </a:t>
            </a:r>
            <a:endParaRPr lang="cs-CZ" b="1" dirty="0" smtClean="0"/>
          </a:p>
          <a:p>
            <a:pPr algn="just"/>
            <a:r>
              <a:rPr lang="cs-CZ" b="1" dirty="0">
                <a:solidFill>
                  <a:srgbClr val="C00000"/>
                </a:solidFill>
              </a:rPr>
              <a:t>B</a:t>
            </a:r>
            <a:r>
              <a:rPr lang="cs-CZ" b="1" dirty="0" smtClean="0">
                <a:solidFill>
                  <a:srgbClr val="C00000"/>
                </a:solidFill>
              </a:rPr>
              <a:t>onitní </a:t>
            </a:r>
            <a:r>
              <a:rPr lang="cs-CZ" b="1" dirty="0">
                <a:solidFill>
                  <a:srgbClr val="C00000"/>
                </a:solidFill>
              </a:rPr>
              <a:t>modely </a:t>
            </a:r>
            <a:r>
              <a:rPr lang="cs-CZ" dirty="0"/>
              <a:t>– jsou založeny na teoretických poznatcích a umožňují posuzovat firmy s větším souborem podnikatelských subjektů, resp. s oborovými výsledky, jsou závislé na množství dat o výsledcích v daném oboru, výhodou těchto modelů je možnost stanovení pozice v </a:t>
            </a:r>
            <a:r>
              <a:rPr lang="cs-CZ" dirty="0" smtClean="0"/>
              <a:t>oboru;</a:t>
            </a:r>
          </a:p>
          <a:p>
            <a:pPr algn="just"/>
            <a:r>
              <a:rPr lang="cs-CZ" b="1" dirty="0" smtClean="0">
                <a:solidFill>
                  <a:srgbClr val="C00000"/>
                </a:solidFill>
              </a:rPr>
              <a:t>Bankrotní modely </a:t>
            </a:r>
            <a:r>
              <a:rPr lang="cs-CZ" dirty="0" smtClean="0"/>
              <a:t>– </a:t>
            </a:r>
            <a:r>
              <a:rPr lang="cs-CZ" dirty="0"/>
              <a:t>mají informovat o možnosti hrozícího bankrotu v blízké budoucnosti a vychází z předpokladu, že ve firmě dochází již několik let před úpadkem k určitým anomáliím, které signalizují budoucí problémy.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180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764" y="1033143"/>
            <a:ext cx="11012899" cy="4470400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300"/>
              </a:spcBef>
              <a:buNone/>
            </a:pPr>
            <a:r>
              <a:rPr lang="cs-CZ" sz="1800" b="1" dirty="0">
                <a:solidFill>
                  <a:srgbClr val="C00000"/>
                </a:solidFill>
              </a:rPr>
              <a:t>Bodové odhady, </a:t>
            </a:r>
            <a:r>
              <a:rPr lang="cs-CZ" sz="1800" dirty="0"/>
              <a:t>nalezení objektu s minimálními (žádoucí pokles), či maximálními (žádoucí růst) hodnotami – tento objekt ohodnocen 100 body - ostatní v poměru k tomuto objektu. Výhodou této metody je jednoduchost. </a:t>
            </a:r>
            <a:br>
              <a:rPr lang="cs-CZ" sz="1800" dirty="0"/>
            </a:br>
            <a:r>
              <a:rPr lang="cs-CZ" sz="1800" b="1" dirty="0" smtClean="0">
                <a:solidFill>
                  <a:srgbClr val="C00000"/>
                </a:solidFill>
              </a:rPr>
              <a:t>Statistické </a:t>
            </a:r>
            <a:r>
              <a:rPr lang="cs-CZ" sz="1800" b="1" dirty="0">
                <a:solidFill>
                  <a:srgbClr val="C00000"/>
                </a:solidFill>
              </a:rPr>
              <a:t>testy odlehlých dat </a:t>
            </a:r>
            <a:r>
              <a:rPr lang="cs-CZ" sz="1800" dirty="0"/>
              <a:t>se využívají k ověření, zda „krajní“ nebo mezní hodnoty ukazatelů ještě patří do zkoumaného souboru. </a:t>
            </a:r>
            <a:br>
              <a:rPr lang="cs-CZ" sz="1800" dirty="0"/>
            </a:br>
            <a:r>
              <a:rPr lang="cs-CZ" sz="1800" b="1" dirty="0" smtClean="0">
                <a:solidFill>
                  <a:srgbClr val="C00000"/>
                </a:solidFill>
              </a:rPr>
              <a:t>Empirické </a:t>
            </a:r>
            <a:r>
              <a:rPr lang="cs-CZ" sz="1800" b="1" dirty="0">
                <a:solidFill>
                  <a:srgbClr val="C00000"/>
                </a:solidFill>
              </a:rPr>
              <a:t>distribuční funkce </a:t>
            </a:r>
            <a:r>
              <a:rPr lang="cs-CZ" sz="1800" dirty="0"/>
              <a:t>slouží k orientačnímu odhadu pravděpodobnosti výskytu jednotlivých hodnot ukazatelů. </a:t>
            </a:r>
            <a:br>
              <a:rPr lang="cs-CZ" sz="1800" dirty="0"/>
            </a:br>
            <a:r>
              <a:rPr lang="cs-CZ" sz="1800" b="1" dirty="0" smtClean="0">
                <a:solidFill>
                  <a:srgbClr val="C00000"/>
                </a:solidFill>
              </a:rPr>
              <a:t>Korelační </a:t>
            </a:r>
            <a:r>
              <a:rPr lang="cs-CZ" sz="1800" b="1" dirty="0">
                <a:solidFill>
                  <a:srgbClr val="C00000"/>
                </a:solidFill>
              </a:rPr>
              <a:t>koeficienty </a:t>
            </a:r>
            <a:r>
              <a:rPr lang="cs-CZ" sz="1800" dirty="0"/>
              <a:t>slouží k posouzení vzájemné závislosti ukazatelů, posouzení hloubky paměti v časové řadě ukazatelů, k přípravě regresních a autoregresních modelů ukazatelů. </a:t>
            </a:r>
            <a:br>
              <a:rPr lang="cs-CZ" sz="1800" dirty="0"/>
            </a:br>
            <a:r>
              <a:rPr lang="cs-CZ" sz="1800" b="1" dirty="0" smtClean="0">
                <a:solidFill>
                  <a:srgbClr val="C00000"/>
                </a:solidFill>
              </a:rPr>
              <a:t>Regresní </a:t>
            </a:r>
            <a:r>
              <a:rPr lang="cs-CZ" sz="1800" b="1" dirty="0">
                <a:solidFill>
                  <a:srgbClr val="C00000"/>
                </a:solidFill>
              </a:rPr>
              <a:t>modelování – </a:t>
            </a:r>
            <a:r>
              <a:rPr lang="cs-CZ" sz="1800" dirty="0"/>
              <a:t>je určeno ke zhodnocení vzájemných závislostí mezi dvěma či více ukazateli, k rozčlenění ukazatelů podle jejich vlivu na výsledek a k posouzení možných důsledků různých zásahů a rozhodnutí na změnu v modelu. </a:t>
            </a:r>
            <a:br>
              <a:rPr lang="cs-CZ" sz="1800" dirty="0"/>
            </a:br>
            <a:r>
              <a:rPr lang="cs-CZ" sz="1800" b="1" dirty="0" smtClean="0">
                <a:solidFill>
                  <a:srgbClr val="C00000"/>
                </a:solidFill>
              </a:rPr>
              <a:t>Autoregresní </a:t>
            </a:r>
            <a:r>
              <a:rPr lang="cs-CZ" sz="1800" b="1" dirty="0">
                <a:solidFill>
                  <a:srgbClr val="C00000"/>
                </a:solidFill>
              </a:rPr>
              <a:t>modelování </a:t>
            </a:r>
            <a:r>
              <a:rPr lang="cs-CZ" sz="1800" dirty="0"/>
              <a:t>se využívá k posouzení dynamiky ekonomického systému a </a:t>
            </a:r>
            <a:r>
              <a:rPr lang="cs-CZ" sz="1800" dirty="0" smtClean="0"/>
              <a:t>k </a:t>
            </a:r>
            <a:r>
              <a:rPr lang="cs-CZ" sz="1800" dirty="0"/>
              <a:t>p</a:t>
            </a:r>
            <a:r>
              <a:rPr lang="cs-CZ" sz="1800" dirty="0" smtClean="0"/>
              <a:t>rognózování</a:t>
            </a:r>
            <a:r>
              <a:rPr lang="cs-CZ" sz="1800" dirty="0"/>
              <a:t>. </a:t>
            </a:r>
            <a:br>
              <a:rPr lang="cs-CZ" sz="1800" dirty="0"/>
            </a:br>
            <a:r>
              <a:rPr lang="cs-CZ" sz="1800" b="1" dirty="0">
                <a:solidFill>
                  <a:srgbClr val="C00000"/>
                </a:solidFill>
              </a:rPr>
              <a:t>Analýza rozptylu </a:t>
            </a:r>
            <a:r>
              <a:rPr lang="cs-CZ" sz="1800" dirty="0"/>
              <a:t>slouží k výběru ukazatelů, které mají rozhodující vliv na požadovaný výsledek. </a:t>
            </a:r>
            <a:br>
              <a:rPr lang="cs-CZ" sz="1800" dirty="0"/>
            </a:br>
            <a:r>
              <a:rPr lang="cs-CZ" sz="1800" b="1" dirty="0" smtClean="0">
                <a:solidFill>
                  <a:srgbClr val="C00000"/>
                </a:solidFill>
              </a:rPr>
              <a:t>Faktorová </a:t>
            </a:r>
            <a:r>
              <a:rPr lang="cs-CZ" sz="1800" b="1" dirty="0">
                <a:solidFill>
                  <a:srgbClr val="C00000"/>
                </a:solidFill>
              </a:rPr>
              <a:t>analýza </a:t>
            </a:r>
            <a:r>
              <a:rPr lang="cs-CZ" sz="1800" dirty="0"/>
              <a:t>je vhodná ke zjednodušení závislostní struktury ukazatelů. </a:t>
            </a:r>
            <a:endParaRPr lang="cs-CZ" sz="1800" dirty="0" smtClean="0"/>
          </a:p>
          <a:p>
            <a:pPr marL="0" indent="0">
              <a:lnSpc>
                <a:spcPct val="114000"/>
              </a:lnSpc>
              <a:spcBef>
                <a:spcPts val="300"/>
              </a:spcBef>
              <a:buNone/>
            </a:pPr>
            <a:r>
              <a:rPr lang="cs-CZ" sz="1800" b="1" dirty="0" smtClean="0">
                <a:solidFill>
                  <a:srgbClr val="C00000"/>
                </a:solidFill>
              </a:rPr>
              <a:t>Diskriminační </a:t>
            </a:r>
            <a:r>
              <a:rPr lang="cs-CZ" sz="1800" b="1" dirty="0">
                <a:solidFill>
                  <a:srgbClr val="C00000"/>
                </a:solidFill>
              </a:rPr>
              <a:t>analýza </a:t>
            </a:r>
            <a:r>
              <a:rPr lang="cs-CZ" sz="1800" dirty="0"/>
              <a:t>slouží ke stanovení významných příznaků finanční tísně a nebezpečí finančního zhroucení podniku.</a:t>
            </a:r>
            <a:r>
              <a:rPr lang="cs-CZ" sz="1800" b="1" dirty="0"/>
              <a:t/>
            </a:r>
            <a:br>
              <a:rPr lang="cs-CZ" sz="1800" b="1" dirty="0"/>
            </a:br>
            <a:endParaRPr lang="cs-CZ" sz="18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413892" y="332656"/>
            <a:ext cx="10157354" cy="13970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VYŠŠÍ METODY FINANČNÍ ANALÝZY </a:t>
            </a:r>
            <a:r>
              <a:rPr lang="cs-CZ" dirty="0"/>
              <a:t/>
            </a:r>
            <a:br>
              <a:rPr lang="cs-CZ" dirty="0"/>
            </a:br>
            <a:r>
              <a:rPr lang="cs-CZ" sz="3100" b="1" dirty="0"/>
              <a:t>MATEMATICKO-STATISTICKÉ METODY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542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41884" y="-243408"/>
            <a:ext cx="7008574" cy="129698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>
                <a:solidFill>
                  <a:srgbClr val="C00000"/>
                </a:solidFill>
              </a:rPr>
              <a:t>ZÁKLADNÍ CÍLE PODNIKU </a:t>
            </a:r>
            <a:endParaRPr lang="cs-CZ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98349308"/>
              </p:ext>
            </p:extLst>
          </p:nvPr>
        </p:nvGraphicFramePr>
        <p:xfrm>
          <a:off x="621804" y="1196752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délník 1"/>
          <p:cNvSpPr/>
          <p:nvPr/>
        </p:nvSpPr>
        <p:spPr>
          <a:xfrm>
            <a:off x="4438228" y="5013176"/>
            <a:ext cx="4464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tx2"/>
                </a:solidFill>
              </a:rPr>
              <a:t>Cílem nových manažerů je „ořezání“ firemních nákladů a ekonomická stabilizace firmy v očekávaných chudších obdobích</a:t>
            </a:r>
          </a:p>
        </p:txBody>
      </p:sp>
    </p:spTree>
    <p:extLst>
      <p:ext uri="{BB962C8B-B14F-4D97-AF65-F5344CB8AC3E}">
        <p14:creationId xmlns:p14="http://schemas.microsoft.com/office/powerpoint/2010/main" val="387554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7788" y="925488"/>
            <a:ext cx="7560840" cy="1930400"/>
          </a:xfrm>
        </p:spPr>
        <p:txBody>
          <a:bodyPr>
            <a:noAutofit/>
          </a:bodyPr>
          <a:lstStyle/>
          <a:p>
            <a:pPr algn="just"/>
            <a:r>
              <a:rPr lang="cs-CZ" sz="2800" dirty="0"/>
              <a:t>Finanční analýzy se zpočátku vyznačovaly především tím, že znázorňovaly </a:t>
            </a:r>
            <a:r>
              <a:rPr lang="cs-CZ" sz="2800" b="1" dirty="0">
                <a:solidFill>
                  <a:schemeClr val="tx2"/>
                </a:solidFill>
              </a:rPr>
              <a:t>absolutní změny v účetních výsledcích</a:t>
            </a:r>
            <a:r>
              <a:rPr lang="cs-CZ" sz="2800" dirty="0"/>
              <a:t>. Později se však ukázalo, že rozvaha a výsledovka jsou zdrojem kvalitních informací pro zjišťování úvěrové schopnosti podniků. Šlo především o zájem o likviditu a schopnost přežít. Lze tedy říci, že </a:t>
            </a:r>
            <a:r>
              <a:rPr lang="cs-CZ" sz="2800" b="1" dirty="0">
                <a:solidFill>
                  <a:srgbClr val="C00000"/>
                </a:solidFill>
              </a:rPr>
              <a:t>Spojené státy americké jsou také kolébkou zpracování odvětvových přehledů, </a:t>
            </a:r>
            <a:r>
              <a:rPr lang="cs-CZ" sz="2800" dirty="0"/>
              <a:t>které jsou vytvářeny na základě rozvah a výsledovek </a:t>
            </a:r>
            <a:r>
              <a:rPr lang="cs-CZ" sz="2800" dirty="0" smtClean="0"/>
              <a:t>jednotlivých společností. </a:t>
            </a:r>
            <a:r>
              <a:rPr lang="cs-CZ" sz="2800" b="1" dirty="0" smtClean="0">
                <a:solidFill>
                  <a:srgbClr val="C00000"/>
                </a:solidFill>
              </a:rPr>
              <a:t>V </a:t>
            </a:r>
            <a:r>
              <a:rPr lang="cs-CZ" sz="2800" b="1" dirty="0">
                <a:solidFill>
                  <a:srgbClr val="C00000"/>
                </a:solidFill>
              </a:rPr>
              <a:t>Čechách</a:t>
            </a:r>
            <a:r>
              <a:rPr lang="cs-CZ" sz="2800" dirty="0"/>
              <a:t> lze za počátek finančních analýz označit </a:t>
            </a:r>
            <a:r>
              <a:rPr lang="cs-CZ" sz="2800" b="1" dirty="0">
                <a:solidFill>
                  <a:srgbClr val="C00000"/>
                </a:solidFill>
              </a:rPr>
              <a:t>počátek minulého století, </a:t>
            </a:r>
            <a:r>
              <a:rPr lang="cs-CZ" sz="2800" dirty="0"/>
              <a:t>kdy se poprvé v </a:t>
            </a:r>
            <a:r>
              <a:rPr lang="cs-CZ" sz="2800" dirty="0" smtClean="0"/>
              <a:t>literatuře objevuje </a:t>
            </a:r>
            <a:r>
              <a:rPr lang="cs-CZ" sz="2800" dirty="0"/>
              <a:t>pojem </a:t>
            </a:r>
            <a:r>
              <a:rPr lang="cs-CZ" sz="2800" b="1" dirty="0">
                <a:solidFill>
                  <a:schemeClr val="tx2"/>
                </a:solidFill>
              </a:rPr>
              <a:t>„analýza bilanční</a:t>
            </a:r>
            <a:r>
              <a:rPr lang="cs-CZ" sz="2800" b="1" dirty="0" smtClean="0">
                <a:solidFill>
                  <a:schemeClr val="tx2"/>
                </a:solidFill>
              </a:rPr>
              <a:t>“. </a:t>
            </a:r>
            <a:endParaRPr lang="cs-CZ" sz="2800" b="1" dirty="0">
              <a:solidFill>
                <a:schemeClr val="tx2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77788" y="332656"/>
            <a:ext cx="7343375" cy="592832"/>
          </a:xfrm>
        </p:spPr>
        <p:txBody>
          <a:bodyPr>
            <a:noAutofit/>
          </a:bodyPr>
          <a:lstStyle/>
          <a:p>
            <a:pPr algn="ctr"/>
            <a:r>
              <a:rPr lang="cs-CZ" sz="4000" b="1" dirty="0" smtClean="0">
                <a:solidFill>
                  <a:srgbClr val="C00000"/>
                </a:solidFill>
              </a:rPr>
              <a:t>HISTORIE FINANČNÍ ANALÝZY</a:t>
            </a:r>
            <a:endParaRPr lang="cs-CZ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6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10236" y="876301"/>
            <a:ext cx="7008574" cy="1244600"/>
          </a:xfrm>
        </p:spPr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DEFINICE FINANČNÍ ANALÝZY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294212" y="2348880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tx2"/>
                </a:solidFill>
              </a:rPr>
              <a:t>Finanční analýza představuje </a:t>
            </a:r>
            <a:r>
              <a:rPr lang="cs-CZ" sz="2800" b="1" dirty="0" smtClean="0">
                <a:solidFill>
                  <a:srgbClr val="FF0000"/>
                </a:solidFill>
              </a:rPr>
              <a:t>systematický </a:t>
            </a:r>
            <a:r>
              <a:rPr lang="cs-CZ" sz="2800" b="1" dirty="0">
                <a:solidFill>
                  <a:srgbClr val="FF0000"/>
                </a:solidFill>
              </a:rPr>
              <a:t>rozbor získaných dat</a:t>
            </a:r>
            <a:r>
              <a:rPr lang="cs-CZ" sz="2800" dirty="0">
                <a:solidFill>
                  <a:schemeClr val="tx2"/>
                </a:solidFill>
              </a:rPr>
              <a:t>, které jsou obsaženy především v </a:t>
            </a:r>
            <a:r>
              <a:rPr lang="cs-CZ" sz="2800" b="1" dirty="0">
                <a:solidFill>
                  <a:schemeClr val="tx2"/>
                </a:solidFill>
              </a:rPr>
              <a:t>účetních výkazech, jejich položek, agregovaných dat a rozbor vztahů a vývojových tendencí</a:t>
            </a:r>
            <a:r>
              <a:rPr lang="cs-CZ" sz="2800" b="1" dirty="0" smtClean="0">
                <a:solidFill>
                  <a:schemeClr val="tx2"/>
                </a:solidFill>
              </a:rPr>
              <a:t>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cs-CZ" sz="2800" dirty="0" smtClean="0">
              <a:solidFill>
                <a:schemeClr val="tx2"/>
              </a:solidFill>
            </a:endParaRPr>
          </a:p>
          <a:p>
            <a:pPr marL="457200" indent="-457200" algn="just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cs-CZ" sz="2800" dirty="0" smtClean="0">
                <a:solidFill>
                  <a:schemeClr val="tx2"/>
                </a:solidFill>
              </a:rPr>
              <a:t>Jedná </a:t>
            </a:r>
            <a:r>
              <a:rPr lang="cs-CZ" sz="2800" dirty="0">
                <a:solidFill>
                  <a:schemeClr val="tx2"/>
                </a:solidFill>
              </a:rPr>
              <a:t>se </a:t>
            </a:r>
            <a:r>
              <a:rPr lang="cs-CZ" sz="2800" b="1" dirty="0">
                <a:solidFill>
                  <a:srgbClr val="FF0000"/>
                </a:solidFill>
              </a:rPr>
              <a:t>o zcela cílenou analýzu a hledání odpovědí na konkrétní otázky</a:t>
            </a:r>
            <a:r>
              <a:rPr lang="cs-CZ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0959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FUNKCE FINANČNÍ ANALÝZY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dirty="0">
                <a:solidFill>
                  <a:schemeClr val="tx2"/>
                </a:solidFill>
              </a:rPr>
              <a:t>Podstatou finanční analýzy, jak již bylo řečeno, je splnění dvou základních funkcí: </a:t>
            </a:r>
            <a:r>
              <a:rPr lang="cs-CZ" b="1" dirty="0">
                <a:solidFill>
                  <a:schemeClr val="tx2"/>
                </a:solidFill>
              </a:rPr>
              <a:t>prověřit finanční zdraví podniku a vytvořit základ pro finanční plán. 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Funkce finanční analýzy:</a:t>
            </a:r>
            <a:endParaRPr lang="cs-CZ" b="1" dirty="0">
              <a:solidFill>
                <a:srgbClr val="FF0000"/>
              </a:solidFill>
            </a:endParaRPr>
          </a:p>
          <a:p>
            <a:pPr algn="just"/>
            <a:r>
              <a:rPr lang="cs-CZ" dirty="0" smtClean="0">
                <a:solidFill>
                  <a:schemeClr val="tx2"/>
                </a:solidFill>
              </a:rPr>
              <a:t>U </a:t>
            </a:r>
            <a:r>
              <a:rPr lang="cs-CZ" dirty="0">
                <a:solidFill>
                  <a:schemeClr val="tx2"/>
                </a:solidFill>
              </a:rPr>
              <a:t>první funkce hledáme </a:t>
            </a:r>
            <a:r>
              <a:rPr lang="cs-CZ" b="1" dirty="0">
                <a:solidFill>
                  <a:schemeClr val="tx2"/>
                </a:solidFill>
              </a:rPr>
              <a:t>odpověď na otázku, jaká je finanční situace podniku k určitému datu </a:t>
            </a:r>
            <a:r>
              <a:rPr lang="cs-CZ" dirty="0">
                <a:solidFill>
                  <a:schemeClr val="tx2"/>
                </a:solidFill>
              </a:rPr>
              <a:t>- jde o historický vývoj a odhad toho co lze očekávat v nejbližší budoucnosti. </a:t>
            </a:r>
            <a:endParaRPr lang="cs-CZ" dirty="0" smtClean="0">
              <a:solidFill>
                <a:schemeClr val="tx2"/>
              </a:solidFill>
            </a:endParaRPr>
          </a:p>
          <a:p>
            <a:pPr algn="just"/>
            <a:r>
              <a:rPr lang="cs-CZ" dirty="0" smtClean="0">
                <a:solidFill>
                  <a:schemeClr val="tx2"/>
                </a:solidFill>
              </a:rPr>
              <a:t>Druhá </a:t>
            </a:r>
            <a:r>
              <a:rPr lang="cs-CZ" dirty="0">
                <a:solidFill>
                  <a:schemeClr val="tx2"/>
                </a:solidFill>
              </a:rPr>
              <a:t>funkce se opírá o poznatky finanční analýzy, které jsou základem pro </a:t>
            </a:r>
            <a:r>
              <a:rPr lang="cs-CZ" b="1" dirty="0">
                <a:solidFill>
                  <a:schemeClr val="tx2"/>
                </a:solidFill>
              </a:rPr>
              <a:t>plánování hlavních finančních veličin</a:t>
            </a:r>
            <a:r>
              <a:rPr lang="cs-CZ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r>
              <a:rPr lang="cs-CZ" b="1" dirty="0" smtClean="0">
                <a:solidFill>
                  <a:srgbClr val="FF0000"/>
                </a:solidFill>
              </a:rPr>
              <a:t>RATING 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8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UŽIVATELÉ FINANČNÍ ANALÝZY 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7309" y="980728"/>
            <a:ext cx="10157354" cy="5191472"/>
          </a:xfrm>
        </p:spPr>
        <p:txBody>
          <a:bodyPr/>
          <a:lstStyle/>
          <a:p>
            <a:r>
              <a:rPr lang="cs-CZ" b="1" dirty="0" smtClean="0">
                <a:solidFill>
                  <a:schemeClr val="tx2"/>
                </a:solidFill>
              </a:rPr>
              <a:t>Majitele podniku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Managemet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Akcionáře 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Věřitele: úvěrové pracovníky (banky), atd.</a:t>
            </a:r>
          </a:p>
          <a:p>
            <a:r>
              <a:rPr lang="cs-CZ" b="1" dirty="0" smtClean="0">
                <a:solidFill>
                  <a:schemeClr val="tx2"/>
                </a:solidFill>
              </a:rPr>
              <a:t>A jiné </a:t>
            </a:r>
            <a:endParaRPr lang="cs-CZ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58108" y="257409"/>
            <a:ext cx="8640960" cy="1244600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ZÁKLADNÍ ASPEKTY ČLENĚNÍ FINANČNÍ ANALÝZY 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07132945"/>
              </p:ext>
            </p:extLst>
          </p:nvPr>
        </p:nvGraphicFramePr>
        <p:xfrm>
          <a:off x="3718148" y="1412776"/>
          <a:ext cx="6367197" cy="4652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90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nihy 16: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3_TF02787940_TF02787940.potx" id="{797243EA-CA29-42BD-A803-C2ABD6CA0C6F}" vid="{0EF93BC0-5E53-47B3-A615-5E299545B8EC}"/>
    </a:ext>
  </a:extLst>
</a:theme>
</file>

<file path=ppt/theme/theme2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2393</Words>
  <Application>Microsoft Office PowerPoint</Application>
  <PresentationFormat>Vlastní</PresentationFormat>
  <Paragraphs>237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Knihy 16:9</vt:lpstr>
      <vt:lpstr>FINANČNÍ ANALÝZA LA063</vt:lpstr>
      <vt:lpstr>    Podmínkou ukončení předmětu je úspěšné zvládnutí zkoušky, která je realizována formou rozpravy nad semestrálním úkolem   Semestrální úkol – finanční analýza podniku, zpracování ve Word se všemi náležitostmi, který je student povinen odevzdat do konce výukového období/do konce semestru, ústní zkouška (problematika pojmů – aktivita, likvidita, ..)   Povinná účast na semináři 60%</vt:lpstr>
      <vt:lpstr>ÚVOD DO FINANČNÍ ANALÝZY </vt:lpstr>
      <vt:lpstr>Prezentace aplikace PowerPoint</vt:lpstr>
      <vt:lpstr>Finanční analýzy se zpočátku vyznačovaly především tím, že znázorňovaly absolutní změny v účetních výsledcích. Později se však ukázalo, že rozvaha a výsledovka jsou zdrojem kvalitních informací pro zjišťování úvěrové schopnosti podniků. Šlo především o zájem o likviditu a schopnost přežít. Lze tedy říci, že Spojené státy americké jsou také kolébkou zpracování odvětvových přehledů, které jsou vytvářeny na základě rozvah a výsledovek jednotlivých společností. V Čechách lze za počátek finančních analýz označit počátek minulého století, kdy se poprvé v literatuře objevuje pojem „analýza bilanční“. </vt:lpstr>
      <vt:lpstr>Prezentace aplikace PowerPoint</vt:lpstr>
      <vt:lpstr>FUNKCE FINANČNÍ ANALÝZY</vt:lpstr>
      <vt:lpstr>UŽIVATELÉ FINANČNÍ ANALÝZY </vt:lpstr>
      <vt:lpstr>Prezentace aplikace PowerPoint</vt:lpstr>
      <vt:lpstr>ÚČETNÍ VÝKAZY JAKO INFORMAČNÍ ZDROJE FINANČNÍ ANALÝZY </vt:lpstr>
      <vt:lpstr>ČLENĚNÍ FINANČNÍ ANALÝZY</vt:lpstr>
      <vt:lpstr>Prezentace aplikace PowerPoint</vt:lpstr>
      <vt:lpstr>ROZVAHA </vt:lpstr>
      <vt:lpstr>Prezentace aplikace PowerPoint</vt:lpstr>
      <vt:lpstr>Prezentace aplikace PowerPoint</vt:lpstr>
      <vt:lpstr>Prezentace aplikace PowerPoint</vt:lpstr>
      <vt:lpstr>DĚLENÍ DLOUHODOBÉHO MAJETKU </vt:lpstr>
      <vt:lpstr>OBĚŽNÉ A OSTATNÍ AKTIVA</vt:lpstr>
      <vt:lpstr>FAKTORY OVLIVŇUJÍCÍ VÝŠI MAJETKU PODNIKU</vt:lpstr>
      <vt:lpstr>Prezentace aplikace PowerPoint</vt:lpstr>
      <vt:lpstr>Prezentace aplikace PowerPoint</vt:lpstr>
      <vt:lpstr>VLASTNÍ KAPITÁL </vt:lpstr>
      <vt:lpstr>CIZÍ ZDROJE</vt:lpstr>
      <vt:lpstr> VLIVY NA KAPITÁLOVOU STRUKTURU </vt:lpstr>
      <vt:lpstr>PŘEHLED O PENĚŽNÍCH TOCÍCH </vt:lpstr>
      <vt:lpstr>VÝSLEDKY HOSPODAŘENÍ</vt:lpstr>
      <vt:lpstr>Prezentace aplikace PowerPoint</vt:lpstr>
      <vt:lpstr>DĚLENÍ FINANČNÍCH UKAZATELŮ</vt:lpstr>
      <vt:lpstr>ANALÝZA ABSOLUTNÍCH UKAZATELŮ  Horizontální analýza</vt:lpstr>
      <vt:lpstr>Prezentace aplikace PowerPoint</vt:lpstr>
      <vt:lpstr>PŘÍMÁ ANALÝZA INTENZIVNÍCH UKAZATELŮ </vt:lpstr>
      <vt:lpstr>ANALÝZA SOUSTAVY UKAZATELŮ </vt:lpstr>
      <vt:lpstr>ANALÝZA SOUSTAVY UKAZATELŮ </vt:lpstr>
      <vt:lpstr>VYŠŠÍ METODY FINANČNÍ ANALÝZY  MATEMATICKO-STATISTICKÉ METODY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2019-01-04T14:14:49Z</dcterms:created>
  <dcterms:modified xsi:type="dcterms:W3CDTF">2022-02-21T20:30:44Z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