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</p:sldMasterIdLst>
  <p:sldIdLst>
    <p:sldId id="256" r:id="rId2"/>
    <p:sldId id="259" r:id="rId3"/>
    <p:sldId id="281" r:id="rId4"/>
    <p:sldId id="272" r:id="rId5"/>
    <p:sldId id="282" r:id="rId6"/>
    <p:sldId id="280" r:id="rId7"/>
    <p:sldId id="278" r:id="rId8"/>
    <p:sldId id="274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F6AC3-A4AF-466D-A9CD-3146DEFBC40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09E06F-40ED-463B-BD74-1A841C05E35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50ADD7-914E-4A03-8B41-318BA2D07D6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2D364-F498-4265-92F5-ABD4D3FE5D2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0587D5-6CD5-4A74-8F56-A0B6263DA19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956C8-D534-4B1D-9582-E82337CB478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EA032-6CCB-4963-B6D2-77DBF60508F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3311F-73AF-4BDA-824E-A2AFBBE2237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AD46B6-A940-40ED-A8A6-633914919BD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2A087-112F-4281-81F6-404EB398141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B691178-D1CD-4698-8D53-A5BF85A397C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9F625BA-11D1-4D4F-8FEB-49AF26D171E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ichal.motycka@goldenwell.cz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cs-CZ" sz="4400" dirty="0" smtClean="0"/>
              <a:t>Úvod do předmětu</a:t>
            </a:r>
            <a:br>
              <a:rPr lang="cs-CZ" sz="4400" dirty="0" smtClean="0"/>
            </a:br>
            <a:r>
              <a:rPr lang="cs-CZ" sz="4400" dirty="0" smtClean="0"/>
              <a:t>FINANČNÍ MANAGEMENT II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sz="2600" smtClean="0"/>
          </a:p>
          <a:p>
            <a:pPr eaLnBrk="1" hangingPunct="1"/>
            <a:r>
              <a:rPr lang="cs-CZ" sz="2600" smtClean="0"/>
              <a:t>Ing</a:t>
            </a:r>
            <a:r>
              <a:rPr lang="cs-CZ" sz="2600" dirty="0" smtClean="0"/>
              <a:t>. et Bc. Michal Motyčka, </a:t>
            </a:r>
            <a:r>
              <a:rPr lang="cs-CZ" sz="2600" dirty="0" err="1" smtClean="0"/>
              <a:t>DiS</a:t>
            </a:r>
            <a:r>
              <a:rPr lang="cs-CZ" sz="2600" dirty="0" smtClean="0"/>
              <a:t>., Ph.D., </a:t>
            </a:r>
            <a:r>
              <a:rPr lang="cs-CZ" sz="2600" dirty="0" err="1" smtClean="0"/>
              <a:t>Drhc</a:t>
            </a:r>
            <a:r>
              <a:rPr lang="cs-CZ" sz="2600" dirty="0" smtClean="0"/>
              <a:t>.</a:t>
            </a:r>
          </a:p>
        </p:txBody>
      </p:sp>
    </p:spTree>
  </p:cSld>
  <p:clrMapOvr>
    <a:masterClrMapping/>
  </p:clrMapOvr>
  <p:transition advClick="0" advTm="0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dirty="0" smtClean="0"/>
              <a:t>Struktura předmětu a Sylabus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1800" b="1" dirty="0" smtClean="0"/>
              <a:t>Cíle předmětu</a:t>
            </a:r>
          </a:p>
          <a:p>
            <a:pPr algn="just">
              <a:buNone/>
            </a:pPr>
            <a:r>
              <a:rPr lang="cs-CZ" sz="1800" b="1" dirty="0" smtClean="0"/>
              <a:t>	</a:t>
            </a:r>
            <a:r>
              <a:rPr lang="cs-CZ" sz="1800" dirty="0" smtClean="0"/>
              <a:t>Studenti v tomto předmětu navazují na již získané znalosti v ekonomických disciplínách a v předmětu Finanční management I. Posluchači se seznámí s problematikou hodnocení finanční situace firmy, objasnit postavení finanční analýzy v rámci finančního řízení firmy. Studenti se naučí analyzovat výsledky finančního hospodaření podniku pomocí elementárních i moderních metod řízení financí v podniku a vnímat zpětnou vazbu mezi předpokladem a skutečností ve finančním rozhodování. Důraz je kladen na v našich podmínkách nejužívanější metodu a to analýzu poměrovými ukazateli. V rámci předmětu je řešen také názorný příklad, který ukáže, jak s daty pracovat a co je možné z nich vyčíst. Zaměřuje se rovněž na problematiku zpracování komplexní finanční analýzy s využitím běžně dostupného softwaru.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r>
              <a:rPr lang="cs-CZ" sz="1800" b="1" dirty="0" smtClean="0"/>
              <a:t>Osnova</a:t>
            </a:r>
          </a:p>
          <a:p>
            <a:pPr>
              <a:buNone/>
            </a:pPr>
            <a:r>
              <a:rPr lang="cs-CZ" sz="1800" b="1" dirty="0" smtClean="0"/>
              <a:t>	</a:t>
            </a:r>
            <a:r>
              <a:rPr lang="cs-CZ" sz="1800" dirty="0" smtClean="0"/>
              <a:t>1. Finanční analýza jako nástroj řízení podniku</a:t>
            </a:r>
            <a:br>
              <a:rPr lang="cs-CZ" sz="1800" dirty="0" smtClean="0"/>
            </a:br>
            <a:r>
              <a:rPr lang="cs-CZ" sz="1800" dirty="0" smtClean="0"/>
              <a:t>2. Informační zdroje finanční analýzy podniku</a:t>
            </a:r>
            <a:br>
              <a:rPr lang="cs-CZ" sz="1800" dirty="0" smtClean="0"/>
            </a:br>
            <a:r>
              <a:rPr lang="cs-CZ" sz="1800" dirty="0" smtClean="0"/>
              <a:t>3. Majetková a finanční struktura podniku</a:t>
            </a:r>
            <a:br>
              <a:rPr lang="cs-CZ" sz="1800" dirty="0" smtClean="0"/>
            </a:br>
            <a:r>
              <a:rPr lang="cs-CZ" sz="1800" dirty="0" smtClean="0"/>
              <a:t>4. Tvorba výsledku hospodaření a cash flow</a:t>
            </a:r>
            <a:br>
              <a:rPr lang="cs-CZ" sz="1800" dirty="0" smtClean="0"/>
            </a:br>
            <a:r>
              <a:rPr lang="cs-CZ" sz="1800" dirty="0" smtClean="0"/>
              <a:t>5. Analýza absolutními ukazateli</a:t>
            </a:r>
            <a:br>
              <a:rPr lang="cs-CZ" sz="1800" dirty="0" smtClean="0"/>
            </a:br>
            <a:r>
              <a:rPr lang="cs-CZ" sz="1800" dirty="0" smtClean="0"/>
              <a:t>6. Likvidita a rentabilita podniku</a:t>
            </a:r>
            <a:br>
              <a:rPr lang="cs-CZ" sz="1800" dirty="0" smtClean="0"/>
            </a:br>
            <a:r>
              <a:rPr lang="cs-CZ" sz="1800" dirty="0" smtClean="0"/>
              <a:t>7. Ostatní poměrové ukazatele podniku</a:t>
            </a:r>
            <a:br>
              <a:rPr lang="cs-CZ" sz="1800" dirty="0" smtClean="0"/>
            </a:br>
            <a:r>
              <a:rPr lang="cs-CZ" sz="1800" dirty="0" smtClean="0"/>
              <a:t>8. Hodnocení a srovnání jednotlivých ukazatelů</a:t>
            </a:r>
            <a:br>
              <a:rPr lang="cs-CZ" sz="1800" dirty="0" smtClean="0"/>
            </a:br>
            <a:r>
              <a:rPr lang="cs-CZ" sz="1800" dirty="0" smtClean="0"/>
              <a:t>9. Souhrnné indexy hodnocení</a:t>
            </a:r>
            <a:br>
              <a:rPr lang="cs-CZ" sz="1800" dirty="0" smtClean="0"/>
            </a:br>
            <a:r>
              <a:rPr lang="cs-CZ" sz="1800" dirty="0" smtClean="0"/>
              <a:t>10. Moderní metody finanční analýzy</a:t>
            </a:r>
            <a:br>
              <a:rPr lang="cs-CZ" sz="1800" dirty="0" smtClean="0"/>
            </a:br>
            <a:r>
              <a:rPr lang="cs-CZ" sz="1800" dirty="0" smtClean="0"/>
              <a:t>11. Případová studie aplikace finanční analýzy</a:t>
            </a:r>
          </a:p>
          <a:p>
            <a:endParaRPr lang="cs-CZ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None/>
            </a:pPr>
            <a:endParaRPr lang="cs-CZ" sz="1400" b="1" dirty="0" smtClean="0"/>
          </a:p>
          <a:p>
            <a:pPr eaLnBrk="1" hangingPunct="1">
              <a:buFont typeface="Wingdings" pitchFamily="2" charset="2"/>
              <a:buNone/>
            </a:pPr>
            <a:endParaRPr lang="cs-CZ" sz="1200" dirty="0" smtClean="0"/>
          </a:p>
          <a:p>
            <a:pPr eaLnBrk="1" hangingPunct="1"/>
            <a:endParaRPr lang="cs-CZ" sz="1200" dirty="0" smtClean="0"/>
          </a:p>
          <a:p>
            <a:pPr eaLnBrk="1" hangingPunct="1"/>
            <a:endParaRPr lang="cs-CZ" sz="1200" dirty="0" smtClean="0"/>
          </a:p>
          <a:p>
            <a:pPr eaLnBrk="1" hangingPunct="1"/>
            <a:endParaRPr lang="cs-CZ" sz="1200" dirty="0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dirty="0" smtClean="0"/>
              <a:t>Literatura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i="1" dirty="0" smtClean="0"/>
              <a:t>povinná literatura</a:t>
            </a:r>
            <a:endParaRPr lang="cs-CZ" dirty="0" smtClean="0"/>
          </a:p>
          <a:p>
            <a:pPr lvl="0"/>
            <a:r>
              <a:rPr lang="cs-CZ" dirty="0" smtClean="0"/>
              <a:t>RŮČKOVÁ, P. </a:t>
            </a:r>
            <a:r>
              <a:rPr lang="cs-CZ" i="1" dirty="0" smtClean="0"/>
              <a:t>Finanční analýza - metody ukazatele a využití v praxi. 5. vyd.</a:t>
            </a:r>
            <a:r>
              <a:rPr lang="cs-CZ" dirty="0" smtClean="0"/>
              <a:t> Praha: Grada Publishing, 2015. </a:t>
            </a:r>
          </a:p>
          <a:p>
            <a:pPr lvl="0"/>
            <a:r>
              <a:rPr lang="cs-CZ" dirty="0" smtClean="0"/>
              <a:t>RŮČKOVÁ, P. </a:t>
            </a:r>
            <a:r>
              <a:rPr lang="cs-CZ" i="1" dirty="0" smtClean="0"/>
              <a:t>Finanční analýza</a:t>
            </a:r>
            <a:r>
              <a:rPr lang="cs-CZ" dirty="0" smtClean="0"/>
              <a:t>. Karviná: OPF-SU, 2014. </a:t>
            </a:r>
          </a:p>
          <a:p>
            <a:pPr>
              <a:buNone/>
            </a:pPr>
            <a:r>
              <a:rPr lang="cs-CZ" i="1" dirty="0" smtClean="0"/>
              <a:t>doporučená literatura</a:t>
            </a:r>
            <a:endParaRPr lang="cs-CZ" dirty="0" smtClean="0"/>
          </a:p>
          <a:p>
            <a:pPr lvl="0"/>
            <a:r>
              <a:rPr lang="cs-CZ" dirty="0" smtClean="0"/>
              <a:t>Platná legislativa vztahující se k vyučovanému předmětu. </a:t>
            </a:r>
            <a:r>
              <a:rPr lang="cs-CZ" i="1" dirty="0" smtClean="0"/>
              <a:t>Zákon o účetnictví, zákon o daních z příjmů atd.</a:t>
            </a:r>
            <a:r>
              <a:rPr lang="cs-CZ" dirty="0" smtClean="0"/>
              <a:t> </a:t>
            </a:r>
          </a:p>
          <a:p>
            <a:pPr lvl="0"/>
            <a:r>
              <a:rPr lang="cs-CZ" dirty="0" smtClean="0"/>
              <a:t>SCHMIDGALL, R. S., CORPI, J. </a:t>
            </a:r>
            <a:r>
              <a:rPr lang="cs-CZ" i="1" dirty="0" err="1" smtClean="0"/>
              <a:t>Financial</a:t>
            </a:r>
            <a:r>
              <a:rPr lang="cs-CZ" i="1" dirty="0" smtClean="0"/>
              <a:t> Management for Spas.</a:t>
            </a:r>
            <a:r>
              <a:rPr lang="cs-CZ" dirty="0" smtClean="0"/>
              <a:t> Michigan: </a:t>
            </a:r>
            <a:r>
              <a:rPr lang="cs-CZ" dirty="0" err="1" smtClean="0"/>
              <a:t>American</a:t>
            </a:r>
            <a:r>
              <a:rPr lang="cs-CZ" dirty="0" smtClean="0"/>
              <a:t> Hotel &amp; </a:t>
            </a:r>
            <a:r>
              <a:rPr lang="cs-CZ" dirty="0" err="1" smtClean="0"/>
              <a:t>Lodging</a:t>
            </a:r>
            <a:r>
              <a:rPr lang="cs-CZ" dirty="0" smtClean="0"/>
              <a:t> </a:t>
            </a:r>
            <a:r>
              <a:rPr lang="cs-CZ" dirty="0" err="1" smtClean="0"/>
              <a:t>Educational</a:t>
            </a:r>
            <a:r>
              <a:rPr lang="cs-CZ" dirty="0" smtClean="0"/>
              <a:t> I, 2011. </a:t>
            </a:r>
          </a:p>
          <a:p>
            <a:pPr lvl="0"/>
            <a:r>
              <a:rPr lang="cs-CZ" dirty="0" smtClean="0"/>
              <a:t>LUNDHOLM, R., SLOAN, R. </a:t>
            </a:r>
            <a:r>
              <a:rPr lang="cs-CZ" i="1" dirty="0" err="1" smtClean="0"/>
              <a:t>Equity</a:t>
            </a:r>
            <a:r>
              <a:rPr lang="cs-CZ" i="1" dirty="0" smtClean="0"/>
              <a:t> </a:t>
            </a:r>
            <a:r>
              <a:rPr lang="cs-CZ" i="1" dirty="0" err="1" smtClean="0"/>
              <a:t>valuation</a:t>
            </a:r>
            <a:r>
              <a:rPr lang="cs-CZ" i="1" dirty="0" smtClean="0"/>
              <a:t> and analysis.</a:t>
            </a:r>
            <a:r>
              <a:rPr lang="cs-CZ" dirty="0" smtClean="0"/>
              <a:t> New York: McGraw-Hill </a:t>
            </a:r>
            <a:r>
              <a:rPr lang="cs-CZ" dirty="0" err="1" smtClean="0"/>
              <a:t>Companies</a:t>
            </a:r>
            <a:r>
              <a:rPr lang="cs-CZ" dirty="0" smtClean="0"/>
              <a:t>, 2007. </a:t>
            </a:r>
          </a:p>
          <a:p>
            <a:pPr lvl="0"/>
            <a:r>
              <a:rPr lang="cs-CZ" dirty="0" smtClean="0"/>
              <a:t>GRÜNWALD, R., HOLEČKOVÁ, J. </a:t>
            </a:r>
            <a:r>
              <a:rPr lang="cs-CZ" i="1" dirty="0" smtClean="0"/>
              <a:t>Finanční analýza a plánování podniku.</a:t>
            </a:r>
            <a:r>
              <a:rPr lang="cs-CZ" dirty="0" smtClean="0"/>
              <a:t> Praha: Ekopress, 2007. </a:t>
            </a:r>
          </a:p>
          <a:p>
            <a:pPr lvl="0"/>
            <a:r>
              <a:rPr lang="cs-CZ" dirty="0" smtClean="0"/>
              <a:t>KISLINGEROVÁ, E., HNILICA, J. </a:t>
            </a:r>
            <a:r>
              <a:rPr lang="cs-CZ" i="1" dirty="0" smtClean="0"/>
              <a:t>Finanční analýza: krok za krokem. 1.vyd.</a:t>
            </a:r>
            <a:r>
              <a:rPr lang="cs-CZ" dirty="0" smtClean="0"/>
              <a:t> Praha: C.H. Beck, 2005. </a:t>
            </a:r>
          </a:p>
          <a:p>
            <a:pPr lvl="0"/>
            <a:r>
              <a:rPr lang="cs-CZ" dirty="0" smtClean="0"/>
              <a:t>MAŘÍK, M., MAŘÍKOVÁ, P. </a:t>
            </a:r>
            <a:r>
              <a:rPr lang="cs-CZ" i="1" dirty="0" smtClean="0"/>
              <a:t>Moderní metody hodnocení výkonnosti a oceňování podniku.</a:t>
            </a:r>
            <a:r>
              <a:rPr lang="cs-CZ" dirty="0" smtClean="0"/>
              <a:t> Praha: Ekopress, 2005. </a:t>
            </a:r>
            <a:endParaRPr lang="cs-CZ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dirty="0" smtClean="0"/>
              <a:t>Rozvrh a organizace předmětu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Přednášky </a:t>
            </a:r>
          </a:p>
          <a:p>
            <a:pPr eaLnBrk="1" hangingPunct="1">
              <a:buNone/>
            </a:pPr>
            <a:r>
              <a:rPr lang="cs-CZ" dirty="0" smtClean="0"/>
              <a:t>7. </a:t>
            </a:r>
            <a:r>
              <a:rPr lang="cs-CZ" dirty="0" smtClean="0"/>
              <a:t>3., </a:t>
            </a:r>
            <a:r>
              <a:rPr lang="cs-CZ" dirty="0" smtClean="0"/>
              <a:t>21</a:t>
            </a:r>
            <a:r>
              <a:rPr lang="cs-CZ" dirty="0" smtClean="0"/>
              <a:t>. </a:t>
            </a:r>
            <a:r>
              <a:rPr lang="cs-CZ" dirty="0" smtClean="0"/>
              <a:t>3., </a:t>
            </a:r>
            <a:r>
              <a:rPr lang="cs-CZ" dirty="0" smtClean="0"/>
              <a:t>4. </a:t>
            </a:r>
            <a:r>
              <a:rPr lang="cs-CZ" dirty="0"/>
              <a:t>4</a:t>
            </a:r>
            <a:r>
              <a:rPr lang="cs-CZ" dirty="0" smtClean="0"/>
              <a:t>., 2. </a:t>
            </a:r>
            <a:r>
              <a:rPr lang="cs-CZ" dirty="0"/>
              <a:t>5</a:t>
            </a:r>
            <a:r>
              <a:rPr lang="cs-CZ" dirty="0" smtClean="0"/>
              <a:t>., 16. </a:t>
            </a:r>
            <a:r>
              <a:rPr lang="cs-CZ" dirty="0"/>
              <a:t>5</a:t>
            </a:r>
            <a:r>
              <a:rPr lang="cs-CZ" dirty="0" smtClean="0"/>
              <a:t>., </a:t>
            </a:r>
            <a:endParaRPr lang="cs-CZ" dirty="0" smtClean="0"/>
          </a:p>
          <a:p>
            <a:pPr eaLnBrk="1" hangingPunct="1"/>
            <a:r>
              <a:rPr lang="cs-CZ" dirty="0" smtClean="0"/>
              <a:t>Seminární práce a ukončení předmětu zkouškou.</a:t>
            </a:r>
          </a:p>
          <a:p>
            <a:pPr eaLnBrk="1" hangingPunct="1"/>
            <a:r>
              <a:rPr lang="cs-CZ" dirty="0" smtClean="0"/>
              <a:t>Prezentace prací na zkoušce</a:t>
            </a:r>
          </a:p>
          <a:p>
            <a:pPr eaLnBrk="1" hangingPunct="1"/>
            <a:r>
              <a:rPr lang="cs-CZ" dirty="0" smtClean="0"/>
              <a:t>Přehled přednášek (poskytnutí prezentace a zdroje)</a:t>
            </a:r>
          </a:p>
          <a:p>
            <a:pPr eaLnBrk="1" hangingPunct="1"/>
            <a:r>
              <a:rPr lang="cs-CZ" dirty="0" smtClean="0"/>
              <a:t>Kontakt: </a:t>
            </a:r>
            <a:r>
              <a:rPr lang="cs-CZ" dirty="0" err="1" smtClean="0">
                <a:hlinkClick r:id="rId2"/>
              </a:rPr>
              <a:t>michal.motycka</a:t>
            </a:r>
            <a:r>
              <a:rPr lang="cs-CZ" dirty="0" smtClean="0">
                <a:hlinkClick r:id="rId2"/>
              </a:rPr>
              <a:t>@</a:t>
            </a:r>
            <a:r>
              <a:rPr lang="cs-CZ" dirty="0" err="1" smtClean="0">
                <a:hlinkClick r:id="rId2"/>
              </a:rPr>
              <a:t>goldenwell.cz</a:t>
            </a:r>
            <a:r>
              <a:rPr lang="cs-CZ" dirty="0" smtClean="0"/>
              <a:t>, 775 877 660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dirty="0" smtClean="0"/>
              <a:t>Prezentace a bloky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/>
            <a:endParaRPr lang="cs-CZ" dirty="0" smtClean="0"/>
          </a:p>
          <a:p>
            <a:pPr lvl="0"/>
            <a:r>
              <a:rPr lang="cs-CZ" b="1" dirty="0" smtClean="0"/>
              <a:t>Základy podnikových financí</a:t>
            </a:r>
          </a:p>
          <a:p>
            <a:pPr lvl="0"/>
            <a:r>
              <a:rPr lang="cs-CZ" b="1" dirty="0" smtClean="0"/>
              <a:t>Finanční rozhodování v podniku</a:t>
            </a:r>
          </a:p>
          <a:p>
            <a:pPr lvl="0"/>
            <a:r>
              <a:rPr lang="cs-CZ" b="1" dirty="0" smtClean="0"/>
              <a:t>Finanční analýza jako nástroj řízení podniku </a:t>
            </a:r>
          </a:p>
          <a:p>
            <a:pPr lvl="0"/>
            <a:r>
              <a:rPr lang="cs-CZ" b="1" dirty="0" smtClean="0"/>
              <a:t>Informační zdroje finanční analýzy podniku</a:t>
            </a:r>
          </a:p>
          <a:p>
            <a:pPr lvl="0"/>
            <a:r>
              <a:rPr lang="cs-CZ" b="1" dirty="0" smtClean="0"/>
              <a:t>Majetková a finanční struktura podniku </a:t>
            </a:r>
          </a:p>
          <a:p>
            <a:pPr lvl="0"/>
            <a:r>
              <a:rPr lang="cs-CZ" b="1" dirty="0" smtClean="0"/>
              <a:t>Tvorba výsledku hospodaření a cash flow (P&amp;L Report)</a:t>
            </a:r>
          </a:p>
          <a:p>
            <a:pPr lvl="0"/>
            <a:r>
              <a:rPr lang="cs-CZ" b="1" dirty="0" smtClean="0"/>
              <a:t>Analýza absolutními ukazateli </a:t>
            </a:r>
          </a:p>
          <a:p>
            <a:pPr lvl="0"/>
            <a:r>
              <a:rPr lang="cs-CZ" b="1" dirty="0" smtClean="0"/>
              <a:t>Likvidita a rentabilita podniku </a:t>
            </a:r>
          </a:p>
          <a:p>
            <a:pPr lvl="0"/>
            <a:r>
              <a:rPr lang="cs-CZ" b="1" dirty="0" smtClean="0"/>
              <a:t>Ostatní poměrové ukazatele podniku </a:t>
            </a:r>
          </a:p>
          <a:p>
            <a:pPr lvl="0"/>
            <a:r>
              <a:rPr lang="cs-CZ" b="1" dirty="0" smtClean="0"/>
              <a:t>Hodnocení a srovnání jednotlivých ukazatelů</a:t>
            </a:r>
          </a:p>
          <a:p>
            <a:pPr lvl="0"/>
            <a:r>
              <a:rPr lang="cs-CZ" b="1" dirty="0" smtClean="0"/>
              <a:t>Souhrnné indexy hodnocení (souhrnné metody a </a:t>
            </a:r>
            <a:r>
              <a:rPr lang="cs-CZ" b="1" smtClean="0"/>
              <a:t>indexy hodnocení) </a:t>
            </a:r>
            <a:endParaRPr lang="cs-CZ" b="1" dirty="0" smtClean="0"/>
          </a:p>
          <a:p>
            <a:pPr lvl="0"/>
            <a:r>
              <a:rPr lang="cs-CZ" b="1" dirty="0" smtClean="0"/>
              <a:t>Moderní metody finanční analýzy</a:t>
            </a:r>
          </a:p>
          <a:p>
            <a:pPr lvl="0"/>
            <a:r>
              <a:rPr lang="cs-CZ" b="1" dirty="0" smtClean="0"/>
              <a:t>Případová studie aplikace finanční analýzy (rozpočetnictví v hotelnictví a gastronomii, Forecasting, P&amp;L Report, propočet FC, BC, break even point) </a:t>
            </a:r>
          </a:p>
          <a:p>
            <a:pPr lvl="0"/>
            <a:r>
              <a:rPr lang="cs-CZ" b="1" dirty="0" smtClean="0"/>
              <a:t>Sumarizace finanční analýzy</a:t>
            </a:r>
          </a:p>
          <a:p>
            <a:pPr lvl="0"/>
            <a:r>
              <a:rPr lang="cs-CZ" b="1" dirty="0" smtClean="0"/>
              <a:t>Diskuze na otázky z praxe</a:t>
            </a:r>
            <a:endParaRPr lang="cs-CZ" b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dirty="0" smtClean="0"/>
              <a:t>Seminární práce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Bude zadána kolegyni Ing. </a:t>
            </a:r>
            <a:r>
              <a:rPr lang="cs-CZ" dirty="0" err="1" smtClean="0"/>
              <a:t>Botlíkovou</a:t>
            </a:r>
            <a:r>
              <a:rPr lang="cs-CZ" dirty="0" smtClean="0"/>
              <a:t>, Ph.D.</a:t>
            </a:r>
          </a:p>
          <a:p>
            <a:pPr eaLnBrk="1" hangingPunct="1">
              <a:buNone/>
            </a:pPr>
            <a:endParaRPr lang="cs-CZ" dirty="0" smtClean="0"/>
          </a:p>
          <a:p>
            <a:pPr eaLnBrk="1" hangingPunct="1">
              <a:buFont typeface="Wingdings" pitchFamily="2" charset="2"/>
              <a:buNone/>
            </a:pPr>
            <a:endParaRPr lang="cs-CZ" sz="1600" dirty="0" smtClean="0"/>
          </a:p>
          <a:p>
            <a:pPr eaLnBrk="1" hangingPunct="1"/>
            <a:r>
              <a:rPr lang="cs-CZ" sz="1600" dirty="0" smtClean="0"/>
              <a:t>Vypracování finanční analýzy zvolené společnosti</a:t>
            </a:r>
          </a:p>
          <a:p>
            <a:pPr eaLnBrk="1" hangingPunct="1"/>
            <a:r>
              <a:rPr lang="cs-CZ" sz="1600" dirty="0" smtClean="0"/>
              <a:t>Obhajoba</a:t>
            </a:r>
          </a:p>
          <a:p>
            <a:pPr eaLnBrk="1" hangingPunct="1"/>
            <a:r>
              <a:rPr lang="cs-CZ" sz="1600" dirty="0" smtClean="0"/>
              <a:t>Součást zkoušky včetně doplňujících otázek</a:t>
            </a:r>
            <a:endParaRPr lang="cs-CZ" dirty="0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cs-CZ" dirty="0" smtClean="0"/>
              <a:t>Požadavky na ukončení předmětu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Propozice zajistí Ing. </a:t>
            </a:r>
            <a:r>
              <a:rPr lang="cs-CZ" dirty="0" err="1" smtClean="0"/>
              <a:t>Botlíková</a:t>
            </a:r>
            <a:r>
              <a:rPr lang="cs-CZ" dirty="0" smtClean="0"/>
              <a:t>, Ph.D.</a:t>
            </a:r>
          </a:p>
          <a:p>
            <a:pPr eaLnBrk="1" hangingPunct="1"/>
            <a:endParaRPr lang="cs-CZ" dirty="0" smtClean="0"/>
          </a:p>
          <a:p>
            <a:pPr eaLnBrk="1" hangingPunct="1"/>
            <a:r>
              <a:rPr lang="cs-CZ" dirty="0" smtClean="0"/>
              <a:t>Odevzdat seminární práci</a:t>
            </a:r>
          </a:p>
          <a:p>
            <a:pPr eaLnBrk="1" hangingPunct="1">
              <a:buNone/>
            </a:pPr>
            <a:endParaRPr lang="cs-CZ" dirty="0" smtClean="0"/>
          </a:p>
          <a:p>
            <a:pPr eaLnBrk="1" hangingPunct="1"/>
            <a:r>
              <a:rPr lang="cs-CZ" dirty="0" smtClean="0"/>
              <a:t>Zkouška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-"/>
            </a:pPr>
            <a:endParaRPr lang="cs-CZ" dirty="0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400" dirty="0" smtClean="0"/>
              <a:t>Děkuji všem za pozornost. Otevírám diskuzi a očekávám případné otázky.</a:t>
            </a:r>
          </a:p>
        </p:txBody>
      </p:sp>
      <p:sp>
        <p:nvSpPr>
          <p:cNvPr id="11267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Michal Motyčka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err="1" smtClean="0"/>
              <a:t>Krčmářovská</a:t>
            </a:r>
            <a:r>
              <a:rPr lang="cs-CZ" sz="2400" dirty="0" smtClean="0"/>
              <a:t> 233/53, Praha 9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tel. 603 37 85 15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e-mail: </a:t>
            </a:r>
            <a:r>
              <a:rPr lang="cs-CZ" sz="2400" dirty="0" err="1" smtClean="0"/>
              <a:t>michal.motycka</a:t>
            </a:r>
            <a:r>
              <a:rPr lang="cs-CZ" sz="2400" dirty="0" smtClean="0"/>
              <a:t>@</a:t>
            </a:r>
            <a:r>
              <a:rPr lang="cs-CZ" sz="2400" dirty="0" err="1" smtClean="0"/>
              <a:t>goldenwell.cz</a:t>
            </a:r>
            <a:endParaRPr lang="cs-CZ" sz="2400" dirty="0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594</TotalTime>
  <Words>650</Words>
  <Application>Microsoft Office PowerPoint</Application>
  <PresentationFormat>Předvádění na obrazovce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Constantia</vt:lpstr>
      <vt:lpstr>Wingdings</vt:lpstr>
      <vt:lpstr>Wingdings 2</vt:lpstr>
      <vt:lpstr>Tok</vt:lpstr>
      <vt:lpstr>Úvod do předmětu FINANČNÍ MANAGEMENT II</vt:lpstr>
      <vt:lpstr>Struktura předmětu a Sylabus</vt:lpstr>
      <vt:lpstr>Literatura</vt:lpstr>
      <vt:lpstr>Rozvrh a organizace předmětu</vt:lpstr>
      <vt:lpstr>Prezentace a bloky</vt:lpstr>
      <vt:lpstr>Seminární práce</vt:lpstr>
      <vt:lpstr>Požadavky na ukončení předmětu</vt:lpstr>
      <vt:lpstr>Děkuji všem za pozornost. Otevírám diskuzi a očekávám případné otázky.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pracovního výkonu v hotelnictví v ČR</dc:title>
  <dc:creator>UMC_Cakovice</dc:creator>
  <cp:lastModifiedBy>Michal Motyčka</cp:lastModifiedBy>
  <cp:revision>47</cp:revision>
  <dcterms:created xsi:type="dcterms:W3CDTF">2013-02-06T13:17:20Z</dcterms:created>
  <dcterms:modified xsi:type="dcterms:W3CDTF">2022-02-14T20:02:44Z</dcterms:modified>
</cp:coreProperties>
</file>