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3" r:id="rId10"/>
    <p:sldId id="274" r:id="rId11"/>
    <p:sldId id="264" r:id="rId12"/>
    <p:sldId id="271" r:id="rId13"/>
    <p:sldId id="272" r:id="rId14"/>
    <p:sldId id="265" r:id="rId15"/>
    <p:sldId id="266" r:id="rId16"/>
    <p:sldId id="270" r:id="rId17"/>
    <p:sldId id="267" r:id="rId18"/>
    <p:sldId id="268" r:id="rId19"/>
    <p:sldId id="269" r:id="rId20"/>
    <p:sldId id="275" r:id="rId21"/>
    <p:sldId id="276" r:id="rId22"/>
    <p:sldId id="277" r:id="rId23"/>
    <p:sldId id="278" r:id="rId24"/>
    <p:sldId id="283" r:id="rId25"/>
    <p:sldId id="279" r:id="rId26"/>
    <p:sldId id="286" r:id="rId27"/>
    <p:sldId id="284" r:id="rId28"/>
    <p:sldId id="285" r:id="rId29"/>
    <p:sldId id="280" r:id="rId30"/>
    <p:sldId id="281" r:id="rId31"/>
    <p:sldId id="287" r:id="rId32"/>
    <p:sldId id="282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5" r:id="rId60"/>
    <p:sldId id="314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30" r:id="rId70"/>
    <p:sldId id="324" r:id="rId71"/>
    <p:sldId id="325" r:id="rId72"/>
    <p:sldId id="326" r:id="rId73"/>
    <p:sldId id="327" r:id="rId74"/>
    <p:sldId id="328" r:id="rId75"/>
    <p:sldId id="329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8" r:id="rId93"/>
    <p:sldId id="347" r:id="rId94"/>
    <p:sldId id="352" r:id="rId95"/>
    <p:sldId id="349" r:id="rId96"/>
    <p:sldId id="350" r:id="rId97"/>
    <p:sldId id="351" r:id="rId98"/>
    <p:sldId id="353" r:id="rId99"/>
    <p:sldId id="356" r:id="rId100"/>
    <p:sldId id="354" r:id="rId101"/>
    <p:sldId id="355" r:id="rId102"/>
    <p:sldId id="357" r:id="rId103"/>
    <p:sldId id="358" r:id="rId104"/>
    <p:sldId id="360" r:id="rId105"/>
    <p:sldId id="362" r:id="rId106"/>
    <p:sldId id="359" r:id="rId107"/>
    <p:sldId id="361" r:id="rId108"/>
    <p:sldId id="363" r:id="rId109"/>
    <p:sldId id="370" r:id="rId110"/>
    <p:sldId id="364" r:id="rId111"/>
    <p:sldId id="372" r:id="rId112"/>
    <p:sldId id="365" r:id="rId113"/>
    <p:sldId id="366" r:id="rId114"/>
    <p:sldId id="367" r:id="rId115"/>
    <p:sldId id="368" r:id="rId116"/>
    <p:sldId id="369" r:id="rId117"/>
    <p:sldId id="371" r:id="rId118"/>
    <p:sldId id="373" r:id="rId11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386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1BBFE-9639-46E6-8BC9-4CC44D7D1FDE}" type="datetimeFigureOut">
              <a:rPr lang="cs-CZ" smtClean="0"/>
              <a:pPr/>
              <a:t>14.04.2019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A66F1-27EF-4610-AF5B-94FB4DD0E4EE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A66F1-27EF-4610-AF5B-94FB4DD0E4EE}" type="slidenum">
              <a:rPr lang="cs-CZ" smtClean="0"/>
              <a:pPr/>
              <a:t>72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A66F1-27EF-4610-AF5B-94FB4DD0E4EE}" type="slidenum">
              <a:rPr lang="cs-CZ" smtClean="0"/>
              <a:pPr/>
              <a:t>103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14.04.2019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14.04.2019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14.04.2019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14.04.2019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14.04.2019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14.04.2019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14.04.2019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14.04.2019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14.04.2019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14.04.2019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14.04.2019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14.04.2019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57224" y="2643182"/>
            <a:ext cx="7772400" cy="1470025"/>
          </a:xfrm>
        </p:spPr>
        <p:txBody>
          <a:bodyPr/>
          <a:lstStyle/>
          <a:p>
            <a:r>
              <a:rPr lang="cs-CZ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Slezská města</a:t>
            </a:r>
            <a:endParaRPr lang="cs-CZ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Lehnice</a:t>
            </a:r>
            <a:r>
              <a:rPr lang="cs-CZ" dirty="0" smtClean="0"/>
              <a:t> 1650</a:t>
            </a:r>
            <a:endParaRPr lang="cs-CZ" dirty="0"/>
          </a:p>
        </p:txBody>
      </p:sp>
      <p:pic>
        <p:nvPicPr>
          <p:cNvPr id="4" name="Zástupný symbol pro obsah 3" descr="Lignitz_(Merian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04" y="1857364"/>
            <a:ext cx="9114312" cy="3929090"/>
          </a:xfr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Rotunda a </a:t>
            </a:r>
            <a:r>
              <a:rPr lang="cs-CZ" dirty="0" err="1" smtClean="0"/>
              <a:t>piastovská</a:t>
            </a:r>
            <a:r>
              <a:rPr lang="cs-CZ" dirty="0" smtClean="0"/>
              <a:t> věž</a:t>
            </a:r>
            <a:endParaRPr lang="cs-CZ" dirty="0"/>
          </a:p>
        </p:txBody>
      </p:sp>
      <p:pic>
        <p:nvPicPr>
          <p:cNvPr id="4" name="Obrázek 27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428596" y="1214422"/>
            <a:ext cx="8429683" cy="5429288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/>
          <a:lstStyle/>
          <a:p>
            <a:r>
              <a:rPr lang="cs-CZ" dirty="0" smtClean="0"/>
              <a:t>Kostel sv. Máří Magdaleny</a:t>
            </a:r>
            <a:endParaRPr lang="cs-CZ" dirty="0"/>
          </a:p>
        </p:txBody>
      </p:sp>
      <p:pic>
        <p:nvPicPr>
          <p:cNvPr id="4" name="Zástupný symbol pro obsah 3" descr="800px-Cieszyn_sw_Marii_Magdaleny_od_pd_wsch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6" y="1075582"/>
            <a:ext cx="7643865" cy="5627796"/>
          </a:xfr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Palác </a:t>
            </a:r>
            <a:r>
              <a:rPr lang="cs-CZ" dirty="0" err="1" smtClean="0"/>
              <a:t>Larischů</a:t>
            </a:r>
            <a:endParaRPr lang="cs-CZ" dirty="0"/>
          </a:p>
        </p:txBody>
      </p:sp>
      <p:pic>
        <p:nvPicPr>
          <p:cNvPr id="4" name="Zástupný symbol pro obsah 3" descr="POL_Cieszyn_Muzeum_Śląska_Cieszyńskiego_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00" y="1184257"/>
            <a:ext cx="7374521" cy="5530891"/>
          </a:xfr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Ratiboř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První zmínka 12. století – kronika </a:t>
            </a:r>
            <a:r>
              <a:rPr lang="cs-CZ" dirty="0" err="1" smtClean="0"/>
              <a:t>Galla</a:t>
            </a:r>
            <a:r>
              <a:rPr lang="cs-CZ" dirty="0" smtClean="0"/>
              <a:t> Anonyma</a:t>
            </a:r>
          </a:p>
          <a:p>
            <a:r>
              <a:rPr lang="cs-CZ" dirty="0" smtClean="0"/>
              <a:t>Kaple sv. Tomáše z Canterbury (</a:t>
            </a:r>
            <a:r>
              <a:rPr lang="cs-CZ" dirty="0" err="1" smtClean="0"/>
              <a:t>pol</a:t>
            </a:r>
            <a:r>
              <a:rPr lang="cs-CZ" dirty="0" smtClean="0"/>
              <a:t>. 13. st.)</a:t>
            </a:r>
          </a:p>
          <a:p>
            <a:r>
              <a:rPr lang="cs-CZ" dirty="0" smtClean="0"/>
              <a:t>Klášter dominikánů a kostel sv. Ducha (14. st.) – kaple sv. Ducha – hrobka ratibořských Přemyslovců – poslední Valentin Hrbatý, 1521</a:t>
            </a:r>
          </a:p>
          <a:p>
            <a:endParaRPr lang="cs-CZ" dirty="0" smtClean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Kaple sv. Tomáše z Canterbury</a:t>
            </a:r>
            <a:endParaRPr lang="cs-CZ" dirty="0"/>
          </a:p>
        </p:txBody>
      </p:sp>
      <p:pic>
        <p:nvPicPr>
          <p:cNvPr id="4" name="Obrázek 28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500034" y="1428736"/>
            <a:ext cx="8358246" cy="5046346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Zámek</a:t>
            </a:r>
            <a:endParaRPr lang="cs-CZ" dirty="0"/>
          </a:p>
        </p:txBody>
      </p:sp>
      <p:pic>
        <p:nvPicPr>
          <p:cNvPr id="4" name="Zástupný symbol pro obsah 3" descr="Zamek_w_Raciborzu_po_remoncie_(jesień_2013)_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1197830"/>
            <a:ext cx="8143931" cy="5425895"/>
          </a:xfr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Rynek</a:t>
            </a:r>
            <a:endParaRPr lang="cs-CZ" dirty="0"/>
          </a:p>
        </p:txBody>
      </p:sp>
      <p:pic>
        <p:nvPicPr>
          <p:cNvPr id="4" name="Obrázek 29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214281" y="1725595"/>
            <a:ext cx="8715438" cy="4275174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Kostel sv. Jakuba</a:t>
            </a:r>
            <a:endParaRPr lang="cs-CZ" dirty="0"/>
          </a:p>
        </p:txBody>
      </p:sp>
      <p:pic>
        <p:nvPicPr>
          <p:cNvPr id="4" name="Zástupný symbol pro obsah 3" descr="Kościół_św._Jakuba_w_Raciborzu_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1087816"/>
            <a:ext cx="8072494" cy="5600292"/>
          </a:xfr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Hlubčice (</a:t>
            </a:r>
            <a:r>
              <a:rPr lang="cs-CZ" dirty="0" err="1" smtClean="0"/>
              <a:t>Glubczyce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Původně město v opavském knížectví</a:t>
            </a:r>
          </a:p>
          <a:p>
            <a:r>
              <a:rPr lang="cs-CZ" dirty="0" smtClean="0"/>
              <a:t>Kostel Panny Marie (13.st.)</a:t>
            </a:r>
          </a:p>
          <a:p>
            <a:r>
              <a:rPr lang="cs-CZ" dirty="0" smtClean="0"/>
              <a:t>Radnice</a:t>
            </a:r>
          </a:p>
          <a:p>
            <a:r>
              <a:rPr lang="cs-CZ" dirty="0" smtClean="0"/>
              <a:t>Opevnění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Hlubčice 18. st.</a:t>
            </a:r>
            <a:endParaRPr lang="cs-CZ" dirty="0"/>
          </a:p>
        </p:txBody>
      </p:sp>
      <p:pic>
        <p:nvPicPr>
          <p:cNvPr id="4" name="Zástupný symbol pro obsah 3" descr="800px-Leobschütz_Ansich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5967" y="1114247"/>
            <a:ext cx="7472247" cy="552946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Katedrála sv. Petra a Pavla</a:t>
            </a:r>
            <a:endParaRPr lang="cs-CZ" dirty="0"/>
          </a:p>
        </p:txBody>
      </p:sp>
      <p:pic>
        <p:nvPicPr>
          <p:cNvPr id="4" name="Zástupný symbol pro obsah 3" descr="800px-Legnica_-_Kathedrale_St._Peter_und_Paul_000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24" y="1285859"/>
            <a:ext cx="7232150" cy="5424113"/>
          </a:xfr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Radnice 1732</a:t>
            </a:r>
            <a:endParaRPr lang="cs-CZ" dirty="0"/>
          </a:p>
        </p:txBody>
      </p:sp>
      <p:pic>
        <p:nvPicPr>
          <p:cNvPr id="4" name="Obrázek 30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954444" y="1600200"/>
            <a:ext cx="7618083" cy="4757758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800px-Town_Square_in_Leobschuetz--old-pi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10" y="917434"/>
            <a:ext cx="8149837" cy="5154772"/>
          </a:xfr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Radnice 1945</a:t>
            </a:r>
            <a:endParaRPr lang="cs-CZ" dirty="0"/>
          </a:p>
        </p:txBody>
      </p:sp>
      <p:pic>
        <p:nvPicPr>
          <p:cNvPr id="4" name="Obrázek 31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428595" y="1225529"/>
            <a:ext cx="8286810" cy="5275306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Radnice 90.léta 20.st</a:t>
            </a:r>
            <a:endParaRPr lang="cs-CZ" dirty="0"/>
          </a:p>
        </p:txBody>
      </p:sp>
      <p:pic>
        <p:nvPicPr>
          <p:cNvPr id="4" name="Obrázek 32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b="14943"/>
          <a:stretch/>
        </p:blipFill>
        <p:spPr bwMode="auto">
          <a:xfrm>
            <a:off x="500034" y="1296967"/>
            <a:ext cx="8143932" cy="51324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14338"/>
            <a:ext cx="8229600" cy="1143000"/>
          </a:xfrm>
        </p:spPr>
        <p:txBody>
          <a:bodyPr/>
          <a:lstStyle/>
          <a:p>
            <a:r>
              <a:rPr lang="cs-CZ" dirty="0" smtClean="0"/>
              <a:t>Dnešní stav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3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357158" y="714332"/>
            <a:ext cx="8572560" cy="6143668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Synagoga</a:t>
            </a:r>
            <a:endParaRPr lang="cs-CZ" dirty="0"/>
          </a:p>
        </p:txBody>
      </p:sp>
      <p:pic>
        <p:nvPicPr>
          <p:cNvPr id="4" name="Zástupný symbol pro obsah 3" descr="Głubczyce_synagogu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6266" y="1314941"/>
            <a:ext cx="7736262" cy="4971579"/>
          </a:xfr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Opevnění</a:t>
            </a:r>
            <a:endParaRPr lang="cs-CZ" dirty="0"/>
          </a:p>
        </p:txBody>
      </p:sp>
      <p:pic>
        <p:nvPicPr>
          <p:cNvPr id="4" name="Zástupný symbol pro obsah 3" descr="450px-Baszta_PlWiosenn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4612" y="1357298"/>
            <a:ext cx="3911814" cy="5215752"/>
          </a:xfr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Františkánský klášter</a:t>
            </a:r>
            <a:endParaRPr lang="cs-CZ" dirty="0"/>
          </a:p>
        </p:txBody>
      </p:sp>
      <p:pic>
        <p:nvPicPr>
          <p:cNvPr id="4" name="Zástupný symbol pro obsah 3" descr="800px-Głubczyce_franciscan_church-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1215866"/>
            <a:ext cx="8001056" cy="5490725"/>
          </a:xfr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Díky za pozornost!</a:t>
            </a:r>
            <a:endParaRPr lang="cs-CZ" dirty="0"/>
          </a:p>
        </p:txBody>
      </p:sp>
      <p:pic>
        <p:nvPicPr>
          <p:cNvPr id="2050" name="Picture 2" descr="C:\Users\morlu\Pictures\Ze zařízení Windows Phone\Z fotoaparátu\WP_20151207_13_17_04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855492" y="2430732"/>
            <a:ext cx="5575892" cy="3143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562px-Legnica_-_Katedra_Świętych_Apostołów_Piotra_i_Pawł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5918" y="428604"/>
            <a:ext cx="5835614" cy="6219809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432px-Legnica_-_Ulica_Najświętszej_Marii_Pann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4899" y="0"/>
            <a:ext cx="4934555" cy="68580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Kostel Panny Marie</a:t>
            </a:r>
            <a:endParaRPr lang="cs-CZ" dirty="0"/>
          </a:p>
        </p:txBody>
      </p:sp>
      <p:pic>
        <p:nvPicPr>
          <p:cNvPr id="4" name="Zástupný symbol pro obsah 3" descr="600px-SM_Legnica_KościółNMP_(5)_ID_59313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8794" y="1142984"/>
            <a:ext cx="5731015" cy="5731015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Nová radnice</a:t>
            </a:r>
            <a:endParaRPr lang="cs-CZ" dirty="0"/>
          </a:p>
        </p:txBody>
      </p:sp>
      <p:pic>
        <p:nvPicPr>
          <p:cNvPr id="4" name="Zástupný symbol pro obsah 3" descr="Legnica_-_Nowy_Ratusz_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414" y="1500174"/>
            <a:ext cx="6959194" cy="4854038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Stará radnice</a:t>
            </a:r>
            <a:endParaRPr lang="cs-CZ" dirty="0"/>
          </a:p>
        </p:txBody>
      </p:sp>
      <p:pic>
        <p:nvPicPr>
          <p:cNvPr id="4" name="Zástupný symbol pro obsah 3" descr="772px-Legnica_-_Stary_Ratusz_na_legnickim_rynku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62" y="1209451"/>
            <a:ext cx="7270504" cy="5648549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Piastovský</a:t>
            </a:r>
            <a:r>
              <a:rPr lang="cs-CZ" dirty="0" smtClean="0"/>
              <a:t> hrad</a:t>
            </a:r>
            <a:endParaRPr lang="cs-CZ" dirty="0"/>
          </a:p>
        </p:txBody>
      </p:sp>
      <p:pic>
        <p:nvPicPr>
          <p:cNvPr id="4" name="Obrázek 21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tretch>
            <a:fillRect/>
          </a:stretch>
        </p:blipFill>
        <p:spPr>
          <a:xfrm>
            <a:off x="857224" y="1142984"/>
            <a:ext cx="7726165" cy="550070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800px-SM_Legnica_Zamek_(5)_ID_59314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7231" y="0"/>
            <a:ext cx="9221232" cy="685800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 křepelčí klece</a:t>
            </a:r>
            <a:endParaRPr lang="cs-CZ" dirty="0"/>
          </a:p>
        </p:txBody>
      </p:sp>
      <p:pic>
        <p:nvPicPr>
          <p:cNvPr id="4" name="Zástupný symbol pro obsah 3" descr="320px-Legnica_-_Dom_Pod_Przepiórczym_Koszem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4612" y="1142984"/>
            <a:ext cx="3680477" cy="5681736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Paczkow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„slezské </a:t>
            </a:r>
            <a:r>
              <a:rPr lang="cs-CZ" dirty="0" err="1" smtClean="0"/>
              <a:t>Carcassonne</a:t>
            </a:r>
            <a:r>
              <a:rPr lang="cs-CZ" dirty="0" smtClean="0"/>
              <a:t>“</a:t>
            </a:r>
          </a:p>
          <a:p>
            <a:r>
              <a:rPr lang="cs-CZ" dirty="0" smtClean="0"/>
              <a:t>Založeno 1254</a:t>
            </a:r>
          </a:p>
          <a:p>
            <a:r>
              <a:rPr lang="cs-CZ" dirty="0" smtClean="0"/>
              <a:t>Součást niského knížectví</a:t>
            </a:r>
          </a:p>
          <a:p>
            <a:r>
              <a:rPr lang="cs-CZ" dirty="0" smtClean="0"/>
              <a:t>Středověké kamenné hradby</a:t>
            </a:r>
          </a:p>
          <a:p>
            <a:r>
              <a:rPr lang="cs-CZ" dirty="0" smtClean="0"/>
              <a:t>Kostel sv. Jana Evangelisty – 14. století</a:t>
            </a:r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Olešnice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První zmínka 1189, městská práva 1255, později centrům knížectví</a:t>
            </a:r>
          </a:p>
          <a:p>
            <a:r>
              <a:rPr lang="cs-CZ" dirty="0" smtClean="0"/>
              <a:t>1492-1647 – ve vlastnictví </a:t>
            </a:r>
            <a:r>
              <a:rPr lang="cs-CZ" dirty="0" err="1" smtClean="0"/>
              <a:t>Poděbradů</a:t>
            </a:r>
            <a:endParaRPr lang="cs-CZ" dirty="0" smtClean="0"/>
          </a:p>
          <a:p>
            <a:r>
              <a:rPr lang="cs-CZ" dirty="0" smtClean="0"/>
              <a:t>Kostel sv. Jana Apoštola</a:t>
            </a:r>
          </a:p>
          <a:p>
            <a:r>
              <a:rPr lang="cs-CZ" dirty="0" smtClean="0"/>
              <a:t>Částečně dochované renesanční domy, opevnění</a:t>
            </a:r>
          </a:p>
          <a:p>
            <a:r>
              <a:rPr lang="cs-CZ" dirty="0" err="1" smtClean="0"/>
              <a:t>Piastovský</a:t>
            </a:r>
            <a:r>
              <a:rPr lang="cs-CZ" dirty="0" smtClean="0"/>
              <a:t> hrad/zámek</a:t>
            </a:r>
            <a:endParaRPr lang="cs-CZ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Olešnice</a:t>
            </a:r>
            <a:r>
              <a:rPr lang="cs-CZ" dirty="0" smtClean="0"/>
              <a:t> ok. 1650</a:t>
            </a:r>
            <a:endParaRPr lang="cs-CZ" dirty="0"/>
          </a:p>
        </p:txBody>
      </p:sp>
      <p:pic>
        <p:nvPicPr>
          <p:cNvPr id="4" name="Zástupný symbol pro obsah 3" descr="800px-Olse_(Merian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1214422"/>
            <a:ext cx="8595791" cy="5286412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800px-Oels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00" y="428604"/>
            <a:ext cx="7185576" cy="6143668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Rynek a radnice</a:t>
            </a:r>
            <a:endParaRPr lang="cs-CZ" dirty="0"/>
          </a:p>
        </p:txBody>
      </p:sp>
      <p:pic>
        <p:nvPicPr>
          <p:cNvPr id="4" name="Zástupný symbol pro obsah 3" descr="Oleśnica_Rynek_z_Ratuszem_Miejskim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57364"/>
            <a:ext cx="9144000" cy="4221956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Radnice</a:t>
            </a:r>
            <a:endParaRPr lang="cs-CZ" dirty="0"/>
          </a:p>
        </p:txBody>
      </p:sp>
      <p:pic>
        <p:nvPicPr>
          <p:cNvPr id="4" name="Zástupný symbol pro obsah 3" descr="SM_Oleśnica_Ratusz_ID_59641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24" y="1428736"/>
            <a:ext cx="7556198" cy="5072098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Zámek</a:t>
            </a:r>
            <a:endParaRPr lang="cs-CZ" dirty="0"/>
          </a:p>
        </p:txBody>
      </p:sp>
      <p:pic>
        <p:nvPicPr>
          <p:cNvPr id="4" name="Zástupný symbol pro obsah 3" descr="800px-Oleśnica_-_Zamek_Książąt_Oleśnickich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7290" y="1142984"/>
            <a:ext cx="6580036" cy="5469654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Olesnica_(js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3430" y="142852"/>
            <a:ext cx="5163214" cy="6500834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800px-Olesnica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3266" y="500042"/>
            <a:ext cx="9157266" cy="592933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1923 korunní princ Vilém a princezna </a:t>
            </a:r>
            <a:r>
              <a:rPr lang="cs-CZ" dirty="0" err="1" smtClean="0"/>
              <a:t>Cecilie</a:t>
            </a:r>
            <a:endParaRPr lang="cs-CZ" dirty="0"/>
          </a:p>
        </p:txBody>
      </p:sp>
      <p:pic>
        <p:nvPicPr>
          <p:cNvPr id="4" name="Zástupný symbol pro obsah 3" descr="Bundesarchiv_Bild_102-00210,_Kronprinz_Wilhelm_und_Gattin_vor_Schloss_Oel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5911" y="1600200"/>
            <a:ext cx="6512177" cy="4525963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Kostel sv. Jana Apoštola</a:t>
            </a:r>
            <a:endParaRPr lang="cs-CZ" dirty="0"/>
          </a:p>
        </p:txBody>
      </p:sp>
      <p:pic>
        <p:nvPicPr>
          <p:cNvPr id="4" name="Zástupný symbol pro obsah 3" descr="Oleśnica_Bazylika_św._Jana_Apostoł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6904" y="1142984"/>
            <a:ext cx="5419740" cy="5715016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aczkow03_planek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101064"/>
            <a:ext cx="8072494" cy="6614084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lang="cs-CZ" dirty="0" smtClean="0"/>
              <a:t>Vratislavská brána</a:t>
            </a:r>
            <a:endParaRPr lang="cs-CZ" dirty="0"/>
          </a:p>
        </p:txBody>
      </p:sp>
      <p:pic>
        <p:nvPicPr>
          <p:cNvPr id="4" name="Zástupný symbol pro obsah 3" descr="Oleśnica_Brama_Wrocławsk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1142984"/>
            <a:ext cx="8561822" cy="5715016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Zbytky hradeb</a:t>
            </a:r>
            <a:endParaRPr lang="cs-CZ" dirty="0"/>
          </a:p>
        </p:txBody>
      </p:sp>
      <p:pic>
        <p:nvPicPr>
          <p:cNvPr id="4" name="Zástupný symbol pro obsah 3" descr="Mury_obronne_w_Oleśnicy_2013_0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8860" y="1071546"/>
            <a:ext cx="4484900" cy="5510821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Kostel nejsvětější Panny Marie</a:t>
            </a:r>
            <a:endParaRPr lang="cs-CZ" dirty="0"/>
          </a:p>
        </p:txBody>
      </p:sp>
      <p:pic>
        <p:nvPicPr>
          <p:cNvPr id="4" name="Zástupný symbol pro obsah 3" descr="Oleśnica_Cerkiew_Zaśnięcia_Najświętszej_Maryi_Pann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488" y="1214422"/>
            <a:ext cx="3648092" cy="5463017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Břeh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První zmínka 1235, městská práva 1248</a:t>
            </a:r>
          </a:p>
          <a:p>
            <a:r>
              <a:rPr lang="cs-CZ" dirty="0" smtClean="0"/>
              <a:t>Zámek („slezský </a:t>
            </a:r>
            <a:r>
              <a:rPr lang="cs-CZ" dirty="0" err="1" smtClean="0"/>
              <a:t>Wavel</a:t>
            </a:r>
            <a:r>
              <a:rPr lang="cs-CZ" dirty="0" smtClean="0"/>
              <a:t>“)</a:t>
            </a:r>
          </a:p>
          <a:p>
            <a:r>
              <a:rPr lang="cs-CZ" dirty="0" smtClean="0"/>
              <a:t>Jezuitský kostel Povýšení sv. Kříže (</a:t>
            </a:r>
            <a:r>
              <a:rPr lang="cs-CZ" dirty="0" err="1" smtClean="0"/>
              <a:t>pol</a:t>
            </a:r>
            <a:r>
              <a:rPr lang="cs-CZ" dirty="0" smtClean="0"/>
              <a:t>. 18. st.)</a:t>
            </a:r>
          </a:p>
          <a:p>
            <a:r>
              <a:rPr lang="cs-CZ" dirty="0" smtClean="0"/>
              <a:t>Farní kostel sv. Mikuláše (přelom 14./15. st.)</a:t>
            </a:r>
          </a:p>
          <a:p>
            <a:r>
              <a:rPr lang="cs-CZ" dirty="0" smtClean="0"/>
              <a:t>Renesanční radnice a domy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Břeh 1839</a:t>
            </a:r>
            <a:endParaRPr lang="cs-CZ" dirty="0"/>
          </a:p>
        </p:txBody>
      </p:sp>
      <p:pic>
        <p:nvPicPr>
          <p:cNvPr id="4" name="Zástupný symbol pro obsah 3" descr="Brieg_Oder_Teichgräbe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1357298"/>
            <a:ext cx="7134088" cy="5530301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800px-Księstwa_sląskie_-_obrazek_do_wikipedi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9315" y="0"/>
            <a:ext cx="9163315" cy="6858000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lang="cs-CZ" dirty="0" smtClean="0"/>
              <a:t>Radnice</a:t>
            </a:r>
            <a:endParaRPr lang="cs-CZ" dirty="0"/>
          </a:p>
        </p:txBody>
      </p:sp>
      <p:pic>
        <p:nvPicPr>
          <p:cNvPr id="4" name="Zástupný symbol pro obsah 3" descr="SM_Brzeg_Ratusz_(1)_ID_60976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3869" y="1071546"/>
            <a:ext cx="9167869" cy="5500726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Piastovský</a:t>
            </a:r>
            <a:r>
              <a:rPr lang="cs-CZ" dirty="0" smtClean="0"/>
              <a:t> hrad 1750</a:t>
            </a:r>
            <a:endParaRPr lang="cs-CZ" dirty="0"/>
          </a:p>
        </p:txBody>
      </p:sp>
      <p:pic>
        <p:nvPicPr>
          <p:cNvPr id="4" name="Zástupný symbol pro obsah 3" descr="240px-Zamek_w_Brzegu_-_F._B._Werner,_Topographia_oder_Prodromus_Delineati_Principatus_Lignicensis_Bregensis,_et_Wolaviensi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252" y="1428736"/>
            <a:ext cx="8601028" cy="4786346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Ilustrace 18. století</a:t>
            </a:r>
            <a:endParaRPr lang="cs-CZ" dirty="0"/>
          </a:p>
        </p:txBody>
      </p:sp>
      <p:pic>
        <p:nvPicPr>
          <p:cNvPr id="4" name="Zástupný symbol pro obsah 3" descr="Zamek_Piastów_w_Brzegu_front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10" y="1357298"/>
            <a:ext cx="7735302" cy="5182652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Pol</a:t>
            </a:r>
            <a:r>
              <a:rPr lang="cs-CZ" dirty="0" smtClean="0"/>
              <a:t>. 19. století</a:t>
            </a:r>
            <a:endParaRPr lang="cs-CZ" dirty="0"/>
          </a:p>
        </p:txBody>
      </p:sp>
      <p:pic>
        <p:nvPicPr>
          <p:cNvPr id="4" name="Zástupný symbol pro obsah 3" descr="800px-Zamek_Piastów_w_Brzegu_front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1214422"/>
            <a:ext cx="8340366" cy="5337835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aczkow02_ai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853945"/>
            <a:ext cx="8549298" cy="5289699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0_Brzeg_0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214" y="1571612"/>
            <a:ext cx="8708632" cy="4572032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Zamek_Piastów_w_Brzegu_dziedzinie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857232"/>
            <a:ext cx="8226194" cy="5429288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0_Brzeg_1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0232" y="142852"/>
            <a:ext cx="5343763" cy="6560423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0_Brzeg_2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956" y="500066"/>
            <a:ext cx="9152956" cy="5857892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320px-Brzeg(js)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4612" y="71414"/>
            <a:ext cx="4338749" cy="6643710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800px-Brzeg(js)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800px-Portal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3999" cy="6858000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Kostel sv. Mikuláše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Gotický kostel, 14. století</a:t>
            </a:r>
          </a:p>
          <a:p>
            <a:r>
              <a:rPr lang="cs-CZ" dirty="0" smtClean="0"/>
              <a:t>Vznikl v letech 1370-1420, mistr </a:t>
            </a:r>
            <a:r>
              <a:rPr lang="cs-CZ" dirty="0" err="1" smtClean="0"/>
              <a:t>Gunther</a:t>
            </a:r>
            <a:r>
              <a:rPr lang="cs-CZ" dirty="0" smtClean="0"/>
              <a:t> (kostel sv. Máří Magdaleny, sv. Alžběty)</a:t>
            </a:r>
          </a:p>
          <a:p>
            <a:r>
              <a:rPr lang="cs-CZ" dirty="0" smtClean="0"/>
              <a:t>Poničen během války, pak rekonstruován</a:t>
            </a:r>
            <a:endParaRPr lang="cs-CZ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Kostel sv. Mikuláše</a:t>
            </a:r>
            <a:endParaRPr lang="cs-CZ" dirty="0"/>
          </a:p>
        </p:txBody>
      </p:sp>
      <p:pic>
        <p:nvPicPr>
          <p:cNvPr id="4" name="Zástupný symbol pro obsah 3" descr="800px-SM_Brzeg_Kościół_śwMikołaja_(3)_ID_60974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5918" y="1071546"/>
            <a:ext cx="5643578" cy="5643578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Kostel Povýšení sv. Kříže (1734-1739)</a:t>
            </a:r>
            <a:endParaRPr lang="cs-CZ" dirty="0"/>
          </a:p>
        </p:txBody>
      </p:sp>
      <p:pic>
        <p:nvPicPr>
          <p:cNvPr id="4" name="Zástupný symbol pro obsah 3" descr="800px-Brzeg_a0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4612" y="1285859"/>
            <a:ext cx="4076720" cy="5437325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aczkow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7" y="357166"/>
            <a:ext cx="9133283" cy="6072206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1225m_Brzeg,_kościół_św._Krzyża._Foto_Barbara_Maliszewsk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2757" y="357190"/>
            <a:ext cx="9186757" cy="6143644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14338"/>
            <a:ext cx="8229600" cy="1143000"/>
          </a:xfrm>
        </p:spPr>
        <p:txBody>
          <a:bodyPr/>
          <a:lstStyle/>
          <a:p>
            <a:r>
              <a:rPr lang="cs-CZ" dirty="0" smtClean="0"/>
              <a:t>Rynek</a:t>
            </a:r>
            <a:endParaRPr lang="cs-CZ" dirty="0"/>
          </a:p>
        </p:txBody>
      </p:sp>
      <p:pic>
        <p:nvPicPr>
          <p:cNvPr id="4" name="Zástupný symbol pro obsah 3" descr="800px-Brzeg_-_rynek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2612" y="744132"/>
            <a:ext cx="7961354" cy="5971016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800px-Brzeg-wieża_ciśnień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1670" y="-24"/>
            <a:ext cx="5141893" cy="6858000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Hlohov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Zmíněný už v kronice </a:t>
            </a:r>
            <a:r>
              <a:rPr lang="cs-CZ" dirty="0" err="1" smtClean="0"/>
              <a:t>Dětmara</a:t>
            </a:r>
            <a:r>
              <a:rPr lang="cs-CZ" dirty="0" smtClean="0"/>
              <a:t> z </a:t>
            </a:r>
            <a:r>
              <a:rPr lang="cs-CZ" dirty="0" err="1" smtClean="0"/>
              <a:t>Merserburku</a:t>
            </a:r>
            <a:r>
              <a:rPr lang="cs-CZ" dirty="0" smtClean="0"/>
              <a:t> (1010) – významné hradiště</a:t>
            </a:r>
          </a:p>
          <a:p>
            <a:r>
              <a:rPr lang="cs-CZ" dirty="0" smtClean="0"/>
              <a:t>V raném novověku významné pevnostní město</a:t>
            </a:r>
          </a:p>
          <a:p>
            <a:r>
              <a:rPr lang="cs-CZ" dirty="0" smtClean="0"/>
              <a:t>Takřka celé zničeno během druhé světové války</a:t>
            </a:r>
          </a:p>
          <a:p>
            <a:r>
              <a:rPr lang="cs-CZ" dirty="0" smtClean="0"/>
              <a:t>Knížecí hrad (13.st)</a:t>
            </a:r>
          </a:p>
          <a:p>
            <a:r>
              <a:rPr lang="cs-CZ" dirty="0" smtClean="0"/>
              <a:t>Kostel Nanebevzetí Panny Marie</a:t>
            </a:r>
            <a:endParaRPr lang="cs-CZ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Hlohov</a:t>
            </a:r>
            <a:r>
              <a:rPr lang="cs-CZ" dirty="0" smtClean="0"/>
              <a:t> 17. století</a:t>
            </a:r>
            <a:endParaRPr lang="cs-CZ" dirty="0"/>
          </a:p>
        </p:txBody>
      </p:sp>
      <p:pic>
        <p:nvPicPr>
          <p:cNvPr id="4" name="Zástupný symbol pro obsah 3" descr="Glogau_XVII_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883448"/>
            <a:ext cx="9144000" cy="3688692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Glogow_165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521653"/>
            <a:ext cx="9144000" cy="5836305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71462"/>
            <a:ext cx="8229600" cy="1143000"/>
          </a:xfrm>
        </p:spPr>
        <p:txBody>
          <a:bodyPr/>
          <a:lstStyle/>
          <a:p>
            <a:r>
              <a:rPr lang="cs-CZ" dirty="0" smtClean="0"/>
              <a:t>Staré město</a:t>
            </a:r>
            <a:endParaRPr lang="cs-CZ" dirty="0"/>
          </a:p>
        </p:txBody>
      </p:sp>
      <p:pic>
        <p:nvPicPr>
          <p:cNvPr id="4" name="Zástupný symbol pro obsah 3" descr="Głogów,_Stare_Miast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785794"/>
            <a:ext cx="7892005" cy="5919004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Radnice</a:t>
            </a:r>
            <a:endParaRPr lang="cs-CZ" dirty="0"/>
          </a:p>
        </p:txBody>
      </p:sp>
      <p:pic>
        <p:nvPicPr>
          <p:cNvPr id="4" name="Zástupný symbol pro obsah 3" descr="Głogów_-_Ratusz_(zetem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24" y="1214422"/>
            <a:ext cx="7683204" cy="5214974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Zbytky opevnění</a:t>
            </a:r>
            <a:endParaRPr lang="cs-CZ" dirty="0"/>
          </a:p>
        </p:txBody>
      </p:sp>
      <p:pic>
        <p:nvPicPr>
          <p:cNvPr id="4" name="Zástupný symbol pro obsah 3" descr="800px-Głogów-fortyfikacje-fos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1285860"/>
            <a:ext cx="8274370" cy="5233539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800px-Mury_obronne_przy_zamku-Głogów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43" y="0"/>
            <a:ext cx="9136257" cy="68580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aczkow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36" y="500066"/>
            <a:ext cx="9122563" cy="6072206"/>
          </a:xfr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71462"/>
            <a:ext cx="8229600" cy="1143000"/>
          </a:xfrm>
        </p:spPr>
        <p:txBody>
          <a:bodyPr/>
          <a:lstStyle/>
          <a:p>
            <a:r>
              <a:rPr lang="cs-CZ" dirty="0" smtClean="0"/>
              <a:t>Zámek</a:t>
            </a:r>
            <a:endParaRPr lang="cs-CZ" dirty="0"/>
          </a:p>
        </p:txBody>
      </p:sp>
      <p:pic>
        <p:nvPicPr>
          <p:cNvPr id="4" name="Zástupný symbol pro obsah 3" descr="800px-_1zetem__Głogów_-_Zamek_książęc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65831"/>
            <a:ext cx="9144001" cy="6092193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Kostel Nanebevzetí Panny Marie</a:t>
            </a:r>
            <a:endParaRPr lang="cs-CZ" dirty="0"/>
          </a:p>
        </p:txBody>
      </p:sp>
      <p:pic>
        <p:nvPicPr>
          <p:cNvPr id="4" name="Zástupný symbol pro obsah 3" descr="800px-_1_zetem__Głogów_-_Kolegiata_(katedra_Panny_Marii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3117" y="1214422"/>
            <a:ext cx="8090849" cy="5390530"/>
          </a:xfr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Kostel sv. Mikuláše</a:t>
            </a:r>
            <a:endParaRPr lang="cs-CZ" dirty="0"/>
          </a:p>
        </p:txBody>
      </p:sp>
      <p:pic>
        <p:nvPicPr>
          <p:cNvPr id="4" name="Zástupný symbol pro obsah 3" descr="Glogow_kosciol_sw._Mikolaja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1750" y="1071546"/>
            <a:ext cx="7517902" cy="5638427"/>
          </a:xfr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800px-(zetem)_Głogów_-Kościół_św._Mikołaja,_ruin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28628"/>
            <a:ext cx="9144032" cy="6072206"/>
          </a:xfr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Svídnice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Založena před rokem 1267 na místě starší osady, první zmínka 1243</a:t>
            </a:r>
          </a:p>
          <a:p>
            <a:r>
              <a:rPr lang="cs-CZ" dirty="0" smtClean="0"/>
              <a:t>Hl. město knížectví – od r. 1392 přímá držba českého krále</a:t>
            </a:r>
          </a:p>
          <a:p>
            <a:r>
              <a:rPr lang="cs-CZ" dirty="0" smtClean="0"/>
              <a:t>Mírový kostel (UNESCO 2001)</a:t>
            </a:r>
          </a:p>
          <a:p>
            <a:r>
              <a:rPr lang="cs-CZ" dirty="0" smtClean="0"/>
              <a:t>Kostel sv. Stanislava a Václava (1325)</a:t>
            </a:r>
          </a:p>
          <a:p>
            <a:r>
              <a:rPr lang="cs-CZ" dirty="0" smtClean="0"/>
              <a:t>Renesanční domy</a:t>
            </a:r>
          </a:p>
          <a:p>
            <a:r>
              <a:rPr lang="cs-CZ" dirty="0" smtClean="0"/>
              <a:t>Rodiště Marie </a:t>
            </a:r>
            <a:r>
              <a:rPr lang="cs-CZ" dirty="0" err="1" smtClean="0"/>
              <a:t>Cunitz</a:t>
            </a:r>
            <a:r>
              <a:rPr lang="cs-CZ" dirty="0" smtClean="0"/>
              <a:t>/</a:t>
            </a:r>
            <a:r>
              <a:rPr lang="cs-CZ" dirty="0" err="1" smtClean="0"/>
              <a:t>Cunitie</a:t>
            </a:r>
            <a:r>
              <a:rPr lang="cs-CZ" dirty="0" smtClean="0"/>
              <a:t> – raně novověká astronomka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Svídnice</a:t>
            </a:r>
            <a:r>
              <a:rPr lang="cs-CZ" dirty="0" smtClean="0"/>
              <a:t> 1650</a:t>
            </a:r>
            <a:endParaRPr lang="cs-CZ" dirty="0"/>
          </a:p>
        </p:txBody>
      </p:sp>
      <p:pic>
        <p:nvPicPr>
          <p:cNvPr id="4" name="Zástupný symbol pro obsah 3" descr="1024px-Schweidnitz_im_Prospect_(Merian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57298"/>
            <a:ext cx="9144000" cy="5250656"/>
          </a:xfr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143000"/>
          </a:xfrm>
        </p:spPr>
        <p:txBody>
          <a:bodyPr/>
          <a:lstStyle/>
          <a:p>
            <a:r>
              <a:rPr lang="cs-CZ" dirty="0" smtClean="0"/>
              <a:t>Kostel míru (postaven 1657)</a:t>
            </a:r>
            <a:endParaRPr lang="cs-CZ" dirty="0"/>
          </a:p>
        </p:txBody>
      </p:sp>
      <p:pic>
        <p:nvPicPr>
          <p:cNvPr id="4" name="Zástupný symbol pro obsah 3" descr="Friedensk-Schweidnitz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24" y="1137245"/>
            <a:ext cx="7429552" cy="5720755"/>
          </a:xfr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800px-SM_Świdnica_Kościół_Pokoju_ID_59764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19" y="357190"/>
            <a:ext cx="9102613" cy="6072206"/>
          </a:xfr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85776"/>
            <a:ext cx="8229600" cy="1143000"/>
          </a:xfrm>
        </p:spPr>
        <p:txBody>
          <a:bodyPr/>
          <a:lstStyle/>
          <a:p>
            <a:r>
              <a:rPr lang="cs-CZ" dirty="0" smtClean="0"/>
              <a:t>Rynek</a:t>
            </a:r>
            <a:endParaRPr lang="cs-CZ" dirty="0"/>
          </a:p>
        </p:txBody>
      </p:sp>
      <p:pic>
        <p:nvPicPr>
          <p:cNvPr id="4" name="Zástupný symbol pro obsah 3" descr="800px-PL_Swidnica_RynekII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7" y="648472"/>
            <a:ext cx="8279370" cy="6209528"/>
          </a:xfr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800px-PL_Swidnica_Rynek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3577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1200px-1_carcassonne_aerial_201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77246"/>
            <a:ext cx="9144000" cy="5394960"/>
          </a:xfr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Radnice</a:t>
            </a:r>
            <a:endParaRPr lang="cs-CZ" dirty="0"/>
          </a:p>
        </p:txBody>
      </p:sp>
      <p:pic>
        <p:nvPicPr>
          <p:cNvPr id="4" name="Zástupný symbol pro obsah 3" descr="800px-Swidnica_ratusz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728" y="1285860"/>
            <a:ext cx="7000924" cy="5250694"/>
          </a:xfr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Marie </a:t>
            </a:r>
            <a:r>
              <a:rPr lang="cs-CZ" dirty="0" err="1" smtClean="0"/>
              <a:t>Cunitze</a:t>
            </a:r>
            <a:r>
              <a:rPr lang="cs-CZ" dirty="0" smtClean="0"/>
              <a:t> </a:t>
            </a:r>
            <a:r>
              <a:rPr lang="cs-CZ" sz="4800" dirty="0" smtClean="0"/>
              <a:t>(†1664)</a:t>
            </a:r>
            <a:endParaRPr lang="cs-CZ" dirty="0"/>
          </a:p>
        </p:txBody>
      </p:sp>
      <p:pic>
        <p:nvPicPr>
          <p:cNvPr id="4" name="Zástupný symbol pro obsah 3" descr="800px-Kunic-lawk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9" y="1237836"/>
            <a:ext cx="7072362" cy="5304272"/>
          </a:xfr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Kostel sv. Václava a Stanislava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971924" cy="4525963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Stavba zahájena 1330 – podle legendy měl Bolek II. </a:t>
            </a:r>
            <a:r>
              <a:rPr lang="cs-CZ" dirty="0" err="1" smtClean="0"/>
              <a:t>Svídnický</a:t>
            </a:r>
            <a:r>
              <a:rPr lang="cs-CZ" dirty="0" smtClean="0"/>
              <a:t> položit osobně první kámen</a:t>
            </a:r>
          </a:p>
          <a:p>
            <a:r>
              <a:rPr lang="cs-CZ" dirty="0" smtClean="0"/>
              <a:t>Definitivně dokončena až 1546</a:t>
            </a:r>
          </a:p>
          <a:p>
            <a:r>
              <a:rPr lang="cs-CZ" dirty="0" smtClean="0"/>
              <a:t>Dnes centrum </a:t>
            </a:r>
            <a:r>
              <a:rPr lang="cs-CZ" dirty="0" err="1" smtClean="0"/>
              <a:t>svídnické</a:t>
            </a:r>
            <a:r>
              <a:rPr lang="cs-CZ" dirty="0" smtClean="0"/>
              <a:t> </a:t>
            </a:r>
            <a:r>
              <a:rPr lang="cs-CZ" dirty="0" err="1" smtClean="0"/>
              <a:t>diezéce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4" name="Obrázek 3" descr="Swidnica_katedr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4" y="1142984"/>
            <a:ext cx="3714776" cy="5480817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Sufit,_katedra,_Świdnica_0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73700" cy="6920706"/>
          </a:xfr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800px-Swidnica_katedra_1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7422" y="51964"/>
            <a:ext cx="5072098" cy="6764911"/>
          </a:xfr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85776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err="1" smtClean="0"/>
              <a:t>Minsterberk</a:t>
            </a:r>
            <a:r>
              <a:rPr lang="cs-CZ" dirty="0" smtClean="0"/>
              <a:t> (</a:t>
            </a:r>
            <a:r>
              <a:rPr lang="cs-CZ" dirty="0" err="1" smtClean="0"/>
              <a:t>pl</a:t>
            </a:r>
            <a:r>
              <a:rPr lang="cs-CZ" dirty="0" smtClean="0"/>
              <a:t>. </a:t>
            </a:r>
            <a:r>
              <a:rPr lang="pl-PL" dirty="0" smtClean="0"/>
              <a:t>Ziębice)</a:t>
            </a:r>
            <a:endParaRPr lang="cs-CZ" dirty="0"/>
          </a:p>
        </p:txBody>
      </p:sp>
      <p:pic>
        <p:nvPicPr>
          <p:cNvPr id="4" name="Zástupný symbol pro obsah 3" descr="800px-Muensterberg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97751"/>
            <a:ext cx="9144000" cy="6239305"/>
          </a:xfr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85776"/>
            <a:ext cx="8229600" cy="1143000"/>
          </a:xfrm>
        </p:spPr>
        <p:txBody>
          <a:bodyPr/>
          <a:lstStyle/>
          <a:p>
            <a:r>
              <a:rPr lang="cs-CZ" dirty="0" err="1" smtClean="0"/>
              <a:t>Minsterberk</a:t>
            </a:r>
            <a:r>
              <a:rPr lang="cs-CZ" dirty="0" smtClean="0"/>
              <a:t> 1750</a:t>
            </a:r>
            <a:endParaRPr lang="cs-CZ" dirty="0"/>
          </a:p>
        </p:txBody>
      </p:sp>
      <p:pic>
        <p:nvPicPr>
          <p:cNvPr id="4" name="Zástupný symbol pro obsah 3" descr="800px-Muensterberg0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571480"/>
            <a:ext cx="7610026" cy="6286520"/>
          </a:xfr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Bazylika</a:t>
            </a:r>
            <a:r>
              <a:rPr lang="cs-CZ" dirty="0" smtClean="0"/>
              <a:t> sv. Jiřího Mučedníka</a:t>
            </a:r>
            <a:endParaRPr lang="cs-CZ" dirty="0"/>
          </a:p>
        </p:txBody>
      </p:sp>
      <p:pic>
        <p:nvPicPr>
          <p:cNvPr id="4" name="Zástupný symbol pro obsah 3" descr="240px-2014_Ziębice,_kościół_św._Jerzego_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414" y="1357298"/>
            <a:ext cx="7072362" cy="5097995"/>
          </a:xfr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2014_Ziębice,_kościół_św._Jerzego_1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76" y="785794"/>
            <a:ext cx="7143800" cy="5429288"/>
          </a:xfr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Radnice</a:t>
            </a:r>
            <a:endParaRPr lang="cs-CZ" dirty="0"/>
          </a:p>
        </p:txBody>
      </p:sp>
      <p:pic>
        <p:nvPicPr>
          <p:cNvPr id="4" name="Zástupný symbol pro obsah 3" descr="Ratusz_w_Ziębicach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1736" y="1196163"/>
            <a:ext cx="4085660" cy="5447547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Lehnice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Knížecí sídlo od r. 1163</a:t>
            </a:r>
          </a:p>
          <a:p>
            <a:r>
              <a:rPr lang="cs-CZ" dirty="0" err="1" smtClean="0"/>
              <a:t>Piastovský</a:t>
            </a:r>
            <a:r>
              <a:rPr lang="cs-CZ" dirty="0" smtClean="0"/>
              <a:t> hrad</a:t>
            </a:r>
          </a:p>
          <a:p>
            <a:r>
              <a:rPr lang="cs-CZ" dirty="0" smtClean="0"/>
              <a:t>Katedrála sv. Petra a Pavla (14.století)</a:t>
            </a:r>
          </a:p>
          <a:p>
            <a:r>
              <a:rPr lang="cs-CZ" dirty="0" smtClean="0"/>
              <a:t>Bitva u </a:t>
            </a:r>
            <a:r>
              <a:rPr lang="cs-CZ" dirty="0" err="1" smtClean="0"/>
              <a:t>Lehnice</a:t>
            </a:r>
            <a:r>
              <a:rPr lang="cs-CZ" dirty="0" smtClean="0"/>
              <a:t> 1241</a:t>
            </a:r>
          </a:p>
          <a:p>
            <a:r>
              <a:rPr lang="cs-CZ" dirty="0" err="1" smtClean="0"/>
              <a:t>Scultetův</a:t>
            </a:r>
            <a:r>
              <a:rPr lang="cs-CZ" dirty="0" smtClean="0"/>
              <a:t> dům, U křepelčí klece – 16. století</a:t>
            </a:r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Zbytky opevnění (13.-14.st.)</a:t>
            </a:r>
            <a:endParaRPr lang="cs-CZ" dirty="0"/>
          </a:p>
        </p:txBody>
      </p:sp>
      <p:pic>
        <p:nvPicPr>
          <p:cNvPr id="4" name="Zástupný symbol pro obsah 3" descr="Ziębice,_ul._Wałow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62" y="1117017"/>
            <a:ext cx="7429551" cy="5600022"/>
          </a:xfr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lang="cs-CZ" dirty="0" err="1" smtClean="0"/>
              <a:t>Pačkovská</a:t>
            </a:r>
            <a:r>
              <a:rPr lang="cs-CZ" dirty="0" smtClean="0"/>
              <a:t> brána</a:t>
            </a:r>
            <a:endParaRPr lang="cs-CZ" dirty="0"/>
          </a:p>
        </p:txBody>
      </p:sp>
      <p:pic>
        <p:nvPicPr>
          <p:cNvPr id="4" name="Zástupný symbol pro obsah 3" descr="386px-Brama_Paczkowsk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4612" y="928670"/>
            <a:ext cx="3714776" cy="5774263"/>
          </a:xfr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Falkenberk</a:t>
            </a:r>
            <a:endParaRPr lang="cs-CZ" dirty="0"/>
          </a:p>
        </p:txBody>
      </p:sp>
      <p:pic>
        <p:nvPicPr>
          <p:cNvPr id="4" name="Obrázek 26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tretch>
            <a:fillRect/>
          </a:stretch>
        </p:blipFill>
        <p:spPr>
          <a:xfrm>
            <a:off x="357158" y="1357298"/>
            <a:ext cx="8572560" cy="5286411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Otmuchov</a:t>
            </a:r>
            <a:endParaRPr lang="cs-CZ" dirty="0"/>
          </a:p>
        </p:txBody>
      </p:sp>
      <p:pic>
        <p:nvPicPr>
          <p:cNvPr id="4" name="Zástupný symbol pro obsah 3" descr="Otmuchów_układ_urbanistyczny_średniowiecznego_założenia_miasta_nr_627481_(9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00" y="1214422"/>
            <a:ext cx="7358114" cy="5518587"/>
          </a:xfr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Zámek</a:t>
            </a:r>
            <a:endParaRPr lang="cs-CZ" dirty="0"/>
          </a:p>
        </p:txBody>
      </p:sp>
      <p:pic>
        <p:nvPicPr>
          <p:cNvPr id="4" name="Zástupný symbol pro obsah 3" descr="2014_Otmuchów,_zamek_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10" y="1285860"/>
            <a:ext cx="7963909" cy="5276089"/>
          </a:xfr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Opevnění</a:t>
            </a:r>
            <a:endParaRPr lang="cs-CZ" dirty="0"/>
          </a:p>
        </p:txBody>
      </p:sp>
      <p:pic>
        <p:nvPicPr>
          <p:cNvPr id="4" name="Zástupný symbol pro obsah 3" descr="800px-Otmuchów,_mury_obronne_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1428736"/>
            <a:ext cx="7238555" cy="5172985"/>
          </a:xfr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2014_Otmuchów,_Brama_Wróbl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8860" y="21960"/>
            <a:ext cx="4857784" cy="6873764"/>
          </a:xfr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Kostel sv. Mikuláše a Františka Xaverského</a:t>
            </a:r>
            <a:endParaRPr lang="cs-CZ" dirty="0"/>
          </a:p>
        </p:txBody>
      </p:sp>
      <p:pic>
        <p:nvPicPr>
          <p:cNvPr id="4" name="Zástupný symbol pro obsah 3" descr="Otmuchów_-_Kościół_pw._św._Mikołaja_i_Franciszka_Ksawerego_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4612" y="1346422"/>
            <a:ext cx="4071965" cy="5517512"/>
          </a:xfr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Opole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err="1" smtClean="0"/>
              <a:t>Piastovská</a:t>
            </a:r>
            <a:r>
              <a:rPr lang="cs-CZ" dirty="0" smtClean="0"/>
              <a:t> věž – pozůstatek tzv. Dolního Hradu, postaveném po r. 1211 na místě bývalého hradiště</a:t>
            </a:r>
          </a:p>
          <a:p>
            <a:r>
              <a:rPr lang="cs-CZ" dirty="0" smtClean="0"/>
              <a:t>Dolní hrad od r. 1532 chátral, v 19. století rozebrán</a:t>
            </a:r>
          </a:p>
          <a:p>
            <a:r>
              <a:rPr lang="cs-CZ" dirty="0" smtClean="0"/>
              <a:t>Horní hrad – zbořen kolem r. 1669</a:t>
            </a:r>
          </a:p>
          <a:p>
            <a:r>
              <a:rPr lang="cs-CZ" dirty="0" smtClean="0"/>
              <a:t>Radnice – přebudována v r. 1936 – vzor palác </a:t>
            </a:r>
            <a:r>
              <a:rPr lang="cs-CZ" dirty="0" err="1" smtClean="0"/>
              <a:t>Vecchio</a:t>
            </a:r>
            <a:r>
              <a:rPr lang="cs-CZ" dirty="0" smtClean="0"/>
              <a:t> ve Florencii</a:t>
            </a:r>
          </a:p>
          <a:p>
            <a:r>
              <a:rPr lang="cs-CZ" dirty="0" smtClean="0"/>
              <a:t>Františkánský klášter – </a:t>
            </a:r>
            <a:r>
              <a:rPr lang="cs-CZ" dirty="0" err="1" smtClean="0"/>
              <a:t>pol</a:t>
            </a:r>
            <a:r>
              <a:rPr lang="cs-CZ" dirty="0" smtClean="0"/>
              <a:t>. 13. st., náhrobky opolských </a:t>
            </a:r>
            <a:r>
              <a:rPr lang="cs-CZ" dirty="0" err="1" smtClean="0"/>
              <a:t>Piastovců</a:t>
            </a:r>
            <a:endParaRPr lang="cs-CZ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Opole</a:t>
            </a:r>
            <a:r>
              <a:rPr lang="cs-CZ" dirty="0" smtClean="0"/>
              <a:t> 1535</a:t>
            </a:r>
            <a:endParaRPr lang="cs-CZ" dirty="0"/>
          </a:p>
        </p:txBody>
      </p:sp>
      <p:pic>
        <p:nvPicPr>
          <p:cNvPr id="4" name="Zástupný symbol pro obsah 3" descr="800px-Oppeln_153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42984"/>
            <a:ext cx="9144000" cy="5715016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Bitva u </a:t>
            </a:r>
            <a:r>
              <a:rPr lang="cs-CZ" dirty="0" err="1" smtClean="0"/>
              <a:t>Lehnice</a:t>
            </a:r>
            <a:r>
              <a:rPr lang="cs-CZ" dirty="0" smtClean="0"/>
              <a:t> 1241</a:t>
            </a:r>
            <a:endParaRPr lang="cs-CZ" dirty="0"/>
          </a:p>
        </p:txBody>
      </p:sp>
      <p:pic>
        <p:nvPicPr>
          <p:cNvPr id="4" name="Zástupný symbol pro obsah 3" descr="800px-Legnic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1357298"/>
            <a:ext cx="8163261" cy="5357140"/>
          </a:xfr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lang="cs-CZ" dirty="0" err="1" smtClean="0"/>
              <a:t>Opole</a:t>
            </a:r>
            <a:r>
              <a:rPr lang="cs-CZ" dirty="0" smtClean="0"/>
              <a:t> 18. století</a:t>
            </a:r>
            <a:endParaRPr lang="cs-CZ" dirty="0"/>
          </a:p>
        </p:txBody>
      </p:sp>
      <p:pic>
        <p:nvPicPr>
          <p:cNvPr id="4" name="Zástupný symbol pro obsah 3" descr="800px-Oppeln_F.B._Werner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1000838"/>
            <a:ext cx="6858048" cy="5846487"/>
          </a:xfr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Piastovská</a:t>
            </a:r>
            <a:r>
              <a:rPr lang="cs-CZ" dirty="0" smtClean="0"/>
              <a:t> věž</a:t>
            </a:r>
            <a:endParaRPr lang="cs-CZ" dirty="0"/>
          </a:p>
        </p:txBody>
      </p:sp>
      <p:pic>
        <p:nvPicPr>
          <p:cNvPr id="4" name="Zástupný symbol pro obsah 3" descr="800px-Opole_Piastenturm+Regierun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62" y="1130677"/>
            <a:ext cx="7358114" cy="5518586"/>
          </a:xfr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22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2000233" y="0"/>
            <a:ext cx="507209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14330"/>
            <a:ext cx="8229600" cy="1143000"/>
          </a:xfrm>
        </p:spPr>
        <p:txBody>
          <a:bodyPr/>
          <a:lstStyle/>
          <a:p>
            <a:r>
              <a:rPr lang="cs-CZ" dirty="0" smtClean="0"/>
              <a:t>Radnice</a:t>
            </a:r>
            <a:endParaRPr lang="cs-CZ" dirty="0"/>
          </a:p>
        </p:txBody>
      </p:sp>
      <p:pic>
        <p:nvPicPr>
          <p:cNvPr id="1026" name="Picture 2" descr="C:\Users\morlu\Documents\Škola a práce\Výuka\Letní semestr\Kulturní dědictví Slezska\800px-Oppel_Opole_Rathaus_Ratusz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817086"/>
            <a:ext cx="9144000" cy="60921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2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1285852" y="0"/>
            <a:ext cx="678661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Palác </a:t>
            </a:r>
            <a:r>
              <a:rPr lang="cs-CZ" dirty="0" err="1" smtClean="0"/>
              <a:t>Vecchio</a:t>
            </a:r>
            <a:r>
              <a:rPr lang="cs-CZ" dirty="0" smtClean="0"/>
              <a:t>, Florencie</a:t>
            </a:r>
            <a:endParaRPr lang="cs-CZ" dirty="0"/>
          </a:p>
        </p:txBody>
      </p:sp>
      <p:pic>
        <p:nvPicPr>
          <p:cNvPr id="4" name="Zástupný symbol pro obsah 3" descr="250px-Firenze_Palazzo_della_Signoria,_better_known_as_the_Palazzo_Vecchi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1736" y="1198831"/>
            <a:ext cx="4214841" cy="5614168"/>
          </a:xfr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42900"/>
            <a:ext cx="8229600" cy="1143000"/>
          </a:xfrm>
        </p:spPr>
        <p:txBody>
          <a:bodyPr/>
          <a:lstStyle/>
          <a:p>
            <a:r>
              <a:rPr lang="cs-CZ" dirty="0" smtClean="0"/>
              <a:t>Rynek</a:t>
            </a:r>
            <a:endParaRPr lang="cs-CZ" dirty="0"/>
          </a:p>
        </p:txBody>
      </p:sp>
      <p:pic>
        <p:nvPicPr>
          <p:cNvPr id="4" name="Zástupný symbol pro obsah 3" descr="800px-Opole_Oppeln_-_Ring_Rynek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09" y="714356"/>
            <a:ext cx="8001057" cy="6000793"/>
          </a:xfr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Kostel „na Hůrce“ – Panny Marie a sv. Vojtěcha</a:t>
            </a:r>
            <a:endParaRPr lang="cs-CZ" dirty="0"/>
          </a:p>
        </p:txBody>
      </p:sp>
      <p:pic>
        <p:nvPicPr>
          <p:cNvPr id="4" name="Zástupný symbol pro obsah 3" descr="Oppeln_200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10" y="1455883"/>
            <a:ext cx="8001056" cy="5330703"/>
          </a:xfr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Těšín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Zámecký vrch – pozůstatky hradu, hranolová věž a rotunda sv. Mikuláše a sv. Václava (1180)</a:t>
            </a:r>
          </a:p>
          <a:p>
            <a:r>
              <a:rPr lang="cs-CZ" dirty="0" smtClean="0"/>
              <a:t>Opevnění</a:t>
            </a:r>
          </a:p>
          <a:p>
            <a:r>
              <a:rPr lang="cs-CZ" dirty="0" smtClean="0"/>
              <a:t>Kostel Nanebevzetí Panny Marie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42900"/>
            <a:ext cx="8229600" cy="1143000"/>
          </a:xfrm>
        </p:spPr>
        <p:txBody>
          <a:bodyPr/>
          <a:lstStyle/>
          <a:p>
            <a:r>
              <a:rPr lang="cs-CZ" dirty="0" smtClean="0"/>
              <a:t>Těšín 1640</a:t>
            </a:r>
            <a:endParaRPr lang="cs-CZ" dirty="0"/>
          </a:p>
        </p:txBody>
      </p:sp>
      <p:pic>
        <p:nvPicPr>
          <p:cNvPr id="4" name="Zástupný symbol pro obsah 3" descr="Cieszyn_meria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37101"/>
            <a:ext cx="9144000" cy="585216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659</Words>
  <PresentationFormat>Předvádění na obrazovce (4:3)</PresentationFormat>
  <Paragraphs>139</Paragraphs>
  <Slides>118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118</vt:i4>
      </vt:variant>
    </vt:vector>
  </HeadingPairs>
  <TitlesOfParts>
    <vt:vector size="119" baseType="lpstr">
      <vt:lpstr>Motiv sady Office</vt:lpstr>
      <vt:lpstr>Slezská města</vt:lpstr>
      <vt:lpstr>Paczkow</vt:lpstr>
      <vt:lpstr>Snímek 3</vt:lpstr>
      <vt:lpstr>Snímek 4</vt:lpstr>
      <vt:lpstr>Snímek 5</vt:lpstr>
      <vt:lpstr>Snímek 6</vt:lpstr>
      <vt:lpstr>Snímek 7</vt:lpstr>
      <vt:lpstr>Lehnice</vt:lpstr>
      <vt:lpstr>Bitva u Lehnice 1241</vt:lpstr>
      <vt:lpstr>Lehnice 1650</vt:lpstr>
      <vt:lpstr>Katedrála sv. Petra a Pavla</vt:lpstr>
      <vt:lpstr>Snímek 12</vt:lpstr>
      <vt:lpstr>Snímek 13</vt:lpstr>
      <vt:lpstr>Kostel Panny Marie</vt:lpstr>
      <vt:lpstr>Nová radnice</vt:lpstr>
      <vt:lpstr>Stará radnice</vt:lpstr>
      <vt:lpstr>Piastovský hrad</vt:lpstr>
      <vt:lpstr>Snímek 18</vt:lpstr>
      <vt:lpstr>U křepelčí klece</vt:lpstr>
      <vt:lpstr>Olešnice</vt:lpstr>
      <vt:lpstr>Olešnice ok. 1650</vt:lpstr>
      <vt:lpstr>Snímek 22</vt:lpstr>
      <vt:lpstr>Rynek a radnice</vt:lpstr>
      <vt:lpstr>Radnice</vt:lpstr>
      <vt:lpstr>Zámek</vt:lpstr>
      <vt:lpstr>Snímek 26</vt:lpstr>
      <vt:lpstr>Snímek 27</vt:lpstr>
      <vt:lpstr>1923 korunní princ Vilém a princezna Cecilie</vt:lpstr>
      <vt:lpstr>Kostel sv. Jana Apoštola</vt:lpstr>
      <vt:lpstr>Vratislavská brána</vt:lpstr>
      <vt:lpstr>Zbytky hradeb</vt:lpstr>
      <vt:lpstr>Kostel nejsvětější Panny Marie</vt:lpstr>
      <vt:lpstr>Břeh</vt:lpstr>
      <vt:lpstr>Břeh 1839</vt:lpstr>
      <vt:lpstr>Snímek 35</vt:lpstr>
      <vt:lpstr>Radnice</vt:lpstr>
      <vt:lpstr>Piastovský hrad 1750</vt:lpstr>
      <vt:lpstr>Ilustrace 18. století</vt:lpstr>
      <vt:lpstr>Pol. 19. století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Kostel sv. Mikuláše</vt:lpstr>
      <vt:lpstr>Kostel sv. Mikuláše</vt:lpstr>
      <vt:lpstr>Kostel Povýšení sv. Kříže (1734-1739)</vt:lpstr>
      <vt:lpstr>Snímek 50</vt:lpstr>
      <vt:lpstr>Rynek</vt:lpstr>
      <vt:lpstr>Snímek 52</vt:lpstr>
      <vt:lpstr>Hlohov</vt:lpstr>
      <vt:lpstr>Hlohov 17. století</vt:lpstr>
      <vt:lpstr>Snímek 55</vt:lpstr>
      <vt:lpstr>Staré město</vt:lpstr>
      <vt:lpstr>Radnice</vt:lpstr>
      <vt:lpstr>Zbytky opevnění</vt:lpstr>
      <vt:lpstr>Snímek 59</vt:lpstr>
      <vt:lpstr>Zámek</vt:lpstr>
      <vt:lpstr>Kostel Nanebevzetí Panny Marie</vt:lpstr>
      <vt:lpstr>Kostel sv. Mikuláše</vt:lpstr>
      <vt:lpstr>Snímek 63</vt:lpstr>
      <vt:lpstr>Svídnice</vt:lpstr>
      <vt:lpstr>Svídnice 1650</vt:lpstr>
      <vt:lpstr>Kostel míru (postaven 1657)</vt:lpstr>
      <vt:lpstr>Snímek 67</vt:lpstr>
      <vt:lpstr>Rynek</vt:lpstr>
      <vt:lpstr>Snímek 69</vt:lpstr>
      <vt:lpstr>Radnice</vt:lpstr>
      <vt:lpstr>Marie Cunitze (†1664)</vt:lpstr>
      <vt:lpstr>Kostel sv. Václava a Stanislava</vt:lpstr>
      <vt:lpstr>Snímek 73</vt:lpstr>
      <vt:lpstr>Snímek 74</vt:lpstr>
      <vt:lpstr>Minsterberk (pl. Ziębice)</vt:lpstr>
      <vt:lpstr>Minsterberk 1750</vt:lpstr>
      <vt:lpstr>Bazylika sv. Jiřího Mučedníka</vt:lpstr>
      <vt:lpstr>Snímek 78</vt:lpstr>
      <vt:lpstr>Radnice</vt:lpstr>
      <vt:lpstr>Zbytky opevnění (13.-14.st.)</vt:lpstr>
      <vt:lpstr>Pačkovská brána</vt:lpstr>
      <vt:lpstr>Falkenberk</vt:lpstr>
      <vt:lpstr>Otmuchov</vt:lpstr>
      <vt:lpstr>Zámek</vt:lpstr>
      <vt:lpstr>Opevnění</vt:lpstr>
      <vt:lpstr>Snímek 86</vt:lpstr>
      <vt:lpstr>Kostel sv. Mikuláše a Františka Xaverského</vt:lpstr>
      <vt:lpstr>Opole</vt:lpstr>
      <vt:lpstr>Opole 1535</vt:lpstr>
      <vt:lpstr>Opole 18. století</vt:lpstr>
      <vt:lpstr>Piastovská věž</vt:lpstr>
      <vt:lpstr>Snímek 92</vt:lpstr>
      <vt:lpstr>Radnice</vt:lpstr>
      <vt:lpstr>Snímek 94</vt:lpstr>
      <vt:lpstr>Palác Vecchio, Florencie</vt:lpstr>
      <vt:lpstr>Rynek</vt:lpstr>
      <vt:lpstr>Kostel „na Hůrce“ – Panny Marie a sv. Vojtěcha</vt:lpstr>
      <vt:lpstr>Těšín</vt:lpstr>
      <vt:lpstr>Těšín 1640</vt:lpstr>
      <vt:lpstr>Rotunda a piastovská věž</vt:lpstr>
      <vt:lpstr>Kostel sv. Máří Magdaleny</vt:lpstr>
      <vt:lpstr>Palác Larischů</vt:lpstr>
      <vt:lpstr>Ratiboř</vt:lpstr>
      <vt:lpstr>Kaple sv. Tomáše z Canterbury</vt:lpstr>
      <vt:lpstr>Zámek</vt:lpstr>
      <vt:lpstr>Rynek</vt:lpstr>
      <vt:lpstr>Kostel sv. Jakuba</vt:lpstr>
      <vt:lpstr>Hlubčice (Glubczyce)</vt:lpstr>
      <vt:lpstr>Hlubčice 18. st.</vt:lpstr>
      <vt:lpstr>Radnice 1732</vt:lpstr>
      <vt:lpstr>Snímek 111</vt:lpstr>
      <vt:lpstr>Radnice 1945</vt:lpstr>
      <vt:lpstr>Radnice 90.léta 20.st</vt:lpstr>
      <vt:lpstr>Dnešní stav</vt:lpstr>
      <vt:lpstr>Synagoga</vt:lpstr>
      <vt:lpstr>Opevnění</vt:lpstr>
      <vt:lpstr>Františkánský klášter</vt:lpstr>
      <vt:lpstr>Díky za pozornost!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Slezská města</dc:title>
  <dc:creator>David Radek</dc:creator>
  <cp:lastModifiedBy>David Radek</cp:lastModifiedBy>
  <cp:revision>28</cp:revision>
  <dcterms:created xsi:type="dcterms:W3CDTF">2019-04-14T11:50:22Z</dcterms:created>
  <dcterms:modified xsi:type="dcterms:W3CDTF">2019-04-14T19:31:02Z</dcterms:modified>
</cp:coreProperties>
</file>