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840" r:id="rId1"/>
  </p:sldMasterIdLst>
  <p:notesMasterIdLst>
    <p:notesMasterId r:id="rId10"/>
  </p:notesMasterIdLst>
  <p:sldIdLst>
    <p:sldId id="256" r:id="rId2"/>
    <p:sldId id="267" r:id="rId3"/>
    <p:sldId id="268" r:id="rId4"/>
    <p:sldId id="269" r:id="rId5"/>
    <p:sldId id="272" r:id="rId6"/>
    <p:sldId id="273" r:id="rId7"/>
    <p:sldId id="270" r:id="rId8"/>
    <p:sldId id="25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3E185F-6CAA-440C-A1F1-00AD7ABB3588}" type="datetimeFigureOut">
              <a:rPr lang="cs-CZ" smtClean="0"/>
              <a:t>13.06.2022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B87834-0616-44BD-8BFC-2ADEF01618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8741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Zlatý věk první Československé republiky (1925-1929) a čas velké hospodářské krize (1929-1935)</a:t>
            </a:r>
            <a:endParaRPr lang="cs-CZ" sz="2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cs-CZ" sz="1800" dirty="0" smtClean="0"/>
          </a:p>
          <a:p>
            <a:r>
              <a:rPr lang="cs-CZ" sz="1800" dirty="0" smtClean="0"/>
              <a:t>Novodobé dějiny II 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8046720" y="888274"/>
            <a:ext cx="1001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2800" dirty="0" smtClean="0">
                <a:solidFill>
                  <a:schemeClr val="bg1"/>
                </a:solidFill>
              </a:rPr>
              <a:t>(13)</a:t>
            </a:r>
            <a:endParaRPr lang="cs-CZ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91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Novodobé dějiny II</a:t>
            </a:r>
            <a:br>
              <a:rPr lang="cs-CZ" sz="2800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1600" dirty="0" smtClean="0"/>
              <a:t>1. Úsvit občanské společnosti : proměna státu a </a:t>
            </a:r>
            <a:r>
              <a:rPr lang="cs-CZ" sz="1600" dirty="0"/>
              <a:t>práva v habsburské </a:t>
            </a:r>
            <a:r>
              <a:rPr lang="cs-CZ" sz="1600" dirty="0" smtClean="0"/>
              <a:t>monarchii od panování Marie Terezie do roku 1848</a:t>
            </a:r>
          </a:p>
          <a:p>
            <a:r>
              <a:rPr lang="cs-CZ" sz="1600" dirty="0" smtClean="0"/>
              <a:t>2. Formování </a:t>
            </a:r>
            <a:r>
              <a:rPr lang="cs-CZ" sz="1600" dirty="0"/>
              <a:t>moderního </a:t>
            </a:r>
            <a:r>
              <a:rPr lang="cs-CZ" sz="1600" dirty="0" smtClean="0"/>
              <a:t>českého </a:t>
            </a:r>
            <a:r>
              <a:rPr lang="cs-CZ" sz="1600" dirty="0"/>
              <a:t>národa: teorie a </a:t>
            </a:r>
            <a:r>
              <a:rPr lang="cs-CZ" sz="1600" dirty="0" smtClean="0"/>
              <a:t>koncepty</a:t>
            </a:r>
          </a:p>
          <a:p>
            <a:r>
              <a:rPr lang="cs-CZ" sz="1600" dirty="0" smtClean="0"/>
              <a:t>3. Formování moderního českého národa: </a:t>
            </a:r>
            <a:r>
              <a:rPr lang="cs-CZ" sz="1600" dirty="0" err="1" smtClean="0"/>
              <a:t>etnokulturní</a:t>
            </a:r>
            <a:r>
              <a:rPr lang="cs-CZ" sz="1600" dirty="0" smtClean="0"/>
              <a:t> identita 1780-1848 </a:t>
            </a:r>
          </a:p>
          <a:p>
            <a:r>
              <a:rPr lang="cs-CZ" sz="1600" dirty="0" smtClean="0"/>
              <a:t>4. České země v revoluci 1848</a:t>
            </a:r>
          </a:p>
          <a:p>
            <a:r>
              <a:rPr lang="cs-CZ" sz="1600" dirty="0" smtClean="0"/>
              <a:t>5. České země v období </a:t>
            </a:r>
            <a:r>
              <a:rPr lang="cs-CZ" sz="1600" dirty="0" err="1" smtClean="0"/>
              <a:t>neoabsolutismu</a:t>
            </a:r>
            <a:endParaRPr lang="cs-CZ" sz="1600" dirty="0" smtClean="0"/>
          </a:p>
          <a:p>
            <a:r>
              <a:rPr lang="cs-CZ" sz="1600" dirty="0" smtClean="0"/>
              <a:t>6. České </a:t>
            </a:r>
            <a:r>
              <a:rPr lang="cs-CZ" sz="1600" dirty="0"/>
              <a:t>země  v době obnovení ústavnosti </a:t>
            </a:r>
            <a:r>
              <a:rPr lang="cs-CZ" sz="1600" dirty="0" smtClean="0"/>
              <a:t>1860-1865</a:t>
            </a:r>
          </a:p>
          <a:p>
            <a:r>
              <a:rPr lang="cs-CZ" sz="1600" dirty="0" smtClean="0"/>
              <a:t>7. České země  době rakousko-uherského vyrovnání 1866-1873</a:t>
            </a:r>
          </a:p>
          <a:p>
            <a:r>
              <a:rPr lang="cs-CZ" sz="1600" dirty="0" smtClean="0"/>
              <a:t>8. České země v letech 1873-1890: od pasivní rezistence k „drobečkové politice“</a:t>
            </a:r>
          </a:p>
          <a:p>
            <a:r>
              <a:rPr lang="cs-CZ" sz="1600" dirty="0" smtClean="0"/>
              <a:t>9. </a:t>
            </a:r>
            <a:r>
              <a:rPr lang="cs-CZ" sz="1600" dirty="0"/>
              <a:t>Č</a:t>
            </a:r>
            <a:r>
              <a:rPr lang="cs-CZ" sz="1600" dirty="0" smtClean="0"/>
              <a:t>eské </a:t>
            </a:r>
            <a:r>
              <a:rPr lang="cs-CZ" sz="1600" dirty="0"/>
              <a:t>země  v letech </a:t>
            </a:r>
            <a:r>
              <a:rPr lang="cs-CZ" sz="1600" dirty="0" smtClean="0"/>
              <a:t>1891-1904</a:t>
            </a:r>
          </a:p>
          <a:p>
            <a:r>
              <a:rPr lang="cs-CZ" sz="1600" dirty="0" smtClean="0"/>
              <a:t>10. České země v letech 1905-1914</a:t>
            </a:r>
          </a:p>
          <a:p>
            <a:r>
              <a:rPr lang="cs-CZ" sz="1600" dirty="0" smtClean="0"/>
              <a:t>11. České země a první světová válka 1914-1918</a:t>
            </a:r>
          </a:p>
          <a:p>
            <a:r>
              <a:rPr lang="cs-CZ" sz="1600" dirty="0" smtClean="0"/>
              <a:t>12. Vznik a počátky samostatného Československa (1918-1925)</a:t>
            </a:r>
          </a:p>
          <a:p>
            <a:r>
              <a:rPr lang="cs-CZ" sz="1600" dirty="0" smtClean="0">
                <a:solidFill>
                  <a:srgbClr val="FF0000"/>
                </a:solidFill>
              </a:rPr>
              <a:t>13. Zlatý věk první Československé republiky (1925-1929) a čas velké hospodářské krize (1929-1935)</a:t>
            </a:r>
            <a:endParaRPr lang="cs-CZ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45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Volby do poslanecké sněmovny 1925:</a:t>
            </a:r>
          </a:p>
          <a:p>
            <a:pPr lvl="1"/>
            <a:r>
              <a:rPr lang="cs-CZ" dirty="0" err="1"/>
              <a:t>agr</a:t>
            </a:r>
            <a:r>
              <a:rPr lang="cs-CZ" dirty="0"/>
              <a:t>. 13,7 %</a:t>
            </a:r>
          </a:p>
          <a:p>
            <a:pPr lvl="1"/>
            <a:r>
              <a:rPr lang="cs-CZ" dirty="0"/>
              <a:t>KSČ 13,5 %</a:t>
            </a:r>
          </a:p>
          <a:p>
            <a:pPr lvl="1"/>
            <a:r>
              <a:rPr lang="cs-CZ" dirty="0"/>
              <a:t>lidovci 9,7 %</a:t>
            </a:r>
          </a:p>
          <a:p>
            <a:pPr lvl="1"/>
            <a:r>
              <a:rPr lang="cs-CZ" dirty="0"/>
              <a:t>čs. soc. dem. 8,9 %</a:t>
            </a:r>
          </a:p>
          <a:p>
            <a:pPr lvl="1"/>
            <a:r>
              <a:rPr lang="cs-CZ" dirty="0"/>
              <a:t>čs. </a:t>
            </a:r>
            <a:r>
              <a:rPr lang="cs-CZ" dirty="0" err="1"/>
              <a:t>ns</a:t>
            </a:r>
            <a:r>
              <a:rPr lang="cs-CZ" dirty="0"/>
              <a:t> 8,6 %</a:t>
            </a:r>
          </a:p>
          <a:p>
            <a:pPr lvl="1"/>
            <a:r>
              <a:rPr lang="cs-CZ" dirty="0"/>
              <a:t>něm. </a:t>
            </a:r>
            <a:r>
              <a:rPr lang="cs-CZ" dirty="0" err="1"/>
              <a:t>agr</a:t>
            </a:r>
            <a:r>
              <a:rPr lang="cs-CZ" dirty="0"/>
              <a:t>. 8 %</a:t>
            </a:r>
          </a:p>
          <a:p>
            <a:r>
              <a:rPr lang="cs-CZ" dirty="0" smtClean="0"/>
              <a:t>od 9. 12. 1925 vláda všenárodní koalice, A. Švehla</a:t>
            </a:r>
          </a:p>
          <a:p>
            <a:r>
              <a:rPr lang="cs-CZ" dirty="0" smtClean="0"/>
              <a:t>napětí v koalici (demonstrace proti clům a </a:t>
            </a:r>
            <a:r>
              <a:rPr lang="cs-CZ" dirty="0" err="1" smtClean="0"/>
              <a:t>kongrui</a:t>
            </a:r>
            <a:r>
              <a:rPr lang="cs-CZ" dirty="0" smtClean="0"/>
              <a:t>) – 18. 3. 1926 úřednická vláda Jana Černého II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vznik panské koalice:</a:t>
            </a:r>
          </a:p>
          <a:p>
            <a:pPr lvl="1"/>
            <a:r>
              <a:rPr lang="cs-CZ" dirty="0" smtClean="0"/>
              <a:t>22. 6. 1926 schválena pevná agrární cla (na obilí, mouku a mlýnské výrobky, sádlo, brambory, luštěniny  apod.) </a:t>
            </a:r>
          </a:p>
          <a:p>
            <a:pPr lvl="1"/>
            <a:r>
              <a:rPr lang="cs-CZ" dirty="0" smtClean="0"/>
              <a:t>25. 6. 1926 schválena </a:t>
            </a:r>
            <a:r>
              <a:rPr lang="cs-CZ" dirty="0" err="1" smtClean="0"/>
              <a:t>kongrua</a:t>
            </a:r>
            <a:endParaRPr lang="cs-CZ" dirty="0" smtClean="0"/>
          </a:p>
          <a:p>
            <a:pPr lvl="1"/>
            <a:r>
              <a:rPr lang="cs-CZ" dirty="0" smtClean="0"/>
              <a:t>= vznik celně-kongruového paktu jako jádra budoucí koalice</a:t>
            </a:r>
          </a:p>
          <a:p>
            <a:r>
              <a:rPr lang="cs-CZ" dirty="0" smtClean="0"/>
              <a:t>12. 10. 1926 jmenována vláda tzv. panské (občanské) koalice, min. př. A. Švehla</a:t>
            </a:r>
          </a:p>
          <a:p>
            <a:pPr lvl="1"/>
            <a:r>
              <a:rPr lang="cs-CZ" dirty="0" err="1" smtClean="0"/>
              <a:t>agr</a:t>
            </a:r>
            <a:r>
              <a:rPr lang="cs-CZ" dirty="0" smtClean="0"/>
              <a:t>., lid., </a:t>
            </a:r>
            <a:r>
              <a:rPr lang="cs-CZ" dirty="0" err="1" smtClean="0"/>
              <a:t>živn</a:t>
            </a:r>
            <a:r>
              <a:rPr lang="cs-CZ" dirty="0" smtClean="0"/>
              <a:t>., něm. </a:t>
            </a:r>
            <a:r>
              <a:rPr lang="cs-CZ" dirty="0" err="1" smtClean="0"/>
              <a:t>agr</a:t>
            </a:r>
            <a:r>
              <a:rPr lang="cs-CZ" dirty="0" smtClean="0"/>
              <a:t>., něm. </a:t>
            </a:r>
            <a:r>
              <a:rPr lang="cs-CZ" dirty="0" err="1" smtClean="0"/>
              <a:t>kř</a:t>
            </a:r>
            <a:r>
              <a:rPr lang="cs-CZ" dirty="0" smtClean="0"/>
              <a:t>. soc. </a:t>
            </a:r>
          </a:p>
          <a:p>
            <a:pPr lvl="1"/>
            <a:r>
              <a:rPr lang="cs-CZ" dirty="0" smtClean="0"/>
              <a:t>15. 1. 1927 HSĽS</a:t>
            </a:r>
          </a:p>
          <a:p>
            <a:pPr lvl="1"/>
            <a:r>
              <a:rPr lang="cs-CZ" dirty="0" smtClean="0"/>
              <a:t>28. 4. 1928 </a:t>
            </a:r>
            <a:r>
              <a:rPr lang="cs-CZ" dirty="0" err="1" smtClean="0"/>
              <a:t>nár</a:t>
            </a:r>
            <a:r>
              <a:rPr lang="cs-CZ" dirty="0" smtClean="0"/>
              <a:t>. dem.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51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Nárůst českého fašismus, slovenského „separatismu“, německého iredentismus a zostření boje komunistů</a:t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 smtClean="0"/>
              <a:t/>
            </a:r>
            <a:br>
              <a:rPr lang="cs-CZ" sz="2800" dirty="0" smtClean="0"/>
            </a:b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867912" y="868679"/>
            <a:ext cx="4178808" cy="5880463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26. 3. 1926 fašistické skupiny sdruženy v Národní obci fašistické</a:t>
            </a:r>
          </a:p>
          <a:p>
            <a:r>
              <a:rPr lang="cs-CZ" dirty="0" smtClean="0"/>
              <a:t>28. 10. 1926 </a:t>
            </a:r>
            <a:r>
              <a:rPr lang="cs-CZ" dirty="0" err="1" smtClean="0"/>
              <a:t>Radola</a:t>
            </a:r>
            <a:r>
              <a:rPr lang="cs-CZ" dirty="0" smtClean="0"/>
              <a:t> Gajda, náčelník hlavní štábu ČS armády, obviněn z přípravy fašistického puče a suspendován</a:t>
            </a:r>
          </a:p>
          <a:p>
            <a:r>
              <a:rPr lang="cs-CZ" dirty="0" smtClean="0"/>
              <a:t>23. 8. 1927 sázavská aféra: členové omladiny NOF se vloupali do vily úředníka MNO, Gajda zbaven poslaneckého mandátu, odsouzen</a:t>
            </a:r>
          </a:p>
          <a:p>
            <a:r>
              <a:rPr lang="cs-CZ" dirty="0" smtClean="0"/>
              <a:t>1930 </a:t>
            </a:r>
            <a:r>
              <a:rPr lang="cs-CZ" dirty="0" err="1" smtClean="0"/>
              <a:t>zal</a:t>
            </a:r>
            <a:r>
              <a:rPr lang="cs-CZ" dirty="0" smtClean="0"/>
              <a:t>. Vlajka</a:t>
            </a:r>
          </a:p>
          <a:p>
            <a:r>
              <a:rPr lang="cs-CZ" dirty="0" smtClean="0"/>
              <a:t>po rozpadu Ligy proti vázaným kandidátním listinám J. Stříbrného vznikla fašistická Národní liga</a:t>
            </a:r>
          </a:p>
          <a:p>
            <a:r>
              <a:rPr lang="cs-CZ" dirty="0" smtClean="0"/>
              <a:t>21.-22. 1. 1933 židenický fašistický pokus o puč</a:t>
            </a:r>
          </a:p>
          <a:p>
            <a:r>
              <a:rPr lang="cs-CZ" dirty="0" smtClean="0"/>
              <a:t>7. 4. 1934 vznikla Fašistická Národní fronta</a:t>
            </a:r>
          </a:p>
          <a:p>
            <a:pPr lvl="1"/>
            <a:r>
              <a:rPr lang="cs-CZ" dirty="0" smtClean="0"/>
              <a:t>1935 spojena s </a:t>
            </a:r>
            <a:r>
              <a:rPr lang="cs-CZ" dirty="0" err="1" smtClean="0"/>
              <a:t>nár</a:t>
            </a:r>
            <a:r>
              <a:rPr lang="cs-CZ" dirty="0" smtClean="0"/>
              <a:t>. dem. v novou </a:t>
            </a:r>
            <a:r>
              <a:rPr lang="cs-CZ" dirty="0" err="1" smtClean="0"/>
              <a:t>nacionalist</a:t>
            </a:r>
            <a:r>
              <a:rPr lang="cs-CZ" dirty="0" smtClean="0"/>
              <a:t>. stranu Národní sjednocení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1. 1. 1928 vypukla </a:t>
            </a:r>
            <a:r>
              <a:rPr lang="cs-CZ" dirty="0" err="1" smtClean="0"/>
              <a:t>Tukova</a:t>
            </a:r>
            <a:r>
              <a:rPr lang="cs-CZ" dirty="0" smtClean="0"/>
              <a:t> aféra</a:t>
            </a:r>
          </a:p>
          <a:p>
            <a:pPr lvl="1"/>
            <a:r>
              <a:rPr lang="cs-CZ" dirty="0" smtClean="0"/>
              <a:t>16. 1. 1929 projednáno poslaneckým a senátorským klubem HSĽS – prohra čechoslovakistů</a:t>
            </a:r>
          </a:p>
          <a:p>
            <a:pPr lvl="1"/>
            <a:r>
              <a:rPr lang="cs-CZ" dirty="0" smtClean="0"/>
              <a:t>8. 10. 1929 odchod ministrů HSĽS z vlády</a:t>
            </a:r>
          </a:p>
          <a:p>
            <a:pPr lvl="1"/>
            <a:r>
              <a:rPr lang="cs-CZ" dirty="0" smtClean="0"/>
              <a:t>leden 1930 požadavek autonomie</a:t>
            </a:r>
          </a:p>
          <a:p>
            <a:r>
              <a:rPr lang="cs-CZ" dirty="0" smtClean="0"/>
              <a:t>18. – 23. 2. 1929 . sjezd KSČ, do čela K. Gottwald</a:t>
            </a:r>
          </a:p>
          <a:p>
            <a:pPr lvl="1"/>
            <a:r>
              <a:rPr lang="cs-CZ" dirty="0" smtClean="0"/>
              <a:t>30. 6. 1934 zatykač na komunistické iniciátory protimasarykovské kampaně (útěk do SSSR – mj. K. Gottwald)</a:t>
            </a:r>
          </a:p>
        </p:txBody>
      </p:sp>
    </p:spTree>
    <p:extLst>
      <p:ext uri="{BB962C8B-B14F-4D97-AF65-F5344CB8AC3E}">
        <p14:creationId xmlns:p14="http://schemas.microsoft.com/office/powerpoint/2010/main" val="256505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od 1. 2. 1929 v čele vlády nahrazen A. Švehla Františkem </a:t>
            </a:r>
            <a:r>
              <a:rPr lang="cs-CZ" dirty="0" err="1"/>
              <a:t>Udržalem</a:t>
            </a:r>
            <a:endParaRPr lang="cs-CZ" dirty="0"/>
          </a:p>
          <a:p>
            <a:r>
              <a:rPr lang="cs-CZ" dirty="0"/>
              <a:t>září 1929 krize koalice (posílení lidovců na úkor </a:t>
            </a:r>
            <a:r>
              <a:rPr lang="cs-CZ" dirty="0" err="1"/>
              <a:t>agr</a:t>
            </a:r>
            <a:r>
              <a:rPr lang="cs-CZ" dirty="0"/>
              <a:t>. ve volbách do zemských zastupitelstev – dle tzv. organizačního zákona z 1927)</a:t>
            </a:r>
          </a:p>
          <a:p>
            <a:r>
              <a:rPr lang="cs-CZ" dirty="0" smtClean="0"/>
              <a:t>Volby do poslanecké sněmovny NS ČSR 27. 10. 1929</a:t>
            </a:r>
          </a:p>
          <a:p>
            <a:pPr lvl="1"/>
            <a:r>
              <a:rPr lang="cs-CZ" dirty="0" err="1"/>
              <a:t>agr</a:t>
            </a:r>
            <a:r>
              <a:rPr lang="cs-CZ" dirty="0"/>
              <a:t>. 15 %</a:t>
            </a:r>
          </a:p>
          <a:p>
            <a:pPr lvl="1"/>
            <a:r>
              <a:rPr lang="cs-CZ" dirty="0"/>
              <a:t>soc. dem. 13 %</a:t>
            </a:r>
          </a:p>
          <a:p>
            <a:pPr lvl="1"/>
            <a:r>
              <a:rPr lang="cs-CZ" dirty="0" err="1"/>
              <a:t>nár</a:t>
            </a:r>
            <a:r>
              <a:rPr lang="cs-CZ" dirty="0"/>
              <a:t>. soc. 10,4 %</a:t>
            </a:r>
          </a:p>
          <a:p>
            <a:pPr lvl="1"/>
            <a:r>
              <a:rPr lang="cs-CZ" dirty="0"/>
              <a:t>KSČ 10,2 %</a:t>
            </a:r>
          </a:p>
          <a:p>
            <a:pPr lvl="1"/>
            <a:r>
              <a:rPr lang="cs-CZ" dirty="0"/>
              <a:t>něm. soc. dem 6,9 %</a:t>
            </a:r>
          </a:p>
          <a:p>
            <a:pPr lvl="1"/>
            <a:r>
              <a:rPr lang="cs-CZ" dirty="0"/>
              <a:t>HSĽS 5,7 %</a:t>
            </a:r>
          </a:p>
          <a:p>
            <a:r>
              <a:rPr lang="cs-CZ" dirty="0" smtClean="0"/>
              <a:t>vláda F. Udržela (široká koalice)</a:t>
            </a:r>
          </a:p>
          <a:p>
            <a:r>
              <a:rPr lang="cs-CZ" dirty="0" smtClean="0"/>
              <a:t>říjen 1932 turbulence v agrární straně, </a:t>
            </a:r>
            <a:r>
              <a:rPr lang="cs-CZ" dirty="0" err="1" smtClean="0"/>
              <a:t>Udržal</a:t>
            </a:r>
            <a:r>
              <a:rPr lang="cs-CZ" dirty="0" smtClean="0"/>
              <a:t> vystřídán Janem </a:t>
            </a:r>
            <a:r>
              <a:rPr lang="cs-CZ" dirty="0" err="1" smtClean="0"/>
              <a:t>Malypetrem</a:t>
            </a:r>
            <a:r>
              <a:rPr lang="cs-CZ" dirty="0" smtClean="0"/>
              <a:t> (29. 10. 1932)</a:t>
            </a:r>
          </a:p>
          <a:p>
            <a:r>
              <a:rPr lang="cs-CZ" dirty="0" smtClean="0"/>
              <a:t>19. 5. 1935 volby do poslanecké sněmovny NS ČSR</a:t>
            </a:r>
          </a:p>
          <a:p>
            <a:pPr lvl="1"/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7206" y="1568450"/>
            <a:ext cx="2857500" cy="3721100"/>
          </a:xfrm>
        </p:spPr>
      </p:pic>
      <p:sp>
        <p:nvSpPr>
          <p:cNvPr id="6" name="TextovéPole 5"/>
          <p:cNvSpPr txBox="1"/>
          <p:nvPr/>
        </p:nvSpPr>
        <p:spPr>
          <a:xfrm>
            <a:off x="8127206" y="5408023"/>
            <a:ext cx="2923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František </a:t>
            </a:r>
            <a:r>
              <a:rPr lang="cs-CZ" dirty="0" err="1" smtClean="0"/>
              <a:t>Udržal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681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Nárůst německého nebezpečí</a:t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 smtClean="0"/>
              <a:t/>
            </a:r>
            <a:br>
              <a:rPr lang="cs-CZ" sz="2800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29. 2. 1932 zákaz </a:t>
            </a:r>
            <a:r>
              <a:rPr lang="cs-CZ" dirty="0" err="1"/>
              <a:t>paramilitární</a:t>
            </a:r>
            <a:r>
              <a:rPr lang="cs-CZ" dirty="0"/>
              <a:t> organizace </a:t>
            </a:r>
            <a:r>
              <a:rPr lang="cs-CZ" dirty="0" err="1" smtClean="0"/>
              <a:t>Volkssport</a:t>
            </a:r>
            <a:endParaRPr lang="cs-CZ" dirty="0" smtClean="0"/>
          </a:p>
          <a:p>
            <a:pPr lvl="1"/>
            <a:r>
              <a:rPr lang="cs-CZ" dirty="0" smtClean="0"/>
              <a:t>24. 9. 1932 rozsudek v procesu s </a:t>
            </a:r>
            <a:r>
              <a:rPr lang="cs-CZ" dirty="0" err="1" smtClean="0"/>
              <a:t>Volkssportem</a:t>
            </a:r>
            <a:endParaRPr lang="cs-CZ" dirty="0" smtClean="0"/>
          </a:p>
          <a:p>
            <a:r>
              <a:rPr lang="cs-CZ" dirty="0" smtClean="0"/>
              <a:t>leden 1933 převzetí moci A. Hitlerem v Německu</a:t>
            </a:r>
          </a:p>
          <a:p>
            <a:r>
              <a:rPr lang="cs-CZ" dirty="0" smtClean="0"/>
              <a:t>9. 6. 1933 zmocňovací zákon – mj. na ochranu demokracie</a:t>
            </a:r>
          </a:p>
          <a:p>
            <a:r>
              <a:rPr lang="cs-CZ" dirty="0" smtClean="0"/>
              <a:t>2. 10. 1933 </a:t>
            </a:r>
            <a:r>
              <a:rPr lang="cs-CZ" dirty="0" err="1" smtClean="0"/>
              <a:t>zal</a:t>
            </a:r>
            <a:r>
              <a:rPr lang="cs-CZ" dirty="0" smtClean="0"/>
              <a:t>. </a:t>
            </a:r>
            <a:r>
              <a:rPr lang="cs-CZ" dirty="0" err="1" smtClean="0"/>
              <a:t>Sudetendeutsche</a:t>
            </a:r>
            <a:r>
              <a:rPr lang="cs-CZ" dirty="0" smtClean="0"/>
              <a:t> </a:t>
            </a:r>
            <a:r>
              <a:rPr lang="cs-CZ" dirty="0" err="1" smtClean="0"/>
              <a:t>Heimatfront</a:t>
            </a:r>
            <a:endParaRPr lang="cs-CZ" dirty="0" smtClean="0"/>
          </a:p>
          <a:p>
            <a:r>
              <a:rPr lang="cs-CZ" dirty="0" smtClean="0"/>
              <a:t>4. 10. 1933 postaveny mimo zákon něm. </a:t>
            </a:r>
            <a:r>
              <a:rPr lang="cs-CZ" dirty="0" err="1" smtClean="0"/>
              <a:t>nac</a:t>
            </a:r>
            <a:r>
              <a:rPr lang="cs-CZ" dirty="0" smtClean="0"/>
              <a:t>. a něm. </a:t>
            </a:r>
            <a:r>
              <a:rPr lang="cs-CZ" dirty="0" err="1" smtClean="0"/>
              <a:t>nár</a:t>
            </a:r>
            <a:r>
              <a:rPr lang="cs-CZ" dirty="0" smtClean="0"/>
              <a:t>. soc. strana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9. 6. 1934 ČSR uznala de iure SSSR a navázala s ním diplomatické styky </a:t>
            </a:r>
          </a:p>
          <a:p>
            <a:pPr lvl="1"/>
            <a:r>
              <a:rPr lang="cs-CZ" dirty="0" smtClean="0"/>
              <a:t>16. 5. 1935 uzavřen pakt ČSR a SSSR </a:t>
            </a:r>
            <a:r>
              <a:rPr lang="cs-CZ" dirty="0" smtClean="0"/>
              <a:t>o </a:t>
            </a:r>
            <a:r>
              <a:rPr lang="cs-CZ" dirty="0" smtClean="0"/>
              <a:t>vzájemné pomoci</a:t>
            </a:r>
          </a:p>
          <a:p>
            <a:r>
              <a:rPr lang="cs-CZ" dirty="0" smtClean="0"/>
              <a:t>listopad 1934 </a:t>
            </a:r>
            <a:r>
              <a:rPr lang="cs-CZ" dirty="0" err="1" smtClean="0"/>
              <a:t>insigniáda</a:t>
            </a:r>
            <a:endParaRPr lang="cs-CZ" dirty="0" smtClean="0"/>
          </a:p>
          <a:p>
            <a:r>
              <a:rPr lang="cs-CZ" dirty="0" smtClean="0"/>
              <a:t>30. 4. 1935 SHF se přejmenovala na SdP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4625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Hospodářská konjunktura a vypuknutí velké hospodářské krize</a:t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 smtClean="0"/>
              <a:t/>
            </a:r>
            <a:br>
              <a:rPr lang="cs-CZ" sz="2800" dirty="0" smtClean="0"/>
            </a:b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1 .4. 1926 zahájila činnost Národní banka československá (do té doby její povinnosti vykonával Bankovní úřad MF) </a:t>
            </a:r>
          </a:p>
          <a:p>
            <a:r>
              <a:rPr lang="cs-CZ" dirty="0" smtClean="0"/>
              <a:t>24.  10. 1929 krach na newyorské burze</a:t>
            </a:r>
          </a:p>
          <a:p>
            <a:r>
              <a:rPr lang="cs-CZ" dirty="0" smtClean="0"/>
              <a:t>1930-1933 nejhlubší hospodářská krize v ČSR</a:t>
            </a:r>
          </a:p>
          <a:p>
            <a:pPr lvl="1"/>
            <a:r>
              <a:rPr lang="cs-CZ" dirty="0" smtClean="0"/>
              <a:t>1934 první známky oživení</a:t>
            </a:r>
          </a:p>
          <a:p>
            <a:r>
              <a:rPr lang="cs-CZ" dirty="0" smtClean="0"/>
              <a:t>srpen 1930 zahájena stravovací akce</a:t>
            </a:r>
          </a:p>
          <a:p>
            <a:r>
              <a:rPr lang="cs-CZ" dirty="0" smtClean="0"/>
              <a:t>15.-16. 3. 1931 celonárodní sjezd nezaměstnaných</a:t>
            </a:r>
          </a:p>
          <a:p>
            <a:r>
              <a:rPr lang="cs-CZ" dirty="0" smtClean="0"/>
              <a:t>1932 množí se velké stávky  (Most, Rosice-Oslavany)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prosinec 1933 </a:t>
            </a:r>
            <a:r>
              <a:rPr lang="cs-CZ" dirty="0" err="1" smtClean="0"/>
              <a:t>Englišův</a:t>
            </a:r>
            <a:r>
              <a:rPr lang="cs-CZ" dirty="0" smtClean="0"/>
              <a:t> návrh na zavedení dovozních příplatků</a:t>
            </a:r>
          </a:p>
          <a:p>
            <a:r>
              <a:rPr lang="cs-CZ" dirty="0" smtClean="0"/>
              <a:t>17. 2. 1934 první devalvace koruny</a:t>
            </a:r>
          </a:p>
          <a:p>
            <a:r>
              <a:rPr lang="cs-CZ" dirty="0" smtClean="0"/>
              <a:t>13. 7. 1934 ustavena Československá obilní společnost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0143" y="3579222"/>
            <a:ext cx="3560206" cy="2265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643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6032" y="1142999"/>
            <a:ext cx="2834640" cy="2915195"/>
          </a:xfrm>
        </p:spPr>
        <p:txBody>
          <a:bodyPr>
            <a:normAutofit/>
          </a:bodyPr>
          <a:lstStyle/>
          <a:p>
            <a:r>
              <a:rPr lang="cs-CZ" sz="2400" dirty="0" smtClean="0"/>
              <a:t>Zlatý </a:t>
            </a:r>
            <a:r>
              <a:rPr lang="cs-CZ" sz="2400" dirty="0"/>
              <a:t>věk první Československé republiky (</a:t>
            </a:r>
            <a:r>
              <a:rPr lang="cs-CZ" sz="2400" dirty="0" smtClean="0"/>
              <a:t>1925-1929) a čas Velké hospodářské krize (1929-1935)</a:t>
            </a:r>
            <a:br>
              <a:rPr lang="cs-CZ" sz="2400" dirty="0" smtClean="0"/>
            </a:br>
            <a:r>
              <a:rPr lang="cs-CZ" sz="2400" b="1" dirty="0" smtClean="0"/>
              <a:t>Literatura</a:t>
            </a:r>
            <a:r>
              <a:rPr lang="cs-CZ" sz="2400" b="1" dirty="0"/>
              <a:t/>
            </a:r>
            <a:br>
              <a:rPr lang="cs-CZ" sz="2400" b="1" dirty="0"/>
            </a:br>
            <a:endParaRPr lang="cs-CZ" sz="2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67912" y="452846"/>
            <a:ext cx="7315200" cy="64051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b="1" cap="all" dirty="0" smtClean="0"/>
              <a:t>Základní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cs-CZ" sz="1600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sz="1600" dirty="0" smtClean="0"/>
              <a:t>HÁJKOVÁ Dagmar – HORÁK Pavel: Republika československá 1918-1939. Praha 2018.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sz="1600" dirty="0" smtClean="0"/>
              <a:t>KÁRNÍK Zdeněk: České země v éře první republiky I.-III. Praha 2000-2003.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sz="1600" dirty="0" smtClean="0"/>
              <a:t>OLIVOVÁ Věra: Dějiny první republiky. Praha 2000.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cs-CZ" sz="1600" b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600" b="1" cap="all" dirty="0" smtClean="0"/>
              <a:t>Doporučená</a:t>
            </a:r>
            <a:endParaRPr lang="cs-CZ" sz="1600" b="1" cap="all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6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600" dirty="0"/>
              <a:t>HÁJKOVÁ Dagmar </a:t>
            </a:r>
            <a:r>
              <a:rPr lang="cs-CZ" sz="1600" dirty="0" smtClean="0"/>
              <a:t>a kol. (</a:t>
            </a:r>
            <a:r>
              <a:rPr lang="cs-CZ" sz="1600" dirty="0" err="1" smtClean="0"/>
              <a:t>edd</a:t>
            </a:r>
            <a:r>
              <a:rPr lang="cs-CZ" sz="1600" dirty="0" smtClean="0"/>
              <a:t>.): Sláva republice! Oficiální svátky a oslavy v meziválečném Československu.</a:t>
            </a:r>
            <a:endParaRPr lang="cs-CZ" sz="16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600" dirty="0" smtClean="0"/>
              <a:t>KLIMEK Antonín: Boj o Hrad I.-II. Praha 1996.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600" dirty="0"/>
              <a:t>KLIMEK Antonín</a:t>
            </a:r>
            <a:r>
              <a:rPr lang="cs-CZ" sz="1600" dirty="0" smtClean="0"/>
              <a:t>: Velké dějiny zemí Koruny české XIII. (1918-1929), XIV (1929-1938). Praha – Litomyšl 2000, 2002.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600" cap="all" dirty="0" smtClean="0"/>
              <a:t>KUBŮ </a:t>
            </a:r>
            <a:r>
              <a:rPr lang="cs-CZ" sz="1600" cap="all" dirty="0" err="1" smtClean="0"/>
              <a:t>e</a:t>
            </a:r>
            <a:r>
              <a:rPr lang="cs-CZ" sz="1600" dirty="0" err="1" smtClean="0"/>
              <a:t>duard</a:t>
            </a:r>
            <a:r>
              <a:rPr lang="cs-CZ" sz="1600" dirty="0" smtClean="0"/>
              <a:t>: Mýtus a realita hospodářské vyspělosti Československa mezi světovými válkami. Praha 2000.</a:t>
            </a:r>
            <a:endParaRPr lang="cs-CZ" sz="1600" cap="all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600" cap="all" dirty="0" smtClean="0"/>
              <a:t>RYCHLÍK J</a:t>
            </a:r>
            <a:r>
              <a:rPr lang="cs-CZ" sz="1600" dirty="0" smtClean="0"/>
              <a:t>an – RYCHLÍKOVÁ Magdaléna: Podkarpatská Rus v dějinách Československa 1918-1946. Praha 2016.</a:t>
            </a:r>
            <a:endParaRPr lang="cs-CZ" sz="1600" cap="all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600" b="1" cap="all" dirty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71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ámeček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TM03457475[[fn=Rámeček]]</Template>
  <TotalTime>2380</TotalTime>
  <Words>1005</Words>
  <Application>Microsoft Office PowerPoint</Application>
  <PresentationFormat>Širokoúhlá obrazovka</PresentationFormat>
  <Paragraphs>105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Calibri</vt:lpstr>
      <vt:lpstr>Corbel</vt:lpstr>
      <vt:lpstr>Wingdings 2</vt:lpstr>
      <vt:lpstr>Rámeček</vt:lpstr>
      <vt:lpstr>Zlatý věk první Československé republiky (1925-1929) a čas velké hospodářské krize (1929-1935)</vt:lpstr>
      <vt:lpstr>Novodobé dějiny II        </vt:lpstr>
      <vt:lpstr>Prezentace aplikace PowerPoint</vt:lpstr>
      <vt:lpstr>Nárůst českého fašismus, slovenského „separatismu“, německého iredentismus a zostření boje komunistů   </vt:lpstr>
      <vt:lpstr>Prezentace aplikace PowerPoint</vt:lpstr>
      <vt:lpstr>Nárůst německého nebezpečí         </vt:lpstr>
      <vt:lpstr>Hospodářská konjunktura a vypuknutí velké hospodářské krize       </vt:lpstr>
      <vt:lpstr>Zlatý věk první Československé republiky (1925-1929) a čas Velké hospodářské krize (1929-1935) Literatura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Chalupáři Od letního bytu k chatařství a chalupaření</dc:title>
  <dc:creator>Pelc</dc:creator>
  <cp:lastModifiedBy>pelcm</cp:lastModifiedBy>
  <cp:revision>345</cp:revision>
  <dcterms:created xsi:type="dcterms:W3CDTF">2017-11-15T08:17:41Z</dcterms:created>
  <dcterms:modified xsi:type="dcterms:W3CDTF">2022-06-13T07:55:02Z</dcterms:modified>
</cp:coreProperties>
</file>