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288" r:id="rId3"/>
    <p:sldId id="295" r:id="rId4"/>
    <p:sldId id="290" r:id="rId5"/>
    <p:sldId id="291" r:id="rId6"/>
    <p:sldId id="289" r:id="rId7"/>
    <p:sldId id="297" r:id="rId8"/>
    <p:sldId id="292" r:id="rId9"/>
    <p:sldId id="293" r:id="rId10"/>
    <p:sldId id="294" r:id="rId11"/>
    <p:sldId id="296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E185F-6CAA-440C-A1F1-00AD7ABB358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7834-0616-44BD-8BFC-2ADEF01618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74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5</a:t>
            </a:r>
            <a:r>
              <a:rPr lang="cs-CZ" sz="2800" b="1" dirty="0" smtClean="0"/>
              <a:t>. </a:t>
            </a:r>
            <a:r>
              <a:rPr lang="cs-CZ" sz="2800" b="1" dirty="0">
                <a:solidFill>
                  <a:schemeClr val="bg1"/>
                </a:solidFill>
              </a:rPr>
              <a:t>Moderna, modernita, modernizace: modernizační procesy v teorii a praxi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b="1" dirty="0"/>
              <a:t>Kulturní dějiny českých a evropských zemí v moderní době</a:t>
            </a:r>
            <a:endParaRPr lang="cs-CZ" sz="1800" dirty="0"/>
          </a:p>
          <a:p>
            <a:endParaRPr lang="cs-CZ" sz="1800" dirty="0"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46720" y="888274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>
                <a:solidFill>
                  <a:schemeClr val="bg1"/>
                </a:solidFill>
              </a:rPr>
              <a:t>(5)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Exkurz: umělecká moderna </a:t>
            </a:r>
            <a:r>
              <a:rPr lang="cs-CZ" sz="2800" smtClean="0"/>
              <a:t>a avantgarda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smtClean="0"/>
              <a:t>Fotografie éry historismu (pozdní 19. století)</a:t>
            </a:r>
          </a:p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29" y="1930400"/>
            <a:ext cx="2702480" cy="402431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0" dirty="0" smtClean="0"/>
              <a:t>Avantgardní fotografie: Alexander Rodčenko (30. léta 20. století)</a:t>
            </a:r>
            <a:endParaRPr lang="cs-CZ" b="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10" y="1930400"/>
            <a:ext cx="2809293" cy="4024313"/>
          </a:xfrm>
        </p:spPr>
      </p:pic>
    </p:spTree>
    <p:extLst>
      <p:ext uri="{BB962C8B-B14F-4D97-AF65-F5344CB8AC3E}">
        <p14:creationId xmlns:p14="http://schemas.microsoft.com/office/powerpoint/2010/main" val="158313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>Konec moderny nezřetelný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Závěr 20. století a současnost: </a:t>
            </a:r>
          </a:p>
          <a:p>
            <a:r>
              <a:rPr lang="cs-CZ" dirty="0" smtClean="0"/>
              <a:t>pozdní moderna</a:t>
            </a:r>
          </a:p>
          <a:p>
            <a:r>
              <a:rPr lang="cs-CZ" dirty="0" smtClean="0"/>
              <a:t>postmoderna</a:t>
            </a:r>
          </a:p>
          <a:p>
            <a:r>
              <a:rPr lang="cs-CZ" dirty="0" smtClean="0"/>
              <a:t>radikalizovaná moderna</a:t>
            </a:r>
          </a:p>
          <a:p>
            <a:r>
              <a:rPr lang="cs-CZ" dirty="0" smtClean="0"/>
              <a:t>tekutá modernita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Z. </a:t>
            </a:r>
            <a:r>
              <a:rPr lang="cs-CZ" dirty="0" err="1" smtClean="0"/>
              <a:t>Baumann</a:t>
            </a:r>
            <a:r>
              <a:rPr lang="cs-CZ" dirty="0" smtClean="0"/>
              <a:t>: Tekutá modernita:</a:t>
            </a:r>
          </a:p>
          <a:p>
            <a:r>
              <a:rPr lang="cs-CZ" dirty="0" smtClean="0"/>
              <a:t>„Kapaliny </a:t>
            </a:r>
            <a:r>
              <a:rPr lang="cs-CZ" dirty="0"/>
              <a:t>se pohybují snadno. „Tečou“, „plynou“, „proudí“, „prosakují“; a na rozdíl od pevných látek je není snadné zastavit – obtékají překážky v cestě, jiné rozpouštějí nebo odnášejí s sebou, další prosáknou skrz ně. Mimořádná pohyblivost tekutin je tím, co je spojuje s představou „lehkosti“. (…) To jsou některé z důvodů, proč lze „kapalnost“ či „tekutost“ považovat za vhodné metafory pro zachycení povahy současné, v mnohém ohledu originální fáze dějin modernosti</a:t>
            </a:r>
            <a:r>
              <a:rPr lang="cs-CZ" dirty="0" smtClean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16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3218688" cy="2377440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chemeClr val="bg1"/>
                </a:solidFill>
              </a:rPr>
              <a:t>Moderna, modernita, modernizace: modernizační procesy v teorii a praxi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b="1" dirty="0" smtClean="0"/>
              <a:t>Literatura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7911" y="452846"/>
            <a:ext cx="7949619" cy="6405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cap="all" dirty="0" smtClean="0"/>
              <a:t>Základní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MYŠKA Milan: Modernizace jako teoretický problém, in: Rakouské Slezsko v procesu modernizace 1742-1914. Ostrava 2020, s. 25-37.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WEHLER Hans-Ulrich: </a:t>
            </a:r>
            <a:r>
              <a:rPr lang="cs-CZ" sz="1600" dirty="0" err="1" smtClean="0"/>
              <a:t>Modernisierungstheorie</a:t>
            </a:r>
            <a:r>
              <a:rPr lang="cs-CZ" sz="1600" dirty="0"/>
              <a:t> </a:t>
            </a:r>
            <a:r>
              <a:rPr lang="cs-CZ" sz="1600" dirty="0" err="1" smtClean="0"/>
              <a:t>und</a:t>
            </a:r>
            <a:r>
              <a:rPr lang="cs-CZ" sz="1600" dirty="0" smtClean="0"/>
              <a:t> </a:t>
            </a:r>
            <a:r>
              <a:rPr lang="cs-CZ" sz="1600" dirty="0" err="1" smtClean="0"/>
              <a:t>Geschichte</a:t>
            </a:r>
            <a:r>
              <a:rPr lang="cs-CZ" sz="1600" dirty="0" smtClean="0"/>
              <a:t>. Göttingen 1975.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cap="all" dirty="0" smtClean="0"/>
              <a:t>Doporučená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cap="al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cap="all" dirty="0" smtClean="0"/>
              <a:t>BAUMANN </a:t>
            </a:r>
            <a:r>
              <a:rPr lang="cs-CZ" sz="1600" cap="all" dirty="0" err="1" smtClean="0"/>
              <a:t>Z</a:t>
            </a:r>
            <a:r>
              <a:rPr lang="cs-CZ" sz="1600" dirty="0" err="1" smtClean="0"/>
              <a:t>ygmunt</a:t>
            </a:r>
            <a:r>
              <a:rPr lang="cs-CZ" sz="1600" dirty="0" smtClean="0"/>
              <a:t>: Tekutá modernita. Praha 2020.</a:t>
            </a:r>
            <a:endParaRPr lang="cs-CZ" sz="1600" cap="al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cap="all" dirty="0" err="1" smtClean="0"/>
              <a:t>Loewenstein</a:t>
            </a:r>
            <a:r>
              <a:rPr lang="cs-CZ" sz="1600" cap="all" dirty="0" smtClean="0"/>
              <a:t> B</a:t>
            </a:r>
            <a:r>
              <a:rPr lang="cs-CZ" sz="1600" dirty="0" smtClean="0"/>
              <a:t>edřich: Víra </a:t>
            </a:r>
            <a:r>
              <a:rPr lang="cs-CZ" sz="1600" dirty="0"/>
              <a:t>v pokrok. Dějiny jedné evropské ideje. </a:t>
            </a:r>
            <a:r>
              <a:rPr lang="cs-CZ" sz="1600" dirty="0" smtClean="0"/>
              <a:t>Praha 2009</a:t>
            </a:r>
            <a:r>
              <a:rPr lang="cs-CZ" sz="1600" dirty="0"/>
              <a:t>.</a:t>
            </a:r>
            <a:endParaRPr lang="cs-CZ" sz="1600" cap="all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600" dirty="0" smtClean="0"/>
              <a:t>FREIMANOVÁ </a:t>
            </a:r>
            <a:r>
              <a:rPr lang="cs-CZ" sz="1600" dirty="0"/>
              <a:t>Milena (</a:t>
            </a:r>
            <a:r>
              <a:rPr lang="cs-CZ" sz="1600" dirty="0" err="1"/>
              <a:t>red</a:t>
            </a:r>
            <a:r>
              <a:rPr lang="cs-CZ" sz="1600" dirty="0"/>
              <a:t>.): Povědomí tradice v novodobé české kultuře. Praha 1988.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cap="all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7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Kulturní dějiny českých a evropských zemí v moderní době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Zrození občana: proměna státu a společnosti v českých zemích a Evropě (cca 1780-1918</a:t>
            </a:r>
            <a:r>
              <a:rPr lang="cs-CZ" dirty="0" smtClean="0"/>
              <a:t>)</a:t>
            </a:r>
          </a:p>
          <a:p>
            <a:r>
              <a:rPr lang="cs-CZ" dirty="0" smtClean="0"/>
              <a:t>2. Staré </a:t>
            </a:r>
            <a:r>
              <a:rPr lang="cs-CZ" dirty="0"/>
              <a:t>a moderní: Historizace vědomí v Evropě </a:t>
            </a:r>
            <a:br>
              <a:rPr lang="cs-CZ" dirty="0"/>
            </a:br>
            <a:r>
              <a:rPr lang="cs-CZ" dirty="0"/>
              <a:t>od druhé poloviny 18. </a:t>
            </a:r>
            <a:r>
              <a:rPr lang="cs-CZ" dirty="0" smtClean="0"/>
              <a:t>století</a:t>
            </a:r>
          </a:p>
          <a:p>
            <a:r>
              <a:rPr lang="cs-CZ" dirty="0" smtClean="0"/>
              <a:t>3. Sekularizace </a:t>
            </a:r>
            <a:r>
              <a:rPr lang="cs-CZ" dirty="0"/>
              <a:t>a odkouzlení světa: Proměny náboženství a církví v českých zemích a Evropě (cca 1780-1918</a:t>
            </a:r>
            <a:r>
              <a:rPr lang="cs-CZ" dirty="0" smtClean="0"/>
              <a:t>)</a:t>
            </a:r>
          </a:p>
          <a:p>
            <a:r>
              <a:rPr lang="cs-CZ" dirty="0" smtClean="0"/>
              <a:t>4. Moderní </a:t>
            </a:r>
            <a:r>
              <a:rPr lang="cs-CZ" dirty="0"/>
              <a:t>svět a jeho nové elity: vzestup měšťanstva  19. století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5. Moderna, modernita, modernizace: modernizační procesy v teorii a praxi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3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Pojem modernizace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 lat. </a:t>
            </a:r>
            <a:r>
              <a:rPr lang="cs-CZ" i="1" dirty="0" err="1" smtClean="0"/>
              <a:t>modo</a:t>
            </a:r>
            <a:r>
              <a:rPr lang="cs-CZ" i="1" dirty="0" smtClean="0"/>
              <a:t> </a:t>
            </a:r>
            <a:r>
              <a:rPr lang="cs-CZ" dirty="0" smtClean="0"/>
              <a:t>– „právě teď“</a:t>
            </a:r>
          </a:p>
          <a:p>
            <a:r>
              <a:rPr lang="cs-CZ" dirty="0" err="1" smtClean="0"/>
              <a:t>modernus</a:t>
            </a:r>
            <a:r>
              <a:rPr lang="cs-CZ" dirty="0" smtClean="0"/>
              <a:t> (současný), moderna </a:t>
            </a:r>
          </a:p>
          <a:p>
            <a:r>
              <a:rPr lang="cs-CZ" dirty="0" smtClean="0"/>
              <a:t>v názvu odborné knihy poprvé 1958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předmoderna</a:t>
            </a:r>
            <a:r>
              <a:rPr lang="cs-CZ" dirty="0" smtClean="0"/>
              <a:t>“ – cca do 1500</a:t>
            </a:r>
          </a:p>
          <a:p>
            <a:r>
              <a:rPr lang="cs-CZ" dirty="0" smtClean="0"/>
              <a:t>„</a:t>
            </a:r>
            <a:r>
              <a:rPr lang="cs-CZ" dirty="0"/>
              <a:t>raná moderna“ cca 1500 až 18. století (raný novověk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izolované a ještě zvratné </a:t>
            </a:r>
          </a:p>
          <a:p>
            <a:pPr lvl="1"/>
            <a:r>
              <a:rPr lang="cs-CZ" dirty="0"/>
              <a:t>raně kapitalistické struktury</a:t>
            </a:r>
          </a:p>
          <a:p>
            <a:pPr lvl="1"/>
            <a:r>
              <a:rPr lang="cs-CZ" dirty="0"/>
              <a:t>knihtisk</a:t>
            </a:r>
          </a:p>
          <a:p>
            <a:pPr lvl="1"/>
            <a:r>
              <a:rPr lang="cs-CZ" dirty="0"/>
              <a:t>první posun v alfabetizaci</a:t>
            </a:r>
          </a:p>
          <a:p>
            <a:pPr lvl="1"/>
            <a:r>
              <a:rPr lang="cs-CZ" dirty="0" err="1"/>
              <a:t>disciplinace</a:t>
            </a:r>
            <a:endParaRPr lang="cs-CZ" dirty="0"/>
          </a:p>
          <a:p>
            <a:pPr lvl="1"/>
            <a:r>
              <a:rPr lang="cs-CZ" dirty="0" err="1"/>
              <a:t>konfesionalizace</a:t>
            </a:r>
            <a:endParaRPr lang="cs-CZ" dirty="0"/>
          </a:p>
          <a:p>
            <a:pPr lvl="1"/>
            <a:r>
              <a:rPr lang="cs-CZ" dirty="0"/>
              <a:t>poznání světa</a:t>
            </a:r>
          </a:p>
          <a:p>
            <a:r>
              <a:rPr lang="cs-CZ" dirty="0" smtClean="0"/>
              <a:t>„vrcholná moderna“ – „dlouhé 19. století“</a:t>
            </a:r>
          </a:p>
          <a:p>
            <a:pPr lvl="1"/>
            <a:r>
              <a:rPr lang="cs-CZ" dirty="0" smtClean="0"/>
              <a:t>hospodářská </a:t>
            </a:r>
            <a:r>
              <a:rPr lang="cs-CZ" dirty="0" smtClean="0"/>
              <a:t>„revoluce“</a:t>
            </a:r>
          </a:p>
          <a:p>
            <a:pPr lvl="1"/>
            <a:r>
              <a:rPr lang="cs-CZ" dirty="0" smtClean="0"/>
              <a:t>politická „revoluce“</a:t>
            </a:r>
          </a:p>
          <a:p>
            <a:pPr lvl="1"/>
            <a:r>
              <a:rPr lang="cs-CZ" dirty="0" smtClean="0"/>
              <a:t>„revoluce“ ve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Dichotomický model procesu modernizace podle Hanse-Ulricha </a:t>
            </a:r>
            <a:r>
              <a:rPr lang="cs-CZ" sz="2800" dirty="0" err="1" smtClean="0"/>
              <a:t>Wehlera</a:t>
            </a:r>
            <a:r>
              <a:rPr lang="cs-CZ" sz="2800" dirty="0" smtClean="0"/>
              <a:t> I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41" y="785003"/>
            <a:ext cx="7281160" cy="520431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3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Dichotomický model procesu modernizace podle Hanse-Ulricha </a:t>
            </a:r>
            <a:r>
              <a:rPr lang="cs-CZ" sz="2800" dirty="0" err="1" smtClean="0"/>
              <a:t>Wehlera</a:t>
            </a:r>
            <a:r>
              <a:rPr lang="cs-CZ" sz="2800" dirty="0" smtClean="0"/>
              <a:t> II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41" y="743300"/>
            <a:ext cx="6937690" cy="5352700"/>
          </a:xfrm>
        </p:spPr>
      </p:pic>
    </p:spTree>
    <p:extLst>
      <p:ext uri="{BB962C8B-B14F-4D97-AF65-F5344CB8AC3E}">
        <p14:creationId xmlns:p14="http://schemas.microsoft.com/office/powerpoint/2010/main" val="5680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Dichotomický model procesu modernizace podle Hanse-Ulricha </a:t>
            </a:r>
            <a:r>
              <a:rPr lang="cs-CZ" sz="2800" dirty="0" err="1" smtClean="0"/>
              <a:t>Wehlera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969092"/>
              </p:ext>
            </p:extLst>
          </p:nvPr>
        </p:nvGraphicFramePr>
        <p:xfrm>
          <a:off x="3526973" y="863600"/>
          <a:ext cx="81163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463">
                  <a:extLst>
                    <a:ext uri="{9D8B030D-6E8A-4147-A177-3AD203B41FA5}">
                      <a16:colId xmlns:a16="http://schemas.microsoft.com/office/drawing/2014/main" val="1976915763"/>
                    </a:ext>
                  </a:extLst>
                </a:gridCol>
                <a:gridCol w="2705463">
                  <a:extLst>
                    <a:ext uri="{9D8B030D-6E8A-4147-A177-3AD203B41FA5}">
                      <a16:colId xmlns:a16="http://schemas.microsoft.com/office/drawing/2014/main" val="2498372305"/>
                    </a:ext>
                  </a:extLst>
                </a:gridCol>
                <a:gridCol w="2705463">
                  <a:extLst>
                    <a:ext uri="{9D8B030D-6E8A-4147-A177-3AD203B41FA5}">
                      <a16:colId xmlns:a16="http://schemas.microsoft.com/office/drawing/2014/main" val="3917401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Sektor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Tradiční společnost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Moderní společnost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64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socio</a:t>
                      </a:r>
                      <a:r>
                        <a:rPr lang="cs-CZ" dirty="0" smtClean="0"/>
                        <a:t>-ekonomický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venkovský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urbanizovaný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68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kulturní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analfabetismus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elementární vzdělání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62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komunikační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orální systémy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zprostředkované</a:t>
                      </a:r>
                      <a:r>
                        <a:rPr lang="cs-CZ" baseline="0" dirty="0" smtClean="0"/>
                        <a:t> systémy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8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politický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systém jmenování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systém volební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26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Modernizační </a:t>
            </a:r>
            <a:r>
              <a:rPr lang="cs-CZ" sz="2800" dirty="0" err="1" smtClean="0"/>
              <a:t>subprocesy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Podle H.-U. </a:t>
            </a:r>
            <a:r>
              <a:rPr lang="cs-CZ" dirty="0" err="1" smtClean="0"/>
              <a:t>Wehlera</a:t>
            </a:r>
            <a:r>
              <a:rPr lang="cs-CZ" dirty="0" smtClean="0"/>
              <a:t> se modernizační proces prosazoval modernizačními </a:t>
            </a:r>
            <a:r>
              <a:rPr lang="cs-CZ" dirty="0" err="1" smtClean="0"/>
              <a:t>subprocesy</a:t>
            </a:r>
            <a:r>
              <a:rPr lang="cs-CZ" dirty="0" smtClean="0"/>
              <a:t>:</a:t>
            </a:r>
          </a:p>
          <a:p>
            <a:r>
              <a:rPr lang="cs-CZ" dirty="0" smtClean="0"/>
              <a:t>1. hospodářský růst</a:t>
            </a:r>
          </a:p>
          <a:p>
            <a:r>
              <a:rPr lang="cs-CZ" dirty="0" smtClean="0"/>
              <a:t>2. strukturální diferenciace</a:t>
            </a:r>
          </a:p>
          <a:p>
            <a:r>
              <a:rPr lang="cs-CZ" dirty="0" smtClean="0"/>
              <a:t>3. proměna hodnotových systémů</a:t>
            </a:r>
          </a:p>
          <a:p>
            <a:r>
              <a:rPr lang="cs-CZ" dirty="0" smtClean="0"/>
              <a:t>4. mobilizace</a:t>
            </a:r>
          </a:p>
          <a:p>
            <a:r>
              <a:rPr lang="cs-CZ" dirty="0" smtClean="0"/>
              <a:t>5. participace</a:t>
            </a:r>
          </a:p>
          <a:p>
            <a:r>
              <a:rPr lang="cs-CZ" dirty="0" smtClean="0"/>
              <a:t>6. institucionalizace konfliktů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23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Exkurz: Umělecká </a:t>
            </a:r>
            <a:r>
              <a:rPr lang="cs-CZ" sz="2800" dirty="0" smtClean="0"/>
              <a:t>moderna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Krize historismu koncem 19. a začátkem 20. století</a:t>
            </a:r>
          </a:p>
          <a:p>
            <a:r>
              <a:rPr lang="cs-CZ" dirty="0" smtClean="0"/>
              <a:t>moderna přechodovým stádiem mezi uměním 19. století a avantgardou</a:t>
            </a:r>
          </a:p>
          <a:p>
            <a:pPr marL="0" indent="0">
              <a:buNone/>
            </a:pPr>
            <a:r>
              <a:rPr lang="cs-CZ" b="1" dirty="0"/>
              <a:t>Manifest </a:t>
            </a:r>
            <a:r>
              <a:rPr lang="cs-CZ" b="1" dirty="0" smtClean="0"/>
              <a:t>České moderny</a:t>
            </a:r>
          </a:p>
          <a:p>
            <a:r>
              <a:rPr lang="cs-CZ" dirty="0" smtClean="0"/>
              <a:t>vyšel 1895 (Rozhledy)</a:t>
            </a:r>
          </a:p>
          <a:p>
            <a:r>
              <a:rPr lang="cs-CZ" dirty="0" smtClean="0"/>
              <a:t>představy </a:t>
            </a:r>
            <a:r>
              <a:rPr lang="cs-CZ" dirty="0"/>
              <a:t>a požadavky nové generace </a:t>
            </a:r>
            <a:r>
              <a:rPr lang="cs-CZ" dirty="0" smtClean="0"/>
              <a:t>umělců</a:t>
            </a:r>
          </a:p>
          <a:p>
            <a:r>
              <a:rPr lang="cs-CZ" dirty="0" smtClean="0"/>
              <a:t>individualismus v</a:t>
            </a:r>
            <a:r>
              <a:rPr lang="cs-CZ" dirty="0"/>
              <a:t> literatuře </a:t>
            </a:r>
            <a:endParaRPr lang="cs-CZ" dirty="0" smtClean="0"/>
          </a:p>
          <a:p>
            <a:r>
              <a:rPr lang="cs-CZ" dirty="0" smtClean="0"/>
              <a:t>právo </a:t>
            </a:r>
            <a:r>
              <a:rPr lang="cs-CZ" dirty="0"/>
              <a:t>na osobité pojetí </a:t>
            </a:r>
            <a:r>
              <a:rPr lang="cs-CZ" dirty="0" smtClean="0"/>
              <a:t>tvorby</a:t>
            </a:r>
          </a:p>
          <a:p>
            <a:r>
              <a:rPr lang="cs-CZ" dirty="0" smtClean="0"/>
              <a:t>mj. F. X. Šalda, František Václav Krejčí, Antonín Sova, Otokar Březina, Josef Svatopluk </a:t>
            </a:r>
            <a:r>
              <a:rPr lang="cs-CZ" dirty="0" err="1" smtClean="0"/>
              <a:t>Machar</a:t>
            </a:r>
            <a:r>
              <a:rPr lang="cs-CZ" dirty="0" smtClean="0"/>
              <a:t>, Vilém Mrštík, Josef Karel </a:t>
            </a:r>
            <a:r>
              <a:rPr lang="cs-CZ" dirty="0" err="1" smtClean="0"/>
              <a:t>Šlejhar</a:t>
            </a:r>
            <a:endParaRPr lang="cs-CZ" dirty="0" smtClean="0"/>
          </a:p>
          <a:p>
            <a:r>
              <a:rPr lang="cs-CZ" dirty="0" smtClean="0"/>
              <a:t>mladá </a:t>
            </a:r>
            <a:r>
              <a:rPr lang="cs-CZ" dirty="0"/>
              <a:t>generace spisovatelů byla bez jednotného uměleckého </a:t>
            </a:r>
            <a:r>
              <a:rPr lang="cs-CZ" dirty="0" smtClean="0"/>
              <a:t>programu</a:t>
            </a:r>
          </a:p>
          <a:p>
            <a:r>
              <a:rPr lang="cs-CZ" dirty="0" smtClean="0"/>
              <a:t>jednotícím </a:t>
            </a:r>
            <a:r>
              <a:rPr lang="cs-CZ" dirty="0"/>
              <a:t>prvkem </a:t>
            </a:r>
            <a:r>
              <a:rPr lang="cs-CZ" dirty="0" smtClean="0"/>
              <a:t>rozchod </a:t>
            </a:r>
            <a:r>
              <a:rPr lang="cs-CZ" dirty="0"/>
              <a:t>s vládnoucí </a:t>
            </a:r>
            <a:r>
              <a:rPr lang="cs-CZ" dirty="0" smtClean="0"/>
              <a:t>politikou,  </a:t>
            </a:r>
            <a:r>
              <a:rPr lang="cs-CZ" dirty="0"/>
              <a:t>nonkonformismus, polemika s </a:t>
            </a:r>
            <a:r>
              <a:rPr lang="cs-CZ" dirty="0" smtClean="0"/>
              <a:t>politickými představiteli.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„</a:t>
            </a:r>
            <a:r>
              <a:rPr lang="cs-CZ" dirty="0"/>
              <a:t>Sražena typickými reprezentanty starých směrů v jeden šik, přinucena obhajovati své přesvědčení, volnost slova, právo bezohledné kritiky nejprudším a nejvášnivějším bojem, jaký česká literatura vůbec zaznamenává, přijala část mladé generace literární jméno, které s despektem bylo hozeno na ni: Česká Moderna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„(...) míti </a:t>
            </a:r>
            <a:r>
              <a:rPr lang="cs-CZ" dirty="0"/>
              <a:t>své přesvědčení, volnost slova, bezohlednost. Kritická činnost jest prací tvůrčí, uměleckou, vědeckou, samostatným literárním žánrem, rovnocenným všem ostatním. Chceme individualitu, chceme ji v kritice, v umění. Umělce chceme, ne echa cizích tónů, ne eklektiky, ne diletanty. Nevážíme si pestrobarevného látání přejatých myšlenek a forem, zrýmovaných politických programů, imitací národních písní, veršovaných folkloristických tretek, šedivého </a:t>
            </a:r>
            <a:r>
              <a:rPr lang="cs-CZ" dirty="0" err="1"/>
              <a:t>fangličkářství</a:t>
            </a:r>
            <a:r>
              <a:rPr lang="cs-CZ" dirty="0"/>
              <a:t>, realistické ploché objektivnosti</a:t>
            </a:r>
            <a:r>
              <a:rPr lang="cs-CZ" dirty="0" smtClean="0"/>
              <a:t>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8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Exkurz: Avantgardní směry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tvůrčí destrukce (starých forem)</a:t>
            </a:r>
          </a:p>
          <a:p>
            <a:r>
              <a:rPr lang="cs-CZ" dirty="0" smtClean="0"/>
              <a:t>kubismus, fauvismus, futurismus, symbolismus,  expresionismus, dadaismus, surrealismus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00" y="917586"/>
            <a:ext cx="3403271" cy="4708151"/>
          </a:xfrm>
        </p:spPr>
      </p:pic>
      <p:sp>
        <p:nvSpPr>
          <p:cNvPr id="6" name="TextovéPole 5"/>
          <p:cNvSpPr txBox="1"/>
          <p:nvPr/>
        </p:nvSpPr>
        <p:spPr>
          <a:xfrm>
            <a:off x="7689669" y="5725020"/>
            <a:ext cx="344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Pablo Picasso: Dívka s mandolínou (1910)</a:t>
            </a:r>
          </a:p>
        </p:txBody>
      </p:sp>
    </p:spTree>
    <p:extLst>
      <p:ext uri="{BB962C8B-B14F-4D97-AF65-F5344CB8AC3E}">
        <p14:creationId xmlns:p14="http://schemas.microsoft.com/office/powerpoint/2010/main" val="6568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1794</TotalTime>
  <Words>635</Words>
  <Application>Microsoft Office PowerPoint</Application>
  <PresentationFormat>Širokoúhlá obrazovka</PresentationFormat>
  <Paragraphs>98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 2</vt:lpstr>
      <vt:lpstr>Rámeček</vt:lpstr>
      <vt:lpstr>5. Moderna, modernita, modernizace: modernizační procesy v teorii a praxi</vt:lpstr>
      <vt:lpstr>Kulturní dějiny českých a evropských zemí v moderní době</vt:lpstr>
      <vt:lpstr>Pojem modernizace       </vt:lpstr>
      <vt:lpstr>Dichotomický model procesu modernizace podle Hanse-Ulricha Wehlera I     </vt:lpstr>
      <vt:lpstr>Dichotomický model procesu modernizace podle Hanse-Ulricha Wehlera II     </vt:lpstr>
      <vt:lpstr>Dichotomický model procesu modernizace podle Hanse-Ulricha Wehlera       </vt:lpstr>
      <vt:lpstr>Modernizační subprocesy        </vt:lpstr>
      <vt:lpstr>Exkurz: Umělecká moderna        </vt:lpstr>
      <vt:lpstr>Exkurz: Avantgardní směry         </vt:lpstr>
      <vt:lpstr>Exkurz: umělecká moderna a avantgarda        </vt:lpstr>
      <vt:lpstr>Konec moderny nezřetelný          </vt:lpstr>
      <vt:lpstr>Moderna, modernita, modernizace: modernizační procesy v teorii a praxi Literatura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Chalupáři Od letního bytu k chatařství a chalupaření</dc:title>
  <dc:creator>Pelc</dc:creator>
  <cp:lastModifiedBy>pelcm</cp:lastModifiedBy>
  <cp:revision>209</cp:revision>
  <dcterms:created xsi:type="dcterms:W3CDTF">2017-11-15T08:17:41Z</dcterms:created>
  <dcterms:modified xsi:type="dcterms:W3CDTF">2021-03-29T10:21:37Z</dcterms:modified>
</cp:coreProperties>
</file>