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63" r:id="rId1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7" autoAdjust="0"/>
    <p:restoredTop sz="93690" autoAdjust="0"/>
  </p:normalViewPr>
  <p:slideViewPr>
    <p:cSldViewPr>
      <p:cViewPr varScale="1">
        <p:scale>
          <a:sx n="66" d="100"/>
          <a:sy n="66" d="100"/>
        </p:scale>
        <p:origin x="1336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1C8F01F-F0AC-4F1E-BE07-341AFA411A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E056DCE-FA3B-472B-9FE9-6CBEB325A8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03E8718-B74B-4D50-B685-C30623F96A40}" type="datetimeFigureOut">
              <a:rPr lang="cs-CZ"/>
              <a:pPr>
                <a:defRPr/>
              </a:pPr>
              <a:t>31.03.2023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AB4120-183E-496B-9803-B8E00F0596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F843057-596B-4565-962E-D03567D761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C8BACF4-95DA-4AD7-A039-4AE75132CAF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8C87FB-4DCB-4747-B452-7D9357DB0B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CBF11E-A6E3-494E-9787-D0F25B3943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41ECCF-2F16-46A4-8181-F413117371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3CFF0-CF68-441F-AF3A-1B95089DE1B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685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65AB03-0119-4BC5-8383-1651BFA1E4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8BF570-F3F2-4E0E-8139-ABAE401CF1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F7DDBD-D2C9-49E4-A97A-8C9CA10CD8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7DA4A-E979-4C9B-9A1F-08F56A587B3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045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9FC723-8BD8-4C73-8E76-3ED9753A5A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37ABCE-B7F0-4EA6-80D0-2AF5817849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4273EF-3201-4A30-9F20-E736355B56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3DFE4-8C95-4FA6-87AA-9F71E7BF55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905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BF619B-E987-4CA3-8D5B-AD62CA285D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C2E9A4-E70F-40CD-ACA6-6331DB5D1A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B493CE-AE7E-4610-9980-8A1066BD3C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30D12-D7E2-492F-900C-3F969DCEB77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776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13391A-38EF-4A37-93E9-324A774135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682EC0-DA50-4397-AEEE-6BC048CB96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177B0A-EBAD-4C6D-9BF3-47B6390EEC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058CA-DF1F-418C-A750-C1E6264A036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577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F2FD64-3FD6-45CA-9068-712A27EC44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D25669-8654-4338-A342-8BC21FE4C6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6B90E7-BFE6-4612-9AC8-ACA21D00F3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E588C-CA3B-4676-A3E9-6511C08F5C6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6051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9874154-DE63-4796-A942-87C59343ED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994049E-B9C9-4D07-9AA2-B7AB6F77C2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DED7FFC-C750-44B7-B456-B1CA5B47D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96952-05D9-48DF-AB67-FDD43B8E8B8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6110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574A80-DC82-43E2-8A07-4EB27E629A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CACD71E-D9BA-4568-9133-39A5650A17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BF9B052-02A2-4625-A6F8-46084002D0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DCFE3-951C-43A7-958C-2023542AF1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27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0CD5E07-9A87-4477-B56F-52C4069D93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D7606DC-8C43-43AD-A801-D844BF6E58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D3E398F-4A7D-46AA-9F69-4BBAA45AAC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88079-5387-4209-A15A-328BEE494F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674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724BA5-3E45-45EA-95AB-B25538DFF5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649F55-F0FC-4C5C-B52D-2BE5F70AB3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2B71AF-B385-4438-AB8E-F3645C3ADB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B5061-11E7-4165-A4CD-A558281CEF2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8628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E8824A2-E108-451F-A9AE-C9DF90F94E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31CCDE-0F2C-47F3-873E-1BA61E05F7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353440-4381-4AF3-ADA4-5231568A34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5A9DD-C4E3-44C7-8280-1654ABF460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272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D7EEFC3-F316-41F1-B15C-7E9416CD72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C1E1485-F6E2-4C15-B5B1-985E44FBA6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0F5A1A9-1346-4045-9BF5-610C259751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76BE0D8-5767-4D8E-916F-40694E1360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3D33F6B-46E9-4143-A1EF-75914F0F18B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3829BEB-53B1-4639-927F-156DB19CB8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5045B19-772E-439C-B004-DE02341943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765175"/>
            <a:ext cx="7772400" cy="2376488"/>
          </a:xfrm>
        </p:spPr>
        <p:txBody>
          <a:bodyPr/>
          <a:lstStyle/>
          <a:p>
            <a:pPr>
              <a:spcBef>
                <a:spcPts val="3000"/>
              </a:spcBef>
            </a:pPr>
            <a:r>
              <a:rPr lang="cs-CZ" altLang="cs-CZ" sz="2800" b="1" dirty="0">
                <a:latin typeface="Cambria" panose="02040503050406030204" pitchFamily="18" charset="0"/>
              </a:rPr>
              <a:t>Pomezí adverbií a partikulí </a:t>
            </a:r>
            <a:br>
              <a:rPr lang="cs-CZ" altLang="cs-CZ" sz="2800" b="1" dirty="0">
                <a:latin typeface="Cambria" panose="02040503050406030204" pitchFamily="18" charset="0"/>
              </a:rPr>
            </a:br>
            <a:r>
              <a:rPr lang="cs-CZ" altLang="cs-CZ" sz="2800" b="1" dirty="0">
                <a:latin typeface="Cambria" panose="02040503050406030204" pitchFamily="18" charset="0"/>
              </a:rPr>
              <a:t>z perspektivy lexikografické</a:t>
            </a:r>
            <a:br>
              <a:rPr lang="cs-CZ" altLang="cs-CZ" sz="2800" b="1" dirty="0">
                <a:latin typeface="Cambria" panose="02040503050406030204" pitchFamily="18" charset="0"/>
              </a:rPr>
            </a:br>
            <a:br>
              <a:rPr lang="cs-CZ" altLang="cs-CZ" sz="800" b="1" dirty="0">
                <a:latin typeface="Cambria" panose="02040503050406030204" pitchFamily="18" charset="0"/>
              </a:rPr>
            </a:br>
            <a:r>
              <a:rPr lang="cs-CZ" altLang="cs-CZ" sz="2000" dirty="0">
                <a:latin typeface="Cambria" panose="02040503050406030204" pitchFamily="18" charset="0"/>
              </a:rPr>
              <a:t>(v širším kontextu slovnědruhového kontinua)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2C222A8-0BBD-40CD-88D2-728F30B3829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76700"/>
            <a:ext cx="6400800" cy="15621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>
                <a:latin typeface="Cambria" panose="02040503050406030204" pitchFamily="18" charset="0"/>
              </a:rPr>
              <a:t>Miloslav Vondráček</a:t>
            </a:r>
          </a:p>
          <a:p>
            <a:r>
              <a:rPr lang="pl-PL" altLang="cs-CZ" sz="1800"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pl-PL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jazyk český AV ČR, v. v. </a:t>
            </a:r>
            <a:r>
              <a:rPr lang="pl-PL" altLang="cs-CZ" sz="1800">
                <a:latin typeface="Times New Roman" panose="02020603050405020304" pitchFamily="18" charset="0"/>
                <a:cs typeface="Times New Roman" panose="02020603050405020304" pitchFamily="18" charset="0"/>
              </a:rPr>
              <a:t>i.</a:t>
            </a:r>
          </a:p>
          <a:p>
            <a:r>
              <a:rPr lang="cs-CZ" altLang="cs-CZ" sz="1600">
                <a:latin typeface="Cambria" panose="02040503050406030204" pitchFamily="18" charset="0"/>
              </a:rPr>
              <a:t>oddělení gramatiky, oddělení současné lexikologie a lexikografie</a:t>
            </a:r>
          </a:p>
          <a:p>
            <a:r>
              <a:rPr lang="pl-PL" altLang="cs-CZ" sz="1800">
                <a:latin typeface="Times New Roman" panose="02020603050405020304" pitchFamily="18" charset="0"/>
                <a:cs typeface="Times New Roman" panose="02020603050405020304" pitchFamily="18" charset="0"/>
              </a:rPr>
              <a:t>vondracek</a:t>
            </a:r>
            <a:r>
              <a:rPr lang="pl-PL" alt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@ujc.cas.cz</a:t>
            </a:r>
            <a:endParaRPr lang="cs-CZ" altLang="cs-CZ" dirty="0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E60508-B119-149D-4697-F09EC6FB7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/>
          <a:lstStyle/>
          <a:p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Kauza 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docela (</a:t>
            </a:r>
            <a:r>
              <a:rPr lang="cs-CZ" sz="20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quite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uk-UA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цілком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DF7ECB-77E9-C1D4-09D3-5291F0B13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dirty="0">
                <a:solidFill>
                  <a:srgbClr val="6C74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docela I příslovce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dirty="0">
                <a:solidFill>
                  <a:srgbClr val="6C74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docela II částice; (ne) tak docela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400" b="1" kern="0" dirty="0">
              <a:solidFill>
                <a:srgbClr val="6C74F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docela I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příslovce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 plné, krajní míře, úplnosti   </a:t>
            </a: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syn. úplně, zcela</a:t>
            </a: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Docela vlevo stojí areál dominikánského kláštera.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Zámek není docela opuštěný, byt v patře severní budovy je dodnes obývaný.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Lampa začala poblikávat a nakonec zhasla docela.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400" b="1" kern="0" dirty="0">
              <a:solidFill>
                <a:srgbClr val="6C74F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docela II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částice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vyjadřuje hodnocení míry děje, stavu nebo vlastnosti jako značné, ale nikoli </a:t>
            </a:r>
            <a:r>
              <a:rPr lang="cs-CZ" sz="1400" b="1" kern="0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maximální</a:t>
            </a:r>
            <a:r>
              <a:rPr lang="cs-CZ" sz="1400" kern="0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syn</a:t>
            </a: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 poměrně, vcelku II, </a:t>
            </a:r>
            <a:r>
              <a:rPr lang="cs-CZ" sz="1400" u="none" strike="noStrike" kern="0" dirty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celkem II/1</a:t>
            </a: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Za domovními dveřmi bylo docela teplo.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 dětství jsem měl docela dlouhé vlasy.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Mluvila docela chytře.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Něco se mi docela líbilo, něco ne. 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relativizuje přiměřenost následujícího výrazu jeho mírným oslabením nebo </a:t>
            </a:r>
            <a:r>
              <a:rPr lang="cs-CZ" sz="1400" b="1" kern="0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zesílením</a:t>
            </a:r>
            <a:r>
              <a:rPr lang="cs-CZ" sz="1400" kern="0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syn</a:t>
            </a: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 </a:t>
            </a:r>
            <a:r>
              <a:rPr lang="cs-CZ" sz="1400" u="none" strike="noStrike" kern="0" dirty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celkem II/2</a:t>
            </a: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 vcelku II</a:t>
            </a: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Je to pro mě vlastně docela čest.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Teď bude opravdu docela problém vyjít s penězi.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Chytat v bráně je popravdě často docela nuda.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Už toho mám docela dost.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Tak to jsem docela koukal.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062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5CB63-E390-B31F-7E8B-54ED5CB8D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346050"/>
          </a:xfrm>
        </p:spPr>
        <p:txBody>
          <a:bodyPr/>
          <a:lstStyle/>
          <a:p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Kauza 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docela (</a:t>
            </a:r>
            <a:r>
              <a:rPr lang="cs-CZ" sz="20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quite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uk-UA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цілком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II.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5576CF-7795-93B6-D4EF-2A7753C5C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90"/>
            <a:ext cx="8229600" cy="5505474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docela II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částice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relativizuje jistotu či nejistotu vyjádřenou následujícím modálním výrazem  </a:t>
            </a: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syn. zcela</a:t>
            </a: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Je docela možné, že měl něco se srdcem.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Je docela dobře možné, že jeho dům skutečně vyhořel nešťastnou náhodou.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 může být docela jistě pravda.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Byli docela určitě jen tři.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Docela jistě měl závazky někde jinde.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□ </a:t>
            </a:r>
            <a:r>
              <a:rPr lang="cs-CZ" sz="1400" b="1" u="none" strike="noStrike" kern="0" dirty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(ne) tak docela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částicový výraz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zmírňuje, oslabuje zápor:</a:t>
            </a:r>
            <a:b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Ten nápad není tak docela můj.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Dnes už to tak docela neplatí.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Je to pravda? – Ne tak docela.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12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049A3B-B9AC-0A30-F7A2-237CB2F15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/>
          <a:lstStyle/>
          <a:p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Kauza 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dost, dosti (</a:t>
            </a:r>
            <a:r>
              <a:rPr lang="cs-CZ" sz="20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enough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uk-UA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достатньо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E59F3-AAB3-3B6B-38E9-E12801DBE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ASSČ: </a:t>
            </a:r>
            <a:r>
              <a:rPr lang="cs-CZ" sz="1400" b="1" dirty="0">
                <a:solidFill>
                  <a:srgbClr val="6C74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dost I příslovce / dosti I příslovce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dirty="0">
                <a:solidFill>
                  <a:srgbClr val="6C74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dost II číslovka neurčitá / dosti II číslovka neurčitá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dirty="0">
                <a:solidFill>
                  <a:srgbClr val="6C74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dost III částice / dosti III částice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400" b="1" dirty="0">
              <a:solidFill>
                <a:srgbClr val="6C74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dost I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příslovce</a:t>
            </a:r>
            <a:r>
              <a:rPr lang="cs-CZ" sz="1400" kern="1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cs-CZ" sz="1400" kern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kniž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 </a:t>
            </a:r>
            <a:r>
              <a:rPr lang="cs-CZ" sz="1400" b="1" kern="0" dirty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dosti I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ve větší míře, větší měrou, hodně, značně: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 noci dost pršelo.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Známe se dost dlouho.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Byl to skutečně dost silný okamžik a měla jsem pak i dost o čem přemýšlet.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 menší děti byla polévka dosti slaná.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400" b="1" kern="0" dirty="0">
              <a:solidFill>
                <a:srgbClr val="333333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 dostatečné míře   </a:t>
            </a: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syn. </a:t>
            </a:r>
            <a:r>
              <a:rPr lang="cs-CZ" sz="1400" u="none" strike="noStrike" kern="0" dirty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dostatečně</a:t>
            </a: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Je jídlo dost teplé?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Bylo to dost názorné?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Tým je na zisk medaile silný dost.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Třeba se mu nezdám dost dospělá.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Jelikož nepovažoval Prahu za dosti bezpečnou, poslal ženu i s dětmi na venkov. 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400" kern="0" dirty="0">
              <a:solidFill>
                <a:srgbClr val="333333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ve funkci citoslovce </a:t>
            </a:r>
            <a:r>
              <a:rPr lang="cs-CZ" sz="1400" kern="0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expr</a:t>
            </a: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výzva k ukončení činnosti, projev rozhodnutí ukončit činnost: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Hrnečku, dost! </a:t>
            </a: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formule z pohádky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Dost, zastav!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Tak už dost!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Byly chvíle, kdy jsem si řekl: A dost.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400" b="1" dirty="0">
              <a:solidFill>
                <a:srgbClr val="6C74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925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15B06-EC41-7642-D2C0-094370A8E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/>
          <a:lstStyle/>
          <a:p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Kauza 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dost, dosti (</a:t>
            </a:r>
            <a:r>
              <a:rPr lang="cs-CZ" sz="20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enough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uk-UA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достатньо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I.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1CCD64-45D3-845A-4AA2-1CC941D5F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264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dost II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(neskl.)  číslovka neurčitá základní,</a:t>
            </a:r>
            <a:r>
              <a:rPr lang="cs-CZ" sz="1400" kern="10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kniž. </a:t>
            </a:r>
            <a:r>
              <a:rPr lang="cs-CZ" sz="1400" b="1" kern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dosti II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větší množství, než je běžné, očekávané: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Na dost věcí má podobný názor.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Na trzích bylo dost lidí.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dostatečné množství, dostatek: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Máte dost peněz?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Nemáme dost informací.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cs-CZ" sz="1400" b="1" kern="0">
              <a:solidFill>
                <a:srgbClr val="6C74F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dost II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částice</a:t>
            </a:r>
            <a:r>
              <a:rPr lang="cs-CZ" sz="1400" kern="10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cs-CZ" sz="1400" ker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někdy iron. </a:t>
            </a:r>
            <a:r>
              <a:rPr lang="cs-CZ" sz="1400" b="1" kern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dosti III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vyjadřuje hodnocení míry děje, stavu, vlastnosti nebo okolnosti jako značné, ale nikoli maximální</a:t>
            </a:r>
            <a:r>
              <a:rPr lang="cs-CZ" sz="14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syn. </a:t>
            </a:r>
            <a:r>
              <a:rPr lang="cs-CZ" sz="1400" u="none" strike="noStrike" kern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celkem II</a:t>
            </a:r>
            <a:r>
              <a:rPr lang="cs-CZ" sz="14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 </a:t>
            </a:r>
            <a:r>
              <a:rPr lang="cs-CZ" sz="1400" u="none" strike="noStrike" kern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docela II</a:t>
            </a:r>
            <a:r>
              <a:rPr lang="cs-CZ" sz="14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 vcelku II, poměrně</a:t>
            </a:r>
            <a:r>
              <a:rPr lang="cs-CZ" sz="14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Počátky koled nelze v minulých staletích dost dobře vystopovat.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Přes dost pokročilý věk neztratil nic ze svého zájmu o společnost.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Když tam investoval úspory, dost těžko se může vrátit sem.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Mluvil jsem s ním dosti málo.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relativizuje přiměřenost následujícího výrazu jeho mírným oslabením nebo zesílením: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Ve škole to byla pro nadaného žáka dost otrava.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Módní trendy jsou pro nás návrháře dost zásadní.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Autorka si v této knize dost pohrává s časem a prolínáním dějových linek.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Byla dost smůla, že jsme se minuli.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Úřad se ukázal být dosti bezzubý. 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zdůrazňuje míru jistoty o platnosti obsahu výpovědi vyjádřenou následujícím modálním výrazem: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Je dost dobře možné, že se to stane.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Nevěděla opravdu dost dobře, co je to stud.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Dost možná máte pravdu. </a:t>
            </a:r>
            <a:r>
              <a:rPr lang="cs-CZ" sz="14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pravděpodobně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557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A7F9A-96B7-E423-C461-07F9297DB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Kauza 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eventuálně (</a:t>
            </a:r>
            <a:r>
              <a:rPr lang="cs-CZ" sz="20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eventually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uk-UA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зрештою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3C98E0-C00F-7E56-CD63-8C7B68630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1" kern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eventuálně</a:t>
            </a:r>
            <a:endParaRPr lang="cs-CZ" sz="16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částice</a:t>
            </a:r>
            <a:endParaRPr lang="cs-CZ" sz="16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vyjadřuje zdrženlivý postoj mluvčího vzhledem k závislosti obsahu věty nebo její části na dalších okolnostech</a:t>
            </a:r>
            <a:r>
              <a:rPr lang="cs-CZ" sz="16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syn. případně, popřípadě</a:t>
            </a:r>
            <a:r>
              <a:rPr lang="cs-CZ" sz="16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cs-CZ" sz="16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Radní budou zvažovat, o které pozemky eventuálně projeví zájem.</a:t>
            </a:r>
            <a:br>
              <a:rPr lang="cs-CZ" sz="16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6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Ředitelka oznámila, že dává funkci eventuálně k dispozici.</a:t>
            </a:r>
            <a:br>
              <a:rPr lang="cs-CZ" sz="16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6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Krizový scénář by mohl eventuálně platit od března.</a:t>
            </a:r>
            <a:br>
              <a:rPr lang="cs-CZ" sz="16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6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Mohl bych se k vám objednat? Eventuálně budu potřebovat nějaké doporučení?</a:t>
            </a:r>
            <a:endParaRPr lang="cs-CZ" sz="16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kern="0">
              <a:solidFill>
                <a:srgbClr val="333333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ve funkci spojky souřadicí </a:t>
            </a:r>
            <a:r>
              <a:rPr lang="cs-CZ" sz="16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připojuje větný člen nebo větu, které mohou v závislosti na dalších okolnostech platit místo předcházejícího členu nebo věty nebo zároveň s nimi, nebo, anebo, nebo i   </a:t>
            </a:r>
            <a:r>
              <a:rPr lang="cs-CZ" sz="16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syn. případně, popřípadě</a:t>
            </a:r>
            <a:r>
              <a:rPr lang="cs-CZ" sz="16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</a:t>
            </a:r>
            <a:endParaRPr lang="cs-CZ" sz="16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Myslivci prohlédnou posedy a opraví je, eventuálně vymění.</a:t>
            </a:r>
            <a:br>
              <a:rPr lang="cs-CZ" sz="16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6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Řada důležitých jednání byla vedena pouze po telefonu, eventuálně mailem.</a:t>
            </a:r>
            <a:br>
              <a:rPr lang="cs-CZ" sz="16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6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Salát dochuťte čerstvě mletým pepřem, eventuálně jiným vhodným kořením.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i="1">
              <a:solidFill>
                <a:srgbClr val="333333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1">
                <a:solidFill>
                  <a:srgbClr val="C4591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eventuálně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>
                <a:solidFill>
                  <a:srgbClr val="C4591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přísl.: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i="1">
                <a:solidFill>
                  <a:srgbClr val="44444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Popření pohledávky co do výše nebo pořadí lze uplatnit též </a:t>
            </a:r>
            <a:r>
              <a:rPr lang="cs-CZ" sz="1600" i="1">
                <a:solidFill>
                  <a:srgbClr val="E2007A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jen eventuálně</a:t>
            </a:r>
            <a:r>
              <a:rPr lang="cs-CZ" sz="1600" i="1">
                <a:solidFill>
                  <a:srgbClr val="44444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i="1">
                <a:solidFill>
                  <a:srgbClr val="44444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Navrhl kombinovat ekonomický tlak a další opatření a </a:t>
            </a:r>
            <a:r>
              <a:rPr lang="cs-CZ" sz="1600" i="1">
                <a:solidFill>
                  <a:srgbClr val="E2007A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jen eventuálně </a:t>
            </a:r>
            <a:r>
              <a:rPr lang="cs-CZ" sz="1600" i="1">
                <a:solidFill>
                  <a:srgbClr val="444444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pak sáhnout k leteckým útokům.</a:t>
            </a:r>
            <a:r>
              <a:rPr lang="cs-CZ" sz="1600" i="1">
                <a:solidFill>
                  <a:srgbClr val="E2007A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cs-CZ" sz="1600" i="1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475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710CBA-3002-452A-9ED9-55A5AC17C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3291DC-1A7D-4B73-8D2B-355D565E6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cs-CZ" i="1" dirty="0">
                <a:latin typeface="Cambria" panose="02040503050406030204" pitchFamily="18" charset="0"/>
                <a:ea typeface="Cambria" panose="02040503050406030204" pitchFamily="18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201324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110D5-75F8-4447-9DFE-001427F2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b="1" dirty="0"/>
              <a:t>Kauza</a:t>
            </a:r>
            <a:r>
              <a:rPr lang="cs-CZ" sz="2000" b="1" i="1" dirty="0"/>
              <a:t> dokud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48153A7-375C-42A2-B45E-86DF484E1B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289788"/>
              </p:ext>
            </p:extLst>
          </p:nvPr>
        </p:nvGraphicFramePr>
        <p:xfrm>
          <a:off x="457200" y="1196752"/>
          <a:ext cx="8229599" cy="55189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4440">
                  <a:extLst>
                    <a:ext uri="{9D8B030D-6E8A-4147-A177-3AD203B41FA5}">
                      <a16:colId xmlns:a16="http://schemas.microsoft.com/office/drawing/2014/main" val="3026201289"/>
                    </a:ext>
                  </a:extLst>
                </a:gridCol>
                <a:gridCol w="3625505">
                  <a:extLst>
                    <a:ext uri="{9D8B030D-6E8A-4147-A177-3AD203B41FA5}">
                      <a16:colId xmlns:a16="http://schemas.microsoft.com/office/drawing/2014/main" val="3129766064"/>
                    </a:ext>
                  </a:extLst>
                </a:gridCol>
                <a:gridCol w="3729654">
                  <a:extLst>
                    <a:ext uri="{9D8B030D-6E8A-4147-A177-3AD203B41FA5}">
                      <a16:colId xmlns:a16="http://schemas.microsoft.com/office/drawing/2014/main" val="2196420290"/>
                    </a:ext>
                  </a:extLst>
                </a:gridCol>
              </a:tblGrid>
              <a:tr h="2894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zájm. přísl.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spojka podř.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7847050"/>
                  </a:ext>
                </a:extLst>
              </a:tr>
              <a:tr h="49671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dokud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(dosud)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vztaž</a:t>
                      </a: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 časové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,vyjadřuje časový úsek do okamžiku změny, do doby než, po dobu kdy, v době kdy‘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Odpočívej klidně, dokud nepřijdu </a:t>
                      </a: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= než přijdu.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i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Hezké to bylo, dokud vše kvetlo.; Pojedu, dokud je dost světla</a:t>
                      </a: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. takže spojka?</a:t>
                      </a:r>
                      <a:endParaRPr lang="cs-CZ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časová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Řeš to, dokud můžeš.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Řešil to, kdy(ž) to šlo.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Sklízel, dokud bylo co.</a:t>
                      </a:r>
                      <a:b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</a:b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Sklízel, kde to šlo. – argumenty pro příslovce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Uteč, dokud je čas.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Uteč, kam (až) můžeš. – argument pro příslovce NE, rozdíl uteč hned, *uteč dokud. Příslovečná je celá věta.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Značně sporné. Vše lze vyjádřit analytickou konstrukcí ,v době kdy‘, na vše se lze ptát dokdy, odlišnost je jen v eliptičnosti struktury, </a:t>
                      </a:r>
                      <a:r>
                        <a:rPr lang="cs-CZ" sz="160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frazeologizaci</a:t>
                      </a: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(,hned‘ ,nadoraz‘)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syn. při negaci: než = dokud ne</a:t>
                      </a:r>
                      <a:endParaRPr lang="cs-CZ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2664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060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87766-EC78-4685-A047-E6DE92583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Kauza 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celkem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F9278B-8945-4B6F-AC13-827848DCE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příslovce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celkovém součtu, úhrnu, souhrnně; syn. celkově 2, dohromady I/3: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Dotázáno bylo celkem 50 osob nad 15 let.; Neplatiči dluží městu celkem čtyřicet milionů korun.; Oslabený tým inkasoval ve dvou zápasech celkem dvacet branek.; Zdejší sjezdovky měří celkem asi patnáct kilometrů.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II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částice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cs-CZ" sz="1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vyjadřuje hodnocení míry děje, stavu, vlastnosti jako značné, ale nikoliv maximální; syn. poměrně, vcelku II: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Anglicky už mluvím celkem dobře.; Zatím se nám celkem daří.; Dokázal vydělat celkem slušné peníze.; To je mi celkem jedno.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3856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 rozčlenění do 2., 3. podle částice docela II   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vyjadřuje značnou, ale ne úplnou míru jistoty: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Nevidím na tom celkem nic špatného.; Nejznámější jsou celkem určitě její knihy pro děti.; Že to je vše vymyšlené, to už celkem nikoho nezajímá.; Na tom celkem nezáleží.; Můj život se nezměnil celkem nijak.</a:t>
            </a: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□ </a:t>
            </a:r>
            <a:r>
              <a:rPr lang="cs-CZ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vzato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částicový výraz omezuje platnost tvrzení s odstínem povšechnosti, přibližnosti; syn. v podstatě: 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vzato mám všechno, co je potřeba ke štěstí.; Jsem celkem vzato přesvědčen, že nejednal ze zlého úmyslu.; Celkem vzato se zdá, že situace až tak tragická není.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77925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788B82-A8A7-737F-7B27-A7F925EE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/>
          <a:lstStyle/>
          <a:p>
            <a:r>
              <a:rPr lang="cs-CZ" sz="2000" b="1">
                <a:latin typeface="Cambria" panose="02040503050406030204" pitchFamily="18" charset="0"/>
                <a:ea typeface="Cambria" panose="02040503050406030204" pitchFamily="18" charset="0"/>
              </a:rPr>
              <a:t>Kauza </a:t>
            </a:r>
            <a:r>
              <a:rPr lang="cs-CZ" sz="2000" b="1" i="1">
                <a:latin typeface="Cambria" panose="02040503050406030204" pitchFamily="18" charset="0"/>
                <a:ea typeface="Cambria" panose="02040503050406030204" pitchFamily="18" charset="0"/>
              </a:rPr>
              <a:t>dobře</a:t>
            </a:r>
            <a:endParaRPr lang="cs-CZ" sz="20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ADE5B3-697C-7DA5-C187-82F5367CF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cs-CZ" sz="2000" b="1">
                <a:latin typeface="Cambria" panose="02040503050406030204" pitchFamily="18" charset="0"/>
                <a:cs typeface="Times New Roman" panose="02020603050405020304" pitchFamily="18" charset="0"/>
              </a:rPr>
              <a:t>ASSČ: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I</a:t>
            </a:r>
            <a:r>
              <a:rPr lang="cs-CZ" sz="18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[dobře] (2. st. lépe, líp) příslovce</a:t>
            </a:r>
            <a:endParaRPr lang="cs-CZ" sz="18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00" b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</a:t>
            </a:r>
            <a:r>
              <a:rPr lang="cs-CZ" sz="10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takovým způsobem a v takové míře, které splňují očekávání, odpovídají požadavkům, dostatečně, kvalitně, důkladně; op. špatně: </a:t>
            </a:r>
            <a:r>
              <a:rPr lang="cs-CZ" sz="1000" i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se vyspat;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00" b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</a:t>
            </a:r>
            <a:r>
              <a:rPr lang="cs-CZ" sz="10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ve shodě se vzorem, bez chyby, správně; syn. správně; op. chybně: </a:t>
            </a:r>
            <a:r>
              <a:rPr lang="cs-CZ" sz="1000" i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vypočítaný příklad; </a:t>
            </a:r>
            <a:endParaRPr lang="cs-CZ" sz="10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00" b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3.</a:t>
            </a:r>
            <a:r>
              <a:rPr lang="cs-CZ" sz="10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způsobem, který odpovídá společenským normám, slušně, hezky: </a:t>
            </a:r>
            <a:r>
              <a:rPr lang="cs-CZ" sz="1000" i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se chovat;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00" b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4.</a:t>
            </a:r>
            <a:r>
              <a:rPr lang="cs-CZ" sz="10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způsobem, který má pozitivní důsledky, správně; op. špatně: </a:t>
            </a:r>
            <a:r>
              <a:rPr lang="cs-CZ" sz="1000" i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se rozhodnout;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00" b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5.</a:t>
            </a:r>
            <a:r>
              <a:rPr lang="cs-CZ" sz="10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způsobem přinášejícím nějaké výhody (zejména finanční), výhodně: </a:t>
            </a:r>
            <a:r>
              <a:rPr lang="cs-CZ" sz="1000" i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nakoupit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00" b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6.</a:t>
            </a:r>
            <a:r>
              <a:rPr lang="cs-CZ" sz="10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bez obtíží, bez problémů, snadno, lehce; op. obtížně: </a:t>
            </a:r>
            <a:r>
              <a:rPr lang="cs-CZ" sz="1000" i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čitelný text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00" b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7.</a:t>
            </a:r>
            <a:r>
              <a:rPr lang="cs-CZ" sz="10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v přísudku  (se slovesem být) vyjadřuje kladné hodnocení děje nebo stavu, hodnocení situace jako žádoucí, prospěšné: </a:t>
            </a:r>
            <a:r>
              <a:rPr lang="cs-CZ" sz="1000" i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To je dobře.;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00" b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8.</a:t>
            </a:r>
            <a:r>
              <a:rPr lang="cs-CZ" sz="10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zprav. v přísudku (komu) (se slovesy být, udělat se) vyjadřuje, že se někdo cítí v pořádku, příjemně, zprav. fyzicky: </a:t>
            </a:r>
            <a:r>
              <a:rPr lang="cs-CZ" sz="1000" i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„Je ti už dobře?“ </a:t>
            </a:r>
            <a:endParaRPr lang="cs-CZ" sz="10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cs-CZ" sz="1600" b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II</a:t>
            </a:r>
            <a:r>
              <a:rPr lang="cs-CZ" sz="16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částice kolokv. ∆ expr.</a:t>
            </a:r>
            <a:endParaRPr lang="cs-CZ" sz="16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zdůrazňuje naplněnost odhadované míry nebo intenzity něčeho, přinejmenším, na: </a:t>
            </a:r>
            <a:r>
              <a:rPr lang="cs-CZ" sz="1600" i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Kapela přilákala dobře padesát tisíc lidí.; Měl dobře dvacet kilo přes váhu.; Nestýkali se dobře patnáct let.; Na projektech jsme pracovali šest let a vydali jsme dobře dva a půl milionu korun.</a:t>
            </a:r>
            <a:endParaRPr lang="cs-CZ" sz="16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□ </a:t>
            </a:r>
            <a:r>
              <a:rPr lang="cs-CZ" sz="1600" i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že</a:t>
            </a:r>
            <a:r>
              <a:rPr lang="cs-CZ" sz="16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částicový výraz vyjadřuje, že mluvčí kladně hodnotí obsah následující věty, považuje nastalou situaci za žádoucí, prospěšnou: </a:t>
            </a:r>
            <a:r>
              <a:rPr lang="cs-CZ" sz="1600" i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že jste mi to řekl.; Dobře že jste nejeli.; Dobře že to s nimi takhle dopadlo.</a:t>
            </a:r>
            <a:endParaRPr lang="cs-CZ" sz="16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◊ </a:t>
            </a:r>
            <a:r>
              <a:rPr lang="cs-CZ" sz="1600" i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zkrátka / krátce a dobře</a:t>
            </a:r>
            <a:r>
              <a:rPr lang="cs-CZ" sz="16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uvádí stručné a výstižné shrnutí předešlé výpovědi</a:t>
            </a:r>
            <a:endParaRPr lang="cs-CZ" sz="16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1600" b="1">
              <a:solidFill>
                <a:srgbClr val="FF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b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III</a:t>
            </a:r>
            <a:r>
              <a:rPr lang="cs-CZ" sz="16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[dobře], kniž. </a:t>
            </a:r>
            <a:r>
              <a:rPr lang="cs-CZ" sz="1600" b="1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dobrá</a:t>
            </a:r>
            <a:r>
              <a:rPr lang="cs-CZ" sz="16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[dobraː] citoslovce</a:t>
            </a:r>
            <a:endParaRPr lang="cs-CZ" sz="16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vyjádření souhlasu, pochopení, přijetí nějakého návrhu: </a:t>
            </a:r>
            <a:r>
              <a:rPr lang="cs-CZ" sz="1600" i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Počkej tady, hned se vrátím. – Dobře.; Tak dobře, dám na vás.; Dobře, dobře, já vám věřím.; No dobrá, když nechceš, nejez.; Dobrá, dobrá. Ať je po vašem.; Nuže dobrá, nechme toho.</a:t>
            </a:r>
            <a:endParaRPr lang="cs-CZ" sz="16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99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4E3CE8-10C8-EC8E-9A6C-DED70D77D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620688"/>
          </a:xfrm>
        </p:spPr>
        <p:txBody>
          <a:bodyPr/>
          <a:lstStyle/>
          <a:p>
            <a:r>
              <a:rPr lang="cs-CZ" altLang="cs-CZ" sz="2400">
                <a:latin typeface="Cambria" panose="02040503050406030204" pitchFamily="18" charset="0"/>
              </a:rPr>
              <a:t>Slovní druhy z pohledu gramatického</a:t>
            </a:r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535C337-62EA-A825-C493-5F6BDB0647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20689"/>
            <a:ext cx="8928992" cy="6192687"/>
          </a:xfrm>
        </p:spPr>
      </p:pic>
    </p:spTree>
    <p:extLst>
      <p:ext uri="{BB962C8B-B14F-4D97-AF65-F5344CB8AC3E}">
        <p14:creationId xmlns:p14="http://schemas.microsoft.com/office/powerpoint/2010/main" val="1913745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D9A0E6-8DAB-8F22-819D-FFFB84DD8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57199"/>
          </a:xfrm>
        </p:spPr>
        <p:txBody>
          <a:bodyPr/>
          <a:lstStyle/>
          <a:p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Kauza 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běda (</a:t>
            </a:r>
            <a:r>
              <a:rPr lang="cs-CZ" sz="20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alas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uk-UA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нажаль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; slovníky, gramatika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26D13F-B059-7BB5-2DDA-5CA378457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IJP: 	</a:t>
            </a:r>
            <a:r>
              <a:rPr lang="cs-CZ" sz="1600" b="0" i="0" dirty="0">
                <a:solidFill>
                  <a:srgbClr val="1D06B3"/>
                </a:solidFill>
                <a:effectLst/>
                <a:latin typeface="Arimo"/>
              </a:rPr>
              <a:t>běda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mo"/>
              </a:rPr>
              <a:t>, ž.</a:t>
            </a:r>
            <a:br>
              <a:rPr lang="cs-CZ" sz="1600" b="0" i="0" dirty="0">
                <a:solidFill>
                  <a:srgbClr val="000000"/>
                </a:solidFill>
                <a:effectLst/>
                <a:latin typeface="Arimo"/>
              </a:rPr>
            </a:br>
            <a:r>
              <a:rPr lang="cs-CZ" sz="1600" b="0" i="0" dirty="0">
                <a:solidFill>
                  <a:srgbClr val="000000"/>
                </a:solidFill>
                <a:effectLst/>
                <a:latin typeface="Arimo"/>
              </a:rPr>
              <a:t>	</a:t>
            </a:r>
            <a:r>
              <a:rPr lang="cs-CZ" sz="1600" b="0" i="0" dirty="0">
                <a:solidFill>
                  <a:srgbClr val="1D06B3"/>
                </a:solidFill>
                <a:effectLst/>
                <a:latin typeface="Arimo"/>
              </a:rPr>
              <a:t>běda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mo"/>
              </a:rPr>
              <a:t>, příslovce</a:t>
            </a:r>
            <a:br>
              <a:rPr lang="cs-CZ" sz="1600" b="0" i="0" dirty="0">
                <a:solidFill>
                  <a:srgbClr val="000000"/>
                </a:solidFill>
                <a:effectLst/>
                <a:latin typeface="Arimo"/>
              </a:rPr>
            </a:br>
            <a:r>
              <a:rPr lang="cs-CZ" sz="1600" b="0" i="0" dirty="0">
                <a:solidFill>
                  <a:srgbClr val="000000"/>
                </a:solidFill>
                <a:effectLst/>
                <a:latin typeface="Arimo"/>
              </a:rPr>
              <a:t>	</a:t>
            </a:r>
            <a:r>
              <a:rPr lang="cs-CZ" sz="1600" b="0" i="0" dirty="0">
                <a:solidFill>
                  <a:srgbClr val="1D06B3"/>
                </a:solidFill>
                <a:effectLst/>
                <a:latin typeface="Arimo"/>
              </a:rPr>
              <a:t>běda</a:t>
            </a:r>
            <a:r>
              <a:rPr lang="cs-CZ" sz="1600" b="0" i="0" dirty="0">
                <a:solidFill>
                  <a:srgbClr val="000000"/>
                </a:solidFill>
                <a:effectLst/>
                <a:latin typeface="Arimo"/>
              </a:rPr>
              <a:t>, citoslovce</a:t>
            </a: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SSČ, SSJČ: </a:t>
            </a:r>
          </a:p>
          <a:p>
            <a:pPr marL="0" indent="0">
              <a:lnSpc>
                <a:spcPct val="107000"/>
              </a:lnSpc>
              <a:spcAft>
                <a:spcPts val="300"/>
              </a:spcAft>
              <a:buNone/>
            </a:pPr>
            <a:r>
              <a:rPr lang="cs-CZ" sz="1400" b="1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SSČ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905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400" b="1" kern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běda,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-y 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ž </a:t>
            </a:r>
            <a:r>
              <a:rPr lang="cs-CZ" sz="1400" kern="0" dirty="0" err="1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čast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mn. </a:t>
            </a:r>
            <a:r>
              <a:rPr lang="cs-CZ" sz="1400" kern="0" dirty="0" err="1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kniž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 </a:t>
            </a:r>
            <a:r>
              <a:rPr lang="cs-CZ" sz="1400" i="1" kern="0" dirty="0">
                <a:solidFill>
                  <a:srgbClr val="77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strast, utrpení: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běda války</a:t>
            </a:r>
            <a:b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kern="0" dirty="0">
                <a:solidFill>
                  <a:srgbClr val="666666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□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r>
              <a:rPr lang="cs-CZ" sz="1400" b="1" kern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běda 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přísl.</a:t>
            </a:r>
            <a:b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b="1" kern="0" dirty="0">
                <a:solidFill>
                  <a:srgbClr val="666666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1. 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 </a:t>
            </a:r>
            <a:r>
              <a:rPr lang="cs-CZ" sz="1400" kern="0" dirty="0" err="1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přís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 </a:t>
            </a:r>
            <a:r>
              <a:rPr lang="cs-CZ" sz="1400" i="1" kern="0" dirty="0">
                <a:solidFill>
                  <a:srgbClr val="77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zle: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běda přemoženým!</a:t>
            </a:r>
            <a:b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b="1" kern="0" dirty="0">
                <a:solidFill>
                  <a:srgbClr val="666666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až běda </a:t>
            </a:r>
            <a:r>
              <a:rPr lang="cs-CZ" sz="1400" kern="0" dirty="0" err="1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expr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 </a:t>
            </a:r>
            <a:r>
              <a:rPr lang="cs-CZ" sz="1400" i="1" kern="0" dirty="0">
                <a:solidFill>
                  <a:srgbClr val="77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velice, velmi; mnoho: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je sklerotický až běda; — měl řečí až běda</a:t>
            </a:r>
            <a:b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kern="0" dirty="0">
                <a:solidFill>
                  <a:srgbClr val="666666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□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r>
              <a:rPr lang="cs-CZ" sz="1400" b="1" kern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běda </a:t>
            </a:r>
            <a:r>
              <a:rPr lang="cs-CZ" sz="1400" kern="0" dirty="0" err="1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citosl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 </a:t>
            </a:r>
            <a:r>
              <a:rPr lang="cs-CZ" sz="1400" i="1" kern="0" dirty="0">
                <a:solidFill>
                  <a:srgbClr val="77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vyj. bolest, smutek, hrůzu, zoufalství: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běda, co si počnu!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300"/>
              </a:spcAft>
              <a:buNone/>
            </a:pPr>
            <a:r>
              <a:rPr lang="cs-CZ" sz="1400" b="1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SSJČ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9050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běda,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-y 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ž. </a:t>
            </a:r>
            <a:r>
              <a:rPr lang="cs-CZ" sz="1400" kern="0" dirty="0" err="1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kniž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a </a:t>
            </a:r>
            <a:r>
              <a:rPr lang="cs-CZ" sz="1400" kern="0" dirty="0" err="1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nář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 </a:t>
            </a:r>
            <a:r>
              <a:rPr lang="cs-CZ" sz="1400" i="1" kern="0" dirty="0">
                <a:solidFill>
                  <a:srgbClr val="77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strast, utrpení, neštěstí: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bědy války; moře běd; stihla ho b.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19050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běda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(†bědy) 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přísl.</a:t>
            </a:r>
            <a:b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b="1" kern="0" dirty="0">
                <a:solidFill>
                  <a:srgbClr val="666666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1. </a:t>
            </a:r>
            <a:r>
              <a:rPr lang="cs-CZ" sz="1400" i="1" kern="0" dirty="0">
                <a:solidFill>
                  <a:srgbClr val="77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zle: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bude jim b.; b. s národem; </a:t>
            </a:r>
            <a:r>
              <a:rPr lang="cs-CZ" sz="1400" i="1" kern="0" dirty="0">
                <a:solidFill>
                  <a:srgbClr val="77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 odstínem vyhrůžky: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b. nám </a:t>
            </a:r>
            <a:r>
              <a:rPr lang="cs-CZ" sz="1400" i="1" kern="0" dirty="0">
                <a:solidFill>
                  <a:srgbClr val="000088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zle se nám povede;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třikrát b. tobě; b. přemoženým</a:t>
            </a:r>
            <a:b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b="1" kern="0" dirty="0">
                <a:solidFill>
                  <a:srgbClr val="666666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2. </a:t>
            </a:r>
            <a:r>
              <a:rPr lang="cs-CZ" sz="1400" kern="0" dirty="0" err="1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nejč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v </a:t>
            </a:r>
            <a:r>
              <a:rPr lang="cs-CZ" sz="1400" kern="0" dirty="0" err="1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ust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spoj.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až běda </a:t>
            </a:r>
            <a:r>
              <a:rPr lang="cs-CZ" sz="1400" i="1" kern="0" dirty="0">
                <a:solidFill>
                  <a:srgbClr val="77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velice: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byl až b. umíněný; škaredil se až b.; </a:t>
            </a:r>
            <a:r>
              <a:rPr lang="cs-CZ" sz="1400" kern="0" dirty="0" err="1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řidč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klel jedna b.; </a:t>
            </a:r>
            <a:r>
              <a:rPr lang="cs-CZ" sz="1400" kern="0" dirty="0" err="1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zast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 </a:t>
            </a:r>
            <a:r>
              <a:rPr lang="cs-CZ" sz="1400" kern="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mrzut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až bědy 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cs-CZ" sz="1400" kern="0" dirty="0" err="1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Šmil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.); — v platnosti </a:t>
            </a:r>
            <a:r>
              <a:rPr lang="cs-CZ" sz="1400" kern="0" dirty="0" err="1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citosl</a:t>
            </a:r>
            <a:r>
              <a:rPr lang="cs-CZ" sz="1400" kern="0" dirty="0">
                <a:solidFill>
                  <a:srgbClr val="0077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 </a:t>
            </a:r>
            <a:r>
              <a:rPr lang="cs-CZ" sz="1400" i="1" kern="0" dirty="0">
                <a:solidFill>
                  <a:srgbClr val="77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vyjadřuje bolest, smutek, zoufalství, hrůzu: 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b., co jsem to učinil?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cs-CZ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cs-CZ" sz="1800" dirty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cs-CZ" sz="1800" dirty="0">
              <a:solidFill>
                <a:srgbClr val="000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178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5BEA0B-278A-1AAF-A9EE-949AA1F60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/>
          <a:lstStyle/>
          <a:p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Kauza 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běda (</a:t>
            </a:r>
            <a:r>
              <a:rPr lang="cs-CZ" sz="20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alas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uk-UA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нажаль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; slovníky, gramatika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9D26E3-6273-0F17-7495-256A92756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1800" b="1" dirty="0">
                <a:latin typeface="Cambria" panose="02040503050406030204" pitchFamily="18" charset="0"/>
                <a:ea typeface="Cambria" panose="02040503050406030204" pitchFamily="18" charset="0"/>
              </a:rPr>
              <a:t>ASSČ</a:t>
            </a:r>
            <a:r>
              <a:rPr lang="cs-CZ" sz="1800" dirty="0">
                <a:latin typeface="Cambria" panose="02040503050406030204" pitchFamily="18" charset="0"/>
                <a:ea typeface="Cambria" panose="02040503050406030204" pitchFamily="18" charset="0"/>
              </a:rPr>
              <a:t>: 	</a:t>
            </a:r>
            <a:r>
              <a:rPr lang="cs-CZ" sz="1400" b="1" i="0" strike="noStrike" dirty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běda I příslovce</a:t>
            </a:r>
            <a:endParaRPr lang="cs-CZ" sz="1400" b="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l">
              <a:spcBef>
                <a:spcPts val="0"/>
              </a:spcBef>
              <a:buNone/>
            </a:pPr>
            <a:r>
              <a:rPr lang="cs-CZ" sz="1400" b="0" i="0" strike="noStrike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cs-CZ" sz="1400" b="1" dirty="0">
                <a:solidFill>
                  <a:srgbClr val="6C74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běda II citoslovce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1400" b="1" dirty="0">
                <a:solidFill>
                  <a:srgbClr val="6C74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až běda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běda I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příslovce v přísudku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(komu; když…; jestli…; pokud…)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vyjadřuje výhružku, varování: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Běda poraženým!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Běda ti, jestli to uděláš ještě jednou!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Běda, když nedokážete vysvětlit, jak a kde jste k penězům přišli.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◊ </a:t>
            </a:r>
            <a:r>
              <a:rPr lang="cs-CZ" sz="1400" b="1" u="none" strike="noStrike" kern="0" dirty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až běda</a:t>
            </a:r>
            <a:r>
              <a:rPr lang="cs-CZ" sz="1400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r>
              <a:rPr lang="cs-CZ" sz="1400" kern="0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expr</a:t>
            </a: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(o něčem negativním) v (příliš) velké míře, (příliš) mnoho, velmi:</a:t>
            </a:r>
            <a:b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Cesta je hrbolatá až běda!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Obsah černé kroniky je sám o sobě pochmurný až běda.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běda II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citoslovce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 dirty="0" err="1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kniž</a:t>
            </a:r>
            <a:r>
              <a:rPr lang="cs-CZ" sz="1400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., zprav. v nadsázce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povzdech vyjadřující smutek, zoufalství: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Běda, mě už vůbec nic kloudného nenapadá.</a:t>
            </a:r>
            <a:b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 dirty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Ó, běda, to už je zase k obědu filé?</a:t>
            </a:r>
            <a:endParaRPr lang="cs-CZ" sz="1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756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D3D7B9-1C48-1186-9CE1-C265CAF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/>
          <a:lstStyle/>
          <a:p>
            <a:r>
              <a:rPr lang="cs-CZ" sz="2000" b="1">
                <a:latin typeface="Cambria" panose="02040503050406030204" pitchFamily="18" charset="0"/>
                <a:ea typeface="Cambria" panose="02040503050406030204" pitchFamily="18" charset="0"/>
              </a:rPr>
              <a:t>Kauza </a:t>
            </a:r>
            <a:r>
              <a:rPr lang="cs-CZ" sz="2000" b="1" i="1">
                <a:latin typeface="Cambria" panose="02040503050406030204" pitchFamily="18" charset="0"/>
                <a:ea typeface="Cambria" panose="02040503050406030204" pitchFamily="18" charset="0"/>
              </a:rPr>
              <a:t>běda</a:t>
            </a:r>
            <a:r>
              <a:rPr lang="cs-CZ" sz="2000" b="1">
                <a:latin typeface="Cambria" panose="02040503050406030204" pitchFamily="18" charset="0"/>
                <a:ea typeface="Cambria" panose="02040503050406030204" pitchFamily="18" charset="0"/>
              </a:rPr>
              <a:t>; slovníky, gramatika III.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1A7933-0AB5-19A3-3FD9-F32F08A2A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cs-CZ" sz="20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Další m</a:t>
            </a:r>
            <a:r>
              <a:rPr lang="cs-CZ" sz="20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ožný přístup:</a:t>
            </a:r>
            <a:br>
              <a:rPr lang="cs-CZ" sz="20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cs-CZ" sz="20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err="1">
                <a:solidFill>
                  <a:srgbClr val="00B05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subst</a:t>
            </a:r>
            <a:r>
              <a:rPr lang="cs-CZ" sz="20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cs-CZ" sz="20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	</a:t>
            </a:r>
            <a:r>
              <a:rPr lang="cs-CZ" sz="2000" i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 pro mne byly běda na bědu.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Noc jsem strávil v horečnatých bědách</a:t>
            </a:r>
            <a:b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 err="1">
                <a:solidFill>
                  <a:srgbClr val="00B05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adv</a:t>
            </a:r>
            <a:r>
              <a:rPr lang="cs-CZ" sz="2000" dirty="0">
                <a:solidFill>
                  <a:srgbClr val="00B05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.</a:t>
            </a:r>
            <a:r>
              <a:rPr lang="cs-CZ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	</a:t>
            </a:r>
            <a: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Běda bylo řidičům, kterým...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Běda by mně bylo, kdybych nekázal. </a:t>
            </a:r>
            <a:b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part.</a:t>
            </a:r>
            <a:r>
              <a:rPr lang="cs-CZ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	</a:t>
            </a:r>
            <a: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Běda</a:t>
            </a:r>
            <a:r>
              <a:rPr lang="cs-CZ" sz="2000" i="1" baseline="-25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(,)</a:t>
            </a:r>
            <a: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jak se mě dotkneš! 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Běda</a:t>
            </a:r>
            <a:r>
              <a:rPr lang="cs-CZ" sz="2000" i="1" baseline="-25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(,)</a:t>
            </a:r>
            <a: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když něco nebylo podle jejího vkusu.</a:t>
            </a:r>
            <a:b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dirty="0" err="1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int</a:t>
            </a:r>
            <a:r>
              <a:rPr lang="cs-CZ" sz="2000" dirty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cs-CZ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	</a:t>
            </a:r>
            <a: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Běda! Blíží se to k nám!</a:t>
            </a:r>
            <a:endParaRPr lang="cs-CZ" sz="20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Ó běda!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i="1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Běda nám, naříkaly.  </a:t>
            </a:r>
            <a:endParaRPr lang="cs-CZ" sz="20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000" dirty="0"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srov.: 	</a:t>
            </a:r>
            <a: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hanba, škoda, dík(y)</a:t>
            </a:r>
            <a:r>
              <a:rPr lang="cs-CZ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(ASSČ: </a:t>
            </a:r>
            <a: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dík</a:t>
            </a:r>
            <a:r>
              <a:rPr lang="cs-CZ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subst</a:t>
            </a:r>
            <a:r>
              <a:rPr lang="cs-CZ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., </a:t>
            </a:r>
            <a:r>
              <a:rPr lang="cs-CZ" sz="20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díky</a:t>
            </a:r>
            <a:r>
              <a:rPr lang="cs-CZ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prepoz</a:t>
            </a:r>
            <a:r>
              <a:rPr lang="cs-CZ" sz="20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490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9CF58-E71E-9280-FD2C-DFFAC74B3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/>
          <a:lstStyle/>
          <a:p>
            <a:r>
              <a:rPr lang="cs-CZ" altLang="cs-CZ" sz="2400">
                <a:latin typeface="Cambria" panose="02040503050406030204" pitchFamily="18" charset="0"/>
              </a:rPr>
              <a:t>Slovní druhy z pohledu lexikografického</a:t>
            </a:r>
            <a:endParaRPr lang="cs-CZ" sz="2400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22387AAA-9C69-D6B5-FD49-2276D787DB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688"/>
            <a:ext cx="9144000" cy="6237312"/>
          </a:xfrm>
        </p:spPr>
      </p:pic>
    </p:spTree>
    <p:extLst>
      <p:ext uri="{BB962C8B-B14F-4D97-AF65-F5344CB8AC3E}">
        <p14:creationId xmlns:p14="http://schemas.microsoft.com/office/powerpoint/2010/main" val="2373540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2BE52-538D-79BD-9BC0-3191DC861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274042"/>
          </a:xfrm>
        </p:spPr>
        <p:txBody>
          <a:bodyPr/>
          <a:lstStyle/>
          <a:p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Kauza 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dobře (</a:t>
            </a:r>
            <a:r>
              <a:rPr lang="cs-CZ" sz="20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good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uk-UA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добре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I.</a:t>
            </a:r>
            <a:endParaRPr lang="cs-CZ" sz="2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381FE9-A8C8-C871-128F-ECB81DE5C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5" y="676262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cs-CZ" sz="16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SSJČ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600" dirty="0" err="1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adj</a:t>
            </a:r>
            <a:r>
              <a:rPr lang="cs-CZ" sz="1600" dirty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dobrý</a:t>
            </a:r>
            <a:r>
              <a:rPr lang="cs-CZ" sz="16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devět významů</a:t>
            </a:r>
          </a:p>
          <a:p>
            <a:pPr marL="0" indent="0">
              <a:buNone/>
            </a:pP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rámci </a:t>
            </a:r>
            <a:r>
              <a:rPr lang="cs-CZ" sz="16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adj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600" dirty="0" err="1">
                <a:solidFill>
                  <a:srgbClr val="00B05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substantivizová</a:t>
            </a:r>
            <a:r>
              <a:rPr lang="cs-CZ" sz="16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femininní forma </a:t>
            </a:r>
            <a:r>
              <a:rPr lang="cs-CZ" sz="16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dobrá</a:t>
            </a:r>
            <a:r>
              <a:rPr lang="cs-CZ" sz="16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6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dostat dobrou, s dobrou se potázal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r>
              <a:rPr lang="cs-CZ" sz="16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taktéž </a:t>
            </a:r>
            <a:r>
              <a:rPr lang="cs-CZ" sz="1600" dirty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substantivizovanou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neuterní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podobu </a:t>
            </a:r>
            <a:r>
              <a:rPr lang="cs-CZ" sz="16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dobré</a:t>
            </a:r>
            <a:r>
              <a:rPr lang="cs-CZ" sz="16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6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rozejít se v dobrém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1600" dirty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substantivizované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adjektivum jmenné deklinace </a:t>
            </a:r>
            <a:r>
              <a:rPr lang="cs-CZ" sz="16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dobro</a:t>
            </a:r>
            <a:r>
              <a:rPr lang="cs-CZ" sz="16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6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konat dobro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cs-CZ" sz="1600" dirty="0" err="1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adv</a:t>
            </a:r>
            <a:r>
              <a:rPr lang="cs-CZ" sz="1600" dirty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dobře</a:t>
            </a:r>
            <a:r>
              <a:rPr lang="cs-CZ" sz="16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šest významů</a:t>
            </a:r>
          </a:p>
          <a:p>
            <a:pPr marL="0" indent="0">
              <a:buNone/>
            </a:pPr>
            <a:endParaRPr lang="cs-CZ" sz="1600" b="1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SSČ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sz="1600" dirty="0" err="1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adj</a:t>
            </a:r>
            <a:r>
              <a:rPr lang="cs-CZ" sz="1600" dirty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dobrý</a:t>
            </a:r>
            <a:r>
              <a:rPr lang="cs-CZ" sz="16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jeho rámci i </a:t>
            </a:r>
            <a:r>
              <a:rPr lang="cs-CZ" sz="1600" dirty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adverbium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dobře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sz="1600" dirty="0">
                <a:solidFill>
                  <a:srgbClr val="00B05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substantivizované podoby </a:t>
            </a:r>
            <a:r>
              <a:rPr lang="cs-CZ" sz="16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dobrá, dobré, dobro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stále ještě pod adjektivním heslem zařazena i </a:t>
            </a:r>
            <a:r>
              <a:rPr lang="cs-CZ" sz="1600" dirty="0">
                <a:solidFill>
                  <a:srgbClr val="00B05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částice přitakací </a:t>
            </a:r>
            <a:r>
              <a:rPr lang="cs-CZ" sz="16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dobrá</a:t>
            </a:r>
            <a:r>
              <a:rPr lang="cs-CZ" sz="16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6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dobře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1600" b="1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 dobře</a:t>
            </a:r>
            <a:r>
              <a:rPr lang="cs-CZ" sz="16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ve významu ,ano‘</a:t>
            </a:r>
          </a:p>
          <a:p>
            <a:pPr marL="0" indent="0">
              <a:lnSpc>
                <a:spcPct val="120000"/>
              </a:lnSpc>
              <a:buNone/>
            </a:pPr>
            <a:endParaRPr lang="cs-CZ" sz="1600" b="1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1600" b="1" dirty="0">
                <a:latin typeface="Cambria" panose="02040503050406030204" pitchFamily="18" charset="0"/>
                <a:cs typeface="Times New Roman" panose="02020603050405020304" pitchFamily="18" charset="0"/>
              </a:rPr>
              <a:t>ASSČ: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6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dobře</a:t>
            </a:r>
            <a:r>
              <a:rPr lang="cs-CZ" sz="1600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jako </a:t>
            </a:r>
            <a:r>
              <a:rPr lang="cs-CZ" sz="1400" b="1" dirty="0">
                <a:solidFill>
                  <a:srgbClr val="6C74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adverbium</a:t>
            </a:r>
            <a:r>
              <a:rPr lang="cs-CZ" sz="1600" dirty="0">
                <a:latin typeface="Cambria" panose="02040503050406030204" pitchFamily="18" charset="0"/>
                <a:cs typeface="Times New Roman" panose="02020603050405020304" pitchFamily="18" charset="0"/>
              </a:rPr>
              <a:t>, jako </a:t>
            </a:r>
            <a:r>
              <a:rPr lang="cs-CZ" sz="1400" b="1" dirty="0">
                <a:solidFill>
                  <a:srgbClr val="6C74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partikule </a:t>
            </a:r>
            <a:r>
              <a:rPr lang="cs-CZ" sz="1600" dirty="0">
                <a:latin typeface="Cambria" panose="02040503050406030204" pitchFamily="18" charset="0"/>
                <a:cs typeface="Times New Roman" panose="02020603050405020304" pitchFamily="18" charset="0"/>
              </a:rPr>
              <a:t>a jako </a:t>
            </a:r>
            <a:r>
              <a:rPr lang="cs-CZ" sz="1400" b="1" dirty="0">
                <a:solidFill>
                  <a:srgbClr val="6C74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interjekce</a:t>
            </a:r>
            <a:r>
              <a:rPr lang="cs-CZ" sz="1600" dirty="0">
                <a:latin typeface="Cambria" panose="02040503050406030204" pitchFamily="18" charset="0"/>
                <a:cs typeface="Times New Roman" panose="02020603050405020304" pitchFamily="18" charset="0"/>
              </a:rPr>
              <a:t> (s </a:t>
            </a:r>
            <a:r>
              <a:rPr lang="cs-CZ" sz="1600" dirty="0" err="1">
                <a:latin typeface="Cambria" panose="02040503050406030204" pitchFamily="18" charset="0"/>
                <a:cs typeface="Times New Roman" panose="02020603050405020304" pitchFamily="18" charset="0"/>
              </a:rPr>
              <a:t>interjekcionalizovanou</a:t>
            </a:r>
            <a:r>
              <a:rPr lang="cs-CZ" sz="1600" dirty="0">
                <a:latin typeface="Cambria" panose="02040503050406030204" pitchFamily="18" charset="0"/>
                <a:cs typeface="Times New Roman" panose="02020603050405020304" pitchFamily="18" charset="0"/>
              </a:rPr>
              <a:t> adjektivní podobou </a:t>
            </a:r>
            <a:r>
              <a:rPr lang="cs-CZ" sz="1600" b="1" i="1" dirty="0">
                <a:latin typeface="Cambria" panose="02040503050406030204" pitchFamily="18" charset="0"/>
                <a:cs typeface="Times New Roman" panose="02020603050405020304" pitchFamily="18" charset="0"/>
              </a:rPr>
              <a:t>dobrá</a:t>
            </a:r>
            <a:r>
              <a:rPr lang="cs-CZ" sz="1600" dirty="0">
                <a:latin typeface="Cambria" panose="020405030504060302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071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EE9CDB-D2B0-0613-E798-FC9BEBB29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31639"/>
            <a:ext cx="8229600" cy="346050"/>
          </a:xfrm>
        </p:spPr>
        <p:txBody>
          <a:bodyPr/>
          <a:lstStyle/>
          <a:p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Kauza 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dobře (</a:t>
            </a:r>
            <a:r>
              <a:rPr lang="cs-CZ" sz="20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good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uk-UA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добре</a:t>
            </a:r>
            <a:r>
              <a:rPr lang="cs-CZ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cs-CZ" sz="2000" b="1" dirty="0">
                <a:latin typeface="Cambria" panose="02040503050406030204" pitchFamily="18" charset="0"/>
                <a:ea typeface="Cambria" panose="02040503050406030204" pitchFamily="18" charset="0"/>
              </a:rPr>
              <a:t>II.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7651F7-1B7E-F5D5-C5A2-D98197A63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1">
                <a:latin typeface="Cambria" panose="02040503050406030204" pitchFamily="18" charset="0"/>
                <a:ea typeface="Cambria" panose="02040503050406030204" pitchFamily="18" charset="0"/>
              </a:rPr>
              <a:t>ASSČ</a:t>
            </a:r>
            <a:r>
              <a:rPr lang="cs-CZ" sz="180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cs-CZ" sz="3200">
                <a:latin typeface="Cambria" panose="02040503050406030204" pitchFamily="18" charset="0"/>
                <a:ea typeface="Cambria" panose="02040503050406030204" pitchFamily="18" charset="0"/>
              </a:rPr>
              <a:t> 	</a:t>
            </a:r>
            <a:r>
              <a:rPr lang="cs-CZ" sz="1400" b="1">
                <a:solidFill>
                  <a:srgbClr val="6C74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dobře I příslovce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>
                <a:solidFill>
                  <a:srgbClr val="6C74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dobře II částice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>
                <a:solidFill>
                  <a:srgbClr val="6C74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dobře III citoslovce / dobrá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I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(2. st. lépe, líp)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příslovce (8 významů)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II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částice, kolokv. vyš.</a:t>
            </a:r>
            <a:r>
              <a:rPr lang="cs-CZ" sz="1400" kern="10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14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expr.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zdůrazňuje naplněnost odhadované míry nebo intenzity něčeho, přinejmenším, na: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Kapela přilákala dobře padesát tisíc lidí.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Nestýkali se dobře patnáct let.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□ </a:t>
            </a:r>
            <a:r>
              <a:rPr lang="cs-CZ" sz="1400" b="1" kern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že</a:t>
            </a:r>
            <a:r>
              <a:rPr lang="cs-CZ" sz="1400" ker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r>
              <a:rPr lang="cs-CZ" sz="14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částicový výraz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vyjadřuje, že mluvčí kladně hodnotí obsah následující věty, považuje nastalou situaci za žádoucí:</a:t>
            </a:r>
            <a:br>
              <a:rPr lang="cs-CZ" sz="14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</a:t>
            </a: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že jste mi to řekl.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◊ </a:t>
            </a:r>
            <a:r>
              <a:rPr lang="cs-CZ" sz="1400" b="1" kern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zkrátka / krátce a dobře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uvádí stručné a výstižné shrnutí předešlé výpovědi</a:t>
            </a:r>
            <a:br>
              <a:rPr lang="cs-CZ" sz="14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cs-CZ" sz="1400" b="1" kern="0">
              <a:solidFill>
                <a:srgbClr val="333333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 III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citoslovce</a:t>
            </a:r>
            <a:r>
              <a:rPr lang="cs-CZ" sz="1400" kern="10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cs-CZ" sz="1400" kern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kniž. </a:t>
            </a:r>
            <a:r>
              <a:rPr lang="cs-CZ" sz="1400" b="1" kern="0">
                <a:solidFill>
                  <a:srgbClr val="6C74F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dobrá</a:t>
            </a:r>
            <a:r>
              <a:rPr lang="cs-CZ" sz="1400" b="1" kern="100">
                <a:solidFill>
                  <a:srgbClr val="6C74F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1400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citoslovce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b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vyjádření souhlasu, pochopení, přijetí nějakého návrhu: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Počkej tady, hned se vrátím. – Dobře.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Tak dobře, dám na vás.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Dobře, dobře, já vám věřím.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No dobrá, když nechceš, nejez.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Dobrá, dobrá. Ať je po vašem.</a:t>
            </a:r>
            <a:b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cs-CZ" sz="1400" i="1" kern="0">
                <a:solidFill>
                  <a:srgbClr val="33333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Nuže dobrá, nechme toho.</a:t>
            </a:r>
            <a:endParaRPr lang="cs-CZ" sz="1400" kern="10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148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CA5B4-0247-74FA-9609-90FDAF339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/>
          <a:lstStyle/>
          <a:p>
            <a:r>
              <a:rPr lang="cs-CZ" sz="2000" b="1">
                <a:latin typeface="Cambria" panose="02040503050406030204" pitchFamily="18" charset="0"/>
                <a:ea typeface="Cambria" panose="02040503050406030204" pitchFamily="18" charset="0"/>
              </a:rPr>
              <a:t>Původní kauza příslovcí (měrových) a částic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F7A1D3-E0A4-8A93-EFAB-1470CDCC1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cs-CZ" sz="1600" b="1">
                <a:latin typeface="Cambria" panose="02040503050406030204" pitchFamily="18" charset="0"/>
                <a:ea typeface="Cambria" panose="02040503050406030204" pitchFamily="18" charset="0"/>
              </a:rPr>
              <a:t>PMČ</a:t>
            </a: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0">
              <a:buNone/>
            </a:pP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Příslovce míry: </a:t>
            </a:r>
            <a:r>
              <a:rPr lang="cs-CZ" sz="1600" i="1">
                <a:latin typeface="Cambria" panose="02040503050406030204" pitchFamily="18" charset="0"/>
                <a:ea typeface="Cambria" panose="02040503050406030204" pitchFamily="18" charset="0"/>
              </a:rPr>
              <a:t>moc, poněkud, tolik, trochu, tuze, úplně, velmi, vůbec, zcela</a:t>
            </a:r>
          </a:p>
          <a:p>
            <a:pPr marL="0" indent="0">
              <a:buNone/>
            </a:pP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Částice intenzifikační: </a:t>
            </a:r>
            <a:r>
              <a:rPr lang="cs-CZ" sz="1600" i="1">
                <a:latin typeface="Cambria" panose="02040503050406030204" pitchFamily="18" charset="0"/>
                <a:ea typeface="Cambria" panose="02040503050406030204" pitchFamily="18" charset="0"/>
              </a:rPr>
              <a:t>celkem, docela, dost, hodně, málo, maximálně, moc, nadmíru, nanejvýš, naprosto, poněkud, trochu, úplně, velice, víc, zcela</a:t>
            </a:r>
          </a:p>
          <a:p>
            <a:pPr marL="0" indent="0">
              <a:buNone/>
            </a:pPr>
            <a:endParaRPr lang="cs-CZ" sz="1600" i="1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sz="1600" b="1">
                <a:latin typeface="Cambria" panose="02040503050406030204" pitchFamily="18" charset="0"/>
                <a:ea typeface="Cambria" panose="02040503050406030204" pitchFamily="18" charset="0"/>
              </a:rPr>
              <a:t>Vondráček, NŘ 82, 1999, č. 2, s. 72-78</a:t>
            </a:r>
          </a:p>
          <a:p>
            <a:pPr marL="0" indent="0">
              <a:buNone/>
            </a:pPr>
            <a:r>
              <a:rPr lang="cs-CZ" sz="1600" b="1" i="1">
                <a:latin typeface="Cambria" panose="02040503050406030204" pitchFamily="18" charset="0"/>
                <a:ea typeface="Cambria" panose="02040503050406030204" pitchFamily="18" charset="0"/>
              </a:rPr>
              <a:t>Adv.: 	</a:t>
            </a:r>
            <a:r>
              <a:rPr lang="cs-CZ" sz="1600" i="1">
                <a:latin typeface="Cambria" panose="02040503050406030204" pitchFamily="18" charset="0"/>
                <a:ea typeface="Cambria" panose="02040503050406030204" pitchFamily="18" charset="0"/>
              </a:rPr>
              <a:t>Déšť je velmi silný. </a:t>
            </a: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(měrová okolnost statického příznaku)</a:t>
            </a:r>
          </a:p>
          <a:p>
            <a:pPr marL="0" indent="0">
              <a:buNone/>
            </a:pPr>
            <a:r>
              <a:rPr lang="cs-CZ" sz="1600" i="1">
                <a:latin typeface="Cambria" panose="02040503050406030204" pitchFamily="18" charset="0"/>
                <a:ea typeface="Cambria" panose="02040503050406030204" pitchFamily="18" charset="0"/>
              </a:rPr>
              <a:t>	Dítě trochu plakalo. </a:t>
            </a: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(měrová okolnost dynamického příznaku)</a:t>
            </a:r>
          </a:p>
          <a:p>
            <a:pPr marL="0" indent="0">
              <a:buNone/>
            </a:pPr>
            <a:r>
              <a:rPr lang="cs-CZ" sz="1600" i="1">
                <a:latin typeface="Cambria" panose="02040503050406030204" pitchFamily="18" charset="0"/>
                <a:ea typeface="Cambria" panose="02040503050406030204" pitchFamily="18" charset="0"/>
              </a:rPr>
              <a:t>	Řekl to zcela otevřeně. </a:t>
            </a: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(příznak příznaku)</a:t>
            </a:r>
          </a:p>
          <a:p>
            <a:pPr marL="0" indent="0">
              <a:buNone/>
            </a:pP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cs-CZ" sz="1600" i="1">
                <a:latin typeface="Cambria" panose="02040503050406030204" pitchFamily="18" charset="0"/>
                <a:ea typeface="Cambria" panose="02040503050406030204" pitchFamily="18" charset="0"/>
              </a:rPr>
              <a:t>Uchvátilo ho to jen málo. </a:t>
            </a: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(důrazová pozice, srov. dále)</a:t>
            </a:r>
          </a:p>
          <a:p>
            <a:pPr marL="0" indent="0">
              <a:buNone/>
            </a:pPr>
            <a:r>
              <a:rPr lang="cs-CZ" sz="1600" b="1" i="1">
                <a:latin typeface="Cambria" panose="02040503050406030204" pitchFamily="18" charset="0"/>
                <a:ea typeface="Cambria" panose="02040503050406030204" pitchFamily="18" charset="0"/>
              </a:rPr>
              <a:t>Part.:</a:t>
            </a:r>
            <a:r>
              <a:rPr lang="cs-CZ" sz="1600" i="1">
                <a:latin typeface="Cambria" panose="02040503050406030204" pitchFamily="18" charset="0"/>
                <a:ea typeface="Cambria" panose="02040503050406030204" pitchFamily="18" charset="0"/>
              </a:rPr>
              <a:t>  	To byla trochu drzost. </a:t>
            </a: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(významová restrikce) </a:t>
            </a:r>
          </a:p>
          <a:p>
            <a:pPr marL="0" indent="0">
              <a:buNone/>
            </a:pPr>
            <a:r>
              <a:rPr lang="cs-CZ" sz="1600" i="1">
                <a:latin typeface="Cambria" panose="02040503050406030204" pitchFamily="18" charset="0"/>
                <a:ea typeface="Cambria" panose="02040503050406030204" pitchFamily="18" charset="0"/>
              </a:rPr>
              <a:t>	Úplně zakřičel bolestí. </a:t>
            </a: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(,doslova‘)</a:t>
            </a:r>
          </a:p>
          <a:p>
            <a:pPr marL="0" indent="0">
              <a:buNone/>
            </a:pPr>
            <a:r>
              <a:rPr lang="cs-CZ" sz="1600" i="1">
                <a:latin typeface="Cambria" panose="02040503050406030204" pitchFamily="18" charset="0"/>
                <a:ea typeface="Cambria" panose="02040503050406030204" pitchFamily="18" charset="0"/>
              </a:rPr>
              <a:t>	Myslím, že se trochu ohlédl. </a:t>
            </a: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(,jakoby‘)</a:t>
            </a:r>
          </a:p>
          <a:p>
            <a:pPr marL="0" indent="0">
              <a:buNone/>
            </a:pP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cs-CZ" sz="1600" i="1">
                <a:latin typeface="Cambria" panose="02040503050406030204" pitchFamily="18" charset="0"/>
                <a:ea typeface="Cambria" panose="02040503050406030204" pitchFamily="18" charset="0"/>
              </a:rPr>
              <a:t>Zcela ho to uchvátilo. </a:t>
            </a: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(měrově nelze omezovat - *</a:t>
            </a:r>
            <a:r>
              <a:rPr lang="cs-CZ" sz="1600" i="1">
                <a:latin typeface="Cambria" panose="02040503050406030204" pitchFamily="18" charset="0"/>
                <a:ea typeface="Cambria" panose="02040503050406030204" pitchFamily="18" charset="0"/>
              </a:rPr>
              <a:t>Trochu ho to uchvátilo</a:t>
            </a: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marL="0" indent="0">
              <a:buNone/>
            </a:pPr>
            <a:endParaRPr lang="cs-CZ" sz="160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„Částice obvykle vyjadřují směsici měrového a jistotního hodnocení: </a:t>
            </a:r>
            <a:r>
              <a:rPr lang="cs-CZ" sz="1600" i="1">
                <a:latin typeface="Cambria" panose="02040503050406030204" pitchFamily="18" charset="0"/>
                <a:ea typeface="Cambria" panose="02040503050406030204" pitchFamily="18" charset="0"/>
              </a:rPr>
              <a:t>Je to docela příjemné. </a:t>
            </a:r>
            <a:r>
              <a:rPr lang="cs-CZ" sz="1600">
                <a:latin typeface="Cambria" panose="02040503050406030204" pitchFamily="18" charset="0"/>
                <a:ea typeface="Cambria" panose="02040503050406030204" pitchFamily="18" charset="0"/>
              </a:rPr>
              <a:t>,dalo by se říct‘ / ,do určité míry‘.</a:t>
            </a:r>
          </a:p>
        </p:txBody>
      </p:sp>
    </p:spTree>
    <p:extLst>
      <p:ext uri="{BB962C8B-B14F-4D97-AF65-F5344CB8AC3E}">
        <p14:creationId xmlns:p14="http://schemas.microsoft.com/office/powerpoint/2010/main" val="668738591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10261</TotalTime>
  <Words>2788</Words>
  <Application>Microsoft Office PowerPoint</Application>
  <PresentationFormat>Předvádění na obrazovce (4:3)</PresentationFormat>
  <Paragraphs>206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Arimo</vt:lpstr>
      <vt:lpstr>Calibri</vt:lpstr>
      <vt:lpstr>Cambria</vt:lpstr>
      <vt:lpstr>Times New Roman</vt:lpstr>
      <vt:lpstr>Výchozí návrh</vt:lpstr>
      <vt:lpstr>Pomezí adverbií a partikulí  z perspektivy lexikografické  (v širším kontextu slovnědruhového kontinua)</vt:lpstr>
      <vt:lpstr>Slovní druhy z pohledu gramatického</vt:lpstr>
      <vt:lpstr>Kauza běda (alas, нажаль); slovníky, gramatika I.</vt:lpstr>
      <vt:lpstr>Kauza běda (alas, нажаль); slovníky, gramatika II.</vt:lpstr>
      <vt:lpstr>Kauza běda; slovníky, gramatika III.</vt:lpstr>
      <vt:lpstr>Slovní druhy z pohledu lexikografického</vt:lpstr>
      <vt:lpstr>Kauza dobře (good, добре) I.</vt:lpstr>
      <vt:lpstr>Kauza dobře (good, добре) II.</vt:lpstr>
      <vt:lpstr>Původní kauza příslovcí (měrových) a částic</vt:lpstr>
      <vt:lpstr>Kauza docela (quite, цілком) I.</vt:lpstr>
      <vt:lpstr>Kauza docela (quite, цілком) II.</vt:lpstr>
      <vt:lpstr>Kauza dost, dosti (enough, достатньо) I.</vt:lpstr>
      <vt:lpstr>Kauza dost, dosti (enough, достатньо) I.</vt:lpstr>
      <vt:lpstr>Kauza eventuálně (eventually, зрештою)</vt:lpstr>
      <vt:lpstr>Prezentace aplikace PowerPoint</vt:lpstr>
      <vt:lpstr>Kauza dokud</vt:lpstr>
      <vt:lpstr>Kauza celkem</vt:lpstr>
      <vt:lpstr>Kauza dobře</vt:lpstr>
    </vt:vector>
  </TitlesOfParts>
  <Company>PdF UHK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Nepredikativnost</dc:title>
  <dc:creator>uživatel</dc:creator>
  <cp:lastModifiedBy>Miloslav Vondráček</cp:lastModifiedBy>
  <cp:revision>473</cp:revision>
  <dcterms:created xsi:type="dcterms:W3CDTF">2012-04-15T17:36:29Z</dcterms:created>
  <dcterms:modified xsi:type="dcterms:W3CDTF">2023-03-31T07:28:56Z</dcterms:modified>
</cp:coreProperties>
</file>