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0"/>
  </p:notesMasterIdLst>
  <p:handoutMasterIdLst>
    <p:handoutMasterId r:id="rId31"/>
  </p:handoutMasterIdLst>
  <p:sldIdLst>
    <p:sldId id="267" r:id="rId2"/>
    <p:sldId id="494" r:id="rId3"/>
    <p:sldId id="493" r:id="rId4"/>
    <p:sldId id="495" r:id="rId5"/>
    <p:sldId id="475" r:id="rId6"/>
    <p:sldId id="477" r:id="rId7"/>
    <p:sldId id="482" r:id="rId8"/>
    <p:sldId id="450" r:id="rId9"/>
    <p:sldId id="478" r:id="rId10"/>
    <p:sldId id="480" r:id="rId11"/>
    <p:sldId id="479" r:id="rId12"/>
    <p:sldId id="481" r:id="rId13"/>
    <p:sldId id="486" r:id="rId14"/>
    <p:sldId id="483" r:id="rId15"/>
    <p:sldId id="484" r:id="rId16"/>
    <p:sldId id="490" r:id="rId17"/>
    <p:sldId id="485" r:id="rId18"/>
    <p:sldId id="451" r:id="rId19"/>
    <p:sldId id="464" r:id="rId20"/>
    <p:sldId id="465" r:id="rId21"/>
    <p:sldId id="466" r:id="rId22"/>
    <p:sldId id="468" r:id="rId23"/>
    <p:sldId id="496" r:id="rId24"/>
    <p:sldId id="487" r:id="rId25"/>
    <p:sldId id="497" r:id="rId26"/>
    <p:sldId id="488" r:id="rId27"/>
    <p:sldId id="491" r:id="rId28"/>
    <p:sldId id="492" r:id="rId29"/>
  </p:sldIdLst>
  <p:sldSz cx="9144000" cy="6858000" type="screen4x3"/>
  <p:notesSz cx="5068888" cy="73485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6" autoAdjust="0"/>
    <p:restoredTop sz="94338" autoAdjust="0"/>
  </p:normalViewPr>
  <p:slideViewPr>
    <p:cSldViewPr>
      <p:cViewPr varScale="1">
        <p:scale>
          <a:sx n="78" d="100"/>
          <a:sy n="78" d="100"/>
        </p:scale>
        <p:origin x="178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E3394B98-497F-8B9E-9ADF-49863D767F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197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85" tIns="33943" rIns="67885" bIns="33943" numCol="1" anchor="t" anchorCtr="0" compatLnSpc="1">
            <a:prstTxWarp prst="textNoShape">
              <a:avLst/>
            </a:prstTxWarp>
          </a:bodyPr>
          <a:lstStyle>
            <a:lvl1pPr defTabSz="679450" eaLnBrk="1" hangingPunct="1">
              <a:defRPr sz="9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5096B986-7CF3-3EEF-AE9E-60A854F105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871788" y="0"/>
            <a:ext cx="2197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85" tIns="33943" rIns="67885" bIns="33943" numCol="1" anchor="t" anchorCtr="0" compatLnSpc="1">
            <a:prstTxWarp prst="textNoShape">
              <a:avLst/>
            </a:prstTxWarp>
          </a:bodyPr>
          <a:lstStyle>
            <a:lvl1pPr algn="r" defTabSz="679450" eaLnBrk="1" hangingPunct="1">
              <a:defRPr sz="9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C6E6B3ED-E10F-1DF8-F4B5-93C45E50620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80238"/>
            <a:ext cx="2197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85" tIns="33943" rIns="67885" bIns="33943" numCol="1" anchor="b" anchorCtr="0" compatLnSpc="1">
            <a:prstTxWarp prst="textNoShape">
              <a:avLst/>
            </a:prstTxWarp>
          </a:bodyPr>
          <a:lstStyle>
            <a:lvl1pPr defTabSz="679450" eaLnBrk="1" hangingPunct="1">
              <a:defRPr sz="9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4A1A2939-4453-1511-E765-AE097560EF8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871788" y="6980238"/>
            <a:ext cx="2197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85" tIns="33943" rIns="67885" bIns="33943" numCol="1" anchor="b" anchorCtr="0" compatLnSpc="1">
            <a:prstTxWarp prst="textNoShape">
              <a:avLst/>
            </a:prstTxWarp>
          </a:bodyPr>
          <a:lstStyle>
            <a:lvl1pPr algn="r" defTabSz="679450" eaLnBrk="1" hangingPunct="1">
              <a:defRPr sz="900">
                <a:latin typeface="Arial" panose="020B0604020202020204" pitchFamily="34" charset="0"/>
              </a:defRPr>
            </a:lvl1pPr>
          </a:lstStyle>
          <a:p>
            <a:fld id="{15C5C3A6-D268-5449-9807-D668744829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5BD3F81-DCE1-240A-8B37-4C5B84B854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197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85" tIns="33943" rIns="67885" bIns="33943" numCol="1" anchor="t" anchorCtr="0" compatLnSpc="1">
            <a:prstTxWarp prst="textNoShape">
              <a:avLst/>
            </a:prstTxWarp>
          </a:bodyPr>
          <a:lstStyle>
            <a:lvl1pPr defTabSz="679450" eaLnBrk="1" hangingPunct="1">
              <a:defRPr sz="9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080B4C4-0197-2BF9-DAB3-7CDDD28E105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2871788" y="0"/>
            <a:ext cx="2197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85" tIns="33943" rIns="67885" bIns="33943" numCol="1" anchor="t" anchorCtr="0" compatLnSpc="1">
            <a:prstTxWarp prst="textNoShape">
              <a:avLst/>
            </a:prstTxWarp>
          </a:bodyPr>
          <a:lstStyle>
            <a:lvl1pPr algn="r" defTabSz="679450" eaLnBrk="1" hangingPunct="1">
              <a:defRPr sz="9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BDD516D-E7FB-DFD3-4088-6257C664E68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6913" y="550863"/>
            <a:ext cx="3675062" cy="275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783462C-8490-D58A-8DD8-9E393991903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3490913"/>
            <a:ext cx="3716338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85" tIns="33943" rIns="67885" bIns="339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03A04215-3B54-80ED-4C19-393DC7885D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80238"/>
            <a:ext cx="2197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85" tIns="33943" rIns="67885" bIns="33943" numCol="1" anchor="b" anchorCtr="0" compatLnSpc="1">
            <a:prstTxWarp prst="textNoShape">
              <a:avLst/>
            </a:prstTxWarp>
          </a:bodyPr>
          <a:lstStyle>
            <a:lvl1pPr defTabSz="679450" eaLnBrk="1" hangingPunct="1">
              <a:defRPr sz="9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E478961-5EDC-768E-1DA2-D95AB2CB7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71788" y="6980238"/>
            <a:ext cx="2197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885" tIns="33943" rIns="67885" bIns="33943" numCol="1" anchor="b" anchorCtr="0" compatLnSpc="1">
            <a:prstTxWarp prst="textNoShape">
              <a:avLst/>
            </a:prstTxWarp>
          </a:bodyPr>
          <a:lstStyle>
            <a:lvl1pPr algn="r" defTabSz="679450" eaLnBrk="1" hangingPunct="1">
              <a:defRPr sz="900">
                <a:latin typeface="Times New Roman" panose="02020603050405020304" pitchFamily="18" charset="0"/>
              </a:defRPr>
            </a:lvl1pPr>
          </a:lstStyle>
          <a:p>
            <a:fld id="{7FEA3980-0BDD-7D47-9FCE-D596753D1CA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6F98F14E-D891-9508-7579-5BF4A3B21F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55F2AEA7-AB41-DBEE-0BD9-46EDF85A6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492EEBFB-6080-316C-32DA-2097E27B6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9FAD99-5409-3E4F-BDA9-169AF1A720B6}" type="slidenum">
              <a:rPr lang="cs-CZ" altLang="cs-CZ" sz="900">
                <a:latin typeface="Times New Roman" panose="02020603050405020304" pitchFamily="18" charset="0"/>
              </a:rPr>
              <a:pPr/>
              <a:t>9</a:t>
            </a:fld>
            <a:endParaRPr lang="cs-CZ" altLang="cs-CZ" sz="9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BE535B9B-1C82-E1CB-A3C7-F5E0BDE9FF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877ED16-4D95-0842-8A81-4ECA511A13C4}" type="slidenum"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cs-CZ" altLang="cs-CZ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40ABC29-AA0B-5FCA-8D66-1ECC218E3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7A377E7-6FD4-939B-FD62-4FBC00B73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331CC438-E424-96F1-A8EB-A6A4EA9301E0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792E95-C606-6277-5414-E2A2232270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6BE91B-CC8E-2A96-51B7-8A0A8B504D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A63DB6-8AE5-F248-A75E-0A2D210F60F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4031DEA-FDB0-4F20-F0A5-C746E01D186E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722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B73804-300C-E498-8CB5-99A9BDA2C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5A9EB5-AC11-1FAC-CB43-33B94DF53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63EB88-7569-C0E3-2A2F-2D2A5B262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37614-011A-C543-8E62-BB2D37E87B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33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CD8455-8164-2EF5-914D-88E613E95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D37B56-2275-F388-39EA-C3A1F9A75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61BF15-5219-8DBA-D6B9-CB92F1546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F323A-1A7D-6744-9F2E-FB58435EBE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991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22FCE5-24DB-D3BB-D568-4937215EC1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2AB2DF-54C1-79F8-79A9-56A8BE1EB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B23A2A-59D9-05F5-403C-840CBE26C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2F448-22D5-0D44-9BC9-1F87A35EDB7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73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304849-93F6-2E65-6A41-80BEFA2AE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4BAF2C-8E96-A055-97CE-18AAABB77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C20F3B-EDF1-8722-695B-4D08D2239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E1FFA-5B56-BB49-9173-5025CFC4F2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449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B4C62-9715-14A8-3F05-9FDA3B75C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EF037-9442-1E00-4731-4440EEBE4C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E03F9F-574D-1B44-ADFA-1F1A60AB2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96531-D48B-8548-8294-298CA9F985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218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2FDA72-014B-FD12-4610-9C99020EE2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7797F3-04A2-FB58-2835-F89472210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2F1830-94FA-8034-9D6C-A9CC275A4A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195B8-CBF8-604D-89A5-6E808FFFF3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351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DE0F50-3278-B337-0389-97D7FC818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CF0728-5A56-9957-F1FE-4D2E500D0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8E458B-C74D-04EC-A47B-40B3165B3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4061B-0CF2-D64D-B70E-1DC5F74F71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131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848D76-B2E7-DE11-76D6-086ED2EE3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681F4F-F735-4936-6246-FEF21085A3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FE42FB-B1DB-FEA1-B97E-C1DB2489E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DEE05-C949-884A-A229-EE2D6BBF08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718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99AAB4-A245-E860-4EE1-4A2BBA1108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1FD3B4-6651-14E3-C895-6F4700E1C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E1BD2-C417-9696-CDC8-2A461A449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42F4D-C978-8142-B111-718CA9AE55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704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C54D6-CC1A-764E-5F3A-5BE6209A16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13D18-13F0-864D-591F-34A39A8A4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A1E8C-6185-17D7-1578-43140AC6B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792DC-6DA1-8D45-9ABD-B479BE76B7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178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77A2B424-CEC7-F8A5-B3B6-90EAAF736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CFEED374-D5EF-5D9E-9C50-9B1F5C632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E06CE46A-7558-3D61-EA57-4027CC65B5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326CF94D-DCDC-3042-172E-D340A8EE93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1862" name="Rectangle 6">
            <a:extLst>
              <a:ext uri="{FF2B5EF4-FFF2-40B4-BE49-F238E27FC236}">
                <a16:creationId xmlns:a16="http://schemas.microsoft.com/office/drawing/2014/main" id="{07FFCB9D-B825-1C9E-36CB-EC200E18A8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BBD2F2C0-C23F-9646-ADEE-4D1997ED103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katdotaz.nkp.cz/zobraz.phtml?id=5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aleph.nkp.cz/F/?func=direct&amp;doc_number=005855739&amp;local_base=SK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doporuceni-souborneho-katalogu-cr-pro-katalogizaci-v-knihovnach-po-1-4.2015" TargetMode="External"/><Relationship Id="rId2" Type="http://schemas.openxmlformats.org/officeDocument/2006/relationships/hyperlink" Target="http://www.nkp.cz/o-knihovne/odborne-cinnosti/zpracovani-fondu/katalogizacni-politika/rd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kp.cz/o-knihovne/odborne-cinnosti/zpracovani-fondu/katalogizacni-politika/rda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leph.nkp.cz/F/?func=direct&amp;doc_number=005210068&amp;local_base=SKC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leph.nkp.cz/F/?func=find-c&amp;local_base=SKC&amp;ccl_term=WRD=posledn*%20kapka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7E6C793D-A714-67B9-A441-5C96EEB29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500" b="1">
                <a:solidFill>
                  <a:srgbClr val="0000FF"/>
                </a:solidFill>
              </a:rPr>
              <a:t>		</a:t>
            </a:r>
            <a:br>
              <a:rPr lang="cs-CZ" altLang="cs-CZ" sz="2800"/>
            </a:br>
            <a:endParaRPr lang="cs-CZ" altLang="cs-CZ" sz="2800"/>
          </a:p>
        </p:txBody>
      </p:sp>
      <p:pic>
        <p:nvPicPr>
          <p:cNvPr id="5123" name="Picture 8">
            <a:extLst>
              <a:ext uri="{FF2B5EF4-FFF2-40B4-BE49-F238E27FC236}">
                <a16:creationId xmlns:a16="http://schemas.microsoft.com/office/drawing/2014/main" id="{FA281404-87A3-59F0-7BF5-91BA0F76D628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549275"/>
            <a:ext cx="719137" cy="504825"/>
          </a:xfrm>
          <a:noFill/>
        </p:spPr>
      </p:pic>
      <p:sp>
        <p:nvSpPr>
          <p:cNvPr id="34821" name="Rectangle 5">
            <a:extLst>
              <a:ext uri="{FF2B5EF4-FFF2-40B4-BE49-F238E27FC236}">
                <a16:creationId xmlns:a16="http://schemas.microsoft.com/office/drawing/2014/main" id="{04DFF60B-92FE-04DA-1605-8AEDFF25C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229225"/>
            <a:ext cx="6553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Školení  RDA , KVK Liberec , </a:t>
            </a:r>
          </a:p>
          <a:p>
            <a:pPr eaLnBrk="1" hangingPunct="1">
              <a:defRPr/>
            </a:pPr>
            <a:r>
              <a:rPr lang="cs-CZ" altLang="cs-CZ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Eva Svobodová</a:t>
            </a:r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id="{654773BC-AE04-555A-DC6E-24DFA93D9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786188"/>
            <a:ext cx="8185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3600" dirty="0"/>
              <a:t>D</a:t>
            </a:r>
            <a:r>
              <a:rPr lang="cs-CZ" alt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ůvody vzniku duplicit v SK ČR</a:t>
            </a:r>
            <a:endParaRPr lang="cs-CZ" altLang="cs-CZ" sz="3600" dirty="0"/>
          </a:p>
        </p:txBody>
      </p:sp>
      <p:pic>
        <p:nvPicPr>
          <p:cNvPr id="5126" name="Picture 11" descr="logsk">
            <a:extLst>
              <a:ext uri="{FF2B5EF4-FFF2-40B4-BE49-F238E27FC236}">
                <a16:creationId xmlns:a16="http://schemas.microsoft.com/office/drawing/2014/main" id="{1C2037E8-B2C8-6B78-5732-3BC7E580D2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3363" y="549275"/>
            <a:ext cx="1927225" cy="115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518BF-1166-3468-5BF5-08E0B133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5363" name="Zástupný symbol pro obsah 5">
            <a:extLst>
              <a:ext uri="{FF2B5EF4-FFF2-40B4-BE49-F238E27FC236}">
                <a16:creationId xmlns:a16="http://schemas.microsoft.com/office/drawing/2014/main" id="{4CB9C30D-5E96-5420-BD28-5C464E365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827213"/>
            <a:ext cx="15746413" cy="11809413"/>
          </a:xfrm>
        </p:spPr>
      </p:pic>
      <p:sp>
        <p:nvSpPr>
          <p:cNvPr id="15364" name="Ovál 6">
            <a:extLst>
              <a:ext uri="{FF2B5EF4-FFF2-40B4-BE49-F238E27FC236}">
                <a16:creationId xmlns:a16="http://schemas.microsoft.com/office/drawing/2014/main" id="{60934C0F-10E2-7996-454C-600109ABE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133600"/>
            <a:ext cx="6335712" cy="2159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2F4CB-D27E-EF9C-0F8F-3F2D5547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015 -  číslo ČNB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A85C11-E1C6-1AEE-23DD-9CA05B20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002588" cy="4897437"/>
          </a:xfrm>
        </p:spPr>
        <p:txBody>
          <a:bodyPr/>
          <a:lstStyle/>
          <a:p>
            <a:pPr>
              <a:defRPr/>
            </a:pPr>
            <a:r>
              <a:rPr lang="cs-CZ" dirty="0"/>
              <a:t>Použité pro jiný dokument, než kterému bylo přiděleno</a:t>
            </a:r>
          </a:p>
          <a:p>
            <a:pPr lvl="1">
              <a:buFontTx/>
              <a:buChar char="-"/>
              <a:defRPr/>
            </a:pPr>
            <a:r>
              <a:rPr lang="cs-CZ" dirty="0"/>
              <a:t>jiný díl /svazek</a:t>
            </a:r>
          </a:p>
          <a:p>
            <a:pPr lvl="1">
              <a:buFontTx/>
              <a:buChar char="-"/>
              <a:defRPr/>
            </a:pPr>
            <a:r>
              <a:rPr lang="cs-CZ" dirty="0"/>
              <a:t>jiné vydání titulu</a:t>
            </a:r>
          </a:p>
          <a:p>
            <a:pPr lvl="1">
              <a:buFontTx/>
              <a:buChar char="-"/>
              <a:defRPr/>
            </a:pPr>
            <a:r>
              <a:rPr lang="cs-CZ" dirty="0" err="1"/>
              <a:t>čČNB</a:t>
            </a:r>
            <a:r>
              <a:rPr lang="cs-CZ" dirty="0"/>
              <a:t> souboru použito pro jednotlivé díly</a:t>
            </a:r>
          </a:p>
          <a:p>
            <a:pPr lvl="1">
              <a:buFontTx/>
              <a:buChar char="-"/>
              <a:defRPr/>
            </a:pPr>
            <a:r>
              <a:rPr lang="cs-CZ" dirty="0"/>
              <a:t>úplně jiný titul </a:t>
            </a:r>
          </a:p>
          <a:p>
            <a:pPr lvl="1">
              <a:buFontTx/>
              <a:buChar char="-"/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r>
              <a:rPr lang="cs-CZ" sz="2400" dirty="0"/>
              <a:t>Za poslední 3 měsíce (od 9.12-2014 do 2.3.2015 ):  </a:t>
            </a:r>
          </a:p>
          <a:p>
            <a:pPr marL="0" indent="0">
              <a:buFontTx/>
              <a:buNone/>
              <a:defRPr/>
            </a:pPr>
            <a:r>
              <a:rPr lang="cs-CZ" sz="2400" dirty="0"/>
              <a:t>z 1064 kontrolovaných případů zjištěno, že se číslo ČNB přesunuto k dílu, ke kterému nepatří </a:t>
            </a:r>
            <a:r>
              <a:rPr lang="cs-CZ" sz="2400" b="1" dirty="0">
                <a:solidFill>
                  <a:srgbClr val="FF0000"/>
                </a:solidFill>
              </a:rPr>
              <a:t>117 x</a:t>
            </a:r>
            <a:r>
              <a:rPr lang="cs-CZ" sz="2400" dirty="0"/>
              <a:t> ! </a:t>
            </a:r>
          </a:p>
          <a:p>
            <a:pPr>
              <a:buFontTx/>
              <a:buChar char="-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B705470A-663F-2E79-8A97-131B97D2E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285750"/>
            <a:ext cx="6572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Pole 245 – název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58ADB3D7-7B53-701F-3133-0209D4B3269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834313" cy="4789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u="sng" dirty="0"/>
              <a:t>Nejčastější chyby: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Název : podnázev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Název. Číslo části, Název části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Název edice x hlavní název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Složitější případy – více děl v jedné popisné jednotce (přítisky)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i="1" dirty="0"/>
              <a:t>Nestandartní použití </a:t>
            </a:r>
            <a:r>
              <a:rPr lang="cs-CZ" altLang="cs-CZ" sz="2800" i="1" dirty="0" err="1"/>
              <a:t>podpole</a:t>
            </a:r>
            <a:r>
              <a:rPr lang="cs-CZ" altLang="cs-CZ" sz="2800" i="1" dirty="0"/>
              <a:t> -  například pro informaci o navazujícím díle </a:t>
            </a:r>
            <a:r>
              <a:rPr lang="cs-CZ" altLang="cs-CZ" sz="2800" i="1" dirty="0">
                <a:sym typeface="Wingdings" panose="05000000000000000000" pitchFamily="2" charset="2"/>
              </a:rPr>
              <a:t></a:t>
            </a:r>
            <a:endParaRPr lang="cs-CZ" altLang="cs-CZ" sz="2800" i="1" dirty="0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21399-077E-C40B-C60A-43E324D24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Kvalita záznamů v SK ČR </a:t>
            </a:r>
            <a:r>
              <a:rPr lang="cs-CZ" sz="2800" dirty="0"/>
              <a:t>– velice různorodá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0C9301-592D-BD9A-314B-E3F6D5739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967287"/>
          </a:xfrm>
        </p:spPr>
        <p:txBody>
          <a:bodyPr/>
          <a:lstStyle/>
          <a:p>
            <a:pPr>
              <a:defRPr/>
            </a:pPr>
            <a:r>
              <a:rPr lang="cs-CZ" dirty="0"/>
              <a:t>Běžná katalogizace s knihou v ruce ?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Příklad – chybně použitého názvu části 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rgbClr val="FF0000"/>
                </a:solidFill>
              </a:rPr>
              <a:t>název části neslouží pro zápis informace, které dílo následuje !</a:t>
            </a:r>
            <a:endParaRPr lang="cs-CZ" sz="200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9A6A1C1-5709-F001-EB62-31F8EAD91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8863"/>
            <a:ext cx="7172325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Ovál 16">
            <a:extLst>
              <a:ext uri="{FF2B5EF4-FFF2-40B4-BE49-F238E27FC236}">
                <a16:creationId xmlns:a16="http://schemas.microsoft.com/office/drawing/2014/main" id="{1C6DF235-EC57-83FB-9575-FCECE5A23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933825"/>
            <a:ext cx="1627188" cy="411163"/>
          </a:xfrm>
          <a:prstGeom prst="ellipse">
            <a:avLst/>
          </a:prstGeom>
          <a:noFill/>
          <a:ln w="19050" algn="ctr">
            <a:solidFill>
              <a:srgbClr val="FF0000">
                <a:alpha val="9215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58B2D4D-816A-8CDD-7C6C-939F99C5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14388"/>
          </a:xfrm>
        </p:spPr>
        <p:txBody>
          <a:bodyPr/>
          <a:lstStyle/>
          <a:p>
            <a:pPr>
              <a:defRPr/>
            </a:pPr>
            <a:r>
              <a:rPr lang="cs-CZ" dirty="0"/>
              <a:t>Záměna název/název edice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CE18461-B4E0-947A-A98D-ABF13E790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9460" name="Obrázek 11">
            <a:extLst>
              <a:ext uri="{FF2B5EF4-FFF2-40B4-BE49-F238E27FC236}">
                <a16:creationId xmlns:a16="http://schemas.microsoft.com/office/drawing/2014/main" id="{FFFB1749-F6D9-5554-C21C-43B74E014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425575"/>
            <a:ext cx="42926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Obdélník 14">
            <a:extLst>
              <a:ext uri="{FF2B5EF4-FFF2-40B4-BE49-F238E27FC236}">
                <a16:creationId xmlns:a16="http://schemas.microsoft.com/office/drawing/2014/main" id="{468953CD-EB2D-27B1-464A-C94895CDB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2897188"/>
            <a:ext cx="3001962" cy="2444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  <p:sp>
        <p:nvSpPr>
          <p:cNvPr id="19462" name="Ovál 15">
            <a:extLst>
              <a:ext uri="{FF2B5EF4-FFF2-40B4-BE49-F238E27FC236}">
                <a16:creationId xmlns:a16="http://schemas.microsoft.com/office/drawing/2014/main" id="{CE8762CC-6304-C648-7BC5-DC907D096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379538"/>
            <a:ext cx="1800225" cy="719137"/>
          </a:xfrm>
          <a:prstGeom prst="ellipse">
            <a:avLst/>
          </a:prstGeom>
          <a:noFill/>
          <a:ln w="19050" algn="ctr">
            <a:solidFill>
              <a:srgbClr val="FF0000">
                <a:alpha val="9215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  <p:pic>
        <p:nvPicPr>
          <p:cNvPr id="19463" name="Obrázek 20">
            <a:extLst>
              <a:ext uri="{FF2B5EF4-FFF2-40B4-BE49-F238E27FC236}">
                <a16:creationId xmlns:a16="http://schemas.microsoft.com/office/drawing/2014/main" id="{CAFFE0B5-B95C-A5CA-9BF0-5F0B0E253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9538"/>
            <a:ext cx="48291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Ovál 16">
            <a:extLst>
              <a:ext uri="{FF2B5EF4-FFF2-40B4-BE49-F238E27FC236}">
                <a16:creationId xmlns:a16="http://schemas.microsoft.com/office/drawing/2014/main" id="{14B177C1-2937-30DA-9A55-B1726663E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305425"/>
            <a:ext cx="3508375" cy="411163"/>
          </a:xfrm>
          <a:prstGeom prst="ellipse">
            <a:avLst/>
          </a:prstGeom>
          <a:noFill/>
          <a:ln w="19050" algn="ctr">
            <a:solidFill>
              <a:srgbClr val="FF0000">
                <a:alpha val="9215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5062ED36-E96C-2175-9A3E-E13EFE956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285750"/>
            <a:ext cx="774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/>
              <a:t>260 / </a:t>
            </a:r>
            <a:r>
              <a:rPr lang="cs-CZ" altLang="cs-CZ" sz="3600" dirty="0">
                <a:solidFill>
                  <a:srgbClr val="FF0000"/>
                </a:solidFill>
              </a:rPr>
              <a:t>264</a:t>
            </a:r>
            <a:r>
              <a:rPr lang="cs-CZ" altLang="cs-CZ" sz="3600" dirty="0"/>
              <a:t> - Nakladatelské údaje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3C015583-1262-16DB-00B0-B9D987AE119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79388" y="1557338"/>
            <a:ext cx="8964612" cy="33194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altLang="cs-CZ" u="sng" dirty="0"/>
              <a:t>Nejčastější chyby:</a:t>
            </a:r>
            <a:endParaRPr lang="cs-CZ" altLang="cs-CZ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Špatně uvedený rok vydání /překlepy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Rok dotisku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(v AACR 2 – kontrola shody pole 008/ 260c)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dirty="0"/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RDA – 264 c (piš, co vidíš, i když je to chybně / v 008  správný údaj – </a:t>
            </a:r>
            <a:r>
              <a:rPr lang="cs-CZ" altLang="cs-CZ" i="1" dirty="0"/>
              <a:t>kontrola nebude možná</a:t>
            </a:r>
            <a:r>
              <a:rPr lang="cs-CZ" altLang="cs-CZ" dirty="0"/>
              <a:t>)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47EFE71E-F7F5-7A20-3959-66663F8E4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6572250" cy="16002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Dotisky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C51B8116-A275-3C80-A188-070CCC44CEE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11188" y="2492375"/>
            <a:ext cx="8255000" cy="46672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/>
              <a:t>Pro dotisk se nevytváří samostatný bibliografický záznam. Údaj, že se jedná o dotisk(y), (ani datum vydání dotisku), se nikde v záznamu nepromítne. Podle dotisku popisujeme pouze v případě, že neznáme údaje o původním vydání, k němuž se dotisk vztahuje</a:t>
            </a:r>
          </a:p>
          <a:p>
            <a:pPr algn="just" eaLnBrk="1" hangingPunct="1">
              <a:defRPr/>
            </a:pPr>
            <a:r>
              <a:rPr lang="cs-CZ" altLang="cs-CZ" sz="2800" dirty="0">
                <a:hlinkClick r:id="rId2"/>
              </a:rPr>
              <a:t>Dotaz ke katalogizaci č. 53</a:t>
            </a:r>
            <a:endParaRPr lang="cs-CZ" altLang="cs-CZ" sz="2800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125C7CEB-04C4-DA77-F433-EF5B4789B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285750"/>
            <a:ext cx="8215312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/>
              <a:t>Údaje fyzického popisu  - 300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33768019-34B4-64E6-AF21-6A262FAC910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57885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u="sng" dirty="0"/>
              <a:t>Nejčastější chyby: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Počet stránek – rozdíly v počtu číslovaných stran / stránky opsány z tiráže/  z obsahu/ překlepy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jiný odhadu počtu stran u nestránkovaných dokumentů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i="1" dirty="0"/>
              <a:t>(obrazové přílohy – počet stran příloh je součástí údaje o celkovém počtu stran)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i="1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E9F15-243B-A197-42BC-7A4A8038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76313"/>
          </a:xfrm>
        </p:spPr>
        <p:txBody>
          <a:bodyPr/>
          <a:lstStyle/>
          <a:p>
            <a:pPr>
              <a:defRPr/>
            </a:pPr>
            <a:r>
              <a:rPr lang="cs-CZ" dirty="0"/>
              <a:t>Kvalita záznamů – </a:t>
            </a:r>
            <a:r>
              <a:rPr lang="cs-CZ" sz="2800" dirty="0"/>
              <a:t>velice různorodá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469F91-C627-7D85-ECD6-BEEB90D96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751387"/>
          </a:xfrm>
        </p:spPr>
        <p:txBody>
          <a:bodyPr/>
          <a:lstStyle/>
          <a:p>
            <a:pPr>
              <a:defRPr/>
            </a:pPr>
            <a:r>
              <a:rPr lang="cs-CZ" dirty="0"/>
              <a:t>Běžná katalogizace s knihou v ruce ?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Příklad – chybně použitého ISBN (zobrazuje se obálka jiného díla)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81AE1DD-99C6-02AE-6F33-01689294C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6626225" cy="45212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eva a nahoru 5">
            <a:extLst>
              <a:ext uri="{FF2B5EF4-FFF2-40B4-BE49-F238E27FC236}">
                <a16:creationId xmlns:a16="http://schemas.microsoft.com/office/drawing/2014/main" id="{46993092-0C84-58DF-9363-6E23998DC2DE}"/>
              </a:ext>
            </a:extLst>
          </p:cNvPr>
          <p:cNvSpPr/>
          <p:nvPr/>
        </p:nvSpPr>
        <p:spPr bwMode="auto">
          <a:xfrm flipH="1">
            <a:off x="4211638" y="3313113"/>
            <a:ext cx="2089150" cy="661987"/>
          </a:xfrm>
          <a:prstGeom prst="leftUpArrow">
            <a:avLst>
              <a:gd name="adj1" fmla="val 13259"/>
              <a:gd name="adj2" fmla="val 20092"/>
              <a:gd name="adj3" fmla="val 26545"/>
            </a:avLst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6074CA-8DFA-7E5F-8A5F-CBE8484F7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Kvalita katalogizace </a:t>
            </a:r>
            <a:r>
              <a:rPr lang="cs-CZ" sz="2400" dirty="0"/>
              <a:t>– velmi různorodá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709A0B-5185-E22C-1564-275240775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Nedávno vzniklé záznamy (2013/2014)</a:t>
            </a:r>
          </a:p>
          <a:p>
            <a:pPr marL="0" indent="0">
              <a:buFontTx/>
              <a:buNone/>
              <a:defRPr/>
            </a:pPr>
            <a:r>
              <a:rPr lang="cs-CZ" dirty="0" err="1"/>
              <a:t>Např</a:t>
            </a:r>
            <a:r>
              <a:rPr lang="cs-CZ" dirty="0"/>
              <a:t> :</a:t>
            </a:r>
            <a:r>
              <a:rPr lang="cs-CZ" dirty="0">
                <a:effectLst/>
              </a:rPr>
              <a:t> </a:t>
            </a:r>
            <a:r>
              <a:rPr lang="cs-CZ" dirty="0">
                <a:effectLst/>
                <a:hlinkClick r:id="rId2"/>
              </a:rPr>
              <a:t>http://aleph.nkp.cz/F/?func=direct&amp;doc_number=005855739&amp;local_base=SKC</a:t>
            </a:r>
            <a:endParaRPr lang="cs-CZ" dirty="0">
              <a:effectLst/>
            </a:endParaRPr>
          </a:p>
          <a:p>
            <a:pPr marL="0" indent="0">
              <a:buFontTx/>
              <a:buNone/>
              <a:defRPr/>
            </a:pPr>
            <a:endParaRPr lang="cs-CZ" dirty="0">
              <a:effectLst/>
            </a:endParaRPr>
          </a:p>
          <a:p>
            <a:pPr marL="0" indent="0">
              <a:buFontTx/>
              <a:buNone/>
              <a:defRPr/>
            </a:pPr>
            <a:r>
              <a:rPr lang="cs-CZ" dirty="0">
                <a:effectLst/>
              </a:rPr>
              <a:t>Kvalita záznamů již uspokojivá, </a:t>
            </a:r>
          </a:p>
          <a:p>
            <a:pPr marL="0" indent="0">
              <a:buFontTx/>
              <a:buNone/>
              <a:defRPr/>
            </a:pPr>
            <a:r>
              <a:rPr lang="cs-CZ" dirty="0">
                <a:effectLst/>
              </a:rPr>
              <a:t>ale stále vznikají duplicity …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D17107A5-1A34-2ACD-81AC-4399D484F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512175" cy="863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3400" b="1" dirty="0"/>
              <a:t>Souborný katalog </a:t>
            </a:r>
            <a:r>
              <a:rPr lang="cs-CZ" altLang="cs-CZ" sz="3400" dirty="0"/>
              <a:t>- </a:t>
            </a:r>
            <a:r>
              <a:rPr lang="cs-CZ" altLang="cs-CZ" sz="2400" dirty="0"/>
              <a:t>charakteristika</a:t>
            </a:r>
            <a:br>
              <a:rPr lang="cs-CZ" altLang="cs-CZ" sz="2400" b="1" dirty="0"/>
            </a:br>
            <a:r>
              <a:rPr lang="cs-CZ" altLang="cs-CZ" sz="3400" b="1" dirty="0"/>
              <a:t>				</a:t>
            </a:r>
            <a:endParaRPr lang="cs-CZ" altLang="cs-CZ" sz="2400" dirty="0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198BE30-7CA2-38DF-FBC9-EF7A13F52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916113"/>
            <a:ext cx="7581900" cy="47529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souhrn bibliografických záznamů fondů knihoven, které se na tvorbě konkrétního souborného katalogu podílejí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2800" dirty="0"/>
          </a:p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podává informaci, ve které ze zúčastněných knihoven se konkrétní dokument nachází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2800" dirty="0"/>
          </a:p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k informaci o umístění dokumentu v určité knihovně slouží  sigla (lokační značka)</a:t>
            </a:r>
          </a:p>
          <a:p>
            <a:pPr>
              <a:lnSpc>
                <a:spcPct val="80000"/>
              </a:lnSpc>
              <a:defRPr/>
            </a:pPr>
            <a:endParaRPr lang="cs-CZ" altLang="cs-CZ" sz="28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cs-CZ" altLang="cs-CZ" sz="2800" dirty="0"/>
              <a:t>   Souborný katalog ČR : </a:t>
            </a:r>
            <a:r>
              <a:rPr lang="cs-CZ" altLang="cs-CZ" sz="2800" dirty="0">
                <a:hlinkClick r:id="rId2"/>
              </a:rPr>
              <a:t>www.caslin.cz</a:t>
            </a:r>
            <a:endParaRPr lang="cs-CZ" altLang="cs-CZ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DFD4D-4058-9666-E23C-28ACF05F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Ze záznamů uložených do SK ČR od 1.1.2014 do 31.3.2014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2FB4FB-9AC3-1A65-85F6-86A3C8B65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414 záznamů s duplicitním  ISBN</a:t>
            </a:r>
          </a:p>
          <a:p>
            <a:pPr>
              <a:defRPr/>
            </a:pPr>
            <a:r>
              <a:rPr lang="cs-CZ" dirty="0"/>
              <a:t>Analýza probíhala  duben/květen – za tu dobu se v 77 případech stala z avizované duplicity multiplicita</a:t>
            </a:r>
          </a:p>
          <a:p>
            <a:pPr>
              <a:defRPr/>
            </a:pPr>
            <a:r>
              <a:rPr lang="cs-CZ" dirty="0"/>
              <a:t>Ve 101 případech </a:t>
            </a:r>
            <a:r>
              <a:rPr lang="cs-CZ" dirty="0">
                <a:solidFill>
                  <a:srgbClr val="FF0000"/>
                </a:solidFill>
              </a:rPr>
              <a:t>šlo o tolerovanou duplicitu </a:t>
            </a:r>
            <a:r>
              <a:rPr lang="cs-CZ" dirty="0"/>
              <a:t>vznikající rozdílným přístupem ke katalogizaci vícesvazkových děl </a:t>
            </a:r>
            <a:r>
              <a:rPr lang="cs-CZ" sz="2400" dirty="0"/>
              <a:t>(zpracování se shora (správně dle pravidel AACR2) a po jednotlivých dílech/svazcích.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DB069-B3AD-5BD6-6B97-09FD7888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296 titulů sloučeno 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27651" name="Zástupný symbol pro obsah 6">
            <a:extLst>
              <a:ext uri="{FF2B5EF4-FFF2-40B4-BE49-F238E27FC236}">
                <a16:creationId xmlns:a16="http://schemas.microsoft.com/office/drawing/2014/main" id="{B53B5A79-F239-931D-80E8-7E0557CE83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5925" y="1285875"/>
          <a:ext cx="8475663" cy="46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2" imgW="8521700" imgH="4673600" progId="Excel.Chart.8">
                  <p:embed/>
                </p:oleObj>
              </mc:Choice>
              <mc:Fallback>
                <p:oleObj name="Graf" r:id="rId2" imgW="8521700" imgH="4673600" progId="Excel.Chart.8">
                  <p:embed/>
                  <p:pic>
                    <p:nvPicPr>
                      <p:cNvPr id="0" name="Zástupný symbol pro obsah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285875"/>
                        <a:ext cx="8475663" cy="4646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4F6D22E-D385-DF14-6BD1-47A5945D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8A60DAC7-6BEC-7821-6B7A-78532702C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4175125" cy="792163"/>
          </a:xfrm>
        </p:spPr>
        <p:txBody>
          <a:bodyPr/>
          <a:lstStyle/>
          <a:p>
            <a:pPr algn="ctr">
              <a:defRPr/>
            </a:pPr>
            <a:r>
              <a:rPr lang="cs-CZ" dirty="0"/>
              <a:t>Počet slučovaných záznamů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C6AA217-E5F9-FF12-85CA-93FA76844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825" y="2505075"/>
            <a:ext cx="4248150" cy="3684588"/>
          </a:xfrm>
        </p:spPr>
        <p:txBody>
          <a:bodyPr/>
          <a:lstStyle/>
          <a:p>
            <a:pPr>
              <a:defRPr/>
            </a:pPr>
            <a:r>
              <a:rPr lang="cs-CZ" dirty="0"/>
              <a:t>2 záznamy - 202 x</a:t>
            </a:r>
          </a:p>
          <a:p>
            <a:pPr>
              <a:defRPr/>
            </a:pPr>
            <a:r>
              <a:rPr lang="cs-CZ" dirty="0"/>
              <a:t>3 záznamy – 59  x</a:t>
            </a:r>
          </a:p>
          <a:p>
            <a:pPr>
              <a:defRPr/>
            </a:pPr>
            <a:r>
              <a:rPr lang="cs-CZ" dirty="0"/>
              <a:t>4 záznamy – 21  x</a:t>
            </a:r>
          </a:p>
          <a:p>
            <a:pPr>
              <a:defRPr/>
            </a:pPr>
            <a:r>
              <a:rPr lang="cs-CZ" dirty="0"/>
              <a:t>5 záznamů – 11  x</a:t>
            </a:r>
          </a:p>
          <a:p>
            <a:pPr>
              <a:defRPr/>
            </a:pPr>
            <a:r>
              <a:rPr lang="cs-CZ" dirty="0"/>
              <a:t>6 a více </a:t>
            </a:r>
            <a:r>
              <a:rPr lang="cs-CZ" dirty="0" err="1"/>
              <a:t>záz</a:t>
            </a:r>
            <a:r>
              <a:rPr lang="cs-CZ" dirty="0"/>
              <a:t>. – 8  x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B1406B52-DA0D-BDE5-4E86-1A755B105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08050"/>
            <a:ext cx="3887788" cy="1225550"/>
          </a:xfrm>
        </p:spPr>
        <p:txBody>
          <a:bodyPr/>
          <a:lstStyle/>
          <a:p>
            <a:pPr algn="ctr">
              <a:defRPr/>
            </a:pPr>
            <a:r>
              <a:rPr lang="cs-CZ" dirty="0"/>
              <a:t>Pokolikáté bylo slučováno 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21465AA6-3152-6690-E9D5-0C5D087E93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poprvé 249 titulů</a:t>
            </a:r>
          </a:p>
          <a:p>
            <a:pPr>
              <a:defRPr/>
            </a:pPr>
            <a:r>
              <a:rPr lang="cs-CZ" dirty="0"/>
              <a:t>podruhé 38 titulů</a:t>
            </a:r>
          </a:p>
          <a:p>
            <a:pPr>
              <a:defRPr/>
            </a:pPr>
            <a:r>
              <a:rPr lang="cs-CZ" dirty="0"/>
              <a:t>potřetí  5 titulů</a:t>
            </a:r>
          </a:p>
          <a:p>
            <a:pPr>
              <a:defRPr/>
            </a:pPr>
            <a:r>
              <a:rPr lang="cs-CZ" dirty="0"/>
              <a:t>počtvrté 4 tituly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CC18F-4CF3-C112-0498-B84D7814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507413" cy="1384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dirty="0" err="1"/>
              <a:t>Přibudou</a:t>
            </a:r>
            <a:r>
              <a:rPr lang="cs-CZ" sz="3200" dirty="0"/>
              <a:t> záznamy podle nových pravidel RDA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2B240D-2F2E-52F1-DB4B-BB33768853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484313"/>
            <a:ext cx="8507412" cy="4535487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Všechny aktuální informace o RDA dostupné na adrese : </a:t>
            </a:r>
            <a:r>
              <a:rPr lang="cs-CZ" sz="2800" dirty="0">
                <a:hlinkClick r:id="rId2"/>
              </a:rPr>
              <a:t>http://www.nkp.cz/o-knihovne/odborne-cinnosti/zpracovani-fondu/katalogizacni-politika/rda</a:t>
            </a:r>
            <a:r>
              <a:rPr lang="cs-CZ" sz="2800" dirty="0"/>
              <a:t>  (vše se zatím stále vyvíjí )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Doporučení SK ČR pro katalogizaci po datu 1.4.2015</a:t>
            </a:r>
          </a:p>
          <a:p>
            <a:pPr marL="0" indent="0">
              <a:buFontTx/>
              <a:buNone/>
              <a:defRPr/>
            </a:pPr>
            <a:r>
              <a:rPr lang="cs-CZ" sz="2800" dirty="0">
                <a:hlinkClick r:id="rId3"/>
              </a:rPr>
              <a:t>http://www.caslin.cz/doporuceni-souborneho-katalogu-cr-pro-katalogizaci-v-knihovnach-po-1-4.2015</a:t>
            </a:r>
            <a:endParaRPr lang="cs-CZ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C00C392A-DAA3-CD97-0B80-5229022A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Od 1.4.2015 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40E92EE-B679-6389-E3B8-45C74A91D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8435975" cy="5113337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Příjem záznamů do SK ČR i v RDA </a:t>
            </a:r>
            <a:r>
              <a:rPr lang="cs-CZ" sz="2000" dirty="0"/>
              <a:t>(záznam v RDA  bude při vážení záznamů při příjmu do SK ČR mít váhu o 1 víc než záznam v AACR2)</a:t>
            </a:r>
          </a:p>
          <a:p>
            <a:pPr>
              <a:defRPr/>
            </a:pPr>
            <a:r>
              <a:rPr lang="cs-CZ" sz="2000" dirty="0"/>
              <a:t>Přidání kontrol v importu do SK ČR pro záznamy v RDA </a:t>
            </a:r>
            <a:r>
              <a:rPr lang="cs-CZ" sz="2000" u="sng" dirty="0"/>
              <a:t>(pole 040 e = </a:t>
            </a:r>
            <a:r>
              <a:rPr lang="cs-CZ" sz="2000" u="sng" dirty="0" err="1"/>
              <a:t>rda</a:t>
            </a:r>
            <a:r>
              <a:rPr lang="cs-CZ" sz="2000" u="sng" dirty="0"/>
              <a:t>) / kontrola na přítomnost 264  a polí 336, 337, 338 – kde nebude splněno – záznamy se do SK ČR nepřijmou</a:t>
            </a:r>
            <a:r>
              <a:rPr lang="cs-CZ" sz="2000" dirty="0"/>
              <a:t> / nelze zkontrolovat zápis autorů / nebudeme  kontrolovat rozpis zkratek  </a:t>
            </a:r>
            <a:r>
              <a:rPr lang="cs-CZ" sz="2000" dirty="0" err="1"/>
              <a:t>např</a:t>
            </a:r>
            <a:r>
              <a:rPr lang="cs-CZ" sz="2000" dirty="0"/>
              <a:t> s. / stran  atd.</a:t>
            </a:r>
          </a:p>
          <a:p>
            <a:pPr>
              <a:defRPr/>
            </a:pPr>
            <a:r>
              <a:rPr lang="cs-CZ" sz="2800" dirty="0"/>
              <a:t>Záznamy vzniklé v rámci </a:t>
            </a:r>
            <a:r>
              <a:rPr lang="cs-CZ" sz="2800" dirty="0" err="1"/>
              <a:t>retrokonverze</a:t>
            </a:r>
            <a:r>
              <a:rPr lang="cs-CZ" sz="2800" dirty="0"/>
              <a:t> /přepisem z katalogizačních lístků / budou nadále přijímány v AACR2</a:t>
            </a:r>
            <a:endParaRPr lang="cs-CZ" sz="2000" dirty="0"/>
          </a:p>
          <a:p>
            <a:pPr>
              <a:defRPr/>
            </a:pPr>
            <a:r>
              <a:rPr lang="cs-CZ" sz="2800" dirty="0"/>
              <a:t>SK ČR nadále přijímá i poskytuje ke sdílení také záznamy v </a:t>
            </a:r>
            <a:r>
              <a:rPr lang="cs-CZ" sz="2800" dirty="0" err="1"/>
              <a:t>UNIMARCu</a:t>
            </a:r>
            <a:r>
              <a:rPr lang="cs-CZ" sz="2800" dirty="0"/>
              <a:t>  (a to ještě nejméně 1 rok)</a:t>
            </a:r>
          </a:p>
          <a:p>
            <a:pPr marL="0" indent="0">
              <a:buFontTx/>
              <a:buNone/>
              <a:defRPr/>
            </a:pPr>
            <a:endParaRPr lang="cs-CZ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5BD07-065E-8399-0680-E88A9DDD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692150"/>
            <a:ext cx="8534400" cy="9366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altLang="cs-CZ" sz="3600" dirty="0"/>
              <a:t>UNIMARC </a:t>
            </a:r>
            <a:r>
              <a:rPr lang="cs-CZ" sz="3600" b="1" dirty="0"/>
              <a:t>&lt;</a:t>
            </a:r>
            <a:r>
              <a:rPr lang="cs-CZ" altLang="cs-CZ" sz="3600" dirty="0"/>
              <a:t>&gt; MARC21</a:t>
            </a:r>
            <a:br>
              <a:rPr lang="cs-CZ" altLang="cs-CZ" sz="3600" dirty="0"/>
            </a:b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E092F1-770B-3B50-CD0E-A0915B666E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8229600" cy="51831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altLang="cs-CZ" sz="2800" dirty="0"/>
              <a:t>Pokud knihovny mění formát , je potřeba, aby tuto změnu  avizovaly správci SK ČR a poslaly vzorek dat v novém formátu</a:t>
            </a:r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r>
              <a:rPr lang="cs-CZ" altLang="cs-CZ" sz="2400" i="1" dirty="0"/>
              <a:t>16 knihoven přispívajících do SK ČR změnilo formát souborů pro dávkové zasílání dat, nebo takovou změnu avizovalo  již v roce 2014 </a:t>
            </a:r>
          </a:p>
          <a:p>
            <a:pPr>
              <a:defRPr/>
            </a:pPr>
            <a:r>
              <a:rPr lang="cs-CZ" altLang="cs-CZ" sz="2400" i="1" dirty="0"/>
              <a:t>Žádné závažné chyby souborů, či záznamů tento přechod zřejmě nepřinesl, testování zatím trvá.</a:t>
            </a:r>
          </a:p>
          <a:p>
            <a:pPr>
              <a:defRPr/>
            </a:pPr>
            <a:r>
              <a:rPr lang="cs-CZ" altLang="cs-CZ" sz="2400" i="1" dirty="0"/>
              <a:t>Přechod z UNMARCU do MARC 21 -  podpořen z </a:t>
            </a:r>
            <a:r>
              <a:rPr lang="cs-CZ" altLang="cs-CZ" sz="2400" i="1" dirty="0" err="1"/>
              <a:t>VISKu</a:t>
            </a:r>
            <a:endParaRPr lang="cs-CZ" altLang="cs-CZ" sz="2400" i="1" dirty="0"/>
          </a:p>
          <a:p>
            <a:pPr>
              <a:defRPr/>
            </a:pPr>
            <a:r>
              <a:rPr lang="cs-CZ" altLang="cs-CZ" sz="2400" i="1" u="sng" dirty="0"/>
              <a:t>Podpora UNIMARCU v SK ČR stále trvá (minimálně ještě rok)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CF274-C940-87CF-858C-D25337DF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60350"/>
            <a:ext cx="8534400" cy="10810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1800" b="1" dirty="0"/>
              <a:t>Doplnění konverze polí záznamu MARC 21 &lt;&gt; UNIMARC v souvislosti se zavedením katalogizačních pravidel </a:t>
            </a:r>
            <a:r>
              <a:rPr lang="cs-CZ" sz="1800" b="1" dirty="0" err="1"/>
              <a:t>Resource</a:t>
            </a:r>
            <a:r>
              <a:rPr lang="cs-CZ" sz="1800" b="1" dirty="0"/>
              <a:t> </a:t>
            </a:r>
            <a:r>
              <a:rPr lang="cs-CZ" sz="1800" b="1" dirty="0" err="1"/>
              <a:t>Description</a:t>
            </a:r>
            <a:r>
              <a:rPr lang="cs-CZ" sz="1800" b="1" dirty="0"/>
              <a:t> and Access </a:t>
            </a:r>
            <a:r>
              <a:rPr lang="cs-CZ" sz="1800" b="1" dirty="0">
                <a:hlinkClick r:id="rId2"/>
              </a:rPr>
              <a:t>(RDA)</a:t>
            </a:r>
            <a:endParaRPr lang="cs-CZ" sz="18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61D66D8-72EE-586A-786D-487DD71A99DD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412875"/>
          <a:ext cx="8856662" cy="53292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4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9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MARC 21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Podpole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Název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UNIMARC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Podpole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Název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020__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Mezinárodní standardní číslo knihy (ISBN)(O)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010__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Mezinárodní standardní číslo knihy (ISBN)(O)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$q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vysvětlivka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$b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vysvětlivka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264_1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Nakladatel 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210__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Nakladatelské údaje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místo vydání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$a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místo vydání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jméno nakladatele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$c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jméno nakladatele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$c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datum vydání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$d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datum vydání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4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Nové MARC 21 pole 264 se konvertuje  zjednodušeně do standardního pole UNIMARC  210 (v MARC 21 jsou pro tento typ konverze vždy k dispozici data, pole 264 s hodnotou indikátoru 1 je povinné na minimální úrovni.)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336__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936__*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Typ obsahu (O)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slovní označení typu obsahu (O)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kód typu obsahu (O)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zdroj (NO)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337__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937__*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338__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938__*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3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zdroj (NO)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2920" name="Rectangle 1">
            <a:extLst>
              <a:ext uri="{FF2B5EF4-FFF2-40B4-BE49-F238E27FC236}">
                <a16:creationId xmlns:a16="http://schemas.microsoft.com/office/drawing/2014/main" id="{D64B1DAF-2F27-9E58-518C-015BFD730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833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C3DA8-3461-9ABC-067B-7F01D86B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6635750" cy="1384300"/>
          </a:xfrm>
        </p:spPr>
        <p:txBody>
          <a:bodyPr/>
          <a:lstStyle/>
          <a:p>
            <a:pPr>
              <a:defRPr/>
            </a:pPr>
            <a:r>
              <a:rPr lang="cs-CZ" sz="3200" b="1" dirty="0"/>
              <a:t>Snaha zvýšit aktuálnost SK ČR pro stahování záznamů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78F892-A98C-F028-F1D9-F74FDB88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4114800"/>
          </a:xfrm>
        </p:spPr>
        <p:txBody>
          <a:bodyPr/>
          <a:lstStyle/>
          <a:p>
            <a:pPr>
              <a:defRPr/>
            </a:pPr>
            <a:r>
              <a:rPr lang="cs-CZ" dirty="0"/>
              <a:t>SK ČR je schopen sklízet data z přispívajících knihoven  prostřednictvím OAI protokolu  - denně </a:t>
            </a:r>
          </a:p>
          <a:p>
            <a:pPr>
              <a:defRPr/>
            </a:pPr>
            <a:r>
              <a:rPr lang="cs-CZ" dirty="0"/>
              <a:t> zatím se sklizní souhlasily jen 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NK ČR  (od srpna 2014)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JVK České Budějovice  (od května 2014)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Krajská knihovna … Zlín ( od ledna 2015)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39C3E-1195-4A39-6EDC-FDFB69C3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D61972-9D15-3716-7FBF-29A3D3777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dirty="0"/>
              <a:t>Děkuji za pozornost 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				 … dotazy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6EE25-B680-EB1D-D8E5-B2C231B9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288925"/>
          </a:xfrm>
        </p:spPr>
        <p:txBody>
          <a:bodyPr/>
          <a:lstStyle/>
          <a:p>
            <a:pPr>
              <a:defRPr/>
            </a:pPr>
            <a:r>
              <a:rPr lang="cs-CZ" dirty="0"/>
              <a:t>Žádoucí stav </a:t>
            </a:r>
            <a:r>
              <a:rPr lang="cs-CZ" sz="2800" dirty="0">
                <a:hlinkClick r:id="rId2"/>
              </a:rPr>
              <a:t>na 1 konkrétní dílo </a:t>
            </a:r>
            <a:r>
              <a:rPr lang="cs-CZ" sz="2800" dirty="0"/>
              <a:t>/ 1 záznam</a:t>
            </a:r>
          </a:p>
        </p:txBody>
      </p:sp>
      <p:pic>
        <p:nvPicPr>
          <p:cNvPr id="7171" name="Obrázek 2">
            <a:extLst>
              <a:ext uri="{FF2B5EF4-FFF2-40B4-BE49-F238E27FC236}">
                <a16:creationId xmlns:a16="http://schemas.microsoft.com/office/drawing/2014/main" id="{E369FEA7-A78E-6531-07ED-3EE8BE284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692150"/>
            <a:ext cx="7678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092D3-1063-56F9-DCCA-719A256D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92100"/>
            <a:ext cx="8856663" cy="976313"/>
          </a:xfrm>
        </p:spPr>
        <p:txBody>
          <a:bodyPr/>
          <a:lstStyle/>
          <a:p>
            <a:pPr>
              <a:defRPr/>
            </a:pPr>
            <a:r>
              <a:rPr lang="cs-CZ" dirty="0"/>
              <a:t> </a:t>
            </a:r>
            <a:r>
              <a:rPr lang="cs-CZ" sz="4000" dirty="0"/>
              <a:t>…ale realita někdy vypadá takto : </a:t>
            </a:r>
            <a:r>
              <a:rPr lang="cs-CZ" dirty="0">
                <a:sym typeface="Wingdings" panose="05000000000000000000" pitchFamily="2" charset="2"/>
                <a:hlinkClick r:id="rId2"/>
              </a:rPr>
              <a:t> </a:t>
            </a:r>
            <a:endParaRPr lang="cs-CZ" dirty="0"/>
          </a:p>
        </p:txBody>
      </p:sp>
      <p:pic>
        <p:nvPicPr>
          <p:cNvPr id="8195" name="Obrázek 2">
            <a:extLst>
              <a:ext uri="{FF2B5EF4-FFF2-40B4-BE49-F238E27FC236}">
                <a16:creationId xmlns:a16="http://schemas.microsoft.com/office/drawing/2014/main" id="{0CCFB6ED-7831-EADB-878A-19ACF111E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95045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9AC6E-FBD7-2072-6315-F01349CF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507413" cy="1384300"/>
          </a:xfrm>
        </p:spPr>
        <p:txBody>
          <a:bodyPr/>
          <a:lstStyle/>
          <a:p>
            <a:pPr>
              <a:defRPr/>
            </a:pPr>
            <a:r>
              <a:rPr lang="cs-CZ" sz="4000" dirty="0"/>
              <a:t>Duplicity v SK ČR vznikají při odlišném zápisu následujících údajů: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927F96-DC55-BDD2-EDC4-918E739D6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ISBN / </a:t>
            </a:r>
            <a:r>
              <a:rPr lang="cs-CZ" altLang="cs-CZ" dirty="0" err="1"/>
              <a:t>č.ČNB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Hlavní záhlaví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Názvové údaje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Rok vydání / Dotisk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Rozsah</a:t>
            </a:r>
          </a:p>
          <a:p>
            <a:pPr marL="457200" lvl="1" indent="0">
              <a:buFont typeface="Tahoma" panose="020B0604030504040204" pitchFamily="34" charset="0"/>
              <a:buNone/>
              <a:defRPr/>
            </a:pPr>
            <a:r>
              <a:rPr lang="cs-CZ" altLang="cs-CZ" sz="3400" dirty="0"/>
              <a:t>Nebo když je dokument  zpracován jako 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Jiný druh dokumentu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Vícesvazkové dílo / po jednotlivých dílech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09D970-67C9-343D-A182-88893734C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13" y="404813"/>
            <a:ext cx="8435975" cy="57610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dirty="0">
                <a:latin typeface="+mj-lt"/>
              </a:rPr>
              <a:t>V roce 2014  bylo do SK ČR naimportováno </a:t>
            </a:r>
            <a:r>
              <a:rPr lang="cs-CZ" b="1" dirty="0">
                <a:solidFill>
                  <a:srgbClr val="FF0000"/>
                </a:solidFill>
                <a:latin typeface="+mj-lt"/>
              </a:rPr>
              <a:t>1.234.252</a:t>
            </a:r>
            <a:r>
              <a:rPr lang="cs-CZ" b="1" dirty="0">
                <a:latin typeface="+mj-lt"/>
              </a:rPr>
              <a:t>  záznamů</a:t>
            </a:r>
          </a:p>
          <a:p>
            <a:pPr marL="0" indent="0">
              <a:buFontTx/>
              <a:buNone/>
              <a:defRPr/>
            </a:pPr>
            <a:r>
              <a:rPr lang="cs-CZ" dirty="0">
                <a:latin typeface="+mj-lt"/>
              </a:rPr>
              <a:t>    -  z toho </a:t>
            </a:r>
            <a:r>
              <a:rPr lang="cs-CZ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445.284</a:t>
            </a:r>
            <a:r>
              <a:rPr lang="cs-CZ" dirty="0">
                <a:latin typeface="+mj-lt"/>
              </a:rPr>
              <a:t> jako nové /</a:t>
            </a:r>
            <a:r>
              <a:rPr lang="cs-CZ" dirty="0">
                <a:solidFill>
                  <a:srgbClr val="FF0000"/>
                </a:solidFill>
                <a:latin typeface="+mj-lt"/>
              </a:rPr>
              <a:t>originální ?</a:t>
            </a:r>
          </a:p>
          <a:p>
            <a:pPr marL="0" indent="0">
              <a:buFontTx/>
              <a:buNone/>
              <a:defRPr/>
            </a:pPr>
            <a:r>
              <a:rPr lang="cs-CZ" dirty="0">
                <a:latin typeface="+mj-lt"/>
              </a:rPr>
              <a:t>    -  </a:t>
            </a:r>
            <a:r>
              <a:rPr lang="cs-CZ" dirty="0">
                <a:solidFill>
                  <a:srgbClr val="FF0000"/>
                </a:solidFill>
                <a:latin typeface="+mj-lt"/>
              </a:rPr>
              <a:t>778.965</a:t>
            </a:r>
            <a:r>
              <a:rPr lang="cs-CZ" dirty="0">
                <a:latin typeface="+mj-lt"/>
              </a:rPr>
              <a:t> záznamů bylo vyhodnoceno na 	vstupu do SK ČR jako duplicity </a:t>
            </a:r>
            <a:r>
              <a:rPr lang="cs-CZ" dirty="0">
                <a:solidFill>
                  <a:srgbClr val="FF0000"/>
                </a:solidFill>
                <a:latin typeface="+mj-lt"/>
              </a:rPr>
              <a:t>(63 %) </a:t>
            </a:r>
          </a:p>
          <a:p>
            <a:pPr marL="0" indent="0">
              <a:buFontTx/>
              <a:buNone/>
              <a:defRPr/>
            </a:pPr>
            <a:r>
              <a:rPr lang="cs-CZ" sz="2800" dirty="0">
                <a:latin typeface="+mj-lt"/>
              </a:rPr>
              <a:t>	(byly 	připsány k záznamům dříve uloženým do 	SK ČR nebo tyto záznamy přepsaly) </a:t>
            </a:r>
          </a:p>
          <a:p>
            <a:pPr marL="0" indent="0">
              <a:buFontTx/>
              <a:buNone/>
              <a:defRPr/>
            </a:pPr>
            <a:endParaRPr lang="cs-CZ" sz="2800" dirty="0"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cs-CZ" sz="2800" dirty="0">
                <a:latin typeface="+mj-lt"/>
              </a:rPr>
              <a:t>Pracovníky  OSK bylo </a:t>
            </a:r>
            <a:r>
              <a:rPr lang="cs-CZ" sz="2800" dirty="0">
                <a:effectLst/>
                <a:latin typeface="+mj-lt"/>
              </a:rPr>
              <a:t>ručně </a:t>
            </a:r>
            <a:r>
              <a:rPr lang="cs-CZ" sz="2800" dirty="0" err="1">
                <a:effectLst/>
                <a:latin typeface="+mj-lt"/>
              </a:rPr>
              <a:t>deduplikováno</a:t>
            </a:r>
            <a:r>
              <a:rPr lang="cs-CZ" sz="2800" dirty="0">
                <a:effectLst/>
                <a:latin typeface="+mj-lt"/>
              </a:rPr>
              <a:t> v SK ČR celkem 27.226 titulů (v souvislosti s tím ručně smazáno 48.979  duplicitních záznamů).  </a:t>
            </a:r>
            <a:endParaRPr lang="cs-CZ" sz="28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4A180-98C8-6304-76B4-1AECD5F6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20700"/>
            <a:ext cx="8229600" cy="89217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Deduplikační</a:t>
            </a:r>
            <a:r>
              <a:rPr lang="cs-CZ" dirty="0"/>
              <a:t> klíče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75F5EE-C0D9-1F8F-B0C0-C76421F7A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4767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dirty="0"/>
              <a:t>Klíč 1  </a:t>
            </a:r>
          </a:p>
          <a:p>
            <a:pPr>
              <a:defRPr/>
            </a:pPr>
            <a:r>
              <a:rPr lang="cs-CZ" dirty="0"/>
              <a:t>ISBN (020) nebo </a:t>
            </a:r>
            <a:r>
              <a:rPr lang="cs-CZ" dirty="0" err="1"/>
              <a:t>čČNB</a:t>
            </a:r>
            <a:r>
              <a:rPr lang="cs-CZ" dirty="0"/>
              <a:t>  (015), názvové údaje (245 </a:t>
            </a:r>
            <a:r>
              <a:rPr lang="cs-CZ" dirty="0" err="1"/>
              <a:t>a,n,p</a:t>
            </a:r>
            <a:r>
              <a:rPr lang="cs-CZ" dirty="0"/>
              <a:t>),  rok vyd. 260/</a:t>
            </a:r>
            <a:r>
              <a:rPr lang="cs-CZ" dirty="0">
                <a:solidFill>
                  <a:srgbClr val="FF0000"/>
                </a:solidFill>
              </a:rPr>
              <a:t>264</a:t>
            </a:r>
            <a:r>
              <a:rPr lang="cs-CZ" dirty="0"/>
              <a:t> c, rozsah (300a </a:t>
            </a:r>
            <a:r>
              <a:rPr lang="cs-CZ" i="1" dirty="0"/>
              <a:t>- nejvyšší číslo</a:t>
            </a:r>
            <a:r>
              <a:rPr lang="cs-CZ" dirty="0"/>
              <a:t>)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Klíč 2 </a:t>
            </a:r>
          </a:p>
          <a:p>
            <a:pPr>
              <a:defRPr/>
            </a:pPr>
            <a:r>
              <a:rPr lang="cs-CZ" dirty="0"/>
              <a:t>Hlavní záhlaví (1xx), názvové údaje (245 </a:t>
            </a:r>
            <a:r>
              <a:rPr lang="cs-CZ" dirty="0" err="1"/>
              <a:t>a,n,p</a:t>
            </a:r>
            <a:r>
              <a:rPr lang="cs-CZ" dirty="0"/>
              <a:t>),  rok vyd. 260/</a:t>
            </a:r>
            <a:r>
              <a:rPr lang="cs-CZ" dirty="0">
                <a:solidFill>
                  <a:srgbClr val="FF0000"/>
                </a:solidFill>
              </a:rPr>
              <a:t>264</a:t>
            </a:r>
            <a:r>
              <a:rPr lang="cs-CZ" dirty="0"/>
              <a:t> c, rozsah (300a </a:t>
            </a:r>
            <a:r>
              <a:rPr lang="cs-CZ" i="1" dirty="0"/>
              <a:t>- nejvyšší číslo</a:t>
            </a:r>
            <a:r>
              <a:rPr lang="cs-CZ" dirty="0"/>
              <a:t>)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A3893-1FB1-2486-A590-5A676A1F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929687" cy="1265238"/>
          </a:xfrm>
        </p:spPr>
        <p:txBody>
          <a:bodyPr/>
          <a:lstStyle/>
          <a:p>
            <a:pPr>
              <a:defRPr/>
            </a:pPr>
            <a:r>
              <a:rPr lang="cs-CZ" sz="3600" dirty="0"/>
              <a:t>Kvalita záznamů v SK ČR </a:t>
            </a:r>
            <a:r>
              <a:rPr lang="cs-CZ" sz="4000" dirty="0"/>
              <a:t>–</a:t>
            </a:r>
            <a:r>
              <a:rPr lang="cs-CZ" dirty="0"/>
              <a:t> </a:t>
            </a:r>
            <a:r>
              <a:rPr lang="cs-CZ" sz="2800" dirty="0"/>
              <a:t>velice různorodá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A13E68-0901-C429-954A-70501EFBE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04888"/>
            <a:ext cx="8229600" cy="49736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dirty="0"/>
              <a:t>Výsledky </a:t>
            </a:r>
            <a:r>
              <a:rPr lang="cs-CZ" dirty="0" err="1"/>
              <a:t>retrokonverze</a:t>
            </a:r>
            <a:endParaRPr lang="cs-CZ" dirty="0"/>
          </a:p>
          <a:p>
            <a:pPr marL="0" indent="0">
              <a:buFontTx/>
              <a:buNone/>
              <a:defRPr/>
            </a:pPr>
            <a:r>
              <a:rPr lang="cs-CZ" sz="2000" dirty="0"/>
              <a:t>velmi stručné údaje / </a:t>
            </a:r>
            <a:r>
              <a:rPr lang="cs-CZ" sz="2000" dirty="0">
                <a:solidFill>
                  <a:srgbClr val="FF0000"/>
                </a:solidFill>
              </a:rPr>
              <a:t>údaje nepostačují 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rgbClr val="FF0000"/>
                </a:solidFill>
              </a:rPr>
              <a:t>vždy k automatickému odstranění duplicit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F8B9549-82AA-48F9-4B86-A168AB443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49500"/>
            <a:ext cx="4754563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6926389-E968-F832-5457-F80322DAB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1020763"/>
            <a:ext cx="4808537" cy="475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0590209-7260-EEF4-7CED-F0757743D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4437063"/>
            <a:ext cx="5184775" cy="4022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78EEDCDA-67F8-4F5C-0182-F3283093B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034337" cy="11509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/>
              <a:t>020 - Oblast údajů o standardním čísle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BB79262-F54A-167D-50AA-B4A91EF8559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0" y="1493838"/>
            <a:ext cx="9036050" cy="5003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altLang="cs-CZ" sz="3000" u="sng" dirty="0"/>
              <a:t>Nejčastější chyby: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600" dirty="0"/>
              <a:t>ISBN není uvedeno v záznamu, i když je uvedeno v dokumentu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600" dirty="0"/>
              <a:t>uvedeno jen jedno z více přidělených ISBN /ISBN souboru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600" dirty="0"/>
              <a:t>ISBN ve špatném </a:t>
            </a:r>
            <a:r>
              <a:rPr lang="cs-CZ" altLang="cs-CZ" sz="2600" dirty="0" err="1"/>
              <a:t>podpoli</a:t>
            </a:r>
            <a:r>
              <a:rPr lang="cs-CZ" altLang="cs-CZ" sz="2600" dirty="0"/>
              <a:t> (chybné ISBN u 10ti a 13timístných ISBN)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600" dirty="0"/>
              <a:t>uvedení ISBN předchozího vydání (při kopírování záznamů) nebo ISBN jiných dílů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600" dirty="0"/>
              <a:t>překlepy v čísle ISBN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600" dirty="0"/>
              <a:t>Nezaviněná chyba – ISBN dodá NK ČR dodatečně          /v dokumentu uvedeno není /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ceán">
  <a:themeElements>
    <a:clrScheme name="Oceá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7014</TotalTime>
  <Words>1565</Words>
  <Application>Microsoft Office PowerPoint</Application>
  <PresentationFormat>Prezentácia na obrazovke (4:3)</PresentationFormat>
  <Paragraphs>252</Paragraphs>
  <Slides>28</Slides>
  <Notes>2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Wingdings</vt:lpstr>
      <vt:lpstr>Oceán</vt:lpstr>
      <vt:lpstr>Graf</vt:lpstr>
      <vt:lpstr>   </vt:lpstr>
      <vt:lpstr>Souborný katalog - charakteristika     </vt:lpstr>
      <vt:lpstr>Žádoucí stav na 1 konkrétní dílo / 1 záznam</vt:lpstr>
      <vt:lpstr> …ale realita někdy vypadá takto :  </vt:lpstr>
      <vt:lpstr>Duplicity v SK ČR vznikají při odlišném zápisu následujících údajů:</vt:lpstr>
      <vt:lpstr>Prezentácia programu PowerPoint</vt:lpstr>
      <vt:lpstr>Deduplikační klíče</vt:lpstr>
      <vt:lpstr>Kvalita záznamů v SK ČR – velice různorodá</vt:lpstr>
      <vt:lpstr>020 - Oblast údajů o standardním čísle</vt:lpstr>
      <vt:lpstr>Prezentácia programu PowerPoint</vt:lpstr>
      <vt:lpstr>015 -  číslo ČNB</vt:lpstr>
      <vt:lpstr>Pole 245 – název</vt:lpstr>
      <vt:lpstr>Kvalita záznamů v SK ČR – velice různorodá</vt:lpstr>
      <vt:lpstr>Záměna název/název edice</vt:lpstr>
      <vt:lpstr>260 / 264 - Nakladatelské údaje</vt:lpstr>
      <vt:lpstr>Dotisky</vt:lpstr>
      <vt:lpstr>Údaje fyzického popisu  - 300</vt:lpstr>
      <vt:lpstr>Kvalita záznamů – velice různorodá</vt:lpstr>
      <vt:lpstr>Kvalita katalogizace – velmi různorodá</vt:lpstr>
      <vt:lpstr>Ze záznamů uložených do SK ČR od 1.1.2014 do 31.3.2014</vt:lpstr>
      <vt:lpstr>296 titulů sloučeno  </vt:lpstr>
      <vt:lpstr>Prezentácia programu PowerPoint</vt:lpstr>
      <vt:lpstr>Přibudou záznamy podle nových pravidel RDA</vt:lpstr>
      <vt:lpstr>Od 1.4.2015 </vt:lpstr>
      <vt:lpstr>UNIMARC &lt;&gt; MARC21 </vt:lpstr>
      <vt:lpstr>Doplnění konverze polí záznamu MARC 21 &lt;&gt; UNIMARC v souvislosti se zavedením katalogizačních pravidel Resource Description and Access (RDA)</vt:lpstr>
      <vt:lpstr>Snaha zvýšit aktuálnost SK ČR pro stahování záznamů</vt:lpstr>
      <vt:lpstr>Prezentácia programu PowerPoint</vt:lpstr>
    </vt:vector>
  </TitlesOfParts>
  <Company>Národní knihovna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Souborný katalog ČR v číslech</dc:title>
  <dc:creator>Eva Svobodová</dc:creator>
  <cp:lastModifiedBy>spravca</cp:lastModifiedBy>
  <cp:revision>309</cp:revision>
  <dcterms:created xsi:type="dcterms:W3CDTF">2002-05-24T09:12:55Z</dcterms:created>
  <dcterms:modified xsi:type="dcterms:W3CDTF">2023-03-29T13:20:19Z</dcterms:modified>
</cp:coreProperties>
</file>