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notesMasterIdLst>
    <p:notesMasterId r:id="rId35"/>
  </p:notesMasterIdLst>
  <p:sldIdLst>
    <p:sldId id="256" r:id="rId2"/>
    <p:sldId id="284" r:id="rId3"/>
    <p:sldId id="286" r:id="rId4"/>
    <p:sldId id="287" r:id="rId5"/>
    <p:sldId id="288" r:id="rId6"/>
    <p:sldId id="289" r:id="rId7"/>
    <p:sldId id="293" r:id="rId8"/>
    <p:sldId id="292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5" r:id="rId27"/>
    <p:sldId id="277" r:id="rId28"/>
    <p:sldId id="276" r:id="rId29"/>
    <p:sldId id="279" r:id="rId30"/>
    <p:sldId id="278" r:id="rId31"/>
    <p:sldId id="281" r:id="rId32"/>
    <p:sldId id="282" r:id="rId33"/>
    <p:sldId id="283" r:id="rId34"/>
  </p:sldIdLst>
  <p:sldSz cx="9144000" cy="6858000" type="screen4x3"/>
  <p:notesSz cx="6858000" cy="9144000"/>
  <p:defaultTextStyle>
    <a:defPPr>
      <a:defRPr lang="sk-SK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428C5344-EA19-57D7-4DCF-963B5B4785F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EDE32E00-ED21-D37E-9AEB-4BF580DD514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ED0C9714-AE4D-36B3-236B-3B4C0BC45E09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D7091DDB-A1D4-6D0E-0CBB-E5DF83FC30D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noProof="0"/>
              <a:t>Kliknite sem a upravte štýly predlohy textu.</a:t>
            </a:r>
          </a:p>
          <a:p>
            <a:pPr lvl="1"/>
            <a:r>
              <a:rPr lang="sk-SK" altLang="sk-SK" noProof="0"/>
              <a:t>Druhá úroveň</a:t>
            </a:r>
          </a:p>
          <a:p>
            <a:pPr lvl="2"/>
            <a:r>
              <a:rPr lang="sk-SK" altLang="sk-SK" noProof="0"/>
              <a:t>Tretia úroveň</a:t>
            </a:r>
          </a:p>
          <a:p>
            <a:pPr lvl="3"/>
            <a:r>
              <a:rPr lang="sk-SK" altLang="sk-SK" noProof="0"/>
              <a:t>Štvrtá úroveň</a:t>
            </a:r>
          </a:p>
          <a:p>
            <a:pPr lvl="4"/>
            <a:r>
              <a:rPr lang="sk-SK" altLang="sk-SK" noProof="0"/>
              <a:t>Piata úroveň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43BE3669-F7EF-A908-242E-8FF64DA4DCF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49FE982A-07A5-6AE2-7C4B-392804E4BA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E0FAE02-D4BE-4989-B5D3-5A051C7675A9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3A8CE91B-CF71-91E6-CCD4-2BA53AA02C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C97776-9B3E-441B-8A1A-66B5C25C3954}" type="slidenum">
              <a:rPr lang="sk-SK" alt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sk-SK" altLang="sk-SK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94755CAE-7E70-0CDB-963C-8C72F800E5D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50E8689D-F2FD-2342-6A1C-F507B42932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sk-SK" altLang="sk-S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F7721CF0-543B-07BD-3B09-E3D1B6AFD7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C6988F4-08B9-4D5E-B2E4-3E17AC579BC9}" type="slidenum">
              <a:rPr lang="sk-SK" alt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sk-SK" altLang="sk-SK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0BD98366-2186-C570-A8D7-A335E9F3FC2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24B8B060-20D6-2122-B609-1B4BD855EE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sk-SK" altLang="sk-S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90EFFA40-3BB7-CA3B-3E69-27ED490E91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E732FD3-24B1-4BE3-BBB6-8E55013AB5EC}" type="slidenum">
              <a:rPr lang="sk-SK" alt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sk-SK" altLang="sk-SK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8C402EE6-371F-867A-FC61-5D5C84FADF2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19A500F2-F843-438A-7365-FDFF02F5FC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sk-SK" altLang="sk-S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05D7E38D-B3D8-6001-FEA1-D78C30A558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7517F7-6B49-4898-B1AD-F6390506D1BC}" type="slidenum">
              <a:rPr lang="sk-SK" alt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sk-SK" altLang="sk-SK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0D5C3BD1-C236-582F-7719-BBB9E43BC78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3671579A-DDA2-BC5F-BA45-97AD376B14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sk-SK" altLang="sk-SK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D0324CBF-65B7-AFCF-C92E-F1A63F4131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A2EA9F-E1F9-468F-AFD0-85210FF9DA8D}" type="slidenum">
              <a:rPr lang="sk-SK" alt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sk-SK" altLang="sk-SK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AF3F6AC8-2611-F2BC-0783-BE62E39697F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83EEB2B3-9657-32C5-5408-25E7FE4F14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sk-SK" altLang="sk-SK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438F5B6F-48F2-190B-721E-A432A60601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04F982-4BEB-45F1-B884-06780F17A4C1}" type="slidenum">
              <a:rPr lang="sk-SK" alt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sk-SK" altLang="sk-SK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3EBF2325-529F-379C-6A51-ABD76C5E2F3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4D8AF602-1869-7322-DA1D-4ECC087659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sk-SK" altLang="sk-SK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7C516368-E871-4FC9-DD7E-F53726C52B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D4B1FF0-65BC-4912-A90C-1FD6A7B73891}" type="slidenum">
              <a:rPr lang="sk-SK" alt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sk-SK" altLang="sk-SK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03A35B6B-1DB7-1F74-4F40-C2225B26675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B5AF4F9F-344E-EE8E-91D3-028F40D98A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sk-SK" altLang="sk-SK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32DEC299-24B7-BBCF-9795-238684774B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6E3E7D-B1B0-4308-B0D4-714369DC9A3E}" type="slidenum">
              <a:rPr lang="sk-SK" alt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sk-SK" altLang="sk-SK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EA5CA607-F8FA-7926-4D0D-BE7A417F345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C9EDC5DB-F9A8-3C1C-09CA-054B9A4D8B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sk-SK" altLang="sk-SK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8EE9EE7C-580D-3681-29FE-B89AA20ABB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363197-DBC4-48D4-AB87-CF63E6E95CCB}" type="slidenum">
              <a:rPr lang="sk-SK" alt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sk-SK" altLang="sk-SK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B3804F65-9E88-E89E-433E-6759B73E896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43B9625A-8179-B2BA-4FA7-B5837FCB4B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sk-SK" altLang="sk-SK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498EBF22-51E7-C334-084A-79A932531A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68543F-72E8-4A26-8AB1-B6EEF887CFDA}" type="slidenum">
              <a:rPr lang="sk-SK" alt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sk-SK" altLang="sk-SK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F0D3F92C-73B0-B1A9-7C60-66F150CCA79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A5D03A1D-1ADC-7C97-FF3E-A7211F5D9C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sk-SK" altLang="sk-SK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01ABB9CF-CA3F-6EAE-29ED-9C4E8B44EC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76E604-9F8A-4EC6-A90C-F150384B51D6}" type="slidenum">
              <a:rPr lang="sk-SK" alt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sk-SK" altLang="sk-SK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C06DFDAC-9965-A0CB-B99A-94706C5F613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7821F9D3-A435-9ED6-F5CA-1F4935B438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sk-SK" alt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45B8B6CB-C218-04A4-1657-136B3ED933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B994300-5E1E-4758-BCDD-5CD5527B858D}" type="slidenum">
              <a:rPr lang="sk-SK" alt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sk-SK" altLang="sk-SK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7F3DBC6E-7F25-25FC-A376-E3724D7D019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4A71000F-68F0-456C-A65F-482B8468B6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sk-SK" altLang="sk-SK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7C404514-7611-E3EE-EE96-D87D7E889D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55A2CD1-3F04-4156-BE1A-59CEC826AA16}" type="slidenum">
              <a:rPr lang="sk-SK" alt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sk-SK" altLang="sk-SK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12FFEF59-C7F6-37FC-B0C9-4E3ACCC4B6E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E281E6E9-C0E3-3FA4-9AC5-A5AF17D533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sk-SK" altLang="sk-SK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DE244846-4A88-D54B-595C-39A183F71B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0961B7-2A27-471B-AE4F-FD5C5870C271}" type="slidenum">
              <a:rPr lang="sk-SK" alt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sk-SK" altLang="sk-SK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75443870-5BC2-6B8A-FACD-DC0BAE119B8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1CA9BBC5-3F7D-460C-57BD-4A6C7D60EE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sk-SK" altLang="sk-SK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4106FBDA-77C1-AE40-F5C1-413EA49972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5B8EAC4-BE0B-4F44-9B5F-9531B9D007AF}" type="slidenum">
              <a:rPr lang="sk-SK" alt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sk-SK" altLang="sk-SK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BA10932A-DA7E-D120-04DC-36FB480FD6E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66CBCD39-0A2F-CC92-8D1E-851E9B3D8D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sk-SK" altLang="sk-SK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B181BB66-B5C6-946F-4AAA-B2F18D49C0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CD3BB9-96F1-4708-82AE-BC5A231AA4F6}" type="slidenum">
              <a:rPr lang="sk-SK" alt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sk-SK" altLang="sk-SK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7FBBFFE4-D2A7-5F78-DE9E-80492020883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04C89D96-DC12-D77D-98EE-B2630E1C84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sk-SK" altLang="sk-SK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5B01B9AA-5E22-9E23-A811-B8F49212C6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B0A7F9-0D48-48F8-B3D5-D78C053A7193}" type="slidenum">
              <a:rPr lang="sk-SK" alt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sk-SK" altLang="sk-SK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01C4EE57-A8A8-8D11-B301-FB02D5806A2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E81F0990-49EC-2000-49FF-D6F0A112C3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sk-SK" altLang="sk-SK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67B4DCD0-CDD3-3749-F8B0-600BCB2A9E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48D3AF-26B5-4439-93D0-EF471D579035}" type="slidenum">
              <a:rPr lang="sk-SK" alt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sk-SK" altLang="sk-SK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20256204-5F22-53D4-DCFF-2A1E1B72F1F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D66E71C2-E742-F97F-820B-4918601E27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sk-SK" altLang="sk-SK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6A563C7D-84BC-061A-92D2-EDEEB1213F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609D62-0871-493D-A35A-E422EE2937C4}" type="slidenum">
              <a:rPr lang="sk-SK" alt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sk-SK" altLang="sk-SK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C4D2445E-4C04-3EE4-1A62-5C28F1144C4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5B7189B0-CCC1-FD0A-0210-7580628E5D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sk-SK" alt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96DB3865-933D-3A6A-A985-2A353465F6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104C892-C1A5-4F66-9BB2-8C063FEB4DAB}" type="slidenum">
              <a:rPr lang="sk-SK" alt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sk-SK" altLang="sk-SK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F2E6381E-DF88-B0AD-3ACD-3793AFAFADC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D70A8BE5-C69E-7DFB-E05E-E9CCE6D399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sk-SK" alt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9AFF85D1-5BE7-1F45-D406-B4A148DAD2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C2B6849-7254-40E6-9A0D-16A3B27B7CE9}" type="slidenum">
              <a:rPr lang="sk-SK" alt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sk-SK" altLang="sk-SK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21893AA3-F771-F3C4-8DC8-C27BCC3EB6B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0B36A243-265E-6180-3848-C1E4619F7C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sk-SK" alt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20D6D10B-3450-5600-95F1-CE6F0A92BE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F6F11E2-299A-422D-9E0E-9B93E8A08A97}" type="slidenum">
              <a:rPr lang="sk-SK" alt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sk-SK" altLang="sk-SK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04DC7777-570B-452B-4D42-052D7997ECD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341ADD53-EFE8-0529-5500-AD397EDFC1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sk-SK" alt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EC5C7B20-F18D-7DB3-0278-41E24E1CDD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2E94DA-8849-4A61-A9C1-988A42BBC6EC}" type="slidenum">
              <a:rPr lang="sk-SK" alt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sk-SK" altLang="sk-SK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18341FEE-FB4C-DAFD-9D1D-7C85B22BBBE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AFEF2F69-A1F1-0443-6E88-BFCA9FAB2A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sk-SK" altLang="sk-S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F729954C-9268-73AE-AF94-407337D3C8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52EE19-1207-460F-ACB5-0350F67E522C}" type="slidenum">
              <a:rPr lang="sk-SK" alt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sk-SK" altLang="sk-SK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59900EDE-481B-EF3C-76EC-3558B4FF405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58BCE923-B205-82DA-0A4A-2CE29A388F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sk-SK" altLang="sk-S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0C558DED-EF94-D7E4-D0E4-80618FC3BD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0FF8AB-8A24-433A-AAD0-D3DA51195F7E}" type="slidenum">
              <a:rPr lang="sk-SK" alt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sk-SK" altLang="sk-SK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3F8CBE45-F418-80C1-161D-4525E6009C1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1BB6BB66-84C8-B77A-5551-D0FA3D416A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sk-SK" altLang="sk-S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B793A2A6-A339-F6A8-E08D-6BAD6D33E2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16CC95-1FB8-4629-B602-1E19745450F2}" type="slidenum">
              <a:rPr lang="sk-SK" alt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sk-SK" altLang="sk-SK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E7276B57-12B7-0CE8-5EB1-E0CA53B60BF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71C6E89B-E0FB-01D5-FA40-017ED17906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sk-SK" alt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5C1A96A-3A4F-55CE-BB73-79FFF77A3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770F273-85F4-9433-EE92-E71B39866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2225360-BB73-1AD3-ABD3-721FB83C9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1E2CE-22A0-4818-82F8-A91F8A76BC56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746334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E23F5C3-E6BA-A80A-46CB-B335F2A2C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58FF9C8-9C2B-ECD2-0759-184846D07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4542355-7377-839D-FEFA-D5F066A8B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604BA-4E28-4FFA-A625-F9783EE87100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944541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EB3C6F7-C67D-5838-DD59-F0D6BAD47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4CF24A4-D192-13D3-8AC5-E647F70C9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8033172-6973-8100-9C81-7AE404372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3B4CF-1BD2-4C26-90F5-5706CFF619D7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49259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A7C24E4-04A1-41CD-F267-B23FA7217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EBDB1A1-70EC-5DF3-B8BF-C7208C8D8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707A51A-FAD6-18C0-4C9E-168FE878E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ECC54-49C7-42E2-8D3C-A95093FF43ED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26146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3709B7D-8751-EF42-3F27-ED0ACCD19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5A1AEC2-5BE1-7534-BB90-FED8D984B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1DC29E1-D488-8FCD-3CFE-3F3F101D9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3AEF0-2E68-4E3A-8E96-4B1EAFCA739B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922671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3">
            <a:extLst>
              <a:ext uri="{FF2B5EF4-FFF2-40B4-BE49-F238E27FC236}">
                <a16:creationId xmlns:a16="http://schemas.microsoft.com/office/drawing/2014/main" id="{969CEAB6-8F84-86B1-ABC2-AC324E260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Zástupný objekt pre pätu 4">
            <a:extLst>
              <a:ext uri="{FF2B5EF4-FFF2-40B4-BE49-F238E27FC236}">
                <a16:creationId xmlns:a16="http://schemas.microsoft.com/office/drawing/2014/main" id="{249234FC-860D-3457-F7A3-03217A0A0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Zástupný objekt pre číslo snímky 5">
            <a:extLst>
              <a:ext uri="{FF2B5EF4-FFF2-40B4-BE49-F238E27FC236}">
                <a16:creationId xmlns:a16="http://schemas.microsoft.com/office/drawing/2014/main" id="{8732C3BD-9AD4-30AC-47A9-A2FF1C80B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9FD36-DA5E-45DE-96D3-41587749F795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040343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3">
            <a:extLst>
              <a:ext uri="{FF2B5EF4-FFF2-40B4-BE49-F238E27FC236}">
                <a16:creationId xmlns:a16="http://schemas.microsoft.com/office/drawing/2014/main" id="{B868CFF6-E5D0-3EA2-802B-3B3090299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8" name="Zástupný objekt pre pätu 4">
            <a:extLst>
              <a:ext uri="{FF2B5EF4-FFF2-40B4-BE49-F238E27FC236}">
                <a16:creationId xmlns:a16="http://schemas.microsoft.com/office/drawing/2014/main" id="{C631179A-645C-A19F-AC45-A81DA9C74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9" name="Zástupný objekt pre číslo snímky 5">
            <a:extLst>
              <a:ext uri="{FF2B5EF4-FFF2-40B4-BE49-F238E27FC236}">
                <a16:creationId xmlns:a16="http://schemas.microsoft.com/office/drawing/2014/main" id="{08885135-A410-2DB8-579A-AEC648F78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66C6B-7E6E-4BE0-8656-06F049D639D8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761789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3">
            <a:extLst>
              <a:ext uri="{FF2B5EF4-FFF2-40B4-BE49-F238E27FC236}">
                <a16:creationId xmlns:a16="http://schemas.microsoft.com/office/drawing/2014/main" id="{F1A97591-3757-FAA9-A1B9-FADEDB74B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Zástupný objekt pre pätu 4">
            <a:extLst>
              <a:ext uri="{FF2B5EF4-FFF2-40B4-BE49-F238E27FC236}">
                <a16:creationId xmlns:a16="http://schemas.microsoft.com/office/drawing/2014/main" id="{BA43A47E-362C-F3F2-B2F1-A530EBB7F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Zástupný objekt pre číslo snímky 5">
            <a:extLst>
              <a:ext uri="{FF2B5EF4-FFF2-40B4-BE49-F238E27FC236}">
                <a16:creationId xmlns:a16="http://schemas.microsoft.com/office/drawing/2014/main" id="{E9E72DCF-ABAC-112A-7346-FBCBC69F7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946E9-7E01-41F4-976B-04A6BBB73102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428699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3">
            <a:extLst>
              <a:ext uri="{FF2B5EF4-FFF2-40B4-BE49-F238E27FC236}">
                <a16:creationId xmlns:a16="http://schemas.microsoft.com/office/drawing/2014/main" id="{4E961E8B-BA64-B0CF-9BB7-F691FE619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3" name="Zástupný objekt pre pätu 4">
            <a:extLst>
              <a:ext uri="{FF2B5EF4-FFF2-40B4-BE49-F238E27FC236}">
                <a16:creationId xmlns:a16="http://schemas.microsoft.com/office/drawing/2014/main" id="{5E9A0103-60F9-F9C6-AD75-03DED6FC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Zástupný objekt pre číslo snímky 5">
            <a:extLst>
              <a:ext uri="{FF2B5EF4-FFF2-40B4-BE49-F238E27FC236}">
                <a16:creationId xmlns:a16="http://schemas.microsoft.com/office/drawing/2014/main" id="{16F83475-8451-8671-3F27-BD6AF73D5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573A6-3A50-45AD-8CB7-F2B2AEE11476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824883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3">
            <a:extLst>
              <a:ext uri="{FF2B5EF4-FFF2-40B4-BE49-F238E27FC236}">
                <a16:creationId xmlns:a16="http://schemas.microsoft.com/office/drawing/2014/main" id="{5C3103AE-9783-9F98-1330-5570F0049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Zástupný objekt pre pätu 4">
            <a:extLst>
              <a:ext uri="{FF2B5EF4-FFF2-40B4-BE49-F238E27FC236}">
                <a16:creationId xmlns:a16="http://schemas.microsoft.com/office/drawing/2014/main" id="{9DF2FC0D-9AA4-C5D7-A7A2-8B24486E3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Zástupný objekt pre číslo snímky 5">
            <a:extLst>
              <a:ext uri="{FF2B5EF4-FFF2-40B4-BE49-F238E27FC236}">
                <a16:creationId xmlns:a16="http://schemas.microsoft.com/office/drawing/2014/main" id="{8A3C710A-6890-054A-E8A9-BED1658FB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AB28D-0B06-43E3-AD8A-63612EF5768E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99797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sk-SK" noProof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3">
            <a:extLst>
              <a:ext uri="{FF2B5EF4-FFF2-40B4-BE49-F238E27FC236}">
                <a16:creationId xmlns:a16="http://schemas.microsoft.com/office/drawing/2014/main" id="{299BA801-A929-C6E2-3C4D-641412CA4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Zástupný objekt pre pätu 4">
            <a:extLst>
              <a:ext uri="{FF2B5EF4-FFF2-40B4-BE49-F238E27FC236}">
                <a16:creationId xmlns:a16="http://schemas.microsoft.com/office/drawing/2014/main" id="{56D022CF-749B-0F25-0C72-A4FBB5473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Zástupný objekt pre číslo snímky 5">
            <a:extLst>
              <a:ext uri="{FF2B5EF4-FFF2-40B4-BE49-F238E27FC236}">
                <a16:creationId xmlns:a16="http://schemas.microsoft.com/office/drawing/2014/main" id="{ADDDEB41-1553-51B3-6906-CEE5306CB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97EFB-ECF3-40F8-A0C3-782DE88DC3A6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583680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objekt pre nadpis 1">
            <a:extLst>
              <a:ext uri="{FF2B5EF4-FFF2-40B4-BE49-F238E27FC236}">
                <a16:creationId xmlns:a16="http://schemas.microsoft.com/office/drawing/2014/main" id="{E800B3E6-3704-0B2E-2302-0F17AE07F5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17E760D-0539-E220-345E-31DD6F8407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E711348-E6A3-8D3D-F713-5579E5503C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C82BD94-FC32-9ADB-D7CB-D88DA9FE49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D556231-EFBD-6E72-E621-82FBA34CDB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A57DDBC-4678-4CD6-B2FA-112933ABA48D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AB1A0AE-35C8-C934-A56C-83355E0C358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r>
              <a:rPr lang="cs-CZ" altLang="sk-SK" sz="4400" b="1" dirty="0" err="1"/>
              <a:t>Iniciatíva</a:t>
            </a:r>
            <a:r>
              <a:rPr lang="cs-CZ" altLang="sk-SK" sz="4400" b="1" dirty="0"/>
              <a:t> </a:t>
            </a:r>
            <a:r>
              <a:rPr lang="cs-CZ" altLang="sk-SK" sz="4400" b="1" dirty="0" err="1"/>
              <a:t>kódovania</a:t>
            </a:r>
            <a:r>
              <a:rPr lang="cs-CZ" altLang="sk-SK" sz="4400" b="1" dirty="0"/>
              <a:t> textu (TEI)</a:t>
            </a:r>
            <a:r>
              <a:rPr lang="sk-SK" altLang="sk-SK" sz="4400" b="1" dirty="0"/>
              <a:t> 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D76DD865-9F5B-406E-573A-866C9CD390F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3886200"/>
            <a:ext cx="6400800" cy="175260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sk-SK" altLang="sk-SK" dirty="0"/>
              <a:t>Prof. PhDr. Dušan Katuščák, PhD.</a:t>
            </a:r>
          </a:p>
          <a:p>
            <a:r>
              <a:rPr lang="sk-SK" altLang="sk-SK" dirty="0" err="1"/>
              <a:t>Slezská</a:t>
            </a:r>
            <a:r>
              <a:rPr lang="sk-SK" altLang="sk-SK" dirty="0"/>
              <a:t> univerzita, FPF-ÚBK Opava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EA74F8D6-C25F-54E5-0792-602ED3A1D1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/>
              <a:t>Podstata TEI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83F12A0E-F4E4-462C-0D33-245AC11286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sk-SK"/>
              <a:t>Metóda TEI potvrdzuje tézu o tom, že </a:t>
            </a:r>
            <a:r>
              <a:rPr lang="cs-CZ" altLang="sk-SK" u="sng"/>
              <a:t>informatické aplikácie</a:t>
            </a:r>
            <a:r>
              <a:rPr lang="cs-CZ" altLang="sk-SK"/>
              <a:t> by mali </a:t>
            </a:r>
          </a:p>
          <a:p>
            <a:r>
              <a:rPr lang="cs-CZ" altLang="sk-SK"/>
              <a:t>stavať na </a:t>
            </a:r>
            <a:r>
              <a:rPr lang="cs-CZ" altLang="sk-SK" u="sng"/>
              <a:t>komplexnom texte</a:t>
            </a:r>
            <a:r>
              <a:rPr lang="cs-CZ" altLang="sk-SK"/>
              <a:t> a jeho </a:t>
            </a:r>
            <a:r>
              <a:rPr lang="cs-CZ" altLang="sk-SK" u="sng"/>
              <a:t>štruktúre</a:t>
            </a:r>
            <a:r>
              <a:rPr lang="cs-CZ" altLang="sk-SK"/>
              <a:t> a nie len na jeho jednotlivých jazykových, napríklad morfologických alebo lexikálnych zložkách</a:t>
            </a:r>
          </a:p>
          <a:p>
            <a:endParaRPr lang="sk-SK" altLang="sk-SK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50DC1A8-AF13-0AAC-169F-17E6C392B1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/>
              <a:t>Štruktúra textu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968DE5B-92AE-2F38-8181-E290D3F2C1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sk-SK" sz="2400"/>
              <a:t>Z metodologického hľadiska ide v TEI o </a:t>
            </a:r>
            <a:r>
              <a:rPr lang="cs-CZ" altLang="sk-SK" sz="2400" i="1"/>
              <a:t>štrukturálny prístup</a:t>
            </a:r>
            <a:r>
              <a:rPr lang="cs-CZ" altLang="sk-SK" sz="2400"/>
              <a:t> k textu</a:t>
            </a:r>
          </a:p>
          <a:p>
            <a:r>
              <a:rPr lang="cs-CZ" altLang="sk-SK" sz="2400"/>
              <a:t>Text sa rozkladá </a:t>
            </a:r>
            <a:r>
              <a:rPr lang="cs-CZ" altLang="sk-SK" sz="2400" u="sng"/>
              <a:t>značkovaním</a:t>
            </a:r>
            <a:r>
              <a:rPr lang="cs-CZ" altLang="sk-SK" sz="2400"/>
              <a:t> na časti</a:t>
            </a:r>
          </a:p>
          <a:p>
            <a:r>
              <a:rPr lang="cs-CZ" altLang="sk-SK" sz="2400"/>
              <a:t>Na rozklad služia v TEI špeciálne prostriedky </a:t>
            </a:r>
          </a:p>
          <a:p>
            <a:r>
              <a:rPr lang="cs-CZ" altLang="sk-SK" sz="2400"/>
              <a:t>Kódovanie vychádza zo štandardu SGML</a:t>
            </a:r>
          </a:p>
          <a:p>
            <a:r>
              <a:rPr lang="cs-CZ" altLang="sk-SK" sz="2400"/>
              <a:t>Teoreticky ide o podobnú stratégiu štruktúrovania textu, akú reprezentujú formáty MARC</a:t>
            </a:r>
          </a:p>
          <a:p>
            <a:r>
              <a:rPr lang="cs-CZ" altLang="sk-SK" sz="2400"/>
              <a:t>Technika TEI je viazaná výhradne </a:t>
            </a:r>
            <a:r>
              <a:rPr lang="cs-CZ" altLang="sk-SK" sz="2400" u="sng"/>
              <a:t>na texty v elektronickej forme</a:t>
            </a:r>
            <a:r>
              <a:rPr lang="cs-CZ" altLang="sk-SK" sz="2400"/>
              <a:t> </a:t>
            </a:r>
          </a:p>
          <a:p>
            <a:r>
              <a:rPr lang="cs-CZ" altLang="sk-SK" sz="2400"/>
              <a:t>Softvéry môžu túto techniku do určitej miery vykonávať súbežne s tvorbou textu v elektronickej forme</a:t>
            </a:r>
          </a:p>
          <a:p>
            <a:endParaRPr lang="sk-SK" altLang="sk-SK"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90431BD-FCF1-483D-8641-F8AF2F1D80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/>
              <a:t>TEI ako metatext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56AC3A2C-7FC8-A496-6B8D-D22BE22150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sk-SK" sz="2400"/>
              <a:t>pri TEI sa vytvára metatextový (metadátový) obraz dokumentu avšak tento obraz je sémanticky a rozsahom v podstate </a:t>
            </a:r>
            <a:r>
              <a:rPr lang="cs-CZ" altLang="sk-SK" sz="2400" u="sng"/>
              <a:t>identický</a:t>
            </a:r>
            <a:r>
              <a:rPr lang="cs-CZ" altLang="sk-SK" sz="2400"/>
              <a:t> (totožný) s originálnym textom</a:t>
            </a:r>
          </a:p>
          <a:p>
            <a:r>
              <a:rPr lang="cs-CZ" altLang="sk-SK" sz="2400"/>
              <a:t>Metatext TEI je </a:t>
            </a:r>
            <a:r>
              <a:rPr lang="cs-CZ" altLang="sk-SK" sz="2400" u="sng"/>
              <a:t>bohatší</a:t>
            </a:r>
            <a:r>
              <a:rPr lang="cs-CZ" altLang="sk-SK" sz="2400"/>
              <a:t> práve len </a:t>
            </a:r>
            <a:r>
              <a:rPr lang="cs-CZ" altLang="sk-SK" sz="2400" u="sng"/>
              <a:t>o</a:t>
            </a:r>
            <a:r>
              <a:rPr lang="cs-CZ" altLang="sk-SK" sz="2400"/>
              <a:t> </a:t>
            </a:r>
            <a:r>
              <a:rPr lang="cs-CZ" altLang="sk-SK" sz="2400" u="sng"/>
              <a:t>značky</a:t>
            </a:r>
            <a:r>
              <a:rPr lang="cs-CZ" altLang="sk-SK" sz="2400"/>
              <a:t> dodané v procese kódovania textu podľa pravidiel TEI</a:t>
            </a:r>
          </a:p>
          <a:p>
            <a:r>
              <a:rPr lang="cs-CZ" altLang="sk-SK" sz="2400" i="1"/>
              <a:t>MARC </a:t>
            </a:r>
            <a:r>
              <a:rPr lang="cs-CZ" altLang="sk-SK" sz="2400"/>
              <a:t>záznam je výsledkom komprimácie, kondenzačnej deskripcie, v dôsledku ktorej je záznam o dokumenty rozsahom menší a sémanticky chudobnejší ako dokument</a:t>
            </a:r>
          </a:p>
          <a:p>
            <a:r>
              <a:rPr lang="cs-CZ" altLang="sk-SK" sz="2400"/>
              <a:t>Zo sémantického hľadiska sa kondenzáciou v </a:t>
            </a:r>
            <a:r>
              <a:rPr lang="cs-CZ" altLang="sk-SK" sz="2400" u="sng"/>
              <a:t>markovskom</a:t>
            </a:r>
            <a:r>
              <a:rPr lang="cs-CZ" altLang="sk-SK" sz="2400"/>
              <a:t> systéme pretvára text dokumentu z úrovne </a:t>
            </a:r>
            <a:r>
              <a:rPr lang="cs-CZ" altLang="sk-SK" sz="2400" i="1"/>
              <a:t>väčšej konkrétnosti</a:t>
            </a:r>
            <a:r>
              <a:rPr lang="cs-CZ" altLang="sk-SK" sz="2400"/>
              <a:t> na úroveň </a:t>
            </a:r>
            <a:r>
              <a:rPr lang="cs-CZ" altLang="sk-SK" sz="2400" i="1"/>
              <a:t>väčšej všeobecnosti.</a:t>
            </a:r>
            <a:r>
              <a:rPr lang="cs-CZ" altLang="sk-SK" sz="2400"/>
              <a:t> </a:t>
            </a:r>
            <a:endParaRPr lang="sk-SK" altLang="sk-SK" sz="2400"/>
          </a:p>
          <a:p>
            <a:endParaRPr lang="sk-SK" altLang="sk-SK"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C0A7F23E-2B49-4857-A76E-9EFF2E5CD5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/>
              <a:t>Metaúdaje/metadáta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CE9FAFCF-C2E4-C3BF-5BBA-B8CCEAEE59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sk-SK" sz="2800" dirty="0"/>
              <a:t>Z </a:t>
            </a:r>
            <a:r>
              <a:rPr lang="cs-CZ" altLang="sk-SK" sz="2800" dirty="0" err="1"/>
              <a:t>hľadiska</a:t>
            </a:r>
            <a:r>
              <a:rPr lang="cs-CZ" altLang="sk-SK" sz="2800" dirty="0"/>
              <a:t> </a:t>
            </a:r>
            <a:r>
              <a:rPr lang="cs-CZ" altLang="sk-SK" sz="2800" dirty="0" err="1"/>
              <a:t>informačnej</a:t>
            </a:r>
            <a:r>
              <a:rPr lang="cs-CZ" altLang="sk-SK" sz="2800" dirty="0"/>
              <a:t> práce je podstatné, že techniky </a:t>
            </a:r>
            <a:r>
              <a:rPr lang="cs-CZ" altLang="sk-SK" sz="2800" dirty="0" err="1"/>
              <a:t>rozličnej</a:t>
            </a:r>
            <a:r>
              <a:rPr lang="cs-CZ" altLang="sk-SK" sz="2800" dirty="0"/>
              <a:t> </a:t>
            </a:r>
            <a:r>
              <a:rPr lang="cs-CZ" altLang="sk-SK" sz="2800" dirty="0" err="1"/>
              <a:t>štrukturácie</a:t>
            </a:r>
            <a:r>
              <a:rPr lang="cs-CZ" altLang="sk-SK" sz="2800" dirty="0"/>
              <a:t> </a:t>
            </a:r>
            <a:r>
              <a:rPr lang="cs-CZ" altLang="sk-SK" sz="2800" dirty="0" err="1"/>
              <a:t>textov</a:t>
            </a:r>
            <a:r>
              <a:rPr lang="cs-CZ" altLang="sk-SK" sz="2800" dirty="0"/>
              <a:t> </a:t>
            </a:r>
            <a:r>
              <a:rPr lang="cs-CZ" altLang="sk-SK" sz="2800" dirty="0" err="1"/>
              <a:t>metadáta</a:t>
            </a:r>
            <a:r>
              <a:rPr lang="cs-CZ" altLang="sk-SK" sz="2800" dirty="0"/>
              <a:t>/</a:t>
            </a:r>
            <a:r>
              <a:rPr lang="cs-CZ" altLang="sk-SK" sz="2800" dirty="0" err="1"/>
              <a:t>metaúdaje</a:t>
            </a:r>
            <a:r>
              <a:rPr lang="cs-CZ" altLang="sk-SK" sz="2800" dirty="0"/>
              <a:t> </a:t>
            </a:r>
            <a:r>
              <a:rPr lang="cs-CZ" altLang="sk-SK" sz="2800" dirty="0" err="1"/>
              <a:t>ako</a:t>
            </a:r>
            <a:endParaRPr lang="cs-CZ" altLang="sk-SK" sz="2800" dirty="0"/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sk-SK" sz="2800" dirty="0"/>
              <a:t>TEI,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sk-SK" sz="2800" dirty="0"/>
              <a:t>HTML,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sk-SK" sz="2800" dirty="0"/>
              <a:t>SGML,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sk-SK" sz="2800" dirty="0"/>
              <a:t>MARC,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sk-SK" sz="2800" dirty="0"/>
              <a:t>XML,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sk-SK" sz="2800" dirty="0" err="1"/>
              <a:t>Rôzne</a:t>
            </a:r>
            <a:r>
              <a:rPr lang="cs-CZ" altLang="sk-SK" sz="2800" dirty="0"/>
              <a:t> hypertextové systémy a pod.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sk-SK" sz="2800" dirty="0" err="1"/>
              <a:t>Umožňujú</a:t>
            </a:r>
            <a:r>
              <a:rPr lang="cs-CZ" altLang="sk-SK" sz="2800" dirty="0"/>
              <a:t> </a:t>
            </a:r>
            <a:r>
              <a:rPr lang="cs-CZ" altLang="sk-SK" sz="2800" u="sng" dirty="0" err="1"/>
              <a:t>konverziu</a:t>
            </a:r>
            <a:r>
              <a:rPr lang="cs-CZ" altLang="sk-SK" sz="2800" u="sng" dirty="0"/>
              <a:t>, </a:t>
            </a:r>
            <a:r>
              <a:rPr lang="cs-CZ" altLang="sk-SK" sz="2800" u="sng" dirty="0" err="1"/>
              <a:t>výmenu</a:t>
            </a:r>
            <a:r>
              <a:rPr lang="cs-CZ" altLang="sk-SK" sz="2800" u="sng" dirty="0"/>
              <a:t> a </a:t>
            </a:r>
            <a:r>
              <a:rPr lang="cs-CZ" altLang="sk-SK" sz="2800" u="sng" dirty="0" err="1"/>
              <a:t>vzájomné</a:t>
            </a:r>
            <a:r>
              <a:rPr lang="cs-CZ" altLang="sk-SK" sz="2800" u="sng" dirty="0"/>
              <a:t> </a:t>
            </a:r>
            <a:r>
              <a:rPr lang="cs-CZ" altLang="sk-SK" sz="2800" u="sng" dirty="0" err="1"/>
              <a:t>využívanie</a:t>
            </a:r>
            <a:r>
              <a:rPr lang="cs-CZ" altLang="sk-SK" sz="2800" u="sng" dirty="0"/>
              <a:t> </a:t>
            </a:r>
            <a:r>
              <a:rPr lang="cs-CZ" altLang="sk-SK" sz="2800" u="sng" dirty="0" err="1"/>
              <a:t>produktov</a:t>
            </a:r>
            <a:r>
              <a:rPr lang="cs-CZ" altLang="sk-SK" sz="2800" u="sng" dirty="0"/>
              <a:t> </a:t>
            </a:r>
            <a:r>
              <a:rPr lang="cs-CZ" altLang="sk-SK" sz="2800" u="sng" dirty="0" err="1"/>
              <a:t>kódovania</a:t>
            </a:r>
            <a:endParaRPr lang="cs-CZ" altLang="sk-SK" sz="2800" u="sng" dirty="0"/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endParaRPr lang="sk-SK" altLang="sk-SK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77B65485-A563-435A-519B-742D99D9E6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/>
              <a:t>Značka a značkovanie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A39BDF6F-9008-A367-FDB4-8DAD11274B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cs-CZ" altLang="sk-SK" sz="2000"/>
              <a:t>Samotná myšlienka značkovania textu nie je nová. </a:t>
            </a:r>
          </a:p>
          <a:p>
            <a:pPr>
              <a:lnSpc>
                <a:spcPct val="80000"/>
              </a:lnSpc>
            </a:pPr>
            <a:r>
              <a:rPr lang="cs-CZ" altLang="sk-SK" sz="2000"/>
              <a:t>Slovo </a:t>
            </a:r>
            <a:r>
              <a:rPr lang="cs-CZ" altLang="sk-SK" sz="2000" i="1"/>
              <a:t>značka, značkovanie</a:t>
            </a:r>
            <a:r>
              <a:rPr lang="cs-CZ" altLang="sk-SK" sz="2000"/>
              <a:t> (markup) sa používalo na pomenovanie poznámok, symbolov, značiek, ktoré boli umiestnené priamo v texte a slúžili ako inštrukcia pre sadzača alebo tlačiara, ako má vysádzať alebo upraviť jednotlivé časti textu. </a:t>
            </a:r>
          </a:p>
          <a:p>
            <a:pPr>
              <a:lnSpc>
                <a:spcPct val="80000"/>
              </a:lnSpc>
            </a:pPr>
            <a:r>
              <a:rPr lang="cs-CZ" altLang="sk-SK" sz="2000"/>
              <a:t>Napríklad, ak bol text v predlohe podčiarknutý vlnovkou, bol to pre sadzača pokyn, aby túto časť vytlačil tučne (boldom).</a:t>
            </a:r>
          </a:p>
          <a:p>
            <a:pPr>
              <a:lnSpc>
                <a:spcPct val="80000"/>
              </a:lnSpc>
            </a:pPr>
            <a:r>
              <a:rPr lang="cs-CZ" altLang="sk-SK" sz="2000"/>
              <a:t>Na označovanie odsadenia od okraja, vynechanie riadkov, použitie zvláštneho fontu sa používali rôzne špeciálne značky. </a:t>
            </a:r>
          </a:p>
          <a:p>
            <a:pPr>
              <a:lnSpc>
                <a:spcPct val="80000"/>
              </a:lnSpc>
            </a:pPr>
            <a:r>
              <a:rPr lang="cs-CZ" altLang="sk-SK" sz="2000"/>
              <a:t>Príkladom takéhoto značkovania sú napríklad aj </a:t>
            </a:r>
            <a:r>
              <a:rPr lang="cs-CZ" altLang="sk-SK" sz="2000" u="sng"/>
              <a:t>korektorské značky</a:t>
            </a:r>
            <a:r>
              <a:rPr lang="cs-CZ" altLang="sk-SK" sz="2000"/>
              <a:t>. </a:t>
            </a:r>
          </a:p>
          <a:p>
            <a:pPr>
              <a:lnSpc>
                <a:spcPct val="80000"/>
              </a:lnSpc>
            </a:pPr>
            <a:r>
              <a:rPr lang="cs-CZ" altLang="sk-SK" sz="2000"/>
              <a:t>Postupne sa formátovanie a tlač textov automatizovala a termín </a:t>
            </a:r>
            <a:r>
              <a:rPr lang="cs-CZ" altLang="sk-SK" sz="2000" i="1"/>
              <a:t>značkovanie </a:t>
            </a:r>
            <a:r>
              <a:rPr lang="cs-CZ" altLang="sk-SK" sz="2000"/>
              <a:t>sa postupne rozšíril a pokrýva </a:t>
            </a:r>
            <a:r>
              <a:rPr lang="cs-CZ" altLang="sk-SK" sz="2000" u="sng"/>
              <a:t>všetky druhy špeciálnych značiek</a:t>
            </a:r>
            <a:r>
              <a:rPr lang="cs-CZ" altLang="sk-SK" sz="2000"/>
              <a:t>, ktoré sa vkladajú do elektronických textov a slúžia na riadenie úpravy (formátovania), tlače alebo iného spracovania. </a:t>
            </a:r>
            <a:endParaRPr lang="sk-SK" altLang="sk-SK" sz="2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7AF06AEC-462F-1072-D909-6D66C1A5F1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/>
              <a:t>Kódovanie </a:t>
            </a:r>
            <a:r>
              <a:rPr lang="en-US" altLang="sk-SK"/>
              <a:t>= </a:t>
            </a:r>
            <a:r>
              <a:rPr lang="sk-SK" altLang="sk-SK"/>
              <a:t>z</a:t>
            </a:r>
            <a:r>
              <a:rPr lang="en-US" altLang="sk-SK"/>
              <a:t>na</a:t>
            </a:r>
            <a:r>
              <a:rPr lang="sk-SK" altLang="sk-SK"/>
              <a:t>č</a:t>
            </a:r>
            <a:r>
              <a:rPr lang="en-US" altLang="sk-SK"/>
              <a:t>kovanie</a:t>
            </a:r>
            <a:endParaRPr lang="sk-SK" altLang="sk-SK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CCF8482A-0E2D-3120-3814-DB83C7AC23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sk-SK"/>
              <a:t>Termín </a:t>
            </a:r>
            <a:r>
              <a:rPr lang="cs-CZ" altLang="sk-SK" i="1"/>
              <a:t>kódovanie </a:t>
            </a:r>
            <a:r>
              <a:rPr lang="cs-CZ" altLang="sk-SK"/>
              <a:t>je v danom kontexte  synonymom termínu </a:t>
            </a:r>
            <a:r>
              <a:rPr lang="cs-CZ" altLang="sk-SK" i="1"/>
              <a:t>značkovanie</a:t>
            </a:r>
          </a:p>
          <a:p>
            <a:pPr>
              <a:buFontTx/>
              <a:buNone/>
            </a:pPr>
            <a:r>
              <a:rPr lang="sk-SK" altLang="sk-SK"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3CCBFA54-FD47-2609-E6C7-C3C0440284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/>
              <a:t>SGML ISO 8879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7BDA989F-A135-D890-C68B-CB4DF994EE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1268413"/>
            <a:ext cx="8229600" cy="48577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sk-SK" sz="2400"/>
              <a:t>Zásady a odporúčania, ktoré sú rozpracované v rámci TEI  a v Pravidlách TEI sú vypracované v súlade s normou ISO 8879 (1986), </a:t>
            </a:r>
          </a:p>
          <a:p>
            <a:r>
              <a:rPr lang="en-US" altLang="sk-SK" sz="2400"/>
              <a:t>I</a:t>
            </a:r>
            <a:r>
              <a:rPr lang="cs-CZ" altLang="sk-SK" sz="2400" i="1"/>
              <a:t>SO 8879:1986 : Information processing - Text and office systems - Standard Generalized Markup Language (SGML),</a:t>
            </a:r>
            <a:r>
              <a:rPr lang="cs-CZ" altLang="sk-SK" sz="2400"/>
              <a:t> [Geneva] : ISO, 1986.</a:t>
            </a:r>
            <a:endParaRPr lang="sk-SK" altLang="sk-SK" sz="2400"/>
          </a:p>
          <a:p>
            <a:r>
              <a:rPr lang="cs-CZ" altLang="sk-SK" sz="2400"/>
              <a:t>Norma definuje </a:t>
            </a:r>
            <a:r>
              <a:rPr lang="cs-CZ" altLang="sk-SK" sz="2400" i="1"/>
              <a:t>Štandardný všeobecný značkovací jazyk.</a:t>
            </a:r>
            <a:r>
              <a:rPr lang="cs-CZ" altLang="sk-SK" sz="2400"/>
              <a:t> </a:t>
            </a:r>
            <a:endParaRPr lang="en-US" altLang="sk-SK" sz="2400"/>
          </a:p>
          <a:p>
            <a:r>
              <a:rPr lang="cs-CZ" altLang="sk-SK" sz="2400"/>
              <a:t>TEI je aplikáciou normy SGML v oblasti spracovania textov, podobne ako je HTML aplikáciou SGML v prostredí WWW (domovské stránky).</a:t>
            </a:r>
            <a:endParaRPr lang="en-US" altLang="sk-SK" sz="2400"/>
          </a:p>
          <a:p>
            <a:pPr>
              <a:buFontTx/>
              <a:buNone/>
            </a:pPr>
            <a:endParaRPr lang="sk-SK" altLang="sk-SK"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79CF10F5-2DDD-A6EA-BDD8-6714B80867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k-SK"/>
              <a:t>SGML</a:t>
            </a:r>
            <a:endParaRPr lang="sk-SK" altLang="sk-SK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AB7A38A4-DC3E-EEDA-3FFD-DAAF9E0427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cs-CZ" altLang="sk-SK" sz="2800"/>
              <a:t>SGML je medzinárodný štandard na popis a značkovanie elektronických textov. </a:t>
            </a:r>
            <a:endParaRPr lang="en-US" altLang="sk-SK" sz="2800"/>
          </a:p>
          <a:p>
            <a:pPr>
              <a:lnSpc>
                <a:spcPct val="80000"/>
              </a:lnSpc>
            </a:pPr>
            <a:r>
              <a:rPr lang="cs-CZ" altLang="sk-SK" sz="2800"/>
              <a:t>Presnejšie, je to metajazyk, formálno-popisný jazyk, ktorý v danom prípade slúži ako jazyk na </a:t>
            </a:r>
            <a:r>
              <a:rPr lang="cs-CZ" altLang="sk-SK" sz="2800" i="1"/>
              <a:t>značkovanie.</a:t>
            </a:r>
            <a:r>
              <a:rPr lang="cs-CZ" altLang="sk-SK" sz="2800"/>
              <a:t> </a:t>
            </a:r>
            <a:endParaRPr lang="en-US" altLang="sk-SK" sz="2800"/>
          </a:p>
          <a:p>
            <a:pPr>
              <a:lnSpc>
                <a:spcPct val="80000"/>
              </a:lnSpc>
            </a:pPr>
            <a:r>
              <a:rPr lang="cs-CZ" altLang="sk-SK" sz="2800"/>
              <a:t>Rozumie sa ním </a:t>
            </a:r>
            <a:r>
              <a:rPr lang="cs-CZ" altLang="sk-SK" sz="2800" i="1" u="sng"/>
              <a:t>explicitná</a:t>
            </a:r>
            <a:r>
              <a:rPr lang="cs-CZ" altLang="sk-SK" sz="2800"/>
              <a:t> (jasná, jednoznačná, zreteľná, viditeľná) interpretácia textu. </a:t>
            </a:r>
            <a:endParaRPr lang="en-US" altLang="sk-SK" sz="2800"/>
          </a:p>
          <a:p>
            <a:pPr>
              <a:lnSpc>
                <a:spcPct val="80000"/>
              </a:lnSpc>
            </a:pPr>
            <a:r>
              <a:rPr lang="cs-CZ" altLang="sk-SK" sz="2800"/>
              <a:t>Nejde teda o implicitnú vlastnosť textu, ale o elementy, ktoré sa do textu dostávajú </a:t>
            </a:r>
            <a:r>
              <a:rPr lang="cs-CZ" altLang="sk-SK" sz="2800" i="1" u="sng"/>
              <a:t>dodatočne</a:t>
            </a:r>
            <a:r>
              <a:rPr lang="cs-CZ" altLang="sk-SK" sz="2800"/>
              <a:t>, </a:t>
            </a:r>
            <a:r>
              <a:rPr lang="cs-CZ" altLang="sk-SK" sz="2800" i="1"/>
              <a:t>zvonku </a:t>
            </a:r>
            <a:r>
              <a:rPr lang="cs-CZ" altLang="sk-SK" sz="2800"/>
              <a:t>v procese, ktorý nie je identický s procesom tvorby textu. </a:t>
            </a:r>
            <a:endParaRPr lang="sk-SK" altLang="sk-SK" sz="2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12731DA4-F875-C1B0-C335-41237CE5DE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sk-SK"/>
              <a:t>Bežné kó</a:t>
            </a:r>
            <a:r>
              <a:rPr lang="en-US" altLang="sk-SK"/>
              <a:t>dovanie</a:t>
            </a:r>
            <a:endParaRPr lang="sk-SK" altLang="sk-SK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70310ACF-6AF5-E441-1AC3-922AAD52EF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sk-SK" dirty="0"/>
              <a:t>V </a:t>
            </a:r>
            <a:r>
              <a:rPr lang="cs-CZ" altLang="sk-SK" dirty="0" err="1"/>
              <a:t>bežnom</a:t>
            </a:r>
            <a:r>
              <a:rPr lang="cs-CZ" altLang="sk-SK" dirty="0"/>
              <a:t> </a:t>
            </a:r>
            <a:r>
              <a:rPr lang="cs-CZ" altLang="sk-SK" dirty="0" err="1"/>
              <a:t>zmysle</a:t>
            </a:r>
            <a:r>
              <a:rPr lang="cs-CZ" altLang="sk-SK" dirty="0"/>
              <a:t> sú texty kódované </a:t>
            </a:r>
            <a:r>
              <a:rPr lang="cs-CZ" altLang="sk-SK" dirty="0" err="1"/>
              <a:t>napríklad</a:t>
            </a:r>
            <a:r>
              <a:rPr lang="cs-CZ" altLang="sk-SK" dirty="0"/>
              <a:t> tak, že </a:t>
            </a:r>
            <a:r>
              <a:rPr lang="cs-CZ" altLang="sk-SK" dirty="0" err="1"/>
              <a:t>obsahujú</a:t>
            </a:r>
            <a:r>
              <a:rPr lang="cs-CZ" altLang="sk-SK" dirty="0"/>
              <a:t>: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altLang="sk-SK" sz="2800" u="sng" dirty="0" err="1"/>
              <a:t>interpunkčné</a:t>
            </a:r>
            <a:r>
              <a:rPr lang="cs-CZ" altLang="sk-SK" sz="2800" u="sng" dirty="0"/>
              <a:t> znaky</a:t>
            </a:r>
            <a:r>
              <a:rPr lang="cs-CZ" altLang="sk-SK" sz="2800" dirty="0"/>
              <a:t> (</a:t>
            </a:r>
            <a:r>
              <a:rPr lang="cs-CZ" altLang="sk-SK" sz="2800" dirty="0" err="1"/>
              <a:t>bodka</a:t>
            </a:r>
            <a:r>
              <a:rPr lang="cs-CZ" altLang="sk-SK" sz="2800" dirty="0"/>
              <a:t>, </a:t>
            </a:r>
            <a:r>
              <a:rPr lang="cs-CZ" altLang="sk-SK" sz="2800" dirty="0" err="1"/>
              <a:t>čiarka</a:t>
            </a:r>
            <a:r>
              <a:rPr lang="cs-CZ" altLang="sk-SK" sz="2800" dirty="0"/>
              <a:t>, </a:t>
            </a:r>
            <a:r>
              <a:rPr lang="cs-CZ" altLang="sk-SK" sz="2800" dirty="0" err="1"/>
              <a:t>bodkočiarka</a:t>
            </a:r>
            <a:r>
              <a:rPr lang="cs-CZ" altLang="sk-SK" sz="2800" dirty="0"/>
              <a:t>, </a:t>
            </a:r>
            <a:r>
              <a:rPr lang="cs-CZ" altLang="sk-SK" sz="2800" dirty="0" err="1"/>
              <a:t>výkričník</a:t>
            </a:r>
            <a:r>
              <a:rPr lang="cs-CZ" altLang="sk-SK" sz="2800" dirty="0"/>
              <a:t> ...),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altLang="sk-SK" sz="2800" u="sng" dirty="0" err="1"/>
              <a:t>veľké</a:t>
            </a:r>
            <a:r>
              <a:rPr lang="cs-CZ" altLang="sk-SK" sz="2800" u="sng" dirty="0"/>
              <a:t> </a:t>
            </a:r>
            <a:r>
              <a:rPr lang="cs-CZ" altLang="sk-SK" sz="2800" u="sng" dirty="0" err="1"/>
              <a:t>začiatočné</a:t>
            </a:r>
            <a:r>
              <a:rPr lang="cs-CZ" altLang="sk-SK" sz="2800" u="sng" dirty="0"/>
              <a:t> </a:t>
            </a:r>
            <a:r>
              <a:rPr lang="cs-CZ" altLang="sk-SK" sz="2800" u="sng" dirty="0" err="1"/>
              <a:t>písmená</a:t>
            </a:r>
            <a:r>
              <a:rPr lang="cs-CZ" altLang="sk-SK" sz="2800" dirty="0"/>
              <a:t>,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altLang="sk-SK" sz="2800" u="sng" dirty="0" err="1"/>
              <a:t>rozmiestnenie</a:t>
            </a:r>
            <a:r>
              <a:rPr lang="cs-CZ" altLang="sk-SK" sz="2800" dirty="0"/>
              <a:t> písmen na </a:t>
            </a:r>
            <a:r>
              <a:rPr lang="cs-CZ" altLang="sk-SK" sz="2800" dirty="0" err="1"/>
              <a:t>strane</a:t>
            </a:r>
            <a:r>
              <a:rPr lang="cs-CZ" altLang="sk-SK" sz="2800" dirty="0"/>
              <a:t>, 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altLang="sk-SK" sz="2800" u="sng" dirty="0" err="1"/>
              <a:t>medzery</a:t>
            </a:r>
            <a:r>
              <a:rPr lang="cs-CZ" altLang="sk-SK" sz="2800" dirty="0"/>
              <a:t> </a:t>
            </a:r>
            <a:r>
              <a:rPr lang="cs-CZ" altLang="sk-SK" sz="2800" dirty="0" err="1"/>
              <a:t>medzi</a:t>
            </a:r>
            <a:r>
              <a:rPr lang="cs-CZ" altLang="sk-SK" sz="2800" dirty="0"/>
              <a:t> </a:t>
            </a:r>
            <a:r>
              <a:rPr lang="cs-CZ" altLang="sk-SK" sz="2800" dirty="0" err="1"/>
              <a:t>slovami</a:t>
            </a:r>
            <a:r>
              <a:rPr lang="cs-CZ" altLang="sk-SK" sz="2800" dirty="0"/>
              <a:t>, </a:t>
            </a:r>
            <a:r>
              <a:rPr lang="cs-CZ" altLang="sk-SK" sz="2800" dirty="0" err="1"/>
              <a:t>odsekmi</a:t>
            </a:r>
            <a:r>
              <a:rPr lang="cs-CZ" altLang="sk-SK" sz="2800" dirty="0"/>
              <a:t> atd.</a:t>
            </a:r>
            <a:endParaRPr lang="sk-SK" altLang="sk-SK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20E7CCD8-D17F-A15B-5EFC-81AB64D3F5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sk-SK"/>
              <a:t>Význam bežného značkovania</a:t>
            </a:r>
            <a:endParaRPr lang="sk-SK" altLang="sk-SK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F707CEE3-6CBC-0E45-885F-A6D070A34A0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sk-SK" sz="2800"/>
              <a:t>Značkovanie pomáha čitateľovi určiť začiatky a konce slov, identifikovať väčšie štrukturálne celky textu, ako sú nadpisy, odstavce, vety a pod. </a:t>
            </a:r>
          </a:p>
          <a:p>
            <a:r>
              <a:rPr lang="cs-CZ" altLang="sk-SK" sz="2800"/>
              <a:t>Keď sa text kóduje pre </a:t>
            </a:r>
            <a:r>
              <a:rPr lang="cs-CZ" altLang="sk-SK" sz="2800">
                <a:solidFill>
                  <a:srgbClr val="FF0000"/>
                </a:solidFill>
              </a:rPr>
              <a:t>počítačové spracovanie</a:t>
            </a:r>
            <a:r>
              <a:rPr lang="cs-CZ" altLang="sk-SK" sz="2800"/>
              <a:t>, ide v podstate o transformáciu lineárneho textu pomocou značiek </a:t>
            </a:r>
          </a:p>
          <a:p>
            <a:r>
              <a:rPr lang="cs-CZ" altLang="sk-SK" sz="2800"/>
              <a:t>V tejto transformácii sa do textu pridávajú </a:t>
            </a:r>
            <a:r>
              <a:rPr lang="cs-CZ" altLang="sk-SK" sz="2800" u="sng"/>
              <a:t>explicitné značky</a:t>
            </a:r>
            <a:r>
              <a:rPr lang="cs-CZ" altLang="sk-SK" sz="2800"/>
              <a:t> a text sa formálne </a:t>
            </a:r>
            <a:r>
              <a:rPr lang="cs-CZ" altLang="sk-SK" sz="2800" u="sng"/>
              <a:t>delinearizuje, rozkladá, štrukturuje</a:t>
            </a:r>
            <a:r>
              <a:rPr lang="cs-CZ" altLang="sk-SK" sz="2800"/>
              <a:t>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>
            <a:extLst>
              <a:ext uri="{FF2B5EF4-FFF2-40B4-BE49-F238E27FC236}">
                <a16:creationId xmlns:a16="http://schemas.microsoft.com/office/drawing/2014/main" id="{8AD1F6D4-95BF-8804-FBC4-AAE629A3D9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k-SK" altLang="sk-SK"/>
          </a:p>
        </p:txBody>
      </p:sp>
      <p:pic>
        <p:nvPicPr>
          <p:cNvPr id="5123" name="Obrázok 3">
            <a:extLst>
              <a:ext uri="{FF2B5EF4-FFF2-40B4-BE49-F238E27FC236}">
                <a16:creationId xmlns:a16="http://schemas.microsoft.com/office/drawing/2014/main" id="{9D82B79A-F079-07BA-4D2E-C6C01D1BD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1375"/>
            <a:ext cx="9144000" cy="51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F1187298-5081-0E46-B44F-EBBDE2C538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/>
              <a:t>Značkovací jazyk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DCA478B4-FFFB-2BBC-FACF-A9B1FD78A9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sk-SK" sz="3200"/>
              <a:t>p</a:t>
            </a:r>
            <a:r>
              <a:rPr lang="sk-SK" altLang="sk-SK" sz="3200"/>
              <a:t>ri zápise textu</a:t>
            </a:r>
            <a:r>
              <a:rPr lang="cs-CZ" altLang="sk-SK" sz="3200"/>
              <a:t> sa používa </a:t>
            </a:r>
            <a:r>
              <a:rPr lang="cs-CZ" altLang="sk-SK" sz="3200" i="1" u="sng"/>
              <a:t>značkovací jazyk</a:t>
            </a:r>
            <a:r>
              <a:rPr lang="cs-CZ" altLang="sk-SK" sz="3200"/>
              <a:t>, </a:t>
            </a:r>
          </a:p>
          <a:p>
            <a:r>
              <a:rPr lang="cs-CZ" altLang="sk-SK" sz="3200"/>
              <a:t>je to súbor značkovacích konvencií (pravidiel), ktoré sa spolu používajú na kódovanie textov</a:t>
            </a:r>
          </a:p>
          <a:p>
            <a:r>
              <a:rPr lang="cs-CZ" altLang="sk-SK" sz="3200"/>
              <a:t>značkovací jazyk (teda štandard SGML, napr. v aplikáciinTEI)musí špecifikovať, </a:t>
            </a:r>
          </a:p>
          <a:p>
            <a:pPr marL="857250" lvl="1" indent="-514350">
              <a:buFont typeface="Calibri Light" panose="020F0302020204030204" pitchFamily="34" charset="0"/>
              <a:buAutoNum type="arabicPeriod"/>
            </a:pPr>
            <a:r>
              <a:rPr lang="cs-CZ" altLang="sk-SK" sz="2900"/>
              <a:t>ktoré značky sa majú používať, </a:t>
            </a:r>
          </a:p>
          <a:p>
            <a:pPr marL="857250" lvl="1" indent="-514350">
              <a:buFont typeface="Calibri Light" panose="020F0302020204030204" pitchFamily="34" charset="0"/>
              <a:buAutoNum type="arabicPeriod"/>
            </a:pPr>
            <a:r>
              <a:rPr lang="cs-CZ" altLang="sk-SK" sz="2900"/>
              <a:t>ako sa majú používať, </a:t>
            </a:r>
          </a:p>
          <a:p>
            <a:pPr marL="857250" lvl="1" indent="-514350">
              <a:buFont typeface="Calibri Light" panose="020F0302020204030204" pitchFamily="34" charset="0"/>
              <a:buAutoNum type="arabicPeriod"/>
            </a:pPr>
            <a:r>
              <a:rPr lang="cs-CZ" altLang="sk-SK" sz="2900"/>
              <a:t>ako sa oddeľujú od textu a </a:t>
            </a:r>
          </a:p>
          <a:p>
            <a:pPr marL="857250" lvl="1" indent="-514350">
              <a:buFont typeface="Calibri Light" panose="020F0302020204030204" pitchFamily="34" charset="0"/>
              <a:buAutoNum type="arabicPeriod"/>
            </a:pPr>
            <a:r>
              <a:rPr lang="cs-CZ" altLang="sk-SK" sz="2900"/>
              <a:t>čo ktorá značka znamená</a:t>
            </a:r>
            <a:endParaRPr lang="sk-SK" altLang="sk-SK" sz="2900"/>
          </a:p>
          <a:p>
            <a:endParaRPr lang="sk-SK" altLang="sk-SK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58B5D740-B38B-6742-76CA-B7046EFD2E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/>
              <a:t>Princípy SGML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EBDB89E4-BB18-F7E6-CC50-E5B751A715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sk-SK"/>
              <a:t>Všeobecné zásady pre značkovací jazyk poskytuje norma SGML.</a:t>
            </a:r>
          </a:p>
          <a:p>
            <a:r>
              <a:rPr lang="cs-CZ" altLang="sk-SK"/>
              <a:t> Je založená na troch charakteristikách, ktorými sa koncepcia SGML odlišuje od iných značkovacích jazykov:</a:t>
            </a:r>
          </a:p>
          <a:p>
            <a:endParaRPr lang="cs-CZ" altLang="sk-SK"/>
          </a:p>
          <a:p>
            <a:pPr marL="685800" lvl="1" indent="-342900">
              <a:buFont typeface="Calibri Light" panose="020F0302020204030204" pitchFamily="34" charset="0"/>
              <a:buAutoNum type="arabicPeriod"/>
            </a:pPr>
            <a:r>
              <a:rPr lang="cs-CZ" altLang="sk-SK" sz="2400"/>
              <a:t>kladie väčší dôraz na </a:t>
            </a:r>
            <a:r>
              <a:rPr lang="cs-CZ" altLang="sk-SK" sz="2400" i="1"/>
              <a:t>popisné značkovanie</a:t>
            </a:r>
            <a:r>
              <a:rPr lang="cs-CZ" altLang="sk-SK" sz="2400"/>
              <a:t> ako na spracovateľské značkovanie; (značky „pridáva“ počítač)</a:t>
            </a:r>
          </a:p>
          <a:p>
            <a:pPr marL="685800" lvl="1" indent="-342900">
              <a:buFont typeface="Calibri Light" panose="020F0302020204030204" pitchFamily="34" charset="0"/>
              <a:buAutoNum type="arabicPeriod"/>
            </a:pPr>
            <a:r>
              <a:rPr lang="cs-CZ" altLang="sk-SK" sz="2400"/>
              <a:t>pracuje s koncepciou typu dokumentu (DTD); </a:t>
            </a:r>
          </a:p>
          <a:p>
            <a:pPr marL="685800" lvl="1" indent="-342900">
              <a:buFont typeface="Calibri Light" panose="020F0302020204030204" pitchFamily="34" charset="0"/>
              <a:buAutoNum type="arabicPeriod"/>
            </a:pPr>
            <a:r>
              <a:rPr lang="cs-CZ" altLang="sk-SK" sz="2400"/>
              <a:t>je nezávislá na systéme reprezentácie písma, ktorým je text napísaný.</a:t>
            </a:r>
            <a:endParaRPr lang="sk-SK" altLang="sk-SK" sz="2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11D8B248-4144-4F99-9799-EE2DC833C2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/>
              <a:t>SGML parsery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79D02126-29FA-0C9E-8E87-F19D6D2B61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sk-SK" sz="2800"/>
              <a:t>softvéry, ktoré sú schopné podporovať tvorbu, hodnotenie a spracovanie dokumentov SGML</a:t>
            </a:r>
          </a:p>
          <a:p>
            <a:r>
              <a:rPr lang="cs-CZ" altLang="sk-SK" sz="2800"/>
              <a:t>ťažiskom týchto softvérov je</a:t>
            </a:r>
            <a:r>
              <a:rPr lang="cs-CZ" altLang="sk-SK" sz="2800" i="1"/>
              <a:t> analyzátor syntaxe</a:t>
            </a:r>
            <a:r>
              <a:rPr lang="cs-CZ" altLang="sk-SK" sz="2800"/>
              <a:t> (SGML parser). </a:t>
            </a:r>
          </a:p>
          <a:p>
            <a:r>
              <a:rPr lang="cs-CZ" altLang="sk-SK" sz="2800"/>
              <a:t>je to časť softveru, ktorá dokáže definovať typ dokumentu (DTD) a generovať z neho softvérový systém, ktorý je schopný identifikovať typ dokumentu  a vyvolať procedúry pre daný typ dokumentu</a:t>
            </a:r>
            <a:endParaRPr lang="sk-SK" altLang="sk-SK" sz="2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6FED5772-659D-0F41-7BC6-5A5E632B15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/>
              <a:t>Význam parserov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CB9628D7-9BFF-9D57-1FED-C5FC1722631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sk-SK" sz="2800"/>
              <a:t>existujú softvéry, ktoré sú schopné na základe syntakticej analýzy zistiť </a:t>
            </a:r>
            <a:r>
              <a:rPr lang="cs-CZ" altLang="sk-SK" sz="2800" u="sng"/>
              <a:t>novú kánonickú formu</a:t>
            </a:r>
            <a:r>
              <a:rPr lang="cs-CZ" altLang="sk-SK" sz="2800"/>
              <a:t> dokumentu a </a:t>
            </a:r>
            <a:r>
              <a:rPr lang="cs-CZ" altLang="sk-SK" sz="2800" u="sng"/>
              <a:t>formátovať dokument</a:t>
            </a:r>
            <a:r>
              <a:rPr lang="cs-CZ" altLang="sk-SK" sz="2800"/>
              <a:t> podľa používateľských špecifikácií. </a:t>
            </a:r>
          </a:p>
          <a:p>
            <a:r>
              <a:rPr lang="cs-CZ" altLang="sk-SK" sz="2800"/>
              <a:t>Takúto formu môžu použiť ďalšie časti softveru, ktoré sú viac alebo menej spojené s parserom a uskutočňovať ďalšie funkcie, ako je napríklad štruktúrované editovanie, formátovanie a manažment databázy</a:t>
            </a:r>
            <a:endParaRPr lang="sk-SK" altLang="sk-SK" sz="2800"/>
          </a:p>
          <a:p>
            <a:endParaRPr lang="sk-SK" altLang="sk-SK" sz="2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1B969F84-487E-1839-FD38-D5B691CB99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/>
              <a:t>DTD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66332818-D844-30AF-6657-36320C0C550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sk-SK" sz="2400" i="1" dirty="0" err="1"/>
              <a:t>Document</a:t>
            </a:r>
            <a:r>
              <a:rPr lang="cs-CZ" altLang="sk-SK" sz="2400" i="1" dirty="0"/>
              <a:t> type </a:t>
            </a:r>
            <a:r>
              <a:rPr lang="cs-CZ" altLang="sk-SK" sz="2400" i="1" dirty="0" err="1"/>
              <a:t>definition</a:t>
            </a:r>
            <a:r>
              <a:rPr lang="cs-CZ" altLang="sk-SK" sz="2400" i="1" dirty="0"/>
              <a:t> – DTD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altLang="sk-SK" sz="2400" dirty="0" err="1"/>
              <a:t>hlavným</a:t>
            </a:r>
            <a:r>
              <a:rPr lang="cs-CZ" altLang="sk-SK" sz="2400" dirty="0"/>
              <a:t>  a prvým </a:t>
            </a:r>
            <a:r>
              <a:rPr lang="cs-CZ" altLang="sk-SK" sz="2400" dirty="0" err="1"/>
              <a:t>krokom</a:t>
            </a:r>
            <a:r>
              <a:rPr lang="cs-CZ" altLang="sk-SK" sz="2400" dirty="0"/>
              <a:t> </a:t>
            </a:r>
            <a:r>
              <a:rPr lang="cs-CZ" altLang="sk-SK" sz="2400" dirty="0" err="1"/>
              <a:t>textovej</a:t>
            </a:r>
            <a:r>
              <a:rPr lang="cs-CZ" altLang="sk-SK" sz="2400" dirty="0"/>
              <a:t> analýzy </a:t>
            </a:r>
            <a:r>
              <a:rPr lang="cs-CZ" altLang="sk-SK" sz="2400" dirty="0" err="1"/>
              <a:t>pomocou</a:t>
            </a:r>
            <a:r>
              <a:rPr lang="cs-CZ" altLang="sk-SK" sz="2400" dirty="0"/>
              <a:t> </a:t>
            </a:r>
            <a:r>
              <a:rPr lang="cs-CZ" altLang="sk-SK" sz="2400" dirty="0" err="1"/>
              <a:t>softvéru</a:t>
            </a:r>
            <a:r>
              <a:rPr lang="cs-CZ" altLang="sk-SK" sz="2400" dirty="0"/>
              <a:t> je </a:t>
            </a:r>
            <a:r>
              <a:rPr lang="cs-CZ" altLang="sk-SK" sz="2400" dirty="0" err="1"/>
              <a:t>určiť</a:t>
            </a:r>
            <a:r>
              <a:rPr lang="cs-CZ" altLang="sk-SK" sz="2400" dirty="0"/>
              <a:t> </a:t>
            </a:r>
            <a:r>
              <a:rPr lang="cs-CZ" altLang="sk-SK" sz="2400" u="sng" dirty="0"/>
              <a:t>typ dokumentu</a:t>
            </a:r>
            <a:r>
              <a:rPr lang="cs-CZ" altLang="sk-SK" sz="2400" dirty="0"/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altLang="sk-SK" sz="2400" dirty="0" err="1"/>
              <a:t>Predpokladá</a:t>
            </a:r>
            <a:r>
              <a:rPr lang="cs-CZ" altLang="sk-SK" sz="2400" dirty="0"/>
              <a:t> </a:t>
            </a:r>
            <a:r>
              <a:rPr lang="cs-CZ" altLang="sk-SK" sz="2400" dirty="0" err="1"/>
              <a:t>sa</a:t>
            </a:r>
            <a:r>
              <a:rPr lang="cs-CZ" altLang="sk-SK" sz="2400" dirty="0"/>
              <a:t>, že dokument </a:t>
            </a:r>
            <a:r>
              <a:rPr lang="cs-CZ" altLang="sk-SK" sz="2400" dirty="0" err="1"/>
              <a:t>patrí</a:t>
            </a:r>
            <a:r>
              <a:rPr lang="cs-CZ" altLang="sk-SK" sz="2400" dirty="0"/>
              <a:t> k </a:t>
            </a:r>
            <a:r>
              <a:rPr lang="cs-CZ" altLang="sk-SK" sz="2400" dirty="0" err="1"/>
              <a:t>nejakému</a:t>
            </a:r>
            <a:r>
              <a:rPr lang="cs-CZ" altLang="sk-SK" sz="2400" dirty="0"/>
              <a:t> </a:t>
            </a:r>
            <a:r>
              <a:rPr lang="cs-CZ" altLang="sk-SK" sz="2400" u="sng" dirty="0"/>
              <a:t>typu </a:t>
            </a:r>
            <a:r>
              <a:rPr lang="cs-CZ" altLang="sk-SK" sz="2400" u="sng" dirty="0" err="1"/>
              <a:t>dokumentov</a:t>
            </a:r>
            <a:r>
              <a:rPr lang="cs-CZ" altLang="sk-SK" sz="2400" dirty="0"/>
              <a:t>. 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altLang="sk-SK" sz="2400" dirty="0"/>
              <a:t>Typ dokumentu </a:t>
            </a:r>
            <a:r>
              <a:rPr lang="cs-CZ" altLang="sk-SK" sz="2400" dirty="0" err="1"/>
              <a:t>sa</a:t>
            </a:r>
            <a:r>
              <a:rPr lang="cs-CZ" altLang="sk-SK" sz="2400" dirty="0"/>
              <a:t> </a:t>
            </a:r>
            <a:r>
              <a:rPr lang="cs-CZ" altLang="sk-SK" sz="2400" dirty="0" err="1"/>
              <a:t>môže</a:t>
            </a:r>
            <a:r>
              <a:rPr lang="cs-CZ" altLang="sk-SK" sz="2400" dirty="0"/>
              <a:t> </a:t>
            </a:r>
            <a:r>
              <a:rPr lang="cs-CZ" altLang="sk-SK" sz="2400" dirty="0" err="1"/>
              <a:t>formálne</a:t>
            </a:r>
            <a:r>
              <a:rPr lang="cs-CZ" altLang="sk-SK" sz="2400" dirty="0"/>
              <a:t> </a:t>
            </a:r>
            <a:r>
              <a:rPr lang="cs-CZ" altLang="sk-SK" sz="2400" dirty="0" err="1"/>
              <a:t>identifikovať</a:t>
            </a:r>
            <a:r>
              <a:rPr lang="cs-CZ" altLang="sk-SK" sz="2400" dirty="0"/>
              <a:t> </a:t>
            </a:r>
            <a:r>
              <a:rPr lang="cs-CZ" altLang="sk-SK" sz="2400" dirty="0" err="1"/>
              <a:t>podľa</a:t>
            </a:r>
            <a:r>
              <a:rPr lang="cs-CZ" altLang="sk-SK" sz="2400" dirty="0"/>
              <a:t> toho, </a:t>
            </a:r>
            <a:r>
              <a:rPr lang="cs-CZ" altLang="sk-SK" sz="2400" dirty="0" err="1"/>
              <a:t>aké</a:t>
            </a:r>
            <a:r>
              <a:rPr lang="cs-CZ" altLang="sk-SK" sz="2400" dirty="0"/>
              <a:t> </a:t>
            </a:r>
            <a:r>
              <a:rPr lang="cs-CZ" altLang="sk-SK" sz="2400" dirty="0" err="1"/>
              <a:t>zložky</a:t>
            </a:r>
            <a:r>
              <a:rPr lang="cs-CZ" altLang="sk-SK" sz="2400" dirty="0"/>
              <a:t>, časti obsahuje, z </a:t>
            </a:r>
            <a:r>
              <a:rPr lang="cs-CZ" altLang="sk-SK" sz="2400" dirty="0" err="1"/>
              <a:t>čoho</a:t>
            </a:r>
            <a:r>
              <a:rPr lang="cs-CZ" altLang="sk-SK" sz="2400" dirty="0"/>
              <a:t> </a:t>
            </a:r>
            <a:r>
              <a:rPr lang="cs-CZ" altLang="sk-SK" sz="2400" dirty="0" err="1"/>
              <a:t>sa</a:t>
            </a:r>
            <a:r>
              <a:rPr lang="cs-CZ" altLang="sk-SK" sz="2400" dirty="0"/>
              <a:t> </a:t>
            </a:r>
            <a:r>
              <a:rPr lang="cs-CZ" altLang="sk-SK" sz="2400" dirty="0" err="1"/>
              <a:t>skladá</a:t>
            </a:r>
            <a:r>
              <a:rPr lang="cs-CZ" altLang="sk-SK" sz="2400" dirty="0"/>
              <a:t>. 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altLang="sk-SK" sz="2400" dirty="0" err="1"/>
              <a:t>Čiže</a:t>
            </a:r>
            <a:r>
              <a:rPr lang="cs-CZ" altLang="sk-SK" sz="2400" dirty="0"/>
              <a:t>, analýzou </a:t>
            </a:r>
            <a:r>
              <a:rPr lang="cs-CZ" altLang="sk-SK" sz="2400" dirty="0" err="1"/>
              <a:t>štruktúry</a:t>
            </a:r>
            <a:r>
              <a:rPr lang="cs-CZ" altLang="sk-SK" sz="2400" dirty="0"/>
              <a:t> textu je možné </a:t>
            </a:r>
            <a:r>
              <a:rPr lang="cs-CZ" altLang="sk-SK" sz="2400" dirty="0" err="1"/>
              <a:t>zistiť</a:t>
            </a:r>
            <a:r>
              <a:rPr lang="cs-CZ" altLang="sk-SK" sz="2400" dirty="0"/>
              <a:t>, o </a:t>
            </a:r>
            <a:r>
              <a:rPr lang="cs-CZ" altLang="sk-SK" sz="2400" dirty="0" err="1"/>
              <a:t>aký</a:t>
            </a:r>
            <a:r>
              <a:rPr lang="cs-CZ" altLang="sk-SK" sz="2400" dirty="0"/>
              <a:t> typ dokumentu </a:t>
            </a:r>
            <a:r>
              <a:rPr lang="cs-CZ" altLang="sk-SK" sz="2400" dirty="0" err="1"/>
              <a:t>sa</a:t>
            </a:r>
            <a:r>
              <a:rPr lang="cs-CZ" altLang="sk-SK" sz="2400" dirty="0"/>
              <a:t> jedná. 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altLang="sk-SK" sz="2400" dirty="0" err="1"/>
              <a:t>Napríklad</a:t>
            </a:r>
            <a:r>
              <a:rPr lang="cs-CZ" altLang="sk-SK" sz="2400" dirty="0"/>
              <a:t> </a:t>
            </a:r>
            <a:r>
              <a:rPr lang="cs-CZ" altLang="sk-SK" sz="2400" u="sng" dirty="0" err="1"/>
              <a:t>dizertácia</a:t>
            </a:r>
            <a:r>
              <a:rPr lang="cs-CZ" altLang="sk-SK" sz="2400" dirty="0"/>
              <a:t> (</a:t>
            </a:r>
            <a:r>
              <a:rPr lang="cs-CZ" altLang="sk-SK" sz="2400" dirty="0" err="1"/>
              <a:t>diplomovka</a:t>
            </a:r>
            <a:r>
              <a:rPr lang="cs-CZ" altLang="sk-SK" sz="2400" dirty="0"/>
              <a:t>) má </a:t>
            </a:r>
            <a:r>
              <a:rPr lang="cs-CZ" altLang="sk-SK" sz="2400" dirty="0" err="1"/>
              <a:t>štandardne</a:t>
            </a:r>
            <a:r>
              <a:rPr lang="cs-CZ" altLang="sk-SK" sz="2400" dirty="0"/>
              <a:t> </a:t>
            </a:r>
            <a:r>
              <a:rPr lang="cs-CZ" altLang="sk-SK" sz="2400" dirty="0" err="1"/>
              <a:t>meno</a:t>
            </a:r>
            <a:r>
              <a:rPr lang="cs-CZ" altLang="sk-SK" sz="2400" dirty="0"/>
              <a:t> autora, </a:t>
            </a:r>
            <a:r>
              <a:rPr lang="cs-CZ" altLang="sk-SK" sz="2400" dirty="0" err="1"/>
              <a:t>názov</a:t>
            </a:r>
            <a:r>
              <a:rPr lang="cs-CZ" altLang="sk-SK" sz="2400" dirty="0"/>
              <a:t>, </a:t>
            </a:r>
            <a:r>
              <a:rPr lang="cs-CZ" altLang="sk-SK" sz="2400" dirty="0" err="1"/>
              <a:t>predhovor</a:t>
            </a:r>
            <a:r>
              <a:rPr lang="cs-CZ" altLang="sk-SK" sz="2400" dirty="0"/>
              <a:t>, abstrakt, obsah, kapitoly, </a:t>
            </a:r>
            <a:r>
              <a:rPr lang="cs-CZ" altLang="sk-SK" sz="2400" dirty="0" err="1"/>
              <a:t>ilustrácie</a:t>
            </a:r>
            <a:r>
              <a:rPr lang="cs-CZ" altLang="sk-SK" sz="2400" dirty="0"/>
              <a:t>, </a:t>
            </a:r>
            <a:r>
              <a:rPr lang="cs-CZ" altLang="sk-SK" sz="2400" dirty="0" err="1"/>
              <a:t>zoznam</a:t>
            </a:r>
            <a:r>
              <a:rPr lang="cs-CZ" altLang="sk-SK" sz="2400" dirty="0"/>
              <a:t> bibliografických </a:t>
            </a:r>
            <a:r>
              <a:rPr lang="cs-CZ" altLang="sk-SK" sz="2400" dirty="0" err="1"/>
              <a:t>odkazov</a:t>
            </a:r>
            <a:r>
              <a:rPr lang="cs-CZ" altLang="sk-SK" sz="2400" dirty="0"/>
              <a:t> a pod.</a:t>
            </a:r>
            <a:endParaRPr lang="sk-SK" altLang="sk-SK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2D87239F-79E3-01ED-B2EF-3E4CFF9D19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/>
              <a:t>Význam parserov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017F034F-7A00-12BC-55D1-0FF1C41A19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sk-SK" sz="2800"/>
              <a:t>Ak ide o známy typ dokumentu, je možné použiť parser, čiže syntaktický analyzátor, ktorý dokáže zistiť, či dokument obsahuje všetky potrebné časti a či sú elementy správne usporiadané</a:t>
            </a:r>
          </a:p>
          <a:p>
            <a:r>
              <a:rPr lang="cs-CZ" altLang="sk-SK" sz="2800"/>
              <a:t>Dôležité je, že rôzne dokumenty toho istého typu sa dajú spracúvať rovnakým spôsobom</a:t>
            </a:r>
          </a:p>
          <a:p>
            <a:r>
              <a:rPr lang="cs-CZ" altLang="sk-SK" sz="2800"/>
              <a:t>Program môže byť schopný vyčleniť poznatky, ktoré sú ukryté v dokumente (knowledge encapsulated in the document structure information) a pomáhať tak používateľovi ako inteligentný pomocník</a:t>
            </a:r>
            <a:endParaRPr lang="sk-SK" altLang="sk-SK" sz="28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F9F20669-2E23-B0C6-74C7-71BB4A42E7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sk-SK" b="1"/>
              <a:t>Štruktúra SGML</a:t>
            </a:r>
            <a:endParaRPr lang="sk-SK" altLang="sk-SK" b="1"/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D74BC799-C4A9-CB20-DB38-0CF95ADD5F8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sk-SK" sz="3200"/>
              <a:t>Štruktúru SGML tvorí jednotný konzistentný mechanizmus na </a:t>
            </a:r>
            <a:r>
              <a:rPr lang="cs-CZ" altLang="sk-SK" sz="3200" u="sng"/>
              <a:t>značkovanie alebo identifikáciu textových štrukturálnych jednotiek</a:t>
            </a:r>
            <a:r>
              <a:rPr lang="cs-CZ" altLang="sk-SK" sz="3200"/>
              <a:t>, ktoré sú definované v SGML. </a:t>
            </a:r>
          </a:p>
          <a:p>
            <a:r>
              <a:rPr lang="cs-CZ" altLang="sk-SK" sz="3200"/>
              <a:t>V struktúre sa tiež definuje, ako kombinovať štrukturálne prvky, ktoré sa vyskytujú v texte.</a:t>
            </a:r>
            <a:endParaRPr lang="sk-SK" altLang="sk-SK" sz="32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D9E8190B-CDB5-B176-E045-AE46CC24C4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sk-SK"/>
              <a:t>Štruktúra SGML</a:t>
            </a:r>
            <a:endParaRPr lang="sk-SK" altLang="sk-SK"/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AB40537F-A98E-B0C3-A2D4-8F1C386334E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sk-SK" dirty="0" err="1"/>
              <a:t>Štruktúru</a:t>
            </a:r>
            <a:r>
              <a:rPr lang="cs-CZ" altLang="sk-SK" dirty="0"/>
              <a:t> SGML </a:t>
            </a:r>
            <a:r>
              <a:rPr lang="cs-CZ" altLang="sk-SK" dirty="0" err="1"/>
              <a:t>tvoria</a:t>
            </a:r>
            <a:r>
              <a:rPr lang="cs-CZ" altLang="sk-SK" dirty="0"/>
              <a:t>:</a:t>
            </a:r>
            <a:r>
              <a:rPr lang="sk-SK" altLang="sk-SK" dirty="0"/>
              <a:t> 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altLang="sk-SK" sz="3600" b="1" dirty="0"/>
              <a:t>elementy</a:t>
            </a:r>
            <a:r>
              <a:rPr lang="cs-CZ" altLang="sk-SK" sz="3600" dirty="0"/>
              <a:t> 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altLang="sk-SK" sz="3600" b="1" dirty="0" err="1"/>
              <a:t>Atribúty</a:t>
            </a:r>
            <a:r>
              <a:rPr lang="cs-CZ" altLang="sk-SK" sz="3600" b="1" dirty="0"/>
              <a:t> </a:t>
            </a:r>
            <a:r>
              <a:rPr lang="cs-CZ" altLang="sk-SK" sz="3600" dirty="0"/>
              <a:t>draft | </a:t>
            </a:r>
            <a:r>
              <a:rPr lang="cs-CZ" altLang="sk-SK" sz="3600" dirty="0" err="1"/>
              <a:t>revised</a:t>
            </a:r>
            <a:r>
              <a:rPr lang="cs-CZ" altLang="sk-SK" sz="3600" dirty="0"/>
              <a:t> | </a:t>
            </a:r>
            <a:r>
              <a:rPr lang="cs-CZ" altLang="sk-SK" sz="3600" dirty="0" err="1"/>
              <a:t>published</a:t>
            </a:r>
            <a:r>
              <a:rPr lang="cs-CZ" altLang="sk-SK" sz="3600" dirty="0"/>
              <a:t>)</a:t>
            </a:r>
            <a:r>
              <a:rPr lang="sk-SK" altLang="sk-SK" sz="3600" dirty="0"/>
              <a:t> </a:t>
            </a:r>
            <a:endParaRPr lang="cs-CZ" altLang="sk-SK" sz="3600" dirty="0"/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altLang="sk-SK" sz="3600" b="1" dirty="0"/>
              <a:t>konektory</a:t>
            </a:r>
            <a:r>
              <a:rPr lang="cs-CZ" altLang="sk-SK" sz="3600" dirty="0"/>
              <a:t> 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altLang="sk-SK" sz="3600" b="1" dirty="0"/>
              <a:t>entity</a:t>
            </a:r>
            <a:r>
              <a:rPr lang="cs-CZ" altLang="sk-SK" sz="3600" dirty="0"/>
              <a:t> </a:t>
            </a:r>
            <a:endParaRPr lang="sk-SK" altLang="sk-SK" sz="36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EE814487-A1D3-ADA4-86DD-EEBA913B0B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/>
              <a:t>Elementy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7F361FD6-3E05-15F2-FA41-5157E07B2D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609600" indent="-609600"/>
            <a:r>
              <a:rPr lang="cs-CZ" altLang="sk-SK" sz="3200" b="1" u="sng"/>
              <a:t>elementy</a:t>
            </a:r>
            <a:r>
              <a:rPr lang="cs-CZ" altLang="sk-SK" sz="3200" b="1"/>
              <a:t> - textové jednotky ako štrukturálne zložky; </a:t>
            </a:r>
          </a:p>
          <a:p>
            <a:pPr marL="609600" indent="-609600">
              <a:buFontTx/>
              <a:buNone/>
            </a:pPr>
            <a:r>
              <a:rPr lang="cs-CZ" altLang="sk-SK" sz="3200" b="1"/>
              <a:t>napr.: &lt;anthology&gt;, &lt;poem&gt;&lt;title&gt;The SICK ROSE&lt;/title&gt;</a:t>
            </a:r>
          </a:p>
          <a:p>
            <a:pPr marL="609600" indent="-609600">
              <a:buFontTx/>
              <a:buNone/>
            </a:pPr>
            <a:endParaRPr lang="sk-SK" altLang="sk-SK" b="1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8B58C3EF-6D15-E947-B1E6-4A30CC0D8F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/>
              <a:t>Atribúty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6AF84574-18E9-5E41-F07E-00858FF9CB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cs-CZ" altLang="sk-SK" sz="3200"/>
              <a:t>draft | revised | published)</a:t>
            </a:r>
            <a:r>
              <a:rPr lang="sk-SK" altLang="sk-SK" sz="320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Obrázok 1">
            <a:extLst>
              <a:ext uri="{FF2B5EF4-FFF2-40B4-BE49-F238E27FC236}">
                <a16:creationId xmlns:a16="http://schemas.microsoft.com/office/drawing/2014/main" id="{E8303783-3A89-AE84-46DA-DBA020F6A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69888"/>
            <a:ext cx="8167687" cy="651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4772BE41-2556-BC50-FEAB-022EF1BAE6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/>
              <a:t>Konektory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62FD5C0B-473E-5CB0-1085-3B6179C923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609600" indent="-609600"/>
            <a:r>
              <a:rPr lang="cs-CZ" altLang="sk-SK" sz="3200" b="1"/>
              <a:t>konektory - značky na spájanie viacerých komponentov, ako napríklad čiarka, zvislá čiara,  ampersand; napr.:</a:t>
            </a:r>
            <a:r>
              <a:rPr lang="cs-CZ" altLang="sk-SK" b="1"/>
              <a:t> </a:t>
            </a:r>
          </a:p>
          <a:p>
            <a:pPr marL="609600" indent="-609600">
              <a:buFontTx/>
              <a:buNone/>
            </a:pPr>
            <a:r>
              <a:rPr lang="cs-CZ" altLang="sk-SK" b="1"/>
              <a:t>(TITLE?, STANZA+), </a:t>
            </a:r>
            <a:r>
              <a:rPr lang="cs-CZ" altLang="sk-SK"/>
              <a:t>&lt;!ELEMENT (line | line1 | line2) O O (#PCDATA) &gt;</a:t>
            </a:r>
            <a:endParaRPr lang="sk-SK" altLang="sk-SK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9BB12516-73EC-0A54-D2B6-1E8D435ABC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/>
              <a:t>Entity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0FB745D3-EE43-D0F2-D9C1-81C37CA578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609600" indent="-609600"/>
            <a:r>
              <a:rPr lang="cs-CZ" altLang="sk-SK" sz="3600" b="1"/>
              <a:t>entity - označená časť dokumentu, ktorá predstavuje zámer štruktúrovania; je to určitý reťazec znakov alebo textový celok; napr.: </a:t>
            </a:r>
            <a:endParaRPr lang="cs-CZ" altLang="sk-SK" sz="3600"/>
          </a:p>
          <a:p>
            <a:pPr marL="609600" indent="-609600">
              <a:buFontTx/>
              <a:buNone/>
            </a:pPr>
            <a:r>
              <a:rPr lang="cs-CZ" altLang="sk-SK" sz="3600"/>
              <a:t>&lt;!ENTITY tei "Text Encoding Initiative"&gt;</a:t>
            </a:r>
            <a:endParaRPr lang="sk-SK" altLang="sk-SK" sz="36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E11DEBA0-F047-7A9C-B204-735C92CFD4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/>
              <a:t>Príklad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F504D8C6-803E-3BCC-1ACE-BE1F1539FF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>
            <a:normAutofit fontScale="92500" lnSpcReduction="10000"/>
          </a:bodyPr>
          <a:lstStyle/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altLang="sk-SK" sz="1600" dirty="0"/>
              <a:t>Báseň </a:t>
            </a:r>
            <a:r>
              <a:rPr lang="cs-CZ" altLang="sk-SK" sz="1600" dirty="0" err="1"/>
              <a:t>The</a:t>
            </a:r>
            <a:r>
              <a:rPr lang="cs-CZ" altLang="sk-SK" sz="1600" dirty="0"/>
              <a:t> SICK ROSE od Williama </a:t>
            </a:r>
            <a:r>
              <a:rPr lang="cs-CZ" altLang="sk-SK" sz="1600" dirty="0" err="1"/>
              <a:t>Blakea</a:t>
            </a:r>
            <a:r>
              <a:rPr lang="cs-CZ" altLang="sk-SK" sz="1600" dirty="0"/>
              <a:t> z </a:t>
            </a:r>
            <a:r>
              <a:rPr lang="cs-CZ" altLang="sk-SK" sz="1600" dirty="0" err="1"/>
              <a:t>antológie</a:t>
            </a:r>
            <a:r>
              <a:rPr lang="cs-CZ" altLang="sk-SK" sz="1600" dirty="0"/>
              <a:t> </a:t>
            </a:r>
            <a:r>
              <a:rPr lang="cs-CZ" altLang="sk-SK" sz="1600" dirty="0" err="1"/>
              <a:t>Songs</a:t>
            </a:r>
            <a:r>
              <a:rPr lang="cs-CZ" altLang="sk-SK" sz="1600" dirty="0"/>
              <a:t> </a:t>
            </a:r>
            <a:r>
              <a:rPr lang="cs-CZ" altLang="sk-SK" sz="1600" dirty="0" err="1"/>
              <a:t>of</a:t>
            </a:r>
            <a:r>
              <a:rPr lang="cs-CZ" altLang="sk-SK" sz="1600" dirty="0"/>
              <a:t> </a:t>
            </a:r>
            <a:r>
              <a:rPr lang="cs-CZ" altLang="sk-SK" sz="1600" dirty="0" err="1"/>
              <a:t>innocence</a:t>
            </a:r>
            <a:r>
              <a:rPr lang="cs-CZ" altLang="sk-SK" sz="1600" dirty="0"/>
              <a:t> and </a:t>
            </a:r>
            <a:r>
              <a:rPr lang="cs-CZ" altLang="sk-SK" sz="1600" dirty="0" err="1"/>
              <a:t>experience</a:t>
            </a:r>
            <a:r>
              <a:rPr lang="cs-CZ" altLang="sk-SK" sz="1600" dirty="0"/>
              <a:t> (1794). </a:t>
            </a:r>
            <a:endParaRPr lang="cs-CZ" altLang="sk-SK" sz="1600" b="1" dirty="0"/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sk-SK" sz="1600" b="1" dirty="0"/>
              <a:t>&lt;</a:t>
            </a:r>
            <a:r>
              <a:rPr lang="cs-CZ" altLang="sk-SK" sz="1600" b="1" dirty="0" err="1"/>
              <a:t>anthology</a:t>
            </a:r>
            <a:r>
              <a:rPr lang="cs-CZ" altLang="sk-SK" sz="1600" b="1" dirty="0"/>
              <a:t>&gt;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sk-SK" sz="1600" b="1" dirty="0"/>
              <a:t>      &lt;poem&gt;&lt;</a:t>
            </a:r>
            <a:r>
              <a:rPr lang="cs-CZ" altLang="sk-SK" sz="1600" b="1" dirty="0" err="1"/>
              <a:t>title</a:t>
            </a:r>
            <a:r>
              <a:rPr lang="cs-CZ" altLang="sk-SK" sz="1600" b="1" dirty="0"/>
              <a:t>&gt;</a:t>
            </a:r>
            <a:r>
              <a:rPr lang="cs-CZ" altLang="sk-SK" sz="1600" b="1" dirty="0" err="1"/>
              <a:t>The</a:t>
            </a:r>
            <a:r>
              <a:rPr lang="cs-CZ" altLang="sk-SK" sz="1600" b="1" dirty="0"/>
              <a:t> SICK ROSE&lt;/</a:t>
            </a:r>
            <a:r>
              <a:rPr lang="cs-CZ" altLang="sk-SK" sz="1600" b="1" dirty="0" err="1"/>
              <a:t>title</a:t>
            </a:r>
            <a:r>
              <a:rPr lang="cs-CZ" altLang="sk-SK" sz="1600" b="1" dirty="0"/>
              <a:t>&gt;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sk-SK" sz="1600" b="1" dirty="0"/>
              <a:t>         &lt;</a:t>
            </a:r>
            <a:r>
              <a:rPr lang="cs-CZ" altLang="sk-SK" sz="1600" b="1" dirty="0" err="1"/>
              <a:t>stanza</a:t>
            </a:r>
            <a:r>
              <a:rPr lang="cs-CZ" altLang="sk-SK" sz="1600" b="1" dirty="0"/>
              <a:t>&gt;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sk-SK" sz="1600" b="1" dirty="0"/>
              <a:t>              &lt;line&gt;O Rose </a:t>
            </a:r>
            <a:r>
              <a:rPr lang="cs-CZ" altLang="sk-SK" sz="1600" b="1" dirty="0" err="1"/>
              <a:t>thou</a:t>
            </a:r>
            <a:r>
              <a:rPr lang="cs-CZ" altLang="sk-SK" sz="1600" b="1" dirty="0"/>
              <a:t> art </a:t>
            </a:r>
            <a:r>
              <a:rPr lang="cs-CZ" altLang="sk-SK" sz="1600" b="1" dirty="0" err="1"/>
              <a:t>sick</a:t>
            </a:r>
            <a:r>
              <a:rPr lang="cs-CZ" altLang="sk-SK" sz="1600" b="1" dirty="0"/>
              <a:t>.&lt;/line&gt;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sk-SK" sz="1600" b="1" dirty="0"/>
              <a:t>              &lt;line&gt;</a:t>
            </a:r>
            <a:r>
              <a:rPr lang="cs-CZ" altLang="sk-SK" sz="1600" b="1" dirty="0" err="1"/>
              <a:t>The</a:t>
            </a:r>
            <a:r>
              <a:rPr lang="cs-CZ" altLang="sk-SK" sz="1600" b="1" dirty="0"/>
              <a:t> </a:t>
            </a:r>
            <a:r>
              <a:rPr lang="cs-CZ" altLang="sk-SK" sz="1600" b="1" dirty="0" err="1"/>
              <a:t>invisible</a:t>
            </a:r>
            <a:r>
              <a:rPr lang="cs-CZ" altLang="sk-SK" sz="1600" b="1" dirty="0"/>
              <a:t> </a:t>
            </a:r>
            <a:r>
              <a:rPr lang="cs-CZ" altLang="sk-SK" sz="1600" b="1" dirty="0" err="1"/>
              <a:t>worm</a:t>
            </a:r>
            <a:r>
              <a:rPr lang="cs-CZ" altLang="sk-SK" sz="1600" b="1" dirty="0"/>
              <a:t>,&lt;/line&gt;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sk-SK" sz="1600" b="1" dirty="0"/>
              <a:t>              &lt;line&gt;</a:t>
            </a:r>
            <a:r>
              <a:rPr lang="cs-CZ" altLang="sk-SK" sz="1600" b="1" dirty="0" err="1"/>
              <a:t>That</a:t>
            </a:r>
            <a:r>
              <a:rPr lang="cs-CZ" altLang="sk-SK" sz="1600" b="1" dirty="0"/>
              <a:t> </a:t>
            </a:r>
            <a:r>
              <a:rPr lang="cs-CZ" altLang="sk-SK" sz="1600" b="1" dirty="0" err="1"/>
              <a:t>flies</a:t>
            </a:r>
            <a:r>
              <a:rPr lang="cs-CZ" altLang="sk-SK" sz="1600" b="1" dirty="0"/>
              <a:t> in </a:t>
            </a:r>
            <a:r>
              <a:rPr lang="cs-CZ" altLang="sk-SK" sz="1600" b="1" dirty="0" err="1"/>
              <a:t>the</a:t>
            </a:r>
            <a:r>
              <a:rPr lang="cs-CZ" altLang="sk-SK" sz="1600" b="1" dirty="0"/>
              <a:t> night&lt;/line&gt;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sk-SK" sz="1600" b="1" dirty="0"/>
              <a:t>              &lt;line&gt;In </a:t>
            </a:r>
            <a:r>
              <a:rPr lang="cs-CZ" altLang="sk-SK" sz="1600" b="1" dirty="0" err="1"/>
              <a:t>the</a:t>
            </a:r>
            <a:r>
              <a:rPr lang="cs-CZ" altLang="sk-SK" sz="1600" b="1" dirty="0"/>
              <a:t> </a:t>
            </a:r>
            <a:r>
              <a:rPr lang="cs-CZ" altLang="sk-SK" sz="1600" b="1" dirty="0" err="1"/>
              <a:t>howling</a:t>
            </a:r>
            <a:r>
              <a:rPr lang="cs-CZ" altLang="sk-SK" sz="1600" b="1" dirty="0"/>
              <a:t> </a:t>
            </a:r>
            <a:r>
              <a:rPr lang="cs-CZ" altLang="sk-SK" sz="1600" b="1" dirty="0" err="1"/>
              <a:t>storm</a:t>
            </a:r>
            <a:r>
              <a:rPr lang="cs-CZ" altLang="sk-SK" sz="1600" b="1" dirty="0"/>
              <a:t>:&lt;/line&gt;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sk-SK" sz="1600" b="1" dirty="0"/>
              <a:t>         &lt;/</a:t>
            </a:r>
            <a:r>
              <a:rPr lang="cs-CZ" altLang="sk-SK" sz="1600" b="1" dirty="0" err="1"/>
              <a:t>stanza</a:t>
            </a:r>
            <a:r>
              <a:rPr lang="cs-CZ" altLang="sk-SK" sz="1600" b="1" dirty="0"/>
              <a:t>&gt;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sk-SK" sz="1600" b="1" dirty="0"/>
              <a:t>         &lt;</a:t>
            </a:r>
            <a:r>
              <a:rPr lang="cs-CZ" altLang="sk-SK" sz="1600" b="1" dirty="0" err="1"/>
              <a:t>stanza</a:t>
            </a:r>
            <a:r>
              <a:rPr lang="cs-CZ" altLang="sk-SK" sz="1600" b="1" dirty="0"/>
              <a:t>&gt;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sk-SK" sz="1600" b="1" dirty="0"/>
              <a:t>              &lt;line&gt;Has </a:t>
            </a:r>
            <a:r>
              <a:rPr lang="cs-CZ" altLang="sk-SK" sz="1600" b="1" dirty="0" err="1"/>
              <a:t>found</a:t>
            </a:r>
            <a:r>
              <a:rPr lang="cs-CZ" altLang="sk-SK" sz="1600" b="1" dirty="0"/>
              <a:t> out </a:t>
            </a:r>
            <a:r>
              <a:rPr lang="cs-CZ" altLang="sk-SK" sz="1600" b="1" dirty="0" err="1"/>
              <a:t>thy</a:t>
            </a:r>
            <a:r>
              <a:rPr lang="cs-CZ" altLang="sk-SK" sz="1600" b="1" dirty="0"/>
              <a:t> </a:t>
            </a:r>
            <a:r>
              <a:rPr lang="cs-CZ" altLang="sk-SK" sz="1600" b="1" dirty="0" err="1"/>
              <a:t>bed</a:t>
            </a:r>
            <a:r>
              <a:rPr lang="cs-CZ" altLang="sk-SK" sz="1600" b="1" dirty="0"/>
              <a:t>&lt;/line&gt;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sk-SK" sz="1600" b="1" dirty="0"/>
              <a:t>              &lt;line&gt;</a:t>
            </a:r>
            <a:r>
              <a:rPr lang="cs-CZ" altLang="sk-SK" sz="1600" b="1" dirty="0" err="1"/>
              <a:t>Of</a:t>
            </a:r>
            <a:r>
              <a:rPr lang="cs-CZ" altLang="sk-SK" sz="1600" b="1" dirty="0"/>
              <a:t> </a:t>
            </a:r>
            <a:r>
              <a:rPr lang="cs-CZ" altLang="sk-SK" sz="1600" b="1" dirty="0" err="1"/>
              <a:t>crimson</a:t>
            </a:r>
            <a:r>
              <a:rPr lang="cs-CZ" altLang="sk-SK" sz="1600" b="1" dirty="0"/>
              <a:t> </a:t>
            </a:r>
            <a:r>
              <a:rPr lang="cs-CZ" altLang="sk-SK" sz="1600" b="1" dirty="0" err="1"/>
              <a:t>joy</a:t>
            </a:r>
            <a:r>
              <a:rPr lang="cs-CZ" altLang="sk-SK" sz="1600" b="1" dirty="0"/>
              <a:t>:&lt;/line&gt;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sk-SK" sz="1600" b="1" dirty="0"/>
              <a:t>              &lt;line&gt;And his </a:t>
            </a:r>
            <a:r>
              <a:rPr lang="cs-CZ" altLang="sk-SK" sz="1600" b="1" dirty="0" err="1"/>
              <a:t>dark</a:t>
            </a:r>
            <a:r>
              <a:rPr lang="cs-CZ" altLang="sk-SK" sz="1600" b="1" dirty="0"/>
              <a:t> </a:t>
            </a:r>
            <a:r>
              <a:rPr lang="cs-CZ" altLang="sk-SK" sz="1600" b="1" dirty="0" err="1"/>
              <a:t>secret</a:t>
            </a:r>
            <a:r>
              <a:rPr lang="cs-CZ" altLang="sk-SK" sz="1600" b="1" dirty="0"/>
              <a:t> love&lt;/line&gt;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sk-SK" sz="1600" b="1" dirty="0"/>
              <a:t>              &lt;line&gt;</a:t>
            </a:r>
            <a:r>
              <a:rPr lang="cs-CZ" altLang="sk-SK" sz="1600" b="1" dirty="0" err="1"/>
              <a:t>Does</a:t>
            </a:r>
            <a:r>
              <a:rPr lang="cs-CZ" altLang="sk-SK" sz="1600" b="1" dirty="0"/>
              <a:t> </a:t>
            </a:r>
            <a:r>
              <a:rPr lang="cs-CZ" altLang="sk-SK" sz="1600" b="1" dirty="0" err="1"/>
              <a:t>thy</a:t>
            </a:r>
            <a:r>
              <a:rPr lang="cs-CZ" altLang="sk-SK" sz="1600" b="1" dirty="0"/>
              <a:t> </a:t>
            </a:r>
            <a:r>
              <a:rPr lang="cs-CZ" altLang="sk-SK" sz="1600" b="1" dirty="0" err="1"/>
              <a:t>life</a:t>
            </a:r>
            <a:r>
              <a:rPr lang="cs-CZ" altLang="sk-SK" sz="1600" b="1" dirty="0"/>
              <a:t> </a:t>
            </a:r>
            <a:r>
              <a:rPr lang="cs-CZ" altLang="sk-SK" sz="1600" b="1" dirty="0" err="1"/>
              <a:t>destroy</a:t>
            </a:r>
            <a:r>
              <a:rPr lang="cs-CZ" altLang="sk-SK" sz="1600" b="1" dirty="0"/>
              <a:t>.&lt;/line&gt;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sk-SK" sz="1600" b="1" dirty="0"/>
              <a:t>         &lt;/</a:t>
            </a:r>
            <a:r>
              <a:rPr lang="cs-CZ" altLang="sk-SK" sz="1600" b="1" dirty="0" err="1"/>
              <a:t>stanza</a:t>
            </a:r>
            <a:r>
              <a:rPr lang="cs-CZ" altLang="sk-SK" sz="1600" b="1" dirty="0"/>
              <a:t>&gt;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sk-SK" sz="1600" b="1" dirty="0"/>
              <a:t>      &lt;/poem&gt;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sk-SK" sz="1600" b="1" dirty="0">
                <a:solidFill>
                  <a:srgbClr val="FF0000"/>
                </a:solidFill>
              </a:rPr>
              <a:t>               &lt;!-- more </a:t>
            </a:r>
            <a:r>
              <a:rPr lang="cs-CZ" altLang="sk-SK" sz="1600" b="1" dirty="0" err="1">
                <a:solidFill>
                  <a:srgbClr val="FF0000"/>
                </a:solidFill>
              </a:rPr>
              <a:t>poems</a:t>
            </a:r>
            <a:r>
              <a:rPr lang="cs-CZ" altLang="sk-SK" sz="1600" b="1" dirty="0">
                <a:solidFill>
                  <a:srgbClr val="FF0000"/>
                </a:solidFill>
              </a:rPr>
              <a:t> go </a:t>
            </a:r>
            <a:r>
              <a:rPr lang="cs-CZ" altLang="sk-SK" sz="1600" b="1" dirty="0" err="1">
                <a:solidFill>
                  <a:srgbClr val="FF0000"/>
                </a:solidFill>
              </a:rPr>
              <a:t>here</a:t>
            </a:r>
            <a:r>
              <a:rPr lang="cs-CZ" altLang="sk-SK" sz="1600" b="1" dirty="0">
                <a:solidFill>
                  <a:srgbClr val="FF0000"/>
                </a:solidFill>
              </a:rPr>
              <a:t>    --&gt;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sk-SK" sz="1600" b="1" dirty="0"/>
              <a:t>&lt;/</a:t>
            </a:r>
            <a:r>
              <a:rPr lang="cs-CZ" altLang="sk-SK" sz="1600" b="1" dirty="0" err="1"/>
              <a:t>anthology</a:t>
            </a:r>
            <a:r>
              <a:rPr lang="cs-CZ" altLang="sk-SK" sz="1600" b="1" dirty="0"/>
              <a:t>&gt;</a:t>
            </a:r>
            <a:endParaRPr lang="sk-SK" altLang="sk-SK" sz="1600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7E663E2A-9C4D-10C6-6ECB-FDFEFAF8BA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/>
              <a:t>Báseň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A55E7E61-4B5B-C125-6897-F855FFEC10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>
            <a:normAutofit fontScale="775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altLang="sk-SK" dirty="0"/>
              <a:t>Je to jednoduchý model </a:t>
            </a:r>
            <a:r>
              <a:rPr lang="cs-CZ" altLang="sk-SK" dirty="0" err="1"/>
              <a:t>štruktúry</a:t>
            </a:r>
            <a:r>
              <a:rPr lang="cs-CZ" altLang="sk-SK" dirty="0"/>
              <a:t> textu SGML/TEI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altLang="sk-SK" dirty="0"/>
              <a:t>Identifikovaný je DTD - </a:t>
            </a:r>
            <a:r>
              <a:rPr lang="cs-CZ" altLang="sk-SK" u="sng" dirty="0"/>
              <a:t>typ dokumentu</a:t>
            </a:r>
            <a:r>
              <a:rPr lang="cs-CZ" altLang="sk-SK" dirty="0"/>
              <a:t> (</a:t>
            </a:r>
            <a:r>
              <a:rPr lang="cs-CZ" altLang="sk-SK" dirty="0" err="1"/>
              <a:t>anthology</a:t>
            </a:r>
            <a:r>
              <a:rPr lang="cs-CZ" altLang="sk-SK" dirty="0"/>
              <a:t>), </a:t>
            </a:r>
            <a:r>
              <a:rPr lang="cs-CZ" altLang="sk-SK" dirty="0" err="1"/>
              <a:t>čo</a:t>
            </a:r>
            <a:r>
              <a:rPr lang="cs-CZ" altLang="sk-SK" dirty="0"/>
              <a:t> znamená, že v dokumente sú </a:t>
            </a:r>
            <a:r>
              <a:rPr lang="cs-CZ" altLang="sk-SK" dirty="0" err="1"/>
              <a:t>napr</a:t>
            </a:r>
            <a:r>
              <a:rPr lang="cs-CZ" altLang="sk-SK" dirty="0"/>
              <a:t> </a:t>
            </a:r>
            <a:r>
              <a:rPr lang="cs-CZ" altLang="sk-SK" dirty="0" err="1"/>
              <a:t>zbierka</a:t>
            </a:r>
            <a:r>
              <a:rPr lang="cs-CZ" altLang="sk-SK" dirty="0"/>
              <a:t> - </a:t>
            </a:r>
            <a:r>
              <a:rPr lang="cs-CZ" altLang="sk-SK" u="sng" dirty="0" err="1"/>
              <a:t>básne</a:t>
            </a:r>
            <a:r>
              <a:rPr lang="cs-CZ" altLang="sk-SK" dirty="0"/>
              <a:t>.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altLang="sk-SK" sz="2400" b="1" dirty="0"/>
              <a:t>&lt;</a:t>
            </a:r>
            <a:r>
              <a:rPr lang="cs-CZ" altLang="sk-SK" sz="2400" b="1" dirty="0" err="1"/>
              <a:t>anthology</a:t>
            </a:r>
            <a:r>
              <a:rPr lang="cs-CZ" altLang="sk-SK" sz="2400" b="1" dirty="0"/>
              <a:t>&gt; </a:t>
            </a:r>
            <a:r>
              <a:rPr lang="cs-CZ" altLang="sk-SK" sz="2400" b="1" dirty="0" err="1"/>
              <a:t>začiatok</a:t>
            </a:r>
            <a:r>
              <a:rPr lang="cs-CZ" altLang="sk-SK" sz="2400" b="1" dirty="0"/>
              <a:t> </a:t>
            </a:r>
            <a:r>
              <a:rPr lang="cs-CZ" altLang="sk-SK" sz="2400" b="1" dirty="0" err="1"/>
              <a:t>označenia</a:t>
            </a:r>
            <a:r>
              <a:rPr lang="cs-CZ" altLang="sk-SK" sz="2400" b="1" dirty="0"/>
              <a:t> typu dokumentu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altLang="sk-SK" sz="2400" b="1" dirty="0"/>
              <a:t>&lt;/</a:t>
            </a:r>
            <a:r>
              <a:rPr lang="cs-CZ" altLang="sk-SK" sz="2400" b="1" dirty="0" err="1"/>
              <a:t>anthology</a:t>
            </a:r>
            <a:r>
              <a:rPr lang="cs-CZ" altLang="sk-SK" sz="2400" b="1" dirty="0"/>
              <a:t>&gt; </a:t>
            </a:r>
            <a:r>
              <a:rPr lang="cs-CZ" altLang="sk-SK" sz="2400" b="1" dirty="0" err="1"/>
              <a:t>koniec</a:t>
            </a:r>
            <a:r>
              <a:rPr lang="cs-CZ" altLang="sk-SK" sz="2400" b="1" dirty="0"/>
              <a:t> </a:t>
            </a:r>
            <a:r>
              <a:rPr lang="cs-CZ" altLang="sk-SK" sz="2400" b="1" dirty="0" err="1"/>
              <a:t>označenia</a:t>
            </a:r>
            <a:r>
              <a:rPr lang="cs-CZ" altLang="sk-SK" sz="2400" b="1" dirty="0"/>
              <a:t> typu dokumentu</a:t>
            </a:r>
            <a:endParaRPr lang="sk-SK" altLang="sk-SK" sz="2400" b="1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altLang="sk-SK" sz="2400" b="1" dirty="0"/>
              <a:t> &lt;poem&gt; </a:t>
            </a:r>
            <a:r>
              <a:rPr lang="cs-CZ" altLang="sk-SK" sz="2400" b="1" dirty="0" err="1"/>
              <a:t>začiatok</a:t>
            </a:r>
            <a:r>
              <a:rPr lang="cs-CZ" altLang="sk-SK" sz="2400" b="1" dirty="0"/>
              <a:t> </a:t>
            </a:r>
            <a:r>
              <a:rPr lang="cs-CZ" altLang="sk-SK" sz="2400" b="1" dirty="0" err="1"/>
              <a:t>básne</a:t>
            </a:r>
            <a:r>
              <a:rPr lang="cs-CZ" altLang="sk-SK" sz="2400" b="1" dirty="0"/>
              <a:t> (poémy)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altLang="sk-SK" sz="2400" b="1" dirty="0"/>
              <a:t>&lt;/poem&gt; </a:t>
            </a:r>
            <a:r>
              <a:rPr lang="cs-CZ" altLang="sk-SK" sz="2400" b="1" dirty="0" err="1"/>
              <a:t>koniec</a:t>
            </a:r>
            <a:r>
              <a:rPr lang="cs-CZ" altLang="sk-SK" sz="2400" b="1" dirty="0"/>
              <a:t> </a:t>
            </a:r>
            <a:r>
              <a:rPr lang="cs-CZ" altLang="sk-SK" sz="2400" b="1" dirty="0" err="1"/>
              <a:t>básne</a:t>
            </a:r>
            <a:r>
              <a:rPr lang="cs-CZ" altLang="sk-SK" sz="2400" b="1" dirty="0"/>
              <a:t> (poémy)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altLang="sk-SK" sz="2400" b="1" dirty="0"/>
              <a:t>Potom </a:t>
            </a:r>
            <a:r>
              <a:rPr lang="cs-CZ" altLang="sk-SK" sz="2400" b="1" dirty="0" err="1"/>
              <a:t>môže</a:t>
            </a:r>
            <a:r>
              <a:rPr lang="cs-CZ" altLang="sk-SK" sz="2400" b="1" dirty="0"/>
              <a:t> </a:t>
            </a:r>
            <a:r>
              <a:rPr lang="cs-CZ" altLang="sk-SK" sz="2400" b="1" dirty="0" err="1"/>
              <a:t>nasledovať</a:t>
            </a:r>
            <a:r>
              <a:rPr lang="cs-CZ" altLang="sk-SK" sz="2400" b="1" dirty="0"/>
              <a:t> </a:t>
            </a:r>
            <a:r>
              <a:rPr lang="cs-CZ" altLang="sk-SK" sz="2400" b="1" dirty="0" err="1"/>
              <a:t>ďalšia</a:t>
            </a:r>
            <a:r>
              <a:rPr lang="cs-CZ" altLang="sk-SK" sz="2400" b="1" dirty="0"/>
              <a:t> báseň (poem)…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altLang="sk-SK" dirty="0"/>
          </a:p>
          <a:p>
            <a:pPr fontAlgn="auto">
              <a:spcAft>
                <a:spcPts val="0"/>
              </a:spcAft>
              <a:defRPr/>
            </a:pPr>
            <a:r>
              <a:rPr lang="cs-CZ" altLang="sk-SK" dirty="0"/>
              <a:t>Každá báseň v </a:t>
            </a:r>
            <a:r>
              <a:rPr lang="cs-CZ" altLang="sk-SK" dirty="0" err="1"/>
              <a:t>antológii</a:t>
            </a:r>
            <a:r>
              <a:rPr lang="cs-CZ" altLang="sk-SK" dirty="0"/>
              <a:t> je </a:t>
            </a:r>
            <a:r>
              <a:rPr lang="cs-CZ" altLang="sk-SK" dirty="0" err="1"/>
              <a:t>jedným</a:t>
            </a:r>
            <a:r>
              <a:rPr lang="cs-CZ" altLang="sk-SK" dirty="0"/>
              <a:t> </a:t>
            </a:r>
            <a:r>
              <a:rPr lang="cs-CZ" altLang="sk-SK" u="sng" dirty="0" err="1"/>
              <a:t>elementom</a:t>
            </a:r>
            <a:r>
              <a:rPr lang="cs-CZ" altLang="sk-SK" u="sng" dirty="0"/>
              <a:t> báseň (poem)</a:t>
            </a:r>
            <a:r>
              <a:rPr lang="cs-CZ" altLang="sk-SK" dirty="0"/>
              <a:t>, v </a:t>
            </a:r>
            <a:r>
              <a:rPr lang="cs-CZ" altLang="sk-SK" dirty="0" err="1"/>
              <a:t>ktorom</a:t>
            </a:r>
            <a:r>
              <a:rPr lang="cs-CZ" altLang="sk-SK" dirty="0"/>
              <a:t> je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altLang="sk-SK" sz="2400" u="sng" dirty="0" err="1"/>
              <a:t>názov</a:t>
            </a:r>
            <a:r>
              <a:rPr lang="cs-CZ" altLang="sk-SK" sz="2400" dirty="0"/>
              <a:t> (</a:t>
            </a:r>
            <a:r>
              <a:rPr lang="cs-CZ" altLang="sk-SK" sz="2400" dirty="0" err="1"/>
              <a:t>title</a:t>
            </a:r>
            <a:r>
              <a:rPr lang="cs-CZ" altLang="sk-SK" sz="2400" dirty="0"/>
              <a:t>),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altLang="sk-SK" sz="2400" dirty="0"/>
              <a:t>	</a:t>
            </a:r>
            <a:r>
              <a:rPr lang="cs-CZ" altLang="sk-SK" sz="2400" b="1" dirty="0"/>
              <a:t>&lt;</a:t>
            </a:r>
            <a:r>
              <a:rPr lang="cs-CZ" altLang="sk-SK" sz="2400" b="1" dirty="0" err="1"/>
              <a:t>title</a:t>
            </a:r>
            <a:r>
              <a:rPr lang="cs-CZ" altLang="sk-SK" sz="2400" b="1" dirty="0"/>
              <a:t>&gt; </a:t>
            </a:r>
            <a:r>
              <a:rPr lang="cs-CZ" altLang="sk-SK" sz="2400" b="1" dirty="0" err="1"/>
              <a:t>začiatok</a:t>
            </a:r>
            <a:r>
              <a:rPr lang="cs-CZ" altLang="sk-SK" sz="2400" b="1" dirty="0"/>
              <a:t> titulu &lt;/</a:t>
            </a:r>
            <a:r>
              <a:rPr lang="cs-CZ" altLang="sk-SK" sz="2400" b="1" dirty="0" err="1"/>
              <a:t>title</a:t>
            </a:r>
            <a:r>
              <a:rPr lang="cs-CZ" altLang="sk-SK" sz="2400" b="1" dirty="0"/>
              <a:t>&gt; je </a:t>
            </a:r>
            <a:r>
              <a:rPr lang="cs-CZ" altLang="sk-SK" sz="2400" b="1" dirty="0" err="1"/>
              <a:t>koniec</a:t>
            </a:r>
            <a:r>
              <a:rPr lang="cs-CZ" altLang="sk-SK" sz="2400" b="1" dirty="0"/>
              <a:t> titulu</a:t>
            </a:r>
            <a:endParaRPr lang="cs-CZ" altLang="sk-SK" sz="2400" u="sng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altLang="sk-SK" sz="2400" u="sng" dirty="0"/>
              <a:t>strofa</a:t>
            </a:r>
            <a:r>
              <a:rPr lang="cs-CZ" altLang="sk-SK" sz="2400" dirty="0"/>
              <a:t> (</a:t>
            </a:r>
            <a:r>
              <a:rPr lang="cs-CZ" altLang="sk-SK" sz="2400" dirty="0" err="1"/>
              <a:t>stanza</a:t>
            </a:r>
            <a:r>
              <a:rPr lang="cs-CZ" altLang="sk-SK" sz="2400" dirty="0"/>
              <a:t>), 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altLang="sk-SK" sz="2400" b="1" dirty="0"/>
              <a:t>	&lt;</a:t>
            </a:r>
            <a:r>
              <a:rPr lang="cs-CZ" altLang="sk-SK" sz="2400" b="1" dirty="0" err="1"/>
              <a:t>stanza</a:t>
            </a:r>
            <a:r>
              <a:rPr lang="cs-CZ" altLang="sk-SK" sz="2400" b="1" dirty="0"/>
              <a:t>&gt; </a:t>
            </a:r>
            <a:r>
              <a:rPr lang="cs-CZ" altLang="sk-SK" sz="2400" b="1" dirty="0" err="1"/>
              <a:t>začiatok</a:t>
            </a:r>
            <a:r>
              <a:rPr lang="cs-CZ" altLang="sk-SK" sz="2400" b="1" dirty="0"/>
              <a:t> strofy &lt;/</a:t>
            </a:r>
            <a:r>
              <a:rPr lang="cs-CZ" altLang="sk-SK" sz="2400" b="1" dirty="0" err="1"/>
              <a:t>stanza</a:t>
            </a:r>
            <a:r>
              <a:rPr lang="cs-CZ" altLang="sk-SK" sz="2400" b="1" dirty="0"/>
              <a:t>&gt; je </a:t>
            </a:r>
            <a:r>
              <a:rPr lang="cs-CZ" altLang="sk-SK" sz="2400" b="1" dirty="0" err="1"/>
              <a:t>koniec</a:t>
            </a:r>
            <a:r>
              <a:rPr lang="cs-CZ" altLang="sk-SK" sz="2400" b="1" dirty="0"/>
              <a:t> strofy</a:t>
            </a:r>
            <a:endParaRPr lang="cs-CZ" altLang="sk-SK" sz="2400" u="sng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altLang="sk-SK" sz="2400" u="sng" dirty="0" err="1"/>
              <a:t>riadok</a:t>
            </a:r>
            <a:r>
              <a:rPr lang="cs-CZ" altLang="sk-SK" sz="2400" dirty="0"/>
              <a:t> (line), </a:t>
            </a:r>
            <a:r>
              <a:rPr lang="cs-CZ" altLang="sk-SK" sz="2400" dirty="0" err="1"/>
              <a:t>predstavujúci</a:t>
            </a:r>
            <a:r>
              <a:rPr lang="cs-CZ" altLang="sk-SK" sz="2400" dirty="0"/>
              <a:t> verš.</a:t>
            </a:r>
          </a:p>
          <a:p>
            <a:pPr marL="342900" lvl="1" indent="0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altLang="sk-SK" sz="2400" b="1" dirty="0"/>
              <a:t>	&lt;line&gt; </a:t>
            </a:r>
            <a:r>
              <a:rPr lang="cs-CZ" altLang="sk-SK" sz="2400" b="1" dirty="0" err="1"/>
              <a:t>začiatok</a:t>
            </a:r>
            <a:r>
              <a:rPr lang="cs-CZ" altLang="sk-SK" sz="2400" b="1" dirty="0"/>
              <a:t> </a:t>
            </a:r>
            <a:r>
              <a:rPr lang="cs-CZ" altLang="sk-SK" sz="2400" b="1" dirty="0" err="1"/>
              <a:t>riadku</a:t>
            </a:r>
            <a:r>
              <a:rPr lang="cs-CZ" altLang="sk-SK" sz="2400" b="1" dirty="0"/>
              <a:t>/</a:t>
            </a:r>
            <a:r>
              <a:rPr lang="cs-CZ" altLang="sk-SK" sz="2400" b="1" dirty="0" err="1"/>
              <a:t>verša</a:t>
            </a:r>
            <a:r>
              <a:rPr lang="cs-CZ" altLang="sk-SK" sz="2400" b="1" dirty="0"/>
              <a:t>&lt;/line&gt; je </a:t>
            </a:r>
            <a:r>
              <a:rPr lang="cs-CZ" altLang="sk-SK" sz="2400" b="1" dirty="0" err="1"/>
              <a:t>koniec</a:t>
            </a:r>
            <a:r>
              <a:rPr lang="cs-CZ" altLang="sk-SK" sz="2400" b="1" dirty="0"/>
              <a:t> </a:t>
            </a:r>
            <a:r>
              <a:rPr lang="cs-CZ" altLang="sk-SK" sz="2400" b="1" dirty="0" err="1"/>
              <a:t>riadku</a:t>
            </a:r>
            <a:r>
              <a:rPr lang="cs-CZ" altLang="sk-SK" sz="2400" b="1" dirty="0"/>
              <a:t> </a:t>
            </a:r>
            <a:r>
              <a:rPr lang="cs-CZ" altLang="sk-SK" sz="2400" b="1" dirty="0" err="1"/>
              <a:t>verša</a:t>
            </a:r>
            <a:endParaRPr lang="cs-CZ" altLang="sk-SK" sz="2400" b="1" dirty="0"/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altLang="sk-SK" sz="2400" b="1" dirty="0"/>
              <a:t>           </a:t>
            </a:r>
            <a:endParaRPr lang="sk-SK" altLang="sk-SK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Obrázok 2">
            <a:extLst>
              <a:ext uri="{FF2B5EF4-FFF2-40B4-BE49-F238E27FC236}">
                <a16:creationId xmlns:a16="http://schemas.microsoft.com/office/drawing/2014/main" id="{6A1BB620-A3E8-4858-4EB5-1FC048031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388938"/>
            <a:ext cx="7635875" cy="608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brázok 2">
            <a:extLst>
              <a:ext uri="{FF2B5EF4-FFF2-40B4-BE49-F238E27FC236}">
                <a16:creationId xmlns:a16="http://schemas.microsoft.com/office/drawing/2014/main" id="{A54B681D-097A-7D13-A28B-D739873F0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9825"/>
            <a:ext cx="9144000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rázok 2" descr="Obrázok, na ktorom je text, list&#10;&#10;Automaticky generovaný popis">
            <a:extLst>
              <a:ext uri="{FF2B5EF4-FFF2-40B4-BE49-F238E27FC236}">
                <a16:creationId xmlns:a16="http://schemas.microsoft.com/office/drawing/2014/main" id="{A70583D8-AE23-51BC-8D90-462E016DD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5" y="0"/>
            <a:ext cx="4845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8DEF56-33CD-49A2-72BE-BC459C753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115888"/>
            <a:ext cx="1420812" cy="19415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sk-SK" dirty="0"/>
            </a:br>
            <a:br>
              <a:rPr lang="sk-SK" dirty="0"/>
            </a:br>
            <a:r>
              <a:rPr lang="sk-SK" b="1" dirty="0"/>
              <a:t>TEI</a:t>
            </a:r>
            <a:br>
              <a:rPr lang="sk-SK" dirty="0"/>
            </a:br>
            <a:r>
              <a:rPr lang="sk-SK" dirty="0"/>
              <a:t>Kódovanie</a:t>
            </a:r>
            <a:br>
              <a:rPr lang="sk-SK" dirty="0"/>
            </a:br>
            <a:r>
              <a:rPr lang="sk-SK" dirty="0"/>
              <a:t>textu</a:t>
            </a:r>
            <a:br>
              <a:rPr lang="sk-SK" dirty="0"/>
            </a:br>
            <a:br>
              <a:rPr lang="sk-SK" dirty="0"/>
            </a:br>
            <a:br>
              <a:rPr lang="sk-SK" dirty="0"/>
            </a:br>
            <a:endParaRPr lang="sk-SK" dirty="0"/>
          </a:p>
        </p:txBody>
      </p:sp>
      <p:sp>
        <p:nvSpPr>
          <p:cNvPr id="10243" name="Zástupný objekt pre obrázok 2">
            <a:extLst>
              <a:ext uri="{FF2B5EF4-FFF2-40B4-BE49-F238E27FC236}">
                <a16:creationId xmlns:a16="http://schemas.microsoft.com/office/drawing/2014/main" id="{C8723791-44A1-3196-01CF-001DB5358730}"/>
              </a:ext>
            </a:extLst>
          </p:cNvPr>
          <p:cNvSpPr>
            <a:spLocks noGrp="1" noChangeArrowheads="1" noTextEdit="1"/>
          </p:cNvSpPr>
          <p:nvPr>
            <p:ph type="pic" idx="1"/>
          </p:nvPr>
        </p:nvSpPr>
        <p:spPr bwMode="auto">
          <a:xfrm>
            <a:off x="2481263" y="268288"/>
            <a:ext cx="6032500" cy="5600700"/>
          </a:xfrm>
        </p:spPr>
      </p:sp>
      <p:sp>
        <p:nvSpPr>
          <p:cNvPr id="10244" name="Zástupný text 3">
            <a:extLst>
              <a:ext uri="{FF2B5EF4-FFF2-40B4-BE49-F238E27FC236}">
                <a16:creationId xmlns:a16="http://schemas.microsoft.com/office/drawing/2014/main" id="{5B84BE5F-D87E-19F9-D79B-A57CD835C0A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630238" y="2057400"/>
            <a:ext cx="1420812" cy="381158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k-SK" altLang="sk-SK"/>
              <a:t>Časť textu v kódovaní TEI</a:t>
            </a:r>
          </a:p>
        </p:txBody>
      </p:sp>
      <p:pic>
        <p:nvPicPr>
          <p:cNvPr id="10245" name="Obrázok 5">
            <a:extLst>
              <a:ext uri="{FF2B5EF4-FFF2-40B4-BE49-F238E27FC236}">
                <a16:creationId xmlns:a16="http://schemas.microsoft.com/office/drawing/2014/main" id="{94BB8014-8FF8-580B-4006-D14E11DA6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628775"/>
            <a:ext cx="5886450" cy="290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>
            <a:extLst>
              <a:ext uri="{FF2B5EF4-FFF2-40B4-BE49-F238E27FC236}">
                <a16:creationId xmlns:a16="http://schemas.microsoft.com/office/drawing/2014/main" id="{07D566EC-7796-4955-0C1A-98689FC4CE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/>
          <a:p>
            <a:r>
              <a:rPr lang="sk-SK" altLang="sk-SK"/>
              <a:t>Export </a:t>
            </a:r>
          </a:p>
        </p:txBody>
      </p:sp>
      <p:pic>
        <p:nvPicPr>
          <p:cNvPr id="11267" name="Zástupný objekt pre obrázok 7">
            <a:extLst>
              <a:ext uri="{FF2B5EF4-FFF2-40B4-BE49-F238E27FC236}">
                <a16:creationId xmlns:a16="http://schemas.microsoft.com/office/drawing/2014/main" id="{3B0A235D-6EE8-E0D8-8093-F37CE9CD77C9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8" b="4298"/>
          <a:stretch>
            <a:fillRect/>
          </a:stretch>
        </p:blipFill>
        <p:spPr bwMode="auto">
          <a:xfrm>
            <a:off x="3579813" y="836613"/>
            <a:ext cx="4629150" cy="5184775"/>
          </a:xfrm>
        </p:spPr>
      </p:pic>
      <p:sp>
        <p:nvSpPr>
          <p:cNvPr id="11268" name="Zástupný text 3">
            <a:extLst>
              <a:ext uri="{FF2B5EF4-FFF2-40B4-BE49-F238E27FC236}">
                <a16:creationId xmlns:a16="http://schemas.microsoft.com/office/drawing/2014/main" id="{5B5D4388-4B31-A352-7DEC-E90DE589D09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630238" y="2057400"/>
            <a:ext cx="2949575" cy="381158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k-SK" altLang="sk-SK"/>
              <a:t>Časť kódovania textu, s. 11, časopis Lužica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05E93FD7-DB51-0C2F-988A-25CF8B28A6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sk-SK"/>
              <a:t>Iniciatíva kódovania textu (TEI)</a:t>
            </a:r>
            <a:r>
              <a:rPr lang="sk-SK" altLang="sk-SK"/>
              <a:t> 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0945162B-C40F-901D-8948-73318CF7FB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sk-SK" sz="2800"/>
              <a:t>skratka TEI </a:t>
            </a:r>
            <a:r>
              <a:rPr lang="en-US" altLang="sk-SK" sz="2800"/>
              <a:t>=</a:t>
            </a:r>
            <a:r>
              <a:rPr lang="cs-CZ" altLang="sk-SK" sz="2800"/>
              <a:t> </a:t>
            </a:r>
            <a:r>
              <a:rPr lang="cs-CZ" altLang="sk-SK" sz="2800" i="1"/>
              <a:t>Text Encoding Initiative</a:t>
            </a:r>
            <a:r>
              <a:rPr lang="cs-CZ" altLang="sk-SK" sz="2800"/>
              <a:t> (TEI)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sk-SK" sz="2800"/>
              <a:t>prekladáme ako </a:t>
            </a:r>
            <a:r>
              <a:rPr lang="cs-CZ" altLang="sk-SK" sz="2800" i="1"/>
              <a:t>Iniciatíva kódovania textu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sk-SK" sz="2800"/>
              <a:t>TEI je medzinárodný projekt, ktorý bol založený v roku 1987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sk-SK" sz="2800"/>
              <a:t>zameraný na pravidlá prípravy a výmeny elektronických textov pre oblasť vedeckého výskumu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sk-SK" sz="2800"/>
              <a:t>je určený aj pre širšie uplatnenie a usiluje sa  uspokojovať aj široké potreby  využívania  v oblastiach, kde sa pracuje s jazykom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sk-SK" sz="2800"/>
              <a:t>(v oblasti </a:t>
            </a:r>
            <a:r>
              <a:rPr lang="cs-CZ" altLang="sk-SK" sz="2800" i="1"/>
              <a:t>language industries</a:t>
            </a:r>
            <a:r>
              <a:rPr lang="cs-CZ" altLang="sk-SK" sz="2800"/>
              <a:t>).</a:t>
            </a:r>
            <a:endParaRPr lang="sk-SK" altLang="sk-SK" sz="2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</TotalTime>
  <Words>1664</Words>
  <Application>Microsoft Office PowerPoint</Application>
  <PresentationFormat>Prezentácia na obrazovke (4:3)</PresentationFormat>
  <Paragraphs>184</Paragraphs>
  <Slides>33</Slides>
  <Notes>26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33</vt:i4>
      </vt:variant>
    </vt:vector>
  </HeadingPairs>
  <TitlesOfParts>
    <vt:vector size="37" baseType="lpstr">
      <vt:lpstr>Calibri</vt:lpstr>
      <vt:lpstr>Arial</vt:lpstr>
      <vt:lpstr>Calibri Light</vt:lpstr>
      <vt:lpstr>Motív Office</vt:lpstr>
      <vt:lpstr>Iniciatíva kódovania textu (TEI)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  TEI Kódovanie textu   </vt:lpstr>
      <vt:lpstr>Export </vt:lpstr>
      <vt:lpstr>Iniciatíva kódovania textu (TEI) </vt:lpstr>
      <vt:lpstr>Podstata TEI</vt:lpstr>
      <vt:lpstr>Štruktúra textu</vt:lpstr>
      <vt:lpstr>TEI ako metatext</vt:lpstr>
      <vt:lpstr>Metaúdaje/metadáta</vt:lpstr>
      <vt:lpstr>Značka a značkovanie</vt:lpstr>
      <vt:lpstr>Kódovanie = značkovanie</vt:lpstr>
      <vt:lpstr>SGML ISO 8879</vt:lpstr>
      <vt:lpstr>SGML</vt:lpstr>
      <vt:lpstr>Bežné kódovanie</vt:lpstr>
      <vt:lpstr>Význam bežného značkovania</vt:lpstr>
      <vt:lpstr>Značkovací jazyk</vt:lpstr>
      <vt:lpstr>Princípy SGML</vt:lpstr>
      <vt:lpstr>SGML parsery</vt:lpstr>
      <vt:lpstr>Význam parserov</vt:lpstr>
      <vt:lpstr>DTD</vt:lpstr>
      <vt:lpstr>Význam parserov</vt:lpstr>
      <vt:lpstr>Štruktúra SGML</vt:lpstr>
      <vt:lpstr>Štruktúra SGML</vt:lpstr>
      <vt:lpstr>Elementy</vt:lpstr>
      <vt:lpstr>Atribúty</vt:lpstr>
      <vt:lpstr>Konektory</vt:lpstr>
      <vt:lpstr>Entity</vt:lpstr>
      <vt:lpstr>Príklad</vt:lpstr>
      <vt:lpstr>Báseň</vt:lpstr>
    </vt:vector>
  </TitlesOfParts>
  <Company>Slovenská národná knižnica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Iniciatíva kódovania textu (TEI) </dc:title>
  <dc:creator>SNK</dc:creator>
  <cp:lastModifiedBy>spravca</cp:lastModifiedBy>
  <cp:revision>24</cp:revision>
  <dcterms:created xsi:type="dcterms:W3CDTF">2007-03-21T11:31:15Z</dcterms:created>
  <dcterms:modified xsi:type="dcterms:W3CDTF">2023-03-28T21:11:02Z</dcterms:modified>
</cp:coreProperties>
</file>