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05" r:id="rId3"/>
    <p:sldId id="282" r:id="rId4"/>
    <p:sldId id="327" r:id="rId5"/>
    <p:sldId id="328" r:id="rId6"/>
    <p:sldId id="326" r:id="rId7"/>
    <p:sldId id="325" r:id="rId8"/>
    <p:sldId id="324" r:id="rId9"/>
    <p:sldId id="316" r:id="rId10"/>
    <p:sldId id="310" r:id="rId11"/>
    <p:sldId id="311" r:id="rId12"/>
    <p:sldId id="308" r:id="rId13"/>
    <p:sldId id="283" r:id="rId14"/>
    <p:sldId id="284" r:id="rId15"/>
    <p:sldId id="285" r:id="rId16"/>
    <p:sldId id="309" r:id="rId17"/>
    <p:sldId id="312" r:id="rId18"/>
    <p:sldId id="313" r:id="rId19"/>
    <p:sldId id="314" r:id="rId20"/>
    <p:sldId id="318" r:id="rId21"/>
    <p:sldId id="315" r:id="rId22"/>
    <p:sldId id="317" r:id="rId23"/>
    <p:sldId id="319" r:id="rId24"/>
    <p:sldId id="302" r:id="rId25"/>
    <p:sldId id="286" r:id="rId26"/>
    <p:sldId id="303" r:id="rId27"/>
    <p:sldId id="304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20" r:id="rId41"/>
    <p:sldId id="321" r:id="rId42"/>
    <p:sldId id="322" r:id="rId43"/>
    <p:sldId id="323" r:id="rId4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19.04.2022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ÚVSRP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Definice Demokracie – </a:t>
            </a:r>
            <a:r>
              <a:rPr lang="cs-CZ"/>
              <a:t>teoretické vymezení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Abraham Lincoln „vláda lidu, prostřednictvím lidu a pro lid“</a:t>
            </a:r>
          </a:p>
          <a:p>
            <a:pPr lvl="1"/>
            <a:r>
              <a:rPr lang="cs-CZ" dirty="0"/>
              <a:t>Tato definice vycházela z klasického řeckého pojetí</a:t>
            </a:r>
          </a:p>
          <a:p>
            <a:pPr lvl="1"/>
            <a:r>
              <a:rPr lang="cs-CZ" dirty="0" err="1"/>
              <a:t>Démokritos</a:t>
            </a:r>
            <a:r>
              <a:rPr lang="cs-CZ" dirty="0"/>
              <a:t> z Abdéry</a:t>
            </a:r>
          </a:p>
          <a:p>
            <a:r>
              <a:rPr lang="cs-CZ" dirty="0"/>
              <a:t>Lincolnova definice</a:t>
            </a:r>
          </a:p>
          <a:p>
            <a:pPr lvl="1"/>
            <a:r>
              <a:rPr lang="cs-CZ" dirty="0"/>
              <a:t>„vláda lidu“ je mocí z lidu, a to nejenom proto, že zahrnuje celý lid, ale rovněž proto, že získává legitimitu díky podpoře lidu.</a:t>
            </a:r>
          </a:p>
          <a:p>
            <a:pPr lvl="1"/>
            <a:r>
              <a:rPr lang="cs-CZ" dirty="0"/>
              <a:t>„vláda prostřednictvím lidu“ - výkon moci lidem, tzn. Široké účasti lidu na procesu vládnutí</a:t>
            </a:r>
          </a:p>
          <a:p>
            <a:pPr lvl="1"/>
            <a:r>
              <a:rPr lang="cs-CZ" dirty="0"/>
              <a:t>„vláda pro lid“ – snaha působit pro společné blaho všech lidí a zajištění práv jednotlivců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80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- Jednoznačný pojem?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G. </a:t>
            </a:r>
            <a:r>
              <a:rPr lang="cs-CZ" dirty="0" err="1"/>
              <a:t>Sartori</a:t>
            </a:r>
            <a:r>
              <a:rPr lang="cs-CZ" dirty="0"/>
              <a:t>: „Zatemnění pojmu demokracie“</a:t>
            </a:r>
          </a:p>
          <a:p>
            <a:pPr lvl="1"/>
            <a:r>
              <a:rPr lang="cs-CZ" dirty="0"/>
              <a:t>„Vláda lidu“ může být chápána tak, že </a:t>
            </a:r>
            <a:r>
              <a:rPr lang="cs-CZ" b="1" dirty="0"/>
              <a:t>lid si vládne sám </a:t>
            </a:r>
            <a:r>
              <a:rPr lang="cs-CZ" dirty="0"/>
              <a:t>(tj. přímá demokracie) , nebo i tak, že lid je </a:t>
            </a:r>
            <a:r>
              <a:rPr lang="cs-CZ" b="1" dirty="0"/>
              <a:t>pouhým objektem vlády,</a:t>
            </a:r>
            <a:r>
              <a:rPr lang="cs-CZ" dirty="0"/>
              <a:t> nebo vláda vychází z lidu, a vláda svou zákonnost odvozuje ze souhlasu lidu. (Podle </a:t>
            </a:r>
            <a:r>
              <a:rPr lang="cs-CZ" dirty="0" err="1"/>
              <a:t>Sartoriho</a:t>
            </a:r>
            <a:r>
              <a:rPr lang="cs-CZ" dirty="0"/>
              <a:t> první složka obsahuje několik možných forem)</a:t>
            </a:r>
          </a:p>
          <a:p>
            <a:pPr lvl="1"/>
            <a:r>
              <a:rPr lang="cs-CZ" dirty="0"/>
              <a:t>„vláda prostřednictvím lidu“ je příliš nejasná na to, aby se dala specifikovat</a:t>
            </a:r>
          </a:p>
          <a:p>
            <a:pPr lvl="1"/>
            <a:r>
              <a:rPr lang="cs-CZ" dirty="0"/>
              <a:t>„vláda pro lid“ – nejjasnější ze 3 složek – znamená vládu pro dobro lidu, v jeho prospěch. Přesto i tato formulace může být zneužitelná (např. komunistické země)</a:t>
            </a:r>
          </a:p>
          <a:p>
            <a:r>
              <a:rPr lang="cs-CZ" b="1" dirty="0"/>
              <a:t>Problémem je problematičnost jednotného chápání pojmu demokracie</a:t>
            </a:r>
          </a:p>
          <a:p>
            <a:r>
              <a:rPr lang="cs-CZ" b="1" dirty="0"/>
              <a:t>Obecný konsenzus okolo výkladu je v současnosti prakticky nemožný.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6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Geneze demokracie v historické perspektivě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Klasické demokracie</a:t>
            </a:r>
          </a:p>
          <a:p>
            <a:pPr lvl="1"/>
            <a:r>
              <a:rPr lang="cs-CZ" dirty="0"/>
              <a:t>Řecké městské státy</a:t>
            </a:r>
          </a:p>
          <a:p>
            <a:pPr lvl="1"/>
            <a:r>
              <a:rPr lang="cs-CZ" dirty="0"/>
              <a:t>Řím</a:t>
            </a:r>
          </a:p>
          <a:p>
            <a:pPr lvl="1"/>
            <a:r>
              <a:rPr lang="cs-CZ" dirty="0"/>
              <a:t>Středověké, italské městské státy</a:t>
            </a:r>
          </a:p>
          <a:p>
            <a:r>
              <a:rPr lang="cs-CZ" dirty="0"/>
              <a:t>Druhá transformace (18. a 19. století):</a:t>
            </a:r>
          </a:p>
          <a:p>
            <a:pPr lvl="1"/>
            <a:r>
              <a:rPr lang="cs-CZ" dirty="0"/>
              <a:t>(transformace od městského státu k národnímu státu, tento typ byl spojen se zastupitelskou formou vlády a myšlenkou politické rovnosti).</a:t>
            </a:r>
          </a:p>
          <a:p>
            <a:r>
              <a:rPr lang="cs-CZ" dirty="0"/>
              <a:t>Třetí vlna transformace (R. </a:t>
            </a:r>
            <a:r>
              <a:rPr lang="cs-CZ" dirty="0" err="1"/>
              <a:t>Dahl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Spojena s řešením problémů, se kterými se demokracie setkávala ke konci 20. století. Možnost použití telekomunikačních a informačních technologií (</a:t>
            </a:r>
            <a:r>
              <a:rPr lang="cs-CZ" dirty="0" err="1"/>
              <a:t>Dahl</a:t>
            </a:r>
            <a:r>
              <a:rPr lang="cs-CZ" dirty="0"/>
              <a:t>, blízko ke stoupencům participační teorie demokracie – snaha zvýšit aktivní účast lidí na demokratickém rozhodovacím procesu).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07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DEMOKRACIE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/>
              <a:t>Skandinávie – místní shromáždění – v roce 930 – na 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0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starověké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2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1. Zabraňuje vzniku tyranie</a:t>
            </a:r>
          </a:p>
          <a:p>
            <a:pPr lvl="0"/>
            <a:r>
              <a:rPr lang="cs-CZ" dirty="0"/>
              <a:t>2. Zajišťuje základní práva</a:t>
            </a:r>
          </a:p>
          <a:p>
            <a:pPr lvl="0"/>
            <a:r>
              <a:rPr lang="cs-CZ" dirty="0"/>
              <a:t>3. Zajišťuje všeobecnou svobodu</a:t>
            </a:r>
          </a:p>
          <a:p>
            <a:pPr lvl="0"/>
            <a:r>
              <a:rPr lang="cs-CZ" dirty="0"/>
              <a:t>4. Umožňuje lidem, aby rozhodovali sami o sobě</a:t>
            </a:r>
          </a:p>
          <a:p>
            <a:pPr lvl="0"/>
            <a:r>
              <a:rPr lang="cs-CZ" dirty="0"/>
              <a:t>5. Umožňuje mravní samostatnost</a:t>
            </a:r>
          </a:p>
          <a:p>
            <a:pPr lvl="0"/>
            <a:r>
              <a:rPr lang="cs-CZ" dirty="0"/>
              <a:t>6. Umožňuje mravní rozvoj člověka</a:t>
            </a:r>
          </a:p>
          <a:p>
            <a:pPr lvl="0"/>
            <a:r>
              <a:rPr lang="cs-CZ" dirty="0"/>
              <a:t>7. Chrání základní osobní zájmy lidí</a:t>
            </a:r>
          </a:p>
          <a:p>
            <a:r>
              <a:rPr lang="cs-CZ" dirty="0"/>
              <a:t>8. Zajišťuje politickou rovnost</a:t>
            </a:r>
          </a:p>
          <a:p>
            <a:r>
              <a:rPr lang="cs-CZ" b="1" dirty="0"/>
              <a:t>Moderní demokracie kromě toho: </a:t>
            </a:r>
          </a:p>
          <a:p>
            <a:pPr lvl="1"/>
            <a:r>
              <a:rPr lang="cs-CZ" dirty="0"/>
              <a:t>9. Usiluje o mír</a:t>
            </a:r>
          </a:p>
          <a:p>
            <a:pPr lvl="1"/>
            <a:r>
              <a:rPr lang="cs-CZ" dirty="0"/>
              <a:t>10. Usiluje o prosperitu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47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Koncepty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Rozmanitost teorií demokracie</a:t>
            </a:r>
          </a:p>
          <a:p>
            <a:pPr lvl="1"/>
            <a:r>
              <a:rPr lang="cs-CZ" b="1" dirty="0"/>
              <a:t>Normativně zaměřené demokratické teorie </a:t>
            </a:r>
            <a:r>
              <a:rPr lang="cs-CZ" dirty="0"/>
              <a:t>(založeny na hodnotovém pojímání demokracie – zkoumají k jakým cílům a ideálům má daný systém směřovat, jaké mechanizmy využívat a o jaké hodnoty se má opírat)</a:t>
            </a:r>
          </a:p>
          <a:p>
            <a:pPr lvl="1"/>
            <a:r>
              <a:rPr lang="cs-CZ" b="1" dirty="0"/>
              <a:t>Empiricky orientované </a:t>
            </a:r>
            <a:r>
              <a:rPr lang="cs-CZ" dirty="0"/>
              <a:t>(hledají „praktičtější odpovědi – jak daný politický systém funguje, na základě sledování konkrétních politických systémů pak formulují obecnou teorii)…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Většina teorií kombinuje oba přístupy.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225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Koncepty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Zastupitelská demokracie</a:t>
            </a:r>
          </a:p>
          <a:p>
            <a:r>
              <a:rPr lang="cs-CZ" dirty="0"/>
              <a:t>Přímá demokracie (participační demokracie)</a:t>
            </a:r>
          </a:p>
          <a:p>
            <a:pPr lvl="1"/>
            <a:r>
              <a:rPr lang="cs-CZ" dirty="0"/>
              <a:t>(Obě skupiny zahrnují mnoho různorodých forem)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88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Liberální demokracie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Koncept zastupitelské demokracie – vychází z předpokladu, že </a:t>
            </a:r>
            <a:r>
              <a:rPr lang="cs-CZ" i="1" dirty="0"/>
              <a:t>„občané nevykonávají moc přímo, ale prostřednictvím volených zástupců, kteří reprezentují jejích zájmy“.</a:t>
            </a:r>
          </a:p>
          <a:p>
            <a:r>
              <a:rPr lang="cs-CZ" dirty="0"/>
              <a:t>Základní instituce – parlament, politické strany, volný poslanecký mandát a všeobecné volební právo. </a:t>
            </a:r>
          </a:p>
          <a:p>
            <a:r>
              <a:rPr lang="cs-CZ" dirty="0"/>
              <a:t>Idea – spojená s Johnem Lockem (</a:t>
            </a:r>
            <a:r>
              <a:rPr lang="cs-CZ" dirty="0" err="1"/>
              <a:t>Předdemokratický</a:t>
            </a:r>
            <a:r>
              <a:rPr lang="cs-CZ" dirty="0"/>
              <a:t> liberalizmus)</a:t>
            </a:r>
          </a:p>
          <a:p>
            <a:r>
              <a:rPr lang="cs-CZ" dirty="0"/>
              <a:t>Idea se vyvinula v koncepci, kterou můžeme nazvat liberální demokracií)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00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liberální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Protektivní demokracie </a:t>
            </a:r>
            <a:r>
              <a:rPr lang="cs-CZ" dirty="0"/>
              <a:t>– vychází z Locka, odpovědnost vlády za ochranu přirozených práv občanů. Má silně individualistický charakter (ochrana svobody člověka). K jejím základním pilířům patří princip dělby moci, garance politických práv občanů, separace státu a občanské společnosti založené na soukromém vlastnictví a tržní ekonomice (</a:t>
            </a:r>
            <a:r>
              <a:rPr lang="cs-CZ" dirty="0" err="1"/>
              <a:t>Jeremy</a:t>
            </a:r>
            <a:r>
              <a:rPr lang="cs-CZ" dirty="0"/>
              <a:t> </a:t>
            </a:r>
            <a:r>
              <a:rPr lang="cs-CZ" dirty="0" err="1"/>
              <a:t>Bentham</a:t>
            </a:r>
            <a:r>
              <a:rPr lang="cs-CZ" dirty="0"/>
              <a:t> a James </a:t>
            </a:r>
            <a:r>
              <a:rPr lang="cs-CZ" dirty="0" err="1"/>
              <a:t>Mill</a:t>
            </a:r>
            <a:r>
              <a:rPr lang="cs-CZ" dirty="0"/>
              <a:t>) </a:t>
            </a:r>
          </a:p>
          <a:p>
            <a:r>
              <a:rPr lang="cs-CZ" b="1" dirty="0"/>
              <a:t>Vývojová demokracie </a:t>
            </a:r>
            <a:r>
              <a:rPr lang="cs-CZ" dirty="0"/>
              <a:t>– důraz především na rovnost občanů, která má doplňovat liberalizmus kladoucí důraz na svobodu jednotlivců. Pro zajištění rovnosti je nutná aktivnější role státu (John </a:t>
            </a:r>
            <a:r>
              <a:rPr lang="cs-CZ" dirty="0" err="1"/>
              <a:t>Stuart</a:t>
            </a:r>
            <a:r>
              <a:rPr lang="cs-CZ" dirty="0"/>
              <a:t> </a:t>
            </a:r>
            <a:r>
              <a:rPr lang="cs-CZ" dirty="0" err="1"/>
              <a:t>Mill</a:t>
            </a:r>
            <a:r>
              <a:rPr lang="cs-CZ" dirty="0"/>
              <a:t>, Alexis de </a:t>
            </a:r>
            <a:r>
              <a:rPr lang="cs-CZ" dirty="0" err="1"/>
              <a:t>Tocqueville</a:t>
            </a:r>
            <a:r>
              <a:rPr lang="cs-CZ" dirty="0"/>
              <a:t>)</a:t>
            </a:r>
          </a:p>
          <a:p>
            <a:r>
              <a:rPr lang="cs-CZ" b="1" dirty="0"/>
              <a:t>Kritika liberální demokracie</a:t>
            </a:r>
          </a:p>
          <a:p>
            <a:pPr lvl="1"/>
            <a:r>
              <a:rPr lang="cs-CZ" dirty="0"/>
              <a:t>Marxisté, Teorie elit – </a:t>
            </a:r>
            <a:r>
              <a:rPr lang="cs-CZ" dirty="0" err="1"/>
              <a:t>Mosca</a:t>
            </a:r>
            <a:r>
              <a:rPr lang="cs-CZ" dirty="0"/>
              <a:t>, </a:t>
            </a:r>
            <a:r>
              <a:rPr lang="cs-CZ" dirty="0" err="1"/>
              <a:t>Pareto</a:t>
            </a:r>
            <a:r>
              <a:rPr lang="cs-CZ" dirty="0"/>
              <a:t>, </a:t>
            </a:r>
            <a:r>
              <a:rPr lang="cs-CZ" dirty="0" err="1"/>
              <a:t>Michels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Rozvoj teorie elit poté vyústil v revizi teorie demokracie – Joseph </a:t>
            </a:r>
            <a:r>
              <a:rPr lang="cs-CZ" dirty="0" err="1"/>
              <a:t>Schumpeter</a:t>
            </a:r>
            <a:r>
              <a:rPr lang="cs-CZ" dirty="0"/>
              <a:t>, 40. leta 20. století – pro demokracii je klíčový prvek konkurence, který zajišťují soutěživé volby. Ty jsou mechanizmem pro obměnu elit u moci a možnost výběru mezi různými alternativami.</a:t>
            </a:r>
          </a:p>
          <a:p>
            <a:pPr lvl="1"/>
            <a:r>
              <a:rPr lang="cs-CZ" dirty="0"/>
              <a:t>Legální </a:t>
            </a:r>
            <a:r>
              <a:rPr lang="cs-CZ" dirty="0" err="1"/>
              <a:t>dmokracie</a:t>
            </a:r>
            <a:r>
              <a:rPr lang="cs-CZ" dirty="0"/>
              <a:t> – 70. leta a 80. leta 20. století – vzestup neoliberální politiky – </a:t>
            </a:r>
            <a:r>
              <a:rPr lang="cs-CZ" dirty="0" err="1"/>
              <a:t>kritka</a:t>
            </a:r>
            <a:r>
              <a:rPr lang="cs-CZ" dirty="0"/>
              <a:t> přílišné expanze sociálního státu. Východisko hledají v omezení funkcí státu na minimum. Základní ochranu občanů má poskytovat </a:t>
            </a:r>
            <a:r>
              <a:rPr lang="cs-CZ" dirty="0" err="1"/>
              <a:t>lváda</a:t>
            </a:r>
            <a:r>
              <a:rPr lang="cs-CZ" dirty="0"/>
              <a:t> zákona. (Fridrich August von Hayek a Robert </a:t>
            </a:r>
            <a:r>
              <a:rPr lang="cs-CZ" dirty="0" err="1"/>
              <a:t>Nozick</a:t>
            </a:r>
            <a:r>
              <a:rPr lang="cs-CZ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13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Přednáška - demokracie</a:t>
            </a:r>
            <a:endParaRPr lang="en-GB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Slide</a:t>
            </a:r>
            <a:r>
              <a:rPr lang="cs-CZ" dirty="0"/>
              <a:t> č. 3 shrnutí nedemokratických režimů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690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Empirické koncepty zastupitelské demokracie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970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Pluralismus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Značně heterogenní teorie. </a:t>
            </a:r>
          </a:p>
          <a:p>
            <a:r>
              <a:rPr lang="cs-CZ" dirty="0"/>
              <a:t>V každé demokratické společnosti existuje </a:t>
            </a:r>
            <a:r>
              <a:rPr lang="cs-CZ" b="1" dirty="0"/>
              <a:t>mnoho center politické moci </a:t>
            </a:r>
            <a:r>
              <a:rPr lang="cs-CZ" dirty="0"/>
              <a:t>(nejen politické, ale i ekonomické atd.). Tato centra představují </a:t>
            </a:r>
            <a:r>
              <a:rPr lang="cs-CZ" b="1" dirty="0"/>
              <a:t>různé skupiny. </a:t>
            </a:r>
            <a:r>
              <a:rPr lang="cs-CZ" dirty="0"/>
              <a:t>Ty jsou propojeny různými </a:t>
            </a:r>
            <a:r>
              <a:rPr lang="cs-CZ" b="1" dirty="0"/>
              <a:t>vazbami, ale i konflikty</a:t>
            </a:r>
            <a:r>
              <a:rPr lang="cs-CZ" dirty="0"/>
              <a:t>. </a:t>
            </a:r>
          </a:p>
          <a:p>
            <a:r>
              <a:rPr lang="cs-CZ" b="1" u="sng" dirty="0"/>
              <a:t>Soupeření těchto skupin zabraňuje monopolizaci politického prostoru napomáhá fungování a udržení demokratického systému. </a:t>
            </a:r>
          </a:p>
          <a:p>
            <a:r>
              <a:rPr lang="cs-CZ" b="1" u="sng" dirty="0"/>
              <a:t>Teorie POLYARCHIE </a:t>
            </a:r>
            <a:r>
              <a:rPr lang="cs-CZ" dirty="0"/>
              <a:t> (Viz další snímky)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405768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neo</a:t>
            </a:r>
            <a:r>
              <a:rPr lang="cs-CZ" dirty="0"/>
              <a:t>)korporativizmus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Vymezen proti pluralizmu </a:t>
            </a:r>
          </a:p>
          <a:p>
            <a:r>
              <a:rPr lang="cs-CZ" dirty="0" err="1"/>
              <a:t>Neokorporativizmus</a:t>
            </a:r>
            <a:r>
              <a:rPr lang="cs-CZ" dirty="0"/>
              <a:t> (70. leta 20. století)</a:t>
            </a:r>
          </a:p>
          <a:p>
            <a:r>
              <a:rPr lang="cs-CZ" dirty="0"/>
              <a:t>Korporativizmus spjat s Mussoliniho Itálií, </a:t>
            </a:r>
            <a:r>
              <a:rPr lang="cs-CZ" dirty="0" err="1"/>
              <a:t>Dollfussovým</a:t>
            </a:r>
            <a:r>
              <a:rPr lang="cs-CZ" dirty="0"/>
              <a:t> Rakouskem atd. </a:t>
            </a:r>
          </a:p>
          <a:p>
            <a:r>
              <a:rPr lang="cs-CZ" dirty="0"/>
              <a:t>Ve 2. polovině 20. století „rehabilitace“ pojmu. </a:t>
            </a:r>
          </a:p>
          <a:p>
            <a:r>
              <a:rPr lang="cs-CZ" dirty="0"/>
              <a:t>Mezi státem a společnosti je zajištěn hierarchizovaný systém organizací (např. odbory, podnikatelská sdružení) s monopolem v dané oblasti, členství v těchto organizacích je zpravidla povinné. Uspořádání zajišťuje sociální stabilitu.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7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typy modelů demokracie (empirický přístup k teorii demokracie)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Pluralizmus x (</a:t>
            </a:r>
            <a:r>
              <a:rPr lang="cs-CZ" dirty="0" err="1"/>
              <a:t>neo</a:t>
            </a:r>
            <a:r>
              <a:rPr lang="cs-CZ" dirty="0"/>
              <a:t>)korporativizmus</a:t>
            </a:r>
          </a:p>
          <a:p>
            <a:r>
              <a:rPr lang="cs-CZ" dirty="0"/>
              <a:t>Parlamentní demokracie x prezidentská demokracie (všechny státy kromě Švýcarska jsou zařaditelné)</a:t>
            </a:r>
          </a:p>
          <a:p>
            <a:r>
              <a:rPr lang="cs-CZ" dirty="0" err="1"/>
              <a:t>Westministerská</a:t>
            </a:r>
            <a:r>
              <a:rPr lang="cs-CZ" dirty="0"/>
              <a:t> x konsensuální (konsociační) demokracie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665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Podmínky plné demokracie:</a:t>
            </a:r>
          </a:p>
          <a:p>
            <a:r>
              <a:rPr lang="cs-CZ" dirty="0"/>
              <a:t>I. Rovné hlasovací právo</a:t>
            </a:r>
          </a:p>
          <a:p>
            <a:r>
              <a:rPr lang="cs-CZ" dirty="0"/>
              <a:t>II. Účinná participace</a:t>
            </a:r>
          </a:p>
          <a:p>
            <a:r>
              <a:rPr lang="cs-CZ" dirty="0"/>
              <a:t>III. Pochopení založené na informacích</a:t>
            </a:r>
          </a:p>
          <a:p>
            <a:r>
              <a:rPr lang="cs-CZ" dirty="0"/>
              <a:t>IV. Konečná kontrola </a:t>
            </a:r>
            <a:r>
              <a:rPr lang="cs-CZ" dirty="0" err="1"/>
              <a:t>démosem</a:t>
            </a:r>
            <a:r>
              <a:rPr lang="cs-CZ" dirty="0"/>
              <a:t> (lid musí mít právo rozhodovat o tom, které otázky budou zahrnuty do rozhodovacího procesu)</a:t>
            </a:r>
          </a:p>
          <a:p>
            <a:r>
              <a:rPr lang="cs-CZ" dirty="0"/>
              <a:t>V. Univerzálnost (všeobecné volební právo pro všechny dospělé jedince). </a:t>
            </a:r>
          </a:p>
        </p:txBody>
      </p:sp>
    </p:spTree>
    <p:extLst>
      <p:ext uri="{BB962C8B-B14F-4D97-AF65-F5344CB8AC3E}">
        <p14:creationId xmlns:p14="http://schemas.microsoft.com/office/powerpoint/2010/main" val="2734604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Polyarchie</a:t>
            </a:r>
            <a:r>
              <a:rPr lang="cs-CZ" dirty="0"/>
              <a:t> (Robert </a:t>
            </a:r>
            <a:r>
              <a:rPr lang="cs-CZ" dirty="0" err="1"/>
              <a:t>Dahl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Kritéria Polyarchické demokracie:</a:t>
            </a:r>
          </a:p>
          <a:p>
            <a:r>
              <a:rPr lang="cs-CZ" dirty="0"/>
              <a:t>1) Volení státní úředníci (zástupci)</a:t>
            </a:r>
          </a:p>
          <a:p>
            <a:r>
              <a:rPr lang="cs-CZ" dirty="0"/>
              <a:t>2) Svobodné, spravedlivé a časté volby</a:t>
            </a:r>
          </a:p>
          <a:p>
            <a:r>
              <a:rPr lang="cs-CZ" dirty="0"/>
              <a:t>3) Všeobecné volební právo</a:t>
            </a:r>
          </a:p>
          <a:p>
            <a:r>
              <a:rPr lang="cs-CZ" dirty="0"/>
              <a:t>4) Právo ucházet se o úřad</a:t>
            </a:r>
          </a:p>
          <a:p>
            <a:r>
              <a:rPr lang="cs-CZ" dirty="0"/>
              <a:t>5) Svoboda projevu</a:t>
            </a:r>
          </a:p>
          <a:p>
            <a:r>
              <a:rPr lang="cs-CZ" dirty="0"/>
              <a:t>6) Alternativní zdroje informací</a:t>
            </a:r>
          </a:p>
          <a:p>
            <a:r>
              <a:rPr lang="cs-CZ" dirty="0"/>
              <a:t>7) Svoboda sdružování</a:t>
            </a:r>
          </a:p>
        </p:txBody>
      </p:sp>
    </p:spTree>
    <p:extLst>
      <p:ext uri="{BB962C8B-B14F-4D97-AF65-F5344CB8AC3E}">
        <p14:creationId xmlns:p14="http://schemas.microsoft.com/office/powerpoint/2010/main" val="2151924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ArenD</a:t>
            </a:r>
            <a:r>
              <a:rPr lang="cs-CZ" dirty="0"/>
              <a:t> </a:t>
            </a:r>
            <a:r>
              <a:rPr lang="cs-CZ" dirty="0" err="1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typu </a:t>
            </a:r>
            <a:r>
              <a:rPr lang="cs-CZ" b="1" dirty="0" err="1"/>
              <a:t>konsociační</a:t>
            </a:r>
            <a:r>
              <a:rPr lang="cs-CZ" b="1" dirty="0"/>
              <a:t> demokracie</a:t>
            </a:r>
          </a:p>
          <a:p>
            <a:r>
              <a:rPr lang="cs-CZ" dirty="0"/>
              <a:t>Tento typ později revidován a označen za konsensuální demokracii</a:t>
            </a:r>
          </a:p>
          <a:p>
            <a:r>
              <a:rPr lang="cs-CZ" dirty="0"/>
              <a:t>Konsensuální demokracie stojí v protikladu s </a:t>
            </a:r>
            <a:r>
              <a:rPr lang="cs-CZ" b="1" dirty="0" err="1"/>
              <a:t>Westminsterskou</a:t>
            </a:r>
            <a:r>
              <a:rPr lang="cs-CZ" dirty="0"/>
              <a:t> demokracií.</a:t>
            </a:r>
          </a:p>
        </p:txBody>
      </p:sp>
    </p:spTree>
    <p:extLst>
      <p:ext uri="{BB962C8B-B14F-4D97-AF65-F5344CB8AC3E}">
        <p14:creationId xmlns:p14="http://schemas.microsoft.com/office/powerpoint/2010/main" val="3684590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1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59232"/>
              </p:ext>
            </p:extLst>
          </p:nvPr>
        </p:nvGraphicFramePr>
        <p:xfrm>
          <a:off x="107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Westminsterský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Konsensuální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Exekutiva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 v</a:t>
                      </a:r>
                      <a:r>
                        <a:rPr lang="cs-CZ" baseline="0" dirty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Široké</a:t>
                      </a:r>
                      <a:r>
                        <a:rPr lang="cs-CZ" baseline="0" dirty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Vztah legislativy a exekutivy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Dominance</a:t>
                      </a:r>
                      <a:r>
                        <a:rPr lang="cs-CZ" baseline="0" dirty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Rovnováha mezi legislativou</a:t>
                      </a:r>
                      <a:r>
                        <a:rPr lang="cs-CZ" baseline="0" dirty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Stranický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Bipartizmus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Multipartizmus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Volební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Většinový nebo disproporční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 zájmových skupin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Pluralistický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Korporativistický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Teritoriální</a:t>
                      </a:r>
                      <a:r>
                        <a:rPr lang="cs-CZ" baseline="0" dirty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Unitární</a:t>
                      </a:r>
                      <a:r>
                        <a:rPr lang="cs-CZ" baseline="0" dirty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Federální a decentralizovaný stát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Podoba legislativní 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Jednokomorový,</a:t>
                      </a:r>
                      <a:r>
                        <a:rPr lang="cs-CZ" baseline="0" dirty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Snadnost změnitelnosti</a:t>
                      </a:r>
                      <a:r>
                        <a:rPr lang="cs-CZ" baseline="0" dirty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Flexibilita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Soudní kontrola ústavnosti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Soudní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 centrální banky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Závislost na exekutivě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Nezávislost</a:t>
                      </a:r>
                      <a:r>
                        <a:rPr lang="cs-CZ" baseline="0" dirty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51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815994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86258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53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199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55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34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04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41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6877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400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708"/>
              </p:ext>
            </p:extLst>
          </p:nvPr>
        </p:nvGraphicFramePr>
        <p:xfrm>
          <a:off x="35495" y="577090"/>
          <a:ext cx="8958379" cy="62809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301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63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Diskuse – Aplikovaná angličtina pro odbornou praxi 2022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Co to je „demokracie“?</a:t>
            </a:r>
          </a:p>
          <a:p>
            <a:r>
              <a:rPr lang="cs-CZ" dirty="0"/>
              <a:t>Vláda lidu (spojeno s předpokladem odpovědnosti lidu)</a:t>
            </a:r>
          </a:p>
          <a:p>
            <a:r>
              <a:rPr lang="cs-CZ" dirty="0"/>
              <a:t>Souboj kandidátů o hlasy voličů</a:t>
            </a:r>
          </a:p>
          <a:p>
            <a:r>
              <a:rPr lang="cs-CZ" dirty="0"/>
              <a:t>Občané se mohou podílet na vývoji svých vlastních práv</a:t>
            </a:r>
          </a:p>
          <a:p>
            <a:r>
              <a:rPr lang="cs-CZ" dirty="0"/>
              <a:t>Svoboda slova </a:t>
            </a:r>
          </a:p>
          <a:p>
            <a:r>
              <a:rPr lang="cs-CZ" dirty="0"/>
              <a:t>Odpovědnost</a:t>
            </a:r>
          </a:p>
          <a:p>
            <a:r>
              <a:rPr lang="cs-CZ" dirty="0"/>
              <a:t>Možnost zavedení prvků přímé demokracie i ve formách zastupitelské demokracie.</a:t>
            </a:r>
          </a:p>
          <a:p>
            <a:r>
              <a:rPr lang="cs-CZ" dirty="0"/>
              <a:t>Svoboda jednotlivce končí tam, kde začíná svoboda jiného</a:t>
            </a:r>
          </a:p>
          <a:p>
            <a:r>
              <a:rPr lang="cs-CZ" dirty="0"/>
              <a:t>Výraz používaný jako zástěrka pro nalákání voličů</a:t>
            </a:r>
          </a:p>
          <a:p>
            <a:r>
              <a:rPr lang="cs-CZ" dirty="0"/>
              <a:t>Založena na ústavě</a:t>
            </a:r>
          </a:p>
          <a:p>
            <a:r>
              <a:rPr lang="cs-CZ" dirty="0"/>
              <a:t>Ochota lidu převzít odpovědnost za možnost prosadit vlastní volbu (rozhodovat se sám)</a:t>
            </a:r>
          </a:p>
        </p:txBody>
      </p:sp>
    </p:spTree>
    <p:extLst>
      <p:ext uri="{BB962C8B-B14F-4D97-AF65-F5344CB8AC3E}">
        <p14:creationId xmlns:p14="http://schemas.microsoft.com/office/powerpoint/2010/main" val="960719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„Předklasické období“ Athénská demokracie</a:t>
            </a:r>
          </a:p>
          <a:p>
            <a:r>
              <a:rPr lang="cs-CZ" dirty="0"/>
              <a:t>Participační teorie (počátek 18. století)</a:t>
            </a:r>
          </a:p>
          <a:p>
            <a:pPr lvl="1"/>
            <a:r>
              <a:rPr lang="cs-CZ" dirty="0"/>
              <a:t>J. J. Rousseau (na pomezí zastupitelské demokracie a přímé). Koncepce suverenity lidu, který by měl svou moc vykonávat přímo. </a:t>
            </a:r>
          </a:p>
          <a:p>
            <a:pPr lvl="2"/>
            <a:r>
              <a:rPr lang="cs-CZ" dirty="0"/>
              <a:t>Představa obecné vůle, která je společná pro celé společenství a proto je vždy správná a neomylná. </a:t>
            </a:r>
          </a:p>
          <a:p>
            <a:pPr lvl="2"/>
            <a:r>
              <a:rPr lang="cs-CZ" dirty="0"/>
              <a:t>Každý se musí obecné vůli podřídit, a orgány vlády představují je výraz této obecné vůle lidu.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678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teorie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Karl Marx </a:t>
            </a:r>
          </a:p>
          <a:p>
            <a:pPr lvl="1"/>
            <a:r>
              <a:rPr lang="cs-CZ" dirty="0"/>
              <a:t>Koncept liberální demokracie podvod, který maskuje, že ve společnosti probíhá neustálý třídní boj</a:t>
            </a:r>
          </a:p>
          <a:p>
            <a:pPr lvl="1"/>
            <a:r>
              <a:rPr lang="cs-CZ" dirty="0"/>
              <a:t>Každý stát je nástrojem utlačování jedné třídy druhou. </a:t>
            </a:r>
          </a:p>
          <a:p>
            <a:pPr lvl="1"/>
            <a:r>
              <a:rPr lang="cs-CZ" dirty="0"/>
              <a:t>Diktatura proletariátu – koncipována jako skutečná demokracie se silnými participačními prvky (decentralizace organizací, stát bez byrokracie, represivních složek a odvolatelnost volených zástupců). Podoba této koncepce vyústila v totalitní režim v SSSR.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50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model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Dodnes proud je velmi nejednotný</a:t>
            </a:r>
          </a:p>
          <a:p>
            <a:r>
              <a:rPr lang="cs-CZ" dirty="0"/>
              <a:t>60. leta 20. století – Nová levice – propojení některých marxistických ideálů s myšlenkou participační demokracií. (</a:t>
            </a:r>
            <a:r>
              <a:rPr lang="cs-CZ" dirty="0" err="1"/>
              <a:t>Crawford</a:t>
            </a:r>
            <a:r>
              <a:rPr lang="cs-CZ" dirty="0"/>
              <a:t> B. </a:t>
            </a:r>
            <a:r>
              <a:rPr lang="cs-CZ" dirty="0" err="1"/>
              <a:t>Macpherson</a:t>
            </a:r>
            <a:r>
              <a:rPr lang="cs-CZ" dirty="0"/>
              <a:t>, Carol </a:t>
            </a:r>
            <a:r>
              <a:rPr lang="cs-CZ" dirty="0" err="1"/>
              <a:t>Paterman</a:t>
            </a:r>
            <a:r>
              <a:rPr lang="cs-CZ" dirty="0"/>
              <a:t>). Tento proud kritizoval západní liberální demokracie a východní blok. </a:t>
            </a:r>
          </a:p>
          <a:p>
            <a:r>
              <a:rPr lang="cs-CZ" dirty="0"/>
              <a:t>Kritika východního bloku – byrokratizace režimů, likvidace občanských svobod a nemožnost participační praxe. Kořeny </a:t>
            </a:r>
            <a:r>
              <a:rPr lang="cs-CZ" dirty="0" err="1"/>
              <a:t>těcho</a:t>
            </a:r>
            <a:r>
              <a:rPr lang="cs-CZ" dirty="0"/>
              <a:t> problémů nová levice viděla již v Marxově konceptu státu a společnosti. </a:t>
            </a:r>
          </a:p>
          <a:p>
            <a:r>
              <a:rPr lang="cs-CZ" dirty="0"/>
              <a:t>Nová levice – účast občana by měla probíhat nejen ve volbách, klíčová představa participačního samosprávného společenství, v němž se občané přímo podílejí na řízení klíčových sociálních institucí</a:t>
            </a:r>
          </a:p>
          <a:p>
            <a:pPr marL="742950" lvl="2" indent="-342900">
              <a:buFont typeface="Wingdings 2"/>
              <a:buChar char=""/>
            </a:pPr>
            <a:r>
              <a:rPr lang="cs-CZ" dirty="0"/>
              <a:t>Stranický systém (stranické vedení odpovědno členům strany), Institucionální systém má být otevřen, tak, a bylo možné maximálně vyzkoušet různé politické formy. </a:t>
            </a:r>
          </a:p>
          <a:p>
            <a:pPr marL="342900" lvl="1" indent="-342900">
              <a:buFont typeface="Wingdings 2"/>
              <a:buChar char=""/>
            </a:pPr>
            <a:r>
              <a:rPr lang="cs-CZ" dirty="0"/>
              <a:t>Podobné ideje „samosprávný socializmus“ v Jugoslávii v letech 1949 až 1991.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61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přímé demokracie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Referendum (obligatorní, fakultativní)</a:t>
            </a:r>
          </a:p>
          <a:p>
            <a:r>
              <a:rPr lang="cs-CZ" dirty="0"/>
              <a:t>Lidové iniciativy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43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BD3-A122-421F-931A-D5803D3B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Česká republika demokratická?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7C596-5D67-407D-9E52-4A2736E18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 hlediska voleb ano</a:t>
            </a:r>
          </a:p>
          <a:p>
            <a:r>
              <a:rPr lang="cs-CZ" dirty="0"/>
              <a:t>Z hlediska dodržování lidských a občanských práv</a:t>
            </a:r>
          </a:p>
          <a:p>
            <a:r>
              <a:rPr lang="cs-CZ" dirty="0"/>
              <a:t>Demokratické zakotvení ústavy</a:t>
            </a:r>
          </a:p>
          <a:p>
            <a:r>
              <a:rPr lang="cs-CZ" b="1" u="sng" dirty="0"/>
              <a:t>ANO</a:t>
            </a:r>
          </a:p>
          <a:p>
            <a:endParaRPr lang="cs-CZ" b="1" u="sng" dirty="0"/>
          </a:p>
          <a:p>
            <a:r>
              <a:rPr lang="cs-CZ" b="1" dirty="0"/>
              <a:t>Ohrožení pro demokracii</a:t>
            </a:r>
          </a:p>
          <a:p>
            <a:r>
              <a:rPr lang="cs-CZ" dirty="0"/>
              <a:t>Populismus, nezájem o demokracii, hodnotové systémy vyrůstající z </a:t>
            </a:r>
            <a:r>
              <a:rPr lang="cs-CZ" dirty="0" err="1"/>
              <a:t>předdemokratického</a:t>
            </a:r>
            <a:r>
              <a:rPr lang="cs-CZ" dirty="0"/>
              <a:t> období, nízká důvěra</a:t>
            </a:r>
            <a:r>
              <a:rPr lang="cs-CZ"/>
              <a:t>, extrémizmus. </a:t>
            </a:r>
            <a:r>
              <a:rPr lang="cs-CZ" b="1" u="sng"/>
              <a:t>  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78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Diskuse – Aplikovaná angličtina pro odbornou praxi 2021 (online)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Co to je „demokracie“? </a:t>
            </a:r>
          </a:p>
          <a:p>
            <a:r>
              <a:rPr lang="cs-CZ" dirty="0"/>
              <a:t>?Zdrojem veškeré moci je lid? – otázka, zda lid má v  praxi omezenou moc.  </a:t>
            </a:r>
          </a:p>
          <a:p>
            <a:r>
              <a:rPr lang="cs-CZ" b="1" dirty="0"/>
              <a:t>Otázka skupiny – žijeme ve skutečné demokracii? Otázka nerovnosti ve společnosti jako limit demokracie?</a:t>
            </a:r>
          </a:p>
          <a:p>
            <a:r>
              <a:rPr lang="cs-CZ" dirty="0"/>
              <a:t>Shoda -</a:t>
            </a:r>
          </a:p>
          <a:p>
            <a:r>
              <a:rPr lang="cs-CZ" dirty="0"/>
              <a:t>Právo volit, princip odpovědnosti lidu</a:t>
            </a:r>
          </a:p>
          <a:p>
            <a:r>
              <a:rPr lang="cs-CZ" dirty="0"/>
              <a:t>Institut referend</a:t>
            </a:r>
          </a:p>
          <a:p>
            <a:r>
              <a:rPr lang="cs-CZ" dirty="0"/>
              <a:t>Můžeme vytvářet skupiny na „lobování“</a:t>
            </a:r>
          </a:p>
          <a:p>
            <a:r>
              <a:rPr lang="cs-CZ" dirty="0"/>
              <a:t>Otázka politických elit (jedná se o malý počet lidí)</a:t>
            </a:r>
          </a:p>
          <a:p>
            <a:r>
              <a:rPr lang="cs-CZ" dirty="0"/>
              <a:t>Princip dělby moci (dodržován)</a:t>
            </a:r>
          </a:p>
          <a:p>
            <a:r>
              <a:rPr lang="cs-CZ" dirty="0"/>
              <a:t>Právo sdružování</a:t>
            </a:r>
          </a:p>
          <a:p>
            <a:r>
              <a:rPr lang="cs-CZ" dirty="0"/>
              <a:t>Právo protestu</a:t>
            </a:r>
          </a:p>
        </p:txBody>
      </p:sp>
    </p:spTree>
    <p:extLst>
      <p:ext uri="{BB962C8B-B14F-4D97-AF65-F5344CB8AC3E}">
        <p14:creationId xmlns:p14="http://schemas.microsoft.com/office/powerpoint/2010/main" val="317906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Co to je „demokracie“? </a:t>
            </a:r>
          </a:p>
          <a:p>
            <a:r>
              <a:rPr lang="cs-CZ" dirty="0"/>
              <a:t>Studenti ÚVSRP 2020: </a:t>
            </a:r>
          </a:p>
          <a:p>
            <a:r>
              <a:rPr lang="cs-CZ" dirty="0"/>
              <a:t>Vláda lidu (volíme si své zástupce, kteří reprezentují naše zájmy)</a:t>
            </a:r>
          </a:p>
          <a:p>
            <a:r>
              <a:rPr lang="cs-CZ" dirty="0"/>
              <a:t>Důležité – v systému se můžeme podílet všichni</a:t>
            </a:r>
          </a:p>
          <a:p>
            <a:r>
              <a:rPr lang="cs-CZ" dirty="0"/>
              <a:t>Zajišťuje rovnost, zaručuje lidská práva a svobody </a:t>
            </a:r>
          </a:p>
          <a:p>
            <a:r>
              <a:rPr lang="cs-CZ" dirty="0"/>
              <a:t>Tržní ekonomika, vyznačující se menší mírou intervencí politických elit. </a:t>
            </a:r>
          </a:p>
          <a:p>
            <a:r>
              <a:rPr lang="cs-CZ" dirty="0"/>
              <a:t>Volby všeobecné (každý dospělý), časté, pravidelně se opakující </a:t>
            </a:r>
          </a:p>
          <a:p>
            <a:r>
              <a:rPr lang="cs-CZ" dirty="0"/>
              <a:t>Existence pojistek proti zneužívání moci (např. parlament x vládě) </a:t>
            </a:r>
          </a:p>
          <a:p>
            <a:r>
              <a:rPr lang="cs-CZ" dirty="0"/>
              <a:t>Zajištěna pluralita politických stran, pluralita zájmů</a:t>
            </a:r>
          </a:p>
          <a:p>
            <a:r>
              <a:rPr lang="cs-CZ" dirty="0"/>
              <a:t>Zaručení nezávislosti soudní moci</a:t>
            </a:r>
          </a:p>
          <a:p>
            <a:r>
              <a:rPr lang="cs-CZ" b="1" u="sng" dirty="0"/>
              <a:t>Systém veřejné správy v demokracii?</a:t>
            </a:r>
            <a:r>
              <a:rPr lang="cs-CZ" b="1" dirty="0"/>
              <a:t> (Otázka Lukáš Vomlela)  </a:t>
            </a:r>
          </a:p>
          <a:p>
            <a:r>
              <a:rPr lang="cs-CZ" dirty="0"/>
              <a:t>Pracovníci ve veřejné správě by měli být vstřícní požadavkům občanů, mlčenlivost. </a:t>
            </a:r>
          </a:p>
          <a:p>
            <a:r>
              <a:rPr lang="cs-CZ" dirty="0"/>
              <a:t>Princip profesní (profesionální veřejné správy)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16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Co to je „demokracie“? </a:t>
            </a:r>
          </a:p>
          <a:p>
            <a:r>
              <a:rPr lang="cs-CZ" dirty="0"/>
              <a:t>ÚVSRP 2019</a:t>
            </a:r>
          </a:p>
          <a:p>
            <a:r>
              <a:rPr lang="cs-CZ" dirty="0"/>
              <a:t>Svoboda slova</a:t>
            </a:r>
          </a:p>
          <a:p>
            <a:r>
              <a:rPr lang="cs-CZ" dirty="0"/>
              <a:t>Svoboda projevu</a:t>
            </a:r>
          </a:p>
          <a:p>
            <a:r>
              <a:rPr lang="cs-CZ" dirty="0"/>
              <a:t>Forma na jejímž základě se občané mohou podílet na politickém životě</a:t>
            </a:r>
          </a:p>
          <a:p>
            <a:r>
              <a:rPr lang="cs-CZ" dirty="0"/>
              <a:t>Názorová pluralita (rozmanitost různých politických stran a hnutí, programů…)</a:t>
            </a:r>
          </a:p>
          <a:p>
            <a:r>
              <a:rPr lang="cs-CZ" dirty="0"/>
              <a:t>Snaha o mezinárodní spolupráci</a:t>
            </a:r>
          </a:p>
          <a:p>
            <a:r>
              <a:rPr lang="cs-CZ" dirty="0"/>
              <a:t>Právní systém/řád</a:t>
            </a:r>
          </a:p>
          <a:p>
            <a:r>
              <a:rPr lang="cs-CZ" dirty="0"/>
              <a:t>Stabilní řád pro legislativní proces</a:t>
            </a:r>
          </a:p>
          <a:p>
            <a:r>
              <a:rPr lang="cs-CZ" dirty="0"/>
              <a:t>Právo na spravedlivý soud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449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Co to je „demokracie“? </a:t>
            </a:r>
          </a:p>
          <a:p>
            <a:r>
              <a:rPr lang="cs-CZ" dirty="0"/>
              <a:t>ÚVSRP 2018 (odpovědi studentů prvního ročníku):</a:t>
            </a:r>
          </a:p>
          <a:p>
            <a:pPr lvl="1"/>
            <a:r>
              <a:rPr lang="cs-CZ" b="1" dirty="0"/>
              <a:t>Vláda lidu</a:t>
            </a:r>
          </a:p>
          <a:p>
            <a:pPr lvl="1"/>
            <a:r>
              <a:rPr lang="cs-CZ" b="1" dirty="0"/>
              <a:t>Zákonnost a její respektování/vynutitelnost</a:t>
            </a:r>
          </a:p>
          <a:p>
            <a:pPr lvl="1"/>
            <a:r>
              <a:rPr lang="cs-CZ" b="1" dirty="0"/>
              <a:t>Byrokracie</a:t>
            </a:r>
          </a:p>
          <a:p>
            <a:pPr lvl="1"/>
            <a:r>
              <a:rPr lang="cs-CZ" b="1" dirty="0"/>
              <a:t>Svoboda rozhodování</a:t>
            </a:r>
          </a:p>
          <a:p>
            <a:pPr lvl="1"/>
            <a:r>
              <a:rPr lang="cs-CZ" b="1" dirty="0"/>
              <a:t>Všeobecná politická rovnost</a:t>
            </a:r>
          </a:p>
          <a:p>
            <a:pPr lvl="1"/>
            <a:r>
              <a:rPr lang="cs-CZ" b="1" dirty="0"/>
              <a:t>Ekonomické svobody</a:t>
            </a:r>
          </a:p>
          <a:p>
            <a:pPr lvl="1"/>
            <a:r>
              <a:rPr lang="cs-CZ" b="1" dirty="0"/>
              <a:t>Svobodná média, svobodný přístup k objektivním informacím (bez cenzury).</a:t>
            </a:r>
          </a:p>
        </p:txBody>
      </p:sp>
    </p:spTree>
    <p:extLst>
      <p:ext uri="{BB962C8B-B14F-4D97-AF65-F5344CB8AC3E}">
        <p14:creationId xmlns:p14="http://schemas.microsoft.com/office/powerpoint/2010/main" val="126397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1256</TotalTime>
  <Words>3406</Words>
  <Application>Microsoft Office PowerPoint</Application>
  <PresentationFormat>Předvádění na obrazovce (4:3)</PresentationFormat>
  <Paragraphs>383</Paragraphs>
  <Slides>43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SimSun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 ÚVSRP</vt:lpstr>
      <vt:lpstr>Přednáška - demokracie</vt:lpstr>
      <vt:lpstr>Prezentace aplikace PowerPoint</vt:lpstr>
      <vt:lpstr>Diskuse – Aplikovaná angličtina pro odbornou praxi 2022 </vt:lpstr>
      <vt:lpstr>Je Česká republika demokratická?</vt:lpstr>
      <vt:lpstr>Diskuse – Aplikovaná angličtina pro odbornou praxi 2021 (online)</vt:lpstr>
      <vt:lpstr>Diskuse</vt:lpstr>
      <vt:lpstr>Diskuse</vt:lpstr>
      <vt:lpstr>Diskuse</vt:lpstr>
      <vt:lpstr>Definice Demokracie – teoretické vymezení</vt:lpstr>
      <vt:lpstr>Demokracie - Jednoznačný pojem?</vt:lpstr>
      <vt:lpstr>Geneze demokracie v historické perspektivě</vt:lpstr>
      <vt:lpstr>Demokracie</vt:lpstr>
      <vt:lpstr>Limity starověké demokracie</vt:lpstr>
      <vt:lpstr>Výhody demokracie  </vt:lpstr>
      <vt:lpstr>Koncepty demokracie </vt:lpstr>
      <vt:lpstr>Základní Koncepty demokracie</vt:lpstr>
      <vt:lpstr>Liberální demokracie </vt:lpstr>
      <vt:lpstr>Varianty liberální demokracie</vt:lpstr>
      <vt:lpstr>Empirické koncepty zastupitelské demokracie</vt:lpstr>
      <vt:lpstr>Pluralismus</vt:lpstr>
      <vt:lpstr>(neo)korporativizmus</vt:lpstr>
      <vt:lpstr>Další typy modelů demokracie (empirický přístup k teorii demokracie)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  <vt:lpstr>Přímá demokracie</vt:lpstr>
      <vt:lpstr>Participační teorie demokracie</vt:lpstr>
      <vt:lpstr>Participační model</vt:lpstr>
      <vt:lpstr>Nástroje přímé demokracie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Kateřina Knoppová</cp:lastModifiedBy>
  <cp:revision>89</cp:revision>
  <cp:lastPrinted>2014-11-14T12:33:04Z</cp:lastPrinted>
  <dcterms:created xsi:type="dcterms:W3CDTF">2014-09-17T08:14:37Z</dcterms:created>
  <dcterms:modified xsi:type="dcterms:W3CDTF">2022-04-19T09:21:00Z</dcterms:modified>
</cp:coreProperties>
</file>