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6" r:id="rId9"/>
    <p:sldId id="263" r:id="rId10"/>
    <p:sldId id="264" r:id="rId11"/>
    <p:sldId id="277" r:id="rId12"/>
    <p:sldId id="265" r:id="rId13"/>
    <p:sldId id="266" r:id="rId14"/>
    <p:sldId id="282" r:id="rId15"/>
    <p:sldId id="283" r:id="rId16"/>
    <p:sldId id="285" r:id="rId17"/>
    <p:sldId id="287" r:id="rId18"/>
    <p:sldId id="278" r:id="rId19"/>
    <p:sldId id="279" r:id="rId20"/>
    <p:sldId id="280" r:id="rId21"/>
    <p:sldId id="267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36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11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2" r:id="rId58"/>
    <p:sldId id="288" r:id="rId59"/>
    <p:sldId id="289" r:id="rId60"/>
    <p:sldId id="313" r:id="rId61"/>
    <p:sldId id="291" r:id="rId62"/>
    <p:sldId id="292" r:id="rId63"/>
    <p:sldId id="314" r:id="rId64"/>
    <p:sldId id="315" r:id="rId65"/>
    <p:sldId id="294" r:id="rId66"/>
    <p:sldId id="295" r:id="rId67"/>
    <p:sldId id="296" r:id="rId6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ED307-DEFC-4723-9FF5-BDD8C0EF13E5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974E9-94A9-451F-A7BF-F625F3225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1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Převzato: STRMISKA  a kol: 2005, s. 29.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A4A-90CE-481D-9CAE-9A0FA7023D23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54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2691-93C8-47F4-8382-5FB9E07B3A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717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73D394-A7BA-44B9-B4F7-513BF3CAED6F}" type="datetimeFigureOut">
              <a:rPr lang="cs-CZ" smtClean="0"/>
              <a:pPr/>
              <a:t>10.05.2022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</a:t>
            </a:r>
          </a:p>
          <a:p>
            <a:pPr lvl="0"/>
            <a:r>
              <a:rPr lang="cs-CZ" dirty="0"/>
              <a:t>Teoretická východiska (definice, typologie a funkce politických stran)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Lukáš Vomlela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Politické strany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Arend </a:t>
            </a:r>
            <a:r>
              <a:rPr lang="cs-CZ" dirty="0" err="1"/>
              <a:t>Lijphart</a:t>
            </a:r>
            <a:r>
              <a:rPr lang="cs-CZ" dirty="0"/>
              <a:t> 1990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– ideologické dimenze. Definuje celkem sedm dimenzí, kde se odehrává hlavní stranická soutěž :</a:t>
            </a:r>
          </a:p>
          <a:p>
            <a:r>
              <a:rPr lang="cs-CZ" dirty="0"/>
              <a:t>1) socioekonomická, </a:t>
            </a:r>
          </a:p>
          <a:p>
            <a:r>
              <a:rPr lang="cs-CZ" dirty="0"/>
              <a:t>2) náboženská, </a:t>
            </a:r>
          </a:p>
          <a:p>
            <a:r>
              <a:rPr lang="cs-CZ" dirty="0"/>
              <a:t>3) kulturně-etnická, </a:t>
            </a:r>
          </a:p>
          <a:p>
            <a:r>
              <a:rPr lang="cs-CZ" dirty="0"/>
              <a:t>4) urbánně-rurální, </a:t>
            </a:r>
          </a:p>
          <a:p>
            <a:r>
              <a:rPr lang="cs-CZ" dirty="0"/>
              <a:t>5) postmateriální hodnoty </a:t>
            </a:r>
          </a:p>
          <a:p>
            <a:r>
              <a:rPr lang="cs-CZ" dirty="0"/>
              <a:t>6) podpora režimu – (systémové a </a:t>
            </a:r>
            <a:r>
              <a:rPr lang="cs-CZ" dirty="0" err="1"/>
              <a:t>antisystémové</a:t>
            </a:r>
            <a:r>
              <a:rPr lang="cs-CZ" dirty="0"/>
              <a:t> strany) </a:t>
            </a:r>
          </a:p>
          <a:p>
            <a:r>
              <a:rPr lang="cs-CZ" dirty="0"/>
              <a:t>7) dimenze zahraniční politiky. (otázky Evropské integrace).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Klaus von </a:t>
            </a:r>
            <a:r>
              <a:rPr lang="cs-CZ" dirty="0" err="1"/>
              <a:t>Beyme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schéma, na jejichž základě vznikaly, nebo se diferencovaly jednotlivé politické strany a to:</a:t>
            </a:r>
          </a:p>
          <a:p>
            <a:pPr lvl="0"/>
            <a:r>
              <a:rPr lang="cs-CZ" b="1" dirty="0"/>
              <a:t>Liberalizmus proti starému režimu</a:t>
            </a:r>
            <a:endParaRPr lang="cs-CZ" dirty="0"/>
          </a:p>
          <a:p>
            <a:pPr lvl="0"/>
            <a:r>
              <a:rPr lang="cs-CZ" b="1" dirty="0"/>
              <a:t>Konzervativci</a:t>
            </a:r>
            <a:endParaRPr lang="cs-CZ" dirty="0"/>
          </a:p>
          <a:p>
            <a:pPr lvl="0"/>
            <a:r>
              <a:rPr lang="cs-CZ" b="1" dirty="0"/>
              <a:t>Dělnické strany proti občanskému systému</a:t>
            </a:r>
            <a:endParaRPr lang="cs-CZ" dirty="0"/>
          </a:p>
          <a:p>
            <a:pPr lvl="0"/>
            <a:r>
              <a:rPr lang="cs-CZ" b="1" dirty="0"/>
              <a:t>Agrární strany proti průmyslovému systému</a:t>
            </a:r>
            <a:endParaRPr lang="cs-CZ" dirty="0"/>
          </a:p>
          <a:p>
            <a:pPr lvl="0"/>
            <a:r>
              <a:rPr lang="cs-CZ" b="1" dirty="0"/>
              <a:t>Regionální strany proti centralistickému systému</a:t>
            </a:r>
            <a:endParaRPr lang="cs-CZ" dirty="0"/>
          </a:p>
          <a:p>
            <a:pPr lvl="0"/>
            <a:r>
              <a:rPr lang="cs-CZ" b="1" dirty="0"/>
              <a:t>Křesťanské strany proti laickému systému</a:t>
            </a:r>
            <a:endParaRPr lang="cs-CZ" dirty="0"/>
          </a:p>
          <a:p>
            <a:pPr lvl="0"/>
            <a:r>
              <a:rPr lang="cs-CZ" b="1" dirty="0"/>
              <a:t>Komunistické strany proti sociálně demokratickému proudu</a:t>
            </a:r>
            <a:endParaRPr lang="cs-CZ" dirty="0"/>
          </a:p>
          <a:p>
            <a:pPr lvl="0"/>
            <a:r>
              <a:rPr lang="cs-CZ" b="1" dirty="0"/>
              <a:t>Fašistické strany proti demokratickému systému</a:t>
            </a:r>
            <a:endParaRPr lang="cs-CZ" dirty="0"/>
          </a:p>
          <a:p>
            <a:pPr lvl="0"/>
            <a:r>
              <a:rPr lang="cs-CZ" b="1" dirty="0"/>
              <a:t>Protestní občanské strany proti silnému byrokratickému systému sociálního </a:t>
            </a:r>
            <a:r>
              <a:rPr lang="cs-CZ" b="1" dirty="0" err="1"/>
              <a:t>welfare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. </a:t>
            </a:r>
            <a:endParaRPr lang="cs-CZ" dirty="0"/>
          </a:p>
          <a:p>
            <a:pPr lvl="0"/>
            <a:r>
              <a:rPr lang="cs-CZ" b="1" dirty="0"/>
              <a:t>Ekologická hnutí proti společnosti růstu a spotřeby.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237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Klaus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Beyme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u="sng" dirty="0"/>
              <a:t>1) liberální a radikální strany,</a:t>
            </a:r>
            <a:endParaRPr lang="cs-CZ" dirty="0"/>
          </a:p>
          <a:p>
            <a:r>
              <a:rPr lang="cs-CZ" b="1" i="1" u="sng" dirty="0"/>
              <a:t>2) konzervativní strany</a:t>
            </a:r>
            <a:endParaRPr lang="cs-CZ" dirty="0"/>
          </a:p>
          <a:p>
            <a:r>
              <a:rPr lang="cs-CZ" b="1" i="1" u="sng" dirty="0"/>
              <a:t>3) socialistické a sociálně demokratické strany</a:t>
            </a:r>
            <a:endParaRPr lang="cs-CZ" dirty="0"/>
          </a:p>
          <a:p>
            <a:r>
              <a:rPr lang="cs-CZ" b="1" i="1" u="sng" dirty="0"/>
              <a:t>4) </a:t>
            </a:r>
            <a:r>
              <a:rPr lang="cs-CZ" b="1" i="1" u="sng" dirty="0" err="1"/>
              <a:t>křesťansko</a:t>
            </a:r>
            <a:r>
              <a:rPr lang="cs-CZ" b="1" i="1" u="sng" dirty="0"/>
              <a:t> – demokratické strany</a:t>
            </a:r>
            <a:endParaRPr lang="cs-CZ" dirty="0"/>
          </a:p>
          <a:p>
            <a:r>
              <a:rPr lang="cs-CZ" b="1" i="1" u="sng" dirty="0"/>
              <a:t>5) komunistické strany</a:t>
            </a:r>
            <a:endParaRPr lang="cs-CZ" dirty="0"/>
          </a:p>
          <a:p>
            <a:r>
              <a:rPr lang="cs-CZ" b="1" i="1" u="sng" dirty="0"/>
              <a:t>6) rolnické strany</a:t>
            </a:r>
            <a:endParaRPr lang="cs-CZ" dirty="0"/>
          </a:p>
          <a:p>
            <a:r>
              <a:rPr lang="cs-CZ" b="1" i="1" u="sng" dirty="0"/>
              <a:t>7) regionální a etnické strany</a:t>
            </a:r>
            <a:endParaRPr lang="cs-CZ" dirty="0"/>
          </a:p>
          <a:p>
            <a:r>
              <a:rPr lang="cs-CZ" b="1" i="1" u="sng" dirty="0"/>
              <a:t>8) krajně (extrémně) pravicové strany a</a:t>
            </a:r>
            <a:endParaRPr lang="cs-CZ" dirty="0"/>
          </a:p>
          <a:p>
            <a:r>
              <a:rPr lang="cs-CZ" b="1" i="1" u="sng" dirty="0"/>
              <a:t>9) ekologické strany.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Michael </a:t>
            </a:r>
            <a:r>
              <a:rPr lang="cs-CZ" sz="2400" dirty="0" err="1"/>
              <a:t>Gallagher</a:t>
            </a:r>
            <a:r>
              <a:rPr lang="cs-CZ" sz="2400" dirty="0"/>
              <a:t> a kol.: kritéria pro zařazení stran: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i="1" u="sng" dirty="0"/>
              <a:t>Genetický původ </a:t>
            </a:r>
            <a:r>
              <a:rPr lang="cs-CZ" i="1" dirty="0"/>
              <a:t>–jednotlivé druhy politických stran vznikly a etablovaly se v různých částech západní Evropy v podobných historických podmínkách a na základě reprezentace analogických zájmů</a:t>
            </a:r>
            <a:endParaRPr lang="cs-CZ" dirty="0"/>
          </a:p>
          <a:p>
            <a:pPr lvl="0"/>
            <a:r>
              <a:rPr lang="cs-CZ" b="1" i="1" u="sng" dirty="0"/>
              <a:t>Transnacionální vazby </a:t>
            </a:r>
            <a:r>
              <a:rPr lang="cs-CZ" i="1" dirty="0"/>
              <a:t>–vytváření nadnárodních stranických federací nebo multinárodních stranických skupin (typicky na půdě Evropského parlamentu), které sdružují strany s podobnou orientací</a:t>
            </a:r>
            <a:endParaRPr lang="cs-CZ" dirty="0"/>
          </a:p>
          <a:p>
            <a:r>
              <a:rPr lang="cs-CZ" b="1" i="1" u="sng" dirty="0"/>
              <a:t>Programové politiky</a:t>
            </a:r>
            <a:r>
              <a:rPr lang="cs-CZ" i="1" dirty="0"/>
              <a:t>, tj. jednotlivé politiky stran (sociální, hospodářská, zahraniční, vzdělávací)…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úzké (obecné)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A) původ stran – </a:t>
            </a:r>
            <a:r>
              <a:rPr lang="cs-CZ" dirty="0"/>
              <a:t>vliv analogických historicko-společenských okolností, jež měly za následek vznik daných politických stran, na </a:t>
            </a:r>
            <a:r>
              <a:rPr lang="cs-CZ" b="1" dirty="0"/>
              <a:t>základě konfliktních linií.</a:t>
            </a:r>
            <a:r>
              <a:rPr lang="cs-CZ" dirty="0"/>
              <a:t> </a:t>
            </a:r>
          </a:p>
          <a:p>
            <a:r>
              <a:rPr lang="cs-CZ" b="1" dirty="0"/>
              <a:t>B) ideově programový profil.</a:t>
            </a:r>
            <a:r>
              <a:rPr lang="cs-CZ" dirty="0"/>
              <a:t> </a:t>
            </a:r>
          </a:p>
          <a:p>
            <a:r>
              <a:rPr lang="cs-CZ" dirty="0"/>
              <a:t>V průběhu posledních desetiletí jsme mohli pozorovat zásadní změny západoevropských společností. Tyto změny se promítly do oslabení ideologických rozdílů mezi jednotlivými stranickými rodinami. </a:t>
            </a:r>
          </a:p>
          <a:p>
            <a:r>
              <a:rPr lang="cs-CZ" dirty="0"/>
              <a:t>Některé strany </a:t>
            </a:r>
            <a:r>
              <a:rPr lang="cs-CZ" u="sng" dirty="0"/>
              <a:t>ztratily část svých tradičních prvků</a:t>
            </a:r>
            <a:r>
              <a:rPr lang="cs-CZ" dirty="0"/>
              <a:t>.</a:t>
            </a:r>
          </a:p>
          <a:p>
            <a:r>
              <a:rPr lang="cs-CZ" dirty="0"/>
              <a:t>Zároveň došlo k přiblížení se některých stranických rodin navzájem.</a:t>
            </a:r>
          </a:p>
          <a:p>
            <a:r>
              <a:rPr lang="cs-CZ" dirty="0"/>
              <a:t>Stále je možné určit příslušnost politické strany k příslušné stranické rodině na základě programu.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491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Postkomunistická část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Ideově-programové přiblížení západoevropskému „standardu“</a:t>
            </a:r>
          </a:p>
          <a:p>
            <a:r>
              <a:rPr lang="cs-CZ" dirty="0"/>
              <a:t>Postkomunistická specifika vyplývající z tranzitivního období</a:t>
            </a:r>
          </a:p>
          <a:p>
            <a:r>
              <a:rPr lang="cs-CZ" dirty="0"/>
              <a:t>Diskontinuita stranického systému</a:t>
            </a:r>
          </a:p>
          <a:p>
            <a:r>
              <a:rPr lang="cs-CZ" dirty="0"/>
              <a:t>Nutnost upřednostnit ideově-programovou orientaci před „genetickým“ původem strany pro zařazení do stranické rodiny.</a:t>
            </a:r>
          </a:p>
          <a:p>
            <a:r>
              <a:rPr lang="cs-CZ" dirty="0"/>
              <a:t>Balkán a postsovětský prostor – složitější situace</a:t>
            </a:r>
          </a:p>
          <a:p>
            <a:pPr lvl="1"/>
            <a:r>
              <a:rPr lang="cs-CZ" dirty="0"/>
              <a:t>Opoždění ideově-politické profilace</a:t>
            </a:r>
          </a:p>
          <a:p>
            <a:pPr lvl="1"/>
            <a:r>
              <a:rPr lang="cs-CZ" dirty="0"/>
              <a:t>Složitější využití konceptu stranických rodin</a:t>
            </a:r>
          </a:p>
          <a:p>
            <a:pPr lvl="1"/>
            <a:r>
              <a:rPr lang="cs-CZ" dirty="0"/>
              <a:t>V tomto prostoru se mohou mnohé strany zařadit ke konkrétní rodině (platí zejména o etnických a regionálních, krajní levici. V menší míře – sociálnědemokratické a socialistické levici, konzervativní a liberální strany</a:t>
            </a:r>
          </a:p>
        </p:txBody>
      </p:sp>
    </p:spTree>
    <p:extLst>
      <p:ext uri="{BB962C8B-B14F-4D97-AF65-F5344CB8AC3E}">
        <p14:creationId xmlns:p14="http://schemas.microsoft.com/office/powerpoint/2010/main" val="2279257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Členství v nadnárodních stranických strukturách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Sporné kritérium</a:t>
            </a:r>
          </a:p>
          <a:p>
            <a:r>
              <a:rPr lang="cs-CZ" dirty="0"/>
              <a:t>Nadnárodní spolupráce mezi některými podobně orientovanými politickými stranami nemusí existovat.</a:t>
            </a:r>
          </a:p>
          <a:p>
            <a:pPr lvl="1"/>
            <a:r>
              <a:rPr lang="cs-CZ" dirty="0"/>
              <a:t>Stranická rodina je v některých případech velmi slabá a není schopna vytvořit samostatnou nadnárodní spolupráci</a:t>
            </a:r>
          </a:p>
          <a:p>
            <a:pPr lvl="1"/>
            <a:r>
              <a:rPr lang="cs-CZ" dirty="0"/>
              <a:t>Více rodin se může spojit v jediné struktuře (např. EPP)</a:t>
            </a:r>
          </a:p>
          <a:p>
            <a:pPr lvl="1"/>
            <a:r>
              <a:rPr lang="cs-CZ" dirty="0"/>
              <a:t>Některé strany chtějí pouze demonstrovat určitou sounáležitost s některou s nadnárodních struktur, ale jejich programová orientace je jiná (krajně pravicové strany)</a:t>
            </a:r>
          </a:p>
        </p:txBody>
      </p:sp>
    </p:spTree>
    <p:extLst>
      <p:ext uri="{BB962C8B-B14F-4D97-AF65-F5344CB8AC3E}">
        <p14:creationId xmlns:p14="http://schemas.microsoft.com/office/powerpoint/2010/main" val="239410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Mair</a:t>
            </a:r>
            <a:r>
              <a:rPr lang="cs-CZ" dirty="0"/>
              <a:t>, </a:t>
            </a:r>
            <a:r>
              <a:rPr lang="cs-CZ" dirty="0" err="1"/>
              <a:t>Cas</a:t>
            </a:r>
            <a:r>
              <a:rPr lang="cs-CZ" dirty="0"/>
              <a:t> </a:t>
            </a:r>
            <a:r>
              <a:rPr lang="cs-CZ" dirty="0" err="1"/>
              <a:t>Mudde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preferují ideologii před krátkodobými profily stra</a:t>
            </a:r>
          </a:p>
          <a:p>
            <a:r>
              <a:rPr lang="cs-CZ" i="1" dirty="0"/>
              <a:t>Různá zakotvenost stranických expertů v oblasti </a:t>
            </a:r>
            <a:r>
              <a:rPr lang="cs-CZ" i="1" dirty="0" err="1"/>
              <a:t>policy</a:t>
            </a:r>
            <a:endParaRPr lang="cs-CZ" i="1" dirty="0"/>
          </a:p>
          <a:p>
            <a:r>
              <a:rPr lang="cs-CZ" i="1" dirty="0"/>
              <a:t>Výsledem tak spíše než </a:t>
            </a:r>
            <a:r>
              <a:rPr lang="cs-CZ" b="1" i="1" u="sng" dirty="0"/>
              <a:t>klasifikace stran může být klasifikace zemí</a:t>
            </a:r>
            <a:r>
              <a:rPr lang="cs-CZ" b="1" dirty="0"/>
              <a:t> v oblasti </a:t>
            </a:r>
            <a:r>
              <a:rPr lang="cs-CZ" b="1" dirty="0" err="1"/>
              <a:t>policy</a:t>
            </a:r>
            <a:endParaRPr lang="cs-CZ" b="1" dirty="0"/>
          </a:p>
          <a:p>
            <a:r>
              <a:rPr lang="cs-CZ" b="1" dirty="0"/>
              <a:t>Klíčové – pro určení základů </a:t>
            </a:r>
            <a:r>
              <a:rPr lang="cs-CZ" b="1" i="1" u="sng" dirty="0"/>
              <a:t>ideologického základu - </a:t>
            </a:r>
            <a:r>
              <a:rPr lang="cs-CZ" i="1" dirty="0"/>
              <a:t>nejenom existující literatura k jednotlivým stranám, ale i selektivní analýza stranickým materiálů včetně programů a prohlášení. (ideologicko-programové kritérium)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73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George Brunner, funkce politických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Integrační funkce – ta představuje nejrozmanitější formy zprostředkování mezi lidem a nositeli státní moci</a:t>
            </a:r>
          </a:p>
          <a:p>
            <a:pPr lvl="0"/>
            <a:r>
              <a:rPr lang="cs-CZ" dirty="0"/>
              <a:t>Funkce výběru vedení – strany vybírají a snaží se prosadit kandidáty do nejrůznějších funkcí.  (tyto dvě funkce se doplňují)</a:t>
            </a:r>
          </a:p>
          <a:p>
            <a:pPr lvl="0"/>
            <a:r>
              <a:rPr lang="cs-CZ" dirty="0"/>
              <a:t>Funkce výkonu panství (státní moci) – tu naplňuje ve volbách vítězná strana</a:t>
            </a:r>
          </a:p>
          <a:p>
            <a:r>
              <a:rPr lang="cs-CZ" dirty="0"/>
              <a:t>Funkce kontroly panství – ta je realizována opozičními politickými stranami</a:t>
            </a:r>
          </a:p>
        </p:txBody>
      </p:sp>
    </p:spTree>
    <p:extLst>
      <p:ext uri="{BB962C8B-B14F-4D97-AF65-F5344CB8AC3E}">
        <p14:creationId xmlns:p14="http://schemas.microsoft.com/office/powerpoint/2010/main" val="2915764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Gabriel </a:t>
            </a:r>
            <a:r>
              <a:rPr lang="cs-CZ" dirty="0" err="1"/>
              <a:t>Almond</a:t>
            </a:r>
            <a:r>
              <a:rPr lang="cs-CZ" dirty="0"/>
              <a:t>, </a:t>
            </a:r>
            <a:r>
              <a:rPr lang="cs-CZ" dirty="0" err="1"/>
              <a:t>Bingham</a:t>
            </a:r>
            <a:r>
              <a:rPr lang="cs-CZ" dirty="0"/>
              <a:t> </a:t>
            </a:r>
            <a:r>
              <a:rPr lang="cs-CZ" dirty="0" err="1"/>
              <a:t>Powel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u="sng" dirty="0"/>
              <a:t>SYSTÉMOVÉ ÚKONY</a:t>
            </a:r>
          </a:p>
          <a:p>
            <a:pPr lvl="0"/>
            <a:r>
              <a:rPr lang="cs-CZ" dirty="0"/>
              <a:t>Formulace požadavků</a:t>
            </a:r>
          </a:p>
          <a:p>
            <a:pPr lvl="0"/>
            <a:r>
              <a:rPr lang="cs-CZ" dirty="0"/>
              <a:t>Požadavky jsou kombinovány ve formě alternativních návrhů jednání</a:t>
            </a:r>
          </a:p>
          <a:p>
            <a:pPr lvl="0"/>
            <a:r>
              <a:rPr lang="cs-CZ" dirty="0"/>
              <a:t>Jsou formulována autoritativní pravidla, která jsou</a:t>
            </a:r>
          </a:p>
          <a:p>
            <a:pPr lvl="0"/>
            <a:r>
              <a:rPr lang="cs-CZ" dirty="0"/>
              <a:t>Zavedena a prosazena, tato aplikace je </a:t>
            </a:r>
          </a:p>
          <a:p>
            <a:pPr lvl="0"/>
            <a:r>
              <a:rPr lang="cs-CZ" dirty="0"/>
              <a:t>Přizpůsobena individuálním případům, přičemž</a:t>
            </a:r>
          </a:p>
          <a:p>
            <a:pPr lvl="0"/>
            <a:r>
              <a:rPr lang="cs-CZ" dirty="0"/>
              <a:t>Tyto rozličné aktivity jsou vyměňovány uvnitř politického systému a předávány jeho okolí</a:t>
            </a:r>
          </a:p>
          <a:p>
            <a:r>
              <a:rPr lang="cs-CZ" dirty="0"/>
              <a:t>Tyto základní funkce autoři ještě rozšiřují </a:t>
            </a:r>
            <a:r>
              <a:rPr lang="cs-CZ" b="1" dirty="0"/>
              <a:t>– a doplňují je o:</a:t>
            </a:r>
          </a:p>
          <a:p>
            <a:r>
              <a:rPr lang="cs-CZ" dirty="0"/>
              <a:t>7. udržování a přizpůsobování sytému</a:t>
            </a:r>
          </a:p>
          <a:p>
            <a:r>
              <a:rPr lang="cs-CZ" dirty="0"/>
              <a:t>8. </a:t>
            </a:r>
            <a:r>
              <a:rPr lang="cs-CZ" dirty="0" err="1"/>
              <a:t>rekrutaci</a:t>
            </a:r>
            <a:r>
              <a:rPr lang="cs-CZ" dirty="0"/>
              <a:t> politického personálu.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30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Edmund </a:t>
            </a:r>
            <a:r>
              <a:rPr lang="cs-CZ" dirty="0" err="1"/>
              <a:t>Burke</a:t>
            </a:r>
            <a:r>
              <a:rPr lang="cs-CZ" dirty="0"/>
              <a:t> (1770): </a:t>
            </a:r>
            <a:r>
              <a:rPr lang="cs-CZ" i="1" dirty="0"/>
              <a:t>„strana je seskupení lidí, kteří se spojují, aby společnými silami prosazovali národní zájem a to na základě nějakého konkrétního principu, na němž se všichni shodují.“</a:t>
            </a:r>
          </a:p>
          <a:p>
            <a:r>
              <a:rPr lang="cs-CZ" dirty="0" err="1"/>
              <a:t>Schumpeter</a:t>
            </a:r>
            <a:r>
              <a:rPr lang="cs-CZ" dirty="0"/>
              <a:t> skupina, </a:t>
            </a:r>
            <a:r>
              <a:rPr lang="cs-CZ" i="1" dirty="0"/>
              <a:t>„v níž se její členové sjednocují, aby získali politickou moc.“</a:t>
            </a:r>
          </a:p>
          <a:p>
            <a:r>
              <a:rPr lang="cs-CZ" dirty="0"/>
              <a:t>prvek převažuje, zda-li snaha získat politickou moc, nebo snaha sjednotit se na základě určité ideologické blízkosti.</a:t>
            </a:r>
          </a:p>
          <a:p>
            <a:r>
              <a:rPr lang="cs-CZ" b="1" dirty="0" err="1"/>
              <a:t>Giovanni</a:t>
            </a:r>
            <a:r>
              <a:rPr lang="cs-CZ" b="1" dirty="0"/>
              <a:t> </a:t>
            </a:r>
            <a:r>
              <a:rPr lang="cs-CZ" b="1" dirty="0" err="1"/>
              <a:t>Sartori</a:t>
            </a:r>
            <a:r>
              <a:rPr lang="cs-CZ" b="1" dirty="0"/>
              <a:t> – tzv. minimální definice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Elmar </a:t>
            </a:r>
            <a:r>
              <a:rPr lang="cs-CZ" dirty="0" err="1"/>
              <a:t>Wiesendhal</a:t>
            </a:r>
            <a:r>
              <a:rPr lang="cs-CZ" dirty="0"/>
              <a:t> – FUNKČNÍ KATALOG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/>
              <a:t>„1. Výběr a rekrutování elity, 2., vytváření vůle, programu a formulování cílů, 3. Vytváření mínění, informace a komunikace, 4. Vytváření vlády, řízení a koordinace, 5. Soutěž o hlasy, účast ve volbách a volební boj 6. Artikulace a reprezentace zájmů, 7. Integrace skupin, 8. Artikulace zájmů, 9. Nominování kandidátů a jejich prezentace, 10. Vzdělávání a politická socializace, 11. Mobilizování mas, vzdělávání mas, participace, 12. Propaganda, mobilizace a podpora, 13. Legitimizační funkce, vytváření konsenzu, 14. Funkce spojování, 15. Zprostředkování a transformace zájmů, 16. Kontrola vlády, 17. Udržování systému, 18. Reforma systému a jeho inovace“ </a:t>
            </a:r>
          </a:p>
        </p:txBody>
      </p:sp>
    </p:spTree>
    <p:extLst>
      <p:ext uri="{BB962C8B-B14F-4D97-AF65-F5344CB8AC3E}">
        <p14:creationId xmlns:p14="http://schemas.microsoft.com/office/powerpoint/2010/main" val="2278555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politických stran (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Beyme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identifikují politické cíle, což se vztahuje k jejich ideologickému vymezení a </a:t>
            </a:r>
            <a:r>
              <a:rPr lang="cs-CZ" dirty="0" err="1"/>
              <a:t>programatice</a:t>
            </a:r>
            <a:endParaRPr lang="cs-CZ" dirty="0"/>
          </a:p>
          <a:p>
            <a:pPr lvl="0"/>
            <a:r>
              <a:rPr lang="cs-CZ" dirty="0"/>
              <a:t>Podílejí se na artikulaci a agregaci společenských zájmů</a:t>
            </a:r>
          </a:p>
          <a:p>
            <a:pPr lvl="0"/>
            <a:r>
              <a:rPr lang="cs-CZ" dirty="0"/>
              <a:t>Mobilizují veřejnost zejména formou účasti na volbách a podílejí se také na procesu politické socializace a </a:t>
            </a:r>
          </a:p>
          <a:p>
            <a:pPr lvl="0"/>
            <a:r>
              <a:rPr lang="cs-CZ" dirty="0"/>
              <a:t>Hrají nezastupitelnou roli v procesu rekrutování politické elity a formování vlády.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politických stran v zemích střední a východní Evropy po roce 1989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249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Transformace komunistických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Ishiyama</a:t>
            </a:r>
            <a:r>
              <a:rPr lang="cs-CZ" b="1" dirty="0"/>
              <a:t> a </a:t>
            </a:r>
            <a:r>
              <a:rPr lang="cs-CZ" b="1" dirty="0" err="1"/>
              <a:t>Bozóki</a:t>
            </a:r>
            <a:r>
              <a:rPr lang="cs-CZ" b="1" dirty="0"/>
              <a:t> – vývoj nástupnických komunistických stran zásadním způsobem ovlivnil přechod postkomunistické země k demokracii</a:t>
            </a:r>
          </a:p>
          <a:p>
            <a:r>
              <a:rPr lang="cs-CZ" b="1" dirty="0" err="1"/>
              <a:t>Taraz</a:t>
            </a:r>
            <a:r>
              <a:rPr lang="cs-CZ" b="1" dirty="0"/>
              <a:t> </a:t>
            </a:r>
            <a:r>
              <a:rPr lang="cs-CZ" b="1" dirty="0" err="1"/>
              <a:t>Kuzio</a:t>
            </a:r>
            <a:r>
              <a:rPr lang="cs-CZ" b="1" dirty="0"/>
              <a:t> – nedošlo k uniformní transformaci těchto stran</a:t>
            </a:r>
          </a:p>
          <a:p>
            <a:r>
              <a:rPr lang="cs-CZ" dirty="0"/>
              <a:t>Valerie </a:t>
            </a:r>
            <a:r>
              <a:rPr lang="cs-CZ" dirty="0" err="1"/>
              <a:t>Bunce</a:t>
            </a:r>
            <a:r>
              <a:rPr lang="cs-CZ" dirty="0"/>
              <a:t> </a:t>
            </a:r>
            <a:r>
              <a:rPr lang="cs-CZ" b="1" dirty="0"/>
              <a:t>upozorňuje na obtížnou předvídatelnost politického vývoje většiny postkomunistických zemí.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306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Herbert </a:t>
            </a:r>
            <a:r>
              <a:rPr lang="cs-CZ" dirty="0" err="1"/>
              <a:t>Kitschelt</a:t>
            </a:r>
            <a:r>
              <a:rPr lang="cs-CZ" dirty="0"/>
              <a:t> – hledá spojitost mezi úspěchem postkomunistických stran a nově se formujícími štěpícími liniemi (konfliktními liniemi)</a:t>
            </a:r>
          </a:p>
          <a:p>
            <a:r>
              <a:rPr lang="cs-CZ" dirty="0"/>
              <a:t>osa, kde </a:t>
            </a:r>
            <a:r>
              <a:rPr lang="cs-CZ" dirty="0" err="1"/>
              <a:t>protržní</a:t>
            </a:r>
            <a:r>
              <a:rPr lang="cs-CZ" dirty="0"/>
              <a:t>/</a:t>
            </a:r>
            <a:r>
              <a:rPr lang="cs-CZ" dirty="0" err="1"/>
              <a:t>libertariální</a:t>
            </a:r>
            <a:r>
              <a:rPr lang="cs-CZ" dirty="0"/>
              <a:t> orientace leží na jedné straně a protitržní/autoritářská orientace na straně druhé.</a:t>
            </a:r>
          </a:p>
          <a:p>
            <a:r>
              <a:rPr lang="cs-CZ" dirty="0"/>
              <a:t>Podpora – závisí na tom, zda jednotlivci od případných změn očekávají, že v novém prostředí uspějí, či nikoliv. (</a:t>
            </a:r>
            <a:r>
              <a:rPr lang="cs-CZ" dirty="0" err="1"/>
              <a:t>winners</a:t>
            </a:r>
            <a:r>
              <a:rPr lang="cs-CZ" dirty="0"/>
              <a:t> x </a:t>
            </a:r>
            <a:r>
              <a:rPr lang="cs-CZ" dirty="0" err="1"/>
              <a:t>losers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3706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Herbert </a:t>
            </a:r>
            <a:r>
              <a:rPr lang="cs-CZ" dirty="0" err="1"/>
              <a:t>Kitschelt</a:t>
            </a:r>
            <a:r>
              <a:rPr lang="cs-CZ" dirty="0"/>
              <a:t> – hledá spojitost mezi úspěchem postkomunistických stran a nově se formujícími štěpícími liniemi (konfliktními liniemi)</a:t>
            </a:r>
          </a:p>
          <a:p>
            <a:r>
              <a:rPr lang="cs-CZ" dirty="0"/>
              <a:t>osa, kde </a:t>
            </a:r>
            <a:r>
              <a:rPr lang="cs-CZ" dirty="0" err="1"/>
              <a:t>protržní</a:t>
            </a:r>
            <a:r>
              <a:rPr lang="cs-CZ" dirty="0"/>
              <a:t>/</a:t>
            </a:r>
            <a:r>
              <a:rPr lang="cs-CZ" dirty="0" err="1"/>
              <a:t>libertariální</a:t>
            </a:r>
            <a:r>
              <a:rPr lang="cs-CZ" dirty="0"/>
              <a:t> orientace leží na jedné straně a protitržní/autoritářská orientace na straně druhé.</a:t>
            </a:r>
          </a:p>
          <a:p>
            <a:r>
              <a:rPr lang="cs-CZ" dirty="0"/>
              <a:t>Podpora – závisí na tom, zda jednotlivci od případných změn očekávají, že v novém prostředí uspějí, či nikoliv. (</a:t>
            </a:r>
            <a:r>
              <a:rPr lang="cs-CZ" dirty="0" err="1"/>
              <a:t>winners</a:t>
            </a:r>
            <a:r>
              <a:rPr lang="cs-CZ" dirty="0"/>
              <a:t> x </a:t>
            </a:r>
            <a:r>
              <a:rPr lang="cs-CZ" dirty="0" err="1"/>
              <a:t>losers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77134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ty, kteří </a:t>
            </a:r>
            <a:r>
              <a:rPr lang="cs-CZ" b="1" dirty="0"/>
              <a:t>ztratí na transformaci</a:t>
            </a:r>
            <a:r>
              <a:rPr lang="cs-CZ" dirty="0"/>
              <a:t> řadí:</a:t>
            </a:r>
          </a:p>
          <a:p>
            <a:pPr lvl="1"/>
            <a:r>
              <a:rPr lang="cs-CZ" dirty="0"/>
              <a:t>nekvalifikované zaměstnance ve všech ekonomických sektorech, </a:t>
            </a:r>
          </a:p>
          <a:p>
            <a:pPr lvl="1"/>
            <a:r>
              <a:rPr lang="cs-CZ" dirty="0"/>
              <a:t>kvalifikované dělníky pracující v těžkém průmyslu, </a:t>
            </a:r>
          </a:p>
          <a:p>
            <a:pPr lvl="1"/>
            <a:r>
              <a:rPr lang="cs-CZ" dirty="0"/>
              <a:t>starý personál bezpečnostních služeb komunistického režimu, jako policie, komunistické polovojenské ochranné síly a v menší míře profesionální armádní stav. </a:t>
            </a:r>
          </a:p>
          <a:p>
            <a:pPr lvl="1"/>
            <a:r>
              <a:rPr lang="cs-CZ" dirty="0"/>
              <a:t>Nejvíce zranitelnou skupinou jsou lidé mimo pracovní trh, závislí na fixních příjmech (zejména důchodci)</a:t>
            </a:r>
          </a:p>
        </p:txBody>
      </p:sp>
    </p:spTree>
    <p:extLst>
      <p:ext uri="{BB962C8B-B14F-4D97-AF65-F5344CB8AC3E}">
        <p14:creationId xmlns:p14="http://schemas.microsoft.com/office/powerpoint/2010/main" val="1792344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cs-CZ" dirty="0"/>
              <a:t>Strategie nástupnických post/komunistických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/>
          </a:p>
          <a:p>
            <a:r>
              <a:rPr lang="cs-CZ" b="1" dirty="0" err="1"/>
              <a:t>Grzymała</a:t>
            </a:r>
            <a:r>
              <a:rPr lang="cs-CZ" b="1" dirty="0"/>
              <a:t>-</a:t>
            </a:r>
            <a:r>
              <a:rPr lang="cs-CZ" b="1" dirty="0" err="1"/>
              <a:t>Busse</a:t>
            </a:r>
            <a:endParaRPr lang="cs-CZ" b="1" dirty="0"/>
          </a:p>
          <a:p>
            <a:r>
              <a:rPr lang="cs-CZ" dirty="0"/>
              <a:t>Organizační strategie komunistických stran málo zmapovaná (2001)</a:t>
            </a:r>
          </a:p>
          <a:p>
            <a:r>
              <a:rPr lang="cs-CZ" dirty="0"/>
              <a:t>Organizační strategie má vliv na úspěch komunistické strany</a:t>
            </a:r>
          </a:p>
          <a:p>
            <a:r>
              <a:rPr lang="cs-CZ" dirty="0"/>
              <a:t>Interakce strany s voliči</a:t>
            </a:r>
          </a:p>
          <a:p>
            <a:r>
              <a:rPr lang="cs-CZ" dirty="0"/>
              <a:t>Mnohé z nich – příliš soustředěny na vlastní ideologii. Podle ní, se strana, aby uspěla musí zaměřit na voliče</a:t>
            </a:r>
          </a:p>
          <a:p>
            <a:r>
              <a:rPr lang="cs-CZ" b="1" dirty="0"/>
              <a:t>Valerie </a:t>
            </a:r>
            <a:r>
              <a:rPr lang="cs-CZ" b="1" dirty="0" err="1"/>
              <a:t>Bunce</a:t>
            </a:r>
            <a:endParaRPr lang="cs-CZ" b="1" dirty="0"/>
          </a:p>
          <a:p>
            <a:r>
              <a:rPr lang="cs-CZ" dirty="0"/>
              <a:t>Protesty – proti státu (nefavorizuje úspěšnou demokratizaci) x proti režimu (favorizuje úspěšnou demokratizaci) </a:t>
            </a:r>
          </a:p>
        </p:txBody>
      </p:sp>
    </p:spTree>
    <p:extLst>
      <p:ext uri="{BB962C8B-B14F-4D97-AF65-F5344CB8AC3E}">
        <p14:creationId xmlns:p14="http://schemas.microsoft.com/office/powerpoint/2010/main" val="2930316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Tři typy nových politických stran v SVE</a:t>
            </a:r>
            <a:r>
              <a:rPr lang="cs-CZ" dirty="0"/>
              <a:t>:</a:t>
            </a:r>
          </a:p>
          <a:p>
            <a:r>
              <a:rPr lang="cs-CZ" b="1" dirty="0"/>
              <a:t>charizmatické, klientelistické a programové </a:t>
            </a:r>
          </a:p>
          <a:p>
            <a:r>
              <a:rPr lang="cs-CZ" b="1" dirty="0"/>
              <a:t>Programové </a:t>
            </a:r>
            <a:r>
              <a:rPr lang="cs-CZ" dirty="0"/>
              <a:t>favorizují</a:t>
            </a:r>
            <a:r>
              <a:rPr lang="cs-CZ" b="1" dirty="0"/>
              <a:t> úspěšný přechod k demokracii </a:t>
            </a:r>
          </a:p>
          <a:p>
            <a:r>
              <a:rPr lang="cs-CZ" dirty="0"/>
              <a:t>Stranické systémy klientelistických a charizmatických stran se podle </a:t>
            </a:r>
            <a:r>
              <a:rPr lang="cs-CZ" dirty="0" err="1"/>
              <a:t>Kitschelta</a:t>
            </a:r>
            <a:r>
              <a:rPr lang="cs-CZ" dirty="0"/>
              <a:t> mohou udržet za dvou podmínek a to „pokud 1) oslovují prosté a nevzdělané voliče, pro které rozpor mezi demokratickými normami a chováním strany není nápadný nebo problematický a 2) neoperují v prostředí ekonomického růstu a </a:t>
            </a:r>
            <a:r>
              <a:rPr lang="cs-CZ" dirty="0" err="1"/>
              <a:t>sektorálních</a:t>
            </a:r>
            <a:r>
              <a:rPr lang="cs-CZ" dirty="0"/>
              <a:t> změn, které ruší rovnováhu politických koalic dotvořené těmito stranickými systémy.“ KITSCHELT: </a:t>
            </a:r>
            <a:r>
              <a:rPr lang="cs-CZ" i="1" dirty="0" err="1"/>
              <a:t>Formation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Party </a:t>
            </a:r>
            <a:r>
              <a:rPr lang="cs-CZ" i="1" dirty="0" err="1"/>
              <a:t>Cleavages</a:t>
            </a:r>
            <a:r>
              <a:rPr lang="cs-CZ" i="1" dirty="0"/>
              <a:t>... </a:t>
            </a:r>
            <a:r>
              <a:rPr lang="cs-CZ" dirty="0" err="1"/>
              <a:t>c</a:t>
            </a:r>
            <a:r>
              <a:rPr lang="cs-CZ" dirty="0"/>
              <a:t>. </a:t>
            </a:r>
            <a:r>
              <a:rPr lang="cs-CZ" dirty="0" err="1"/>
              <a:t>d</a:t>
            </a:r>
            <a:r>
              <a:rPr lang="cs-CZ" dirty="0"/>
              <a:t>., s. 450.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786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Postkomunistické 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Paul </a:t>
            </a:r>
            <a:r>
              <a:rPr lang="cs-CZ" dirty="0" err="1"/>
              <a:t>Lewis</a:t>
            </a:r>
            <a:r>
              <a:rPr lang="cs-CZ" dirty="0"/>
              <a:t> 2001 </a:t>
            </a:r>
            <a:r>
              <a:rPr lang="cs-CZ"/>
              <a:t>- postkomunistická </a:t>
            </a:r>
            <a:r>
              <a:rPr lang="cs-CZ" dirty="0"/>
              <a:t>stranická rodina</a:t>
            </a:r>
          </a:p>
          <a:p>
            <a:r>
              <a:rPr lang="cs-CZ" dirty="0"/>
              <a:t>ve </a:t>
            </a:r>
            <a:r>
              <a:rPr lang="cs-CZ" dirty="0" err="1"/>
              <a:t>středovýchodoevropském</a:t>
            </a:r>
            <a:r>
              <a:rPr lang="cs-CZ" dirty="0"/>
              <a:t> a pobaltském rámci (KSČM, MSZP, SLD, SDL, ZLSD, LDDP)</a:t>
            </a:r>
          </a:p>
          <a:p>
            <a:r>
              <a:rPr lang="cs-CZ" dirty="0"/>
              <a:t>Ve východní Evropě a na Balkáně (BSP, SDSM, DPS; SNP; SDP; PDSR; SPS; PSS, SPU, bosenská koalice </a:t>
            </a:r>
            <a:r>
              <a:rPr lang="cs-CZ" dirty="0" err="1"/>
              <a:t>Sloga</a:t>
            </a:r>
            <a:r>
              <a:rPr lang="cs-CZ" dirty="0"/>
              <a:t>), běloruští, moldavští a ukrajinští „komunisté“  (</a:t>
            </a:r>
            <a:r>
              <a:rPr lang="cs-CZ" dirty="0" err="1"/>
              <a:t>Lewisem</a:t>
            </a:r>
            <a:r>
              <a:rPr lang="cs-CZ" dirty="0"/>
              <a:t> blíže  nespecifikovaní) </a:t>
            </a:r>
          </a:p>
          <a:p>
            <a:r>
              <a:rPr lang="cs-CZ" dirty="0"/>
              <a:t>KRITIKA: </a:t>
            </a:r>
          </a:p>
          <a:p>
            <a:pPr lvl="1"/>
            <a:r>
              <a:rPr lang="cs-CZ" dirty="0"/>
              <a:t>Nelze hovořit o homogenní stranické rodině</a:t>
            </a:r>
          </a:p>
          <a:p>
            <a:pPr lvl="1"/>
            <a:r>
              <a:rPr lang="cs-CZ" dirty="0"/>
              <a:t>Tyto strany mají rozdílnou identitu</a:t>
            </a:r>
          </a:p>
          <a:p>
            <a:pPr lvl="1"/>
            <a:r>
              <a:rPr lang="cs-CZ" dirty="0"/>
              <a:t>Je třeba rozlišovat – postkomunistické x tradiční komunistické strany</a:t>
            </a:r>
          </a:p>
          <a:p>
            <a:r>
              <a:rPr lang="cs-CZ" dirty="0" err="1"/>
              <a:t>Lewis</a:t>
            </a:r>
            <a:r>
              <a:rPr lang="cs-CZ" dirty="0"/>
              <a:t> zdůrazňuje „společné dědictví“ jako klíčový prvek pro zařazení jednotlivých stran k této rodině.</a:t>
            </a:r>
          </a:p>
          <a:p>
            <a:r>
              <a:rPr lang="cs-CZ" dirty="0"/>
              <a:t>Problém rozdílných identit a pokračující </a:t>
            </a:r>
            <a:r>
              <a:rPr lang="cs-CZ" dirty="0" err="1"/>
              <a:t>sociáldemokratizace</a:t>
            </a:r>
            <a:r>
              <a:rPr lang="cs-CZ" dirty="0"/>
              <a:t> mezi většinou z nich. – tento proces byl ovlivněn řadou faktorů. </a:t>
            </a:r>
          </a:p>
        </p:txBody>
      </p:sp>
    </p:spTree>
    <p:extLst>
      <p:ext uri="{BB962C8B-B14F-4D97-AF65-F5344CB8AC3E}">
        <p14:creationId xmlns:p14="http://schemas.microsoft.com/office/powerpoint/2010/main" val="301978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Giovanni</a:t>
            </a:r>
            <a:r>
              <a:rPr lang="cs-CZ" b="1" dirty="0"/>
              <a:t> </a:t>
            </a:r>
            <a:r>
              <a:rPr lang="cs-CZ" b="1" dirty="0" err="1"/>
              <a:t>Sartori</a:t>
            </a:r>
            <a:r>
              <a:rPr lang="cs-CZ" b="1" dirty="0"/>
              <a:t> – tzv. minimální definice</a:t>
            </a:r>
          </a:p>
          <a:p>
            <a:r>
              <a:rPr lang="cs-CZ" b="1" i="1" u="sng" dirty="0"/>
              <a:t>„politická skupina, jež se účastní voleb, jež je schopna jejich prostřednictvím prosadit své kandidáty do veřejných úřadů.“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Transformační potenciál postkomunistických stran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Vít Hloušek:</a:t>
            </a:r>
          </a:p>
          <a:p>
            <a:r>
              <a:rPr lang="cs-CZ" dirty="0"/>
              <a:t>Připravenost stranické elity k proměně strany</a:t>
            </a:r>
          </a:p>
          <a:p>
            <a:r>
              <a:rPr lang="cs-CZ" dirty="0"/>
              <a:t>Akceptace transformace strany členskou základnou</a:t>
            </a:r>
          </a:p>
          <a:p>
            <a:r>
              <a:rPr lang="cs-CZ" dirty="0"/>
              <a:t>Historická relevance levice</a:t>
            </a:r>
          </a:p>
          <a:p>
            <a:r>
              <a:rPr lang="cs-CZ" dirty="0"/>
              <a:t>Udržení majetkového a finančního základu nezbytného pro etablování nové strany</a:t>
            </a:r>
          </a:p>
          <a:p>
            <a:r>
              <a:rPr lang="cs-CZ" dirty="0"/>
              <a:t>Dopad konfliktu centrum-periferie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419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Postkomunistické strany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Sociáldemokratizující</a:t>
            </a:r>
            <a:r>
              <a:rPr lang="cs-CZ" dirty="0"/>
              <a:t> se skupina stran: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Svaz demokratické levice (SDL, Polsko)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Maďarská socialistická strana, (MSZP)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Litevská demokratická strana práce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Strana demokratické levice SDĽ(Slovensko)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Strany, které zůstaly věrny své ideologii: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KSČM, Komunistická strana Ruské federace, Maďarská strana práce</a:t>
            </a:r>
          </a:p>
          <a:p>
            <a:r>
              <a:rPr lang="cs-CZ" altLang="cs-CZ" dirty="0"/>
              <a:t>Strany, které se udržely u moci i po změnách:</a:t>
            </a:r>
          </a:p>
          <a:p>
            <a:pPr lvl="1"/>
            <a:r>
              <a:rPr lang="cs-CZ" altLang="cs-CZ" dirty="0"/>
              <a:t>Albánská socialistická strana</a:t>
            </a:r>
          </a:p>
          <a:p>
            <a:pPr lvl="1"/>
            <a:r>
              <a:rPr lang="cs-CZ" altLang="cs-CZ" dirty="0"/>
              <a:t>Socialistická strana Srbska (SPS)</a:t>
            </a:r>
          </a:p>
          <a:p>
            <a:pPr lvl="1"/>
            <a:r>
              <a:rPr lang="cs-CZ" altLang="cs-CZ" dirty="0"/>
              <a:t>Demokratická strana socialistů (DPS)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313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Satelitní strany komunistických stran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/>
              <a:t>Příklady stran:</a:t>
            </a:r>
          </a:p>
          <a:p>
            <a:pPr lvl="1"/>
            <a:r>
              <a:rPr lang="cs-CZ" altLang="cs-CZ" dirty="0"/>
              <a:t>PSL – </a:t>
            </a:r>
            <a:r>
              <a:rPr lang="cs-CZ" altLang="cs-CZ" dirty="0" err="1"/>
              <a:t>Polskie</a:t>
            </a:r>
            <a:r>
              <a:rPr lang="cs-CZ" altLang="cs-CZ" dirty="0"/>
              <a:t> </a:t>
            </a:r>
            <a:r>
              <a:rPr lang="cs-CZ" altLang="cs-CZ" dirty="0" err="1"/>
              <a:t>stronnictwo</a:t>
            </a:r>
            <a:r>
              <a:rPr lang="cs-CZ" altLang="cs-CZ" dirty="0"/>
              <a:t> </a:t>
            </a:r>
            <a:r>
              <a:rPr lang="cs-CZ" altLang="cs-CZ" dirty="0" err="1"/>
              <a:t>ludowe</a:t>
            </a:r>
            <a:r>
              <a:rPr lang="cs-CZ" altLang="cs-CZ" dirty="0"/>
              <a:t> (Polská lidová strana) (Polsko)</a:t>
            </a:r>
          </a:p>
          <a:p>
            <a:pPr lvl="1"/>
            <a:r>
              <a:rPr lang="cs-CZ" altLang="cs-CZ" dirty="0"/>
              <a:t>Lidový rolnický svaz (Bulharsko)</a:t>
            </a:r>
          </a:p>
          <a:p>
            <a:pPr lvl="1"/>
            <a:r>
              <a:rPr lang="cs-CZ" altLang="cs-CZ" dirty="0"/>
              <a:t>Československá strana lidová (Československo)</a:t>
            </a:r>
          </a:p>
          <a:p>
            <a:pPr eaLnBrk="1" hangingPunct="1"/>
            <a:r>
              <a:rPr lang="cs-CZ" altLang="cs-CZ" dirty="0"/>
              <a:t>Oproti ostatním politickým stranám – měly materiální a organizační strukturu a navíc se dokázaly úspěšně adaptovat na nová pravidla „hry“.</a:t>
            </a:r>
          </a:p>
          <a:p>
            <a:pPr eaLnBrk="1" hangingPunct="1"/>
            <a:r>
              <a:rPr lang="cs-CZ" altLang="cs-CZ" dirty="0"/>
              <a:t>Během počátečních období – byly většinou v izolaci</a:t>
            </a:r>
          </a:p>
        </p:txBody>
      </p:sp>
    </p:spTree>
    <p:extLst>
      <p:ext uri="{BB962C8B-B14F-4D97-AF65-F5344CB8AC3E}">
        <p14:creationId xmlns:p14="http://schemas.microsoft.com/office/powerpoint/2010/main" val="3861634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Obecné trendy vzniku pol. stran po pádu komunizmu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Atmosféra </a:t>
            </a:r>
            <a:r>
              <a:rPr lang="cs-CZ" dirty="0" err="1"/>
              <a:t>antistranictví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Psychická bariéra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Rezervované postoje k politickým konfliktům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Nové politické strany obtížně hledají ukotvení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Chybí širší povědomí o ideovém zakotvení jednotlivých stran mezi voliči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Deformované vidění některých stranických rodin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Atilla</a:t>
            </a:r>
            <a:r>
              <a:rPr lang="cs-CZ" dirty="0"/>
              <a:t> </a:t>
            </a:r>
            <a:r>
              <a:rPr lang="cs-CZ" dirty="0" err="1"/>
              <a:t>Ágh</a:t>
            </a:r>
            <a:r>
              <a:rPr lang="cs-CZ" dirty="0"/>
              <a:t>: strana „vznášející se nad společností“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Důležitý rys – nacionalizmus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„nízké fungování demokratických institucí, špatné fungování politických stran“</a:t>
            </a:r>
          </a:p>
        </p:txBody>
      </p:sp>
    </p:spTree>
    <p:extLst>
      <p:ext uri="{BB962C8B-B14F-4D97-AF65-F5344CB8AC3E}">
        <p14:creationId xmlns:p14="http://schemas.microsoft.com/office/powerpoint/2010/main" val="5697313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Strany typu fóra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Polsko – ???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Československo - ???, VPN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Bulharsko – Svaz demokratických sil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NDR – Nové Fórum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Litva – </a:t>
            </a:r>
            <a:r>
              <a:rPr lang="cs-CZ" altLang="cs-CZ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Sajúdis</a:t>
            </a: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Rumunsko – Fronta národního osvobození – </a:t>
            </a:r>
          </a:p>
          <a:p>
            <a:pPr lvl="2" indent="-274320">
              <a:buFont typeface="Wingdings"/>
              <a:buChar char=""/>
              <a:defRPr/>
            </a:pPr>
            <a:r>
              <a:rPr lang="cs-CZ" alt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(ale  mezi proudy byli jak antikomunisté, tak i reformní křídlo komunistické strany)</a:t>
            </a:r>
          </a:p>
        </p:txBody>
      </p:sp>
    </p:spTree>
    <p:extLst>
      <p:ext uri="{BB962C8B-B14F-4D97-AF65-F5344CB8AC3E}">
        <p14:creationId xmlns:p14="http://schemas.microsoft.com/office/powerpoint/2010/main" val="4711429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Strany typu fóra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Polsko – </a:t>
            </a:r>
            <a:r>
              <a:rPr lang="cs-CZ" altLang="cs-CZ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Solidarność</a:t>
            </a: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Československo OF, VPN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Bulharsko – Svaz demokratických sil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NDR – Nové Fórum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Litva – </a:t>
            </a:r>
            <a:r>
              <a:rPr lang="cs-CZ" altLang="cs-CZ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Sajúdis</a:t>
            </a: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Rumunsko – Fronta národního osvobození – </a:t>
            </a:r>
          </a:p>
          <a:p>
            <a:pPr lvl="2" indent="-274320">
              <a:buFont typeface="Wingdings"/>
              <a:buChar char=""/>
              <a:defRPr/>
            </a:pPr>
            <a:r>
              <a:rPr lang="cs-CZ" alt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(ale  mezi proudy byli jak antikomunisté, tak i reformní křídlo komunistické strany)</a:t>
            </a:r>
          </a:p>
        </p:txBody>
      </p:sp>
    </p:spTree>
    <p:extLst>
      <p:ext uri="{BB962C8B-B14F-4D97-AF65-F5344CB8AC3E}">
        <p14:creationId xmlns:p14="http://schemas.microsoft.com/office/powerpoint/2010/main" val="41891783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Strany typu fóra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Estonsko – Lidová fronta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Lotyšsko – Lidová fronta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Slovinsko – Demokratická opozice Slovinska (DEMOS)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Maďarské demokratické Fórum (konzervativní, liberální a nacionalistický proud)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Nové Fórum – NDR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Svaz demokratických sil – Bulharsko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36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Stranické systémy středovýchodní Evropy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Vícestranický</a:t>
            </a:r>
            <a:r>
              <a:rPr lang="cs-CZ" altLang="cs-CZ" dirty="0"/>
              <a:t> formát – převažuje</a:t>
            </a:r>
          </a:p>
          <a:p>
            <a:pPr eaLnBrk="1" hangingPunct="1"/>
            <a:r>
              <a:rPr lang="cs-CZ" altLang="cs-CZ" dirty="0"/>
              <a:t>Polarizace – velmi polarizované stranické systémy PL, HU – méně ČR</a:t>
            </a:r>
          </a:p>
          <a:p>
            <a:pPr eaLnBrk="1" hangingPunct="1"/>
            <a:r>
              <a:rPr lang="cs-CZ" altLang="cs-CZ" dirty="0"/>
              <a:t>Volatilita</a:t>
            </a:r>
          </a:p>
          <a:p>
            <a:pPr eaLnBrk="1" hangingPunct="1"/>
            <a:r>
              <a:rPr lang="cs-CZ" altLang="cs-CZ" dirty="0"/>
              <a:t>Narušeny tradiční konfliktní linie ve společnosti</a:t>
            </a:r>
          </a:p>
          <a:p>
            <a:pPr eaLnBrk="1" hangingPunct="1"/>
            <a:r>
              <a:rPr lang="cs-CZ" altLang="cs-CZ" dirty="0"/>
              <a:t>Konfliktní linie – rozlišení mezi politickými a transformačními</a:t>
            </a:r>
          </a:p>
          <a:p>
            <a:pPr eaLnBrk="1" hangingPunct="1"/>
            <a:r>
              <a:rPr lang="cs-CZ" altLang="cs-CZ" dirty="0"/>
              <a:t>Odlišné chápání levice a pravice</a:t>
            </a:r>
          </a:p>
        </p:txBody>
      </p:sp>
    </p:spTree>
    <p:extLst>
      <p:ext uri="{BB962C8B-B14F-4D97-AF65-F5344CB8AC3E}">
        <p14:creationId xmlns:p14="http://schemas.microsoft.com/office/powerpoint/2010/main" val="22895684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Konfliktní linie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/>
              <a:t>Komunistický režim a antikomunistická protirežimní opozice</a:t>
            </a:r>
          </a:p>
          <a:p>
            <a:pPr eaLnBrk="1" hangingPunct="1"/>
            <a:r>
              <a:rPr lang="cs-CZ" altLang="cs-CZ"/>
              <a:t>Socioekonomická konfliktní linie transformace </a:t>
            </a:r>
          </a:p>
          <a:p>
            <a:pPr eaLnBrk="1" hangingPunct="1"/>
            <a:r>
              <a:rPr lang="cs-CZ" altLang="cs-CZ"/>
              <a:t>Konfliktní linie – nacionalizmus x regionalizmus</a:t>
            </a:r>
          </a:p>
        </p:txBody>
      </p:sp>
    </p:spTree>
    <p:extLst>
      <p:ext uri="{BB962C8B-B14F-4D97-AF65-F5344CB8AC3E}">
        <p14:creationId xmlns:p14="http://schemas.microsoft.com/office/powerpoint/2010/main" val="32887092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51" name="Group 6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68200149"/>
              </p:ext>
            </p:extLst>
          </p:nvPr>
        </p:nvGraphicFramePr>
        <p:xfrm>
          <a:off x="457200" y="332657"/>
          <a:ext cx="8229600" cy="554695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Konfliktní linie transformace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Klíčové sporné otázky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Strany profilující se na této konfliktní linii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Spor o podobu režimu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Povaha (charakter) režimu, rychlost, intenzita směřování společenské a politické transformace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1)Transformující se komunistická strana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2) Hnutí typu fóra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3)Antikomunistické formace disidentské provenience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Socioekonomická konfliktní linie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Otázka zisků či ztrát v ekonomické transformaci,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Spor o podobu a rychlost ekonomické transformace, zárodek cleavage vlastníci-pracující 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Liberálně-konzervativní formace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Sociálnědemo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kratizované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exkomunistické strany 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Obnovené socialistické či sociálnědemokratické formace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445561" y="6088465"/>
            <a:ext cx="4211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Převzato: STRMISKA  a kol: 2005, s. 29.</a:t>
            </a:r>
          </a:p>
        </p:txBody>
      </p:sp>
    </p:spTree>
    <p:extLst>
      <p:ext uri="{BB962C8B-B14F-4D97-AF65-F5344CB8AC3E}">
        <p14:creationId xmlns:p14="http://schemas.microsoft.com/office/powerpoint/2010/main" val="190624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M. Strmiska: </a:t>
            </a:r>
            <a:r>
              <a:rPr lang="cs-CZ" i="1" dirty="0"/>
              <a:t>„Oblíbenost </a:t>
            </a:r>
            <a:r>
              <a:rPr lang="cs-CZ" i="1" dirty="0" err="1"/>
              <a:t>Sartoriho</a:t>
            </a:r>
            <a:r>
              <a:rPr lang="cs-CZ" i="1" dirty="0"/>
              <a:t> definice plyne z její oblíbenosti a minima charakterizujících znaků. Vymezení politické strany ovšem často bývá koncipováno šířeji a různými autory jsou zmiňovány další znaky..... Na prvním místě bývá zmiňována </a:t>
            </a:r>
            <a:r>
              <a:rPr lang="cs-CZ" b="1" i="1" u="sng" dirty="0"/>
              <a:t>trvalost organizační struktury a existence místních územních struktur a centrálního vedení</a:t>
            </a:r>
            <a:r>
              <a:rPr lang="cs-CZ" i="1" dirty="0"/>
              <a:t>, dále </a:t>
            </a:r>
            <a:r>
              <a:rPr lang="cs-CZ" b="1" i="1" u="sng" dirty="0"/>
              <a:t>ideologická orientace</a:t>
            </a:r>
            <a:r>
              <a:rPr lang="cs-CZ" i="1" dirty="0"/>
              <a:t> a/nebo </a:t>
            </a:r>
            <a:r>
              <a:rPr lang="cs-CZ" b="1" i="1" u="sng" dirty="0"/>
              <a:t>prezentování určitého programu</a:t>
            </a:r>
            <a:r>
              <a:rPr lang="cs-CZ" i="1" dirty="0"/>
              <a:t>, případně alespoň </a:t>
            </a:r>
            <a:r>
              <a:rPr lang="cs-CZ" b="1" i="1" u="sng" dirty="0"/>
              <a:t>základního politického cíle,</a:t>
            </a:r>
            <a:r>
              <a:rPr lang="cs-CZ" i="1" dirty="0"/>
              <a:t> a někdy také snaha </a:t>
            </a:r>
            <a:r>
              <a:rPr lang="cs-CZ" b="1" i="1" u="sng" dirty="0"/>
              <a:t>získávat společenskou podporu nejenom prostřednictvím voleb.“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9" name="Group 8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62303011"/>
              </p:ext>
            </p:extLst>
          </p:nvPr>
        </p:nvGraphicFramePr>
        <p:xfrm>
          <a:off x="457200" y="277813"/>
          <a:ext cx="8229600" cy="628110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9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Nacionalistická konfliktní linie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Existence menšinového etnika či specifického regionu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Existence jiného národa vnímaného jako tradiční nepřítel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Spor o podobu režimu (inkluzivní občanská společnost x etnokracie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strany/hnutí národnostních menšin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regionální formace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nacionalistické formace s „celonárodním posláním“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Konfliktní linie z předkomunistické éry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Církev – stát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Město - venkov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1)Křesťanskodemokratické a křesťansko-národní strany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2)Agrární formace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Konfliktní linie komunizmus-antikomunizmus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Proces dekomunizace, vztah ke komunistické minulosti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1)Exkomunistické strany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2)Neokomunistické strany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3)Strany vzniklé z hnutí typu fóra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Zárodečná postmaterialistická konfliktní linie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Materiální – postmateriální hodnoty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1)Strany zelených, 2)hnutí typu fóra – (částečně), 3)sociálně-liberální formace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35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Stranické systémy zemí SE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b="1" dirty="0"/>
              <a:t>Shody: </a:t>
            </a:r>
          </a:p>
          <a:p>
            <a:pPr lvl="1"/>
            <a:r>
              <a:rPr lang="cs-CZ" altLang="cs-CZ" dirty="0"/>
              <a:t>Parlamentně-demokratický režim (určitá výjimka Polsko do r. 1997)</a:t>
            </a:r>
          </a:p>
          <a:p>
            <a:pPr lvl="1"/>
            <a:r>
              <a:rPr lang="cs-CZ" altLang="cs-CZ" dirty="0"/>
              <a:t>Poměrné volební systémy (výjimka Maďarsko)</a:t>
            </a:r>
          </a:p>
          <a:p>
            <a:pPr eaLnBrk="1" hangingPunct="1"/>
            <a:r>
              <a:rPr lang="cs-CZ" altLang="cs-CZ" b="1" dirty="0"/>
              <a:t>Rozdíly:</a:t>
            </a:r>
          </a:p>
          <a:p>
            <a:pPr lvl="1"/>
            <a:r>
              <a:rPr lang="cs-CZ" altLang="cs-CZ" dirty="0"/>
              <a:t>Podoba stranických systémů</a:t>
            </a:r>
          </a:p>
          <a:p>
            <a:pPr lvl="1"/>
            <a:r>
              <a:rPr lang="cs-CZ" altLang="cs-CZ" dirty="0"/>
              <a:t>Stupeň konsolidace (v minulosti určité problémy PL, SVK)</a:t>
            </a:r>
          </a:p>
          <a:p>
            <a:pPr lvl="1"/>
            <a:r>
              <a:rPr lang="cs-CZ" altLang="cs-CZ" dirty="0"/>
              <a:t>Úspěšnější –HU, SI</a:t>
            </a:r>
          </a:p>
        </p:txBody>
      </p:sp>
    </p:spTree>
    <p:extLst>
      <p:ext uri="{BB962C8B-B14F-4D97-AF65-F5344CB8AC3E}">
        <p14:creationId xmlns:p14="http://schemas.microsoft.com/office/powerpoint/2010/main" val="1091080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Hlavní stranické rodiny a jejich geneze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Stranické rodiny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298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Socialisté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Nejdůležitější stranická rodina na levici</a:t>
            </a:r>
          </a:p>
          <a:p>
            <a:r>
              <a:rPr lang="cs-CZ" dirty="0"/>
              <a:t>Původ v širokém socialistickém hnutí </a:t>
            </a:r>
            <a:r>
              <a:rPr lang="cs-CZ" b="1" u="sng" dirty="0"/>
              <a:t>z 19. století, jež je spojeno s průmyslovou revolucí a s narůstajícím počtem dělníků.</a:t>
            </a:r>
            <a:r>
              <a:rPr lang="cs-CZ" dirty="0"/>
              <a:t> </a:t>
            </a:r>
          </a:p>
          <a:p>
            <a:r>
              <a:rPr lang="cs-CZ" dirty="0"/>
              <a:t>Postaven na </a:t>
            </a:r>
            <a:r>
              <a:rPr lang="cs-CZ" b="1" dirty="0"/>
              <a:t>marxismu a k třídnímu boji</a:t>
            </a:r>
          </a:p>
          <a:p>
            <a:r>
              <a:rPr lang="cs-CZ" dirty="0"/>
              <a:t>Přelom 19. a počátek 20. století – </a:t>
            </a:r>
            <a:r>
              <a:rPr lang="cs-CZ" b="1" dirty="0"/>
              <a:t>určitá revize díla Karla Marxe </a:t>
            </a:r>
            <a:r>
              <a:rPr lang="cs-CZ" dirty="0"/>
              <a:t>(Eduard </a:t>
            </a:r>
            <a:r>
              <a:rPr lang="cs-CZ" dirty="0" err="1"/>
              <a:t>Bernstein</a:t>
            </a:r>
            <a:r>
              <a:rPr lang="cs-CZ" dirty="0"/>
              <a:t>, Karl </a:t>
            </a:r>
            <a:r>
              <a:rPr lang="cs-CZ" dirty="0" err="1"/>
              <a:t>Kautsky</a:t>
            </a:r>
            <a:r>
              <a:rPr lang="cs-CZ" dirty="0"/>
              <a:t>, Viktor Adler a další),</a:t>
            </a:r>
          </a:p>
          <a:p>
            <a:r>
              <a:rPr lang="cs-CZ" dirty="0"/>
              <a:t>Důraz na </a:t>
            </a:r>
            <a:r>
              <a:rPr lang="cs-CZ" b="1" i="1" u="sng" dirty="0"/>
              <a:t>evoluční reformy stávajícího uspořádání,</a:t>
            </a:r>
            <a:r>
              <a:rPr lang="cs-CZ" i="1" dirty="0"/>
              <a:t> jež povede ke zlepšování postavení dělnictva</a:t>
            </a:r>
          </a:p>
          <a:p>
            <a:r>
              <a:rPr lang="cs-CZ" b="1" i="1" u="sng" dirty="0"/>
              <a:t>Antisystémové vnímání sociální demokracie tím začalo postupně mizet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501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demokraté a socialisté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Sociální demokraté </a:t>
            </a:r>
            <a:r>
              <a:rPr lang="cs-CZ" b="1" u="sng" dirty="0"/>
              <a:t>se stali více pragmatickými politickými stranami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Německá sociální demokracie – </a:t>
            </a:r>
            <a:r>
              <a:rPr lang="cs-CZ" b="1" u="sng" dirty="0" err="1"/>
              <a:t>Godesberský</a:t>
            </a:r>
            <a:r>
              <a:rPr lang="cs-CZ" b="1" u="sng" dirty="0"/>
              <a:t> program</a:t>
            </a:r>
            <a:r>
              <a:rPr lang="cs-CZ" dirty="0"/>
              <a:t> (1959 – rezignace na Marxismus – svoboda, spravedlnost a solidarita). </a:t>
            </a:r>
          </a:p>
          <a:p>
            <a:r>
              <a:rPr lang="cs-CZ" dirty="0"/>
              <a:t>Po 2. světové válce – dominující představa – </a:t>
            </a:r>
            <a:r>
              <a:rPr lang="cs-CZ" b="1" u="sng" dirty="0" err="1"/>
              <a:t>welfare</a:t>
            </a:r>
            <a:r>
              <a:rPr lang="cs-CZ" b="1" u="sng" dirty="0"/>
              <a:t> </a:t>
            </a:r>
            <a:r>
              <a:rPr lang="cs-CZ" b="1" u="sng" dirty="0" err="1"/>
              <a:t>state</a:t>
            </a:r>
            <a:r>
              <a:rPr lang="cs-CZ" dirty="0"/>
              <a:t> – s </a:t>
            </a:r>
            <a:r>
              <a:rPr lang="cs-CZ" u="sng" dirty="0"/>
              <a:t>rozsáhlým veřejným sektorem</a:t>
            </a:r>
            <a:r>
              <a:rPr lang="cs-CZ" dirty="0"/>
              <a:t> a </a:t>
            </a:r>
            <a:r>
              <a:rPr lang="cs-CZ" u="sng" dirty="0"/>
              <a:t>zmenšujícími sociálními rozdíly ve společnosti</a:t>
            </a:r>
            <a:r>
              <a:rPr lang="cs-CZ" dirty="0"/>
              <a:t>. </a:t>
            </a:r>
          </a:p>
          <a:p>
            <a:r>
              <a:rPr lang="cs-CZ" b="1" dirty="0"/>
              <a:t>Preference smíšené ekonomiky a keynesiánskou ekonomickou strategii, </a:t>
            </a:r>
            <a:r>
              <a:rPr lang="cs-CZ" dirty="0"/>
              <a:t>která byla založená na </a:t>
            </a:r>
            <a:r>
              <a:rPr lang="cs-CZ" b="1" u="sng" dirty="0"/>
              <a:t>rozsáhlých vládních výdajích, za účelem zajištění plné zaměstnanosti. </a:t>
            </a:r>
          </a:p>
          <a:p>
            <a:r>
              <a:rPr lang="cs-CZ" b="1" u="sng" dirty="0"/>
              <a:t>Důraz na solidaritu, sociální spravedlnost, ochranu sociálně slabších, ochranu nejrůznějších menšin a žen, snahu redukovat sociální rozdíly ve společnosti prostřednictvím progresivního zdanění a státní redistribuce.</a:t>
            </a:r>
            <a:r>
              <a:rPr lang="cs-CZ" dirty="0"/>
              <a:t> </a:t>
            </a:r>
          </a:p>
          <a:p>
            <a:r>
              <a:rPr lang="cs-CZ" b="1" u="sng" dirty="0"/>
              <a:t>Tendence </a:t>
            </a:r>
            <a:r>
              <a:rPr lang="cs-CZ" dirty="0"/>
              <a:t>zajistit – </a:t>
            </a:r>
            <a:r>
              <a:rPr lang="cs-CZ" b="1" u="sng" dirty="0"/>
              <a:t>cenovou stabilitu, ekonomický růst, vysoké mzdy, odstranění nezaměstnanosti. </a:t>
            </a:r>
            <a:endParaRPr lang="cs-CZ" dirty="0"/>
          </a:p>
          <a:p>
            <a:r>
              <a:rPr lang="cs-CZ" b="1" u="sng" dirty="0"/>
              <a:t>Strana evropských socialistů – (PES) na úrovni frakce EU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5020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levice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Vznik většiny komunistických stran spojený s </a:t>
            </a:r>
            <a:r>
              <a:rPr lang="cs-CZ" b="1" u="sng" dirty="0"/>
              <a:t>Říjnovou revolucí v Rusku</a:t>
            </a:r>
            <a:r>
              <a:rPr lang="cs-CZ" dirty="0"/>
              <a:t>. </a:t>
            </a:r>
            <a:r>
              <a:rPr lang="cs-CZ" b="1" u="sng" dirty="0"/>
              <a:t>Formace v téměř celé Evropě.</a:t>
            </a:r>
            <a:r>
              <a:rPr lang="cs-CZ" dirty="0"/>
              <a:t> </a:t>
            </a:r>
          </a:p>
          <a:p>
            <a:r>
              <a:rPr lang="cs-CZ" dirty="0"/>
              <a:t>Většinou se zformovaly odtržením radikálně levicových křídel Sociálních demokracií. (někdy výjimky – Řecko, Francie – částečně Norsko). </a:t>
            </a:r>
          </a:p>
          <a:p>
            <a:r>
              <a:rPr lang="cs-CZ" i="1" dirty="0"/>
              <a:t>„Úspěch komunistů v některých zemích vysvětluje komparativní analýza </a:t>
            </a:r>
            <a:r>
              <a:rPr lang="cs-CZ" b="1" i="1" dirty="0"/>
              <a:t>Stefana </a:t>
            </a:r>
            <a:r>
              <a:rPr lang="cs-CZ" b="1" i="1" dirty="0" err="1"/>
              <a:t>Bartoliniho</a:t>
            </a:r>
            <a:r>
              <a:rPr lang="cs-CZ" i="1" dirty="0"/>
              <a:t>, která poukazuje na tři provázané </a:t>
            </a:r>
            <a:r>
              <a:rPr lang="cs-CZ" i="1" dirty="0" err="1"/>
              <a:t>socio</a:t>
            </a:r>
            <a:r>
              <a:rPr lang="cs-CZ" i="1" dirty="0"/>
              <a:t>-ekonomické faktory. </a:t>
            </a:r>
            <a:r>
              <a:rPr lang="cs-CZ" i="1" u="sng" dirty="0"/>
              <a:t>1. opožděnou industrializaci produkující 2. nehomogenní dělnickou třídu a 3. vysokou třídní polarizaci na venkově.</a:t>
            </a:r>
            <a:r>
              <a:rPr lang="cs-CZ" i="1" dirty="0"/>
              <a:t> Poslední faktor ukazuje na </a:t>
            </a:r>
            <a:r>
              <a:rPr lang="cs-CZ" b="1" i="1" dirty="0"/>
              <a:t>zajímavý fakt</a:t>
            </a:r>
            <a:r>
              <a:rPr lang="cs-CZ" i="1" dirty="0"/>
              <a:t>, že si komunisté byli schopni vytvořit základnu nejenom </a:t>
            </a:r>
            <a:r>
              <a:rPr lang="cs-CZ" b="1" i="1" u="sng" dirty="0"/>
              <a:t>mezi částí dělnictva, ale i v prostředí sociálně „znejistěných“ zemědělských skupin,</a:t>
            </a:r>
            <a:r>
              <a:rPr lang="cs-CZ" i="1" dirty="0"/>
              <a:t> jako byl </a:t>
            </a:r>
            <a:r>
              <a:rPr lang="cs-CZ" b="1" i="1" u="sng" dirty="0"/>
              <a:t>rurální proletariát ohrožený technologickým rozvojem</a:t>
            </a:r>
            <a:r>
              <a:rPr lang="cs-CZ" i="1" dirty="0"/>
              <a:t>. Důležité pro vzestup komunistů ovšem nebylo pouze toto socioekonomické podhoubí, ale i organizační křehkost </a:t>
            </a:r>
            <a:r>
              <a:rPr lang="cs-CZ" b="1" i="1" u="sng" dirty="0"/>
              <a:t>předválečného a meziválečného socializmu. Komunisté se dokázali prosadit především tam, kde existovala slabá vazba voličů na socialistické/sociálně demokratické strany</a:t>
            </a:r>
            <a:r>
              <a:rPr lang="cs-CZ" i="1" dirty="0"/>
              <a:t>, </a:t>
            </a:r>
            <a:r>
              <a:rPr lang="cs-CZ" b="1" i="1" dirty="0"/>
              <a:t>odbory neměly větší význam ani vztah k těmto stranám, a dále se neprosadila větší </a:t>
            </a:r>
            <a:r>
              <a:rPr lang="cs-CZ" b="1" i="1" dirty="0" err="1"/>
              <a:t>socio</a:t>
            </a:r>
            <a:r>
              <a:rPr lang="cs-CZ" b="1" i="1" dirty="0"/>
              <a:t>-organizační integrace jednotlivých sociálních skupin do pevnějších sloupů, či táborů</a:t>
            </a:r>
            <a:r>
              <a:rPr lang="cs-CZ" i="1" dirty="0"/>
              <a:t>.)</a:t>
            </a:r>
            <a:r>
              <a:rPr lang="cs-CZ" dirty="0"/>
              <a:t> V meziválečném období – komunisté úspěšní </a:t>
            </a:r>
            <a:r>
              <a:rPr lang="cs-CZ" b="1" u="sng" dirty="0"/>
              <a:t>v zemědělských společnostech</a:t>
            </a:r>
            <a:r>
              <a:rPr lang="cs-CZ" dirty="0"/>
              <a:t>, </a:t>
            </a:r>
            <a:r>
              <a:rPr lang="cs-CZ" b="1" u="sng" dirty="0"/>
              <a:t>Marxův předpoklad, že revoluce, založena na třídním boji v rozvinutých kapitalistických společnostech se nepotvrdila. </a:t>
            </a:r>
            <a:endParaRPr lang="cs-CZ" dirty="0"/>
          </a:p>
          <a:p>
            <a:r>
              <a:rPr lang="cs-CZ" dirty="0"/>
              <a:t>Komunistické strany v řadě </a:t>
            </a:r>
            <a:r>
              <a:rPr lang="cs-CZ" b="1" dirty="0"/>
              <a:t>zemích vnímány jako antisystémové. </a:t>
            </a:r>
            <a:r>
              <a:rPr lang="cs-CZ" dirty="0"/>
              <a:t>Zejména po </a:t>
            </a:r>
            <a:r>
              <a:rPr lang="cs-CZ" b="1" u="sng" dirty="0"/>
              <a:t>roce 1947 – Marshallův plán. </a:t>
            </a:r>
            <a:r>
              <a:rPr lang="cs-CZ" dirty="0"/>
              <a:t>Snaha odsunout komunistické strany v západní Evropě do pozadí.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459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Vznik většiny komunistických stran spojený s </a:t>
            </a:r>
            <a:r>
              <a:rPr lang="cs-CZ" b="1" u="sng" dirty="0"/>
              <a:t>Říjnovou revolucí v Rusku</a:t>
            </a:r>
            <a:r>
              <a:rPr lang="cs-CZ" dirty="0"/>
              <a:t>. </a:t>
            </a:r>
            <a:r>
              <a:rPr lang="cs-CZ" b="1" u="sng" dirty="0"/>
              <a:t>Formace v téměř celé Evropě.</a:t>
            </a:r>
            <a:r>
              <a:rPr lang="cs-CZ" dirty="0"/>
              <a:t> </a:t>
            </a:r>
          </a:p>
          <a:p>
            <a:r>
              <a:rPr lang="cs-CZ" dirty="0"/>
              <a:t>Většinou se zformovaly odtržením radikálně levicových křídel Sociálních demokracií. (někdy výjimky – Řecko, Francie – částečně Norsko). </a:t>
            </a:r>
          </a:p>
          <a:p>
            <a:r>
              <a:rPr lang="cs-CZ" dirty="0"/>
              <a:t>Stefan </a:t>
            </a:r>
            <a:r>
              <a:rPr lang="cs-CZ" dirty="0" err="1"/>
              <a:t>Bartolini</a:t>
            </a:r>
            <a:r>
              <a:rPr lang="cs-CZ" dirty="0"/>
              <a:t> – vysvětlení úspěchu komunistů:</a:t>
            </a:r>
          </a:p>
          <a:p>
            <a:pPr lvl="1"/>
            <a:r>
              <a:rPr lang="cs-CZ" i="1" dirty="0"/>
              <a:t>tři provázané </a:t>
            </a:r>
            <a:r>
              <a:rPr lang="cs-CZ" i="1" dirty="0" err="1"/>
              <a:t>socio</a:t>
            </a:r>
            <a:r>
              <a:rPr lang="cs-CZ" i="1" dirty="0"/>
              <a:t>-ekonomické faktory – které zapříčinily úspěchy komunistické strany </a:t>
            </a:r>
            <a:endParaRPr lang="cs-CZ" dirty="0"/>
          </a:p>
          <a:p>
            <a:pPr lvl="1"/>
            <a:r>
              <a:rPr lang="cs-CZ" dirty="0"/>
              <a:t>Jejich úspěch byl ovlivněn: </a:t>
            </a:r>
            <a:r>
              <a:rPr lang="cs-CZ" i="1" dirty="0"/>
              <a:t>„1. opožděnou industrializaci produkující 2. nehomogenní dělnickou třídu a 3. vysokou třídní polarizaci na venkově.“ </a:t>
            </a:r>
          </a:p>
          <a:p>
            <a:pPr lvl="1"/>
            <a:r>
              <a:rPr lang="cs-CZ" i="1" dirty="0"/>
              <a:t>Komunisté vytvářeli základnu nejenom </a:t>
            </a:r>
            <a:r>
              <a:rPr lang="cs-CZ" b="1" i="1" u="sng" dirty="0"/>
              <a:t>mezi částí dělnictva, ale i v prostředí sociálně „znejistěných“ zemědělských skupin,</a:t>
            </a:r>
            <a:r>
              <a:rPr lang="cs-CZ" i="1" dirty="0"/>
              <a:t> jako byl </a:t>
            </a:r>
            <a:r>
              <a:rPr lang="cs-CZ" b="1" i="1" u="sng" dirty="0"/>
              <a:t>rurální proletariát ohrožený technologickým rozvojem</a:t>
            </a:r>
            <a:r>
              <a:rPr lang="cs-CZ" i="1" dirty="0"/>
              <a:t>.</a:t>
            </a:r>
          </a:p>
          <a:p>
            <a:r>
              <a:rPr lang="cs-CZ" dirty="0"/>
              <a:t>V meziválečné Evropě byli komunisté úspěšnější v zemědělských společnostech.</a:t>
            </a:r>
          </a:p>
          <a:p>
            <a:r>
              <a:rPr lang="cs-CZ" dirty="0"/>
              <a:t>V západní Evropě byly komunistické strany považovány za antisystémové. Po roce 1947 (Marshallův plán). Byly odsunuty spíše na okraj. </a:t>
            </a:r>
          </a:p>
        </p:txBody>
      </p:sp>
    </p:spTree>
    <p:extLst>
      <p:ext uri="{BB962C8B-B14F-4D97-AF65-F5344CB8AC3E}">
        <p14:creationId xmlns:p14="http://schemas.microsoft.com/office/powerpoint/2010/main" val="3991601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62500" lnSpcReduction="20000"/>
          </a:bodyPr>
          <a:lstStyle/>
          <a:p>
            <a:r>
              <a:rPr lang="cs-CZ" b="1" u="sng" dirty="0"/>
              <a:t>Komunistické strany se od sebe postupně odlišovaly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Odlišný vývoj SSSR a jeho </a:t>
            </a:r>
            <a:r>
              <a:rPr lang="cs-CZ" dirty="0" err="1"/>
              <a:t>satelité</a:t>
            </a:r>
            <a:r>
              <a:rPr lang="cs-CZ" dirty="0"/>
              <a:t>, </a:t>
            </a:r>
          </a:p>
          <a:p>
            <a:pPr lvl="1"/>
            <a:r>
              <a:rPr lang="cs-CZ" b="1" u="sng" dirty="0"/>
              <a:t>Jugoslávie – SKS – od roku 1952 – inspirace zejména Marxem v dřívějším období a snaha o decentralizovaný stát s prvkem samosprávného socializmu</a:t>
            </a:r>
            <a:r>
              <a:rPr lang="cs-CZ" dirty="0"/>
              <a:t>. </a:t>
            </a:r>
          </a:p>
          <a:p>
            <a:pPr lvl="1"/>
            <a:r>
              <a:rPr lang="cs-CZ" b="1" u="sng" dirty="0"/>
              <a:t>Čína, Albánie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Ve </a:t>
            </a:r>
            <a:r>
              <a:rPr lang="cs-CZ" b="1" dirty="0"/>
              <a:t>většině západoevropských zemích byly komunistické strany spíše na okraji. </a:t>
            </a:r>
            <a:endParaRPr lang="cs-CZ" dirty="0"/>
          </a:p>
          <a:p>
            <a:r>
              <a:rPr lang="cs-CZ" b="1" u="sng" dirty="0"/>
              <a:t>Komunisté odmítali reformistický odklon od Marxe – a ideje o třídních bojích. </a:t>
            </a:r>
            <a:endParaRPr lang="cs-CZ" dirty="0"/>
          </a:p>
          <a:p>
            <a:r>
              <a:rPr lang="cs-CZ" b="1" u="sng" dirty="0"/>
              <a:t>Demokratický centralizmus</a:t>
            </a:r>
            <a:r>
              <a:rPr lang="cs-CZ" dirty="0"/>
              <a:t> – ústřední princip, na němž byly komunistické strany založeny. (</a:t>
            </a:r>
            <a:r>
              <a:rPr lang="cs-CZ" b="1" dirty="0"/>
              <a:t>organizační princip</a:t>
            </a:r>
            <a:r>
              <a:rPr lang="cs-CZ" dirty="0"/>
              <a:t>, znamenající </a:t>
            </a:r>
            <a:r>
              <a:rPr lang="cs-CZ" b="1" u="sng" dirty="0"/>
              <a:t>pevnou disciplínu uvnitř strany</a:t>
            </a:r>
            <a:r>
              <a:rPr lang="cs-CZ" dirty="0"/>
              <a:t> a </a:t>
            </a:r>
            <a:r>
              <a:rPr lang="cs-CZ" b="1" dirty="0"/>
              <a:t>podřízení nižších stranických orgánů vyšším</a:t>
            </a:r>
            <a:r>
              <a:rPr lang="cs-CZ" dirty="0"/>
              <a:t>. </a:t>
            </a:r>
            <a:r>
              <a:rPr lang="cs-CZ" b="1" u="sng" dirty="0"/>
              <a:t>Diskuze</a:t>
            </a:r>
            <a:r>
              <a:rPr lang="cs-CZ" dirty="0"/>
              <a:t> v rámci strany byla </a:t>
            </a:r>
            <a:r>
              <a:rPr lang="cs-CZ" b="1" u="sng" dirty="0"/>
              <a:t>omezena na marxismus-leninismus</a:t>
            </a:r>
            <a:r>
              <a:rPr lang="cs-CZ" dirty="0"/>
              <a:t>.) </a:t>
            </a:r>
          </a:p>
          <a:p>
            <a:r>
              <a:rPr lang="cs-CZ" dirty="0"/>
              <a:t>Strany, které vstoupily do </a:t>
            </a:r>
            <a:r>
              <a:rPr lang="cs-CZ" b="1" dirty="0"/>
              <a:t>Kominterny, byly rovněž velmi závislé na rozhodnutích z Moskvy</a:t>
            </a:r>
            <a:r>
              <a:rPr lang="cs-CZ" dirty="0"/>
              <a:t>. Vybočení vedlo k vyloučení a ostrakizaci. </a:t>
            </a:r>
          </a:p>
          <a:p>
            <a:r>
              <a:rPr lang="cs-CZ" b="1" dirty="0"/>
              <a:t>Ve 20. letech – bolševizace komunistických stran – ve 20. letech – vnitřní čistky ve straně. </a:t>
            </a:r>
            <a:r>
              <a:rPr lang="cs-CZ" dirty="0"/>
              <a:t>V průběhu 2. světové války byla Kominterna zrušena. </a:t>
            </a:r>
          </a:p>
          <a:p>
            <a:r>
              <a:rPr lang="cs-CZ" dirty="0"/>
              <a:t>1947 založení </a:t>
            </a:r>
            <a:r>
              <a:rPr lang="cs-CZ" dirty="0" err="1"/>
              <a:t>Informbyra</a:t>
            </a:r>
            <a:r>
              <a:rPr lang="cs-CZ" dirty="0"/>
              <a:t>. </a:t>
            </a:r>
          </a:p>
          <a:p>
            <a:r>
              <a:rPr lang="cs-CZ" dirty="0"/>
              <a:t>1933 – taktika „Lidových front“</a:t>
            </a:r>
          </a:p>
          <a:p>
            <a:r>
              <a:rPr lang="cs-CZ" dirty="0"/>
              <a:t>1956 – zlom kultu osobnosti</a:t>
            </a:r>
          </a:p>
          <a:p>
            <a:r>
              <a:rPr lang="cs-CZ" dirty="0"/>
              <a:t>70. leta – západoevropští komunisté – Eurokomunizmus (Snaha vymezit se proti SSSR).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782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Odlišení krajní levice od umírněné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u="sng" dirty="0"/>
              <a:t>L. </a:t>
            </a:r>
            <a:r>
              <a:rPr lang="cs-CZ" b="1" i="1" u="sng" dirty="0" err="1"/>
              <a:t>March</a:t>
            </a:r>
            <a:r>
              <a:rPr lang="cs-CZ" b="1" i="1" u="sng" dirty="0"/>
              <a:t> a C. </a:t>
            </a:r>
            <a:r>
              <a:rPr lang="cs-CZ" b="1" i="1" u="sng" dirty="0" err="1"/>
              <a:t>Mudde</a:t>
            </a:r>
            <a:r>
              <a:rPr lang="cs-CZ" b="1" i="1" u="sng" dirty="0"/>
              <a:t> – krajní levice:</a:t>
            </a:r>
          </a:p>
          <a:p>
            <a:pPr lvl="0"/>
            <a:r>
              <a:rPr lang="cs-CZ" i="1" dirty="0"/>
              <a:t>„Odmítá základní struktury současného kapitalizmu, jeho hodnoty a praxi</a:t>
            </a:r>
            <a:endParaRPr lang="cs-CZ" dirty="0"/>
          </a:p>
          <a:p>
            <a:pPr lvl="0"/>
            <a:r>
              <a:rPr lang="cs-CZ" i="1" dirty="0"/>
              <a:t>Pokračuje v obhajobě alternativních ekonomických a mocenských struktur zahrnujících masivní redistribuci zdrojů od existujících politických elit a</a:t>
            </a:r>
            <a:endParaRPr lang="cs-CZ" dirty="0"/>
          </a:p>
          <a:p>
            <a:pPr lvl="0"/>
            <a:r>
              <a:rPr lang="cs-CZ" i="1" dirty="0"/>
              <a:t>Je internacionalistická, a to jak ve sféře nadnárodních vazeb a solidarity, tak v náhledu, že národní a regionální </a:t>
            </a:r>
            <a:r>
              <a:rPr lang="cs-CZ" i="1" dirty="0" err="1"/>
              <a:t>socio</a:t>
            </a:r>
            <a:r>
              <a:rPr lang="cs-CZ" i="1" dirty="0"/>
              <a:t>-politická témata mají své strukturální příčiny v „imperializmu“, či „globalizaci“.</a:t>
            </a:r>
            <a:endParaRPr lang="cs-CZ" dirty="0"/>
          </a:p>
          <a:p>
            <a:pPr lvl="0"/>
            <a:r>
              <a:rPr lang="cs-CZ" i="1" dirty="0"/>
              <a:t>... větší konzistentnost antikapitalistické, než antidemokratické orientace krajní levice.“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8291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 krajně levicových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radikálně levicové postmoderní formace </a:t>
            </a:r>
            <a:r>
              <a:rPr lang="cs-CZ" dirty="0"/>
              <a:t>(environmentální, pacifistické, feministické aj. prvky programu, někdy </a:t>
            </a:r>
            <a:r>
              <a:rPr lang="cs-CZ" dirty="0" err="1"/>
              <a:t>neomarxistická</a:t>
            </a:r>
            <a:r>
              <a:rPr lang="cs-CZ" dirty="0"/>
              <a:t> orientace) </a:t>
            </a:r>
          </a:p>
          <a:p>
            <a:r>
              <a:rPr lang="cs-CZ" b="1" dirty="0"/>
              <a:t>tradicionalistické komunistické strany </a:t>
            </a:r>
            <a:r>
              <a:rPr lang="cs-CZ" dirty="0"/>
              <a:t>(přetrvává silná vazba k ideologii)</a:t>
            </a:r>
            <a:endParaRPr lang="cs-CZ" b="1" dirty="0"/>
          </a:p>
          <a:p>
            <a:r>
              <a:rPr lang="cs-CZ" b="1" dirty="0"/>
              <a:t>reformně komunistické formace </a:t>
            </a:r>
            <a:r>
              <a:rPr lang="cs-CZ" dirty="0"/>
              <a:t>(prošly změnami, ale obtížně zařaditelné)</a:t>
            </a:r>
            <a:r>
              <a:rPr lang="cs-CZ" b="1" dirty="0"/>
              <a:t> </a:t>
            </a:r>
          </a:p>
          <a:p>
            <a:r>
              <a:rPr lang="cs-CZ" b="1" dirty="0"/>
              <a:t>sociálně populistické </a:t>
            </a:r>
            <a:r>
              <a:rPr lang="cs-CZ" dirty="0"/>
              <a:t>(slabší napojení na ideologii)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76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Maurice Duverger – rozdíl, - politické strany se snaží moc získat a vykonávat, zájmové skupiny – pouze působit na moc a uplatňovat svůj vliv. </a:t>
            </a:r>
          </a:p>
          <a:p>
            <a:r>
              <a:rPr lang="cs-CZ" u="sng" dirty="0"/>
              <a:t>monotematické strany</a:t>
            </a:r>
            <a:endParaRPr lang="cs-CZ" b="1" u="sng" dirty="0"/>
          </a:p>
          <a:p>
            <a:r>
              <a:rPr lang="cs-CZ" b="1" u="sng" dirty="0"/>
              <a:t>Strana x Hnutí</a:t>
            </a:r>
          </a:p>
          <a:p>
            <a:r>
              <a:rPr lang="cs-CZ" dirty="0"/>
              <a:t>Hnutí velice často širší fenomén, ale oproti straně – menší míra organizovanosti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Nejmladší stranická rodina.</a:t>
            </a:r>
          </a:p>
          <a:p>
            <a:r>
              <a:rPr lang="cs-CZ" dirty="0"/>
              <a:t>Vznik v 70. letech</a:t>
            </a:r>
          </a:p>
          <a:p>
            <a:r>
              <a:rPr lang="cs-CZ" dirty="0"/>
              <a:t>Většinou se jedná o menší politické strany</a:t>
            </a:r>
          </a:p>
          <a:p>
            <a:r>
              <a:rPr lang="cs-CZ" dirty="0"/>
              <a:t>Herbert </a:t>
            </a:r>
            <a:r>
              <a:rPr lang="cs-CZ" dirty="0" err="1"/>
              <a:t>Kitschelt</a:t>
            </a:r>
            <a:endParaRPr lang="cs-CZ" dirty="0"/>
          </a:p>
          <a:p>
            <a:r>
              <a:rPr lang="cs-CZ" i="1" dirty="0"/>
              <a:t>Zelení byli úspěšní tam, kde hnutí, z něhož vznikli, bylo: 1. Silně mobilizované a kde souběžně 2. Nepůsobila žádná strana, která by už přestavovala jejich tematickou konkurenci, a kde existovala 3. Historie levostředových vlád a korporativistické zprostředkování zájmů. (převzato – Hloušek, Kopeček 2010: 84)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1110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Agrární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Dříve velmi významná stranická rodina</a:t>
            </a:r>
            <a:r>
              <a:rPr lang="cs-CZ" dirty="0"/>
              <a:t> – založena na štěpící linii – město x venkov. </a:t>
            </a:r>
          </a:p>
          <a:p>
            <a:r>
              <a:rPr lang="cs-CZ" dirty="0" err="1"/>
              <a:t>Rokkan</a:t>
            </a:r>
            <a:r>
              <a:rPr lang="cs-CZ" dirty="0"/>
              <a:t> – </a:t>
            </a:r>
            <a:r>
              <a:rPr lang="cs-CZ" b="1" u="sng" dirty="0"/>
              <a:t>čtyři podmínky pro prosazení agrárních stran</a:t>
            </a:r>
            <a:r>
              <a:rPr lang="cs-CZ" dirty="0"/>
              <a:t>: </a:t>
            </a:r>
          </a:p>
          <a:p>
            <a:r>
              <a:rPr lang="cs-CZ" i="1" dirty="0"/>
              <a:t>„1. Relativně malý význam městských a průmyslových center v době rozšiřování volebního práva, 2. Značný počet samostatně hospodařících středních rolníků, 3). Silné kulturní bariéry mezi městem a venkovem 4). Malý vliv katolicizmu.“</a:t>
            </a:r>
          </a:p>
          <a:p>
            <a:r>
              <a:rPr lang="cs-CZ" u="sng" dirty="0"/>
              <a:t>Agrární strany – rozvoj na přelomu 19. a 20. století</a:t>
            </a:r>
            <a:r>
              <a:rPr lang="cs-CZ" dirty="0"/>
              <a:t>. Pojetí se lišilo v různých částech Evropy. Hodnoty – vztah k půdě. Vztah k lokalitě. Agrární komunita – přirozená báze  na ochranu proti změnám. Důraz na nezávislost zemědělců, ochrana vlastnictví půdy. </a:t>
            </a:r>
          </a:p>
          <a:p>
            <a:r>
              <a:rPr lang="cs-CZ" dirty="0"/>
              <a:t>V západní Evropě – vznik na základě liberálních a konzervativních formací.</a:t>
            </a:r>
          </a:p>
        </p:txBody>
      </p:sp>
    </p:spTree>
    <p:extLst>
      <p:ext uri="{BB962C8B-B14F-4D97-AF65-F5344CB8AC3E}">
        <p14:creationId xmlns:p14="http://schemas.microsoft.com/office/powerpoint/2010/main" val="26191379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Liberálové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u="sng" dirty="0"/>
              <a:t>Liberalizmus – spojen s Johnem Lockem, Adamem Smithem</a:t>
            </a:r>
            <a:r>
              <a:rPr lang="cs-CZ" dirty="0"/>
              <a:t> (svoboda, individualizmus, odmítání příliš silnému státu, přirozená rovnost jedinců, v ekonomické oblasti – volná soutěž, </a:t>
            </a:r>
            <a:r>
              <a:rPr lang="cs-CZ" dirty="0" err="1"/>
              <a:t>laissez-faire</a:t>
            </a:r>
            <a:r>
              <a:rPr lang="cs-CZ" dirty="0"/>
              <a:t> – ekonomická doktrína)</a:t>
            </a:r>
          </a:p>
          <a:p>
            <a:r>
              <a:rPr lang="cs-CZ" b="1" dirty="0"/>
              <a:t>Voliči – měšťané proti konzervativcům</a:t>
            </a:r>
            <a:r>
              <a:rPr lang="cs-CZ" dirty="0"/>
              <a:t>. </a:t>
            </a:r>
          </a:p>
          <a:p>
            <a:r>
              <a:rPr lang="cs-CZ" dirty="0"/>
              <a:t>V 19. století konzervativci a liberálové – značně heterogenní uskupení.</a:t>
            </a:r>
          </a:p>
          <a:p>
            <a:r>
              <a:rPr lang="cs-CZ" dirty="0"/>
              <a:t>V 19. století – konflikt mezi liberály a radikály </a:t>
            </a:r>
          </a:p>
          <a:p>
            <a:pPr lvl="1"/>
            <a:r>
              <a:rPr lang="cs-CZ" dirty="0"/>
              <a:t>liberálové  obhajují konstitucionalizmus a parlamentarizmus, volný trh, </a:t>
            </a:r>
          </a:p>
          <a:p>
            <a:pPr lvl="1"/>
            <a:r>
              <a:rPr lang="cs-CZ" dirty="0"/>
              <a:t>radikálové požadují – přímou moc lidu, vládu shromáždění, imperativní mandát, často antikatolicizmus (FR, Itálie)</a:t>
            </a:r>
          </a:p>
          <a:p>
            <a:r>
              <a:rPr lang="cs-CZ" dirty="0"/>
              <a:t>Ve 20. století po světových válkách a po hospodářské krizi – </a:t>
            </a:r>
            <a:r>
              <a:rPr lang="cs-CZ" b="1" u="sng" dirty="0"/>
              <a:t>opouštění představy </a:t>
            </a:r>
            <a:r>
              <a:rPr lang="cs-CZ" b="1" u="sng" dirty="0" err="1"/>
              <a:t>laissez-faire</a:t>
            </a:r>
            <a:r>
              <a:rPr lang="cs-CZ" b="1" u="sng" dirty="0"/>
              <a:t> – a příklon k sociálnímu liberalizmu </a:t>
            </a:r>
            <a:r>
              <a:rPr lang="cs-CZ" dirty="0"/>
              <a:t>(akceptace sociálního státu, částečný příklon ke státním zásahům do ekonomiky)</a:t>
            </a:r>
          </a:p>
          <a:p>
            <a:r>
              <a:rPr lang="cs-CZ" dirty="0"/>
              <a:t>V současnosti – </a:t>
            </a:r>
            <a:r>
              <a:rPr lang="cs-CZ" b="1" u="sng" dirty="0"/>
              <a:t>neoliberalizmus: </a:t>
            </a:r>
            <a:r>
              <a:rPr lang="cs-CZ" dirty="0"/>
              <a:t>Snaha omezit roli státu, omezení státních intervencí do ekonomicky, orientace na volný trh, postmateriální hodnoty – práva a svobody.</a:t>
            </a:r>
          </a:p>
          <a:p>
            <a:r>
              <a:rPr lang="cs-CZ" dirty="0"/>
              <a:t>Dvě skupiny stran:</a:t>
            </a:r>
          </a:p>
          <a:p>
            <a:pPr lvl="1"/>
            <a:r>
              <a:rPr lang="cs-CZ" dirty="0"/>
              <a:t>Primárně zaměřené na ekonomická témata (pravicově orientované strany, prosazují minimální roli státu a volný trh</a:t>
            </a:r>
          </a:p>
          <a:p>
            <a:pPr lvl="1"/>
            <a:r>
              <a:rPr lang="cs-CZ" dirty="0"/>
              <a:t>Sociálně-liberální strany (společenská svoboda a rovnost, boj proti diskriminaci menšin, menšinová práva. Tržní orientace, avšak připouštějí určitou roli státu a intervence do ekonomiky).</a:t>
            </a:r>
          </a:p>
        </p:txBody>
      </p:sp>
    </p:spTree>
    <p:extLst>
      <p:ext uri="{BB962C8B-B14F-4D97-AF65-F5344CB8AC3E}">
        <p14:creationId xmlns:p14="http://schemas.microsoft.com/office/powerpoint/2010/main" val="35798391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Křesťanští demokraté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Historický vývoj – kořeny – </a:t>
            </a:r>
            <a:r>
              <a:rPr lang="cs-CZ" b="1" u="sng" dirty="0"/>
              <a:t>jsou spojeny především s katolicizmem</a:t>
            </a:r>
            <a:r>
              <a:rPr lang="cs-CZ" dirty="0"/>
              <a:t>. </a:t>
            </a:r>
          </a:p>
          <a:p>
            <a:r>
              <a:rPr lang="cs-CZ" dirty="0" err="1"/>
              <a:t>Rokkan</a:t>
            </a:r>
            <a:r>
              <a:rPr lang="cs-CZ" dirty="0"/>
              <a:t> – </a:t>
            </a:r>
            <a:r>
              <a:rPr lang="cs-CZ" dirty="0" err="1"/>
              <a:t>Lipset</a:t>
            </a:r>
            <a:r>
              <a:rPr lang="cs-CZ" dirty="0"/>
              <a:t> – společně poukazovali na jistý </a:t>
            </a:r>
            <a:r>
              <a:rPr lang="cs-CZ" b="1" u="sng" dirty="0"/>
              <a:t>nadnárodní charakter katolické církve</a:t>
            </a:r>
            <a:r>
              <a:rPr lang="cs-CZ" dirty="0"/>
              <a:t>. Výrazným apelem se stal sekularizmus. </a:t>
            </a:r>
            <a:r>
              <a:rPr lang="cs-CZ" b="1" u="sng" dirty="0"/>
              <a:t>Katolický tábor se profiloval </a:t>
            </a:r>
            <a:r>
              <a:rPr lang="cs-CZ" b="1" u="sng" dirty="0" err="1"/>
              <a:t>nadtřídně</a:t>
            </a:r>
            <a:r>
              <a:rPr lang="cs-CZ" dirty="0"/>
              <a:t>. </a:t>
            </a:r>
            <a:r>
              <a:rPr lang="cs-CZ" b="1" u="sng" dirty="0" err="1"/>
              <a:t>Rerum</a:t>
            </a:r>
            <a:r>
              <a:rPr lang="cs-CZ" b="1" u="sng" dirty="0"/>
              <a:t> </a:t>
            </a:r>
            <a:r>
              <a:rPr lang="cs-CZ" b="1" u="sng" dirty="0" err="1"/>
              <a:t>Novarum</a:t>
            </a:r>
            <a:r>
              <a:rPr lang="cs-CZ" b="1" u="sng" dirty="0"/>
              <a:t> Lev XIII,</a:t>
            </a:r>
            <a:r>
              <a:rPr lang="cs-CZ" dirty="0"/>
              <a:t> </a:t>
            </a:r>
            <a:r>
              <a:rPr lang="cs-CZ" b="1" u="sng" dirty="0"/>
              <a:t>1891.</a:t>
            </a:r>
            <a:r>
              <a:rPr lang="cs-CZ" dirty="0"/>
              <a:t> Konfliktní linie – církev stát.</a:t>
            </a:r>
          </a:p>
          <a:p>
            <a:r>
              <a:rPr lang="cs-CZ" b="1" u="sng" dirty="0"/>
              <a:t>Členy především mladí, níže postavení kněží a klerikové. </a:t>
            </a:r>
          </a:p>
          <a:p>
            <a:r>
              <a:rPr lang="cs-CZ" dirty="0"/>
              <a:t>V průběhu 20. století odtržení od struktur Římskokatolické církve. V 60. letech 20. století úspěšné v transformaci v </a:t>
            </a:r>
            <a:r>
              <a:rPr lang="cs-CZ" i="1" dirty="0" err="1"/>
              <a:t>Catch-all</a:t>
            </a:r>
            <a:r>
              <a:rPr lang="cs-CZ" i="1" dirty="0"/>
              <a:t> party. </a:t>
            </a:r>
            <a:endParaRPr lang="cs-CZ" dirty="0"/>
          </a:p>
          <a:p>
            <a:pPr marL="0" indent="0">
              <a:buNone/>
            </a:pP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6668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Konzervativci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 západní Evropě mají konzervativci své zastoupení</a:t>
            </a:r>
            <a:r>
              <a:rPr lang="cs-CZ" dirty="0"/>
              <a:t>, </a:t>
            </a:r>
          </a:p>
          <a:p>
            <a:r>
              <a:rPr lang="cs-CZ" dirty="0"/>
              <a:t>Ale v zemích, kde je silný křesťansko-demokratický proud – jsou konzervativci slabší.</a:t>
            </a:r>
          </a:p>
          <a:p>
            <a:r>
              <a:rPr lang="cs-CZ" b="1" dirty="0"/>
              <a:t>Edmund </a:t>
            </a:r>
            <a:r>
              <a:rPr lang="cs-CZ" b="1" dirty="0" err="1"/>
              <a:t>Burke</a:t>
            </a:r>
            <a:endParaRPr lang="cs-CZ" b="1" dirty="0"/>
          </a:p>
          <a:p>
            <a:r>
              <a:rPr lang="cs-CZ" dirty="0"/>
              <a:t>Ideovým východiskem se stal odpor proti revoluci, osvícenství. Ústřední roli zaujímá důraz na tradice, společenský řád a zvyky a instituce. </a:t>
            </a:r>
          </a:p>
          <a:p>
            <a:r>
              <a:rPr lang="cs-CZ" dirty="0"/>
              <a:t>Svoboda jednotlivce musí být spojena s vědomím odpovědnosti a ochotu přijímat závazky a povinnosti. Platí to ve vztahu k majetku, který je nedotknutelný a je základem lidské nezávislosti a bezpečí. Skepse k víře v pokrok a radikálním, či revolučním hnutím. </a:t>
            </a:r>
          </a:p>
          <a:p>
            <a:r>
              <a:rPr lang="cs-CZ" dirty="0"/>
              <a:t>V 80. letech 20. století příklon k ekonomickému neoliberalizmu. (Margaret Thatcher/</a:t>
            </a:r>
            <a:r>
              <a:rPr lang="cs-CZ" dirty="0" err="1"/>
              <a:t>ová</a:t>
            </a:r>
            <a:r>
              <a:rPr lang="cs-CZ" dirty="0"/>
              <a:t>)</a:t>
            </a:r>
          </a:p>
          <a:p>
            <a:r>
              <a:rPr lang="cs-CZ" b="1" u="sng" dirty="0"/>
              <a:t>Obecně – tam kde se objevila malá konfliktní linie – církev – stát – jsou konzervativci silnější – Malta, Island, Irsko a Británie</a:t>
            </a:r>
          </a:p>
          <a:p>
            <a:r>
              <a:rPr lang="cs-CZ" b="1" dirty="0"/>
              <a:t>Tato rodina má velmi blízko ke křesťanskodemokratickému táboru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5637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pravice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Piero</a:t>
            </a:r>
            <a:r>
              <a:rPr lang="cs-CZ" dirty="0"/>
              <a:t> </a:t>
            </a:r>
            <a:r>
              <a:rPr lang="cs-CZ" dirty="0" err="1"/>
              <a:t>Ignazzi</a:t>
            </a:r>
            <a:r>
              <a:rPr lang="cs-CZ" dirty="0"/>
              <a:t>:</a:t>
            </a:r>
          </a:p>
          <a:p>
            <a:r>
              <a:rPr lang="cs-CZ" dirty="0"/>
              <a:t>1. Musí se pohybovat na pravém okraji, přičemž žádná strana nesmí být napravo od nich 2. Napojení na fašistickou mytologii a principy – 3. Hodnoty, témata a politiky zavrhující demokracii. (pro identifikaci stačí prvek 1 a 3).</a:t>
            </a:r>
          </a:p>
          <a:p>
            <a:r>
              <a:rPr lang="cs-CZ" dirty="0" err="1"/>
              <a:t>Cas</a:t>
            </a:r>
            <a:r>
              <a:rPr lang="cs-CZ" dirty="0"/>
              <a:t> </a:t>
            </a:r>
            <a:r>
              <a:rPr lang="cs-CZ" dirty="0" err="1"/>
              <a:t>Mudde</a:t>
            </a:r>
            <a:r>
              <a:rPr lang="cs-CZ" dirty="0"/>
              <a:t> - minimalistický koncept – čtyři prvky – nacionalizmus, xenofobie, volání po právu a pořádku a programu, či představě šovinistického sociálního zabezpečení. (sociální politika – fungovat musí pro naše lidi).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6545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Etnické a regionální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Centrum x Periferie</a:t>
            </a:r>
          </a:p>
          <a:p>
            <a:r>
              <a:rPr lang="cs-CZ" dirty="0"/>
              <a:t>von </a:t>
            </a:r>
            <a:r>
              <a:rPr lang="cs-CZ" dirty="0" err="1"/>
              <a:t>Beyme</a:t>
            </a:r>
            <a:r>
              <a:rPr lang="cs-CZ" dirty="0"/>
              <a:t>: etnické strany, které mají ve svém regionu hegemonní pozici – vykazují inklinaci k pravostředové konzervativní orientaci a fungují jako „svébytné </a:t>
            </a:r>
            <a:r>
              <a:rPr lang="cs-CZ" dirty="0" err="1"/>
              <a:t>catch-all</a:t>
            </a:r>
            <a:r>
              <a:rPr lang="cs-CZ" dirty="0"/>
              <a:t> strany“. </a:t>
            </a:r>
          </a:p>
          <a:p>
            <a:r>
              <a:rPr lang="cs-CZ" dirty="0"/>
              <a:t>V industriálních a urbanizovaných regionech – převažuje – levicová orientace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4028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Duverger</a:t>
            </a:r>
            <a:endParaRPr lang="cs-CZ" dirty="0"/>
          </a:p>
          <a:p>
            <a:r>
              <a:rPr lang="cs-CZ" dirty="0"/>
              <a:t>J. Blondel</a:t>
            </a:r>
          </a:p>
          <a:p>
            <a:r>
              <a:rPr lang="cs-CZ" dirty="0"/>
              <a:t>G. </a:t>
            </a:r>
            <a:r>
              <a:rPr lang="cs-CZ" dirty="0" err="1"/>
              <a:t>Sartori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stranických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3338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Stranické systémy -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err="1"/>
              <a:t>Institucionalisté</a:t>
            </a:r>
            <a:r>
              <a:rPr lang="cs-CZ" b="1" dirty="0"/>
              <a:t> – </a:t>
            </a:r>
            <a:r>
              <a:rPr lang="cs-CZ" dirty="0"/>
              <a:t>Klaus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Beyme</a:t>
            </a:r>
            <a:r>
              <a:rPr lang="cs-CZ" dirty="0"/>
              <a:t>, </a:t>
            </a:r>
            <a:r>
              <a:rPr lang="cs-CZ" dirty="0" err="1"/>
              <a:t>Maurice</a:t>
            </a:r>
            <a:r>
              <a:rPr lang="cs-CZ" dirty="0"/>
              <a:t> </a:t>
            </a:r>
            <a:r>
              <a:rPr lang="cs-CZ" dirty="0" err="1"/>
              <a:t>Duverger</a:t>
            </a:r>
            <a:r>
              <a:rPr lang="cs-CZ" dirty="0"/>
              <a:t> – preference výzkumu vazeb mezi politickým a stranickým systémem</a:t>
            </a:r>
          </a:p>
          <a:p>
            <a:pPr lvl="0"/>
            <a:r>
              <a:rPr lang="cs-CZ" b="1" dirty="0"/>
              <a:t>Sociologizující autoři</a:t>
            </a:r>
            <a:r>
              <a:rPr lang="cs-CZ" dirty="0"/>
              <a:t> – Stein </a:t>
            </a:r>
            <a:r>
              <a:rPr lang="cs-CZ" dirty="0" err="1"/>
              <a:t>Rokkan</a:t>
            </a:r>
            <a:r>
              <a:rPr lang="cs-CZ" dirty="0"/>
              <a:t>, Gabriel </a:t>
            </a:r>
            <a:r>
              <a:rPr lang="cs-CZ" dirty="0" err="1"/>
              <a:t>Almond</a:t>
            </a:r>
            <a:r>
              <a:rPr lang="cs-CZ" dirty="0"/>
              <a:t> – klíčová determinanta – vazba stranického systému na společnost a její struktury. </a:t>
            </a:r>
          </a:p>
          <a:p>
            <a:pPr lvl="0"/>
            <a:r>
              <a:rPr lang="cs-CZ" b="1" dirty="0"/>
              <a:t>Zastánci důrazu na stranickou soutěž</a:t>
            </a:r>
            <a:r>
              <a:rPr lang="cs-CZ" dirty="0"/>
              <a:t> – </a:t>
            </a:r>
            <a:r>
              <a:rPr lang="cs-CZ" dirty="0" err="1"/>
              <a:t>Giovanni</a:t>
            </a:r>
            <a:r>
              <a:rPr lang="cs-CZ" dirty="0"/>
              <a:t> </a:t>
            </a:r>
            <a:r>
              <a:rPr lang="cs-CZ" dirty="0" err="1"/>
              <a:t>Sartori</a:t>
            </a:r>
            <a:r>
              <a:rPr lang="cs-CZ" dirty="0"/>
              <a:t>, </a:t>
            </a:r>
            <a:r>
              <a:rPr lang="cs-CZ" dirty="0" err="1"/>
              <a:t>Anthony</a:t>
            </a:r>
            <a:r>
              <a:rPr lang="cs-CZ" dirty="0"/>
              <a:t> </a:t>
            </a:r>
            <a:r>
              <a:rPr lang="cs-CZ" dirty="0" err="1"/>
              <a:t>Downs</a:t>
            </a:r>
            <a:r>
              <a:rPr lang="cs-CZ" dirty="0"/>
              <a:t> – preference v rámci teorií racionální volby studium interakcí a strategii jednotlivých politických stran.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7463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/>
              <a:t>Duvergerovy</a:t>
            </a:r>
            <a:r>
              <a:rPr lang="cs-CZ" b="1" u="sng" dirty="0"/>
              <a:t> 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Systém proporčního zastoupení podporuje systém více (než dvou) stran, které jsou rigidní, nezávislé a stabilní</a:t>
            </a:r>
          </a:p>
          <a:p>
            <a:pPr lvl="0"/>
            <a:r>
              <a:rPr lang="cs-CZ" dirty="0"/>
              <a:t>Dvoukolový většinový systém podporuje systém více než dvou, závislých, pružných a relativně stabilních stran</a:t>
            </a:r>
          </a:p>
          <a:p>
            <a:r>
              <a:rPr lang="cs-CZ" dirty="0"/>
              <a:t>Jednokolový většinový systém vede k </a:t>
            </a:r>
            <a:r>
              <a:rPr lang="cs-CZ" dirty="0" err="1"/>
              <a:t>bipartizmu</a:t>
            </a:r>
            <a:r>
              <a:rPr lang="cs-CZ" dirty="0"/>
              <a:t> a alternaci vlády mezi oběma nezávislými stranami.</a:t>
            </a:r>
          </a:p>
        </p:txBody>
      </p:sp>
    </p:spTree>
    <p:extLst>
      <p:ext uri="{BB962C8B-B14F-4D97-AF65-F5344CB8AC3E}">
        <p14:creationId xmlns:p14="http://schemas.microsoft.com/office/powerpoint/2010/main" val="66567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politických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/>
          </a:bodyPr>
          <a:lstStyle/>
          <a:p>
            <a:r>
              <a:rPr lang="cs-CZ" b="1" dirty="0"/>
              <a:t>Duverger:</a:t>
            </a:r>
          </a:p>
          <a:p>
            <a:r>
              <a:rPr lang="cs-CZ" dirty="0"/>
              <a:t>interně vzniklé x externě vzniklé</a:t>
            </a:r>
          </a:p>
          <a:p>
            <a:r>
              <a:rPr lang="cs-CZ" u="sng" dirty="0"/>
              <a:t>kádrové strany a strany masové</a:t>
            </a:r>
          </a:p>
          <a:p>
            <a:r>
              <a:rPr lang="cs-CZ" b="1" dirty="0"/>
              <a:t>Otto </a:t>
            </a:r>
            <a:r>
              <a:rPr lang="cs-CZ" b="1" dirty="0" err="1"/>
              <a:t>Kirschheimer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u="sng" dirty="0" err="1"/>
              <a:t>catch</a:t>
            </a:r>
            <a:r>
              <a:rPr lang="cs-CZ" b="1" u="sng" dirty="0"/>
              <a:t>-</a:t>
            </a:r>
            <a:r>
              <a:rPr lang="cs-CZ" b="1" u="sng" dirty="0" err="1"/>
              <a:t>all</a:t>
            </a:r>
            <a:r>
              <a:rPr lang="cs-CZ" b="1" u="sng" dirty="0"/>
              <a:t> party</a:t>
            </a:r>
            <a:r>
              <a:rPr lang="cs-CZ" dirty="0"/>
              <a:t>, znaky:</a:t>
            </a:r>
          </a:p>
          <a:p>
            <a:pPr lvl="1"/>
            <a:r>
              <a:rPr lang="cs-CZ" dirty="0"/>
              <a:t>drastické omezení ideologické zátěže</a:t>
            </a:r>
          </a:p>
          <a:p>
            <a:pPr lvl="1"/>
            <a:r>
              <a:rPr lang="cs-CZ" dirty="0"/>
              <a:t>zvýšení úlohy stranického vedení</a:t>
            </a:r>
          </a:p>
          <a:p>
            <a:pPr lvl="1"/>
            <a:r>
              <a:rPr lang="cs-CZ" dirty="0"/>
              <a:t>snížení významu individuálního členství ve straně</a:t>
            </a:r>
          </a:p>
          <a:p>
            <a:pPr lvl="1"/>
            <a:r>
              <a:rPr lang="cs-CZ" dirty="0"/>
              <a:t>méně důrazu na úzké dílčí zájmy</a:t>
            </a:r>
          </a:p>
          <a:p>
            <a:pPr lvl="1"/>
            <a:r>
              <a:rPr lang="cs-CZ" dirty="0"/>
              <a:t>zajištění přístupu k různorodým skupinovým zájmům.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7B9899"/>
                </a:solidFill>
              </a:rPr>
              <a:t>Revize </a:t>
            </a:r>
            <a:r>
              <a:rPr lang="cs-CZ" altLang="cs-CZ" b="1" dirty="0" err="1">
                <a:solidFill>
                  <a:srgbClr val="7B9899"/>
                </a:solidFill>
              </a:rPr>
              <a:t>Duvergerových</a:t>
            </a:r>
            <a:r>
              <a:rPr lang="cs-CZ" altLang="cs-CZ" b="1" dirty="0">
                <a:solidFill>
                  <a:srgbClr val="7B9899"/>
                </a:solidFill>
              </a:rPr>
              <a:t> zákonů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609600" indent="-609600" eaLnBrk="1" hangingPunct="1"/>
            <a:r>
              <a:rPr lang="cs-CZ" altLang="cs-CZ" b="1" dirty="0" err="1"/>
              <a:t>Duvergerův</a:t>
            </a:r>
            <a:r>
              <a:rPr lang="cs-CZ" altLang="cs-CZ" b="1" dirty="0"/>
              <a:t> zákon </a:t>
            </a:r>
            <a:r>
              <a:rPr lang="cs-CZ" altLang="cs-CZ" dirty="0"/>
              <a:t>– Jednokolový většinový systém podporuje systém dvou stran</a:t>
            </a:r>
          </a:p>
          <a:p>
            <a:pPr marL="609600" indent="-609600" eaLnBrk="1" hangingPunct="1"/>
            <a:r>
              <a:rPr lang="cs-CZ" altLang="cs-CZ" b="1" dirty="0" err="1"/>
              <a:t>Duvergerova</a:t>
            </a:r>
            <a:r>
              <a:rPr lang="cs-CZ" altLang="cs-CZ" b="1" dirty="0"/>
              <a:t> hypotéza </a:t>
            </a:r>
            <a:r>
              <a:rPr lang="cs-CZ" altLang="cs-CZ" dirty="0"/>
              <a:t>– Dvoukolový systém a systém poměrného zastoupení podporují multipartizmus. </a:t>
            </a:r>
          </a:p>
          <a:p>
            <a:pPr marL="609600" indent="-609600" eaLnBrk="1" hangingPunct="1"/>
            <a:endParaRPr lang="cs-CZ" altLang="cs-CZ" dirty="0"/>
          </a:p>
          <a:p>
            <a:pPr marL="609600" indent="-609600" eaLnBrk="1" hangingPunct="1"/>
            <a:r>
              <a:rPr lang="cs-CZ" altLang="cs-CZ" dirty="0"/>
              <a:t>Všechny volební systémy mají </a:t>
            </a:r>
            <a:r>
              <a:rPr lang="cs-CZ" altLang="cs-CZ" b="1" dirty="0"/>
              <a:t>mechanické</a:t>
            </a:r>
            <a:r>
              <a:rPr lang="cs-CZ" altLang="cs-CZ" dirty="0"/>
              <a:t>  (vztahuje se k přepočtu hlasů na mandáty) a </a:t>
            </a:r>
            <a:r>
              <a:rPr lang="cs-CZ" altLang="cs-CZ" b="1" dirty="0"/>
              <a:t>psychologické</a:t>
            </a:r>
            <a:r>
              <a:rPr lang="cs-CZ" altLang="cs-CZ" dirty="0"/>
              <a:t> (vztahuje se na voliče) </a:t>
            </a:r>
            <a:r>
              <a:rPr lang="cs-CZ" altLang="cs-CZ" b="1" dirty="0"/>
              <a:t>účinky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87412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Stranické systémy (M. </a:t>
            </a:r>
            <a:r>
              <a:rPr lang="cs-CZ" dirty="0" err="1"/>
              <a:t>Duverger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Systémy s jednou stranou</a:t>
            </a:r>
            <a:r>
              <a:rPr lang="cs-CZ" dirty="0"/>
              <a:t> (typické pro nedemokratické země)</a:t>
            </a:r>
          </a:p>
          <a:p>
            <a:r>
              <a:rPr lang="cs-CZ" b="1" dirty="0"/>
              <a:t>Systémy se dvěma stranami</a:t>
            </a:r>
            <a:r>
              <a:rPr lang="cs-CZ" dirty="0"/>
              <a:t> (bipartijní) – soutěží dvě politické strany </a:t>
            </a:r>
          </a:p>
          <a:p>
            <a:r>
              <a:rPr lang="cs-CZ" b="1" dirty="0"/>
              <a:t>Systémy </a:t>
            </a:r>
            <a:r>
              <a:rPr lang="cs-CZ" b="1" dirty="0" err="1"/>
              <a:t>multipartijní</a:t>
            </a:r>
            <a:r>
              <a:rPr lang="cs-CZ" dirty="0"/>
              <a:t> – více než dvě strany</a:t>
            </a:r>
          </a:p>
        </p:txBody>
      </p:sp>
    </p:spTree>
    <p:extLst>
      <p:ext uri="{BB962C8B-B14F-4D97-AF65-F5344CB8AC3E}">
        <p14:creationId xmlns:p14="http://schemas.microsoft.com/office/powerpoint/2010/main" val="10856456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Stranické systémy J. Blondel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dirty="0"/>
              <a:t>1) </a:t>
            </a:r>
            <a:r>
              <a:rPr lang="cs-CZ" sz="3600" dirty="0" err="1"/>
              <a:t>bipartizmus</a:t>
            </a:r>
            <a:r>
              <a:rPr lang="cs-CZ" sz="3600" dirty="0"/>
              <a:t>, </a:t>
            </a:r>
          </a:p>
          <a:p>
            <a:r>
              <a:rPr lang="cs-CZ" sz="3600" dirty="0"/>
              <a:t>2) systém dvou a půl strany, </a:t>
            </a:r>
          </a:p>
          <a:p>
            <a:r>
              <a:rPr lang="cs-CZ" sz="3600" dirty="0"/>
              <a:t>3) </a:t>
            </a:r>
            <a:r>
              <a:rPr lang="cs-CZ" sz="3600" dirty="0" err="1"/>
              <a:t>multipartizmus</a:t>
            </a:r>
            <a:r>
              <a:rPr lang="cs-CZ" sz="3600" dirty="0"/>
              <a:t> s dominující stranou a </a:t>
            </a:r>
          </a:p>
          <a:p>
            <a:r>
              <a:rPr lang="cs-CZ" sz="3600" dirty="0"/>
              <a:t>4) </a:t>
            </a:r>
            <a:r>
              <a:rPr lang="cs-CZ" sz="3600" dirty="0" err="1"/>
              <a:t>multipartizmus</a:t>
            </a:r>
            <a:r>
              <a:rPr lang="cs-CZ" sz="3600" dirty="0"/>
              <a:t> bez dominující strany.</a:t>
            </a:r>
          </a:p>
        </p:txBody>
      </p:sp>
    </p:spTree>
    <p:extLst>
      <p:ext uri="{BB962C8B-B14F-4D97-AF65-F5344CB8AC3E}">
        <p14:creationId xmlns:p14="http://schemas.microsoft.com/office/powerpoint/2010/main" val="17622787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Sartori: předpoklady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908050"/>
            <a:ext cx="8504238" cy="5834063"/>
          </a:xfrm>
        </p:spPr>
        <p:txBody>
          <a:bodyPr/>
          <a:lstStyle/>
          <a:p>
            <a:r>
              <a:rPr lang="cs-CZ" altLang="cs-CZ" dirty="0"/>
              <a:t>Dva účinky volebních systémů: </a:t>
            </a:r>
            <a:r>
              <a:rPr lang="cs-CZ" altLang="cs-CZ" b="1" dirty="0"/>
              <a:t>reduktivní</a:t>
            </a:r>
            <a:r>
              <a:rPr lang="cs-CZ" altLang="cs-CZ" dirty="0"/>
              <a:t> (počet stran), </a:t>
            </a:r>
            <a:r>
              <a:rPr lang="cs-CZ" altLang="cs-CZ" b="1" dirty="0"/>
              <a:t>omezující</a:t>
            </a:r>
            <a:r>
              <a:rPr lang="cs-CZ" altLang="cs-CZ" dirty="0"/>
              <a:t> (vztahuje se na voliče)</a:t>
            </a:r>
          </a:p>
          <a:p>
            <a:r>
              <a:rPr lang="cs-CZ" altLang="cs-CZ" dirty="0" err="1"/>
              <a:t>Duverger</a:t>
            </a:r>
            <a:r>
              <a:rPr lang="cs-CZ" altLang="cs-CZ" dirty="0"/>
              <a:t> – </a:t>
            </a:r>
            <a:r>
              <a:rPr lang="cs-CZ" altLang="cs-CZ" b="1" u="sng" dirty="0"/>
              <a:t>vyhýbá se formalizaci kritérií pro určování počtu relevantních politických stran. </a:t>
            </a:r>
          </a:p>
          <a:p>
            <a:r>
              <a:rPr lang="cs-CZ" altLang="cs-CZ" dirty="0"/>
              <a:t>Při výzkumech opomenuta důležitá proměnná – </a:t>
            </a:r>
            <a:r>
              <a:rPr lang="cs-CZ" altLang="cs-CZ" b="1" dirty="0"/>
              <a:t>dosavadní podoba stranického systému</a:t>
            </a:r>
            <a:r>
              <a:rPr lang="cs-CZ" altLang="cs-CZ" dirty="0"/>
              <a:t>. Rozlišení podle </a:t>
            </a:r>
            <a:r>
              <a:rPr lang="cs-CZ" altLang="cs-CZ" b="1" dirty="0"/>
              <a:t>strukturace</a:t>
            </a:r>
            <a:r>
              <a:rPr lang="cs-CZ" altLang="cs-CZ" dirty="0"/>
              <a:t>. Silně strukturované stranické systémy – (voliči se silně identifikují s určitým politickým proudem/stranou)</a:t>
            </a:r>
          </a:p>
          <a:p>
            <a:pPr lvl="4"/>
            <a:r>
              <a:rPr lang="cs-CZ" altLang="cs-CZ" i="1" dirty="0"/>
              <a:t>Znakem strukturovanosti stranického systému je zejména ochota voličů identifikovat se s „abstraktní představou politické strany“, typická v zemích s vysokou gramotností pro období, v němž strany honorační byly vystřídány stranami masovými. (</a:t>
            </a:r>
            <a:r>
              <a:rPr lang="cs-CZ" altLang="cs-CZ" dirty="0"/>
              <a:t>CHYTILEK – ŠEDO – LEBEDA – ČALOUD: </a:t>
            </a:r>
            <a:r>
              <a:rPr lang="cs-CZ" altLang="cs-CZ" i="1" dirty="0"/>
              <a:t>Volební systémy. </a:t>
            </a:r>
            <a:r>
              <a:rPr lang="cs-CZ" altLang="cs-CZ" dirty="0"/>
              <a:t>Praha 2009, s. 56.)</a:t>
            </a:r>
          </a:p>
        </p:txBody>
      </p:sp>
    </p:spTree>
    <p:extLst>
      <p:ext uri="{BB962C8B-B14F-4D97-AF65-F5344CB8AC3E}">
        <p14:creationId xmlns:p14="http://schemas.microsoft.com/office/powerpoint/2010/main" val="17808831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Giovanni Sartori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Sartori pro odlišení stranických systémů – vymezuje dvě kategorie – počet stran, ale zde je dělí ještě na relevantní a nerelevantní, druhou </a:t>
            </a:r>
            <a:r>
              <a:rPr lang="cs-CZ" altLang="cs-CZ" sz="2800" u="sng"/>
              <a:t>kategorií je mechanizmus systému, který závisí na stupni polarizace, stupni ideologické vzdálenosti jednotlivých stran.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Vypuštění stran, které nemají na fungování politického systému vliv.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2 kritéria relevance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/>
              <a:t> 1. Koaliční potenciál (někdy uváděný jako vládní), nebo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/>
              <a:t> 2. Vyděračský potenciál </a:t>
            </a:r>
            <a:r>
              <a:rPr lang="en-US" altLang="cs-CZ" sz="2300"/>
              <a:t>(„Blackmail Potential“</a:t>
            </a:r>
            <a:r>
              <a:rPr lang="cs-CZ" altLang="cs-CZ" sz="2300"/>
              <a:t>)</a:t>
            </a:r>
            <a:r>
              <a:rPr lang="en-US" altLang="cs-CZ" sz="23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1889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Sartori</a:t>
            </a:r>
            <a:r>
              <a:rPr lang="cs-CZ" dirty="0"/>
              <a:t> – soutěživé stranické systémy: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Bipartizmus</a:t>
            </a:r>
            <a:r>
              <a:rPr lang="cs-CZ" b="1" dirty="0"/>
              <a:t>, </a:t>
            </a:r>
          </a:p>
          <a:p>
            <a:r>
              <a:rPr lang="cs-CZ" b="1" dirty="0"/>
              <a:t>umírněný pluralizmus, </a:t>
            </a:r>
          </a:p>
          <a:p>
            <a:r>
              <a:rPr lang="cs-CZ" b="1" dirty="0"/>
              <a:t>polarizovaný pluralizmus, </a:t>
            </a:r>
          </a:p>
          <a:p>
            <a:r>
              <a:rPr lang="cs-CZ" b="1" dirty="0"/>
              <a:t>systém </a:t>
            </a:r>
            <a:r>
              <a:rPr lang="cs-CZ" b="1" dirty="0" err="1"/>
              <a:t>predominantní</a:t>
            </a:r>
            <a:r>
              <a:rPr lang="cs-CZ" b="1" dirty="0"/>
              <a:t> strany (převládající strany), </a:t>
            </a:r>
          </a:p>
          <a:p>
            <a:r>
              <a:rPr lang="cs-CZ" b="1" dirty="0"/>
              <a:t>atomizovaný stranický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3074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Nesoutěživé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Systém jedné strany</a:t>
            </a:r>
            <a:r>
              <a:rPr lang="cs-CZ" dirty="0"/>
              <a:t> – existuje a je v rámci systému povolena pouze jedna jediná strany – ale i zde jsou i podtypy, které jsou definovány na základě míry a intenzity ideologie. </a:t>
            </a:r>
            <a:r>
              <a:rPr lang="cs-CZ" dirty="0" err="1"/>
              <a:t>Sartori</a:t>
            </a:r>
            <a:r>
              <a:rPr lang="cs-CZ" dirty="0"/>
              <a:t> definuje 3 podtypy jedné strany:</a:t>
            </a:r>
          </a:p>
          <a:p>
            <a:pPr lvl="0"/>
            <a:r>
              <a:rPr lang="cs-CZ" dirty="0"/>
              <a:t>systém totalitní strany </a:t>
            </a:r>
          </a:p>
          <a:p>
            <a:pPr lvl="0"/>
            <a:r>
              <a:rPr lang="cs-CZ" dirty="0"/>
              <a:t>systém autoritářské strany</a:t>
            </a:r>
          </a:p>
          <a:p>
            <a:pPr lvl="0"/>
            <a:r>
              <a:rPr lang="cs-CZ" dirty="0"/>
              <a:t>systém pragmatické strany.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7997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Nesoutěživé systémy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Systém s hegemonickou stranou</a:t>
            </a:r>
            <a:endParaRPr lang="cs-CZ" b="1" dirty="0"/>
          </a:p>
          <a:p>
            <a:r>
              <a:rPr lang="cs-CZ" b="1" dirty="0"/>
              <a:t>Ideologicko-hegemonická strana</a:t>
            </a:r>
            <a:endParaRPr lang="cs-CZ" dirty="0"/>
          </a:p>
          <a:p>
            <a:r>
              <a:rPr lang="cs-CZ" b="1" dirty="0"/>
              <a:t>Pragmaticko-hegemonická strana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47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Richard </a:t>
            </a:r>
            <a:r>
              <a:rPr lang="cs-CZ" b="1" i="1" dirty="0" err="1"/>
              <a:t>Katz</a:t>
            </a:r>
            <a:r>
              <a:rPr lang="cs-CZ" b="1" i="1" dirty="0"/>
              <a:t>, Peter </a:t>
            </a:r>
            <a:r>
              <a:rPr lang="cs-CZ" b="1" i="1" dirty="0" err="1"/>
              <a:t>Mair</a:t>
            </a:r>
            <a:r>
              <a:rPr lang="cs-CZ" b="1" i="1" dirty="0"/>
              <a:t> – kartelová strana</a:t>
            </a:r>
            <a:endParaRPr lang="cs-CZ" b="1" dirty="0"/>
          </a:p>
          <a:p>
            <a:endParaRPr lang="cs-CZ" dirty="0"/>
          </a:p>
          <a:p>
            <a:r>
              <a:rPr lang="cs-CZ" b="1" dirty="0"/>
              <a:t>Herbert </a:t>
            </a:r>
            <a:r>
              <a:rPr lang="cs-CZ" b="1" dirty="0" err="1"/>
              <a:t>Kitschelt</a:t>
            </a:r>
            <a:r>
              <a:rPr lang="cs-CZ" b="1" dirty="0"/>
              <a:t> </a:t>
            </a:r>
          </a:p>
          <a:p>
            <a:r>
              <a:rPr lang="cs-CZ" dirty="0"/>
              <a:t>se zabývá politickými stranami ve střední a východní Evropě.</a:t>
            </a:r>
          </a:p>
          <a:p>
            <a:r>
              <a:rPr lang="cs-CZ" b="1" dirty="0"/>
              <a:t>Charizmatické, klientelistické, programové.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H. </a:t>
            </a:r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Tři typy nových politických stran v SVE po roce 1989</a:t>
            </a:r>
            <a:r>
              <a:rPr lang="cs-CZ" dirty="0"/>
              <a:t>:</a:t>
            </a:r>
          </a:p>
          <a:p>
            <a:r>
              <a:rPr lang="cs-CZ" b="1" dirty="0"/>
              <a:t>charizmatické, klientelistické a programové </a:t>
            </a:r>
          </a:p>
          <a:p>
            <a:r>
              <a:rPr lang="cs-CZ" b="1" dirty="0"/>
              <a:t>Programové </a:t>
            </a:r>
            <a:r>
              <a:rPr lang="cs-CZ" dirty="0"/>
              <a:t>favorizují</a:t>
            </a:r>
            <a:r>
              <a:rPr lang="cs-CZ" b="1" dirty="0"/>
              <a:t> úspěšný přechod k demokracii </a:t>
            </a:r>
          </a:p>
          <a:p>
            <a:r>
              <a:rPr lang="cs-CZ" dirty="0"/>
              <a:t>Stranické systémy klientelistických a charizmatických stran se podle </a:t>
            </a:r>
            <a:r>
              <a:rPr lang="cs-CZ" dirty="0" err="1"/>
              <a:t>Kitschelta</a:t>
            </a:r>
            <a:r>
              <a:rPr lang="cs-CZ" dirty="0"/>
              <a:t> mohou udržet za dvou podmínek a to „pokud 1) oslovují prosté a nevzdělané voliče, pro které rozpor mezi demokratickými normami a chováním strany není nápadný nebo problematický a 2) neoperují v prostředí ekonomického růstu a </a:t>
            </a:r>
            <a:r>
              <a:rPr lang="cs-CZ" dirty="0" err="1"/>
              <a:t>sektorálních</a:t>
            </a:r>
            <a:r>
              <a:rPr lang="cs-CZ" dirty="0"/>
              <a:t> změn, které ruší rovnováhu politických koalic dotvořené těmito stranickými systémy.“ KITSCHELT: </a:t>
            </a:r>
            <a:r>
              <a:rPr lang="cs-CZ" i="1" dirty="0" err="1"/>
              <a:t>Formation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Party </a:t>
            </a:r>
            <a:r>
              <a:rPr lang="cs-CZ" i="1" dirty="0" err="1"/>
              <a:t>Cleavages</a:t>
            </a:r>
            <a:r>
              <a:rPr lang="cs-CZ" i="1" dirty="0"/>
              <a:t>... </a:t>
            </a:r>
            <a:r>
              <a:rPr lang="cs-CZ" dirty="0" err="1"/>
              <a:t>c</a:t>
            </a:r>
            <a:r>
              <a:rPr lang="cs-CZ" dirty="0"/>
              <a:t>. </a:t>
            </a:r>
            <a:r>
              <a:rPr lang="cs-CZ" dirty="0" err="1"/>
              <a:t>d</a:t>
            </a:r>
            <a:r>
              <a:rPr lang="cs-CZ" dirty="0"/>
              <a:t>., s. 450. </a:t>
            </a:r>
          </a:p>
          <a:p>
            <a:endParaRPr lang="cs-CZ" b="1" dirty="0"/>
          </a:p>
          <a:p>
            <a:r>
              <a:rPr lang="cs-CZ" b="1" dirty="0"/>
              <a:t>Více viz další snímky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310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Konfliktní linie - </a:t>
            </a:r>
            <a:r>
              <a:rPr lang="cs-CZ" dirty="0" err="1"/>
              <a:t>cleavages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Stein </a:t>
            </a:r>
            <a:r>
              <a:rPr lang="cs-CZ" b="1" u="sng" dirty="0" err="1"/>
              <a:t>Rokkan</a:t>
            </a:r>
            <a:r>
              <a:rPr lang="cs-CZ" b="1" u="sng" dirty="0"/>
              <a:t>, S. M. </a:t>
            </a:r>
            <a:r>
              <a:rPr lang="cs-CZ" b="1" u="sng" dirty="0" err="1"/>
              <a:t>Lipset</a:t>
            </a:r>
            <a:r>
              <a:rPr lang="cs-CZ" b="1" u="sng" dirty="0"/>
              <a:t>: </a:t>
            </a:r>
          </a:p>
          <a:p>
            <a:r>
              <a:rPr lang="cs-CZ" b="1" dirty="0"/>
              <a:t>Národní a průmyslová revoluce měly za následek změnu společnosti. V důsledku těchto změn došlo k utváření konfliktních linií</a:t>
            </a:r>
          </a:p>
          <a:p>
            <a:pPr lvl="1"/>
            <a:r>
              <a:rPr lang="cs-CZ" b="1" dirty="0"/>
              <a:t>Centrum x Periferie</a:t>
            </a:r>
            <a:endParaRPr lang="cs-CZ" dirty="0"/>
          </a:p>
          <a:p>
            <a:pPr lvl="1"/>
            <a:r>
              <a:rPr lang="cs-CZ" b="1" dirty="0"/>
              <a:t>Církev x Stát</a:t>
            </a:r>
            <a:endParaRPr lang="cs-CZ" dirty="0"/>
          </a:p>
          <a:p>
            <a:pPr lvl="1"/>
            <a:r>
              <a:rPr lang="cs-CZ" b="1" dirty="0"/>
              <a:t>Město x Venkov</a:t>
            </a:r>
            <a:endParaRPr lang="cs-CZ" dirty="0"/>
          </a:p>
          <a:p>
            <a:pPr lvl="1"/>
            <a:r>
              <a:rPr lang="cs-CZ" b="1" dirty="0"/>
              <a:t>Zaměstnavatelé x zaměstnanci – nebo – vlastníci x pracující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R. </a:t>
            </a:r>
            <a:r>
              <a:rPr lang="cs-CZ" dirty="0" err="1"/>
              <a:t>Inglehart</a:t>
            </a:r>
            <a:endParaRPr lang="cs-CZ" dirty="0"/>
          </a:p>
          <a:p>
            <a:pPr lvl="1"/>
            <a:r>
              <a:rPr lang="cs-CZ" dirty="0"/>
              <a:t>Možná budoucí konfliktní linie materiální x postmateriální hodnoty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886</TotalTime>
  <Words>4934</Words>
  <Application>Microsoft Office PowerPoint</Application>
  <PresentationFormat>Předvádění na obrazovce (4:3)</PresentationFormat>
  <Paragraphs>449</Paragraphs>
  <Slides>67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5" baseType="lpstr">
      <vt:lpstr>SimSun</vt:lpstr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Politické strany</vt:lpstr>
      <vt:lpstr>Teoretická východiska</vt:lpstr>
      <vt:lpstr>Prezentace aplikace PowerPoint</vt:lpstr>
      <vt:lpstr>Další vymezení</vt:lpstr>
      <vt:lpstr>Politické strany</vt:lpstr>
      <vt:lpstr>Vývoj politických stran</vt:lpstr>
      <vt:lpstr>Prezentace aplikace PowerPoint</vt:lpstr>
      <vt:lpstr>H. Kitschelt</vt:lpstr>
      <vt:lpstr>Konfliktní linie - cleavages</vt:lpstr>
      <vt:lpstr>Arend Lijphart 1990 </vt:lpstr>
      <vt:lpstr>Klaus von Beyme</vt:lpstr>
      <vt:lpstr>Klaus von Beyme</vt:lpstr>
      <vt:lpstr>Michael Gallagher a kol.: kritéria pro zařazení stran:</vt:lpstr>
      <vt:lpstr>Dvě úzké (obecné) charakteristiky</vt:lpstr>
      <vt:lpstr>Postkomunistická část Evropy</vt:lpstr>
      <vt:lpstr>Členství v nadnárodních stranických strukturách</vt:lpstr>
      <vt:lpstr>Peter Mair, Cas Mudde</vt:lpstr>
      <vt:lpstr>George Brunner, funkce politických stran</vt:lpstr>
      <vt:lpstr>Gabriel Almond, Bingham Powel</vt:lpstr>
      <vt:lpstr>Elmar Wiesendhal – FUNKČNÍ KATALOG </vt:lpstr>
      <vt:lpstr>Funkce politických stran (von Beyme)</vt:lpstr>
      <vt:lpstr>Vývoj politických stran v zemích střední a východní Evropy po roce 1989</vt:lpstr>
      <vt:lpstr>Transformace komunistických stran</vt:lpstr>
      <vt:lpstr>Kitschelt</vt:lpstr>
      <vt:lpstr>Kitschelt</vt:lpstr>
      <vt:lpstr>Kitschelt</vt:lpstr>
      <vt:lpstr>Strategie nástupnických post/komunistických stran</vt:lpstr>
      <vt:lpstr>Kitschelt</vt:lpstr>
      <vt:lpstr>Postkomunistické formace</vt:lpstr>
      <vt:lpstr>Transformační potenciál postkomunistických stran </vt:lpstr>
      <vt:lpstr>Postkomunistické strany </vt:lpstr>
      <vt:lpstr>Satelitní strany komunistických stran</vt:lpstr>
      <vt:lpstr>Obecné trendy vzniku pol. stran po pádu komunizmu</vt:lpstr>
      <vt:lpstr>Strany typu fóra</vt:lpstr>
      <vt:lpstr>Strany typu fóra</vt:lpstr>
      <vt:lpstr>Strany typu fóra</vt:lpstr>
      <vt:lpstr>Stranické systémy středovýchodní Evropy</vt:lpstr>
      <vt:lpstr>Konfliktní linie</vt:lpstr>
      <vt:lpstr>Prezentace aplikace PowerPoint</vt:lpstr>
      <vt:lpstr>Prezentace aplikace PowerPoint</vt:lpstr>
      <vt:lpstr>Stranické systémy zemí SE</vt:lpstr>
      <vt:lpstr>Stranické rodiny</vt:lpstr>
      <vt:lpstr>Socialisté </vt:lpstr>
      <vt:lpstr>Sociální demokraté a socialisté</vt:lpstr>
      <vt:lpstr>Krajní levice</vt:lpstr>
      <vt:lpstr>Komunisté</vt:lpstr>
      <vt:lpstr>Komunisté</vt:lpstr>
      <vt:lpstr>Odlišení krajní levice od umírněné</vt:lpstr>
      <vt:lpstr>Skupiny krajně levicových stran</vt:lpstr>
      <vt:lpstr>Zelení </vt:lpstr>
      <vt:lpstr>Agrární strany</vt:lpstr>
      <vt:lpstr>Liberálové</vt:lpstr>
      <vt:lpstr>Křesťanští demokraté</vt:lpstr>
      <vt:lpstr>Konzervativci</vt:lpstr>
      <vt:lpstr>Krajní pravice</vt:lpstr>
      <vt:lpstr>Etnické a regionální strany</vt:lpstr>
      <vt:lpstr>Teorie stranických systémů</vt:lpstr>
      <vt:lpstr>Stranické systémy - přístupy</vt:lpstr>
      <vt:lpstr>Duvergerovy zákony</vt:lpstr>
      <vt:lpstr>Revize Duvergerových zákonů</vt:lpstr>
      <vt:lpstr>Stranické systémy (M. Duverger)</vt:lpstr>
      <vt:lpstr>Stranické systémy J. Blondel</vt:lpstr>
      <vt:lpstr>Sartori: předpoklady</vt:lpstr>
      <vt:lpstr>Giovanni Sartori</vt:lpstr>
      <vt:lpstr>Sartori – soutěživé stranické systémy:</vt:lpstr>
      <vt:lpstr>Nesoutěživé systémy</vt:lpstr>
      <vt:lpstr>Nesoutěživé systémy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strany a zájmové skupiny</dc:title>
  <dc:creator>Lukas</dc:creator>
  <cp:lastModifiedBy>Kateřina Knoppová</cp:lastModifiedBy>
  <cp:revision>24</cp:revision>
  <dcterms:created xsi:type="dcterms:W3CDTF">2012-11-04T20:58:09Z</dcterms:created>
  <dcterms:modified xsi:type="dcterms:W3CDTF">2022-05-10T09:05:56Z</dcterms:modified>
</cp:coreProperties>
</file>