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autoCompressPictures="0">
  <p:sldMasterIdLst>
    <p:sldMasterId id="2147483840" r:id="rId1"/>
  </p:sldMasterIdLst>
  <p:notesMasterIdLst>
    <p:notesMasterId r:id="rId17"/>
  </p:notesMasterIdLst>
  <p:sldIdLst>
    <p:sldId id="256" r:id="rId2"/>
    <p:sldId id="267" r:id="rId3"/>
    <p:sldId id="268" r:id="rId4"/>
    <p:sldId id="280" r:id="rId5"/>
    <p:sldId id="269" r:id="rId6"/>
    <p:sldId id="272" r:id="rId7"/>
    <p:sldId id="279" r:id="rId8"/>
    <p:sldId id="270" r:id="rId9"/>
    <p:sldId id="275" r:id="rId10"/>
    <p:sldId id="276" r:id="rId11"/>
    <p:sldId id="277" r:id="rId12"/>
    <p:sldId id="271" r:id="rId13"/>
    <p:sldId id="274" r:id="rId14"/>
    <p:sldId id="278" r:id="rId15"/>
    <p:sldId id="258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F3E185F-6CAA-440C-A1F1-00AD7ABB3588}" type="datetimeFigureOut">
              <a:rPr lang="cs-CZ" smtClean="0"/>
              <a:t>13.04.2022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B87834-0616-44BD-8BFC-2ADEF01618D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687412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4/13/2022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4/13/2022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4/13/2022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4/13/2022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4/13/2022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4/13/2022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4/13/2022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4/13/2022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4/13/2022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4/13/2022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4/13/2022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586B75A-687E-405C-8A0B-8D00578BA2C3}" type="datetimeFigureOut">
              <a:rPr lang="en-US" dirty="0"/>
              <a:pPr/>
              <a:t>4/13/2022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cs.wikipedia.org/wiki/Schwarzenbergov%C3%A9" TargetMode="Externa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/>
              <a:t>Vznik a počátky samostatného Československa (1918-1925)</a:t>
            </a:r>
            <a:endParaRPr lang="cs-CZ" sz="20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cs-CZ" sz="1800" dirty="0" smtClean="0"/>
          </a:p>
          <a:p>
            <a:r>
              <a:rPr lang="cs-CZ" sz="1800" dirty="0" smtClean="0"/>
              <a:t>Novodobé dějiny II 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8046720" y="888274"/>
            <a:ext cx="100148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2800" dirty="0" smtClean="0">
                <a:solidFill>
                  <a:schemeClr val="bg1"/>
                </a:solidFill>
              </a:rPr>
              <a:t>(12)</a:t>
            </a:r>
            <a:endParaRPr lang="cs-CZ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3918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dirty="0" smtClean="0"/>
              <a:t>Prvorepublikové politické stranictví 20. let</a:t>
            </a:r>
            <a:r>
              <a:rPr lang="cs-CZ" sz="2800" dirty="0"/>
              <a:t/>
            </a:r>
            <a:br>
              <a:rPr lang="cs-CZ" sz="2800" dirty="0"/>
            </a:br>
            <a:r>
              <a:rPr lang="cs-CZ" sz="2800" dirty="0" smtClean="0"/>
              <a:t/>
            </a:r>
            <a:br>
              <a:rPr lang="cs-CZ" sz="2800" dirty="0" smtClean="0"/>
            </a:br>
            <a:r>
              <a:rPr lang="cs-CZ" sz="2800" dirty="0"/>
              <a:t/>
            </a:r>
            <a:br>
              <a:rPr lang="cs-CZ" sz="2800" dirty="0"/>
            </a:br>
            <a:r>
              <a:rPr lang="cs-CZ" sz="2800" dirty="0" smtClean="0"/>
              <a:t/>
            </a:r>
            <a:br>
              <a:rPr lang="cs-CZ" sz="2800" dirty="0" smtClean="0"/>
            </a:br>
            <a:r>
              <a:rPr lang="cs-CZ" sz="2800" dirty="0"/>
              <a:t/>
            </a:r>
            <a:br>
              <a:rPr lang="cs-CZ" sz="2800" dirty="0"/>
            </a:br>
            <a:r>
              <a:rPr lang="cs-CZ" sz="2800" dirty="0" smtClean="0"/>
              <a:t/>
            </a:r>
            <a:br>
              <a:rPr lang="cs-CZ" sz="2800" dirty="0" smtClean="0"/>
            </a:br>
            <a:r>
              <a:rPr lang="cs-CZ" sz="2800" dirty="0"/>
              <a:t/>
            </a:r>
            <a:br>
              <a:rPr lang="cs-CZ" sz="2800" dirty="0"/>
            </a:br>
            <a:r>
              <a:rPr lang="cs-CZ" sz="2800" dirty="0" smtClean="0"/>
              <a:t/>
            </a:r>
            <a:br>
              <a:rPr lang="cs-CZ" sz="2800" dirty="0" smtClean="0"/>
            </a:b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3867912" y="868679"/>
            <a:ext cx="3474720" cy="5523411"/>
          </a:xfrm>
        </p:spPr>
        <p:txBody>
          <a:bodyPr>
            <a:normAutofit fontScale="77500" lnSpcReduction="20000"/>
          </a:bodyPr>
          <a:lstStyle/>
          <a:p>
            <a:r>
              <a:rPr lang="cs-CZ" b="1" dirty="0" smtClean="0"/>
              <a:t>Československá sociálně-demokratická strana dělnická</a:t>
            </a:r>
          </a:p>
          <a:p>
            <a:pPr lvl="1"/>
            <a:r>
              <a:rPr lang="cs-CZ" dirty="0" err="1" smtClean="0"/>
              <a:t>přejmen</a:t>
            </a:r>
            <a:r>
              <a:rPr lang="cs-CZ" dirty="0" smtClean="0"/>
              <a:t>. z Českoslovanské na sjezdu v XII 1918</a:t>
            </a:r>
          </a:p>
          <a:p>
            <a:pPr lvl="1"/>
            <a:r>
              <a:rPr lang="cs-CZ" dirty="0" smtClean="0"/>
              <a:t>odštěpení levice, vznik KSČ</a:t>
            </a:r>
          </a:p>
          <a:p>
            <a:r>
              <a:rPr lang="cs-CZ" b="1" dirty="0" smtClean="0"/>
              <a:t>Československá strana socialistická</a:t>
            </a:r>
          </a:p>
          <a:p>
            <a:pPr lvl="1"/>
            <a:r>
              <a:rPr lang="cs-CZ" dirty="0" smtClean="0"/>
              <a:t>vznikla </a:t>
            </a:r>
            <a:r>
              <a:rPr lang="cs-CZ" dirty="0"/>
              <a:t>roku 1897 jako Strana národních dělníků, následující rok přejmenována na Českou stranu národně </a:t>
            </a:r>
            <a:r>
              <a:rPr lang="cs-CZ" dirty="0" smtClean="0"/>
              <a:t>sociální</a:t>
            </a:r>
          </a:p>
          <a:p>
            <a:pPr lvl="1"/>
            <a:r>
              <a:rPr lang="cs-CZ" dirty="0" smtClean="0"/>
              <a:t>jaro 1918 vznik České strany socialistické</a:t>
            </a:r>
          </a:p>
          <a:p>
            <a:pPr lvl="1"/>
            <a:r>
              <a:rPr lang="cs-CZ" dirty="0" smtClean="0"/>
              <a:t>nový název po vzniku ČSR</a:t>
            </a:r>
          </a:p>
          <a:p>
            <a:pPr lvl="1"/>
            <a:r>
              <a:rPr lang="cs-CZ" dirty="0" smtClean="0"/>
              <a:t>od 1926 </a:t>
            </a:r>
            <a:r>
              <a:rPr lang="cs-CZ" b="1" dirty="0" smtClean="0"/>
              <a:t>Československá strana národně-socialistická</a:t>
            </a:r>
          </a:p>
          <a:p>
            <a:pPr lvl="1"/>
            <a:r>
              <a:rPr lang="cs-CZ" dirty="0" err="1" smtClean="0"/>
              <a:t>předs</a:t>
            </a:r>
            <a:r>
              <a:rPr lang="cs-CZ" dirty="0" smtClean="0"/>
              <a:t>. Václav Klofáč, čl. i Jiří Stříbrný, od 1923 i E. </a:t>
            </a:r>
            <a:r>
              <a:rPr lang="cs-CZ" dirty="0"/>
              <a:t>B</a:t>
            </a:r>
            <a:r>
              <a:rPr lang="cs-CZ" dirty="0" smtClean="0"/>
              <a:t>eneš</a:t>
            </a:r>
          </a:p>
          <a:p>
            <a:r>
              <a:rPr lang="cs-CZ" b="1" dirty="0" smtClean="0"/>
              <a:t>Československá národní demokracie</a:t>
            </a:r>
          </a:p>
          <a:p>
            <a:pPr lvl="1"/>
            <a:r>
              <a:rPr lang="cs-CZ" dirty="0" smtClean="0"/>
              <a:t>vznik 1919 z: České státoprávní demokracie</a:t>
            </a:r>
          </a:p>
          <a:p>
            <a:pPr lvl="1"/>
            <a:r>
              <a:rPr lang="cs-CZ" dirty="0" smtClean="0"/>
              <a:t>ta se vytvořila 1918 sloučením mladočechů, Strany státoprávně pokrokové, Lidové strany pokrokové na Moravě a části Pokrokové strany (realistů)</a:t>
            </a:r>
          </a:p>
          <a:p>
            <a:pPr lvl="1"/>
            <a:r>
              <a:rPr lang="cs-CZ" dirty="0" smtClean="0"/>
              <a:t>př. Karel Kramář (+1937) 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b="1" dirty="0" smtClean="0"/>
              <a:t>agrární strana</a:t>
            </a:r>
          </a:p>
          <a:p>
            <a:pPr lvl="1"/>
            <a:r>
              <a:rPr lang="cs-CZ" dirty="0" smtClean="0"/>
              <a:t>1919 Republikánská strana čs. venkova</a:t>
            </a:r>
          </a:p>
          <a:p>
            <a:pPr lvl="1"/>
            <a:r>
              <a:rPr lang="cs-CZ" dirty="0" smtClean="0"/>
              <a:t>1922 Republikánská strana zemědělského a malorolnického lidu</a:t>
            </a:r>
          </a:p>
          <a:p>
            <a:pPr lvl="1"/>
            <a:r>
              <a:rPr lang="cs-CZ" dirty="0" smtClean="0"/>
              <a:t>př. Antonín Švehla, čl. Milan Hodža, Rudolf Beran, Jan </a:t>
            </a:r>
            <a:r>
              <a:rPr lang="cs-CZ" dirty="0" err="1" smtClean="0"/>
              <a:t>Malypetr</a:t>
            </a:r>
            <a:r>
              <a:rPr lang="cs-CZ" dirty="0" smtClean="0"/>
              <a:t>, František </a:t>
            </a:r>
            <a:r>
              <a:rPr lang="cs-CZ" dirty="0" err="1" smtClean="0"/>
              <a:t>Udržal</a:t>
            </a:r>
            <a:endParaRPr lang="cs-CZ" dirty="0" smtClean="0"/>
          </a:p>
          <a:p>
            <a:r>
              <a:rPr lang="cs-CZ" b="1" dirty="0" smtClean="0"/>
              <a:t>Československá strana lidová </a:t>
            </a:r>
            <a:endParaRPr lang="cs-CZ" dirty="0" smtClean="0"/>
          </a:p>
          <a:p>
            <a:pPr lvl="1"/>
            <a:r>
              <a:rPr lang="cs-CZ" dirty="0" smtClean="0"/>
              <a:t>leden 1919 sloučením vícero katolických stran</a:t>
            </a:r>
          </a:p>
          <a:p>
            <a:pPr lvl="1"/>
            <a:r>
              <a:rPr lang="cs-CZ" dirty="0" smtClean="0"/>
              <a:t>př. Jan Šrámek</a:t>
            </a:r>
          </a:p>
          <a:p>
            <a:r>
              <a:rPr lang="cs-CZ" b="1" dirty="0" smtClean="0"/>
              <a:t>Čs. živnostensko-obchodnická strana středostavovská</a:t>
            </a:r>
          </a:p>
          <a:p>
            <a:pPr lvl="1"/>
            <a:r>
              <a:rPr lang="cs-CZ" dirty="0" smtClean="0"/>
              <a:t>Josef V. Najman, Rudolf Mlčoch</a:t>
            </a:r>
          </a:p>
          <a:p>
            <a:r>
              <a:rPr lang="cs-CZ" b="1" dirty="0" smtClean="0"/>
              <a:t>Komunistická strana Československa </a:t>
            </a:r>
            <a:r>
              <a:rPr lang="cs-CZ" dirty="0" smtClean="0"/>
              <a:t>– secese soc. dem. levice, sloučena z jednotlivých sekcí říjen/listopad 1921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1896430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dirty="0" smtClean="0"/>
              <a:t>Prvorepublikové politické stranictví 20. let</a:t>
            </a:r>
            <a:r>
              <a:rPr lang="cs-CZ" sz="2800" dirty="0"/>
              <a:t/>
            </a:r>
            <a:br>
              <a:rPr lang="cs-CZ" sz="2800" dirty="0"/>
            </a:br>
            <a:r>
              <a:rPr lang="cs-CZ" sz="2800" dirty="0" smtClean="0"/>
              <a:t/>
            </a:r>
            <a:br>
              <a:rPr lang="cs-CZ" sz="2800" dirty="0" smtClean="0"/>
            </a:br>
            <a:r>
              <a:rPr lang="cs-CZ" sz="2800" dirty="0"/>
              <a:t/>
            </a:r>
            <a:br>
              <a:rPr lang="cs-CZ" sz="2800" dirty="0"/>
            </a:br>
            <a:r>
              <a:rPr lang="cs-CZ" sz="2800" dirty="0" smtClean="0"/>
              <a:t/>
            </a:r>
            <a:br>
              <a:rPr lang="cs-CZ" sz="2800" dirty="0" smtClean="0"/>
            </a:br>
            <a:r>
              <a:rPr lang="cs-CZ" sz="2800" dirty="0"/>
              <a:t/>
            </a:r>
            <a:br>
              <a:rPr lang="cs-CZ" sz="2800" dirty="0"/>
            </a:br>
            <a:r>
              <a:rPr lang="cs-CZ" sz="2800" dirty="0" smtClean="0"/>
              <a:t/>
            </a:r>
            <a:br>
              <a:rPr lang="cs-CZ" sz="2800" dirty="0" smtClean="0"/>
            </a:br>
            <a:r>
              <a:rPr lang="cs-CZ" sz="2800" dirty="0"/>
              <a:t/>
            </a:r>
            <a:br>
              <a:rPr lang="cs-CZ" sz="2800" dirty="0"/>
            </a:br>
            <a:r>
              <a:rPr lang="cs-CZ" sz="2800" dirty="0" smtClean="0"/>
              <a:t/>
            </a:r>
            <a:br>
              <a:rPr lang="cs-CZ" sz="2800" dirty="0" smtClean="0"/>
            </a:b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3876621" y="1062446"/>
            <a:ext cx="3474720" cy="4990011"/>
          </a:xfrm>
        </p:spPr>
        <p:txBody>
          <a:bodyPr>
            <a:normAutofit fontScale="85000" lnSpcReduction="20000"/>
          </a:bodyPr>
          <a:lstStyle/>
          <a:p>
            <a:r>
              <a:rPr lang="cs-CZ" b="1" dirty="0" smtClean="0"/>
              <a:t>Slovenská lidová strana</a:t>
            </a:r>
          </a:p>
          <a:p>
            <a:pPr lvl="1"/>
            <a:r>
              <a:rPr lang="cs-CZ" dirty="0" smtClean="0"/>
              <a:t>od 1925 Hlinkova SLS</a:t>
            </a:r>
          </a:p>
          <a:p>
            <a:pPr lvl="1"/>
            <a:r>
              <a:rPr lang="cs-CZ" dirty="0" err="1" smtClean="0"/>
              <a:t>zakl</a:t>
            </a:r>
            <a:r>
              <a:rPr lang="cs-CZ" dirty="0" smtClean="0"/>
              <a:t>. a předseda Andrej Hlinka</a:t>
            </a:r>
            <a:endParaRPr lang="cs-CZ" dirty="0"/>
          </a:p>
          <a:p>
            <a:r>
              <a:rPr lang="cs-CZ" b="1" dirty="0" err="1" smtClean="0"/>
              <a:t>Deutsche</a:t>
            </a:r>
            <a:r>
              <a:rPr lang="cs-CZ" b="1" dirty="0" smtClean="0"/>
              <a:t> </a:t>
            </a:r>
            <a:r>
              <a:rPr lang="cs-CZ" b="1" dirty="0" err="1" smtClean="0"/>
              <a:t>sozialdemokratische</a:t>
            </a:r>
            <a:r>
              <a:rPr lang="cs-CZ" b="1" dirty="0" smtClean="0"/>
              <a:t> </a:t>
            </a:r>
            <a:r>
              <a:rPr lang="cs-CZ" b="1" dirty="0" err="1" smtClean="0"/>
              <a:t>Arbeiterpartei</a:t>
            </a:r>
            <a:r>
              <a:rPr lang="cs-CZ" b="1" dirty="0" smtClean="0"/>
              <a:t> in der ČSR</a:t>
            </a:r>
          </a:p>
          <a:p>
            <a:pPr lvl="1"/>
            <a:r>
              <a:rPr lang="cs-CZ" dirty="0" smtClean="0"/>
              <a:t>Josef </a:t>
            </a:r>
            <a:r>
              <a:rPr lang="cs-CZ" dirty="0" err="1" smtClean="0"/>
              <a:t>Seliger</a:t>
            </a:r>
            <a:r>
              <a:rPr lang="cs-CZ" dirty="0" smtClean="0"/>
              <a:t> (+1920), pak Ludwig Czech</a:t>
            </a:r>
          </a:p>
          <a:p>
            <a:r>
              <a:rPr lang="cs-CZ" b="1" dirty="0" smtClean="0"/>
              <a:t>Bund der </a:t>
            </a:r>
            <a:r>
              <a:rPr lang="cs-CZ" b="1" dirty="0" err="1" smtClean="0"/>
              <a:t>Landwirte</a:t>
            </a:r>
            <a:endParaRPr lang="cs-CZ" b="1" dirty="0" smtClean="0"/>
          </a:p>
          <a:p>
            <a:pPr lvl="1"/>
            <a:r>
              <a:rPr lang="cs-CZ" dirty="0" smtClean="0"/>
              <a:t>Franz </a:t>
            </a:r>
            <a:r>
              <a:rPr lang="cs-CZ" dirty="0" err="1" smtClean="0"/>
              <a:t>Křepek</a:t>
            </a:r>
            <a:r>
              <a:rPr lang="cs-CZ" dirty="0" smtClean="0"/>
              <a:t>, Franz Spina</a:t>
            </a:r>
          </a:p>
          <a:p>
            <a:r>
              <a:rPr lang="cs-CZ" b="1" dirty="0" err="1" smtClean="0"/>
              <a:t>Deutsche</a:t>
            </a:r>
            <a:r>
              <a:rPr lang="cs-CZ" b="1" dirty="0" smtClean="0"/>
              <a:t> </a:t>
            </a:r>
            <a:r>
              <a:rPr lang="cs-CZ" b="1" dirty="0" err="1" smtClean="0"/>
              <a:t>Christlich-soziale</a:t>
            </a:r>
            <a:r>
              <a:rPr lang="cs-CZ" b="1" dirty="0" smtClean="0"/>
              <a:t> </a:t>
            </a:r>
            <a:r>
              <a:rPr lang="cs-CZ" b="1" dirty="0" err="1" smtClean="0"/>
              <a:t>Volkspartei</a:t>
            </a:r>
            <a:endParaRPr lang="cs-CZ" b="1" dirty="0" smtClean="0"/>
          </a:p>
          <a:p>
            <a:r>
              <a:rPr lang="cs-CZ" dirty="0" smtClean="0"/>
              <a:t>Robert </a:t>
            </a:r>
            <a:r>
              <a:rPr lang="cs-CZ" dirty="0" err="1" smtClean="0"/>
              <a:t>Mayr-Harting</a:t>
            </a:r>
            <a:r>
              <a:rPr lang="cs-CZ" dirty="0" smtClean="0"/>
              <a:t>, Karl </a:t>
            </a:r>
            <a:r>
              <a:rPr lang="cs-CZ" dirty="0" err="1" smtClean="0"/>
              <a:t>Hilgenreiner</a:t>
            </a:r>
            <a:r>
              <a:rPr lang="cs-CZ" b="1" dirty="0" err="1"/>
              <a:t>Deutsche</a:t>
            </a:r>
            <a:r>
              <a:rPr lang="cs-CZ" b="1" dirty="0"/>
              <a:t> </a:t>
            </a:r>
            <a:r>
              <a:rPr lang="cs-CZ" b="1" dirty="0" err="1"/>
              <a:t>Nationalpartei</a:t>
            </a:r>
            <a:endParaRPr lang="cs-CZ" b="1" dirty="0"/>
          </a:p>
          <a:p>
            <a:pPr lvl="1"/>
            <a:r>
              <a:rPr lang="cs-CZ" dirty="0"/>
              <a:t>Rudolf </a:t>
            </a:r>
            <a:r>
              <a:rPr lang="cs-CZ" dirty="0" err="1"/>
              <a:t>Lodgman</a:t>
            </a:r>
            <a:r>
              <a:rPr lang="cs-CZ" dirty="0"/>
              <a:t> von </a:t>
            </a:r>
            <a:r>
              <a:rPr lang="cs-CZ" dirty="0" err="1"/>
              <a:t>Auen</a:t>
            </a:r>
            <a:endParaRPr lang="cs-CZ" dirty="0"/>
          </a:p>
          <a:p>
            <a:pPr lvl="1"/>
            <a:r>
              <a:rPr lang="cs-CZ" dirty="0"/>
              <a:t>1933 postavena mimo zákon</a:t>
            </a:r>
          </a:p>
          <a:p>
            <a:r>
              <a:rPr lang="cs-CZ" b="1" dirty="0" err="1"/>
              <a:t>Deutche</a:t>
            </a:r>
            <a:r>
              <a:rPr lang="cs-CZ" b="1" dirty="0"/>
              <a:t> </a:t>
            </a:r>
            <a:r>
              <a:rPr lang="cs-CZ" b="1" dirty="0" err="1"/>
              <a:t>national-sozialistische</a:t>
            </a:r>
            <a:r>
              <a:rPr lang="cs-CZ" b="1" dirty="0"/>
              <a:t> </a:t>
            </a:r>
            <a:r>
              <a:rPr lang="cs-CZ" b="1" dirty="0" err="1"/>
              <a:t>Arbeiterpartei</a:t>
            </a:r>
            <a:endParaRPr lang="cs-CZ" b="1" dirty="0"/>
          </a:p>
          <a:p>
            <a:pPr lvl="1"/>
            <a:r>
              <a:rPr lang="cs-CZ" dirty="0"/>
              <a:t>1933 postavena mimo zákon</a:t>
            </a:r>
          </a:p>
          <a:p>
            <a:pPr lvl="1"/>
            <a:endParaRPr lang="cs-CZ" dirty="0" smtClean="0"/>
          </a:p>
          <a:p>
            <a:pPr lvl="1"/>
            <a:endParaRPr lang="cs-CZ" b="1" dirty="0" smtClean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cs-CZ" b="1" dirty="0" smtClean="0"/>
              <a:t>Strany státotvorné – (pro)vládní</a:t>
            </a:r>
          </a:p>
          <a:p>
            <a:pPr marL="0" indent="0">
              <a:buNone/>
            </a:pPr>
            <a:r>
              <a:rPr lang="cs-CZ" b="1" dirty="0" smtClean="0"/>
              <a:t>Strany státoborné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2125383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dirty="0" smtClean="0"/>
              <a:t>Hospodářská a sociální stabilizace a konsolidace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/>
              <a:t/>
            </a:r>
            <a:br>
              <a:rPr lang="cs-CZ" dirty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/>
              <a:t/>
            </a:r>
            <a:br>
              <a:rPr lang="cs-CZ" dirty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989320"/>
          </a:xfrm>
        </p:spPr>
        <p:txBody>
          <a:bodyPr>
            <a:normAutofit fontScale="77500" lnSpcReduction="20000"/>
          </a:bodyPr>
          <a:lstStyle/>
          <a:p>
            <a:r>
              <a:rPr lang="cs-CZ" dirty="0" smtClean="0"/>
              <a:t>poválečná hospodářská krize – poté cca 1924-1929 hospodářská konjunktura</a:t>
            </a:r>
          </a:p>
          <a:p>
            <a:r>
              <a:rPr lang="cs-CZ" dirty="0" smtClean="0"/>
              <a:t>zpočátku systém vázaného hospodářství</a:t>
            </a:r>
          </a:p>
          <a:p>
            <a:r>
              <a:rPr lang="cs-CZ" dirty="0" smtClean="0"/>
              <a:t>měnová odluka 25. 2. 1919 </a:t>
            </a:r>
          </a:p>
          <a:p>
            <a:pPr lvl="1"/>
            <a:r>
              <a:rPr lang="cs-CZ" dirty="0"/>
              <a:t>s měnovou reformou (připravena A. Rašínem)</a:t>
            </a:r>
          </a:p>
          <a:p>
            <a:pPr lvl="1"/>
            <a:r>
              <a:rPr lang="cs-CZ" dirty="0"/>
              <a:t>z. o kolkování bankovek a soupisu jmění</a:t>
            </a:r>
          </a:p>
          <a:p>
            <a:pPr lvl="1"/>
            <a:r>
              <a:rPr lang="cs-CZ" dirty="0"/>
              <a:t>z. o státní půjčce...</a:t>
            </a:r>
          </a:p>
          <a:p>
            <a:pPr lvl="1"/>
            <a:r>
              <a:rPr lang="cs-CZ" dirty="0"/>
              <a:t>25./26. 1919 vojsko obsadilo hranice</a:t>
            </a:r>
          </a:p>
          <a:p>
            <a:pPr lvl="1"/>
            <a:r>
              <a:rPr lang="cs-CZ" dirty="0"/>
              <a:t>zastavena doprava zboží a osob, přerušen poštovní styk s cizinou</a:t>
            </a:r>
          </a:p>
          <a:p>
            <a:pPr lvl="1"/>
            <a:r>
              <a:rPr lang="cs-CZ" dirty="0"/>
              <a:t>Kč zavedena v poměru 1:1</a:t>
            </a:r>
          </a:p>
          <a:p>
            <a:pPr lvl="1"/>
            <a:r>
              <a:rPr lang="cs-CZ" dirty="0"/>
              <a:t>při kolkování vrácena majiteli jen polovina bankovek, druhá polovina zadržena jako nucená státní půjčka, úrokovaná 1 %</a:t>
            </a:r>
          </a:p>
          <a:p>
            <a:r>
              <a:rPr lang="cs-CZ" dirty="0"/>
              <a:t>11. 12. 1919 z. o nostrifikaci akcií </a:t>
            </a:r>
          </a:p>
          <a:p>
            <a:pPr lvl="1"/>
            <a:r>
              <a:rPr lang="cs-CZ" dirty="0"/>
              <a:t>+ buď přeložení sídla společností nebo rozdělení</a:t>
            </a:r>
          </a:p>
          <a:p>
            <a:r>
              <a:rPr lang="cs-CZ" dirty="0" smtClean="0"/>
              <a:t>deflační politika: tvůrce A. Rašín zabit atentátníkem Šoupalem (5. 1./18. 2. 1923)</a:t>
            </a:r>
          </a:p>
          <a:p>
            <a:pPr lvl="1"/>
            <a:r>
              <a:rPr lang="cs-CZ" dirty="0" smtClean="0"/>
              <a:t>6. 3. 1923 schválen zákon na ochranu republiky</a:t>
            </a:r>
          </a:p>
          <a:p>
            <a:pPr marL="502920" lvl="1" indent="0">
              <a:buNone/>
            </a:pP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7818119" y="-104503"/>
            <a:ext cx="3955869" cy="6749143"/>
          </a:xfrm>
        </p:spPr>
        <p:txBody>
          <a:bodyPr>
            <a:normAutofit fontScale="77500" lnSpcReduction="20000"/>
          </a:bodyPr>
          <a:lstStyle/>
          <a:p>
            <a:r>
              <a:rPr lang="cs-CZ" dirty="0" smtClean="0"/>
              <a:t>10</a:t>
            </a:r>
            <a:r>
              <a:rPr lang="cs-CZ" dirty="0"/>
              <a:t>. 12. RNS zrušilo šlechtické tituly</a:t>
            </a:r>
          </a:p>
          <a:p>
            <a:r>
              <a:rPr lang="cs-CZ" dirty="0" smtClean="0"/>
              <a:t>19. 12. 1918 vydán zákon o 8hodinové pracovní době (pro zaměstnance)</a:t>
            </a:r>
          </a:p>
          <a:p>
            <a:r>
              <a:rPr lang="cs-CZ" dirty="0"/>
              <a:t>(první) </a:t>
            </a:r>
            <a:r>
              <a:rPr lang="cs-CZ" dirty="0" smtClean="0"/>
              <a:t>pozemková </a:t>
            </a:r>
            <a:r>
              <a:rPr lang="cs-CZ" dirty="0"/>
              <a:t>reforma</a:t>
            </a:r>
          </a:p>
          <a:p>
            <a:pPr lvl="1"/>
            <a:r>
              <a:rPr lang="cs-CZ" dirty="0"/>
              <a:t>9. 11. 1918 z. o obstavení VS</a:t>
            </a:r>
          </a:p>
          <a:p>
            <a:pPr lvl="1"/>
            <a:r>
              <a:rPr lang="cs-CZ" dirty="0"/>
              <a:t>16. 4. 1919 z. o pozemkové reformě (</a:t>
            </a:r>
            <a:r>
              <a:rPr lang="cs-CZ" b="1" dirty="0"/>
              <a:t>záborový</a:t>
            </a:r>
            <a:r>
              <a:rPr lang="cs-CZ" dirty="0"/>
              <a:t>): pro účely reformy zabrán pozemkový majetek nad 150 ha zemědělské nebo 250 ha veškeré půdy – v záboru 28 % veškeré půdy ČSR, z toho 58 % zemědělské, lesy vesměs zůstaly v majetku státu</a:t>
            </a:r>
          </a:p>
          <a:p>
            <a:pPr lvl="1"/>
            <a:r>
              <a:rPr lang="cs-CZ" dirty="0"/>
              <a:t>k realizaci reformy 11. 6. 1919 vytvořen Státní pozemkový ústav</a:t>
            </a:r>
          </a:p>
          <a:p>
            <a:pPr lvl="1"/>
            <a:r>
              <a:rPr lang="cs-CZ" dirty="0"/>
              <a:t>30. 1. 1920 </a:t>
            </a:r>
            <a:r>
              <a:rPr lang="cs-CZ" b="1" dirty="0"/>
              <a:t>přídělový zákon</a:t>
            </a:r>
            <a:r>
              <a:rPr lang="cs-CZ" dirty="0"/>
              <a:t> </a:t>
            </a:r>
          </a:p>
          <a:p>
            <a:pPr lvl="2"/>
            <a:r>
              <a:rPr lang="cs-CZ" dirty="0"/>
              <a:t>drobné příděly, 2296 zbytkových statků, část vrácena původním vlastníkům</a:t>
            </a:r>
          </a:p>
          <a:p>
            <a:pPr lvl="2"/>
            <a:r>
              <a:rPr lang="cs-CZ" dirty="0"/>
              <a:t>nejvíce přídělů 1923-26, probíhaly až do konce 30. let</a:t>
            </a:r>
          </a:p>
          <a:p>
            <a:pPr lvl="1"/>
            <a:r>
              <a:rPr lang="cs-CZ" dirty="0"/>
              <a:t>8. 4. 1920 </a:t>
            </a:r>
            <a:r>
              <a:rPr lang="cs-CZ" b="1" dirty="0"/>
              <a:t>náhradový zákon </a:t>
            </a:r>
            <a:r>
              <a:rPr lang="cs-CZ" dirty="0"/>
              <a:t>– kompenzace velkostatkářům</a:t>
            </a:r>
          </a:p>
          <a:p>
            <a:r>
              <a:rPr lang="cs-CZ" dirty="0" smtClean="0"/>
              <a:t>19. 7. 1921 schválen gentský systém poskytování podpor v nezaměstnanosti odbory se státním příspěvkem (platný od 1925)</a:t>
            </a:r>
          </a:p>
        </p:txBody>
      </p:sp>
    </p:spTree>
    <p:extLst>
      <p:ext uri="{BB962C8B-B14F-4D97-AF65-F5344CB8AC3E}">
        <p14:creationId xmlns:p14="http://schemas.microsoft.com/office/powerpoint/2010/main" val="54818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2800" dirty="0" smtClean="0"/>
              <a:t>Zásah do pozemkové držby (největší pozemkoví vlastníci 1918 – nad 40 tisíc ha)</a:t>
            </a:r>
            <a:br>
              <a:rPr lang="cs-CZ" sz="2800" dirty="0" smtClean="0"/>
            </a:br>
            <a:r>
              <a:rPr lang="cs-CZ" sz="2800" dirty="0"/>
              <a:t/>
            </a:r>
            <a:br>
              <a:rPr lang="cs-CZ" sz="2800" dirty="0"/>
            </a:br>
            <a:r>
              <a:rPr lang="cs-CZ" sz="2800" dirty="0" smtClean="0"/>
              <a:t/>
            </a:r>
            <a:br>
              <a:rPr lang="cs-CZ" sz="2800" dirty="0" smtClean="0"/>
            </a:br>
            <a:r>
              <a:rPr lang="cs-CZ" sz="2800" dirty="0"/>
              <a:t/>
            </a:r>
            <a:br>
              <a:rPr lang="cs-CZ" sz="2800" dirty="0"/>
            </a:br>
            <a:r>
              <a:rPr lang="cs-CZ" sz="2800" dirty="0" smtClean="0"/>
              <a:t/>
            </a:r>
            <a:br>
              <a:rPr lang="cs-CZ" sz="2800" dirty="0" smtClean="0"/>
            </a:br>
            <a:r>
              <a:rPr lang="cs-CZ" sz="2800" dirty="0"/>
              <a:t/>
            </a:r>
            <a:br>
              <a:rPr lang="cs-CZ" sz="2800" dirty="0"/>
            </a:b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950208" cy="512064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1800" b="1" dirty="0" smtClean="0"/>
              <a:t>Čechy</a:t>
            </a:r>
            <a:endParaRPr lang="cs-CZ" sz="1800" b="1" u="sng" dirty="0">
              <a:solidFill>
                <a:schemeClr val="tx1"/>
              </a:solidFill>
              <a:hlinkClick r:id="rId2" tooltip="Schwarzenbergové"/>
            </a:endParaRPr>
          </a:p>
          <a:p>
            <a:r>
              <a:rPr lang="cs-CZ" sz="1800" dirty="0" smtClean="0"/>
              <a:t>Schwarzenbergové 247 </a:t>
            </a:r>
            <a:r>
              <a:rPr lang="cs-CZ" sz="1800" dirty="0"/>
              <a:t>736 ha</a:t>
            </a:r>
          </a:p>
          <a:p>
            <a:r>
              <a:rPr lang="cs-CZ" sz="1800" dirty="0" smtClean="0"/>
              <a:t>Černínové z Chudenic </a:t>
            </a:r>
            <a:r>
              <a:rPr lang="cs-CZ" sz="1800" dirty="0"/>
              <a:t>61 430 ha</a:t>
            </a:r>
          </a:p>
          <a:p>
            <a:r>
              <a:rPr lang="cs-CZ" sz="1800" dirty="0" err="1" smtClean="0"/>
              <a:t>Colloredo</a:t>
            </a:r>
            <a:r>
              <a:rPr lang="cs-CZ" sz="1800" dirty="0" smtClean="0"/>
              <a:t>-Mansfeld 57 </a:t>
            </a:r>
            <a:r>
              <a:rPr lang="cs-CZ" sz="1800" dirty="0"/>
              <a:t>866 ha</a:t>
            </a:r>
          </a:p>
          <a:p>
            <a:r>
              <a:rPr lang="cs-CZ" sz="1800" dirty="0" smtClean="0"/>
              <a:t>Habsbursko-lotrinský rod 57 </a:t>
            </a:r>
            <a:r>
              <a:rPr lang="cs-CZ" sz="1800" dirty="0"/>
              <a:t>832 ha (zabrán bez </a:t>
            </a:r>
            <a:r>
              <a:rPr lang="cs-CZ" sz="1800" dirty="0" smtClean="0"/>
              <a:t>náhrady)</a:t>
            </a:r>
            <a:endParaRPr lang="cs-CZ" sz="1800" dirty="0"/>
          </a:p>
          <a:p>
            <a:r>
              <a:rPr lang="cs-CZ" sz="1800" dirty="0" smtClean="0"/>
              <a:t>Kinští z Vchynic a Tetova 51 </a:t>
            </a:r>
            <a:r>
              <a:rPr lang="cs-CZ" sz="1800" dirty="0"/>
              <a:t>391 ha</a:t>
            </a:r>
          </a:p>
          <a:p>
            <a:r>
              <a:rPr lang="cs-CZ" sz="1800" dirty="0" smtClean="0"/>
              <a:t>Lobkowiczové 48 </a:t>
            </a:r>
            <a:r>
              <a:rPr lang="cs-CZ" sz="1800" dirty="0"/>
              <a:t>565 ha</a:t>
            </a:r>
          </a:p>
          <a:p>
            <a:r>
              <a:rPr lang="cs-CZ" sz="1800" dirty="0" err="1" smtClean="0"/>
              <a:t>Waldsteinové</a:t>
            </a:r>
            <a:r>
              <a:rPr lang="cs-CZ" sz="1800" dirty="0" smtClean="0"/>
              <a:t> 45 </a:t>
            </a:r>
            <a:r>
              <a:rPr lang="cs-CZ" sz="1800" dirty="0"/>
              <a:t>434 ha</a:t>
            </a:r>
          </a:p>
          <a:p>
            <a:r>
              <a:rPr lang="cs-CZ" sz="1800" dirty="0" err="1" smtClean="0"/>
              <a:t>Thun-Hohensteinové</a:t>
            </a:r>
            <a:r>
              <a:rPr lang="cs-CZ" sz="1800" dirty="0" smtClean="0"/>
              <a:t> a </a:t>
            </a:r>
            <a:r>
              <a:rPr lang="cs-CZ" sz="1800" dirty="0" err="1" smtClean="0"/>
              <a:t>Thun-Waldsteinové</a:t>
            </a:r>
            <a:r>
              <a:rPr lang="cs-CZ" sz="1800" dirty="0" smtClean="0"/>
              <a:t> </a:t>
            </a:r>
            <a:r>
              <a:rPr lang="cs-CZ" sz="1800" dirty="0"/>
              <a:t>41 529 ha</a:t>
            </a:r>
          </a:p>
          <a:p>
            <a:r>
              <a:rPr lang="cs-CZ" sz="1800" dirty="0" err="1" smtClean="0"/>
              <a:t>Fürstenbergové</a:t>
            </a:r>
            <a:r>
              <a:rPr lang="cs-CZ" sz="1800" dirty="0" smtClean="0"/>
              <a:t> 40 </a:t>
            </a:r>
            <a:r>
              <a:rPr lang="cs-CZ" sz="1800" dirty="0"/>
              <a:t>981 </a:t>
            </a:r>
            <a:r>
              <a:rPr lang="cs-CZ" sz="1800" dirty="0" smtClean="0"/>
              <a:t>ha</a:t>
            </a:r>
            <a:endParaRPr lang="cs-CZ" sz="1800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1800" b="1" dirty="0" smtClean="0"/>
              <a:t>Morava</a:t>
            </a:r>
          </a:p>
          <a:p>
            <a:r>
              <a:rPr lang="cs-CZ" sz="1800" dirty="0" err="1" smtClean="0"/>
              <a:t>Lichtenštejnové</a:t>
            </a:r>
            <a:r>
              <a:rPr lang="cs-CZ" sz="1800" dirty="0" smtClean="0"/>
              <a:t> </a:t>
            </a:r>
            <a:r>
              <a:rPr lang="cs-CZ" sz="1800" dirty="0"/>
              <a:t>135 706 </a:t>
            </a:r>
            <a:r>
              <a:rPr lang="cs-CZ" sz="1800" dirty="0" smtClean="0"/>
              <a:t>ha</a:t>
            </a:r>
          </a:p>
          <a:p>
            <a:pPr marL="0" indent="0">
              <a:buNone/>
            </a:pPr>
            <a:endParaRPr lang="cs-CZ" sz="1800" dirty="0" smtClean="0"/>
          </a:p>
          <a:p>
            <a:pPr marL="0" indent="0">
              <a:buNone/>
            </a:pPr>
            <a:r>
              <a:rPr lang="cs-CZ" sz="1800" b="1" dirty="0" smtClean="0"/>
              <a:t>Slezsko</a:t>
            </a:r>
          </a:p>
          <a:p>
            <a:r>
              <a:rPr lang="cs-CZ" sz="1800" dirty="0" smtClean="0"/>
              <a:t>Arcivévoda Bedřich </a:t>
            </a:r>
            <a:r>
              <a:rPr lang="cs-CZ" sz="1800" dirty="0"/>
              <a:t>64 332 </a:t>
            </a:r>
            <a:r>
              <a:rPr lang="cs-CZ" sz="1800" dirty="0" smtClean="0"/>
              <a:t>ha</a:t>
            </a:r>
          </a:p>
          <a:p>
            <a:pPr marL="0" indent="0">
              <a:buNone/>
            </a:pPr>
            <a:endParaRPr lang="cs-CZ" sz="1800" dirty="0" smtClean="0"/>
          </a:p>
          <a:p>
            <a:pPr marL="0" indent="0">
              <a:buNone/>
            </a:pPr>
            <a:r>
              <a:rPr lang="cs-CZ" sz="1800" b="1" dirty="0" smtClean="0"/>
              <a:t>Slovensko</a:t>
            </a:r>
          </a:p>
          <a:p>
            <a:r>
              <a:rPr lang="cs-CZ" sz="1800" dirty="0" err="1" smtClean="0"/>
              <a:t>Pálfyové</a:t>
            </a:r>
            <a:r>
              <a:rPr lang="cs-CZ" sz="1800" dirty="0" smtClean="0"/>
              <a:t> </a:t>
            </a:r>
            <a:r>
              <a:rPr lang="it-IT" sz="1800" dirty="0" smtClean="0"/>
              <a:t>105 </a:t>
            </a:r>
            <a:r>
              <a:rPr lang="it-IT" sz="1800" dirty="0"/>
              <a:t>000 ha</a:t>
            </a:r>
          </a:p>
          <a:p>
            <a:r>
              <a:rPr lang="cs-CZ" sz="1800" dirty="0" err="1" smtClean="0"/>
              <a:t>Coburgové</a:t>
            </a:r>
            <a:r>
              <a:rPr lang="it-IT" sz="1800" dirty="0" smtClean="0"/>
              <a:t> </a:t>
            </a:r>
            <a:r>
              <a:rPr lang="it-IT" sz="1800" dirty="0"/>
              <a:t>83 000 ha</a:t>
            </a:r>
          </a:p>
          <a:p>
            <a:r>
              <a:rPr lang="cs-CZ" sz="1800" dirty="0" err="1" smtClean="0"/>
              <a:t>Andrassyové</a:t>
            </a:r>
            <a:r>
              <a:rPr lang="cs-CZ" sz="1800" dirty="0" smtClean="0"/>
              <a:t> </a:t>
            </a:r>
            <a:r>
              <a:rPr lang="it-IT" sz="1800" dirty="0" smtClean="0"/>
              <a:t>79 </a:t>
            </a:r>
            <a:r>
              <a:rPr lang="it-IT" sz="1800" dirty="0"/>
              <a:t>000 ha 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23942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dirty="0" smtClean="0"/>
              <a:t>Stát, církve a náboženství</a:t>
            </a:r>
            <a:br>
              <a:rPr lang="cs-CZ" sz="2800" dirty="0" smtClean="0"/>
            </a:br>
            <a:r>
              <a:rPr lang="cs-CZ" sz="2800" dirty="0"/>
              <a:t/>
            </a:r>
            <a:br>
              <a:rPr lang="cs-CZ" sz="2800" dirty="0"/>
            </a:br>
            <a:r>
              <a:rPr lang="cs-CZ" sz="2800" dirty="0" smtClean="0"/>
              <a:t/>
            </a:r>
            <a:br>
              <a:rPr lang="cs-CZ" sz="2800" dirty="0" smtClean="0"/>
            </a:br>
            <a:r>
              <a:rPr lang="cs-CZ" sz="2800" dirty="0"/>
              <a:t/>
            </a:r>
            <a:br>
              <a:rPr lang="cs-CZ" sz="2800" dirty="0"/>
            </a:br>
            <a:r>
              <a:rPr lang="cs-CZ" sz="2800" dirty="0" smtClean="0"/>
              <a:t/>
            </a:r>
            <a:br>
              <a:rPr lang="cs-CZ" sz="2800" dirty="0" smtClean="0"/>
            </a:br>
            <a:r>
              <a:rPr lang="cs-CZ" sz="2800" dirty="0"/>
              <a:t/>
            </a:r>
            <a:br>
              <a:rPr lang="cs-CZ" sz="2800" dirty="0"/>
            </a:br>
            <a:r>
              <a:rPr lang="cs-CZ" sz="2800" dirty="0" smtClean="0"/>
              <a:t/>
            </a:r>
            <a:br>
              <a:rPr lang="cs-CZ" sz="2800" dirty="0" smtClean="0"/>
            </a:br>
            <a:r>
              <a:rPr lang="cs-CZ" sz="2800" dirty="0"/>
              <a:t/>
            </a:r>
            <a:br>
              <a:rPr lang="cs-CZ" sz="2800" dirty="0"/>
            </a:br>
            <a:r>
              <a:rPr lang="cs-CZ" sz="2800" dirty="0" smtClean="0"/>
              <a:t/>
            </a:r>
            <a:br>
              <a:rPr lang="cs-CZ" sz="2800" dirty="0" smtClean="0"/>
            </a:b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těsně porevoluční protikatolické nálady – 3. 11. 1918 (Franta Sauer)</a:t>
            </a:r>
          </a:p>
          <a:p>
            <a:r>
              <a:rPr lang="cs-CZ" dirty="0" smtClean="0"/>
              <a:t>vznik Církve československé 8. 1. 1920 (od 1971 Čs. církev husitská)</a:t>
            </a:r>
          </a:p>
          <a:p>
            <a:pPr lvl="1"/>
            <a:r>
              <a:rPr lang="cs-CZ" dirty="0" smtClean="0"/>
              <a:t>Karel Farský</a:t>
            </a:r>
          </a:p>
          <a:p>
            <a:pPr lvl="1"/>
            <a:r>
              <a:rPr lang="cs-CZ" dirty="0" smtClean="0"/>
              <a:t>1930: 779 tis. věřících</a:t>
            </a:r>
          </a:p>
          <a:p>
            <a:r>
              <a:rPr lang="cs-CZ" dirty="0" smtClean="0"/>
              <a:t>17. 12. 1918 </a:t>
            </a:r>
            <a:r>
              <a:rPr lang="cs-CZ" dirty="0" err="1" smtClean="0"/>
              <a:t>zal</a:t>
            </a:r>
            <a:r>
              <a:rPr lang="cs-CZ" dirty="0" smtClean="0"/>
              <a:t>. </a:t>
            </a:r>
            <a:r>
              <a:rPr lang="cs-CZ" dirty="0" smtClean="0"/>
              <a:t>Českobratrská církev evangelická nav. na </a:t>
            </a:r>
            <a:r>
              <a:rPr lang="cs-CZ" dirty="0" err="1" smtClean="0"/>
              <a:t>tradické</a:t>
            </a:r>
            <a:r>
              <a:rPr lang="cs-CZ" dirty="0" smtClean="0"/>
              <a:t> luterské (augšpurské) i reformované (helvetské), Jednoty bratrské, husitského hnutí a utrakvismu</a:t>
            </a:r>
          </a:p>
          <a:p>
            <a:r>
              <a:rPr lang="cs-CZ" dirty="0" smtClean="0"/>
              <a:t>v první (Kramářově) vládě katolické strany odbyty jedním postem ministra bez portfeje (Mořic Hruban)</a:t>
            </a:r>
          </a:p>
          <a:p>
            <a:r>
              <a:rPr lang="cs-CZ" dirty="0" smtClean="0"/>
              <a:t>v rudozelených koalicích </a:t>
            </a:r>
            <a:r>
              <a:rPr lang="cs-CZ" dirty="0" err="1" smtClean="0"/>
              <a:t>Vl</a:t>
            </a:r>
            <a:r>
              <a:rPr lang="cs-CZ" dirty="0" smtClean="0"/>
              <a:t>. </a:t>
            </a:r>
            <a:r>
              <a:rPr lang="cs-CZ" dirty="0" err="1" smtClean="0"/>
              <a:t>Tusara</a:t>
            </a:r>
            <a:r>
              <a:rPr lang="cs-CZ" dirty="0" smtClean="0"/>
              <a:t> pro ně nebylo místo, teprve ve vládě v 1. všenárodní koalici (E. Beneš I) dva rezortní ministři</a:t>
            </a:r>
          </a:p>
          <a:p>
            <a:pPr lvl="1"/>
            <a:r>
              <a:rPr lang="cs-CZ" dirty="0" smtClean="0"/>
              <a:t>min. spravedlnosti Josef Dolanský , min. železnic Jan Šrámek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/>
              <a:t>Ferdinand Peroutka (Budování státu III., 1932-38) o katolicismu po 1918:</a:t>
            </a:r>
          </a:p>
          <a:p>
            <a:pPr lvl="1"/>
            <a:r>
              <a:rPr lang="cs-CZ" dirty="0"/>
              <a:t>„Jeho meč byl křehký a tupý, ale jeho štít těžko proniknutelný.“ </a:t>
            </a:r>
          </a:p>
          <a:p>
            <a:r>
              <a:rPr lang="cs-CZ" dirty="0" smtClean="0"/>
              <a:t>Vyznání obyvatelstva </a:t>
            </a:r>
            <a:r>
              <a:rPr lang="cs-CZ" u="sng" dirty="0" smtClean="0"/>
              <a:t>českých zemí</a:t>
            </a:r>
            <a:r>
              <a:rPr lang="cs-CZ" dirty="0" smtClean="0"/>
              <a:t> podle sčítání 1921</a:t>
            </a:r>
          </a:p>
          <a:p>
            <a:pPr lvl="1"/>
            <a:r>
              <a:rPr lang="cs-CZ" dirty="0" smtClean="0"/>
              <a:t>78,5 % </a:t>
            </a:r>
            <a:r>
              <a:rPr lang="cs-CZ" dirty="0" err="1" smtClean="0"/>
              <a:t>řím</a:t>
            </a:r>
            <a:r>
              <a:rPr lang="cs-CZ" dirty="0" smtClean="0"/>
              <a:t>.-</a:t>
            </a:r>
            <a:r>
              <a:rPr lang="cs-CZ" dirty="0" err="1" smtClean="0"/>
              <a:t>katol</a:t>
            </a:r>
            <a:r>
              <a:rPr lang="cs-CZ" dirty="0" smtClean="0"/>
              <a:t>.</a:t>
            </a:r>
          </a:p>
          <a:p>
            <a:pPr lvl="1"/>
            <a:r>
              <a:rPr lang="cs-CZ" dirty="0" smtClean="0"/>
              <a:t>7,3 % čs.</a:t>
            </a:r>
          </a:p>
          <a:p>
            <a:pPr lvl="1"/>
            <a:r>
              <a:rPr lang="cs-CZ" dirty="0" smtClean="0"/>
              <a:t>4,7 % </a:t>
            </a:r>
            <a:r>
              <a:rPr lang="cs-CZ" dirty="0" err="1" smtClean="0"/>
              <a:t>evang</a:t>
            </a:r>
            <a:r>
              <a:rPr lang="cs-CZ" dirty="0" smtClean="0"/>
              <a:t>.</a:t>
            </a:r>
          </a:p>
          <a:p>
            <a:pPr lvl="1"/>
            <a:r>
              <a:rPr lang="cs-CZ" dirty="0" smtClean="0"/>
              <a:t>1,1 % </a:t>
            </a:r>
            <a:r>
              <a:rPr lang="cs-CZ" dirty="0" err="1" smtClean="0"/>
              <a:t>izrael</a:t>
            </a:r>
            <a:r>
              <a:rPr lang="cs-CZ" dirty="0" smtClean="0"/>
              <a:t>. (žid.)</a:t>
            </a:r>
          </a:p>
          <a:p>
            <a:pPr lvl="1"/>
            <a:r>
              <a:rPr lang="cs-CZ" dirty="0" smtClean="0"/>
              <a:t>0,6 % ostatní</a:t>
            </a:r>
          </a:p>
          <a:p>
            <a:pPr lvl="1"/>
            <a:r>
              <a:rPr lang="cs-CZ" dirty="0" smtClean="0"/>
              <a:t>7,8 % bez přísl</a:t>
            </a:r>
            <a:r>
              <a:rPr lang="cs-CZ" smtClean="0"/>
              <a:t>./nezjištěno</a:t>
            </a:r>
            <a:endParaRPr lang="cs-CZ" dirty="0" smtClean="0"/>
          </a:p>
          <a:p>
            <a:r>
              <a:rPr lang="cs-CZ" dirty="0" err="1" smtClean="0"/>
              <a:t>Marmaggiho</a:t>
            </a:r>
            <a:r>
              <a:rPr lang="cs-CZ" dirty="0" smtClean="0"/>
              <a:t> aféra</a:t>
            </a:r>
          </a:p>
          <a:p>
            <a:pPr lvl="1"/>
            <a:r>
              <a:rPr lang="cs-CZ" dirty="0" smtClean="0"/>
              <a:t>6. 7. 1925 oficiálně slaveny Husovy oslavy</a:t>
            </a:r>
          </a:p>
          <a:p>
            <a:pPr lvl="1"/>
            <a:r>
              <a:rPr lang="cs-CZ" dirty="0" smtClean="0"/>
              <a:t>diplomatická roztržka s papežským stolcem</a:t>
            </a:r>
          </a:p>
          <a:p>
            <a:pPr lvl="1"/>
            <a:r>
              <a:rPr lang="cs-CZ" dirty="0" smtClean="0"/>
              <a:t>papežský nuncius </a:t>
            </a:r>
            <a:r>
              <a:rPr lang="cs-CZ" dirty="0" err="1" smtClean="0"/>
              <a:t>Marmaggi</a:t>
            </a:r>
            <a:r>
              <a:rPr lang="cs-CZ" dirty="0" smtClean="0"/>
              <a:t> odvolán na protest z Prahy</a:t>
            </a:r>
          </a:p>
          <a:p>
            <a:pPr lvl="1"/>
            <a:r>
              <a:rPr lang="cs-CZ" dirty="0" smtClean="0"/>
              <a:t>konflikt ukončen tzv. modem vivendi 17. 12. 1927 (dojednáno hlavně E. Benešem)</a:t>
            </a:r>
          </a:p>
        </p:txBody>
      </p:sp>
    </p:spTree>
    <p:extLst>
      <p:ext uri="{BB962C8B-B14F-4D97-AF65-F5344CB8AC3E}">
        <p14:creationId xmlns:p14="http://schemas.microsoft.com/office/powerpoint/2010/main" val="188972865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dirty="0" smtClean="0">
                <a:solidFill>
                  <a:schemeClr val="bg1"/>
                </a:solidFill>
              </a:rPr>
              <a:t>Vznik a počátky samostatného Československa</a:t>
            </a:r>
            <a:r>
              <a:rPr lang="cs-CZ" sz="2700" dirty="0" smtClean="0"/>
              <a:t/>
            </a:r>
            <a:br>
              <a:rPr lang="cs-CZ" sz="2700" dirty="0" smtClean="0"/>
            </a:br>
            <a:r>
              <a:rPr lang="cs-CZ" sz="2700" b="1" dirty="0" smtClean="0"/>
              <a:t>Literatura</a:t>
            </a:r>
            <a:r>
              <a:rPr lang="cs-CZ" sz="2400" b="1" dirty="0" smtClean="0"/>
              <a:t/>
            </a:r>
            <a:br>
              <a:rPr lang="cs-CZ" sz="2400" b="1" dirty="0" smtClean="0"/>
            </a:br>
            <a:r>
              <a:rPr lang="cs-CZ" sz="2400" b="1" dirty="0"/>
              <a:t/>
            </a:r>
            <a:br>
              <a:rPr lang="cs-CZ" sz="2400" b="1" dirty="0"/>
            </a:br>
            <a:endParaRPr lang="cs-CZ" sz="24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67912" y="452846"/>
            <a:ext cx="7315200" cy="640515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1600" b="1" cap="all" dirty="0" smtClean="0"/>
              <a:t>Základní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endParaRPr lang="cs-CZ" sz="1600" dirty="0" smtClean="0"/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cs-CZ" sz="1600" dirty="0" smtClean="0"/>
              <a:t>HÁJKOVÁ Dagmar – HORÁK Pavel: Republika československá 1918-1939. Praha 2018.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cs-CZ" sz="1600" dirty="0" smtClean="0"/>
              <a:t>KÁRNÍK Zdeněk: České země v éře první republiky I.-III. Praha 2000-2003.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cs-CZ" sz="1600" dirty="0" smtClean="0"/>
              <a:t>OLIVOVÁ Věra: Dějiny první republiky. Praha 2000.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endParaRPr lang="cs-CZ" sz="1600" b="1" dirty="0" smtClean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1600" b="1" cap="all" dirty="0" smtClean="0"/>
              <a:t>Doporučená</a:t>
            </a:r>
            <a:endParaRPr lang="cs-CZ" sz="1600" b="1" cap="all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cs-CZ" sz="1600" dirty="0" smtClean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cs-CZ" sz="1600" dirty="0"/>
              <a:t>HÁJKOVÁ Dagmar </a:t>
            </a:r>
            <a:r>
              <a:rPr lang="cs-CZ" sz="1600" dirty="0" smtClean="0"/>
              <a:t>a kol. (</a:t>
            </a:r>
            <a:r>
              <a:rPr lang="cs-CZ" sz="1600" dirty="0" err="1" smtClean="0"/>
              <a:t>edd</a:t>
            </a:r>
            <a:r>
              <a:rPr lang="cs-CZ" sz="1600" dirty="0" smtClean="0"/>
              <a:t>.): Sláva republice! Oficiální svátky a oslavy v meziválečném Československu.</a:t>
            </a:r>
            <a:endParaRPr lang="cs-CZ" sz="1600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cs-CZ" sz="1600" dirty="0" smtClean="0"/>
              <a:t>KLIMEK Antonín: Boj o Hrad I.-II. Praha 1996.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cs-CZ" sz="1600" dirty="0"/>
              <a:t>KLIMEK Antonín</a:t>
            </a:r>
            <a:r>
              <a:rPr lang="cs-CZ" sz="1600" dirty="0" smtClean="0"/>
              <a:t>: Velké dějiny zemí Koruny české XIII. (1918-1929), XIV (1929-1938). Praha – Litomyšl 2000, 2002.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cs-CZ" sz="1600" cap="all" dirty="0" smtClean="0"/>
              <a:t>KUBŮ </a:t>
            </a:r>
            <a:r>
              <a:rPr lang="cs-CZ" sz="1600" cap="all" dirty="0" err="1" smtClean="0"/>
              <a:t>e</a:t>
            </a:r>
            <a:r>
              <a:rPr lang="cs-CZ" sz="1600" dirty="0" err="1" smtClean="0"/>
              <a:t>duard</a:t>
            </a:r>
            <a:r>
              <a:rPr lang="cs-CZ" sz="1600" dirty="0" smtClean="0"/>
              <a:t>: Mýtus a realita hospodářské vyspělosti Československa mezi světovými válkami. Praha 2000.</a:t>
            </a:r>
            <a:endParaRPr lang="cs-CZ" sz="1600" cap="all" dirty="0" smtClean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cs-CZ" sz="1600" cap="all" dirty="0" smtClean="0"/>
              <a:t>RYCHLÍK J</a:t>
            </a:r>
            <a:r>
              <a:rPr lang="cs-CZ" sz="1600" dirty="0" smtClean="0"/>
              <a:t>an – RYCHLÍKOVÁ Magdaléna: Podkarpatská Rus v dějinách Československa 1918-1946. Praha 2016.</a:t>
            </a:r>
            <a:endParaRPr lang="cs-CZ" sz="1600" cap="all" dirty="0" smtClean="0"/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cs-CZ" sz="1600" b="1" cap="all" dirty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6717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dirty="0" smtClean="0"/>
              <a:t>Novodobé dějiny II</a:t>
            </a:r>
            <a:br>
              <a:rPr lang="cs-CZ" sz="2800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/>
              <a:t/>
            </a:r>
            <a:br>
              <a:rPr lang="cs-CZ" dirty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/>
              <a:t/>
            </a:r>
            <a:br>
              <a:rPr lang="cs-CZ" dirty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/>
              <a:t/>
            </a:r>
            <a:br>
              <a:rPr lang="cs-CZ" dirty="0"/>
            </a:b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600" dirty="0" smtClean="0"/>
              <a:t>1. Úsvit občanské společnosti : proměna státu a </a:t>
            </a:r>
            <a:r>
              <a:rPr lang="cs-CZ" sz="1600" dirty="0"/>
              <a:t>práva v habsburské </a:t>
            </a:r>
            <a:r>
              <a:rPr lang="cs-CZ" sz="1600" dirty="0" smtClean="0"/>
              <a:t>monarchii od panování Marie Terezie do roku 1848</a:t>
            </a:r>
          </a:p>
          <a:p>
            <a:r>
              <a:rPr lang="cs-CZ" sz="1600" dirty="0" smtClean="0"/>
              <a:t>2. Formování </a:t>
            </a:r>
            <a:r>
              <a:rPr lang="cs-CZ" sz="1600" dirty="0"/>
              <a:t>moderního </a:t>
            </a:r>
            <a:r>
              <a:rPr lang="cs-CZ" sz="1600" dirty="0" smtClean="0"/>
              <a:t>českého </a:t>
            </a:r>
            <a:r>
              <a:rPr lang="cs-CZ" sz="1600" dirty="0"/>
              <a:t>národa: teorie a </a:t>
            </a:r>
            <a:r>
              <a:rPr lang="cs-CZ" sz="1600" dirty="0" smtClean="0"/>
              <a:t>koncepty</a:t>
            </a:r>
          </a:p>
          <a:p>
            <a:r>
              <a:rPr lang="cs-CZ" sz="1600" dirty="0" smtClean="0"/>
              <a:t>3. Formování moderního českého národa: </a:t>
            </a:r>
            <a:r>
              <a:rPr lang="cs-CZ" sz="1600" dirty="0" err="1" smtClean="0"/>
              <a:t>etnokulturní</a:t>
            </a:r>
            <a:r>
              <a:rPr lang="cs-CZ" sz="1600" dirty="0" smtClean="0"/>
              <a:t> identita 1780-1848 </a:t>
            </a:r>
          </a:p>
          <a:p>
            <a:r>
              <a:rPr lang="cs-CZ" sz="1600" dirty="0" smtClean="0"/>
              <a:t>4. České země v revoluci 1848</a:t>
            </a:r>
          </a:p>
          <a:p>
            <a:r>
              <a:rPr lang="cs-CZ" sz="1600" dirty="0" smtClean="0"/>
              <a:t>5. České země v období </a:t>
            </a:r>
            <a:r>
              <a:rPr lang="cs-CZ" sz="1600" dirty="0" err="1" smtClean="0"/>
              <a:t>neoabsolutismu</a:t>
            </a:r>
            <a:endParaRPr lang="cs-CZ" sz="1600" dirty="0" smtClean="0"/>
          </a:p>
          <a:p>
            <a:r>
              <a:rPr lang="cs-CZ" sz="1600" dirty="0" smtClean="0"/>
              <a:t>6. České </a:t>
            </a:r>
            <a:r>
              <a:rPr lang="cs-CZ" sz="1600" dirty="0"/>
              <a:t>země  v době obnovení ústavnosti </a:t>
            </a:r>
            <a:r>
              <a:rPr lang="cs-CZ" sz="1600" dirty="0" smtClean="0"/>
              <a:t>1860-1865</a:t>
            </a:r>
          </a:p>
          <a:p>
            <a:r>
              <a:rPr lang="cs-CZ" sz="1600" dirty="0" smtClean="0"/>
              <a:t>7. České země  době rakousko-uherského vyrovnání 1866-1873</a:t>
            </a:r>
          </a:p>
          <a:p>
            <a:r>
              <a:rPr lang="cs-CZ" sz="1600" dirty="0" smtClean="0"/>
              <a:t>8. České země v letech 1873-1890: od pasivní rezistence k „drobečkové politice“</a:t>
            </a:r>
          </a:p>
          <a:p>
            <a:r>
              <a:rPr lang="cs-CZ" sz="1600" dirty="0" smtClean="0"/>
              <a:t>9. </a:t>
            </a:r>
            <a:r>
              <a:rPr lang="cs-CZ" sz="1600" dirty="0"/>
              <a:t>Č</a:t>
            </a:r>
            <a:r>
              <a:rPr lang="cs-CZ" sz="1600" dirty="0" smtClean="0"/>
              <a:t>eské </a:t>
            </a:r>
            <a:r>
              <a:rPr lang="cs-CZ" sz="1600" dirty="0"/>
              <a:t>země  v letech </a:t>
            </a:r>
            <a:r>
              <a:rPr lang="cs-CZ" sz="1600" dirty="0" smtClean="0"/>
              <a:t>1891-1904</a:t>
            </a:r>
          </a:p>
          <a:p>
            <a:r>
              <a:rPr lang="cs-CZ" sz="1600" dirty="0" smtClean="0"/>
              <a:t>10. České země v letech 1905-1914</a:t>
            </a:r>
          </a:p>
          <a:p>
            <a:r>
              <a:rPr lang="cs-CZ" sz="1600" dirty="0" smtClean="0"/>
              <a:t>11. České země a první světová válka 1914-1918</a:t>
            </a:r>
          </a:p>
          <a:p>
            <a:r>
              <a:rPr lang="cs-CZ" sz="1600" dirty="0" smtClean="0">
                <a:solidFill>
                  <a:srgbClr val="FF0000"/>
                </a:solidFill>
              </a:rPr>
              <a:t>12. Vznik a počátky samostatného Československa (1918-1925)</a:t>
            </a:r>
            <a:endParaRPr lang="cs-CZ" sz="1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0459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dirty="0" smtClean="0"/>
              <a:t>Ustavení státu</a:t>
            </a:r>
            <a:br>
              <a:rPr lang="cs-CZ" sz="2800" dirty="0" smtClean="0"/>
            </a:br>
            <a:r>
              <a:rPr lang="cs-CZ" sz="2800" dirty="0"/>
              <a:t/>
            </a:r>
            <a:br>
              <a:rPr lang="cs-CZ" sz="2800" dirty="0"/>
            </a:br>
            <a:r>
              <a:rPr lang="cs-CZ" sz="2800" dirty="0" smtClean="0"/>
              <a:t/>
            </a:r>
            <a:br>
              <a:rPr lang="cs-CZ" sz="2800" dirty="0" smtClean="0"/>
            </a:br>
            <a:r>
              <a:rPr lang="cs-CZ" sz="2800" dirty="0"/>
              <a:t/>
            </a:r>
            <a:br>
              <a:rPr lang="cs-CZ" sz="2800" dirty="0"/>
            </a:br>
            <a:r>
              <a:rPr lang="cs-CZ" sz="2800" dirty="0" smtClean="0"/>
              <a:t/>
            </a:r>
            <a:br>
              <a:rPr lang="cs-CZ" sz="2800" dirty="0" smtClean="0"/>
            </a:br>
            <a:r>
              <a:rPr lang="cs-CZ" sz="2800" dirty="0"/>
              <a:t/>
            </a:r>
            <a:br>
              <a:rPr lang="cs-CZ" sz="2800" dirty="0"/>
            </a:br>
            <a:r>
              <a:rPr lang="cs-CZ" sz="2800" dirty="0" smtClean="0"/>
              <a:t/>
            </a:r>
            <a:br>
              <a:rPr lang="cs-CZ" sz="2800" dirty="0" smtClean="0"/>
            </a:br>
            <a:r>
              <a:rPr lang="cs-CZ" sz="2800" dirty="0"/>
              <a:t/>
            </a:r>
            <a:br>
              <a:rPr lang="cs-CZ" sz="2800" dirty="0"/>
            </a:br>
            <a:r>
              <a:rPr lang="cs-CZ" sz="2800" dirty="0" smtClean="0"/>
              <a:t/>
            </a:r>
            <a:br>
              <a:rPr lang="cs-CZ" sz="2800" dirty="0" smtClean="0"/>
            </a:br>
            <a:r>
              <a:rPr lang="cs-CZ" sz="2800" dirty="0"/>
              <a:t/>
            </a:r>
            <a:br>
              <a:rPr lang="cs-CZ" sz="2800" dirty="0"/>
            </a:b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28. 10. 1918 v Praze vešla ve známost Andrássyho nóta, interpretováno jako kapitulace Rakousko-Uherska</a:t>
            </a:r>
          </a:p>
          <a:p>
            <a:r>
              <a:rPr lang="cs-CZ" dirty="0" smtClean="0"/>
              <a:t>vyhlášení samostatného čs. státu</a:t>
            </a:r>
          </a:p>
          <a:p>
            <a:r>
              <a:rPr lang="cs-CZ" dirty="0" smtClean="0"/>
              <a:t>zástupci předsednictva NV předtím převzali Vojenský obilní ústav (F. Soukup, A. Švehla)</a:t>
            </a:r>
          </a:p>
          <a:p>
            <a:r>
              <a:rPr lang="cs-CZ" dirty="0" smtClean="0"/>
              <a:t>zástupci NV na místodržitelství – převzetí moci</a:t>
            </a:r>
          </a:p>
          <a:p>
            <a:r>
              <a:rPr lang="cs-CZ" dirty="0" smtClean="0"/>
              <a:t>do předsednictva NV kooptován první Slovák </a:t>
            </a:r>
            <a:r>
              <a:rPr lang="cs-CZ" dirty="0" err="1" smtClean="0"/>
              <a:t>Vavro</a:t>
            </a:r>
            <a:r>
              <a:rPr lang="cs-CZ" dirty="0" smtClean="0"/>
              <a:t> Šrobár – doplnil pětici „Mužů 28. října“ = zvolené předsednictvo NV</a:t>
            </a:r>
          </a:p>
          <a:p>
            <a:pPr lvl="1"/>
            <a:r>
              <a:rPr lang="cs-CZ" dirty="0" smtClean="0"/>
              <a:t>A</a:t>
            </a:r>
            <a:r>
              <a:rPr lang="cs-CZ" dirty="0"/>
              <a:t>. Rašín, F. Soukup, A. Švehla, J. </a:t>
            </a:r>
            <a:r>
              <a:rPr lang="cs-CZ" dirty="0" smtClean="0"/>
              <a:t>Stříbrný, </a:t>
            </a:r>
            <a:r>
              <a:rPr lang="cs-CZ" dirty="0"/>
              <a:t>V. </a:t>
            </a:r>
            <a:r>
              <a:rPr lang="cs-CZ" dirty="0" smtClean="0"/>
              <a:t>Šrobár – všichni podepsáni pod základním zákonem</a:t>
            </a:r>
            <a:endParaRPr lang="cs-CZ" dirty="0"/>
          </a:p>
          <a:p>
            <a:r>
              <a:rPr lang="cs-CZ" dirty="0" smtClean="0"/>
              <a:t>podvečer </a:t>
            </a:r>
            <a:r>
              <a:rPr lang="cs-CZ" dirty="0"/>
              <a:t>28. 10. se sešel NV (42 čl.)</a:t>
            </a:r>
          </a:p>
          <a:p>
            <a:r>
              <a:rPr lang="cs-CZ" dirty="0"/>
              <a:t>vydal 1. zákon čs. státu: recepční </a:t>
            </a:r>
            <a:r>
              <a:rPr lang="cs-CZ" dirty="0" smtClean="0"/>
              <a:t>normu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30. 10. Deklarace slovenského národa schválená cca 200 zástupci slovenské politiky v </a:t>
            </a:r>
            <a:r>
              <a:rPr lang="cs-CZ" dirty="0" err="1" smtClean="0"/>
              <a:t>Turčianskom</a:t>
            </a:r>
            <a:r>
              <a:rPr lang="cs-CZ" dirty="0" smtClean="0"/>
              <a:t> </a:t>
            </a:r>
            <a:r>
              <a:rPr lang="cs-CZ" dirty="0" err="1" smtClean="0"/>
              <a:t>Svätom</a:t>
            </a:r>
            <a:r>
              <a:rPr lang="cs-CZ" dirty="0" smtClean="0"/>
              <a:t> Martině</a:t>
            </a:r>
          </a:p>
          <a:p>
            <a:pPr lvl="1"/>
            <a:r>
              <a:rPr lang="cs-CZ" dirty="0" smtClean="0"/>
              <a:t>4.-14. 11 dočasná vláda pro Slovensko</a:t>
            </a:r>
          </a:p>
          <a:p>
            <a:r>
              <a:rPr lang="cs-CZ" dirty="0" smtClean="0"/>
              <a:t>13. 11. NV vyhlásil Zatímní ústavu:</a:t>
            </a:r>
          </a:p>
          <a:p>
            <a:pPr lvl="1"/>
            <a:r>
              <a:rPr lang="cs-CZ" dirty="0"/>
              <a:t>jednokomorový parlament (Revoluční NS)</a:t>
            </a:r>
          </a:p>
          <a:p>
            <a:pPr lvl="2"/>
            <a:r>
              <a:rPr lang="cs-CZ" dirty="0"/>
              <a:t>6násobné rozšíření NV + kooptace Slováků</a:t>
            </a:r>
          </a:p>
          <a:p>
            <a:pPr lvl="1"/>
            <a:r>
              <a:rPr lang="cs-CZ" dirty="0"/>
              <a:t>zrušeny ZS</a:t>
            </a:r>
          </a:p>
          <a:p>
            <a:pPr lvl="1"/>
            <a:r>
              <a:rPr lang="cs-CZ" dirty="0"/>
              <a:t>prezident jen čestná práva</a:t>
            </a:r>
          </a:p>
          <a:p>
            <a:r>
              <a:rPr lang="cs-CZ" dirty="0" smtClean="0"/>
              <a:t>14. 11. 1. slavnostní schůze RNS</a:t>
            </a:r>
          </a:p>
          <a:p>
            <a:pPr lvl="1"/>
            <a:r>
              <a:rPr lang="cs-CZ" dirty="0" smtClean="0"/>
              <a:t>bez německých poslanců (ti až 1920)</a:t>
            </a:r>
          </a:p>
          <a:p>
            <a:pPr lvl="1"/>
            <a:r>
              <a:rPr lang="cs-CZ" dirty="0" smtClean="0"/>
              <a:t>vyhlášení republikánské formy státu</a:t>
            </a:r>
          </a:p>
          <a:p>
            <a:pPr lvl="1"/>
            <a:r>
              <a:rPr lang="cs-CZ" dirty="0" smtClean="0"/>
              <a:t>sesazení habsbursko-lotrinské dynastie</a:t>
            </a:r>
          </a:p>
          <a:p>
            <a:pPr lvl="1"/>
            <a:r>
              <a:rPr lang="cs-CZ" dirty="0" smtClean="0"/>
              <a:t>aklamací zvolen prezidentem TGM</a:t>
            </a:r>
          </a:p>
          <a:p>
            <a:pPr lvl="1"/>
            <a:r>
              <a:rPr lang="cs-CZ" dirty="0" smtClean="0"/>
              <a:t>byla ustavena vláda v čele s K. Kramářem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10668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0" b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99807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dirty="0" smtClean="0"/>
              <a:t>Odpor Němců Čech, Moravy a Slezska</a:t>
            </a:r>
            <a:br>
              <a:rPr lang="cs-CZ" sz="2800" dirty="0" smtClean="0"/>
            </a:br>
            <a:r>
              <a:rPr lang="cs-CZ" sz="2800" dirty="0"/>
              <a:t/>
            </a:r>
            <a:br>
              <a:rPr lang="cs-CZ" sz="2800" dirty="0"/>
            </a:br>
            <a:r>
              <a:rPr lang="cs-CZ" sz="2800" dirty="0" smtClean="0"/>
              <a:t/>
            </a:r>
            <a:br>
              <a:rPr lang="cs-CZ" sz="2800" dirty="0" smtClean="0"/>
            </a:br>
            <a:r>
              <a:rPr lang="cs-CZ" sz="2800" dirty="0"/>
              <a:t/>
            </a:r>
            <a:br>
              <a:rPr lang="cs-CZ" sz="2800" dirty="0"/>
            </a:br>
            <a:r>
              <a:rPr lang="cs-CZ" sz="2800" dirty="0" smtClean="0"/>
              <a:t/>
            </a:r>
            <a:br>
              <a:rPr lang="cs-CZ" sz="2800" dirty="0" smtClean="0"/>
            </a:br>
            <a:r>
              <a:rPr lang="cs-CZ" sz="2800" dirty="0"/>
              <a:t/>
            </a:r>
            <a:br>
              <a:rPr lang="cs-CZ" sz="2800" dirty="0"/>
            </a:br>
            <a:r>
              <a:rPr lang="cs-CZ" sz="2800" dirty="0" smtClean="0"/>
              <a:t/>
            </a:r>
            <a:br>
              <a:rPr lang="cs-CZ" sz="2800" dirty="0" smtClean="0"/>
            </a:br>
            <a:r>
              <a:rPr lang="cs-CZ" sz="2800" dirty="0"/>
              <a:t/>
            </a:r>
            <a:br>
              <a:rPr lang="cs-CZ" sz="2800" dirty="0"/>
            </a:b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29. 10. 1918 vyhlášena provincie </a:t>
            </a:r>
            <a:r>
              <a:rPr lang="cs-CZ" dirty="0" err="1" smtClean="0"/>
              <a:t>Deutschböhmen</a:t>
            </a:r>
            <a:endParaRPr lang="cs-CZ" dirty="0" smtClean="0"/>
          </a:p>
          <a:p>
            <a:r>
              <a:rPr lang="cs-CZ" dirty="0" smtClean="0"/>
              <a:t>30. 10. </a:t>
            </a:r>
            <a:r>
              <a:rPr lang="cs-CZ" dirty="0" err="1" smtClean="0"/>
              <a:t>Sudetenland</a:t>
            </a:r>
            <a:endParaRPr lang="cs-CZ" dirty="0" smtClean="0"/>
          </a:p>
          <a:p>
            <a:r>
              <a:rPr lang="cs-CZ" dirty="0" smtClean="0"/>
              <a:t>3. 11.  </a:t>
            </a:r>
            <a:r>
              <a:rPr lang="cs-CZ" dirty="0" err="1" smtClean="0"/>
              <a:t>Deutschsüdmähren</a:t>
            </a:r>
            <a:endParaRPr lang="cs-CZ" dirty="0" smtClean="0"/>
          </a:p>
          <a:p>
            <a:r>
              <a:rPr lang="cs-CZ" dirty="0" smtClean="0"/>
              <a:t>3. 11. </a:t>
            </a:r>
            <a:r>
              <a:rPr lang="cs-CZ" dirty="0" err="1" smtClean="0"/>
              <a:t>Böhmerwaldgau</a:t>
            </a:r>
            <a:endParaRPr lang="cs-CZ" dirty="0" smtClean="0"/>
          </a:p>
          <a:p>
            <a:pPr lvl="1"/>
            <a:r>
              <a:rPr lang="cs-CZ" dirty="0" smtClean="0"/>
              <a:t>jako poslední hl. město provincie obsazena Opava 16.-17. 12. 1918</a:t>
            </a:r>
          </a:p>
          <a:p>
            <a:r>
              <a:rPr lang="cs-CZ" i="1" dirty="0"/>
              <a:t>Těšínsko: 5. 11. dohoda o dočasném rozdělení správy</a:t>
            </a:r>
          </a:p>
          <a:p>
            <a:r>
              <a:rPr lang="cs-CZ" i="1" dirty="0" smtClean="0"/>
              <a:t>18. 11.  připojena Podkarpatská Rus</a:t>
            </a:r>
          </a:p>
          <a:p>
            <a:r>
              <a:rPr lang="cs-CZ" i="1" dirty="0" smtClean="0"/>
              <a:t>10. 12. mimořádná přechodná opatření pro Slovensko </a:t>
            </a:r>
          </a:p>
          <a:p>
            <a:pPr lvl="1"/>
            <a:r>
              <a:rPr lang="cs-CZ" i="1" dirty="0" smtClean="0"/>
              <a:t>ministr s plnou mocí pro Slovensko V. Šrobár</a:t>
            </a:r>
          </a:p>
          <a:p>
            <a:r>
              <a:rPr lang="cs-CZ" dirty="0" smtClean="0"/>
              <a:t>mapa: zdroj internet</a:t>
            </a:r>
            <a:endParaRPr lang="cs-CZ" dirty="0"/>
          </a:p>
        </p:txBody>
      </p:sp>
      <p:pic>
        <p:nvPicPr>
          <p:cNvPr id="5" name="Zástupný symbol pro obsah 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01021" y="1123837"/>
            <a:ext cx="3475037" cy="2666888"/>
          </a:xfrm>
        </p:spPr>
      </p:pic>
      <p:sp>
        <p:nvSpPr>
          <p:cNvPr id="6" name="TextovéPole 5"/>
          <p:cNvSpPr txBox="1"/>
          <p:nvPr/>
        </p:nvSpPr>
        <p:spPr>
          <a:xfrm>
            <a:off x="7829006" y="4023360"/>
            <a:ext cx="364018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4. 3. 1919 v pohraničí generální stávka (v den, kdy se mělo poprvé sejít rakouské NS) – „</a:t>
            </a:r>
            <a:r>
              <a:rPr lang="cs-CZ" dirty="0" err="1" smtClean="0"/>
              <a:t>Märzegefallene</a:t>
            </a:r>
            <a:r>
              <a:rPr lang="cs-CZ" dirty="0" smtClean="0"/>
              <a:t>“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25539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dirty="0" smtClean="0"/>
              <a:t>Boj o státní integritu</a:t>
            </a:r>
            <a:br>
              <a:rPr lang="cs-CZ" sz="2800" dirty="0" smtClean="0"/>
            </a:br>
            <a:r>
              <a:rPr lang="cs-CZ" sz="2800" dirty="0"/>
              <a:t/>
            </a:r>
            <a:br>
              <a:rPr lang="cs-CZ" sz="2800" dirty="0"/>
            </a:br>
            <a:r>
              <a:rPr lang="cs-CZ" sz="2800" dirty="0" smtClean="0"/>
              <a:t/>
            </a:r>
            <a:br>
              <a:rPr lang="cs-CZ" sz="2800" dirty="0" smtClean="0"/>
            </a:br>
            <a:r>
              <a:rPr lang="cs-CZ" sz="2800" dirty="0"/>
              <a:t/>
            </a:r>
            <a:br>
              <a:rPr lang="cs-CZ" sz="2800" dirty="0"/>
            </a:br>
            <a:r>
              <a:rPr lang="cs-CZ" sz="2800" dirty="0" smtClean="0"/>
              <a:t/>
            </a:r>
            <a:br>
              <a:rPr lang="cs-CZ" sz="2800" dirty="0" smtClean="0"/>
            </a:br>
            <a:r>
              <a:rPr lang="cs-CZ" sz="2800" dirty="0"/>
              <a:t/>
            </a:r>
            <a:br>
              <a:rPr lang="cs-CZ" sz="2800" dirty="0"/>
            </a:br>
            <a:r>
              <a:rPr lang="cs-CZ" sz="2800" dirty="0" smtClean="0"/>
              <a:t/>
            </a:r>
            <a:br>
              <a:rPr lang="cs-CZ" sz="2800" dirty="0" smtClean="0"/>
            </a:br>
            <a:r>
              <a:rPr lang="cs-CZ" sz="2800" dirty="0"/>
              <a:t/>
            </a:r>
            <a:br>
              <a:rPr lang="cs-CZ" sz="2800" dirty="0"/>
            </a:br>
            <a:r>
              <a:rPr lang="cs-CZ" sz="2800" dirty="0" smtClean="0"/>
              <a:t/>
            </a:r>
            <a:br>
              <a:rPr lang="cs-CZ" sz="2800" dirty="0" smtClean="0"/>
            </a:b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3867912" y="868679"/>
            <a:ext cx="3474720" cy="5793377"/>
          </a:xfrm>
        </p:spPr>
        <p:txBody>
          <a:bodyPr>
            <a:normAutofit fontScale="77500" lnSpcReduction="20000"/>
          </a:bodyPr>
          <a:lstStyle/>
          <a:p>
            <a:r>
              <a:rPr lang="cs-CZ" dirty="0" smtClean="0"/>
              <a:t>20. 1. 1919 začalo obsazování území </a:t>
            </a:r>
            <a:r>
              <a:rPr lang="cs-CZ" b="1" dirty="0" smtClean="0"/>
              <a:t>Slovenska</a:t>
            </a:r>
            <a:r>
              <a:rPr lang="cs-CZ" dirty="0" smtClean="0"/>
              <a:t> (přiřčeného ČSR nótou dohody 24. 12. 1918 o stanovení demarkační čáry)</a:t>
            </a:r>
          </a:p>
          <a:p>
            <a:pPr lvl="1"/>
            <a:r>
              <a:rPr lang="cs-CZ" dirty="0" smtClean="0"/>
              <a:t>27.-29. 4. 1919 čs. vojsko obsadilo, na některých místech i překročilo demarkační linii dle nové nóty Dohody z 20. 3. mezi Slovenskem a Maďarskem</a:t>
            </a:r>
          </a:p>
          <a:p>
            <a:pPr lvl="1"/>
            <a:r>
              <a:rPr lang="cs-CZ" dirty="0" smtClean="0"/>
              <a:t>20. 5. 1919 Maďarsko odpovědělo útokem</a:t>
            </a:r>
          </a:p>
          <a:p>
            <a:pPr lvl="1"/>
            <a:r>
              <a:rPr lang="cs-CZ" dirty="0"/>
              <a:t>16. 6. pod ochranou maďarské Rudé armády v Prešově vyhlášena Slovenská republika rad </a:t>
            </a:r>
          </a:p>
          <a:p>
            <a:pPr lvl="1"/>
            <a:r>
              <a:rPr lang="cs-CZ" dirty="0"/>
              <a:t>13. 6. 1919 stanovila pařížská mírová </a:t>
            </a:r>
            <a:r>
              <a:rPr lang="cs-CZ" dirty="0" err="1"/>
              <a:t>konf</a:t>
            </a:r>
            <a:r>
              <a:rPr lang="cs-CZ" dirty="0"/>
              <a:t>. definitivní hranici mezi ČSR a Maďarskem – odchod </a:t>
            </a:r>
            <a:r>
              <a:rPr lang="cs-CZ" dirty="0" err="1"/>
              <a:t>maď</a:t>
            </a:r>
            <a:r>
              <a:rPr lang="cs-CZ" dirty="0"/>
              <a:t>. vojsk do 4. 7.</a:t>
            </a:r>
          </a:p>
          <a:p>
            <a:pPr lvl="1"/>
            <a:r>
              <a:rPr lang="cs-CZ" dirty="0"/>
              <a:t>7. 7. se SRR zhroutila</a:t>
            </a:r>
          </a:p>
          <a:p>
            <a:r>
              <a:rPr lang="cs-CZ" dirty="0" smtClean="0"/>
              <a:t>4. 5. 1919 zahynul MRŠ</a:t>
            </a:r>
          </a:p>
          <a:p>
            <a:r>
              <a:rPr lang="cs-CZ" dirty="0" smtClean="0"/>
              <a:t>8. 5. 1919 potvrzeno na poradě rusínských NR spojení </a:t>
            </a:r>
            <a:r>
              <a:rPr lang="cs-CZ" b="1" dirty="0" smtClean="0"/>
              <a:t>Podkarpatské</a:t>
            </a:r>
            <a:r>
              <a:rPr lang="cs-CZ" dirty="0" smtClean="0"/>
              <a:t> </a:t>
            </a:r>
            <a:r>
              <a:rPr lang="cs-CZ" b="1" dirty="0" smtClean="0"/>
              <a:t>Rusi</a:t>
            </a:r>
            <a:r>
              <a:rPr lang="cs-CZ" dirty="0" smtClean="0"/>
              <a:t> s ČSR</a:t>
            </a:r>
          </a:p>
          <a:p>
            <a:pPr lvl="1"/>
            <a:r>
              <a:rPr lang="cs-CZ" dirty="0" smtClean="0"/>
              <a:t>odesláno na mírovou konferenci do Paříže (Dohoda svěřila PR prozatímně do správy ČSR 15. 12. 1919)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7818119" y="868679"/>
            <a:ext cx="4086497" cy="5793377"/>
          </a:xfrm>
        </p:spPr>
        <p:txBody>
          <a:bodyPr>
            <a:normAutofit fontScale="77500" lnSpcReduction="20000"/>
          </a:bodyPr>
          <a:lstStyle/>
          <a:p>
            <a:r>
              <a:rPr lang="cs-CZ" dirty="0" smtClean="0"/>
              <a:t>28. 6. 1919 podepsána </a:t>
            </a:r>
            <a:r>
              <a:rPr lang="cs-CZ" b="1" dirty="0" smtClean="0"/>
              <a:t>Versailleská mírová smlouva mezi Dohodou a Německem </a:t>
            </a:r>
            <a:r>
              <a:rPr lang="cs-CZ" dirty="0" smtClean="0"/>
              <a:t>– v platnosti od 1. 1. 1920 (ratifikace Německem)</a:t>
            </a:r>
          </a:p>
          <a:p>
            <a:pPr lvl="1"/>
            <a:r>
              <a:rPr lang="cs-CZ" dirty="0" smtClean="0"/>
              <a:t>Něm. mělo odstoupit ČSR Hlučínsko</a:t>
            </a:r>
          </a:p>
          <a:p>
            <a:pPr lvl="1"/>
            <a:endParaRPr lang="cs-CZ" dirty="0" smtClean="0"/>
          </a:p>
          <a:p>
            <a:r>
              <a:rPr lang="cs-CZ" dirty="0" smtClean="0"/>
              <a:t>10. 9. 1919 podepsána mírová smlouva v </a:t>
            </a:r>
            <a:r>
              <a:rPr lang="cs-CZ" b="1" dirty="0" smtClean="0"/>
              <a:t>Saint-</a:t>
            </a:r>
            <a:r>
              <a:rPr lang="cs-CZ" b="1" dirty="0" err="1" smtClean="0"/>
              <a:t>Germain</a:t>
            </a:r>
            <a:r>
              <a:rPr lang="cs-CZ" b="1" dirty="0" smtClean="0"/>
              <a:t>-en-</a:t>
            </a:r>
            <a:r>
              <a:rPr lang="cs-CZ" b="1" dirty="0" err="1" smtClean="0"/>
              <a:t>Leye</a:t>
            </a:r>
            <a:r>
              <a:rPr lang="cs-CZ" b="1" dirty="0" smtClean="0"/>
              <a:t> mezi Dohodou a Rakouskem</a:t>
            </a:r>
          </a:p>
          <a:p>
            <a:pPr lvl="1"/>
            <a:r>
              <a:rPr lang="cs-CZ" dirty="0" smtClean="0"/>
              <a:t>Korekce hranic na </a:t>
            </a:r>
            <a:r>
              <a:rPr lang="cs-CZ" dirty="0" err="1" smtClean="0"/>
              <a:t>Vitorazsku</a:t>
            </a:r>
            <a:r>
              <a:rPr lang="cs-CZ" dirty="0" smtClean="0"/>
              <a:t> a </a:t>
            </a:r>
            <a:r>
              <a:rPr lang="cs-CZ" dirty="0" err="1" smtClean="0"/>
              <a:t>Valticku</a:t>
            </a:r>
            <a:endParaRPr lang="cs-CZ" dirty="0" smtClean="0"/>
          </a:p>
          <a:p>
            <a:pPr lvl="1"/>
            <a:r>
              <a:rPr lang="cs-CZ" dirty="0" smtClean="0"/>
              <a:t>součástí i tzv. malá minoritní </a:t>
            </a:r>
            <a:r>
              <a:rPr lang="cs-CZ" dirty="0" err="1" smtClean="0"/>
              <a:t>sml</a:t>
            </a:r>
            <a:r>
              <a:rPr lang="cs-CZ" dirty="0" smtClean="0"/>
              <a:t>. o PR – územím ČSR</a:t>
            </a:r>
          </a:p>
          <a:p>
            <a:pPr lvl="1"/>
            <a:r>
              <a:rPr lang="cs-CZ" dirty="0" smtClean="0"/>
              <a:t>ČSR </a:t>
            </a:r>
            <a:r>
              <a:rPr lang="cs-CZ" dirty="0" err="1" smtClean="0"/>
              <a:t>ratif</a:t>
            </a:r>
            <a:r>
              <a:rPr lang="cs-CZ" dirty="0" smtClean="0"/>
              <a:t>. 10. 11. 1919</a:t>
            </a:r>
          </a:p>
          <a:p>
            <a:r>
              <a:rPr lang="cs-CZ" dirty="0" smtClean="0"/>
              <a:t>4. 6. 1920 na zámku Velký Trianon podepsána mírová smlouva mezi Dohodou a Maďarském (</a:t>
            </a:r>
            <a:r>
              <a:rPr lang="cs-CZ" b="1" dirty="0" smtClean="0"/>
              <a:t>trianonská</a:t>
            </a:r>
            <a:r>
              <a:rPr lang="cs-CZ" dirty="0" smtClean="0"/>
              <a:t>)</a:t>
            </a:r>
          </a:p>
          <a:p>
            <a:r>
              <a:rPr lang="cs-CZ" dirty="0" smtClean="0"/>
              <a:t>od </a:t>
            </a:r>
            <a:r>
              <a:rPr lang="cs-CZ" dirty="0"/>
              <a:t>23. 1. 1919 7denní válka o </a:t>
            </a:r>
            <a:r>
              <a:rPr lang="cs-CZ" b="1" dirty="0" smtClean="0"/>
              <a:t>Těšínsko</a:t>
            </a:r>
          </a:p>
          <a:p>
            <a:pPr lvl="1"/>
            <a:r>
              <a:rPr lang="cs-CZ" dirty="0"/>
              <a:t>mocnosti 2. 2. ustanovily demarkační čáru</a:t>
            </a:r>
          </a:p>
          <a:p>
            <a:pPr lvl="1"/>
            <a:r>
              <a:rPr lang="cs-CZ" dirty="0"/>
              <a:t>plánovaný plebiscit neproběhl (Polsko ve válečném stavu se SSSR)</a:t>
            </a:r>
          </a:p>
          <a:p>
            <a:pPr lvl="1"/>
            <a:r>
              <a:rPr lang="cs-CZ" dirty="0"/>
              <a:t>spojenecká Nevyšší rada 28. 7. rozhodla o rozdělení Těšínska</a:t>
            </a:r>
          </a:p>
          <a:p>
            <a:r>
              <a:rPr lang="cs-CZ" dirty="0" smtClean="0"/>
              <a:t>14. 8. 1920 položen základ pro </a:t>
            </a:r>
            <a:r>
              <a:rPr lang="cs-CZ" b="1" dirty="0" smtClean="0"/>
              <a:t>Malou dohodu </a:t>
            </a:r>
            <a:r>
              <a:rPr lang="cs-CZ" dirty="0" smtClean="0"/>
              <a:t>(</a:t>
            </a:r>
            <a:r>
              <a:rPr lang="cs-CZ" dirty="0" err="1" smtClean="0"/>
              <a:t>dobudov</a:t>
            </a:r>
            <a:r>
              <a:rPr lang="cs-CZ" dirty="0" smtClean="0"/>
              <a:t>. 7. 6. 1921)</a:t>
            </a:r>
            <a:endParaRPr lang="cs-CZ" b="1" dirty="0" smtClean="0"/>
          </a:p>
          <a:p>
            <a:pPr lvl="1"/>
            <a:r>
              <a:rPr lang="cs-CZ" dirty="0" smtClean="0"/>
              <a:t>27. 3. 1921 první ze dvou pokusů o monarchistický převrat Karla I. Habsburského v Maďarsku, 23. 10. 1921 (2.)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26137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dirty="0" smtClean="0"/>
              <a:t>Československo podle sčítání lidu, domů a bytů 1921</a:t>
            </a:r>
            <a:br>
              <a:rPr lang="cs-CZ" sz="2800" dirty="0" smtClean="0"/>
            </a:br>
            <a:r>
              <a:rPr lang="cs-CZ" sz="2800" dirty="0"/>
              <a:t/>
            </a:r>
            <a:br>
              <a:rPr lang="cs-CZ" sz="2800" dirty="0"/>
            </a:br>
            <a:r>
              <a:rPr lang="cs-CZ" sz="2800" dirty="0" smtClean="0"/>
              <a:t/>
            </a:r>
            <a:br>
              <a:rPr lang="cs-CZ" sz="2800" dirty="0" smtClean="0"/>
            </a:br>
            <a:r>
              <a:rPr lang="cs-CZ" sz="2800" dirty="0"/>
              <a:t/>
            </a:r>
            <a:br>
              <a:rPr lang="cs-CZ" sz="2800" dirty="0"/>
            </a:br>
            <a:r>
              <a:rPr lang="cs-CZ" sz="2800" dirty="0" smtClean="0"/>
              <a:t/>
            </a:r>
            <a:br>
              <a:rPr lang="cs-CZ" sz="2800" dirty="0" smtClean="0"/>
            </a:br>
            <a:r>
              <a:rPr lang="cs-CZ" sz="2800" dirty="0"/>
              <a:t/>
            </a:r>
            <a:br>
              <a:rPr lang="cs-CZ" sz="2800" dirty="0"/>
            </a:br>
            <a:r>
              <a:rPr lang="cs-CZ" sz="2800" dirty="0" smtClean="0"/>
              <a:t/>
            </a:r>
            <a:br>
              <a:rPr lang="cs-CZ" sz="2800" dirty="0" smtClean="0"/>
            </a:br>
            <a:r>
              <a:rPr lang="cs-CZ" sz="2800" dirty="0"/>
              <a:t/>
            </a:r>
            <a:br>
              <a:rPr lang="cs-CZ" sz="2800" dirty="0"/>
            </a:b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cs-CZ" dirty="0" smtClean="0"/>
              <a:t>13,37 mil. obyvatel</a:t>
            </a:r>
          </a:p>
          <a:p>
            <a:r>
              <a:rPr lang="cs-CZ" dirty="0" smtClean="0"/>
              <a:t>národnosti</a:t>
            </a:r>
          </a:p>
          <a:p>
            <a:pPr lvl="1"/>
            <a:r>
              <a:rPr lang="cs-CZ" dirty="0" smtClean="0"/>
              <a:t>československá 8,76 mil.</a:t>
            </a:r>
          </a:p>
          <a:p>
            <a:pPr lvl="1"/>
            <a:r>
              <a:rPr lang="cs-CZ" dirty="0" smtClean="0"/>
              <a:t>německá 3,12 mil.</a:t>
            </a:r>
          </a:p>
          <a:p>
            <a:pPr lvl="1"/>
            <a:r>
              <a:rPr lang="cs-CZ" dirty="0" err="1" smtClean="0"/>
              <a:t>maď</a:t>
            </a:r>
            <a:r>
              <a:rPr lang="cs-CZ" dirty="0" smtClean="0"/>
              <a:t>. 745 tis.</a:t>
            </a:r>
          </a:p>
          <a:p>
            <a:pPr lvl="1"/>
            <a:r>
              <a:rPr lang="cs-CZ" dirty="0" smtClean="0"/>
              <a:t>ruská a příbuzné (hl. Rusíni) 46o tis.</a:t>
            </a:r>
          </a:p>
          <a:p>
            <a:pPr lvl="1"/>
            <a:r>
              <a:rPr lang="cs-CZ" dirty="0" smtClean="0"/>
              <a:t>židovská 180 tis.</a:t>
            </a:r>
          </a:p>
          <a:p>
            <a:pPr lvl="1"/>
            <a:r>
              <a:rPr lang="cs-CZ" dirty="0" smtClean="0"/>
              <a:t>pol. 76 tis.</a:t>
            </a:r>
          </a:p>
          <a:p>
            <a:pPr lvl="1"/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endParaRPr lang="cs-CZ" dirty="0"/>
          </a:p>
        </p:txBody>
      </p:sp>
      <p:pic>
        <p:nvPicPr>
          <p:cNvPr id="5" name="Zástupný symbol pro obsah 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74598" y="1023688"/>
            <a:ext cx="3475037" cy="2041300"/>
          </a:xfrm>
        </p:spPr>
      </p:pic>
      <p:sp>
        <p:nvSpPr>
          <p:cNvPr id="6" name="TextovéPole 5"/>
          <p:cNvSpPr txBox="1"/>
          <p:nvPr/>
        </p:nvSpPr>
        <p:spPr>
          <a:xfrm>
            <a:off x="7916092" y="3526972"/>
            <a:ext cx="3474720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Podíl německého obyvatelstva v českých zemích 1921.</a:t>
            </a:r>
          </a:p>
          <a:p>
            <a:r>
              <a:rPr lang="cs-CZ" sz="800" dirty="0" smtClean="0"/>
              <a:t>Autor</a:t>
            </a:r>
            <a:r>
              <a:rPr lang="cs-CZ" sz="800" dirty="0"/>
              <a:t>: </a:t>
            </a:r>
            <a:r>
              <a:rPr lang="cs-CZ" sz="800" dirty="0" err="1"/>
              <a:t>Fext</a:t>
            </a:r>
            <a:r>
              <a:rPr lang="cs-CZ" sz="800" dirty="0"/>
              <a:t> – Vlastní dílo, Statistický lexikon obcí v Republice československé I. Země česká (Praha, 1934), Statistický lexikon obcí v Republice československé II. Země moravskoslezská (Praha, 1935), CC BY-SA 3.0, https://commons.wikimedia.org/w/index.php?curid=24693989</a:t>
            </a:r>
          </a:p>
        </p:txBody>
      </p:sp>
    </p:spTree>
    <p:extLst>
      <p:ext uri="{BB962C8B-B14F-4D97-AF65-F5344CB8AC3E}">
        <p14:creationId xmlns:p14="http://schemas.microsoft.com/office/powerpoint/2010/main" val="7187088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dirty="0" smtClean="0"/>
              <a:t>Transformace politické scény</a:t>
            </a:r>
            <a:br>
              <a:rPr lang="cs-CZ" sz="2800" dirty="0" smtClean="0"/>
            </a:br>
            <a:r>
              <a:rPr lang="cs-CZ" sz="2800" dirty="0"/>
              <a:t/>
            </a:r>
            <a:br>
              <a:rPr lang="cs-CZ" sz="2800" dirty="0"/>
            </a:br>
            <a:r>
              <a:rPr lang="cs-CZ" sz="2800" dirty="0" smtClean="0"/>
              <a:t/>
            </a:r>
            <a:br>
              <a:rPr lang="cs-CZ" sz="2800" dirty="0" smtClean="0"/>
            </a:br>
            <a:r>
              <a:rPr lang="cs-CZ" sz="2800" dirty="0"/>
              <a:t/>
            </a:r>
            <a:br>
              <a:rPr lang="cs-CZ" sz="2800" dirty="0"/>
            </a:br>
            <a:r>
              <a:rPr lang="cs-CZ" sz="2800" dirty="0" smtClean="0"/>
              <a:t/>
            </a:r>
            <a:br>
              <a:rPr lang="cs-CZ" sz="2800" dirty="0" smtClean="0"/>
            </a:br>
            <a:r>
              <a:rPr lang="cs-CZ" sz="2800" dirty="0"/>
              <a:t/>
            </a:r>
            <a:br>
              <a:rPr lang="cs-CZ" sz="2800" dirty="0"/>
            </a:br>
            <a:r>
              <a:rPr lang="cs-CZ" sz="2800" dirty="0" smtClean="0"/>
              <a:t/>
            </a:r>
            <a:br>
              <a:rPr lang="cs-CZ" sz="2800" dirty="0" smtClean="0"/>
            </a:br>
            <a:r>
              <a:rPr lang="cs-CZ" sz="2800" dirty="0"/>
              <a:t/>
            </a:r>
            <a:br>
              <a:rPr lang="cs-CZ" sz="2800" dirty="0"/>
            </a:br>
            <a:r>
              <a:rPr lang="cs-CZ" sz="2800" dirty="0" smtClean="0"/>
              <a:t/>
            </a:r>
            <a:br>
              <a:rPr lang="cs-CZ" sz="2800" dirty="0" smtClean="0"/>
            </a:b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15. 6. 1919 první volby v ČSR: do obecních zastupitelstev v českých zemích</a:t>
            </a:r>
          </a:p>
          <a:p>
            <a:pPr lvl="1"/>
            <a:r>
              <a:rPr lang="cs-CZ" dirty="0" smtClean="0"/>
              <a:t>30 % soc. dem.</a:t>
            </a:r>
          </a:p>
          <a:p>
            <a:pPr lvl="1"/>
            <a:r>
              <a:rPr lang="cs-CZ" dirty="0"/>
              <a:t>21 </a:t>
            </a:r>
            <a:r>
              <a:rPr lang="cs-CZ" dirty="0" smtClean="0"/>
              <a:t>% </a:t>
            </a:r>
            <a:r>
              <a:rPr lang="cs-CZ" dirty="0" err="1" smtClean="0"/>
              <a:t>agr</a:t>
            </a:r>
            <a:r>
              <a:rPr lang="cs-CZ" dirty="0" smtClean="0"/>
              <a:t>. </a:t>
            </a:r>
          </a:p>
          <a:p>
            <a:pPr lvl="1"/>
            <a:r>
              <a:rPr lang="cs-CZ" dirty="0" smtClean="0"/>
              <a:t>16 % </a:t>
            </a:r>
            <a:r>
              <a:rPr lang="cs-CZ" dirty="0" err="1" smtClean="0"/>
              <a:t>socialist</a:t>
            </a:r>
            <a:r>
              <a:rPr lang="cs-CZ" dirty="0" smtClean="0"/>
              <a:t>. </a:t>
            </a:r>
          </a:p>
          <a:p>
            <a:pPr lvl="1"/>
            <a:r>
              <a:rPr lang="cs-CZ" dirty="0" smtClean="0"/>
              <a:t>9 % lidovci</a:t>
            </a:r>
          </a:p>
          <a:p>
            <a:pPr lvl="1"/>
            <a:r>
              <a:rPr lang="cs-CZ" dirty="0" err="1" smtClean="0"/>
              <a:t>nár</a:t>
            </a:r>
            <a:r>
              <a:rPr lang="cs-CZ" dirty="0" smtClean="0"/>
              <a:t>. dem.</a:t>
            </a:r>
          </a:p>
          <a:p>
            <a:pPr lvl="1"/>
            <a:r>
              <a:rPr lang="cs-CZ" dirty="0" smtClean="0"/>
              <a:t>poprvé volily i ženy </a:t>
            </a:r>
          </a:p>
          <a:p>
            <a:r>
              <a:rPr lang="cs-CZ" dirty="0" smtClean="0"/>
              <a:t>7. 7. 1919 Kramářova vláda podala demisi</a:t>
            </a:r>
          </a:p>
          <a:p>
            <a:r>
              <a:rPr lang="cs-CZ" dirty="0" smtClean="0"/>
              <a:t>8. 7. 1919 (do 25. 5. 1920) nová vláda rudozelené koalice, min. př. Vlastimil </a:t>
            </a:r>
            <a:r>
              <a:rPr lang="cs-CZ" dirty="0" err="1" smtClean="0"/>
              <a:t>Tusar</a:t>
            </a:r>
            <a:endParaRPr lang="cs-CZ" dirty="0" smtClean="0"/>
          </a:p>
          <a:p>
            <a:pPr lvl="1"/>
            <a:r>
              <a:rPr lang="cs-CZ" dirty="0" smtClean="0"/>
              <a:t>zřídila ministerstvo „unifikací“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29. 2. 1920 přijalo RNS zákl. zákon ČSR (č. 121/1920 Sb.) – </a:t>
            </a:r>
            <a:r>
              <a:rPr lang="cs-CZ" b="1" dirty="0" smtClean="0"/>
              <a:t>Ústavní listinu Československé republiky</a:t>
            </a:r>
          </a:p>
          <a:p>
            <a:r>
              <a:rPr lang="cs-CZ" dirty="0" smtClean="0"/>
              <a:t>nahradila prozatímní ústavu z 13. 11. 1918</a:t>
            </a:r>
          </a:p>
          <a:p>
            <a:pPr lvl="1"/>
            <a:r>
              <a:rPr lang="cs-CZ" dirty="0"/>
              <a:t>nově: dvoukomorový parlament (PS a senát)</a:t>
            </a:r>
          </a:p>
          <a:p>
            <a:pPr lvl="1"/>
            <a:r>
              <a:rPr lang="cs-CZ" dirty="0"/>
              <a:t>PS: 300 čl.</a:t>
            </a:r>
          </a:p>
          <a:p>
            <a:pPr lvl="1"/>
            <a:r>
              <a:rPr lang="cs-CZ" dirty="0"/>
              <a:t>Senát 150 čl.</a:t>
            </a:r>
          </a:p>
          <a:p>
            <a:pPr lvl="1"/>
            <a:r>
              <a:rPr lang="cs-CZ" dirty="0"/>
              <a:t>volební právo přiznáno i ženám</a:t>
            </a:r>
          </a:p>
          <a:p>
            <a:r>
              <a:rPr lang="cs-CZ" dirty="0" smtClean="0"/>
              <a:t>1920 přijat župní zákon, župy vznikly jen na Slovensku (pak zrušeny), zůstaly země:</a:t>
            </a:r>
          </a:p>
          <a:p>
            <a:pPr lvl="1"/>
            <a:r>
              <a:rPr lang="cs-CZ" dirty="0" smtClean="0"/>
              <a:t>Č., M., Slez., Slov., PR</a:t>
            </a:r>
          </a:p>
          <a:p>
            <a:pPr lvl="1"/>
            <a:r>
              <a:rPr lang="cs-CZ" dirty="0" smtClean="0"/>
              <a:t>1927 (od 1928) organizační zákon (reforma správy – Slezsko spojeno s Moravou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49552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dirty="0" smtClean="0"/>
              <a:t>Vnitropolitická situace 1920-1925</a:t>
            </a:r>
            <a:br>
              <a:rPr lang="cs-CZ" sz="2800" dirty="0" smtClean="0"/>
            </a:br>
            <a:r>
              <a:rPr lang="cs-CZ" sz="2800" dirty="0"/>
              <a:t/>
            </a:r>
            <a:br>
              <a:rPr lang="cs-CZ" sz="2800" dirty="0"/>
            </a:br>
            <a:r>
              <a:rPr lang="cs-CZ" sz="2800" dirty="0" smtClean="0"/>
              <a:t/>
            </a:r>
            <a:br>
              <a:rPr lang="cs-CZ" sz="2800" dirty="0" smtClean="0"/>
            </a:br>
            <a:r>
              <a:rPr lang="cs-CZ" sz="2800" dirty="0"/>
              <a:t/>
            </a:r>
            <a:br>
              <a:rPr lang="cs-CZ" sz="2800" dirty="0"/>
            </a:br>
            <a:r>
              <a:rPr lang="cs-CZ" sz="2800" dirty="0" smtClean="0"/>
              <a:t/>
            </a:r>
            <a:br>
              <a:rPr lang="cs-CZ" sz="2800" dirty="0" smtClean="0"/>
            </a:br>
            <a:r>
              <a:rPr lang="cs-CZ" sz="2800" dirty="0"/>
              <a:t/>
            </a:r>
            <a:br>
              <a:rPr lang="cs-CZ" sz="2800" dirty="0"/>
            </a:br>
            <a:r>
              <a:rPr lang="cs-CZ" sz="2800" dirty="0" smtClean="0"/>
              <a:t/>
            </a:r>
            <a:br>
              <a:rPr lang="cs-CZ" sz="2800" dirty="0" smtClean="0"/>
            </a:br>
            <a:r>
              <a:rPr lang="cs-CZ" sz="2800" dirty="0"/>
              <a:t/>
            </a:r>
            <a:br>
              <a:rPr lang="cs-CZ" sz="2800" dirty="0"/>
            </a:br>
            <a:r>
              <a:rPr lang="cs-CZ" sz="2800" dirty="0" smtClean="0"/>
              <a:t/>
            </a:r>
            <a:br>
              <a:rPr lang="cs-CZ" sz="2800" dirty="0" smtClean="0"/>
            </a:b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Volby do PS 18. 4. 1920 (kromě PR, Hluč., Těš.)</a:t>
            </a:r>
          </a:p>
          <a:p>
            <a:pPr lvl="1"/>
            <a:r>
              <a:rPr lang="cs-CZ" dirty="0" smtClean="0"/>
              <a:t>soc</a:t>
            </a:r>
            <a:r>
              <a:rPr lang="cs-CZ" dirty="0"/>
              <a:t>. dem. 25,7%</a:t>
            </a:r>
          </a:p>
          <a:p>
            <a:pPr lvl="1"/>
            <a:r>
              <a:rPr lang="cs-CZ" dirty="0" err="1"/>
              <a:t>agr</a:t>
            </a:r>
            <a:r>
              <a:rPr lang="cs-CZ" dirty="0"/>
              <a:t>. 13,6</a:t>
            </a:r>
          </a:p>
          <a:p>
            <a:pPr lvl="1"/>
            <a:r>
              <a:rPr lang="cs-CZ" dirty="0"/>
              <a:t>něm. soc. dem. 11,1</a:t>
            </a:r>
          </a:p>
          <a:p>
            <a:pPr lvl="1"/>
            <a:r>
              <a:rPr lang="cs-CZ" dirty="0" err="1"/>
              <a:t>social</a:t>
            </a:r>
            <a:r>
              <a:rPr lang="cs-CZ" dirty="0"/>
              <a:t>. 8,1</a:t>
            </a:r>
          </a:p>
          <a:p>
            <a:pPr lvl="1"/>
            <a:r>
              <a:rPr lang="cs-CZ" dirty="0"/>
              <a:t>o týden později volby do </a:t>
            </a:r>
            <a:r>
              <a:rPr lang="cs-CZ" dirty="0" smtClean="0"/>
              <a:t>senátu</a:t>
            </a:r>
          </a:p>
          <a:p>
            <a:pPr lvl="1"/>
            <a:r>
              <a:rPr lang="cs-CZ" dirty="0" smtClean="0"/>
              <a:t>27. 5. 1920 na společné schůzi obou sněmoven zvolen </a:t>
            </a:r>
            <a:r>
              <a:rPr lang="cs-CZ" dirty="0" err="1" smtClean="0"/>
              <a:t>prez</a:t>
            </a:r>
            <a:r>
              <a:rPr lang="cs-CZ" dirty="0" smtClean="0"/>
              <a:t>. TGM</a:t>
            </a:r>
            <a:endParaRPr lang="cs-CZ" dirty="0"/>
          </a:p>
          <a:p>
            <a:r>
              <a:rPr lang="cs-CZ" dirty="0" smtClean="0"/>
              <a:t>25. 5. 1920 jmen. (2.) vláda </a:t>
            </a:r>
            <a:r>
              <a:rPr lang="cs-CZ" dirty="0" err="1" smtClean="0"/>
              <a:t>rz</a:t>
            </a:r>
            <a:r>
              <a:rPr lang="cs-CZ" dirty="0" smtClean="0"/>
              <a:t> koalice v čele s </a:t>
            </a:r>
            <a:r>
              <a:rPr lang="cs-CZ" dirty="0" err="1" smtClean="0"/>
              <a:t>Vl</a:t>
            </a:r>
            <a:r>
              <a:rPr lang="cs-CZ" dirty="0" smtClean="0"/>
              <a:t>. </a:t>
            </a:r>
            <a:r>
              <a:rPr lang="cs-CZ" dirty="0" err="1" smtClean="0"/>
              <a:t>Tusarem</a:t>
            </a:r>
            <a:endParaRPr lang="cs-CZ" dirty="0" smtClean="0"/>
          </a:p>
          <a:p>
            <a:pPr lvl="1"/>
            <a:r>
              <a:rPr lang="cs-CZ" dirty="0" smtClean="0"/>
              <a:t>činnost ukončila 15. 9. 1920 v důsledku rozkolu v soc. dem. (odštěpení komunistů a vznik KSČ)</a:t>
            </a:r>
          </a:p>
          <a:p>
            <a:pPr lvl="1"/>
            <a:r>
              <a:rPr lang="cs-CZ" dirty="0" smtClean="0"/>
              <a:t>jmen. úřednický kabinet Jana Černého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7818120" y="868679"/>
            <a:ext cx="3474720" cy="5610497"/>
          </a:xfrm>
        </p:spPr>
        <p:txBody>
          <a:bodyPr>
            <a:normAutofit fontScale="85000" lnSpcReduction="20000"/>
          </a:bodyPr>
          <a:lstStyle/>
          <a:p>
            <a:r>
              <a:rPr lang="cs-CZ" dirty="0" smtClean="0"/>
              <a:t>15. 9. 1921 jmenována vláda všenárodní koalice (E. Beneš), od 7. 10. </a:t>
            </a:r>
            <a:r>
              <a:rPr lang="cs-CZ" dirty="0"/>
              <a:t>1922 vláda všenárodní </a:t>
            </a:r>
            <a:r>
              <a:rPr lang="cs-CZ" dirty="0" smtClean="0"/>
              <a:t>koalice (A. Švehla), 9. 12. 1925-18. 3. 1926 II. vláda A. Švehly – úřednický kabinet Jan Černý II, volby a vznik panské koalice</a:t>
            </a:r>
          </a:p>
          <a:p>
            <a:r>
              <a:rPr lang="cs-CZ" dirty="0" smtClean="0"/>
              <a:t>1920 projednávání úpravy platů státních zaměstnanců dala vzniknout mimoparlamentnímu orgánu </a:t>
            </a:r>
            <a:r>
              <a:rPr lang="cs-CZ" b="1" dirty="0" smtClean="0"/>
              <a:t>Pětka </a:t>
            </a:r>
            <a:r>
              <a:rPr lang="cs-CZ" dirty="0" smtClean="0"/>
              <a:t>– funguje do 1925 (pak Šestka, Osma atd.)</a:t>
            </a:r>
          </a:p>
          <a:p>
            <a:pPr lvl="1"/>
            <a:r>
              <a:rPr lang="cs-CZ" dirty="0" smtClean="0"/>
              <a:t>soc. dem.</a:t>
            </a:r>
          </a:p>
          <a:p>
            <a:pPr lvl="1"/>
            <a:r>
              <a:rPr lang="cs-CZ" dirty="0" err="1" smtClean="0"/>
              <a:t>nár</a:t>
            </a:r>
            <a:r>
              <a:rPr lang="cs-CZ" dirty="0" smtClean="0"/>
              <a:t>. dem.</a:t>
            </a:r>
          </a:p>
          <a:p>
            <a:pPr lvl="1"/>
            <a:r>
              <a:rPr lang="cs-CZ" dirty="0" smtClean="0"/>
              <a:t>lid.</a:t>
            </a:r>
          </a:p>
          <a:p>
            <a:pPr lvl="1"/>
            <a:r>
              <a:rPr lang="cs-CZ" dirty="0" err="1" smtClean="0"/>
              <a:t>agr</a:t>
            </a:r>
            <a:r>
              <a:rPr lang="cs-CZ" dirty="0" smtClean="0"/>
              <a:t>.</a:t>
            </a:r>
          </a:p>
          <a:p>
            <a:pPr lvl="1"/>
            <a:r>
              <a:rPr lang="cs-CZ" dirty="0" smtClean="0"/>
              <a:t>soc.</a:t>
            </a:r>
          </a:p>
          <a:p>
            <a:r>
              <a:rPr lang="cs-CZ" dirty="0" smtClean="0"/>
              <a:t>vedle toho vlivové uskupení </a:t>
            </a:r>
            <a:r>
              <a:rPr lang="cs-CZ" b="1" dirty="0" smtClean="0"/>
              <a:t>Hradu </a:t>
            </a:r>
            <a:r>
              <a:rPr lang="cs-CZ" dirty="0" smtClean="0"/>
              <a:t>= TGM a jeho poradci, přátelé (mj. Karel Čapek)</a:t>
            </a:r>
          </a:p>
          <a:p>
            <a:r>
              <a:rPr lang="cs-CZ" dirty="0" smtClean="0"/>
              <a:t>15. 11. 1925 parlamentní volby a nová politická konstelace (panská koalice)</a:t>
            </a:r>
          </a:p>
          <a:p>
            <a:pPr lvl="1"/>
            <a:r>
              <a:rPr lang="cs-CZ" dirty="0" smtClean="0"/>
              <a:t>vstup Němců do vlády (politický aktivismus)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16287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ámeček">
  <a:themeElements>
    <a:clrScheme name="Frame">
      <a:dk1>
        <a:srgbClr val="000000"/>
      </a:dk1>
      <a:lt1>
        <a:srgbClr val="FFFFFF"/>
      </a:lt1>
      <a:dk2>
        <a:srgbClr val="545454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Frame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Fram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629A0216-3BBD-45C0-B63F-2683BEA18F60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TM03457475[[fn=Rámeček]]</Template>
  <TotalTime>2215</TotalTime>
  <Words>2326</Words>
  <Application>Microsoft Office PowerPoint</Application>
  <PresentationFormat>Širokoúhlá obrazovka</PresentationFormat>
  <Paragraphs>253</Paragraphs>
  <Slides>15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19" baseType="lpstr">
      <vt:lpstr>Calibri</vt:lpstr>
      <vt:lpstr>Corbel</vt:lpstr>
      <vt:lpstr>Wingdings 2</vt:lpstr>
      <vt:lpstr>Rámeček</vt:lpstr>
      <vt:lpstr>Vznik a počátky samostatného Československa (1918-1925)</vt:lpstr>
      <vt:lpstr>Novodobé dějiny II        </vt:lpstr>
      <vt:lpstr>Ustavení státu          </vt:lpstr>
      <vt:lpstr>Prezentace aplikace PowerPoint</vt:lpstr>
      <vt:lpstr>Odpor Němců Čech, Moravy a Slezska        </vt:lpstr>
      <vt:lpstr>Boj o státní integritu         </vt:lpstr>
      <vt:lpstr>Československo podle sčítání lidu, domů a bytů 1921        </vt:lpstr>
      <vt:lpstr>Transformace politické scény         </vt:lpstr>
      <vt:lpstr>Vnitropolitická situace 1920-1925         </vt:lpstr>
      <vt:lpstr>Prvorepublikové politické stranictví 20. let        </vt:lpstr>
      <vt:lpstr>Prvorepublikové politické stranictví 20. let        </vt:lpstr>
      <vt:lpstr>Hospodářská a sociální stabilizace a konsolidace      </vt:lpstr>
      <vt:lpstr>Zásah do pozemkové držby (největší pozemkoví vlastníci 1918 – nad 40 tisíc ha)      </vt:lpstr>
      <vt:lpstr>Stát, církve a náboženství         </vt:lpstr>
      <vt:lpstr>Vznik a počátky samostatného Československa Literatura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Chalupáři Od letního bytu k chatařství a chalupaření</dc:title>
  <dc:creator>Pelc</dc:creator>
  <cp:lastModifiedBy>pelcm</cp:lastModifiedBy>
  <cp:revision>332</cp:revision>
  <dcterms:created xsi:type="dcterms:W3CDTF">2017-11-15T08:17:41Z</dcterms:created>
  <dcterms:modified xsi:type="dcterms:W3CDTF">2022-04-13T09:15:31Z</dcterms:modified>
</cp:coreProperties>
</file>