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663" r:id="rId2"/>
    <p:sldId id="630" r:id="rId3"/>
    <p:sldId id="628" r:id="rId4"/>
    <p:sldId id="623" r:id="rId5"/>
    <p:sldId id="589" r:id="rId6"/>
    <p:sldId id="632" r:id="rId7"/>
    <p:sldId id="568" r:id="rId8"/>
    <p:sldId id="585" r:id="rId9"/>
    <p:sldId id="587" r:id="rId10"/>
    <p:sldId id="586" r:id="rId11"/>
    <p:sldId id="588" r:id="rId12"/>
    <p:sldId id="659" r:id="rId13"/>
    <p:sldId id="626" r:id="rId14"/>
    <p:sldId id="631" r:id="rId15"/>
    <p:sldId id="656" r:id="rId16"/>
    <p:sldId id="645" r:id="rId17"/>
    <p:sldId id="646" r:id="rId18"/>
    <p:sldId id="647" r:id="rId19"/>
    <p:sldId id="667" r:id="rId20"/>
    <p:sldId id="634" r:id="rId21"/>
    <p:sldId id="644" r:id="rId22"/>
    <p:sldId id="607" r:id="rId23"/>
    <p:sldId id="593" r:id="rId24"/>
    <p:sldId id="653" r:id="rId25"/>
    <p:sldId id="668" r:id="rId26"/>
    <p:sldId id="574" r:id="rId27"/>
    <p:sldId id="580" r:id="rId28"/>
    <p:sldId id="582" r:id="rId29"/>
    <p:sldId id="619" r:id="rId30"/>
    <p:sldId id="666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FFF"/>
    <a:srgbClr val="E7F9FF"/>
    <a:srgbClr val="B7ECFF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853" autoAdjust="0"/>
    <p:restoredTop sz="94660"/>
  </p:normalViewPr>
  <p:slideViewPr>
    <p:cSldViewPr>
      <p:cViewPr varScale="1">
        <p:scale>
          <a:sx n="118" d="100"/>
          <a:sy n="118" d="100"/>
        </p:scale>
        <p:origin x="9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78F41-0B03-432C-875A-F55536402A04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BE99F-BA5D-4463-8FB2-75CD6480F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3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0BE99F-BA5D-4463-8FB2-75CD6480F9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8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BE99F-BA5D-4463-8FB2-75CD6480F9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675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0BE99F-BA5D-4463-8FB2-75CD6480F9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7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0BE99F-BA5D-4463-8FB2-75CD6480F9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7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440" y="2393532"/>
            <a:ext cx="7773120" cy="109451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defTabSz="407526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440" y="990824"/>
            <a:ext cx="7773120" cy="1371024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201" y="3429000"/>
            <a:ext cx="7011360" cy="160000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441" y="6248817"/>
            <a:ext cx="1905120" cy="456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800" y="6248817"/>
            <a:ext cx="2894400" cy="456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440" y="6248817"/>
            <a:ext cx="1905120" cy="456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C9A33-04F8-48E8-91D6-267F98CDF26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0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3455-B15E-464D-B367-39ECF876FE1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9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601" y="305312"/>
            <a:ext cx="2001600" cy="571452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7361" y="305312"/>
            <a:ext cx="5868000" cy="57145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83356-0585-4F61-9070-0D135E07B59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99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60" y="305312"/>
            <a:ext cx="8000640" cy="12154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7360" y="1752664"/>
            <a:ext cx="3931200" cy="42671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6800" y="1752664"/>
            <a:ext cx="3931200" cy="42671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2C21F-69DF-4632-B311-C6DA05689DE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7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60" y="305312"/>
            <a:ext cx="8000640" cy="12154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7360" y="1752664"/>
            <a:ext cx="3931200" cy="42671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6800" y="1752665"/>
            <a:ext cx="3931200" cy="2063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36800" y="3954656"/>
            <a:ext cx="3931200" cy="206517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B432-179E-43BC-97B6-4BA81917AEA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0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D738-ED4A-4F50-BBA9-72402F122C5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3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6BCFC-6777-4394-8270-F435C32F47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1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7360" y="1752664"/>
            <a:ext cx="3931200" cy="426716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6800" y="1752664"/>
            <a:ext cx="3931200" cy="426716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C5E18-566F-44AE-9B47-CE5FCA93E15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3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4E1C4-A51C-4FBF-B371-2EAEC86DD11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C4BC4-6A5A-4464-ABB9-1876A8DE092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2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4EF1-FE06-46F2-906F-2DCCF04DCCB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8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D249-BEF9-4E1D-A3DE-F3C572E3AFE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5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 lIns="91430" tIns="45715" rIns="91430" bIns="45715"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1C4F8-55B6-448B-838D-446C0EF7A4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2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560" y="305312"/>
            <a:ext cx="8000640" cy="121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7360" y="1752664"/>
            <a:ext cx="8000640" cy="426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120" y="1566885"/>
            <a:ext cx="7958880" cy="109451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defTabSz="407526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120" y="6172488"/>
            <a:ext cx="792576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pPr defTabSz="407526"/>
            <a:endParaRPr lang="en-GB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120" y="6245937"/>
            <a:ext cx="198144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defTabSz="914414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45937"/>
            <a:ext cx="289440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defTabSz="914414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0" y="6245937"/>
            <a:ext cx="198144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4414">
              <a:defRPr sz="1200">
                <a:cs typeface="Arial" charset="0"/>
              </a:defRPr>
            </a:lvl1pPr>
          </a:lstStyle>
          <a:p>
            <a:pPr>
              <a:defRPr/>
            </a:pPr>
            <a:fld id="{A14CF4B9-3222-40B9-9A3E-57A50E5EF0C4}" type="slidenum">
              <a:rPr lang="cs-CZ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1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defTabSz="914414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14726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829452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244178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658904" algn="l" defTabSz="914414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447" indent="-469447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654" indent="-437766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659" indent="-394566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465" indent="-387366" algn="l" defTabSz="91441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791" indent="-398886" algn="l" defTabSz="914414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08517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23243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337969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752695" indent="-398886" algn="l" defTabSz="914414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5472000"/>
            <a:ext cx="9144000" cy="1404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Stravování na venkově a ve městě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9144000" cy="828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C4D2AA-6BD9-416B-9362-F735C02A99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"/>
          <a:stretch/>
        </p:blipFill>
        <p:spPr>
          <a:xfrm>
            <a:off x="-1" y="827999"/>
            <a:ext cx="9263398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5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JEDNODUCHÁ, RYCHLÁ, NENÁROČNÁ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chléb </a:t>
            </a:r>
            <a:r>
              <a:rPr lang="cs-CZ" sz="1800" dirty="0" smtClean="0">
                <a:latin typeface="Constantia" panose="02030602050306030303" pitchFamily="18" charset="0"/>
              </a:rPr>
              <a:t>(</a:t>
            </a:r>
            <a:r>
              <a:rPr lang="cs-CZ" sz="1800" dirty="0">
                <a:latin typeface="Constantia" panose="02030602050306030303" pitchFamily="18" charset="0"/>
              </a:rPr>
              <a:t>tzn. moučné </a:t>
            </a:r>
            <a:r>
              <a:rPr lang="cs-CZ" sz="1800" dirty="0" smtClean="0">
                <a:latin typeface="Constantia" panose="02030602050306030303" pitchFamily="18" charset="0"/>
              </a:rPr>
              <a:t>jídlo) </a:t>
            </a:r>
            <a:r>
              <a:rPr lang="cs-CZ" sz="1800" dirty="0">
                <a:latin typeface="Constantia" panose="02030602050306030303" pitchFamily="18" charset="0"/>
              </a:rPr>
              <a:t>hrál hlavní </a:t>
            </a:r>
            <a:r>
              <a:rPr lang="cs-CZ" sz="1800" dirty="0" smtClean="0">
                <a:latin typeface="Constantia" panose="02030602050306030303" pitchFamily="18" charset="0"/>
              </a:rPr>
              <a:t>roli</a:t>
            </a:r>
            <a:endParaRPr lang="cs-CZ" sz="1800" b="1" dirty="0">
              <a:latin typeface="Constantia" panose="02030602050306030303" pitchFamily="18" charset="0"/>
            </a:endParaRPr>
          </a:p>
          <a:p>
            <a:pPr marL="828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chlebové placky na </a:t>
            </a:r>
            <a:r>
              <a:rPr lang="cs-CZ" sz="1800" dirty="0" smtClean="0">
                <a:latin typeface="Constantia" panose="02030602050306030303" pitchFamily="18" charset="0"/>
              </a:rPr>
              <a:t>kameni, v </a:t>
            </a:r>
            <a:r>
              <a:rPr lang="cs-CZ" sz="1800" dirty="0">
                <a:latin typeface="Constantia" panose="02030602050306030303" pitchFamily="18" charset="0"/>
              </a:rPr>
              <a:t>popelu</a:t>
            </a:r>
          </a:p>
          <a:p>
            <a:pPr marL="828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ke každému jídlu</a:t>
            </a:r>
          </a:p>
          <a:p>
            <a:pPr marL="828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chléb + mléčné výrobky (sýr, tj. tvaroh)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kaše</a:t>
            </a:r>
            <a:r>
              <a:rPr lang="cs-CZ" sz="1800" dirty="0">
                <a:latin typeface="Constantia" panose="02030602050306030303" pitchFamily="18" charset="0"/>
              </a:rPr>
              <a:t> – jahelné, pohankové, ovesné, krupičné</a:t>
            </a:r>
          </a:p>
          <a:p>
            <a:pPr marL="828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zpravidla ve </a:t>
            </a:r>
            <a:r>
              <a:rPr lang="cs-CZ" sz="1800" dirty="0" smtClean="0">
                <a:latin typeface="Constantia" panose="02030602050306030303" pitchFamily="18" charset="0"/>
              </a:rPr>
              <a:t>vodě, výjimečně </a:t>
            </a:r>
            <a:r>
              <a:rPr lang="cs-CZ" sz="1800" dirty="0">
                <a:latin typeface="Constantia" panose="02030602050306030303" pitchFamily="18" charset="0"/>
              </a:rPr>
              <a:t>v mléce</a:t>
            </a:r>
          </a:p>
          <a:p>
            <a:pPr marL="828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neochucené (sůl se dovážela)</a:t>
            </a:r>
          </a:p>
          <a:p>
            <a:pPr marL="828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slazené rozvařeným (sušeným) </a:t>
            </a:r>
            <a:r>
              <a:rPr lang="cs-CZ" sz="1800" dirty="0" smtClean="0">
                <a:latin typeface="Constantia" panose="02030602050306030303" pitchFamily="18" charset="0"/>
              </a:rPr>
              <a:t>ovocem</a:t>
            </a:r>
            <a:endParaRPr lang="cs-CZ" sz="1800" dirty="0">
              <a:latin typeface="Constantia" panose="02030602050306030303" pitchFamily="18" charset="0"/>
            </a:endParaRPr>
          </a:p>
          <a:p>
            <a:pPr marL="828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někdy ochucené bylinkami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luštěniny </a:t>
            </a:r>
            <a:r>
              <a:rPr lang="cs-CZ" sz="1800" dirty="0">
                <a:latin typeface="Constantia" panose="02030602050306030303" pitchFamily="18" charset="0"/>
              </a:rPr>
              <a:t>– hlavně hrách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houby </a:t>
            </a:r>
            <a:r>
              <a:rPr lang="cs-CZ" sz="1800" dirty="0">
                <a:latin typeface="Constantia" panose="02030602050306030303" pitchFamily="18" charset="0"/>
              </a:rPr>
              <a:t>– na ochucení nebo vlastní jídlo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brambory</a:t>
            </a:r>
            <a:r>
              <a:rPr lang="cs-CZ" sz="1800" dirty="0">
                <a:latin typeface="Constantia" panose="02030602050306030303" pitchFamily="18" charset="0"/>
              </a:rPr>
              <a:t> (od 19. století; poslední hladomor 1846, 1847)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zelenina</a:t>
            </a:r>
            <a:r>
              <a:rPr lang="cs-CZ" sz="1800" dirty="0">
                <a:latin typeface="Constantia" panose="02030602050306030303" pitchFamily="18" charset="0"/>
              </a:rPr>
              <a:t> – zelí, řepa, tuřín (dumlík)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Lidová strava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2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6000"/>
            <a:ext cx="9144000" cy="5472608"/>
          </a:xfrm>
        </p:spPr>
        <p:txBody>
          <a:bodyPr/>
          <a:lstStyle/>
          <a:p>
            <a:pPr indent="-360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polévka</a:t>
            </a:r>
          </a:p>
          <a:p>
            <a:pPr marL="756000" lvl="1" indent="-252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„voda</a:t>
            </a:r>
            <a:r>
              <a:rPr lang="cs-CZ" sz="1800" dirty="0" smtClean="0">
                <a:latin typeface="Constantia" panose="02030602050306030303" pitchFamily="18" charset="0"/>
              </a:rPr>
              <a:t>“ (nalitá </a:t>
            </a:r>
            <a:r>
              <a:rPr lang="cs-CZ" sz="1800" dirty="0">
                <a:latin typeface="Constantia" panose="02030602050306030303" pitchFamily="18" charset="0"/>
              </a:rPr>
              <a:t>na </a:t>
            </a:r>
            <a:r>
              <a:rPr lang="cs-CZ" sz="1800" dirty="0" smtClean="0">
                <a:latin typeface="Constantia" panose="02030602050306030303" pitchFamily="18" charset="0"/>
              </a:rPr>
              <a:t>chleba</a:t>
            </a:r>
            <a:r>
              <a:rPr lang="cs-CZ" sz="1800" dirty="0">
                <a:latin typeface="Constantia" panose="02030602050306030303" pitchFamily="18" charset="0"/>
              </a:rPr>
              <a:t>), pivní, </a:t>
            </a:r>
            <a:r>
              <a:rPr lang="cs-CZ" sz="1800" dirty="0" smtClean="0">
                <a:latin typeface="Constantia" panose="02030602050306030303" pitchFamily="18" charset="0"/>
              </a:rPr>
              <a:t>ovocná</a:t>
            </a:r>
            <a:endParaRPr lang="cs-CZ" sz="18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vývar </a:t>
            </a:r>
            <a:r>
              <a:rPr lang="cs-CZ" sz="1800" dirty="0">
                <a:latin typeface="Constantia" panose="02030602050306030303" pitchFamily="18" charset="0"/>
              </a:rPr>
              <a:t>– svatby, křtiny, do kouta</a:t>
            </a:r>
          </a:p>
          <a:p>
            <a:pPr marL="468000" indent="-360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maso</a:t>
            </a:r>
            <a:endParaRPr lang="cs-CZ" sz="18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výjimečně (neděle, svátky)</a:t>
            </a:r>
          </a:p>
          <a:p>
            <a:pPr marL="756000" lvl="1" indent="-252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sedlák, hospodář, těžce pracující (i ti výjimečně)</a:t>
            </a:r>
          </a:p>
          <a:p>
            <a:pPr marL="756000" lvl="1" indent="-252000" eaLnBrk="1" hangingPunct="1">
              <a:spcBef>
                <a:spcPts val="0"/>
              </a:spcBef>
              <a:spcAft>
                <a:spcPts val="600"/>
              </a:spcAft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spíše podřadnější</a:t>
            </a:r>
          </a:p>
          <a:p>
            <a:pPr indent="-360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dvě/tři jídla </a:t>
            </a:r>
            <a:r>
              <a:rPr lang="cs-CZ" sz="1800" dirty="0" smtClean="0">
                <a:latin typeface="Constantia" panose="02030602050306030303" pitchFamily="18" charset="0"/>
              </a:rPr>
              <a:t>denně (podle ročního období </a:t>
            </a:r>
            <a:r>
              <a:rPr lang="cs-CZ" sz="1800" dirty="0">
                <a:latin typeface="Constantia" panose="02030602050306030303" pitchFamily="18" charset="0"/>
              </a:rPr>
              <a:t>a </a:t>
            </a:r>
            <a:r>
              <a:rPr lang="cs-CZ" sz="1800" dirty="0" smtClean="0">
                <a:latin typeface="Constantia" panose="02030602050306030303" pitchFamily="18" charset="0"/>
              </a:rPr>
              <a:t>světla)</a:t>
            </a:r>
            <a:endParaRPr lang="cs-CZ" sz="1800" dirty="0">
              <a:latin typeface="Constantia" panose="02030602050306030303" pitchFamily="18" charset="0"/>
            </a:endParaRPr>
          </a:p>
          <a:p>
            <a:pPr indent="-360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snídaně vydatná</a:t>
            </a:r>
          </a:p>
          <a:p>
            <a:pPr indent="-360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oběd na pole</a:t>
            </a:r>
          </a:p>
          <a:p>
            <a:pPr indent="-360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večeře rychlá nebo zbytky od oběda</a:t>
            </a:r>
          </a:p>
          <a:p>
            <a:pPr indent="-360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uvařilo se ráno, večer se dojídalo </a:t>
            </a:r>
            <a:r>
              <a:rPr lang="cs-CZ" sz="1800" dirty="0" smtClean="0">
                <a:latin typeface="Constantia" panose="02030602050306030303" pitchFamily="18" charset="0"/>
              </a:rPr>
              <a:t>studené</a:t>
            </a:r>
          </a:p>
          <a:p>
            <a:pPr indent="-360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endParaRPr lang="cs-CZ" sz="1800" dirty="0">
              <a:latin typeface="Constantia" panose="02030602050306030303" pitchFamily="18" charset="0"/>
            </a:endParaRPr>
          </a:p>
          <a:p>
            <a:pPr indent="-360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jídlo </a:t>
            </a:r>
            <a:r>
              <a:rPr lang="cs-CZ" sz="1800" dirty="0">
                <a:latin typeface="Constantia" panose="02030602050306030303" pitchFamily="18" charset="0"/>
              </a:rPr>
              <a:t>ne jen prostředek k zahnání hladu a nabrání sil, ale byla </a:t>
            </a:r>
            <a:r>
              <a:rPr lang="cs-CZ" sz="1800" dirty="0" smtClean="0">
                <a:latin typeface="Constantia" panose="02030602050306030303" pitchFamily="18" charset="0"/>
              </a:rPr>
              <a:t>chápáno </a:t>
            </a:r>
            <a:r>
              <a:rPr lang="cs-CZ" sz="1800" dirty="0">
                <a:latin typeface="Constantia" panose="02030602050306030303" pitchFamily="18" charset="0"/>
              </a:rPr>
              <a:t>jako Boží dar</a:t>
            </a:r>
          </a:p>
          <a:p>
            <a:pPr indent="-360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předcházela </a:t>
            </a:r>
            <a:r>
              <a:rPr lang="cs-CZ" sz="1800" dirty="0">
                <a:latin typeface="Constantia" panose="02030602050306030303" pitchFamily="18" charset="0"/>
              </a:rPr>
              <a:t>modlitba, někdy po </a:t>
            </a:r>
            <a:r>
              <a:rPr lang="cs-CZ" sz="1800" dirty="0" smtClean="0">
                <a:latin typeface="Constantia" panose="02030602050306030303" pitchFamily="18" charset="0"/>
              </a:rPr>
              <a:t>jídle </a:t>
            </a:r>
            <a:r>
              <a:rPr lang="cs-CZ" sz="1800" dirty="0">
                <a:latin typeface="Constantia" panose="02030602050306030303" pitchFamily="18" charset="0"/>
              </a:rPr>
              <a:t>následovala další, děkovná modlitba</a:t>
            </a:r>
          </a:p>
          <a:p>
            <a:pPr indent="-360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h</a:t>
            </a:r>
            <a:r>
              <a:rPr lang="cs-CZ" sz="1800" dirty="0" smtClean="0">
                <a:latin typeface="Constantia" panose="02030602050306030303" pitchFamily="18" charset="0"/>
              </a:rPr>
              <a:t>ospodář </a:t>
            </a:r>
            <a:r>
              <a:rPr lang="cs-CZ" sz="1800" dirty="0">
                <a:latin typeface="Constantia" panose="02030602050306030303" pitchFamily="18" charset="0"/>
              </a:rPr>
              <a:t>jídlu žehnal </a:t>
            </a:r>
          </a:p>
          <a:p>
            <a:pPr indent="-360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stolní i kuchyňské náčiní často zdobeno </a:t>
            </a:r>
            <a:r>
              <a:rPr lang="cs-CZ" sz="1800" dirty="0" smtClean="0">
                <a:latin typeface="Constantia" panose="02030602050306030303" pitchFamily="18" charset="0"/>
              </a:rPr>
              <a:t>náboženskými </a:t>
            </a:r>
            <a:r>
              <a:rPr lang="cs-CZ" sz="1800" dirty="0">
                <a:latin typeface="Constantia" panose="02030602050306030303" pitchFamily="18" charset="0"/>
              </a:rPr>
              <a:t>motivy </a:t>
            </a:r>
            <a:r>
              <a:rPr lang="cs-CZ" sz="1800" dirty="0" smtClean="0">
                <a:latin typeface="Constantia" panose="02030602050306030303" pitchFamily="18" charset="0"/>
              </a:rPr>
              <a:t>pro </a:t>
            </a:r>
            <a:r>
              <a:rPr lang="cs-CZ" sz="1800" dirty="0">
                <a:latin typeface="Constantia" panose="02030602050306030303" pitchFamily="18" charset="0"/>
              </a:rPr>
              <a:t>zajištění Božího požehnání a dostatku potravin</a:t>
            </a:r>
          </a:p>
          <a:p>
            <a:pPr indent="-360000" eaLnBrk="1" hangingPunct="1">
              <a:spcBef>
                <a:spcPts val="0"/>
              </a:spcBef>
              <a:spcAft>
                <a:spcPts val="0"/>
              </a:spcAft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význam chleba – „Chléb náš vezdejší dej(ž) nám </a:t>
            </a:r>
            <a:r>
              <a:rPr lang="cs-CZ" sz="1800" dirty="0" smtClean="0">
                <a:latin typeface="Constantia" panose="02030602050306030303" pitchFamily="18" charset="0"/>
              </a:rPr>
              <a:t>dnes“</a:t>
            </a:r>
            <a:endParaRPr lang="cs-CZ" sz="1800" dirty="0">
              <a:latin typeface="Constantia" panose="02030602050306030303" pitchFamily="18" charset="0"/>
            </a:endParaRPr>
          </a:p>
          <a:p>
            <a:pPr marL="0" lvl="0" indent="0">
              <a:buNone/>
            </a:pPr>
            <a:endParaRPr lang="cs-CZ" sz="20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Lidová strava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1" b="56005"/>
          <a:stretch/>
        </p:blipFill>
        <p:spPr>
          <a:xfrm>
            <a:off x="5868144" y="1340768"/>
            <a:ext cx="3062619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9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5796000"/>
            <a:ext cx="9144000" cy="1080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MĚSTO</a:t>
            </a: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9144000" cy="828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924DFBFC-F36A-4A8C-AEFE-C77551495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4"/>
          <a:stretch/>
        </p:blipFill>
        <p:spPr>
          <a:xfrm>
            <a:off x="0" y="792000"/>
            <a:ext cx="9144000" cy="503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4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6000"/>
            <a:ext cx="9144000" cy="5472608"/>
          </a:xfrm>
        </p:spPr>
        <p:txBody>
          <a:bodyPr/>
          <a:lstStyle/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13. století – vznik měst, do 19. století kolem 20 % obyvatelstva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16. / 17. století – největší rozvoj; Čechy 350 královských, Morava 6-7, Slezsko 70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d</a:t>
            </a:r>
            <a:r>
              <a:rPr lang="cs-CZ" sz="1800" kern="0" dirty="0">
                <a:latin typeface="Constantia" panose="02030602050306030303" pitchFamily="18" charset="0"/>
              </a:rPr>
              <a:t>o 19. století žila měšťanská rodina obdobně jako venkovská; </a:t>
            </a:r>
            <a:r>
              <a:rPr lang="cs-CZ" sz="1800" dirty="0">
                <a:latin typeface="Constantia" panose="02030602050306030303" pitchFamily="18" charset="0"/>
              </a:rPr>
              <a:t>m</a:t>
            </a:r>
            <a:r>
              <a:rPr lang="cs-CZ" sz="1800" kern="0" dirty="0">
                <a:latin typeface="Constantia" panose="02030602050306030303" pitchFamily="18" charset="0"/>
              </a:rPr>
              <a:t>ěšťanka měla na starost děti, čeleď, vaření piva, hospodářství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o</a:t>
            </a:r>
            <a:r>
              <a:rPr lang="cs-CZ" sz="1800" kern="0" dirty="0">
                <a:latin typeface="Constantia" panose="02030602050306030303" pitchFamily="18" charset="0"/>
              </a:rPr>
              <a:t>d 19. století – už nemá na starost řemeslo/hospodářství, jen domácnost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vývoj stravy je třeba vnímat z pohledu sociálních vrstev</a:t>
            </a:r>
            <a:endParaRPr lang="cs-CZ" sz="1800" kern="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Město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790BEC-B020-45EB-879A-E5A5AB6BD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30" b="6583"/>
          <a:stretch/>
        </p:blipFill>
        <p:spPr>
          <a:xfrm>
            <a:off x="5220000" y="2852936"/>
            <a:ext cx="3799057" cy="3492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E4E500B7-9A77-49DE-B591-65E6398C8BAA}"/>
              </a:ext>
            </a:extLst>
          </p:cNvPr>
          <p:cNvSpPr/>
          <p:nvPr/>
        </p:nvSpPr>
        <p:spPr>
          <a:xfrm>
            <a:off x="6156176" y="6505599"/>
            <a:ext cx="201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  <a:latin typeface="Constantia" panose="02030602050306030303" pitchFamily="18" charset="0"/>
              </a:rPr>
              <a:t>Pijanska společnost</a:t>
            </a:r>
            <a:endParaRPr lang="cs-CZ" sz="1400" b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0BB5B4B-0372-40A3-846C-0C37D8AD9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184" y="2852936"/>
            <a:ext cx="5292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20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800" b="1" kern="0" dirty="0">
                <a:solidFill>
                  <a:srgbClr val="FF0000"/>
                </a:solidFill>
                <a:latin typeface="Constantia" panose="02030602050306030303" pitchFamily="18" charset="0"/>
              </a:rPr>
              <a:t>městský x měšťanský</a:t>
            </a:r>
          </a:p>
          <a:p>
            <a:pPr marL="720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800" kern="0" dirty="0" smtClean="0">
                <a:latin typeface="Constantia" panose="02030602050306030303" pitchFamily="18" charset="0"/>
              </a:rPr>
              <a:t>měšťané </a:t>
            </a:r>
            <a:r>
              <a:rPr lang="cs-CZ" sz="1800" kern="0" dirty="0">
                <a:latin typeface="Constantia" panose="02030602050306030303" pitchFamily="18" charset="0"/>
              </a:rPr>
              <a:t>– usedlí, měli městská práva, zpravidla zajištěni, jedli někde na pomezí venkova a šlechty, měli slepice, sad…</a:t>
            </a:r>
          </a:p>
          <a:p>
            <a:pPr marL="720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800" kern="0" dirty="0">
                <a:latin typeface="Constantia" panose="02030602050306030303" pitchFamily="18" charset="0"/>
              </a:rPr>
              <a:t>ostatní – v nájmu, ve službě – zpravidla žili a jedli obdobně jako venkov</a:t>
            </a:r>
          </a:p>
          <a:p>
            <a:pPr marL="109447" indent="0" eaLnBrk="1" hangingPunct="1">
              <a:buSzPct val="60000"/>
              <a:buFont typeface="Wingdings" pitchFamily="2" charset="2"/>
              <a:buNone/>
            </a:pPr>
            <a:endParaRPr lang="cs-CZ" sz="1800" kern="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1800" kern="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9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28000"/>
            <a:ext cx="9144000" cy="5472608"/>
          </a:xfrm>
        </p:spPr>
        <p:txBody>
          <a:bodyPr/>
          <a:lstStyle/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kuchyně </a:t>
            </a:r>
            <a:r>
              <a:rPr lang="cs-CZ" sz="1800" dirty="0">
                <a:latin typeface="Constantia" panose="02030602050306030303" pitchFamily="18" charset="0"/>
              </a:rPr>
              <a:t>– oddělené </a:t>
            </a:r>
            <a:r>
              <a:rPr lang="cs-CZ" sz="1800" dirty="0" smtClean="0">
                <a:latin typeface="Constantia" panose="02030602050306030303" pitchFamily="18" charset="0"/>
              </a:rPr>
              <a:t>prostory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strava </a:t>
            </a:r>
            <a:r>
              <a:rPr lang="cs-CZ" sz="1800" dirty="0">
                <a:latin typeface="Constantia" panose="02030602050306030303" pitchFamily="18" charset="0"/>
              </a:rPr>
              <a:t>– původ, zámožnost, kuchařka (odkud je)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kern="0" dirty="0">
                <a:latin typeface="Constantia" panose="02030602050306030303" pitchFamily="18" charset="0"/>
              </a:rPr>
              <a:t>trhy – možnost nákupu surovin </a:t>
            </a:r>
            <a:r>
              <a:rPr lang="cs-CZ" sz="1800" kern="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= </a:t>
            </a:r>
            <a:r>
              <a:rPr lang="cs-CZ" sz="1800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možnost pestřeji</a:t>
            </a:r>
            <a:r>
              <a:rPr lang="cs-CZ" sz="1800" kern="0" dirty="0">
                <a:latin typeface="Constantia" panose="02030602050306030303" pitchFamily="18" charset="0"/>
              </a:rPr>
              <a:t> vařit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krámy – dovozové </a:t>
            </a:r>
            <a:r>
              <a:rPr lang="cs-CZ" sz="1800" dirty="0" smtClean="0">
                <a:latin typeface="Constantia" panose="02030602050306030303" pitchFamily="18" charset="0"/>
              </a:rPr>
              <a:t>a </a:t>
            </a:r>
            <a:r>
              <a:rPr lang="cs-CZ" sz="1800" dirty="0">
                <a:latin typeface="Constantia" panose="02030602050306030303" pitchFamily="18" charset="0"/>
              </a:rPr>
              <a:t>luxusní zboží – koření, citrusy, pochutiny </a:t>
            </a:r>
            <a:r>
              <a:rPr lang="cs-CZ" sz="1800" dirty="0" smtClean="0">
                <a:latin typeface="Constantia" panose="02030602050306030303" pitchFamily="18" charset="0"/>
              </a:rPr>
              <a:t>(kandované ovoce), cukr, </a:t>
            </a:r>
            <a:r>
              <a:rPr lang="cs-CZ" sz="1800" dirty="0">
                <a:latin typeface="Constantia" panose="02030602050306030303" pitchFamily="18" charset="0"/>
              </a:rPr>
              <a:t>lektvary </a:t>
            </a:r>
            <a:r>
              <a:rPr lang="cs-CZ" sz="1800" dirty="0" smtClean="0">
                <a:latin typeface="Constantia" panose="02030602050306030303" pitchFamily="18" charset="0"/>
              </a:rPr>
              <a:t>(zavařeniny</a:t>
            </a:r>
            <a:r>
              <a:rPr lang="cs-CZ" sz="1800" dirty="0">
                <a:latin typeface="Constantia" panose="02030602050306030303" pitchFamily="18" charset="0"/>
              </a:rPr>
              <a:t>)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p</a:t>
            </a:r>
            <a:r>
              <a:rPr lang="cs-CZ" sz="1800" b="1" kern="0" dirty="0">
                <a:latin typeface="Constantia" panose="02030602050306030303" pitchFamily="18" charset="0"/>
              </a:rPr>
              <a:t>ekařské lávky</a:t>
            </a:r>
            <a:r>
              <a:rPr lang="cs-CZ" sz="1800" kern="0" dirty="0">
                <a:latin typeface="Constantia" panose="02030602050306030303" pitchFamily="18" charset="0"/>
              </a:rPr>
              <a:t> </a:t>
            </a:r>
            <a:r>
              <a:rPr lang="cs-CZ" sz="1800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→</a:t>
            </a:r>
            <a:r>
              <a:rPr lang="cs-CZ" sz="1800" kern="0" dirty="0">
                <a:latin typeface="Constantia" panose="02030602050306030303" pitchFamily="18" charset="0"/>
              </a:rPr>
              <a:t> chléb nepekli; </a:t>
            </a:r>
            <a:r>
              <a:rPr lang="cs-CZ" sz="1800" b="1" kern="0" dirty="0">
                <a:latin typeface="Constantia" panose="02030602050306030303" pitchFamily="18" charset="0"/>
              </a:rPr>
              <a:t>perníkáři</a:t>
            </a:r>
            <a:endParaRPr lang="cs-CZ" sz="1800" kern="0" dirty="0">
              <a:latin typeface="Constantia" panose="02030602050306030303" pitchFamily="18" charset="0"/>
            </a:endParaRP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ř</a:t>
            </a:r>
            <a:r>
              <a:rPr lang="cs-CZ" sz="1800" b="1" kern="0" dirty="0">
                <a:latin typeface="Constantia" panose="02030602050306030303" pitchFamily="18" charset="0"/>
              </a:rPr>
              <a:t>eznické lávky </a:t>
            </a:r>
            <a:r>
              <a:rPr lang="cs-CZ" sz="1800" kern="0" dirty="0">
                <a:latin typeface="Constantia" panose="02030602050306030303" pitchFamily="18" charset="0"/>
              </a:rPr>
              <a:t>– 1 x týdně čerstvé maso – telecí, hovězí, skopové, vepřové </a:t>
            </a:r>
            <a:r>
              <a:rPr lang="cs-CZ" sz="1800" kern="0" dirty="0" smtClean="0">
                <a:latin typeface="Constantia" panose="02030602050306030303" pitchFamily="18" charset="0"/>
              </a:rPr>
              <a:t>(zřídka, </a:t>
            </a:r>
            <a:r>
              <a:rPr lang="cs-CZ" sz="1800" kern="0" dirty="0">
                <a:latin typeface="Constantia" panose="02030602050306030303" pitchFamily="18" charset="0"/>
              </a:rPr>
              <a:t>vepří se </a:t>
            </a:r>
            <a:r>
              <a:rPr lang="cs-CZ" sz="1800" kern="0" dirty="0" smtClean="0">
                <a:latin typeface="Constantia" panose="02030602050306030303" pitchFamily="18" charset="0"/>
              </a:rPr>
              <a:t>pásli), </a:t>
            </a:r>
            <a:r>
              <a:rPr lang="cs-CZ" sz="1800" kern="0" dirty="0">
                <a:latin typeface="Constantia" panose="02030602050306030303" pitchFamily="18" charset="0"/>
              </a:rPr>
              <a:t>drůbež i sami pěstovali (husy, kachny), ryby (</a:t>
            </a:r>
            <a:r>
              <a:rPr lang="cs-CZ" sz="1800" kern="0" dirty="0">
                <a:solidFill>
                  <a:schemeClr val="tx2"/>
                </a:solidFill>
                <a:latin typeface="Constantia" panose="02030602050306030303" pitchFamily="18" charset="0"/>
              </a:rPr>
              <a:t>slanečci)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polévky – ráno, výživné, </a:t>
            </a:r>
            <a:r>
              <a:rPr lang="cs-CZ" sz="1800" dirty="0" smtClean="0">
                <a:latin typeface="Constantia" panose="02030602050306030303" pitchFamily="18" charset="0"/>
              </a:rPr>
              <a:t>hutné</a:t>
            </a:r>
            <a:endParaRPr lang="cs-CZ" sz="1800" dirty="0">
              <a:latin typeface="Constantia" panose="02030602050306030303" pitchFamily="18" charset="0"/>
            </a:endParaRP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kern="0" dirty="0" smtClean="0">
                <a:latin typeface="Constantia" panose="02030602050306030303" pitchFamily="18" charset="0"/>
              </a:rPr>
              <a:t>maso </a:t>
            </a:r>
            <a:r>
              <a:rPr lang="cs-CZ" sz="1800" kern="0" dirty="0">
                <a:latin typeface="Constantia" panose="02030602050306030303" pitchFamily="18" charset="0"/>
              </a:rPr>
              <a:t>na rožni, vařené, případně uzené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s</a:t>
            </a:r>
            <a:r>
              <a:rPr lang="cs-CZ" sz="1800" kern="0" dirty="0">
                <a:latin typeface="Constantia" panose="02030602050306030303" pitchFamily="18" charset="0"/>
              </a:rPr>
              <a:t>ušené ovoce </a:t>
            </a:r>
            <a:r>
              <a:rPr lang="cs-CZ" sz="1800" kern="0" dirty="0" smtClean="0">
                <a:latin typeface="Constantia" panose="02030602050306030303" pitchFamily="18" charset="0"/>
              </a:rPr>
              <a:t>rozvařené </a:t>
            </a:r>
            <a:r>
              <a:rPr lang="cs-CZ" sz="1800" kern="0" dirty="0">
                <a:latin typeface="Constantia" panose="02030602050306030303" pitchFamily="18" charset="0"/>
              </a:rPr>
              <a:t>jako </a:t>
            </a:r>
            <a:r>
              <a:rPr lang="cs-CZ" sz="1800" kern="0" dirty="0" smtClean="0">
                <a:latin typeface="Constantia" panose="02030602050306030303" pitchFamily="18" charset="0"/>
              </a:rPr>
              <a:t>omáčka </a:t>
            </a:r>
            <a:r>
              <a:rPr lang="cs-CZ" sz="1800" kern="0" dirty="0">
                <a:latin typeface="Constantia" panose="02030602050306030303" pitchFamily="18" charset="0"/>
              </a:rPr>
              <a:t>k masům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vysoký </a:t>
            </a:r>
            <a:r>
              <a:rPr lang="cs-CZ" sz="1800" dirty="0">
                <a:latin typeface="Constantia" panose="02030602050306030303" pitchFamily="18" charset="0"/>
              </a:rPr>
              <a:t>počet postních dní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1800" kern="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Měšťanská strava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221088"/>
            <a:ext cx="4924800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34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083EFDD-A133-4B32-9574-B3382AD62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36754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B949039-A765-4B45-ABE2-4B4E99BFD348}"/>
              </a:ext>
            </a:extLst>
          </p:cNvPr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5340F06-8A86-47FA-8CB9-35278642FC87}"/>
              </a:ext>
            </a:extLst>
          </p:cNvPr>
          <p:cNvSpPr/>
          <p:nvPr/>
        </p:nvSpPr>
        <p:spPr>
          <a:xfrm>
            <a:off x="0" y="5796000"/>
            <a:ext cx="9144000" cy="1080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ŠLECHTA</a:t>
            </a: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111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6000"/>
            <a:ext cx="9144000" cy="5472608"/>
          </a:xfrm>
        </p:spPr>
        <p:txBody>
          <a:bodyPr/>
          <a:lstStyle/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altLang="cs-CZ" sz="1800" dirty="0">
                <a:latin typeface="Constantia" panose="02030602050306030303" pitchFamily="18" charset="0"/>
              </a:rPr>
              <a:t>panské sídlo – kuchyň, pekárna, cukrárna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altLang="cs-CZ" sz="1800" dirty="0">
                <a:latin typeface="Constantia" panose="02030602050306030303" pitchFamily="18" charset="0"/>
              </a:rPr>
              <a:t>přípravna jídel před hlavní jídelnou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altLang="cs-CZ" sz="1800" dirty="0">
                <a:latin typeface="Constantia" panose="02030602050306030303" pitchFamily="18" charset="0"/>
              </a:rPr>
              <a:t>pokrm předkládal obsluhující stolník, nápoje číšník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altLang="cs-CZ" sz="1800" b="1" dirty="0">
                <a:latin typeface="Constantia" panose="02030602050306030303" pitchFamily="18" charset="0"/>
              </a:rPr>
              <a:t>192 postních dní v roce</a:t>
            </a:r>
            <a:r>
              <a:rPr lang="cs-CZ" altLang="cs-CZ" sz="1800" dirty="0">
                <a:latin typeface="Constantia" panose="02030602050306030303" pitchFamily="18" charset="0"/>
              </a:rPr>
              <a:t> (katolická šlechta)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altLang="cs-CZ" sz="1800" dirty="0">
                <a:latin typeface="Constantia" panose="02030602050306030303" pitchFamily="18" charset="0"/>
              </a:rPr>
              <a:t>pán domu většinu roku mimo (povinnosti ve Vídni, Praze; na cestách)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altLang="cs-CZ" sz="1800" dirty="0">
                <a:latin typeface="Constantia" panose="02030602050306030303" pitchFamily="18" charset="0"/>
              </a:rPr>
              <a:t>chod šlechtických sídel ovlivňovaly šlechtičny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altLang="cs-CZ" sz="1800" dirty="0">
                <a:latin typeface="Constantia" panose="02030602050306030303" pitchFamily="18" charset="0"/>
              </a:rPr>
              <a:t>většinu roku se servírovalo v soukromých apartmánech (privátní zóna, jídlo směli nosit jen komorníci/komorné)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altLang="cs-CZ" sz="1800" dirty="0">
                <a:latin typeface="Constantia" panose="02030602050306030303" pitchFamily="18" charset="0"/>
              </a:rPr>
              <a:t>dámy pořádaly několikrát týdně odpolední dámské salony – podávaly drobné čajové pečivo ze zámecké cukrárny a šálek čaje (18. </a:t>
            </a:r>
            <a:r>
              <a:rPr lang="cs-CZ" altLang="cs-CZ" sz="1800" dirty="0" smtClean="0">
                <a:latin typeface="Constantia" panose="02030602050306030303" pitchFamily="18" charset="0"/>
              </a:rPr>
              <a:t>století</a:t>
            </a:r>
            <a:r>
              <a:rPr lang="cs-CZ" altLang="cs-CZ" sz="1800" dirty="0">
                <a:latin typeface="Constantia" panose="02030602050306030303" pitchFamily="18" charset="0"/>
              </a:rPr>
              <a:t>)</a:t>
            </a:r>
          </a:p>
          <a:p>
            <a:pPr marL="576000" lvl="1" indent="0" eaLnBrk="1" hangingPunct="1">
              <a:buSzPct val="60000"/>
              <a:buNone/>
            </a:pPr>
            <a:endParaRPr lang="cs-CZ" sz="2000" strike="sngStrike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Šlechta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buSzPct val="60000"/>
              <a:defRPr/>
            </a:pPr>
            <a:r>
              <a:rPr lang="cs-CZ" sz="1200" b="1" dirty="0">
                <a:solidFill>
                  <a:schemeClr val="bg1"/>
                </a:solidFill>
                <a:latin typeface="Constantia" panose="02030602050306030303" pitchFamily="18" charset="0"/>
              </a:rPr>
              <a:t>pozlacený příbor ze servisu cara Alexandra II. (1848)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 panose="02030602050306030303" pitchFamily="18" charset="0"/>
              <a:cs typeface="Arial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014" y="4132108"/>
            <a:ext cx="3810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94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Šlechtická kuchyně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08040" y="1007649"/>
            <a:ext cx="4824000" cy="40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9447" marR="0" lvl="0" indent="0" algn="l" defTabSz="914414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Hradní kuchyně na Bouzově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t="16094" r="2361" b="10330"/>
          <a:stretch/>
        </p:blipFill>
        <p:spPr>
          <a:xfrm>
            <a:off x="180000" y="1341128"/>
            <a:ext cx="4593351" cy="32400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r="8663"/>
          <a:stretch/>
        </p:blipFill>
        <p:spPr>
          <a:xfrm>
            <a:off x="4909673" y="3060251"/>
            <a:ext cx="4054815" cy="3240000"/>
          </a:xfrm>
          <a:prstGeom prst="rect">
            <a:avLst/>
          </a:prstGeom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860528" y="2744992"/>
            <a:ext cx="414000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9447" marR="0" lvl="0" indent="0" algn="l" defTabSz="914414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Zámecká kuchyně, Hluboká</a:t>
            </a:r>
            <a:endParaRPr kumimoji="0" lang="cs-CZ" sz="1400" b="0" i="0" u="none" strike="sng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609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Šlechtická jídelna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r="6698"/>
          <a:stretch/>
        </p:blipFill>
        <p:spPr>
          <a:xfrm>
            <a:off x="4536000" y="2924944"/>
            <a:ext cx="4464496" cy="324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r="1649"/>
          <a:stretch/>
        </p:blipFill>
        <p:spPr>
          <a:xfrm>
            <a:off x="180000" y="1269120"/>
            <a:ext cx="4248472" cy="3240000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392000" y="2628000"/>
            <a:ext cx="446400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9447" marR="0" lvl="0" indent="0" algn="l" defTabSz="914414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Zlatý sál neboli </a:t>
            </a:r>
            <a:r>
              <a:rPr kumimoji="0" 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tabulnice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, Kratochvíle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1984" y="980784"/>
            <a:ext cx="4356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9447" marR="0" lvl="0" indent="0" algn="l" defTabSz="914414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Renesanční jídelna, Velké Losin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y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830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Šlechtický inventář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364000" y="2664000"/>
            <a:ext cx="3708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9447" marR="0" lvl="0" indent="0" algn="l" defTabSz="914414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charset="0"/>
              </a:rPr>
              <a:t>Nádoby na paštiku, Schwarzenberské sbírky</a:t>
            </a:r>
          </a:p>
          <a:p>
            <a:pPr marL="469447" marR="0" lvl="0" indent="-360000" algn="l" defTabSz="914414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Wingdings" pitchFamily="2" charset="2"/>
              <a:buChar char="q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  <a:p>
            <a:pPr marL="109447" marR="0" lvl="0" indent="0" algn="l" defTabSz="914414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1600" b="0" i="0" u="none" strike="sng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64000" y="850716"/>
            <a:ext cx="3672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9447" marR="0" lvl="0" indent="0" algn="l" defTabSz="914414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CC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charset="0"/>
              </a:rPr>
              <a:t>Jídelní servis s rodovým erbem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charset="0"/>
              </a:rPr>
              <a:t>Trauttmansdorffů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charset="0"/>
              </a:rPr>
              <a:t>, Horšovský Týn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873008"/>
            <a:ext cx="5095680" cy="2556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11709" r="9976" b="8895"/>
          <a:stretch/>
        </p:blipFill>
        <p:spPr>
          <a:xfrm>
            <a:off x="5436096" y="2924944"/>
            <a:ext cx="3542091" cy="2232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0"/>
          <a:stretch/>
        </p:blipFill>
        <p:spPr>
          <a:xfrm>
            <a:off x="188074" y="3780000"/>
            <a:ext cx="5104005" cy="2556000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88075" y="3501008"/>
            <a:ext cx="5004000" cy="83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Míšeňský jídelní servis Františka Ferdinanda d´Este, Konopiště</a:t>
            </a:r>
          </a:p>
        </p:txBody>
      </p:sp>
    </p:spTree>
    <p:extLst>
      <p:ext uri="{BB962C8B-B14F-4D97-AF65-F5344CB8AC3E}">
        <p14:creationId xmlns:p14="http://schemas.microsoft.com/office/powerpoint/2010/main" val="229163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688632"/>
          </a:xfrm>
        </p:spPr>
        <p:txBody>
          <a:bodyPr/>
          <a:lstStyle/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lokalita + sociální postavení ovlivňovaly stravování, vybavení </a:t>
            </a:r>
            <a:r>
              <a:rPr lang="cs-CZ" sz="1800" dirty="0" smtClean="0">
                <a:latin typeface="Constantia" panose="02030602050306030303" pitchFamily="18" charset="0"/>
              </a:rPr>
              <a:t>kuchyní, </a:t>
            </a:r>
            <a:r>
              <a:rPr lang="cs-CZ" sz="1800" dirty="0">
                <a:latin typeface="Constantia" panose="02030602050306030303" pitchFamily="18" charset="0"/>
              </a:rPr>
              <a:t>jídelen</a:t>
            </a:r>
          </a:p>
          <a:p>
            <a:pPr marL="468000" indent="-360000" eaLnBrk="1" hangingPunct="1">
              <a:spcBef>
                <a:spcPts val="200"/>
              </a:spcBef>
              <a:buSzPct val="60000"/>
              <a:buFont typeface="Wingdings" panose="05000000000000000000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jídelníček ovlivněn vývojem </a:t>
            </a:r>
            <a:r>
              <a:rPr lang="cs-CZ" sz="1800" dirty="0">
                <a:latin typeface="Constantia" panose="02030602050306030303" pitchFamily="18" charset="0"/>
              </a:rPr>
              <a:t>zemědělství, </a:t>
            </a:r>
            <a:r>
              <a:rPr lang="cs-CZ" sz="1800" dirty="0" smtClean="0">
                <a:latin typeface="Constantia" panose="02030602050306030303" pitchFamily="18" charset="0"/>
              </a:rPr>
              <a:t>průmyslovou revolucí, dovozem surovin, globalizací, dobovými názory</a:t>
            </a:r>
            <a:r>
              <a:rPr lang="cs-CZ" sz="1800" dirty="0">
                <a:latin typeface="Constantia" panose="02030602050306030303" pitchFamily="18" charset="0"/>
              </a:rPr>
              <a:t>, </a:t>
            </a:r>
            <a:r>
              <a:rPr lang="cs-CZ" sz="1800" dirty="0" smtClean="0">
                <a:latin typeface="Constantia" panose="02030602050306030303" pitchFamily="18" charset="0"/>
              </a:rPr>
              <a:t>tradicemi</a:t>
            </a:r>
            <a:r>
              <a:rPr lang="cs-CZ" sz="1800" dirty="0">
                <a:latin typeface="Constantia" panose="02030602050306030303" pitchFamily="18" charset="0"/>
              </a:rPr>
              <a:t>, </a:t>
            </a:r>
            <a:r>
              <a:rPr lang="cs-CZ" sz="1800" dirty="0" smtClean="0">
                <a:latin typeface="Constantia" panose="02030602050306030303" pitchFamily="18" charset="0"/>
              </a:rPr>
              <a:t>pověrami, </a:t>
            </a:r>
            <a:r>
              <a:rPr lang="cs-CZ" sz="1800" dirty="0">
                <a:latin typeface="Constantia" panose="02030602050306030303" pitchFamily="18" charset="0"/>
              </a:rPr>
              <a:t>zásadami </a:t>
            </a:r>
            <a:r>
              <a:rPr lang="cs-CZ" sz="1800" dirty="0">
                <a:latin typeface="Constantia" panose="02030602050306030303" pitchFamily="18" charset="0"/>
              </a:rPr>
              <a:t>správné výživy, </a:t>
            </a:r>
          </a:p>
          <a:p>
            <a:pPr marL="468000" indent="-360000" eaLnBrk="1" hangingPunct="1">
              <a:spcBef>
                <a:spcPts val="200"/>
              </a:spcBef>
              <a:buSzPct val="60000"/>
              <a:buFont typeface="Wingdings" panose="05000000000000000000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1. mezník – brambory ano/ne, 2. mezník – 2. světová válka – </a:t>
            </a:r>
            <a:r>
              <a:rPr lang="cs-CZ" sz="1800" dirty="0" smtClean="0">
                <a:latin typeface="Constantia" panose="02030602050306030303" pitchFamily="18" charset="0"/>
              </a:rPr>
              <a:t>cestování</a:t>
            </a:r>
          </a:p>
          <a:p>
            <a:pPr marL="468000" indent="-360000" eaLnBrk="1" hangingPunct="1">
              <a:spcBef>
                <a:spcPts val="200"/>
              </a:spcBef>
              <a:buSzPct val="60000"/>
              <a:buFont typeface="Wingdings" panose="05000000000000000000" pitchFamily="2" charset="2"/>
              <a:buChar char="q"/>
            </a:pPr>
            <a:endParaRPr lang="cs-CZ" sz="1800" dirty="0">
              <a:latin typeface="Constantia" panose="02030602050306030303" pitchFamily="18" charset="0"/>
            </a:endParaRP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12. – 13. století</a:t>
            </a:r>
            <a:r>
              <a:rPr lang="cs-CZ" sz="1800" dirty="0">
                <a:latin typeface="Constantia" panose="02030602050306030303" pitchFamily="18" charset="0"/>
              </a:rPr>
              <a:t> – formování obyvatelstva venkovského x městského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venkov </a:t>
            </a:r>
            <a:r>
              <a:rPr lang="cs-CZ" sz="1600" dirty="0">
                <a:latin typeface="Constantia" panose="02030602050306030303" pitchFamily="18" charset="0"/>
              </a:rPr>
              <a:t>– </a:t>
            </a:r>
            <a:r>
              <a:rPr lang="cs-CZ" sz="1600" dirty="0">
                <a:latin typeface="Constantia" panose="02030602050306030303" pitchFamily="18" charset="0"/>
              </a:rPr>
              <a:t>nejpočetnější, především </a:t>
            </a:r>
            <a:r>
              <a:rPr lang="cs-CZ" sz="1600" dirty="0">
                <a:latin typeface="Constantia" panose="02030602050306030303" pitchFamily="18" charset="0"/>
              </a:rPr>
              <a:t>zemědělci, </a:t>
            </a:r>
            <a:r>
              <a:rPr lang="cs-CZ" sz="1600" dirty="0" smtClean="0">
                <a:latin typeface="Constantia" panose="02030602050306030303" pitchFamily="18" charset="0"/>
              </a:rPr>
              <a:t>domácí produkce</a:t>
            </a:r>
            <a:endParaRPr lang="cs-CZ" sz="16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město </a:t>
            </a:r>
            <a:r>
              <a:rPr lang="cs-CZ" sz="1600" dirty="0">
                <a:latin typeface="Constantia" panose="02030602050306030303" pitchFamily="18" charset="0"/>
              </a:rPr>
              <a:t>– chtěli </a:t>
            </a:r>
            <a:r>
              <a:rPr lang="cs-CZ" sz="1600" dirty="0" smtClean="0">
                <a:latin typeface="Constantia" panose="02030602050306030303" pitchFamily="18" charset="0"/>
              </a:rPr>
              <a:t>napodobit šlechtu; </a:t>
            </a:r>
            <a:r>
              <a:rPr lang="cs-CZ" sz="1600" dirty="0">
                <a:latin typeface="Constantia" panose="02030602050306030303" pitchFamily="18" charset="0"/>
              </a:rPr>
              <a:t>obchod, trhy → vliv na stravování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šlechta </a:t>
            </a:r>
            <a:r>
              <a:rPr lang="cs-CZ" sz="1600" dirty="0">
                <a:latin typeface="Constantia" panose="02030602050306030303" pitchFamily="18" charset="0"/>
              </a:rPr>
              <a:t>– </a:t>
            </a:r>
            <a:r>
              <a:rPr lang="cs-CZ" sz="1600" dirty="0" smtClean="0">
                <a:latin typeface="Constantia" panose="02030602050306030303" pitchFamily="18" charset="0"/>
              </a:rPr>
              <a:t>max. </a:t>
            </a:r>
            <a:r>
              <a:rPr lang="cs-CZ" sz="1600" dirty="0">
                <a:latin typeface="Constantia" panose="02030602050306030303" pitchFamily="18" charset="0"/>
              </a:rPr>
              <a:t>1,5 % </a:t>
            </a:r>
            <a:r>
              <a:rPr lang="cs-CZ" sz="1600" dirty="0" smtClean="0">
                <a:latin typeface="Constantia" panose="02030602050306030303" pitchFamily="18" charset="0"/>
              </a:rPr>
              <a:t>obyvatel, </a:t>
            </a:r>
            <a:r>
              <a:rPr lang="cs-CZ" sz="16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ALE</a:t>
            </a:r>
            <a:r>
              <a:rPr lang="cs-CZ" sz="16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cs-CZ" sz="1600" dirty="0">
                <a:latin typeface="Constantia" panose="02030602050306030303" pitchFamily="18" charset="0"/>
              </a:rPr>
              <a:t>řada šlechticů chudobnější než někteří </a:t>
            </a:r>
            <a:r>
              <a:rPr lang="cs-CZ" sz="1600" dirty="0" smtClean="0">
                <a:latin typeface="Constantia" panose="02030602050306030303" pitchFamily="18" charset="0"/>
              </a:rPr>
              <a:t>sedláci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hladomor 1281-1282</a:t>
            </a:r>
            <a:endParaRPr lang="cs-CZ" sz="1600" dirty="0">
              <a:latin typeface="Constantia" panose="02030602050306030303" pitchFamily="18" charset="0"/>
            </a:endParaRP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14. – 15. století</a:t>
            </a:r>
            <a:r>
              <a:rPr lang="cs-CZ" sz="1800" dirty="0">
                <a:latin typeface="Constantia" panose="02030602050306030303" pitchFamily="18" charset="0"/>
              </a:rPr>
              <a:t> – období hladu i hojnosti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změny klimatu → </a:t>
            </a:r>
            <a:r>
              <a:rPr lang="cs-CZ" sz="1600" dirty="0">
                <a:latin typeface="Constantia" panose="02030602050306030303" pitchFamily="18" charset="0"/>
              </a:rPr>
              <a:t>častější hladomory (</a:t>
            </a:r>
            <a:r>
              <a:rPr lang="cs-CZ" sz="1600" dirty="0">
                <a:latin typeface="Constantia" panose="02030602050306030303" pitchFamily="18" charset="0"/>
              </a:rPr>
              <a:t>1347-1351, 1/3 populace); </a:t>
            </a:r>
            <a:r>
              <a:rPr lang="cs-CZ" sz="1600" dirty="0" smtClean="0">
                <a:latin typeface="Constantia" panose="02030602050306030303" pitchFamily="18" charset="0"/>
              </a:rPr>
              <a:t>představa </a:t>
            </a:r>
            <a:r>
              <a:rPr lang="cs-CZ" sz="1600" dirty="0">
                <a:latin typeface="Constantia" panose="02030602050306030303" pitchFamily="18" charset="0"/>
              </a:rPr>
              <a:t>štěstí spojena s hojností jídla a pití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nejběžnější jídlo </a:t>
            </a:r>
            <a:r>
              <a:rPr lang="la-001" sz="1600" dirty="0" smtClean="0">
                <a:latin typeface="Constantia" panose="02030602050306030303" pitchFamily="18" charset="0"/>
              </a:rPr>
              <a:t>–</a:t>
            </a:r>
            <a:r>
              <a:rPr lang="cs-CZ" sz="1600" dirty="0">
                <a:latin typeface="Constantia" panose="02030602050306030303" pitchFamily="18" charset="0"/>
              </a:rPr>
              <a:t> </a:t>
            </a:r>
            <a:r>
              <a:rPr lang="cs-CZ" sz="1600" dirty="0" smtClean="0">
                <a:latin typeface="Constantia" panose="02030602050306030303" pitchFamily="18" charset="0"/>
              </a:rPr>
              <a:t>kaše (</a:t>
            </a:r>
            <a:r>
              <a:rPr lang="cs-CZ" sz="1600" dirty="0" smtClean="0">
                <a:latin typeface="Constantia" panose="02030602050306030303" pitchFamily="18" charset="0"/>
              </a:rPr>
              <a:t>slaná, sladká vzácně; </a:t>
            </a:r>
            <a:r>
              <a:rPr lang="cs-CZ" sz="1600" dirty="0">
                <a:latin typeface="Constantia" panose="02030602050306030303" pitchFamily="18" charset="0"/>
              </a:rPr>
              <a:t>často se přidával </a:t>
            </a:r>
            <a:r>
              <a:rPr lang="cs-CZ" sz="1600" dirty="0" smtClean="0">
                <a:latin typeface="Constantia" panose="02030602050306030303" pitchFamily="18" charset="0"/>
              </a:rPr>
              <a:t>chléb)</a:t>
            </a:r>
            <a:endParaRPr lang="cs-CZ" sz="16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rozvoj </a:t>
            </a:r>
            <a:r>
              <a:rPr lang="cs-CZ" sz="1600" dirty="0">
                <a:latin typeface="Constantia" panose="02030602050306030303" pitchFamily="18" charset="0"/>
              </a:rPr>
              <a:t>pekařského řemesla (Praha – 14. století +/- 150 mistrů pekařských)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kvasnice → kynuté těsto (spíše město, venkov „neměl čas čekat na kynutí“)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dvě </a:t>
            </a:r>
            <a:r>
              <a:rPr lang="cs-CZ" sz="1600" dirty="0">
                <a:latin typeface="Constantia" panose="02030602050306030303" pitchFamily="18" charset="0"/>
              </a:rPr>
              <a:t>jídla denně, obě </a:t>
            </a:r>
            <a:r>
              <a:rPr lang="cs-CZ" sz="1600" dirty="0" smtClean="0">
                <a:latin typeface="Constantia" panose="02030602050306030303" pitchFamily="18" charset="0"/>
              </a:rPr>
              <a:t>vařená / ohřívaná</a:t>
            </a:r>
            <a:r>
              <a:rPr lang="cs-CZ" sz="1600" dirty="0">
                <a:latin typeface="Constantia" panose="02030602050306030303" pitchFamily="18" charset="0"/>
              </a:rPr>
              <a:t>); oběd </a:t>
            </a:r>
            <a:r>
              <a:rPr lang="cs-CZ" sz="1600" dirty="0" smtClean="0">
                <a:latin typeface="Constantia" panose="02030602050306030303" pitchFamily="18" charset="0"/>
              </a:rPr>
              <a:t>kol </a:t>
            </a:r>
            <a:r>
              <a:rPr lang="cs-CZ" sz="1600" dirty="0">
                <a:latin typeface="Constantia" panose="02030602050306030303" pitchFamily="18" charset="0"/>
              </a:rPr>
              <a:t>10 hodiny, večeře mezi 4 a 6 </a:t>
            </a:r>
            <a:r>
              <a:rPr lang="cs-CZ" sz="1600" dirty="0" smtClean="0">
                <a:latin typeface="Constantia" panose="02030602050306030303" pitchFamily="18" charset="0"/>
              </a:rPr>
              <a:t>hodinou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roční období – vliv na množství stravy a </a:t>
            </a:r>
            <a:r>
              <a:rPr lang="cs-CZ" sz="1600" dirty="0" smtClean="0">
                <a:latin typeface="Constantia" panose="02030602050306030303" pitchFamily="18" charset="0"/>
              </a:rPr>
              <a:t>kvalitu</a:t>
            </a:r>
            <a:endParaRPr lang="cs-CZ" sz="16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typickým </a:t>
            </a:r>
            <a:r>
              <a:rPr lang="cs-CZ" sz="1600" dirty="0">
                <a:latin typeface="Constantia" panose="02030602050306030303" pitchFamily="18" charset="0"/>
              </a:rPr>
              <a:t>českým jídlem </a:t>
            </a:r>
            <a:r>
              <a:rPr lang="cs-CZ" sz="1600" dirty="0">
                <a:latin typeface="Constantia" panose="02030602050306030303" pitchFamily="18" charset="0"/>
              </a:rPr>
              <a:t>hrách (</a:t>
            </a:r>
            <a:r>
              <a:rPr lang="cs-CZ" sz="1600" dirty="0" smtClean="0">
                <a:latin typeface="Constantia" panose="02030602050306030303" pitchFamily="18" charset="0"/>
              </a:rPr>
              <a:t>dostal </a:t>
            </a:r>
            <a:r>
              <a:rPr lang="cs-CZ" sz="1600" dirty="0">
                <a:latin typeface="Constantia" panose="02030602050306030303" pitchFamily="18" charset="0"/>
              </a:rPr>
              <a:t>se i do evropských kuchařek), </a:t>
            </a:r>
            <a:r>
              <a:rPr lang="cs-CZ" sz="1600" b="1" dirty="0" smtClean="0">
                <a:latin typeface="Constantia" panose="02030602050306030303" pitchFamily="18" charset="0"/>
              </a:rPr>
              <a:t>pučálka</a:t>
            </a:r>
            <a:r>
              <a:rPr lang="cs-CZ" sz="1600" dirty="0">
                <a:latin typeface="Constantia" panose="02030602050306030303" pitchFamily="18" charset="0"/>
              </a:rPr>
              <a:t> </a:t>
            </a:r>
            <a:r>
              <a:rPr lang="cs-CZ" sz="1600" dirty="0" smtClean="0">
                <a:latin typeface="Constantia" panose="02030602050306030303" pitchFamily="18" charset="0"/>
              </a:rPr>
              <a:t>(15. století)</a:t>
            </a:r>
            <a:endParaRPr lang="cs-CZ" sz="16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1800" dirty="0">
              <a:latin typeface="Constantia" panose="02030602050306030303" pitchFamily="18" charset="0"/>
            </a:endParaRPr>
          </a:p>
          <a:p>
            <a:pPr marL="109447" indent="0" eaLnBrk="1" hangingPunct="1">
              <a:buSzPct val="60000"/>
              <a:buNone/>
            </a:pPr>
            <a:endParaRPr lang="cs-CZ" sz="1800" kern="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Přehled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52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616624"/>
          </a:xfrm>
        </p:spPr>
        <p:txBody>
          <a:bodyPr/>
          <a:lstStyle/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globalizovaná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  <a:cs typeface="Times New Roman" panose="02020603050405020304" pitchFamily="18" charset="0"/>
              </a:rPr>
              <a:t>m</a:t>
            </a:r>
            <a:r>
              <a:rPr lang="cs-CZ" sz="1700" dirty="0">
                <a:latin typeface="Constantia" panose="02030602050306030303" pitchFamily="18" charset="0"/>
              </a:rPr>
              <a:t>usel se prezentovat, tj. žít na určité úrovni </a:t>
            </a:r>
            <a:r>
              <a:rPr lang="cs-CZ" sz="1700" dirty="0" smtClean="0">
                <a:latin typeface="Constantia" panose="02030602050306030303" pitchFamily="18" charset="0"/>
              </a:rPr>
              <a:t>– </a:t>
            </a:r>
            <a:r>
              <a:rPr lang="cs-CZ" sz="1700" dirty="0">
                <a:latin typeface="Constantia" panose="02030602050306030303" pitchFamily="18" charset="0"/>
              </a:rPr>
              <a:t>musel mít koně, oblek, zbraň → jídlo jediné, na čem se dalo šetřit </a:t>
            </a:r>
            <a:r>
              <a:rPr lang="cs-CZ" sz="1700" dirty="0">
                <a:latin typeface="Constantia" panose="02030602050306030303" pitchFamily="18" charset="0"/>
                <a:cs typeface="Times New Roman" panose="02020603050405020304" pitchFamily="18" charset="0"/>
              </a:rPr>
              <a:t>→ </a:t>
            </a:r>
            <a:r>
              <a:rPr lang="cs-CZ" sz="1700" dirty="0">
                <a:latin typeface="Constantia" panose="02030602050306030303" pitchFamily="18" charset="0"/>
              </a:rPr>
              <a:t>drobná šlechta často jedla hůř než sedlák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ani střední a vyšší šlechta v běžném životě nežila rozmařile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stolování – společenská událost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slavnostní příležitosti – svatby, pohřby, </a:t>
            </a:r>
            <a:r>
              <a:rPr lang="cs-CZ" sz="1700" dirty="0" smtClean="0">
                <a:latin typeface="Constantia" panose="02030602050306030303" pitchFamily="18" charset="0"/>
              </a:rPr>
              <a:t>Velikonoce</a:t>
            </a:r>
            <a:endParaRPr lang="cs-CZ" sz="1700" dirty="0">
              <a:latin typeface="Constantia" panose="02030602050306030303" pitchFamily="18" charset="0"/>
            </a:endParaRP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hodovní síň rozdělena, přesně uvedeno co a kolik na který stůl podávat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kuchmistr – klíč od „skladu“, evidovalo se kolik a co se nakoupilo, vydalo</a:t>
            </a:r>
          </a:p>
          <a:p>
            <a:pPr marL="828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prověřené postupy při přípravě pokrmů, pečlivě poskládaná menu pro každou příležitost, důraz na dodržování pravidel společenského chování</a:t>
            </a:r>
          </a:p>
          <a:p>
            <a:pPr marL="828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často se podávalo maso (měli obory) – vysoká, černá zvěř, králíci, ptactvo (i zpěvné)</a:t>
            </a:r>
          </a:p>
          <a:p>
            <a:pPr marL="828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více masa se snědlo ve středověku než v raném novověku – bojovali, jeli do Svaté země, potřebovali bílkoviny, museli být svalnatí, státní</a:t>
            </a:r>
          </a:p>
          <a:p>
            <a:pPr marL="1080000" lvl="2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400" dirty="0">
                <a:latin typeface="Constantia" panose="02030602050306030303" pitchFamily="18" charset="0"/>
              </a:rPr>
              <a:t>12. – 13. století – Přemyslovci podstatně větší než běžná populace, až 1,80-1,90; následně stále menší</a:t>
            </a:r>
          </a:p>
          <a:p>
            <a:pPr marL="1080000" lvl="2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400" dirty="0">
                <a:latin typeface="Constantia" panose="02030602050306030303" pitchFamily="18" charset="0"/>
              </a:rPr>
              <a:t>15. – 16. století – boj spíše sport, věnují se hudbě, úřadu → mění se i strava, Habsburci – do 1,70</a:t>
            </a:r>
          </a:p>
          <a:p>
            <a:pPr marL="828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altLang="cs-CZ" sz="1700" dirty="0">
                <a:latin typeface="Constantia" panose="02030602050306030303" pitchFamily="18" charset="0"/>
              </a:rPr>
              <a:t>huspeniny, paštiky, kořeněné omáčky </a:t>
            </a:r>
          </a:p>
          <a:p>
            <a:pPr marL="828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cizokrajné lahůdky, např. ústřice</a:t>
            </a:r>
          </a:p>
          <a:p>
            <a:pPr marL="828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koření – vzácná ingredience, uchovávalo se v zamčených zásuvkách</a:t>
            </a:r>
          </a:p>
          <a:p>
            <a:pPr marL="388793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servírovalo se na stříbře, nezbytné byly stolní ozdoby, zvonek na služebnictvo</a:t>
            </a:r>
          </a:p>
          <a:p>
            <a:pPr marL="388793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(císař </a:t>
            </a:r>
            <a:r>
              <a:rPr lang="cs-CZ" sz="1600" dirty="0">
                <a:latin typeface="Constantia" panose="02030602050306030303" pitchFamily="18" charset="0"/>
              </a:rPr>
              <a:t>pán dojedl, ostatní museli urychleně opustit </a:t>
            </a:r>
            <a:r>
              <a:rPr lang="cs-CZ" sz="1600" dirty="0" smtClean="0">
                <a:latin typeface="Constantia" panose="02030602050306030303" pitchFamily="18" charset="0"/>
              </a:rPr>
              <a:t>jídelnu)</a:t>
            </a:r>
            <a:endParaRPr lang="cs-CZ" sz="1700" dirty="0">
              <a:latin typeface="Constantia" panose="02030602050306030303" pitchFamily="18" charset="0"/>
            </a:endParaRPr>
          </a:p>
          <a:p>
            <a:pPr marL="828000" lvl="1" indent="-252000" eaLnBrk="1" hangingPunct="1">
              <a:buSzPct val="60000"/>
              <a:buFont typeface="Wingdings" pitchFamily="2" charset="2"/>
              <a:buChar char="q"/>
            </a:pPr>
            <a:endParaRPr lang="cs-CZ" sz="1700" dirty="0">
              <a:latin typeface="Constantia" panose="02030602050306030303" pitchFamily="18" charset="0"/>
            </a:endParaRP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endParaRPr lang="cs-CZ" sz="1700" dirty="0">
              <a:latin typeface="Constantia" panose="02030602050306030303" pitchFamily="18" charset="0"/>
            </a:endParaRPr>
          </a:p>
          <a:p>
            <a:pPr marL="576000" lvl="1" indent="0" eaLnBrk="1" hangingPunct="1">
              <a:buSzPct val="60000"/>
              <a:buNone/>
            </a:pPr>
            <a:endParaRPr lang="cs-CZ" sz="1700" strike="sngStrike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Šlechtická strava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200"/>
              </a:spcBef>
              <a:buSzPct val="60000"/>
            </a:pPr>
            <a:r>
              <a:rPr lang="cs-CZ" sz="1200" b="1" dirty="0">
                <a:latin typeface="Constantia" panose="02030602050306030303" pitchFamily="18" charset="0"/>
              </a:rPr>
              <a:t>Svatba +/- 3.000 tolarů (dům na Horním náměstí – 1.200, Masarykova +/- 500, slušný domek na Hradci 30-40 tolarů)</a:t>
            </a: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12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472608"/>
          </a:xfrm>
        </p:spPr>
        <p:txBody>
          <a:bodyPr/>
          <a:lstStyle/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Baroko (17.-18. století) – opulentní kompozice připravované i několik týdnů před hostinou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endParaRPr lang="cs-CZ" sz="1700" dirty="0">
              <a:latin typeface="Constantia" panose="02030602050306030303" pitchFamily="18" charset="0"/>
            </a:endParaRPr>
          </a:p>
          <a:p>
            <a:pPr marL="576000" lvl="1" indent="0" eaLnBrk="1" hangingPunct="1">
              <a:buSzPct val="60000"/>
              <a:buNone/>
            </a:pPr>
            <a:endParaRPr lang="cs-CZ" sz="1700" strike="sngStrike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Times New Roman" pitchFamily="18" charset="0"/>
              </a:rPr>
              <a:t>Šlechtická strava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29C7289-E1C8-4A1A-968B-88E1492A3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" y="1215554"/>
            <a:ext cx="9144000" cy="509376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11C57E1-46AA-4A51-9024-1051270E8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94437"/>
            <a:ext cx="3388220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84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rgbClr val="C1EFFF"/>
          </a:fgClr>
          <a:bgClr>
            <a:srgbClr val="E7F9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6000"/>
            <a:ext cx="9144000" cy="5472608"/>
          </a:xfrm>
        </p:spPr>
        <p:txBody>
          <a:bodyPr/>
          <a:lstStyle/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Gustav Adolf Meklenburský – domácí řád 1660 upravoval i </a:t>
            </a:r>
            <a:r>
              <a:rPr lang="cs-CZ" sz="1800" dirty="0" err="1">
                <a:latin typeface="Constantia" panose="02030602050306030303" pitchFamily="18" charset="0"/>
              </a:rPr>
              <a:t>Hofstaat</a:t>
            </a:r>
            <a:r>
              <a:rPr lang="cs-CZ" sz="1800" dirty="0">
                <a:latin typeface="Constantia" panose="02030602050306030303" pitchFamily="18" charset="0"/>
              </a:rPr>
              <a:t> (dvořané)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 err="1">
                <a:latin typeface="Constantia" panose="02030602050306030303" pitchFamily="18" charset="0"/>
              </a:rPr>
              <a:t>Untermarschal</a:t>
            </a:r>
            <a:r>
              <a:rPr lang="cs-CZ" sz="1800" dirty="0">
                <a:latin typeface="Constantia" panose="02030602050306030303" pitchFamily="18" charset="0"/>
              </a:rPr>
              <a:t> (klíče od kuchyně a od sklepa) a </a:t>
            </a:r>
            <a:r>
              <a:rPr lang="cs-CZ" sz="1800" dirty="0" err="1">
                <a:latin typeface="Constantia" panose="02030602050306030303" pitchFamily="18" charset="0"/>
              </a:rPr>
              <a:t>Saalknecht</a:t>
            </a:r>
            <a:r>
              <a:rPr lang="cs-CZ" sz="1800" dirty="0">
                <a:latin typeface="Constantia" panose="02030602050306030303" pitchFamily="18" charset="0"/>
              </a:rPr>
              <a:t> – vydávají jídlo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2 jídla denně (ve smyslu stolování, v 10 a 17 hodin); </a:t>
            </a:r>
            <a:r>
              <a:rPr lang="cs-CZ" sz="1800" dirty="0" smtClean="0">
                <a:latin typeface="Constantia" panose="02030602050306030303" pitchFamily="18" charset="0"/>
              </a:rPr>
              <a:t>cca </a:t>
            </a:r>
            <a:r>
              <a:rPr lang="cs-CZ" sz="1700" dirty="0" smtClean="0">
                <a:latin typeface="Constantia" panose="02030602050306030303" pitchFamily="18" charset="0"/>
              </a:rPr>
              <a:t>140 </a:t>
            </a:r>
            <a:r>
              <a:rPr lang="cs-CZ" sz="1700" dirty="0">
                <a:latin typeface="Constantia" panose="02030602050306030303" pitchFamily="18" charset="0"/>
              </a:rPr>
              <a:t>osob </a:t>
            </a:r>
            <a:endParaRPr lang="cs-CZ" sz="1700" dirty="0" smtClean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700" dirty="0" smtClean="0">
                <a:latin typeface="Constantia" panose="02030602050306030303" pitchFamily="18" charset="0"/>
              </a:rPr>
              <a:t>během </a:t>
            </a:r>
            <a:r>
              <a:rPr lang="cs-CZ" sz="1700" dirty="0">
                <a:latin typeface="Constantia" panose="02030602050306030303" pitchFamily="18" charset="0"/>
              </a:rPr>
              <a:t>jídla – </a:t>
            </a:r>
            <a:r>
              <a:rPr lang="cs-CZ" sz="1700" i="1" dirty="0" err="1">
                <a:latin typeface="Constantia" panose="02030602050306030303" pitchFamily="18" charset="0"/>
              </a:rPr>
              <a:t>wurden</a:t>
            </a:r>
            <a:r>
              <a:rPr lang="cs-CZ" sz="1700" i="1" dirty="0">
                <a:latin typeface="Constantia" panose="02030602050306030303" pitchFamily="18" charset="0"/>
              </a:rPr>
              <a:t> </a:t>
            </a:r>
            <a:r>
              <a:rPr lang="cs-CZ" sz="1700" i="1" dirty="0" err="1">
                <a:latin typeface="Constantia" panose="02030602050306030303" pitchFamily="18" charset="0"/>
              </a:rPr>
              <a:t>die</a:t>
            </a:r>
            <a:r>
              <a:rPr lang="cs-CZ" sz="1700" i="1" dirty="0">
                <a:latin typeface="Constantia" panose="02030602050306030303" pitchFamily="18" charset="0"/>
              </a:rPr>
              <a:t> Tore des </a:t>
            </a:r>
            <a:r>
              <a:rPr lang="cs-CZ" sz="1700" i="1" dirty="0" err="1">
                <a:latin typeface="Constantia" panose="02030602050306030303" pitchFamily="18" charset="0"/>
              </a:rPr>
              <a:t>Schlosses</a:t>
            </a:r>
            <a:r>
              <a:rPr lang="cs-CZ" sz="1700" i="1" dirty="0">
                <a:latin typeface="Constantia" panose="02030602050306030303" pitchFamily="18" charset="0"/>
              </a:rPr>
              <a:t> </a:t>
            </a:r>
            <a:r>
              <a:rPr lang="cs-CZ" sz="1700" i="1" dirty="0" err="1">
                <a:latin typeface="Constantia" panose="02030602050306030303" pitchFamily="18" charset="0"/>
              </a:rPr>
              <a:t>verschlosen</a:t>
            </a:r>
            <a:r>
              <a:rPr lang="cs-CZ" sz="1700" i="1" dirty="0">
                <a:latin typeface="Constantia" panose="02030602050306030303" pitchFamily="18" charset="0"/>
              </a:rPr>
              <a:t>, </a:t>
            </a:r>
            <a:r>
              <a:rPr lang="cs-CZ" sz="1700" i="1" dirty="0" err="1">
                <a:latin typeface="Constantia" panose="02030602050306030303" pitchFamily="18" charset="0"/>
              </a:rPr>
              <a:t>die</a:t>
            </a:r>
            <a:r>
              <a:rPr lang="cs-CZ" sz="1700" i="1" dirty="0">
                <a:latin typeface="Constantia" panose="02030602050306030303" pitchFamily="18" charset="0"/>
              </a:rPr>
              <a:t> </a:t>
            </a:r>
            <a:r>
              <a:rPr lang="cs-CZ" sz="1700" i="1" dirty="0" err="1">
                <a:latin typeface="Constantia" panose="02030602050306030303" pitchFamily="18" charset="0"/>
              </a:rPr>
              <a:t>schlüssel</a:t>
            </a:r>
            <a:r>
              <a:rPr lang="cs-CZ" sz="1700" i="1" dirty="0">
                <a:latin typeface="Constantia" panose="02030602050306030303" pitchFamily="18" charset="0"/>
              </a:rPr>
              <a:t> </a:t>
            </a:r>
            <a:r>
              <a:rPr lang="cs-CZ" sz="1700" i="1" dirty="0" err="1">
                <a:latin typeface="Constantia" panose="02030602050306030303" pitchFamily="18" charset="0"/>
              </a:rPr>
              <a:t>verwahrten</a:t>
            </a:r>
            <a:r>
              <a:rPr lang="cs-CZ" sz="1700" i="1" dirty="0">
                <a:latin typeface="Constantia" panose="02030602050306030303" pitchFamily="18" charset="0"/>
              </a:rPr>
              <a:t> der </a:t>
            </a:r>
            <a:r>
              <a:rPr lang="cs-CZ" sz="1700" i="1" dirty="0" err="1">
                <a:latin typeface="Constantia" panose="02030602050306030303" pitchFamily="18" charset="0"/>
              </a:rPr>
              <a:t>Hofmarschall</a:t>
            </a:r>
            <a:r>
              <a:rPr lang="cs-CZ" sz="1700" i="1" dirty="0">
                <a:latin typeface="Constantia" panose="02030602050306030303" pitchFamily="18" charset="0"/>
              </a:rPr>
              <a:t> </a:t>
            </a:r>
            <a:r>
              <a:rPr lang="cs-CZ" sz="1700" i="1" dirty="0" err="1">
                <a:latin typeface="Constantia" panose="02030602050306030303" pitchFamily="18" charset="0"/>
              </a:rPr>
              <a:t>und</a:t>
            </a:r>
            <a:r>
              <a:rPr lang="cs-CZ" sz="1700" i="1" dirty="0">
                <a:latin typeface="Constantia" panose="02030602050306030303" pitchFamily="18" charset="0"/>
              </a:rPr>
              <a:t> </a:t>
            </a:r>
            <a:r>
              <a:rPr lang="cs-CZ" sz="1700" i="1" dirty="0" err="1" smtClean="0">
                <a:latin typeface="Constantia" panose="02030602050306030303" pitchFamily="18" charset="0"/>
              </a:rPr>
              <a:t>Hofmeister</a:t>
            </a:r>
            <a:endParaRPr lang="cs-CZ" sz="17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 err="1">
                <a:latin typeface="Constantia" panose="02030602050306030303" pitchFamily="18" charset="0"/>
              </a:rPr>
              <a:t>Zuckerbäcker</a:t>
            </a:r>
            <a:r>
              <a:rPr lang="cs-CZ" sz="1800" dirty="0">
                <a:latin typeface="Constantia" panose="02030602050306030303" pitchFamily="18" charset="0"/>
              </a:rPr>
              <a:t>, </a:t>
            </a:r>
            <a:r>
              <a:rPr lang="cs-CZ" sz="1800" dirty="0" err="1">
                <a:latin typeface="Constantia" panose="02030602050306030303" pitchFamily="18" charset="0"/>
              </a:rPr>
              <a:t>Futtermarschal</a:t>
            </a:r>
            <a:r>
              <a:rPr lang="cs-CZ" sz="1800" dirty="0">
                <a:latin typeface="Constantia" panose="02030602050306030303" pitchFamily="18" charset="0"/>
              </a:rPr>
              <a:t>, </a:t>
            </a:r>
            <a:r>
              <a:rPr lang="cs-CZ" sz="1800" dirty="0" err="1">
                <a:latin typeface="Constantia" panose="02030602050306030303" pitchFamily="18" charset="0"/>
              </a:rPr>
              <a:t>Hofküchenschreiber</a:t>
            </a:r>
            <a:r>
              <a:rPr lang="cs-CZ" sz="1800" dirty="0">
                <a:latin typeface="Constantia" panose="02030602050306030303" pitchFamily="18" charset="0"/>
              </a:rPr>
              <a:t>, </a:t>
            </a:r>
            <a:r>
              <a:rPr lang="cs-CZ" sz="1800" dirty="0" err="1">
                <a:latin typeface="Constantia" panose="02030602050306030303" pitchFamily="18" charset="0"/>
              </a:rPr>
              <a:t>Hofweinschenk</a:t>
            </a:r>
            <a:r>
              <a:rPr lang="cs-CZ" sz="1800" dirty="0">
                <a:latin typeface="Constantia" panose="02030602050306030303" pitchFamily="18" charset="0"/>
              </a:rPr>
              <a:t>, </a:t>
            </a:r>
            <a:r>
              <a:rPr lang="cs-CZ" sz="1800" dirty="0" err="1">
                <a:latin typeface="Constantia" panose="02030602050306030303" pitchFamily="18" charset="0"/>
              </a:rPr>
              <a:t>Tafeldecker</a:t>
            </a:r>
            <a:r>
              <a:rPr lang="cs-CZ" sz="1800" dirty="0">
                <a:latin typeface="Constantia" panose="02030602050306030303" pitchFamily="18" charset="0"/>
              </a:rPr>
              <a:t>, </a:t>
            </a:r>
            <a:r>
              <a:rPr lang="cs-CZ" sz="1800" dirty="0" err="1">
                <a:latin typeface="Constantia" panose="02030602050306030303" pitchFamily="18" charset="0"/>
              </a:rPr>
              <a:t>Oberschenk</a:t>
            </a:r>
            <a:endParaRPr lang="cs-CZ" sz="18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1663 – </a:t>
            </a:r>
            <a:r>
              <a:rPr lang="cs-CZ" sz="1800" i="1" dirty="0" err="1">
                <a:latin typeface="Constantia" panose="02030602050306030303" pitchFamily="18" charset="0"/>
              </a:rPr>
              <a:t>auf</a:t>
            </a:r>
            <a:r>
              <a:rPr lang="cs-CZ" sz="1800" i="1" dirty="0">
                <a:latin typeface="Constantia" panose="02030602050306030303" pitchFamily="18" charset="0"/>
              </a:rPr>
              <a:t> den </a:t>
            </a:r>
            <a:r>
              <a:rPr lang="cs-CZ" sz="1800" i="1" dirty="0" err="1">
                <a:latin typeface="Constantia" panose="02030602050306030303" pitchFamily="18" charset="0"/>
              </a:rPr>
              <a:t>Schloss</a:t>
            </a:r>
            <a:r>
              <a:rPr lang="cs-CZ" sz="1800" i="1" dirty="0">
                <a:latin typeface="Constantia" panose="02030602050306030303" pitchFamily="18" charset="0"/>
              </a:rPr>
              <a:t> </a:t>
            </a:r>
            <a:r>
              <a:rPr lang="cs-CZ" sz="1800" i="1" dirty="0" err="1">
                <a:latin typeface="Constantia" panose="02030602050306030303" pitchFamily="18" charset="0"/>
              </a:rPr>
              <a:t>zu</a:t>
            </a:r>
            <a:r>
              <a:rPr lang="cs-CZ" sz="1800" i="1" dirty="0">
                <a:latin typeface="Constantia" panose="02030602050306030303" pitchFamily="18" charset="0"/>
              </a:rPr>
              <a:t> den </a:t>
            </a:r>
            <a:r>
              <a:rPr lang="cs-CZ" sz="1800" i="1" dirty="0" err="1">
                <a:latin typeface="Constantia" panose="02030602050306030303" pitchFamily="18" charset="0"/>
              </a:rPr>
              <a:t>Mahlzeiten</a:t>
            </a:r>
            <a:r>
              <a:rPr lang="cs-CZ" sz="1800" i="1" dirty="0">
                <a:latin typeface="Constantia" panose="02030602050306030303" pitchFamily="18" charset="0"/>
              </a:rPr>
              <a:t> 14 </a:t>
            </a:r>
            <a:r>
              <a:rPr lang="cs-CZ" sz="1800" i="1" dirty="0" err="1">
                <a:latin typeface="Constantia" panose="02030602050306030303" pitchFamily="18" charset="0"/>
              </a:rPr>
              <a:t>Tische</a:t>
            </a:r>
            <a:r>
              <a:rPr lang="cs-CZ" sz="1800" i="1" dirty="0">
                <a:latin typeface="Constantia" panose="02030602050306030303" pitchFamily="18" charset="0"/>
              </a:rPr>
              <a:t> </a:t>
            </a:r>
            <a:r>
              <a:rPr lang="cs-CZ" sz="1800" i="1" dirty="0" err="1">
                <a:latin typeface="Constantia" panose="02030602050306030303" pitchFamily="18" charset="0"/>
              </a:rPr>
              <a:t>eingerichtet</a:t>
            </a:r>
            <a:endParaRPr lang="cs-CZ" sz="1800" i="1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 err="1">
                <a:latin typeface="Constantia" panose="02030602050306030303" pitchFamily="18" charset="0"/>
              </a:rPr>
              <a:t>Furstlicher</a:t>
            </a:r>
            <a:r>
              <a:rPr lang="cs-CZ" sz="1800" dirty="0">
                <a:latin typeface="Constantia" panose="02030602050306030303" pitchFamily="18" charset="0"/>
              </a:rPr>
              <a:t> </a:t>
            </a:r>
            <a:r>
              <a:rPr lang="cs-CZ" sz="1800" dirty="0" err="1">
                <a:latin typeface="Constantia" panose="02030602050306030303" pitchFamily="18" charset="0"/>
              </a:rPr>
              <a:t>Tafel</a:t>
            </a:r>
            <a:r>
              <a:rPr lang="cs-CZ" sz="1800" dirty="0">
                <a:latin typeface="Constantia" panose="02030602050306030303" pitchFamily="18" charset="0"/>
              </a:rPr>
              <a:t>, </a:t>
            </a:r>
            <a:r>
              <a:rPr lang="cs-CZ" sz="1800" dirty="0" err="1">
                <a:latin typeface="Constantia" panose="02030602050306030303" pitchFamily="18" charset="0"/>
              </a:rPr>
              <a:t>Fürstlicher</a:t>
            </a:r>
            <a:r>
              <a:rPr lang="cs-CZ" sz="1800" dirty="0">
                <a:latin typeface="Constantia" panose="02030602050306030303" pitchFamily="18" charset="0"/>
              </a:rPr>
              <a:t> </a:t>
            </a:r>
            <a:r>
              <a:rPr lang="cs-CZ" sz="1800" dirty="0" err="1">
                <a:latin typeface="Constantia" panose="02030602050306030303" pitchFamily="18" charset="0"/>
              </a:rPr>
              <a:t>Frawlein</a:t>
            </a:r>
            <a:r>
              <a:rPr lang="cs-CZ" sz="1800" dirty="0">
                <a:latin typeface="Constantia" panose="02030602050306030303" pitchFamily="18" charset="0"/>
              </a:rPr>
              <a:t> </a:t>
            </a:r>
            <a:r>
              <a:rPr lang="cs-CZ" sz="1800" dirty="0" err="1">
                <a:latin typeface="Constantia" panose="02030602050306030303" pitchFamily="18" charset="0"/>
              </a:rPr>
              <a:t>Taffel</a:t>
            </a:r>
            <a:r>
              <a:rPr lang="cs-CZ" sz="1800" dirty="0">
                <a:latin typeface="Constantia" panose="02030602050306030303" pitchFamily="18" charset="0"/>
              </a:rPr>
              <a:t> (a kdo měl na starost)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Der </a:t>
            </a:r>
            <a:r>
              <a:rPr lang="cs-CZ" sz="1800" dirty="0" err="1">
                <a:latin typeface="Constantia" panose="02030602050306030303" pitchFamily="18" charset="0"/>
              </a:rPr>
              <a:t>dritten</a:t>
            </a:r>
            <a:r>
              <a:rPr lang="cs-CZ" sz="1800" dirty="0">
                <a:latin typeface="Constantia" panose="02030602050306030303" pitchFamily="18" charset="0"/>
              </a:rPr>
              <a:t> Rank </a:t>
            </a:r>
            <a:r>
              <a:rPr lang="cs-CZ" sz="1800" dirty="0" err="1">
                <a:latin typeface="Constantia" panose="02030602050306030303" pitchFamily="18" charset="0"/>
              </a:rPr>
              <a:t>Hofmarschalln</a:t>
            </a:r>
            <a:r>
              <a:rPr lang="cs-CZ" sz="1800" dirty="0">
                <a:latin typeface="Constantia" panose="02030602050306030303" pitchFamily="18" charset="0"/>
              </a:rPr>
              <a:t> </a:t>
            </a:r>
            <a:r>
              <a:rPr lang="cs-CZ" sz="1800" i="1" dirty="0">
                <a:latin typeface="Constantia" panose="02030602050306030303" pitchFamily="18" charset="0"/>
              </a:rPr>
              <a:t>– </a:t>
            </a:r>
            <a:r>
              <a:rPr lang="cs-CZ" sz="1800" i="1" dirty="0" err="1">
                <a:latin typeface="Constantia" panose="02030602050306030303" pitchFamily="18" charset="0"/>
              </a:rPr>
              <a:t>hier</a:t>
            </a:r>
            <a:r>
              <a:rPr lang="cs-CZ" sz="1800" i="1" dirty="0">
                <a:latin typeface="Constantia" panose="02030602050306030303" pitchFamily="18" charset="0"/>
              </a:rPr>
              <a:t> </a:t>
            </a:r>
            <a:r>
              <a:rPr lang="cs-CZ" sz="1800" i="1" dirty="0" err="1">
                <a:latin typeface="Constantia" panose="02030602050306030303" pitchFamily="18" charset="0"/>
              </a:rPr>
              <a:t>bedienten</a:t>
            </a:r>
            <a:r>
              <a:rPr lang="cs-CZ" sz="1800" i="1" dirty="0">
                <a:latin typeface="Constantia" panose="02030602050306030303" pitchFamily="18" charset="0"/>
              </a:rPr>
              <a:t> </a:t>
            </a:r>
            <a:r>
              <a:rPr lang="cs-CZ" sz="1800" i="1" dirty="0" err="1">
                <a:latin typeface="Constantia" panose="02030602050306030303" pitchFamily="18" charset="0"/>
              </a:rPr>
              <a:t>ein</a:t>
            </a:r>
            <a:r>
              <a:rPr lang="cs-CZ" sz="1800" i="1" dirty="0">
                <a:latin typeface="Constantia" panose="02030602050306030303" pitchFamily="18" charset="0"/>
              </a:rPr>
              <a:t> </a:t>
            </a:r>
            <a:r>
              <a:rPr lang="cs-CZ" sz="1800" i="1" dirty="0" err="1">
                <a:latin typeface="Constantia" panose="02030602050306030303" pitchFamily="18" charset="0"/>
              </a:rPr>
              <a:t>Tafeldecker</a:t>
            </a:r>
            <a:r>
              <a:rPr lang="cs-CZ" sz="1800" i="1" dirty="0">
                <a:latin typeface="Constantia" panose="02030602050306030303" pitchFamily="18" charset="0"/>
              </a:rPr>
              <a:t>, </a:t>
            </a:r>
            <a:r>
              <a:rPr lang="cs-CZ" sz="1800" i="1" dirty="0" err="1">
                <a:latin typeface="Constantia" panose="02030602050306030303" pitchFamily="18" charset="0"/>
              </a:rPr>
              <a:t>zwei</a:t>
            </a:r>
            <a:r>
              <a:rPr lang="cs-CZ" sz="1800" i="1" dirty="0">
                <a:latin typeface="Constantia" panose="02030602050306030303" pitchFamily="18" charset="0"/>
              </a:rPr>
              <a:t> </a:t>
            </a:r>
            <a:r>
              <a:rPr lang="cs-CZ" sz="1800" i="1" dirty="0" err="1">
                <a:latin typeface="Constantia" panose="02030602050306030303" pitchFamily="18" charset="0"/>
              </a:rPr>
              <a:t>Diener</a:t>
            </a:r>
            <a:r>
              <a:rPr lang="cs-CZ" sz="1800" i="1" dirty="0">
                <a:latin typeface="Constantia" panose="02030602050306030303" pitchFamily="18" charset="0"/>
              </a:rPr>
              <a:t>, </a:t>
            </a:r>
            <a:r>
              <a:rPr lang="cs-CZ" sz="1800" i="1" dirty="0" err="1">
                <a:latin typeface="Constantia" panose="02030602050306030303" pitchFamily="18" charset="0"/>
              </a:rPr>
              <a:t>zwei</a:t>
            </a:r>
            <a:r>
              <a:rPr lang="cs-CZ" sz="1800" i="1" dirty="0">
                <a:latin typeface="Constantia" panose="02030602050306030303" pitchFamily="18" charset="0"/>
              </a:rPr>
              <a:t> </a:t>
            </a:r>
            <a:r>
              <a:rPr lang="cs-CZ" sz="1800" i="1" dirty="0" err="1">
                <a:latin typeface="Constantia" panose="02030602050306030303" pitchFamily="18" charset="0"/>
              </a:rPr>
              <a:t>Fleischgerichte</a:t>
            </a:r>
            <a:r>
              <a:rPr lang="cs-CZ" sz="1800" i="1" dirty="0">
                <a:latin typeface="Constantia" panose="02030602050306030303" pitchFamily="18" charset="0"/>
              </a:rPr>
              <a:t>, </a:t>
            </a:r>
            <a:r>
              <a:rPr lang="cs-CZ" sz="1800" i="1" dirty="0" err="1">
                <a:latin typeface="Constantia" panose="02030602050306030303" pitchFamily="18" charset="0"/>
              </a:rPr>
              <a:t>einen</a:t>
            </a:r>
            <a:r>
              <a:rPr lang="cs-CZ" sz="1800" i="1" dirty="0">
                <a:latin typeface="Constantia" panose="02030602050306030303" pitchFamily="18" charset="0"/>
              </a:rPr>
              <a:t> </a:t>
            </a:r>
            <a:r>
              <a:rPr lang="cs-CZ" sz="1800" i="1" dirty="0" err="1">
                <a:latin typeface="Constantia" panose="02030602050306030303" pitchFamily="18" charset="0"/>
              </a:rPr>
              <a:t>braten</a:t>
            </a:r>
            <a:r>
              <a:rPr lang="cs-CZ" sz="1800" i="1" dirty="0">
                <a:latin typeface="Constantia" panose="02030602050306030303" pitchFamily="18" charset="0"/>
              </a:rPr>
              <a:t> von der </a:t>
            </a:r>
            <a:r>
              <a:rPr lang="cs-CZ" sz="1800" i="1" dirty="0" err="1">
                <a:latin typeface="Constantia" panose="02030602050306030303" pitchFamily="18" charset="0"/>
              </a:rPr>
              <a:t>Füerszlicher</a:t>
            </a:r>
            <a:r>
              <a:rPr lang="cs-CZ" sz="1800" i="1" dirty="0">
                <a:latin typeface="Constantia" panose="02030602050306030303" pitchFamily="18" charset="0"/>
              </a:rPr>
              <a:t> </a:t>
            </a:r>
            <a:r>
              <a:rPr lang="cs-CZ" sz="1800" i="1" dirty="0" err="1">
                <a:latin typeface="Constantia" panose="02030602050306030303" pitchFamily="18" charset="0"/>
              </a:rPr>
              <a:t>Tafel</a:t>
            </a:r>
            <a:endParaRPr lang="cs-CZ" sz="1800" i="1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 err="1">
                <a:latin typeface="Constantia" panose="02030602050306030303" pitchFamily="18" charset="0"/>
              </a:rPr>
              <a:t>Jungefern</a:t>
            </a:r>
            <a:r>
              <a:rPr lang="cs-CZ" sz="1800" dirty="0">
                <a:latin typeface="Constantia" panose="02030602050306030303" pitchFamily="18" charset="0"/>
              </a:rPr>
              <a:t> </a:t>
            </a:r>
            <a:r>
              <a:rPr lang="cs-CZ" sz="1800" dirty="0" err="1">
                <a:latin typeface="Constantia" panose="02030602050306030303" pitchFamily="18" charset="0"/>
              </a:rPr>
              <a:t>Taffel</a:t>
            </a:r>
            <a:r>
              <a:rPr lang="cs-CZ" sz="1800" dirty="0">
                <a:latin typeface="Constantia" panose="02030602050306030303" pitchFamily="18" charset="0"/>
              </a:rPr>
              <a:t> (mladí úředníci)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 err="1">
                <a:latin typeface="Constantia" panose="02030602050306030303" pitchFamily="18" charset="0"/>
              </a:rPr>
              <a:t>Fruestuck</a:t>
            </a:r>
            <a:r>
              <a:rPr lang="cs-CZ" sz="1800" dirty="0">
                <a:latin typeface="Constantia" panose="02030602050306030303" pitchFamily="18" charset="0"/>
              </a:rPr>
              <a:t> </a:t>
            </a:r>
            <a:r>
              <a:rPr lang="cs-CZ" sz="1800" dirty="0" err="1">
                <a:latin typeface="Constantia" panose="02030602050306030303" pitchFamily="18" charset="0"/>
              </a:rPr>
              <a:t>ein</a:t>
            </a:r>
            <a:r>
              <a:rPr lang="cs-CZ" sz="1800" dirty="0">
                <a:latin typeface="Constantia" panose="02030602050306030303" pitchFamily="18" charset="0"/>
              </a:rPr>
              <a:t> </a:t>
            </a:r>
            <a:r>
              <a:rPr lang="cs-CZ" sz="1800" dirty="0" err="1">
                <a:latin typeface="Constantia" panose="02030602050306030303" pitchFamily="18" charset="0"/>
              </a:rPr>
              <a:t>semmel</a:t>
            </a:r>
            <a:r>
              <a:rPr lang="cs-CZ" sz="1800" dirty="0">
                <a:latin typeface="Constantia" panose="02030602050306030303" pitchFamily="18" charset="0"/>
              </a:rPr>
              <a:t> </a:t>
            </a:r>
            <a:r>
              <a:rPr lang="cs-CZ" sz="1800" dirty="0" err="1">
                <a:latin typeface="Constantia" panose="02030602050306030303" pitchFamily="18" charset="0"/>
              </a:rPr>
              <a:t>und</a:t>
            </a:r>
            <a:r>
              <a:rPr lang="cs-CZ" sz="1800" dirty="0">
                <a:latin typeface="Constantia" panose="02030602050306030303" pitchFamily="18" charset="0"/>
              </a:rPr>
              <a:t> </a:t>
            </a:r>
            <a:r>
              <a:rPr lang="cs-CZ" sz="1800" dirty="0" err="1">
                <a:latin typeface="Constantia" panose="02030602050306030303" pitchFamily="18" charset="0"/>
              </a:rPr>
              <a:t>Butter</a:t>
            </a:r>
            <a:r>
              <a:rPr lang="cs-CZ" sz="1800" dirty="0">
                <a:latin typeface="Constantia" panose="02030602050306030303" pitchFamily="18" charset="0"/>
              </a:rPr>
              <a:t> </a:t>
            </a:r>
            <a:r>
              <a:rPr lang="cs-CZ" sz="1800" dirty="0" err="1">
                <a:latin typeface="Constantia" panose="02030602050306030303" pitchFamily="18" charset="0"/>
              </a:rPr>
              <a:t>und</a:t>
            </a:r>
            <a:r>
              <a:rPr lang="cs-CZ" sz="1800" dirty="0">
                <a:latin typeface="Constantia" panose="02030602050306030303" pitchFamily="18" charset="0"/>
              </a:rPr>
              <a:t> </a:t>
            </a:r>
            <a:r>
              <a:rPr lang="cs-CZ" sz="1800" dirty="0" err="1">
                <a:latin typeface="Constantia" panose="02030602050306030303" pitchFamily="18" charset="0"/>
              </a:rPr>
              <a:t>ein</a:t>
            </a:r>
            <a:r>
              <a:rPr lang="cs-CZ" sz="1800" dirty="0">
                <a:latin typeface="Constantia" panose="02030602050306030303" pitchFamily="18" charset="0"/>
              </a:rPr>
              <a:t> </a:t>
            </a:r>
            <a:r>
              <a:rPr lang="cs-CZ" sz="1800" dirty="0" err="1">
                <a:latin typeface="Constantia" panose="02030602050306030303" pitchFamily="18" charset="0"/>
              </a:rPr>
              <a:t>halb</a:t>
            </a:r>
            <a:r>
              <a:rPr lang="cs-CZ" sz="1800" dirty="0">
                <a:latin typeface="Constantia" panose="02030602050306030303" pitchFamily="18" charset="0"/>
              </a:rPr>
              <a:t> </a:t>
            </a:r>
            <a:r>
              <a:rPr lang="cs-CZ" sz="1800" dirty="0" err="1">
                <a:latin typeface="Constantia" panose="02030602050306030303" pitchFamily="18" charset="0"/>
              </a:rPr>
              <a:t>stübischen</a:t>
            </a:r>
            <a:r>
              <a:rPr lang="cs-CZ" sz="1800" dirty="0">
                <a:latin typeface="Constantia" panose="02030602050306030303" pitchFamily="18" charset="0"/>
              </a:rPr>
              <a:t> </a:t>
            </a:r>
            <a:r>
              <a:rPr lang="cs-CZ" sz="1800" dirty="0" err="1">
                <a:latin typeface="Constantia" panose="02030602050306030303" pitchFamily="18" charset="0"/>
              </a:rPr>
              <a:t>Bier</a:t>
            </a:r>
            <a:endParaRPr lang="cs-CZ" sz="18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Domácí řád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32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5472608"/>
          </a:xfrm>
        </p:spPr>
        <p:txBody>
          <a:bodyPr/>
          <a:lstStyle/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panovník </a:t>
            </a:r>
            <a:r>
              <a:rPr kumimoji="0" lang="cs-CZ" sz="1800" b="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Arial" charset="0"/>
              </a:rPr>
              <a:t>seděl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Arial" charset="0"/>
              </a:rPr>
              <a:t>na vyvýšeném vysokém podiu</a:t>
            </a:r>
          </a:p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800" kern="1200" dirty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Arial" charset="0"/>
              </a:rPr>
              <a:t>obsluha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Arial" charset="0"/>
              </a:rPr>
              <a:t> (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Arial" charset="0"/>
              </a:rPr>
              <a:t>truskas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Arial" charset="0"/>
              </a:rPr>
              <a:t>, stolník, sklepník, číšník, kráječ…)</a:t>
            </a:r>
          </a:p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800" dirty="0" err="1">
                <a:latin typeface="Constantia" panose="02030602050306030303" pitchFamily="18" charset="0"/>
              </a:rPr>
              <a:t>truskas</a:t>
            </a:r>
            <a:r>
              <a:rPr lang="cs-CZ" sz="1800" dirty="0">
                <a:latin typeface="Constantia" panose="02030602050306030303" pitchFamily="18" charset="0"/>
              </a:rPr>
              <a:t> (nejvyšší stolník) – zabezpečoval hospodářství, chod domácnosti i dvora;  dozor nad dvorskou kuchyní, zásobami potravin; přímá (čestná) obsluha krále u stolu</a:t>
            </a:r>
          </a:p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800" kern="1200" dirty="0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Arial" charset="0"/>
              </a:rPr>
              <a:t>sklepník – </a:t>
            </a:r>
            <a:r>
              <a:rPr lang="pt-BR" sz="1800" dirty="0">
                <a:latin typeface="Constantia" panose="02030602050306030303" pitchFamily="18" charset="0"/>
              </a:rPr>
              <a:t>staral se o zásoby vína, vybíral, předkládal</a:t>
            </a:r>
            <a:r>
              <a:rPr lang="cs-CZ" sz="1800" dirty="0">
                <a:latin typeface="Constantia" panose="02030602050306030303" pitchFamily="18" charset="0"/>
              </a:rPr>
              <a:t>…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Calibri" panose="020F0502020204030204" pitchFamily="34" charset="0"/>
              <a:cs typeface="Arial" charset="0"/>
            </a:endParaRPr>
          </a:p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Arial" charset="0"/>
              </a:rPr>
              <a:t>stolník (</a:t>
            </a:r>
            <a:r>
              <a:rPr kumimoji="0" 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Arial" charset="0"/>
              </a:rPr>
              <a:t>Tafeldecker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Arial" charset="0"/>
              </a:rPr>
              <a:t>) – </a:t>
            </a:r>
            <a:r>
              <a:rPr lang="cs-CZ" sz="1800" dirty="0">
                <a:latin typeface="Constantia" panose="02030602050306030303" pitchFamily="18" charset="0"/>
              </a:rPr>
              <a:t>vše kolem tabule, zodpovědný za řádný průběh stolování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Calibri" panose="020F0502020204030204" pitchFamily="34" charset="0"/>
              <a:cs typeface="Arial" charset="0"/>
            </a:endParaRPr>
          </a:p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Arial" charset="0"/>
              </a:rPr>
              <a:t>hostina vévody z 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Arial" charset="0"/>
              </a:rPr>
              <a:t>Berry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 panose="02030602050306030303" pitchFamily="18" charset="0"/>
                <a:ea typeface="Calibri" panose="020F0502020204030204" pitchFamily="34" charset="0"/>
                <a:cs typeface="Arial" charset="0"/>
              </a:rPr>
              <a:t>, 15. století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Královské dvorské stolování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SzPct val="60000"/>
            </a:pPr>
            <a:r>
              <a:rPr lang="cs-CZ" sz="1400" b="1" dirty="0">
                <a:solidFill>
                  <a:schemeClr val="bg1"/>
                </a:solidFill>
                <a:latin typeface="Constantia" panose="02030602050306030303" pitchFamily="18" charset="0"/>
                <a:ea typeface="Calibri" panose="020F0502020204030204" pitchFamily="34" charset="0"/>
                <a:cs typeface="Arial" charset="0"/>
              </a:rPr>
              <a:t>NA NĚMECKÝ ZPŮSOB znamená, že se podávalo vepřové</a:t>
            </a:r>
            <a:endParaRPr lang="cs-CZ" sz="1400" b="1" strike="sngStrike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3462A1-3910-4C68-95F5-5D74CFA7C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45149" r="2509" b="2352"/>
          <a:stretch/>
        </p:blipFill>
        <p:spPr>
          <a:xfrm>
            <a:off x="4644008" y="2708920"/>
            <a:ext cx="4176464" cy="36004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33320"/>
            <a:ext cx="4083671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54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6480000"/>
            <a:ext cx="9144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1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76000"/>
            <a:ext cx="9144000" cy="524256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1124744"/>
            <a:ext cx="871296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265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</a:rPr>
              <a:t>DĚKUJI ZA POZORNOST</a:t>
            </a: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469447" marR="0" lvl="0" indent="-360000" algn="l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q"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4478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b="1" dirty="0" smtClean="0">
                <a:latin typeface="Constantia" panose="02030602050306030303" pitchFamily="18" charset="0"/>
              </a:rPr>
              <a:t>MASO</a:t>
            </a:r>
            <a:r>
              <a:rPr lang="cs-CZ" sz="1600" dirty="0" smtClean="0">
                <a:latin typeface="Constantia" panose="02030602050306030303" pitchFamily="18" charset="0"/>
              </a:rPr>
              <a:t> do </a:t>
            </a:r>
            <a:r>
              <a:rPr lang="cs-CZ" sz="1600" dirty="0">
                <a:latin typeface="Constantia" panose="02030602050306030303" pitchFamily="18" charset="0"/>
              </a:rPr>
              <a:t>poloviny 20. stol. nebylo běžnou součástí </a:t>
            </a:r>
            <a:r>
              <a:rPr lang="cs-CZ" sz="1600" dirty="0" smtClean="0">
                <a:latin typeface="Constantia" panose="02030602050306030303" pitchFamily="18" charset="0"/>
              </a:rPr>
              <a:t>jídelníčku</a:t>
            </a:r>
          </a:p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šlechta ANO </a:t>
            </a:r>
            <a:r>
              <a:rPr lang="la-001" sz="1600" dirty="0" smtClean="0">
                <a:latin typeface="Constantia" panose="02030602050306030303" pitchFamily="18" charset="0"/>
              </a:rPr>
              <a:t>–</a:t>
            </a:r>
            <a:r>
              <a:rPr lang="cs-CZ" sz="1600" dirty="0" smtClean="0">
                <a:latin typeface="Constantia" panose="02030602050306030303" pitchFamily="18" charset="0"/>
              </a:rPr>
              <a:t> zvěřina </a:t>
            </a:r>
            <a:r>
              <a:rPr lang="cs-CZ" sz="1600" dirty="0">
                <a:latin typeface="Constantia" panose="02030602050306030303" pitchFamily="18" charset="0"/>
              </a:rPr>
              <a:t>(právo lovu původně jen panovník, postupně od 13. století i </a:t>
            </a:r>
            <a:r>
              <a:rPr lang="cs-CZ" sz="1600" dirty="0" smtClean="0">
                <a:latin typeface="Constantia" panose="02030602050306030303" pitchFamily="18" charset="0"/>
              </a:rPr>
              <a:t>šlechta)</a:t>
            </a:r>
          </a:p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venkov </a:t>
            </a:r>
            <a:r>
              <a:rPr lang="la-001" sz="1600" dirty="0" smtClean="0">
                <a:latin typeface="Constantia" panose="02030602050306030303" pitchFamily="18" charset="0"/>
              </a:rPr>
              <a:t>–</a:t>
            </a:r>
            <a:r>
              <a:rPr lang="cs-CZ" sz="1600" dirty="0" smtClean="0">
                <a:latin typeface="Constantia" panose="02030602050306030303" pitchFamily="18" charset="0"/>
              </a:rPr>
              <a:t> do </a:t>
            </a:r>
            <a:r>
              <a:rPr lang="cs-CZ" sz="1600" dirty="0">
                <a:latin typeface="Constantia" panose="02030602050306030303" pitchFamily="18" charset="0"/>
              </a:rPr>
              <a:t>18. století </a:t>
            </a:r>
            <a:r>
              <a:rPr lang="cs-CZ" sz="1600" dirty="0" smtClean="0">
                <a:latin typeface="Constantia" panose="02030602050306030303" pitchFamily="18" charset="0"/>
              </a:rPr>
              <a:t>nic </a:t>
            </a:r>
            <a:r>
              <a:rPr lang="cs-CZ" sz="1600" dirty="0" smtClean="0">
                <a:latin typeface="Constantia" panose="02030602050306030303" pitchFamily="18" charset="0"/>
              </a:rPr>
              <a:t>nechovali </a:t>
            </a:r>
            <a:r>
              <a:rPr lang="cs-CZ" sz="1600" dirty="0">
                <a:latin typeface="Constantia" panose="02030602050306030303" pitchFamily="18" charset="0"/>
              </a:rPr>
              <a:t>primárně na </a:t>
            </a:r>
            <a:r>
              <a:rPr lang="cs-CZ" sz="1600" dirty="0" smtClean="0">
                <a:latin typeface="Constantia" panose="02030602050306030303" pitchFamily="18" charset="0"/>
              </a:rPr>
              <a:t>maso (s výjimkou prasat)</a:t>
            </a:r>
            <a:endParaRPr lang="cs-CZ" sz="16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o</a:t>
            </a:r>
            <a:r>
              <a:rPr lang="cs-CZ" sz="1600" dirty="0" smtClean="0">
                <a:latin typeface="Constantia" panose="02030602050306030303" pitchFamily="18" charset="0"/>
              </a:rPr>
              <a:t>vce </a:t>
            </a:r>
            <a:r>
              <a:rPr lang="cs-CZ" sz="1600" dirty="0">
                <a:latin typeface="Constantia" panose="02030602050306030303" pitchFamily="18" charset="0"/>
              </a:rPr>
              <a:t>– vlna, mléko, porážely se staré kusy 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h</a:t>
            </a:r>
            <a:r>
              <a:rPr lang="cs-CZ" sz="1600" dirty="0" smtClean="0">
                <a:latin typeface="Constantia" panose="02030602050306030303" pitchFamily="18" charset="0"/>
              </a:rPr>
              <a:t>usy, </a:t>
            </a:r>
            <a:r>
              <a:rPr lang="cs-CZ" sz="1600" dirty="0">
                <a:latin typeface="Constantia" panose="02030602050306030303" pitchFamily="18" charset="0"/>
              </a:rPr>
              <a:t>kachny – prvotně peří, druhotně vejce, pak teprve maso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prasata </a:t>
            </a:r>
            <a:r>
              <a:rPr lang="cs-CZ" sz="1600" dirty="0">
                <a:latin typeface="Constantia" panose="02030602050306030303" pitchFamily="18" charset="0"/>
              </a:rPr>
              <a:t>se </a:t>
            </a:r>
            <a:r>
              <a:rPr lang="cs-CZ" sz="1600" dirty="0" smtClean="0">
                <a:latin typeface="Constantia" panose="02030602050306030303" pitchFamily="18" charset="0"/>
              </a:rPr>
              <a:t>pásla; krmila se ve mlýnech (měli </a:t>
            </a:r>
            <a:r>
              <a:rPr lang="cs-CZ" sz="1600" dirty="0">
                <a:latin typeface="Constantia" panose="02030602050306030303" pitchFamily="18" charset="0"/>
              </a:rPr>
              <a:t>povinnost vůči </a:t>
            </a:r>
            <a:r>
              <a:rPr lang="cs-CZ" sz="1600" dirty="0" smtClean="0">
                <a:latin typeface="Constantia" panose="02030602050306030303" pitchFamily="18" charset="0"/>
              </a:rPr>
              <a:t>vrchnosti, mohli </a:t>
            </a:r>
            <a:r>
              <a:rPr lang="cs-CZ" sz="1600" dirty="0">
                <a:latin typeface="Constantia" panose="02030602050306030303" pitchFamily="18" charset="0"/>
              </a:rPr>
              <a:t>i pro </a:t>
            </a:r>
            <a:r>
              <a:rPr lang="cs-CZ" sz="1600" dirty="0" smtClean="0">
                <a:latin typeface="Constantia" panose="02030602050306030303" pitchFamily="18" charset="0"/>
              </a:rPr>
              <a:t>sebe)</a:t>
            </a:r>
          </a:p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úprava </a:t>
            </a:r>
            <a:r>
              <a:rPr lang="la-001" sz="1600" dirty="0" smtClean="0">
                <a:latin typeface="Constantia" panose="02030602050306030303" pitchFamily="18" charset="0"/>
              </a:rPr>
              <a:t>–</a:t>
            </a:r>
            <a:r>
              <a:rPr lang="cs-CZ" sz="1600" dirty="0" smtClean="0">
                <a:latin typeface="Constantia" panose="02030602050306030303" pitchFamily="18" charset="0"/>
              </a:rPr>
              <a:t> vaření</a:t>
            </a:r>
            <a:r>
              <a:rPr lang="cs-CZ" sz="1600" dirty="0">
                <a:latin typeface="Constantia" panose="02030602050306030303" pitchFamily="18" charset="0"/>
              </a:rPr>
              <a:t>, </a:t>
            </a:r>
            <a:r>
              <a:rPr lang="cs-CZ" sz="1600" dirty="0" smtClean="0">
                <a:latin typeface="Constantia" panose="02030602050306030303" pitchFamily="18" charset="0"/>
              </a:rPr>
              <a:t>rožnění</a:t>
            </a:r>
          </a:p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endParaRPr lang="cs-CZ" sz="1600" dirty="0" smtClean="0">
              <a:latin typeface="Constantia" panose="02030602050306030303" pitchFamily="18" charset="0"/>
            </a:endParaRPr>
          </a:p>
          <a:p>
            <a:pPr indent="-360000" eaLnBrk="1" hangingPunct="1">
              <a:spcBef>
                <a:spcPts val="576"/>
              </a:spcBef>
              <a:buSzPct val="60000"/>
              <a:buFont typeface="Wingdings" pitchFamily="2" charset="2"/>
              <a:buChar char="q"/>
            </a:pPr>
            <a:r>
              <a:rPr lang="cs-CZ" sz="1600" b="1" dirty="0" smtClean="0">
                <a:latin typeface="Constantia" panose="02030602050306030303" pitchFamily="18" charset="0"/>
              </a:rPr>
              <a:t>RYBY</a:t>
            </a:r>
            <a:r>
              <a:rPr lang="cs-CZ" sz="1600" dirty="0" smtClean="0">
                <a:latin typeface="Constantia" panose="02030602050306030303" pitchFamily="18" charset="0"/>
              </a:rPr>
              <a:t> </a:t>
            </a:r>
            <a:r>
              <a:rPr lang="la-001" sz="1600" dirty="0" smtClean="0">
                <a:latin typeface="Constantia" panose="02030602050306030303" pitchFamily="18" charset="0"/>
              </a:rPr>
              <a:t>–</a:t>
            </a:r>
            <a:r>
              <a:rPr lang="cs-CZ" sz="1600" dirty="0" smtClean="0">
                <a:latin typeface="Constantia" panose="02030602050306030303" pitchFamily="18" charset="0"/>
              </a:rPr>
              <a:t> nedílná </a:t>
            </a:r>
            <a:r>
              <a:rPr lang="cs-CZ" sz="1600" dirty="0">
                <a:latin typeface="Constantia" panose="02030602050306030303" pitchFamily="18" charset="0"/>
              </a:rPr>
              <a:t>součást jídelníčku</a:t>
            </a:r>
          </a:p>
          <a:p>
            <a:pPr marL="756000" lvl="1" indent="-252000" eaLnBrk="1" hangingPunct="1">
              <a:spcBef>
                <a:spcPts val="576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říční</a:t>
            </a:r>
            <a:r>
              <a:rPr lang="cs-CZ" sz="1600" dirty="0">
                <a:latin typeface="Constantia" panose="02030602050306030303" pitchFamily="18" charset="0"/>
              </a:rPr>
              <a:t>, </a:t>
            </a:r>
            <a:r>
              <a:rPr lang="cs-CZ" sz="1600" dirty="0" smtClean="0">
                <a:latin typeface="Constantia" panose="02030602050306030303" pitchFamily="18" charset="0"/>
              </a:rPr>
              <a:t>potoční </a:t>
            </a:r>
            <a:endParaRPr lang="cs-CZ" sz="16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576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rybniční </a:t>
            </a:r>
            <a:r>
              <a:rPr lang="cs-CZ" sz="1600" dirty="0">
                <a:latin typeface="Constantia" panose="02030602050306030303" pitchFamily="18" charset="0"/>
              </a:rPr>
              <a:t>– rybníky patřily </a:t>
            </a:r>
            <a:r>
              <a:rPr lang="cs-CZ" sz="1600" dirty="0" smtClean="0">
                <a:latin typeface="Constantia" panose="02030602050306030303" pitchFamily="18" charset="0"/>
              </a:rPr>
              <a:t>šlechtě, </a:t>
            </a:r>
            <a:r>
              <a:rPr lang="cs-CZ" sz="1600" dirty="0">
                <a:latin typeface="Constantia" panose="02030602050306030303" pitchFamily="18" charset="0"/>
              </a:rPr>
              <a:t>zakládání rybníků </a:t>
            </a:r>
            <a:r>
              <a:rPr lang="la-001" sz="1600" dirty="0" smtClean="0">
                <a:latin typeface="Constantia" panose="02030602050306030303" pitchFamily="18" charset="0"/>
              </a:rPr>
              <a:t>–</a:t>
            </a:r>
            <a:r>
              <a:rPr lang="cs-CZ" sz="1600" dirty="0" smtClean="0">
                <a:latin typeface="Constantia" panose="02030602050306030303" pitchFamily="18" charset="0"/>
              </a:rPr>
              <a:t> 15</a:t>
            </a:r>
            <a:r>
              <a:rPr lang="cs-CZ" sz="1600" dirty="0">
                <a:latin typeface="Constantia" panose="02030602050306030303" pitchFamily="18" charset="0"/>
              </a:rPr>
              <a:t>. a 16. století </a:t>
            </a:r>
            <a:r>
              <a:rPr lang="cs-CZ" sz="1600" dirty="0" smtClean="0">
                <a:latin typeface="Constantia" panose="02030602050306030303" pitchFamily="18" charset="0"/>
              </a:rPr>
              <a:t>(vše </a:t>
            </a:r>
            <a:r>
              <a:rPr lang="cs-CZ" sz="1600" dirty="0">
                <a:latin typeface="Constantia" panose="02030602050306030303" pitchFamily="18" charset="0"/>
              </a:rPr>
              <a:t>vrchnostenské) </a:t>
            </a:r>
            <a:endParaRPr lang="cs-CZ" sz="1600" dirty="0" smtClean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576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mořské – slanečci (běžné ve městech; hojně jako pochutina)</a:t>
            </a:r>
          </a:p>
          <a:p>
            <a:pPr marL="756000" lvl="1" indent="-252000" eaLnBrk="1" hangingPunct="1">
              <a:spcBef>
                <a:spcPts val="576"/>
              </a:spcBef>
              <a:buSzPct val="60000"/>
              <a:buFont typeface="Wingdings" pitchFamily="2" charset="2"/>
              <a:buChar char="q"/>
            </a:pPr>
            <a:endParaRPr lang="cs-CZ" sz="1600" dirty="0" smtClean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576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šlechta </a:t>
            </a:r>
            <a:r>
              <a:rPr lang="la-001" sz="1600" dirty="0" smtClean="0">
                <a:latin typeface="Constantia" panose="02030602050306030303" pitchFamily="18" charset="0"/>
              </a:rPr>
              <a:t>–</a:t>
            </a:r>
            <a:r>
              <a:rPr lang="cs-CZ" sz="1600" dirty="0" smtClean="0">
                <a:latin typeface="Constantia" panose="02030602050306030303" pitchFamily="18" charset="0"/>
              </a:rPr>
              <a:t> treska</a:t>
            </a:r>
            <a:r>
              <a:rPr lang="cs-CZ" sz="1600" dirty="0">
                <a:latin typeface="Constantia" panose="02030602050306030303" pitchFamily="18" charset="0"/>
              </a:rPr>
              <a:t>, </a:t>
            </a:r>
            <a:r>
              <a:rPr lang="cs-CZ" sz="1600" dirty="0" smtClean="0">
                <a:latin typeface="Constantia" panose="02030602050306030303" pitchFamily="18" charset="0"/>
              </a:rPr>
              <a:t>žralok</a:t>
            </a:r>
            <a:r>
              <a:rPr lang="cs-CZ" sz="1600" dirty="0">
                <a:latin typeface="Constantia" panose="02030602050306030303" pitchFamily="18" charset="0"/>
              </a:rPr>
              <a:t>, losos; </a:t>
            </a:r>
            <a:r>
              <a:rPr lang="cs-CZ" sz="1600" dirty="0" smtClean="0">
                <a:latin typeface="Constantia" panose="02030602050306030303" pitchFamily="18" charset="0"/>
              </a:rPr>
              <a:t>candát</a:t>
            </a:r>
            <a:r>
              <a:rPr lang="cs-CZ" sz="1600" dirty="0">
                <a:latin typeface="Constantia" panose="02030602050306030303" pitchFamily="18" charset="0"/>
              </a:rPr>
              <a:t>, štika, sumec, </a:t>
            </a:r>
            <a:r>
              <a:rPr lang="cs-CZ" sz="1600" dirty="0" smtClean="0">
                <a:latin typeface="Constantia" panose="02030602050306030303" pitchFamily="18" charset="0"/>
              </a:rPr>
              <a:t>úhoř</a:t>
            </a:r>
            <a:endParaRPr lang="cs-CZ" sz="16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576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ústřice</a:t>
            </a:r>
            <a:r>
              <a:rPr lang="cs-CZ" sz="1600" dirty="0">
                <a:latin typeface="Constantia" panose="02030602050306030303" pitchFamily="18" charset="0"/>
              </a:rPr>
              <a:t>, mušle, slávky</a:t>
            </a:r>
          </a:p>
          <a:p>
            <a:pPr marL="756000" lvl="1" indent="-252000" eaLnBrk="1" hangingPunct="1">
              <a:spcBef>
                <a:spcPts val="576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běžný </a:t>
            </a:r>
            <a:r>
              <a:rPr lang="cs-CZ" sz="1600" dirty="0">
                <a:latin typeface="Constantia" panose="02030602050306030303" pitchFamily="18" charset="0"/>
              </a:rPr>
              <a:t>rak – mohli sbírat i </a:t>
            </a:r>
            <a:r>
              <a:rPr lang="cs-CZ" sz="1600" dirty="0" smtClean="0">
                <a:latin typeface="Constantia" panose="02030602050306030303" pitchFamily="18" charset="0"/>
              </a:rPr>
              <a:t>poddaní</a:t>
            </a:r>
          </a:p>
          <a:p>
            <a:pPr marL="756000" lvl="1" indent="-252000" eaLnBrk="1" hangingPunct="1">
              <a:spcBef>
                <a:spcPts val="576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ryba </a:t>
            </a:r>
            <a:r>
              <a:rPr lang="la-001" sz="1600" dirty="0" smtClean="0">
                <a:latin typeface="Constantia" panose="02030602050306030303" pitchFamily="18" charset="0"/>
              </a:rPr>
              <a:t>–</a:t>
            </a:r>
            <a:r>
              <a:rPr lang="cs-CZ" sz="1600" dirty="0" smtClean="0">
                <a:latin typeface="Constantia" panose="02030602050306030303" pitchFamily="18" charset="0"/>
              </a:rPr>
              <a:t> postní </a:t>
            </a:r>
            <a:r>
              <a:rPr lang="cs-CZ" sz="1600" dirty="0">
                <a:latin typeface="Constantia" panose="02030602050306030303" pitchFamily="18" charset="0"/>
              </a:rPr>
              <a:t>jídlo (platilo spíš pro duchovní a kláštery) </a:t>
            </a:r>
          </a:p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endParaRPr lang="cs-CZ" sz="1600" dirty="0">
              <a:latin typeface="Constantia" panose="02030602050306030303" pitchFamily="18" charset="0"/>
            </a:endParaRPr>
          </a:p>
          <a:p>
            <a:pPr marL="109447" indent="0" eaLnBrk="1" hangingPunct="1">
              <a:spcBef>
                <a:spcPts val="0"/>
              </a:spcBef>
              <a:buSzPct val="60000"/>
              <a:buNone/>
            </a:pPr>
            <a:endParaRPr lang="cs-CZ" sz="16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Dodatky </a:t>
            </a:r>
            <a:r>
              <a:rPr kumimoji="0" lang="la-001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–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 maso, ryby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78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b="1" dirty="0" smtClean="0">
                <a:latin typeface="Constantia" panose="02030602050306030303" pitchFamily="18" charset="0"/>
              </a:rPr>
              <a:t>SBĚR </a:t>
            </a:r>
            <a:r>
              <a:rPr lang="cs-CZ" sz="1600" b="1" dirty="0">
                <a:latin typeface="Constantia" panose="02030602050306030303" pitchFamily="18" charset="0"/>
              </a:rPr>
              <a:t>LESNÍCH PLODŮ</a:t>
            </a:r>
            <a:endParaRPr lang="cs-CZ" sz="16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l</a:t>
            </a:r>
            <a:r>
              <a:rPr lang="cs-CZ" sz="1600" dirty="0" smtClean="0">
                <a:latin typeface="Constantia" panose="02030602050306030303" pitchFamily="18" charset="0"/>
              </a:rPr>
              <a:t>esy panské</a:t>
            </a:r>
            <a:r>
              <a:rPr lang="cs-CZ" sz="1600" dirty="0">
                <a:latin typeface="Constantia" panose="02030602050306030303" pitchFamily="18" charset="0"/>
              </a:rPr>
              <a:t>, takže </a:t>
            </a:r>
            <a:r>
              <a:rPr lang="cs-CZ" sz="1600" dirty="0" smtClean="0">
                <a:latin typeface="Constantia" panose="02030602050306030303" pitchFamily="18" charset="0"/>
              </a:rPr>
              <a:t>ne </a:t>
            </a:r>
            <a:r>
              <a:rPr lang="cs-CZ" sz="1600" dirty="0">
                <a:latin typeface="Constantia" panose="02030602050306030303" pitchFamily="18" charset="0"/>
              </a:rPr>
              <a:t>volně přístupné → vysazování ovocných stromů a keřů</a:t>
            </a:r>
          </a:p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b="1" dirty="0">
                <a:latin typeface="Constantia" panose="02030602050306030303" pitchFamily="18" charset="0"/>
              </a:rPr>
              <a:t>OVOCNÉ STROMY a KEŘE</a:t>
            </a:r>
            <a:endParaRPr lang="cs-CZ" sz="16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meruňky </a:t>
            </a:r>
            <a:r>
              <a:rPr lang="cs-CZ" sz="1600" dirty="0">
                <a:latin typeface="Constantia" panose="02030602050306030303" pitchFamily="18" charset="0"/>
              </a:rPr>
              <a:t>– jižní </a:t>
            </a:r>
            <a:r>
              <a:rPr lang="cs-CZ" sz="1600" dirty="0" smtClean="0">
                <a:latin typeface="Constantia" panose="02030602050306030303" pitchFamily="18" charset="0"/>
              </a:rPr>
              <a:t>Morava</a:t>
            </a:r>
            <a:endParaRPr lang="cs-CZ" sz="16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š</a:t>
            </a:r>
            <a:r>
              <a:rPr lang="cs-CZ" sz="1600" dirty="0" smtClean="0">
                <a:latin typeface="Constantia" panose="02030602050306030303" pitchFamily="18" charset="0"/>
              </a:rPr>
              <a:t>vestky </a:t>
            </a:r>
            <a:r>
              <a:rPr lang="cs-CZ" sz="1600" dirty="0">
                <a:latin typeface="Constantia" panose="02030602050306030303" pitchFamily="18" charset="0"/>
              </a:rPr>
              <a:t>– rozšířené (trnky, slivky)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r</a:t>
            </a:r>
            <a:r>
              <a:rPr lang="cs-CZ" sz="1600" dirty="0" smtClean="0">
                <a:latin typeface="Constantia" panose="02030602050306030303" pitchFamily="18" charset="0"/>
              </a:rPr>
              <a:t>yngle</a:t>
            </a:r>
            <a:r>
              <a:rPr lang="cs-CZ" sz="1600" dirty="0">
                <a:latin typeface="Constantia" panose="02030602050306030303" pitchFamily="18" charset="0"/>
              </a:rPr>
              <a:t>, mirabelky, mišpule, moruše, jabloně a hrušky</a:t>
            </a:r>
          </a:p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b="1" dirty="0">
                <a:latin typeface="Constantia" panose="02030602050306030303" pitchFamily="18" charset="0"/>
              </a:rPr>
              <a:t>EXOTICKÉ </a:t>
            </a:r>
            <a:r>
              <a:rPr lang="cs-CZ" sz="1600" b="1" dirty="0" smtClean="0">
                <a:latin typeface="Constantia" panose="02030602050306030303" pitchFamily="18" charset="0"/>
              </a:rPr>
              <a:t>OVOCE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běžně </a:t>
            </a:r>
            <a:r>
              <a:rPr lang="cs-CZ" sz="1600" dirty="0">
                <a:latin typeface="Constantia" panose="02030602050306030303" pitchFamily="18" charset="0"/>
              </a:rPr>
              <a:t>na středověkých trzích, v Opavě od 16. </a:t>
            </a:r>
            <a:r>
              <a:rPr lang="cs-CZ" sz="1600" dirty="0" smtClean="0">
                <a:latin typeface="Constantia" panose="02030602050306030303" pitchFamily="18" charset="0"/>
              </a:rPr>
              <a:t>století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citrony</a:t>
            </a:r>
            <a:r>
              <a:rPr lang="cs-CZ" sz="1600" dirty="0">
                <a:latin typeface="Constantia" panose="02030602050306030303" pitchFamily="18" charset="0"/>
              </a:rPr>
              <a:t>, pomeranče, fíky, datle – čerstvé, sušené</a:t>
            </a:r>
          </a:p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b="1" dirty="0" smtClean="0">
                <a:latin typeface="Constantia" panose="02030602050306030303" pitchFamily="18" charset="0"/>
              </a:rPr>
              <a:t>HROZNY</a:t>
            </a:r>
            <a:r>
              <a:rPr lang="cs-CZ" sz="1600" dirty="0" smtClean="0">
                <a:latin typeface="Constantia" panose="02030602050306030303" pitchFamily="18" charset="0"/>
              </a:rPr>
              <a:t> pěstovali </a:t>
            </a:r>
            <a:r>
              <a:rPr lang="cs-CZ" sz="1600" dirty="0">
                <a:latin typeface="Constantia" panose="02030602050306030303" pitchFamily="18" charset="0"/>
              </a:rPr>
              <a:t>na víno; na jídlo luxus → šlechtické </a:t>
            </a:r>
            <a:r>
              <a:rPr lang="cs-CZ" sz="1600" dirty="0" smtClean="0">
                <a:latin typeface="Constantia" panose="02030602050306030303" pitchFamily="18" charset="0"/>
              </a:rPr>
              <a:t>dvory</a:t>
            </a:r>
          </a:p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b="1" dirty="0" smtClean="0">
                <a:latin typeface="Constantia" panose="02030602050306030303" pitchFamily="18" charset="0"/>
              </a:rPr>
              <a:t>KOŘENÍ</a:t>
            </a:r>
            <a:r>
              <a:rPr lang="cs-CZ" sz="1600" dirty="0" smtClean="0">
                <a:latin typeface="Constantia" panose="02030602050306030303" pitchFamily="18" charset="0"/>
              </a:rPr>
              <a:t> 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pepř, skořice, hřebíček, muškát </a:t>
            </a:r>
            <a:r>
              <a:rPr lang="la-001" sz="1600" dirty="0" smtClean="0">
                <a:latin typeface="Constantia" panose="02030602050306030303" pitchFamily="18" charset="0"/>
              </a:rPr>
              <a:t>–</a:t>
            </a:r>
            <a:r>
              <a:rPr lang="cs-CZ" sz="1600" dirty="0" smtClean="0">
                <a:latin typeface="Constantia" panose="02030602050306030303" pitchFamily="18" charset="0"/>
              </a:rPr>
              <a:t> prvotní dovozní artikl, předmět </a:t>
            </a:r>
            <a:r>
              <a:rPr lang="cs-CZ" sz="1600" dirty="0">
                <a:latin typeface="Constantia" panose="02030602050306030303" pitchFamily="18" charset="0"/>
              </a:rPr>
              <a:t>dálkového </a:t>
            </a:r>
            <a:r>
              <a:rPr lang="cs-CZ" sz="1600" dirty="0" smtClean="0">
                <a:latin typeface="Constantia" panose="02030602050306030303" pitchFamily="18" charset="0"/>
              </a:rPr>
              <a:t>obchodu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celer</a:t>
            </a:r>
            <a:r>
              <a:rPr lang="cs-CZ" sz="1600" dirty="0">
                <a:latin typeface="Constantia" panose="02030602050306030303" pitchFamily="18" charset="0"/>
              </a:rPr>
              <a:t>, petržel </a:t>
            </a:r>
            <a:r>
              <a:rPr lang="cs-CZ" sz="1600" dirty="0" smtClean="0">
                <a:latin typeface="Constantia" panose="02030602050306030303" pitchFamily="18" charset="0"/>
              </a:rPr>
              <a:t>(sušené)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solné boudy (šlechta </a:t>
            </a:r>
            <a:r>
              <a:rPr lang="cs-CZ" sz="1600" dirty="0">
                <a:latin typeface="Constantia" panose="02030602050306030303" pitchFamily="18" charset="0"/>
              </a:rPr>
              <a:t>solila hodně, </a:t>
            </a:r>
            <a:r>
              <a:rPr lang="cs-CZ" sz="1600" dirty="0" smtClean="0">
                <a:latin typeface="Constantia" panose="02030602050306030303" pitchFamily="18" charset="0"/>
              </a:rPr>
              <a:t>venkov skromněji)</a:t>
            </a:r>
            <a:endParaRPr lang="cs-CZ" sz="1600" dirty="0">
              <a:latin typeface="Constantia" panose="02030602050306030303" pitchFamily="18" charset="0"/>
            </a:endParaRPr>
          </a:p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b="1" dirty="0" smtClean="0">
                <a:latin typeface="Constantia" panose="02030602050306030303" pitchFamily="18" charset="0"/>
              </a:rPr>
              <a:t>CUKR</a:t>
            </a:r>
            <a:r>
              <a:rPr lang="cs-CZ" sz="1600" dirty="0" smtClean="0">
                <a:latin typeface="Constantia" panose="02030602050306030303" pitchFamily="18" charset="0"/>
              </a:rPr>
              <a:t> – </a:t>
            </a:r>
            <a:endParaRPr lang="cs-CZ" sz="16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třtinový (za </a:t>
            </a:r>
            <a:r>
              <a:rPr lang="cs-CZ" sz="1600" dirty="0">
                <a:latin typeface="Constantia" panose="02030602050306030303" pitchFamily="18" charset="0"/>
              </a:rPr>
              <a:t>Karla IV. z </a:t>
            </a:r>
            <a:r>
              <a:rPr lang="cs-CZ" sz="1600" dirty="0" smtClean="0">
                <a:latin typeface="Constantia" panose="02030602050306030303" pitchFamily="18" charset="0"/>
              </a:rPr>
              <a:t>Asie)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řepný (počátek</a:t>
            </a:r>
            <a:r>
              <a:rPr lang="cs-CZ" sz="1600" dirty="0">
                <a:latin typeface="Constantia" panose="02030602050306030303" pitchFamily="18" charset="0"/>
              </a:rPr>
              <a:t> 19. </a:t>
            </a:r>
            <a:r>
              <a:rPr lang="cs-CZ" sz="1600" dirty="0" smtClean="0">
                <a:latin typeface="Constantia" panose="02030602050306030303" pitchFamily="18" charset="0"/>
              </a:rPr>
              <a:t>století)</a:t>
            </a:r>
            <a:endParaRPr lang="cs-CZ" sz="16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18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smtClean="0">
                <a:solidFill>
                  <a:srgbClr val="FFFFFF"/>
                </a:solidFill>
                <a:latin typeface="Constantia" panose="02030602050306030303" pitchFamily="18" charset="0"/>
                <a:cs typeface="Arial"/>
              </a:rPr>
              <a:t>Dodatky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34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589336"/>
          </a:xfrm>
        </p:spPr>
        <p:txBody>
          <a:bodyPr/>
          <a:lstStyle/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600" b="1" dirty="0">
                <a:latin typeface="Constantia" panose="02030602050306030303" pitchFamily="18" charset="0"/>
              </a:rPr>
              <a:t>PIVO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nejen </a:t>
            </a:r>
            <a:r>
              <a:rPr lang="cs-CZ" sz="1600" dirty="0">
                <a:latin typeface="Constantia" panose="02030602050306030303" pitchFamily="18" charset="0"/>
              </a:rPr>
              <a:t>nápoj, ale i „strava“ – pivní polévka, množství živin (slad, zejména ječný)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p</a:t>
            </a:r>
            <a:r>
              <a:rPr lang="cs-CZ" sz="1600" dirty="0" smtClean="0">
                <a:latin typeface="Constantia" panose="02030602050306030303" pitchFamily="18" charset="0"/>
              </a:rPr>
              <a:t>ivní </a:t>
            </a:r>
            <a:r>
              <a:rPr lang="cs-CZ" sz="1600" dirty="0">
                <a:latin typeface="Constantia" panose="02030602050306030303" pitchFamily="18" charset="0"/>
              </a:rPr>
              <a:t>pořádky – většina měšťanských domů měla právo vařit, nevařili všichni najednou, </a:t>
            </a:r>
            <a:r>
              <a:rPr lang="cs-CZ" sz="1600" dirty="0" smtClean="0">
                <a:latin typeface="Constantia" panose="02030602050306030303" pitchFamily="18" charset="0"/>
              </a:rPr>
              <a:t>sdružovali </a:t>
            </a:r>
            <a:r>
              <a:rPr lang="cs-CZ" sz="1600" dirty="0">
                <a:latin typeface="Constantia" panose="02030602050306030303" pitchFamily="18" charset="0"/>
              </a:rPr>
              <a:t>se, najímali si sládka, (čím víc pořádků tím byl měšťan zámožnější)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město </a:t>
            </a:r>
            <a:r>
              <a:rPr lang="cs-CZ" sz="1600" dirty="0">
                <a:latin typeface="Constantia" panose="02030602050306030303" pitchFamily="18" charset="0"/>
              </a:rPr>
              <a:t>dováželo pivo na venkov, tam </a:t>
            </a:r>
            <a:r>
              <a:rPr lang="cs-CZ" sz="1600" dirty="0" smtClean="0">
                <a:latin typeface="Constantia" panose="02030602050306030303" pitchFamily="18" charset="0"/>
              </a:rPr>
              <a:t>provozovalo </a:t>
            </a:r>
            <a:r>
              <a:rPr lang="cs-CZ" sz="1600" dirty="0">
                <a:latin typeface="Constantia" panose="02030602050306030303" pitchFamily="18" charset="0"/>
              </a:rPr>
              <a:t>krčmy (pivo na venkově už ne jen na jídlo)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Karel IV. – Opava – chmel</a:t>
            </a:r>
          </a:p>
          <a:p>
            <a:pPr indent="-360000" eaLnBrk="1" hangingPunct="1">
              <a:spcBef>
                <a:spcPts val="1200"/>
              </a:spcBef>
              <a:buSzPct val="60000"/>
              <a:buFont typeface="Wingdings" pitchFamily="2" charset="2"/>
              <a:buChar char="q"/>
            </a:pPr>
            <a:r>
              <a:rPr lang="cs-CZ" sz="1600" b="1" dirty="0">
                <a:latin typeface="Constantia" panose="02030602050306030303" pitchFamily="18" charset="0"/>
              </a:rPr>
              <a:t>VÍNO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dováželo </a:t>
            </a:r>
            <a:r>
              <a:rPr lang="cs-CZ" sz="1600" dirty="0">
                <a:latin typeface="Constantia" panose="02030602050306030303" pitchFamily="18" charset="0"/>
              </a:rPr>
              <a:t>se uherské (tokajské), rakouské, italské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š</a:t>
            </a:r>
            <a:r>
              <a:rPr lang="cs-CZ" sz="1600" dirty="0" smtClean="0">
                <a:latin typeface="Constantia" panose="02030602050306030303" pitchFamily="18" charset="0"/>
              </a:rPr>
              <a:t>lechta </a:t>
            </a:r>
            <a:r>
              <a:rPr lang="cs-CZ" sz="1600" dirty="0">
                <a:latin typeface="Constantia" panose="02030602050306030303" pitchFamily="18" charset="0"/>
              </a:rPr>
              <a:t>– odhad 2-3 litry </a:t>
            </a:r>
            <a:r>
              <a:rPr lang="cs-CZ" sz="1600" dirty="0" smtClean="0">
                <a:latin typeface="Constantia" panose="02030602050306030303" pitchFamily="18" charset="0"/>
              </a:rPr>
              <a:t>denně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Karel IV. </a:t>
            </a:r>
          </a:p>
          <a:p>
            <a:pPr indent="-360000" eaLnBrk="1" hangingPunct="1">
              <a:spcBef>
                <a:spcPts val="1200"/>
              </a:spcBef>
              <a:buSzPct val="60000"/>
              <a:buFont typeface="Wingdings" pitchFamily="2" charset="2"/>
              <a:buChar char="q"/>
            </a:pPr>
            <a:r>
              <a:rPr lang="cs-CZ" sz="1600" b="1" dirty="0" smtClean="0">
                <a:latin typeface="Constantia" panose="02030602050306030303" pitchFamily="18" charset="0"/>
              </a:rPr>
              <a:t>KOŘALKA</a:t>
            </a:r>
            <a:endParaRPr lang="cs-CZ" sz="16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pálila </a:t>
            </a:r>
            <a:r>
              <a:rPr lang="cs-CZ" sz="1600" dirty="0">
                <a:latin typeface="Constantia" panose="02030602050306030303" pitchFamily="18" charset="0"/>
              </a:rPr>
              <a:t>se z obilí </a:t>
            </a:r>
            <a:r>
              <a:rPr lang="cs-CZ" sz="1600" dirty="0" smtClean="0">
                <a:latin typeface="Constantia" panose="02030602050306030303" pitchFamily="18" charset="0"/>
              </a:rPr>
              <a:t>(drahé</a:t>
            </a:r>
            <a:r>
              <a:rPr lang="cs-CZ" sz="1600" dirty="0">
                <a:latin typeface="Constantia" panose="02030602050306030303" pitchFamily="18" charset="0"/>
              </a:rPr>
              <a:t>, majitel </a:t>
            </a:r>
            <a:r>
              <a:rPr lang="cs-CZ" sz="1600" dirty="0" smtClean="0">
                <a:latin typeface="Constantia" panose="02030602050306030303" pitchFamily="18" charset="0"/>
              </a:rPr>
              <a:t>panství)</a:t>
            </a:r>
            <a:endParaRPr lang="cs-CZ" sz="16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Josef II – aleje → stín, rozvoj </a:t>
            </a:r>
            <a:r>
              <a:rPr lang="cs-CZ" sz="1600" dirty="0" smtClean="0">
                <a:latin typeface="Constantia" panose="02030602050306030303" pitchFamily="18" charset="0"/>
              </a:rPr>
              <a:t>stravy; povinnost </a:t>
            </a:r>
            <a:r>
              <a:rPr lang="cs-CZ" sz="1600" dirty="0">
                <a:latin typeface="Constantia" panose="02030602050306030303" pitchFamily="18" charset="0"/>
              </a:rPr>
              <a:t>pálit ovoce ze stromů podél cesty</a:t>
            </a:r>
          </a:p>
          <a:p>
            <a:pPr marL="756000" lvl="1" indent="-252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největší </a:t>
            </a:r>
            <a:r>
              <a:rPr lang="cs-CZ" sz="1600" dirty="0">
                <a:latin typeface="Constantia" panose="02030602050306030303" pitchFamily="18" charset="0"/>
              </a:rPr>
              <a:t>rozvoj s rozvojem brambor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18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Dodatky - nápoje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SzPct val="60000"/>
            </a:pPr>
            <a:r>
              <a:rPr lang="cs-CZ" dirty="0">
                <a:latin typeface="Constantia" panose="02030602050306030303" pitchFamily="18" charset="0"/>
              </a:rPr>
              <a:t>  </a:t>
            </a:r>
            <a:endParaRPr lang="cs-CZ" b="1" dirty="0">
              <a:latin typeface="Constantia" panose="02030602050306030303" pitchFamily="18" charset="0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59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2000"/>
            <a:ext cx="9144000" cy="5472608"/>
          </a:xfrm>
        </p:spPr>
        <p:txBody>
          <a:bodyPr/>
          <a:lstStyle/>
          <a:p>
            <a:pPr indent="-360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600" b="1" dirty="0">
                <a:latin typeface="Constantia" panose="02030602050306030303" pitchFamily="18" charset="0"/>
              </a:rPr>
              <a:t>HOUBY</a:t>
            </a:r>
            <a:r>
              <a:rPr lang="cs-CZ" sz="1600" dirty="0">
                <a:latin typeface="Constantia" panose="02030602050306030303" pitchFamily="18" charset="0"/>
              </a:rPr>
              <a:t> – od 17. století v šlechtických kuchařkách</a:t>
            </a:r>
          </a:p>
          <a:p>
            <a:pPr indent="-360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600" b="1" dirty="0">
                <a:latin typeface="Constantia" panose="02030602050306030303" pitchFamily="18" charset="0"/>
              </a:rPr>
              <a:t>RÝŽE</a:t>
            </a:r>
            <a:r>
              <a:rPr lang="cs-CZ" sz="1600" dirty="0">
                <a:latin typeface="Constantia" panose="02030602050306030303" pitchFamily="18" charset="0"/>
              </a:rPr>
              <a:t> – od 16. století, zejména na sladko</a:t>
            </a:r>
          </a:p>
          <a:p>
            <a:pPr indent="-360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600" b="1" dirty="0" smtClean="0">
                <a:latin typeface="Constantia" panose="02030602050306030303" pitchFamily="18" charset="0"/>
              </a:rPr>
              <a:t>BRAMBORY</a:t>
            </a:r>
            <a:r>
              <a:rPr lang="cs-CZ" sz="1600" dirty="0" smtClean="0">
                <a:latin typeface="Constantia" panose="02030602050306030303" pitchFamily="18" charset="0"/>
              </a:rPr>
              <a:t> </a:t>
            </a:r>
            <a:r>
              <a:rPr lang="cs-CZ" sz="1600" dirty="0">
                <a:latin typeface="Constantia" panose="02030602050306030303" pitchFamily="18" charset="0"/>
              </a:rPr>
              <a:t>– první recept v Českých zemích +/- 1720; alkoholismus v 19. století</a:t>
            </a:r>
          </a:p>
          <a:p>
            <a:pPr indent="-360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600" b="1" dirty="0" smtClean="0">
                <a:latin typeface="Constantia" panose="02030602050306030303" pitchFamily="18" charset="0"/>
              </a:rPr>
              <a:t>Náhrady </a:t>
            </a:r>
            <a:r>
              <a:rPr lang="cs-CZ" sz="1600" b="1" dirty="0">
                <a:latin typeface="Constantia" panose="02030602050306030303" pitchFamily="18" charset="0"/>
              </a:rPr>
              <a:t>a nouzová strava</a:t>
            </a:r>
            <a:r>
              <a:rPr lang="cs-CZ" sz="1600" dirty="0">
                <a:latin typeface="Constantia" panose="02030602050306030303" pitchFamily="18" charset="0"/>
              </a:rPr>
              <a:t> – šťovík, bodlák, bukvice, mouka ze žaludů</a:t>
            </a:r>
          </a:p>
          <a:p>
            <a:pPr indent="-360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600" b="1" dirty="0">
                <a:latin typeface="Constantia" panose="02030602050306030303" pitchFamily="18" charset="0"/>
              </a:rPr>
              <a:t>Stravování v kantýnách a závodních jídelnách</a:t>
            </a:r>
            <a:r>
              <a:rPr lang="cs-CZ" sz="1600" dirty="0">
                <a:latin typeface="Constantia" panose="02030602050306030303" pitchFamily="18" charset="0"/>
              </a:rPr>
              <a:t> – od 60. let 19. století</a:t>
            </a:r>
          </a:p>
          <a:p>
            <a:pPr indent="-360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600" b="1" dirty="0">
                <a:latin typeface="Constantia" panose="02030602050306030303" pitchFamily="18" charset="0"/>
              </a:rPr>
              <a:t>Uchovávání potravin</a:t>
            </a:r>
          </a:p>
          <a:p>
            <a:pPr marL="756000" lvl="1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máslo a mléko se chladilo ve stavbách (haltýřích), jimiž protékal potok</a:t>
            </a:r>
          </a:p>
          <a:p>
            <a:pPr marL="756000" lvl="1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vejce ve vápenném roztoku</a:t>
            </a:r>
          </a:p>
          <a:p>
            <a:pPr marL="756000" lvl="1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maso v kameninové nádobě</a:t>
            </a:r>
          </a:p>
          <a:p>
            <a:pPr marL="756000" lvl="1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jablka a brambory ve </a:t>
            </a:r>
            <a:r>
              <a:rPr lang="cs-CZ" sz="1600" dirty="0" smtClean="0">
                <a:latin typeface="Constantia" panose="02030602050306030303" pitchFamily="18" charset="0"/>
              </a:rPr>
              <a:t>sklepě</a:t>
            </a:r>
          </a:p>
          <a:p>
            <a:pPr marL="756000" lvl="1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endParaRPr lang="cs-CZ" sz="1600" dirty="0">
              <a:latin typeface="Constantia" panose="02030602050306030303" pitchFamily="18" charset="0"/>
            </a:endParaRPr>
          </a:p>
          <a:p>
            <a:pPr indent="-360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600" b="1" dirty="0" smtClean="0">
                <a:latin typeface="Constantia" panose="02030602050306030303" pitchFamily="18" charset="0"/>
              </a:rPr>
              <a:t>POKRMY</a:t>
            </a:r>
            <a:endParaRPr lang="cs-CZ" sz="1600" b="1" dirty="0">
              <a:latin typeface="Constantia" panose="02030602050306030303" pitchFamily="18" charset="0"/>
            </a:endParaRPr>
          </a:p>
          <a:p>
            <a:pPr marL="720000" lvl="1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vlašský salát – Kejřová 1905, </a:t>
            </a:r>
            <a:r>
              <a:rPr lang="cs-CZ" sz="1600" dirty="0" err="1">
                <a:latin typeface="Constantia" panose="02030602050306030303" pitchFamily="18" charset="0"/>
              </a:rPr>
              <a:t>Sandtnerová</a:t>
            </a:r>
            <a:r>
              <a:rPr lang="cs-CZ" sz="1600" dirty="0">
                <a:latin typeface="Constantia" panose="02030602050306030303" pitchFamily="18" charset="0"/>
              </a:rPr>
              <a:t> 1925</a:t>
            </a:r>
          </a:p>
          <a:p>
            <a:pPr marL="720000" lvl="1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chlebíčky – Paukert 1916</a:t>
            </a:r>
          </a:p>
          <a:p>
            <a:pPr marL="720000" lvl="1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restaurace Šroubek 1911 – smažený ementál (pak hotel s mezinárodní kuchyní)</a:t>
            </a:r>
          </a:p>
          <a:p>
            <a:pPr marL="720000" lvl="1" indent="-252000" eaLnBrk="1" hangingPunct="1">
              <a:spcBef>
                <a:spcPts val="4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španělský ptáček – </a:t>
            </a:r>
            <a:r>
              <a:rPr lang="cs-CZ" sz="1600" dirty="0" err="1">
                <a:latin typeface="Constantia" panose="02030602050306030303" pitchFamily="18" charset="0"/>
              </a:rPr>
              <a:t>Košetický</a:t>
            </a:r>
            <a:r>
              <a:rPr lang="cs-CZ" sz="1600" dirty="0">
                <a:latin typeface="Constantia" panose="02030602050306030303" pitchFamily="18" charset="0"/>
              </a:rPr>
              <a:t> </a:t>
            </a:r>
            <a:r>
              <a:rPr lang="cs-CZ" sz="1600" dirty="0" smtClean="0">
                <a:latin typeface="Constantia" panose="02030602050306030303" pitchFamily="18" charset="0"/>
              </a:rPr>
              <a:t>17</a:t>
            </a:r>
            <a:r>
              <a:rPr lang="cs-CZ" sz="1600" dirty="0">
                <a:latin typeface="Constantia" panose="02030602050306030303" pitchFamily="18" charset="0"/>
              </a:rPr>
              <a:t>. </a:t>
            </a:r>
            <a:r>
              <a:rPr lang="cs-CZ" sz="1600" dirty="0" smtClean="0">
                <a:latin typeface="Constantia" panose="02030602050306030303" pitchFamily="18" charset="0"/>
              </a:rPr>
              <a:t>století; </a:t>
            </a:r>
            <a:r>
              <a:rPr lang="cs-CZ" sz="1600" dirty="0">
                <a:latin typeface="Constantia" panose="02030602050306030303" pitchFamily="18" charset="0"/>
              </a:rPr>
              <a:t>tak, jak ho známe </a:t>
            </a:r>
            <a:r>
              <a:rPr lang="cs-CZ" sz="1600" dirty="0" smtClean="0">
                <a:latin typeface="Constantia" panose="02030602050306030303" pitchFamily="18" charset="0"/>
              </a:rPr>
              <a:t>1957 </a:t>
            </a:r>
            <a:r>
              <a:rPr lang="cs-CZ" sz="1600" dirty="0">
                <a:latin typeface="Constantia" panose="02030602050306030303" pitchFamily="18" charset="0"/>
              </a:rPr>
              <a:t>(Hrubá – Naše kuchařka</a:t>
            </a:r>
            <a:r>
              <a:rPr lang="cs-CZ" sz="1600" dirty="0" smtClean="0">
                <a:latin typeface="Constantia" panose="02030602050306030303" pitchFamily="18" charset="0"/>
              </a:rPr>
              <a:t>)</a:t>
            </a:r>
            <a:endParaRPr lang="cs-CZ" sz="1600" dirty="0">
              <a:latin typeface="Constantia" panose="02030602050306030303" pitchFamily="18" charset="0"/>
            </a:endParaRPr>
          </a:p>
          <a:p>
            <a:pPr indent="-360000" eaLnBrk="1" hangingPunct="1">
              <a:spcBef>
                <a:spcPts val="300"/>
              </a:spcBef>
              <a:buSzPct val="60000"/>
              <a:buFont typeface="Wingdings" pitchFamily="2" charset="2"/>
              <a:buChar char="q"/>
            </a:pPr>
            <a:endParaRPr lang="cs-CZ" sz="1600" dirty="0">
              <a:latin typeface="Constantia" panose="02030602050306030303" pitchFamily="18" charset="0"/>
            </a:endParaRPr>
          </a:p>
          <a:p>
            <a:pPr marL="109447" indent="0" eaLnBrk="1" hangingPunct="1">
              <a:buSzPct val="60000"/>
              <a:buNone/>
            </a:pPr>
            <a:endParaRPr lang="cs-CZ" sz="16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Dodatky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lang="cs-CZ" sz="1400" b="1" dirty="0">
                <a:latin typeface="Constantia" panose="02030602050306030303" pitchFamily="18" charset="0"/>
              </a:rPr>
              <a:t> 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8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6000"/>
            <a:ext cx="9144000" cy="5472608"/>
          </a:xfrm>
        </p:spPr>
        <p:txBody>
          <a:bodyPr/>
          <a:lstStyle/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Náhrady a nouzová strava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šťovík, bodlák, bukvice, mouka ze žaludů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Strava základní lidová, sváteční (křtiny), obyčejová (Štědrý den), obřadní a posvícení – zabíjačka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kaše, chlebové placky (pečené, kynuté či nekynuté)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A co jedli manuálně pracující?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Dělnická strava byla chudá na ovoce, zeleninu i maso, které se jedlo občas v neděli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nejčastější snídaní chlebová polévka s chlebem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Rodinné stravování záviselo i na režimu pracovních směn, donáška oběda na pracoviště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od 60. let 19. století – stravování v kantýnách a závodních jídelnách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Víme, jak jsme uchovávali potraviny?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máslo a mléko se chladilo ve stavbách (haltýřích), jimiž protékal potok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vejce ve vápenném roztoku, maso v kameninové nádobě, jablka a brambory ve sklepě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Dodatky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9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472608"/>
          </a:xfrm>
        </p:spPr>
        <p:txBody>
          <a:bodyPr/>
          <a:lstStyle/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b="1" dirty="0" smtClean="0">
                <a:latin typeface="Constantia" panose="02030602050306030303" pitchFamily="18" charset="0"/>
              </a:rPr>
              <a:t>17. století</a:t>
            </a:r>
            <a:r>
              <a:rPr lang="cs-CZ" sz="1800" dirty="0" smtClean="0">
                <a:latin typeface="Constantia" panose="02030602050306030303" pitchFamily="18" charset="0"/>
              </a:rPr>
              <a:t> – přibývá obyvatelstva, </a:t>
            </a:r>
            <a:r>
              <a:rPr lang="cs-CZ" sz="1800" dirty="0">
                <a:latin typeface="Constantia" panose="02030602050306030303" pitchFamily="18" charset="0"/>
              </a:rPr>
              <a:t>válka (1618-1648</a:t>
            </a:r>
            <a:r>
              <a:rPr lang="cs-CZ" sz="1800" dirty="0" smtClean="0">
                <a:latin typeface="Constantia" panose="02030602050306030303" pitchFamily="18" charset="0"/>
              </a:rPr>
              <a:t>) </a:t>
            </a:r>
            <a:r>
              <a:rPr lang="cs-CZ" sz="1800" dirty="0" smtClean="0">
                <a:latin typeface="Constantia" panose="02030602050306030303" pitchFamily="18" charset="0"/>
              </a:rPr>
              <a:t>→ další hladomory</a:t>
            </a:r>
          </a:p>
          <a:p>
            <a:pPr marL="756000" lvl="2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plodiny z Nového světa, Afriky a Asie (kukuřice, brambory, rajčata, papriky, tykve, melouny, fazole, ananas, rýže, kakaové boby, nové koření, vanilka, tabák)</a:t>
            </a:r>
          </a:p>
          <a:p>
            <a:pPr marL="756000" lvl="2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hutné </a:t>
            </a:r>
            <a:r>
              <a:rPr lang="cs-CZ" sz="1600" dirty="0">
                <a:latin typeface="Constantia" panose="02030602050306030303" pitchFamily="18" charset="0"/>
              </a:rPr>
              <a:t>omáčky na bázi másla, mléka a smetany vytlačují netučné z </a:t>
            </a:r>
            <a:r>
              <a:rPr lang="cs-CZ" sz="1600" dirty="0" smtClean="0">
                <a:latin typeface="Constantia" panose="02030602050306030303" pitchFamily="18" charset="0"/>
              </a:rPr>
              <a:t>vína / </a:t>
            </a:r>
            <a:r>
              <a:rPr lang="cs-CZ" sz="1600" dirty="0">
                <a:latin typeface="Constantia" panose="02030602050306030303" pitchFamily="18" charset="0"/>
              </a:rPr>
              <a:t>octa zahuštěné chlebovou střídkou</a:t>
            </a:r>
          </a:p>
          <a:p>
            <a:pPr marL="756000" lvl="2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koření </a:t>
            </a:r>
            <a:r>
              <a:rPr lang="cs-CZ" sz="1600" dirty="0" smtClean="0">
                <a:latin typeface="Constantia" panose="02030602050306030303" pitchFamily="18" charset="0"/>
              </a:rPr>
              <a:t>využíváno spíše vzácně; cukr </a:t>
            </a:r>
            <a:r>
              <a:rPr lang="cs-CZ" sz="1600" dirty="0" smtClean="0">
                <a:latin typeface="Constantia" panose="02030602050306030303" pitchFamily="18" charset="0"/>
              </a:rPr>
              <a:t>běžnější</a:t>
            </a:r>
            <a:endParaRPr lang="cs-CZ" sz="1600" dirty="0">
              <a:latin typeface="Constantia" panose="02030602050306030303" pitchFamily="18" charset="0"/>
            </a:endParaRPr>
          </a:p>
          <a:p>
            <a:pPr marL="756000" lvl="2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pije se velké množství vína i piva (i malé děti)</a:t>
            </a:r>
          </a:p>
          <a:p>
            <a:pPr marL="756000" lvl="2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vidlička (do té doby se používala především k přenášení či servírování) 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800" b="1" dirty="0">
                <a:latin typeface="Constantia" panose="02030602050306030303" pitchFamily="18" charset="0"/>
              </a:rPr>
              <a:t>18. století </a:t>
            </a:r>
            <a:r>
              <a:rPr lang="cs-CZ" sz="1800" dirty="0">
                <a:latin typeface="Constantia" panose="02030602050306030303" pitchFamily="18" charset="0"/>
              </a:rPr>
              <a:t>– další nárůst populace → hladomor (</a:t>
            </a:r>
            <a:r>
              <a:rPr lang="cs-CZ" sz="1800" dirty="0" smtClean="0">
                <a:latin typeface="Constantia" panose="02030602050306030303" pitchFamily="18" charset="0"/>
              </a:rPr>
              <a:t>1771-1772, 250-500 tisíc)</a:t>
            </a:r>
            <a:endParaRPr lang="cs-CZ" sz="18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kern="0" dirty="0">
                <a:latin typeface="Constantia" panose="02030602050306030303" pitchFamily="18" charset="0"/>
              </a:rPr>
              <a:t>strava se proměňovala s </a:t>
            </a:r>
            <a:r>
              <a:rPr lang="cs-CZ" sz="1600" kern="0" dirty="0" smtClean="0">
                <a:latin typeface="Constantia" panose="02030602050306030303" pitchFamily="18" charset="0"/>
              </a:rPr>
              <a:t>proměnou společnosti </a:t>
            </a:r>
            <a:r>
              <a:rPr lang="cs-CZ" sz="1600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→</a:t>
            </a:r>
            <a:r>
              <a:rPr lang="cs-CZ" sz="1600" kern="0" dirty="0">
                <a:latin typeface="Constantia" panose="02030602050306030303" pitchFamily="18" charset="0"/>
              </a:rPr>
              <a:t> lépe se obhospodařovalo, větší výnosy 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rozšíření brambor – Prusko-Rakouské války – „co je dobré pro prasata…“ Fridrich II. Veliký podporoval pěstování brambor, brambora ← Braniborsko</a:t>
            </a:r>
          </a:p>
          <a:p>
            <a:pPr marL="1008000" lvl="2" indent="-18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400" dirty="0" smtClean="0">
                <a:latin typeface="Constantia" panose="02030602050306030303" pitchFamily="18" charset="0"/>
              </a:rPr>
              <a:t>zemník</a:t>
            </a:r>
            <a:r>
              <a:rPr lang="cs-CZ" sz="1400" dirty="0">
                <a:latin typeface="Constantia" panose="02030602050306030303" pitchFamily="18" charset="0"/>
              </a:rPr>
              <a:t>, </a:t>
            </a:r>
            <a:r>
              <a:rPr lang="cs-CZ" sz="1400" dirty="0" err="1">
                <a:latin typeface="Constantia" panose="02030602050306030303" pitchFamily="18" charset="0"/>
              </a:rPr>
              <a:t>zemče</a:t>
            </a:r>
            <a:r>
              <a:rPr lang="cs-CZ" sz="1400" dirty="0">
                <a:latin typeface="Constantia" panose="02030602050306030303" pitchFamily="18" charset="0"/>
              </a:rPr>
              <a:t>, </a:t>
            </a:r>
            <a:r>
              <a:rPr lang="cs-CZ" sz="1400" dirty="0" err="1">
                <a:latin typeface="Constantia" panose="02030602050306030303" pitchFamily="18" charset="0"/>
              </a:rPr>
              <a:t>zemčátko</a:t>
            </a:r>
            <a:r>
              <a:rPr lang="cs-CZ" sz="1400" dirty="0">
                <a:latin typeface="Constantia" panose="02030602050306030303" pitchFamily="18" charset="0"/>
              </a:rPr>
              <a:t>, zemské jablíčko, kobzole, </a:t>
            </a:r>
            <a:r>
              <a:rPr lang="cs-CZ" sz="1400" dirty="0" err="1">
                <a:latin typeface="Constantia" panose="02030602050306030303" pitchFamily="18" charset="0"/>
              </a:rPr>
              <a:t>bobál</a:t>
            </a:r>
            <a:r>
              <a:rPr lang="cs-CZ" sz="1400" dirty="0">
                <a:latin typeface="Constantia" panose="02030602050306030303" pitchFamily="18" charset="0"/>
              </a:rPr>
              <a:t>, </a:t>
            </a:r>
            <a:r>
              <a:rPr lang="cs-CZ" sz="1400" dirty="0" err="1">
                <a:latin typeface="Constantia" panose="02030602050306030303" pitchFamily="18" charset="0"/>
              </a:rPr>
              <a:t>žampák</a:t>
            </a:r>
            <a:r>
              <a:rPr lang="cs-CZ" sz="1400" dirty="0">
                <a:latin typeface="Constantia" panose="02030602050306030303" pitchFamily="18" charset="0"/>
              </a:rPr>
              <a:t>, </a:t>
            </a:r>
            <a:r>
              <a:rPr lang="cs-CZ" sz="1400" dirty="0" err="1">
                <a:latin typeface="Constantia" panose="02030602050306030303" pitchFamily="18" charset="0"/>
              </a:rPr>
              <a:t>jabluško</a:t>
            </a:r>
            <a:r>
              <a:rPr lang="cs-CZ" sz="1400" dirty="0">
                <a:latin typeface="Constantia" panose="02030602050306030303" pitchFamily="18" charset="0"/>
              </a:rPr>
              <a:t>, </a:t>
            </a:r>
            <a:r>
              <a:rPr lang="cs-CZ" sz="1400" dirty="0" err="1">
                <a:latin typeface="Constantia" panose="02030602050306030303" pitchFamily="18" charset="0"/>
              </a:rPr>
              <a:t>švábka</a:t>
            </a:r>
            <a:r>
              <a:rPr lang="cs-CZ" sz="1400" dirty="0">
                <a:latin typeface="Constantia" panose="02030602050306030303" pitchFamily="18" charset="0"/>
              </a:rPr>
              <a:t>, </a:t>
            </a:r>
            <a:r>
              <a:rPr lang="cs-CZ" sz="1400" dirty="0" err="1">
                <a:latin typeface="Constantia" panose="02030602050306030303" pitchFamily="18" charset="0"/>
              </a:rPr>
              <a:t>kremple</a:t>
            </a:r>
            <a:r>
              <a:rPr lang="cs-CZ" sz="1400" dirty="0">
                <a:latin typeface="Constantia" panose="02030602050306030303" pitchFamily="18" charset="0"/>
              </a:rPr>
              <a:t>, </a:t>
            </a:r>
            <a:r>
              <a:rPr lang="cs-CZ" sz="1400" dirty="0" err="1" smtClean="0">
                <a:latin typeface="Constantia" panose="02030602050306030303" pitchFamily="18" charset="0"/>
              </a:rPr>
              <a:t>erteple</a:t>
            </a:r>
            <a:endParaRPr lang="cs-CZ" sz="14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třetí denní jídlo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kuchařské </a:t>
            </a:r>
            <a:r>
              <a:rPr lang="cs-CZ" sz="1600" dirty="0">
                <a:latin typeface="Constantia" panose="02030602050306030303" pitchFamily="18" charset="0"/>
              </a:rPr>
              <a:t>knihy – v českém prostředí jazykově německé nebo z Vídně, Bavorska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čiré </a:t>
            </a:r>
            <a:r>
              <a:rPr lang="cs-CZ" sz="1600" dirty="0">
                <a:latin typeface="Constantia" panose="02030602050306030303" pitchFamily="18" charset="0"/>
              </a:rPr>
              <a:t>vývary masové se zavářkami, vložkami, </a:t>
            </a:r>
            <a:r>
              <a:rPr lang="cs-CZ" sz="1600" dirty="0" smtClean="0">
                <a:latin typeface="Constantia" panose="02030602050306030303" pitchFamily="18" charset="0"/>
              </a:rPr>
              <a:t>maso dušené </a:t>
            </a:r>
            <a:r>
              <a:rPr lang="cs-CZ" sz="1600" dirty="0">
                <a:latin typeface="Constantia" panose="02030602050306030303" pitchFamily="18" charset="0"/>
              </a:rPr>
              <a:t>ve vlastní šťávě, tzv. </a:t>
            </a:r>
            <a:r>
              <a:rPr lang="cs-CZ" sz="1600" dirty="0" err="1">
                <a:latin typeface="Constantia" panose="02030602050306030303" pitchFamily="18" charset="0"/>
              </a:rPr>
              <a:t>ragout</a:t>
            </a:r>
            <a:endParaRPr lang="cs-CZ" sz="16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proměna sladkých pokrmů, dezertů, máme pečivo, dorty, koláče, náplně, zdobeny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endParaRPr lang="cs-CZ" sz="18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18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18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1800" dirty="0">
              <a:latin typeface="Constantia" panose="02030602050306030303" pitchFamily="18" charset="0"/>
            </a:endParaRPr>
          </a:p>
          <a:p>
            <a:pPr marL="109447" indent="0" eaLnBrk="1" hangingPunct="1">
              <a:buSzPct val="60000"/>
              <a:buNone/>
            </a:pPr>
            <a:endParaRPr lang="cs-CZ" sz="1800" b="1" kern="0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1800" kern="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 dirty="0">
                <a:solidFill>
                  <a:srgbClr val="FFFFFF"/>
                </a:solidFill>
                <a:latin typeface="Constantia" panose="02030602050306030303" pitchFamily="18" charset="0"/>
              </a:rPr>
              <a:t>Přehled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18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6480000"/>
            <a:ext cx="9144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1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972000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469447" indent="-469447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654" indent="-4377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659" indent="-3945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465" indent="-387366" algn="l" defTabSz="914414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791" indent="-398886" algn="l" defTabSz="914414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08517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23243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37969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752695" indent="-398886" algn="l" defTabSz="914414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4800" b="1" i="0" u="none" strike="noStrike" kern="0" cap="none" spc="0" normalizeH="0" baseline="0" noProof="0" dirty="0">
                <a:ln>
                  <a:noFill/>
                </a:ln>
                <a:solidFill>
                  <a:srgbClr val="2657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/>
              </a:rPr>
              <a:t>DĚKUJI ZA POZORNOST</a:t>
            </a: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cs-CZ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109447" marR="0" lvl="0" indent="0" algn="ctr" defTabSz="91441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/>
            </a:endParaRPr>
          </a:p>
          <a:p>
            <a:pPr marL="469447" marR="0" lvl="0" indent="-360000" algn="l" defTabSz="91441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pitchFamily="2" charset="2"/>
              <a:buChar char="q"/>
              <a:tabLst/>
              <a:defRPr/>
            </a:pP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725A9A0-C83F-429F-8F15-E0F4A01D0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849" r="1176" b="2091"/>
          <a:stretch/>
        </p:blipFill>
        <p:spPr>
          <a:xfrm>
            <a:off x="0" y="972000"/>
            <a:ext cx="9144000" cy="47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6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5688632"/>
          </a:xfrm>
        </p:spPr>
        <p:txBody>
          <a:bodyPr/>
          <a:lstStyle/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b="1" dirty="0">
                <a:latin typeface="Constantia" panose="02030602050306030303" pitchFamily="18" charset="0"/>
              </a:rPr>
              <a:t>19. století</a:t>
            </a:r>
            <a:r>
              <a:rPr lang="cs-CZ" sz="1700" dirty="0">
                <a:latin typeface="Constantia" panose="02030602050306030303" pitchFamily="18" charset="0"/>
              </a:rPr>
              <a:t> – rozvoj měšťanské kultury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postupně nárůst brambor, sofistikované recepty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rozvoj služeb, gastronomických zařízení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lázeňská města (od 2. polovina 18. století se šlechtickou i měšťanskou kuchyní)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b="1" dirty="0" smtClean="0">
                <a:latin typeface="Constantia" panose="02030602050306030303" pitchFamily="18" charset="0"/>
              </a:rPr>
              <a:t>polovina </a:t>
            </a:r>
            <a:r>
              <a:rPr lang="cs-CZ" sz="1700" b="1" dirty="0">
                <a:latin typeface="Constantia" panose="02030602050306030303" pitchFamily="18" charset="0"/>
              </a:rPr>
              <a:t>19. </a:t>
            </a:r>
            <a:r>
              <a:rPr lang="cs-CZ" sz="1700" b="1" dirty="0" smtClean="0">
                <a:latin typeface="Constantia" panose="02030602050306030303" pitchFamily="18" charset="0"/>
              </a:rPr>
              <a:t>století</a:t>
            </a:r>
            <a:r>
              <a:rPr lang="cs-CZ" sz="1700" dirty="0" smtClean="0">
                <a:latin typeface="Constantia" panose="02030602050306030303" pitchFamily="18" charset="0"/>
              </a:rPr>
              <a:t> 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měšťanská </a:t>
            </a:r>
            <a:r>
              <a:rPr lang="cs-CZ" sz="1600" dirty="0">
                <a:latin typeface="Constantia" panose="02030602050306030303" pitchFamily="18" charset="0"/>
              </a:rPr>
              <a:t>kuchyně nositelka elegantního pojetí bramborových pokrmů, ústup ryb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vyšší ohrnovala nos nad nižší, nižší se „opičila“ / chtěla „opičit“ po vyšší</a:t>
            </a: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b="1" dirty="0">
                <a:latin typeface="Constantia" panose="02030602050306030303" pitchFamily="18" charset="0"/>
              </a:rPr>
              <a:t>80. – 90. léta </a:t>
            </a:r>
            <a:endParaRPr lang="cs-CZ" sz="1700" b="1" dirty="0" smtClean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kurzy </a:t>
            </a:r>
            <a:r>
              <a:rPr lang="cs-CZ" sz="1600" dirty="0">
                <a:latin typeface="Constantia" panose="02030602050306030303" pitchFamily="18" charset="0"/>
              </a:rPr>
              <a:t>(měsíční, tříměsíční</a:t>
            </a:r>
            <a:r>
              <a:rPr lang="cs-CZ" sz="1600" dirty="0" smtClean="0">
                <a:latin typeface="Constantia" panose="02030602050306030303" pitchFamily="18" charset="0"/>
              </a:rPr>
              <a:t>)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kuchařské příručky pro </a:t>
            </a:r>
            <a:r>
              <a:rPr lang="cs-CZ" sz="1600" dirty="0" smtClean="0">
                <a:latin typeface="Constantia" panose="02030602050306030303" pitchFamily="18" charset="0"/>
              </a:rPr>
              <a:t>frekventantky (</a:t>
            </a:r>
            <a:r>
              <a:rPr lang="cs-CZ" sz="1600" dirty="0">
                <a:latin typeface="Constantia" panose="02030602050306030303" pitchFamily="18" charset="0"/>
              </a:rPr>
              <a:t>venkovanky</a:t>
            </a:r>
            <a:r>
              <a:rPr lang="cs-CZ" sz="1600" dirty="0" smtClean="0">
                <a:latin typeface="Constantia" panose="02030602050306030303" pitchFamily="18" charset="0"/>
              </a:rPr>
              <a:t>), </a:t>
            </a:r>
            <a:r>
              <a:rPr lang="cs-CZ" sz="1600" dirty="0">
                <a:latin typeface="Constantia" panose="02030602050306030303" pitchFamily="18" charset="0"/>
              </a:rPr>
              <a:t>jídlo ve více </a:t>
            </a:r>
            <a:r>
              <a:rPr lang="cs-CZ" sz="1600" dirty="0" smtClean="0">
                <a:latin typeface="Constantia" panose="02030602050306030303" pitchFamily="18" charset="0"/>
              </a:rPr>
              <a:t>variantách</a:t>
            </a:r>
            <a:endParaRPr lang="cs-CZ" sz="1600" dirty="0">
              <a:latin typeface="Constantia" panose="02030602050306030303" pitchFamily="18" charset="0"/>
            </a:endParaRPr>
          </a:p>
          <a:p>
            <a:pPr indent="-360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700" b="1" dirty="0">
                <a:latin typeface="Constantia" panose="02030602050306030303" pitchFamily="18" charset="0"/>
              </a:rPr>
              <a:t>20. století – </a:t>
            </a:r>
            <a:r>
              <a:rPr lang="cs-CZ" sz="1700" dirty="0">
                <a:latin typeface="Constantia" panose="02030602050306030303" pitchFamily="18" charset="0"/>
              </a:rPr>
              <a:t>přelom kulturní i hospodářský</a:t>
            </a:r>
          </a:p>
          <a:p>
            <a:pPr marL="756000" lvl="1" indent="-252000" eaLnBrk="1" hangingPunct="1"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válka – ne hlad, ale chudší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1. republika </a:t>
            </a:r>
            <a:r>
              <a:rPr lang="cs-CZ" sz="1600" dirty="0" smtClean="0">
                <a:latin typeface="Constantia" panose="02030602050306030303" pitchFamily="18" charset="0"/>
              </a:rPr>
              <a:t>stavěla „střední třídě“ (úředník, učitel)</a:t>
            </a:r>
            <a:endParaRPr lang="cs-CZ" sz="1600" dirty="0">
              <a:latin typeface="Constantia" panose="02030602050306030303" pitchFamily="18" charset="0"/>
            </a:endParaRP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obecnější rozšíření </a:t>
            </a:r>
            <a:r>
              <a:rPr lang="cs-CZ" sz="1600" dirty="0" smtClean="0">
                <a:latin typeface="Constantia" panose="02030602050306030303" pitchFamily="18" charset="0"/>
              </a:rPr>
              <a:t>moderní </a:t>
            </a:r>
            <a:r>
              <a:rPr lang="cs-CZ" sz="1600" dirty="0">
                <a:latin typeface="Constantia" panose="02030602050306030303" pitchFamily="18" charset="0"/>
              </a:rPr>
              <a:t>kuchyně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problémy zásobování, zjednodušení, zrychlení (fabričky chodily do práce)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do války – stravování napojeno na to, kam člověk patřil, kde žil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vlastnictví kuchařky – symbol postavení; </a:t>
            </a:r>
            <a:r>
              <a:rPr lang="cs-CZ" sz="1600" dirty="0" err="1">
                <a:latin typeface="Constantia" panose="02030602050306030303" pitchFamily="18" charset="0"/>
              </a:rPr>
              <a:t>Sandtnerová</a:t>
            </a:r>
            <a:r>
              <a:rPr lang="cs-CZ" sz="1600" dirty="0">
                <a:latin typeface="Constantia" panose="02030602050306030303" pitchFamily="18" charset="0"/>
              </a:rPr>
              <a:t>, Kejřová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 smtClean="0">
                <a:latin typeface="Constantia" panose="02030602050306030303" pitchFamily="18" charset="0"/>
              </a:rPr>
              <a:t>vnitřnosti </a:t>
            </a:r>
            <a:r>
              <a:rPr lang="cs-CZ" sz="1600" dirty="0">
                <a:latin typeface="Constantia" panose="02030602050306030303" pitchFamily="18" charset="0"/>
              </a:rPr>
              <a:t>– od středověku považovány za delikatesu (</a:t>
            </a:r>
            <a:r>
              <a:rPr lang="cs-CZ" sz="1600" dirty="0" smtClean="0">
                <a:latin typeface="Constantia" panose="02030602050306030303" pitchFamily="18" charset="0"/>
              </a:rPr>
              <a:t>pajšl, </a:t>
            </a:r>
            <a:r>
              <a:rPr lang="cs-CZ" sz="1600" dirty="0" err="1" smtClean="0">
                <a:latin typeface="Constantia" panose="02030602050306030303" pitchFamily="18" charset="0"/>
              </a:rPr>
              <a:t>vemínko</a:t>
            </a:r>
            <a:r>
              <a:rPr lang="cs-CZ" sz="1600" dirty="0">
                <a:latin typeface="Constantia" panose="02030602050306030303" pitchFamily="18" charset="0"/>
              </a:rPr>
              <a:t>, </a:t>
            </a:r>
            <a:r>
              <a:rPr lang="cs-CZ" sz="1600" dirty="0" smtClean="0">
                <a:latin typeface="Constantia" panose="02030602050306030303" pitchFamily="18" charset="0"/>
              </a:rPr>
              <a:t>brzlík</a:t>
            </a:r>
            <a:r>
              <a:rPr lang="cs-CZ" sz="1600" dirty="0">
                <a:latin typeface="Constantia" panose="02030602050306030303" pitchFamily="18" charset="0"/>
              </a:rPr>
              <a:t>, ledvinky)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600" dirty="0">
                <a:latin typeface="Constantia" panose="02030602050306030303" pitchFamily="18" charset="0"/>
              </a:rPr>
              <a:t>do roku 2000 – </a:t>
            </a:r>
            <a:r>
              <a:rPr lang="cs-CZ" sz="1600" dirty="0" smtClean="0">
                <a:latin typeface="Constantia" panose="02030602050306030303" pitchFamily="18" charset="0"/>
              </a:rPr>
              <a:t>globalizace (ve </a:t>
            </a:r>
            <a:r>
              <a:rPr lang="cs-CZ" sz="1600" dirty="0">
                <a:latin typeface="Constantia" panose="02030602050306030303" pitchFamily="18" charset="0"/>
              </a:rPr>
              <a:t>středověku běžná ve šlechtické </a:t>
            </a:r>
            <a:r>
              <a:rPr lang="cs-CZ" sz="1600" dirty="0" smtClean="0">
                <a:latin typeface="Constantia" panose="02030602050306030303" pitchFamily="18" charset="0"/>
              </a:rPr>
              <a:t>kuchyni)</a:t>
            </a:r>
            <a:endParaRPr lang="cs-CZ" sz="16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 dirty="0">
                <a:solidFill>
                  <a:srgbClr val="FFFFFF"/>
                </a:solidFill>
                <a:latin typeface="Constantia" panose="02030602050306030303" pitchFamily="18" charset="0"/>
              </a:rPr>
              <a:t>Přehled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SzPct val="60000"/>
            </a:pPr>
            <a:r>
              <a:rPr lang="cs-CZ" sz="1400" dirty="0">
                <a:latin typeface="Constantia" panose="02030602050306030303" pitchFamily="18" charset="0"/>
              </a:rPr>
              <a:t>  </a:t>
            </a:r>
            <a:r>
              <a:rPr lang="cs-CZ" sz="1400" b="1" dirty="0">
                <a:latin typeface="Constantia" panose="02030602050306030303" pitchFamily="18" charset="0"/>
              </a:rPr>
              <a:t>Vídeňský řízek – symbol monarchie (</a:t>
            </a:r>
            <a:r>
              <a:rPr lang="cs-CZ" sz="1400" b="1" dirty="0" err="1">
                <a:latin typeface="Constantia" panose="02030602050306030303" pitchFamily="18" charset="0"/>
              </a:rPr>
              <a:t>Miláno</a:t>
            </a:r>
            <a:r>
              <a:rPr lang="cs-CZ" sz="1400" b="1" dirty="0">
                <a:latin typeface="Constantia" panose="02030602050306030303" pitchFamily="18" charset="0"/>
              </a:rPr>
              <a:t>, telecí řízek obalený ve směsi strouhanky a sýra, smažený)</a:t>
            </a: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472608"/>
          </a:xfrm>
        </p:spPr>
        <p:txBody>
          <a:bodyPr/>
          <a:lstStyle/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700" dirty="0" smtClean="0">
                <a:latin typeface="Constantia" panose="02030602050306030303" pitchFamily="18" charset="0"/>
              </a:rPr>
              <a:t>hostina / hodování spojeno </a:t>
            </a:r>
            <a:r>
              <a:rPr lang="cs-CZ" sz="1700" dirty="0">
                <a:latin typeface="Constantia" panose="02030602050306030303" pitchFamily="18" charset="0"/>
              </a:rPr>
              <a:t>s významnou příležitostí (Vánoce, Nový rok, Velikonoce)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700" dirty="0" smtClean="0">
                <a:latin typeface="Constantia" panose="02030602050306030303" pitchFamily="18" charset="0"/>
              </a:rPr>
              <a:t>panské </a:t>
            </a:r>
            <a:r>
              <a:rPr lang="cs-CZ" sz="1700" dirty="0">
                <a:latin typeface="Constantia" panose="02030602050306030303" pitchFamily="18" charset="0"/>
              </a:rPr>
              <a:t>a bohaté domy konec 15. století – společenská pravidla chování u stolu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altLang="cs-CZ" sz="1700" dirty="0" smtClean="0">
                <a:latin typeface="Constantia" panose="02030602050306030303" pitchFamily="18" charset="0"/>
              </a:rPr>
              <a:t>děti </a:t>
            </a:r>
            <a:r>
              <a:rPr lang="cs-CZ" altLang="cs-CZ" sz="1700" dirty="0">
                <a:latin typeface="Constantia" panose="02030602050306030303" pitchFamily="18" charset="0"/>
              </a:rPr>
              <a:t>u stolu až když zvládly pravidla etikety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700" dirty="0">
                <a:latin typeface="Constantia" panose="02030602050306030303" pitchFamily="18" charset="0"/>
              </a:rPr>
              <a:t>1501 – Řehoř Hrubý z Jelení přeložil </a:t>
            </a:r>
            <a:r>
              <a:rPr lang="cs-CZ" sz="1700" dirty="0" err="1">
                <a:latin typeface="Constantia" panose="02030602050306030303" pitchFamily="18" charset="0"/>
              </a:rPr>
              <a:t>Petrarkovo</a:t>
            </a:r>
            <a:r>
              <a:rPr lang="cs-CZ" sz="1700" dirty="0">
                <a:latin typeface="Constantia" panose="02030602050306030303" pitchFamily="18" charset="0"/>
              </a:rPr>
              <a:t> </a:t>
            </a:r>
            <a:r>
              <a:rPr lang="cs-CZ" sz="1700" i="1" dirty="0">
                <a:latin typeface="Constantia" panose="02030602050306030303" pitchFamily="18" charset="0"/>
              </a:rPr>
              <a:t>Rozmlouvání o štěstí a </a:t>
            </a:r>
            <a:r>
              <a:rPr lang="cs-CZ" sz="1700" i="1" dirty="0" smtClean="0">
                <a:latin typeface="Constantia" panose="02030602050306030303" pitchFamily="18" charset="0"/>
              </a:rPr>
              <a:t>neštěstí</a:t>
            </a:r>
            <a:r>
              <a:rPr lang="cs-CZ" sz="1700" dirty="0" smtClean="0">
                <a:latin typeface="Constantia" panose="02030602050306030303" pitchFamily="18" charset="0"/>
              </a:rPr>
              <a:t>; píše i </a:t>
            </a:r>
            <a:r>
              <a:rPr lang="cs-CZ" sz="1700" dirty="0">
                <a:latin typeface="Constantia" panose="02030602050306030303" pitchFamily="18" charset="0"/>
              </a:rPr>
              <a:t>o slušnosti u </a:t>
            </a:r>
            <a:r>
              <a:rPr lang="cs-CZ" sz="1700" dirty="0" smtClean="0">
                <a:latin typeface="Constantia" panose="02030602050306030303" pitchFamily="18" charset="0"/>
              </a:rPr>
              <a:t>stolu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500" dirty="0" smtClean="0">
                <a:latin typeface="Constantia" panose="02030602050306030303" pitchFamily="18" charset="0"/>
              </a:rPr>
              <a:t>hlavní </a:t>
            </a:r>
            <a:r>
              <a:rPr lang="cs-CZ" sz="1500" dirty="0">
                <a:latin typeface="Constantia" panose="02030602050306030303" pitchFamily="18" charset="0"/>
              </a:rPr>
              <a:t>zásada </a:t>
            </a:r>
            <a:r>
              <a:rPr lang="la-001" sz="1500" dirty="0" smtClean="0">
                <a:latin typeface="Constantia" panose="02030602050306030303" pitchFamily="18" charset="0"/>
              </a:rPr>
              <a:t>–</a:t>
            </a:r>
            <a:r>
              <a:rPr lang="cs-CZ" sz="1500" dirty="0" smtClean="0">
                <a:latin typeface="Constantia" panose="02030602050306030303" pitchFamily="18" charset="0"/>
              </a:rPr>
              <a:t> nepomlouvat </a:t>
            </a:r>
            <a:r>
              <a:rPr lang="cs-CZ" sz="1500" dirty="0">
                <a:latin typeface="Constantia" panose="02030602050306030303" pitchFamily="18" charset="0"/>
              </a:rPr>
              <a:t>hostinu, jídla a hostitele</a:t>
            </a:r>
          </a:p>
          <a:p>
            <a:pPr marL="756000" lvl="1" indent="-252000" eaLnBrk="1" hangingPunct="1">
              <a:spcBef>
                <a:spcPts val="200"/>
              </a:spcBef>
              <a:buSzPct val="60000"/>
              <a:buFont typeface="Wingdings" pitchFamily="2" charset="2"/>
              <a:buChar char="q"/>
            </a:pPr>
            <a:r>
              <a:rPr lang="cs-CZ" sz="1500" dirty="0">
                <a:latin typeface="Constantia" panose="02030602050306030303" pitchFamily="18" charset="0"/>
              </a:rPr>
              <a:t>nebylo vhodné </a:t>
            </a:r>
            <a:r>
              <a:rPr lang="la-001" sz="1500" dirty="0" smtClean="0">
                <a:latin typeface="Constantia" panose="02030602050306030303" pitchFamily="18" charset="0"/>
              </a:rPr>
              <a:t>–</a:t>
            </a:r>
            <a:r>
              <a:rPr lang="cs-CZ" sz="1500" dirty="0" smtClean="0">
                <a:latin typeface="Constantia" panose="02030602050306030303" pitchFamily="18" charset="0"/>
              </a:rPr>
              <a:t> strkat </a:t>
            </a:r>
            <a:r>
              <a:rPr lang="cs-CZ" sz="1500" dirty="0">
                <a:latin typeface="Constantia" panose="02030602050306030303" pitchFamily="18" charset="0"/>
              </a:rPr>
              <a:t>ruku do mísy s jídlem, šťourat se nožem mezi zuby, neutřít si umaštěná ústa ubrouskem před pitím z poháru, mluvit s plnými ústy, brát jídlo hodovníkovi </a:t>
            </a:r>
            <a:r>
              <a:rPr lang="cs-CZ" sz="1500" dirty="0" smtClean="0">
                <a:latin typeface="Constantia" panose="02030602050306030303" pitchFamily="18" charset="0"/>
              </a:rPr>
              <a:t>„před nosem“; jídlo </a:t>
            </a:r>
            <a:r>
              <a:rPr lang="cs-CZ" sz="1500" dirty="0">
                <a:latin typeface="Constantia" panose="02030602050306030303" pitchFamily="18" charset="0"/>
              </a:rPr>
              <a:t>se nehltá, nýbrž pomalu vychutnává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1800" dirty="0">
              <a:latin typeface="Constantia" panose="02030602050306030303" pitchFamily="18" charset="0"/>
            </a:endParaRPr>
          </a:p>
          <a:p>
            <a:pPr marL="109447" indent="0" eaLnBrk="1" hangingPunct="1">
              <a:buSzPct val="60000"/>
              <a:buNone/>
            </a:pPr>
            <a:endParaRPr lang="cs-CZ" sz="1800" dirty="0">
              <a:latin typeface="Constantia" panose="02030602050306030303" pitchFamily="18" charset="0"/>
            </a:endParaRPr>
          </a:p>
          <a:p>
            <a:endParaRPr lang="cs-CZ" sz="1800" dirty="0">
              <a:latin typeface="Constantia" panose="02030602050306030303" pitchFamily="18" charset="0"/>
            </a:endParaRPr>
          </a:p>
          <a:p>
            <a:endParaRPr lang="cs-CZ" sz="1800" dirty="0">
              <a:latin typeface="Constantia" panose="02030602050306030303" pitchFamily="18" charset="0"/>
            </a:endParaRPr>
          </a:p>
          <a:p>
            <a:endParaRPr lang="cs-CZ" sz="1800" dirty="0">
              <a:latin typeface="Constantia" panose="02030602050306030303" pitchFamily="18" charset="0"/>
            </a:endParaRPr>
          </a:p>
          <a:p>
            <a:endParaRPr lang="cs-CZ" sz="1800" dirty="0">
              <a:latin typeface="Constantia" panose="02030602050306030303" pitchFamily="18" charset="0"/>
            </a:endParaRPr>
          </a:p>
          <a:p>
            <a:pPr marL="0" lvl="0" indent="0">
              <a:buNone/>
            </a:pPr>
            <a:endParaRPr lang="cs-CZ" sz="20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Etiketa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944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Zobrazení příběhu Lota; se ženou a dvěma dcerami hostí anděly; </a:t>
            </a:r>
            <a:r>
              <a:rPr kumimoji="0" lang="cs-CZ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Velislavova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 bible (cca 1340)</a:t>
            </a: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014" y="3348000"/>
            <a:ext cx="5220000" cy="314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0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6000"/>
            <a:ext cx="9144000" cy="5472608"/>
          </a:xfrm>
        </p:spPr>
        <p:txBody>
          <a:bodyPr/>
          <a:lstStyle/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nůž – kamenný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1800" dirty="0">
                <a:latin typeface="Constantia" panose="02030602050306030303" pitchFamily="18" charset="0"/>
              </a:rPr>
              <a:t> bronzový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800" dirty="0">
                <a:latin typeface="Constantia" panose="02030602050306030303" pitchFamily="18" charset="0"/>
              </a:rPr>
              <a:t>železný; každý měl svůj, který si přinášel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lžíce – dřevo </a:t>
            </a:r>
            <a:r>
              <a:rPr lang="cs-CZ" sz="1800" dirty="0">
                <a:latin typeface="Constantia" panose="02030602050306030303" pitchFamily="18" charset="0"/>
                <a:cs typeface="Times New Roman" panose="02020603050405020304" pitchFamily="18" charset="0"/>
              </a:rPr>
              <a:t>→ cín</a:t>
            </a:r>
            <a:r>
              <a:rPr lang="cs-CZ" sz="1800" dirty="0">
                <a:latin typeface="Constantia" panose="02030602050306030303" pitchFamily="18" charset="0"/>
              </a:rPr>
              <a:t> </a:t>
            </a:r>
            <a:r>
              <a:rPr lang="cs-CZ" sz="1800" dirty="0">
                <a:latin typeface="Constantia" panose="02030602050306030303" pitchFamily="18" charset="0"/>
                <a:cs typeface="Times New Roman" panose="02020603050405020304" pitchFamily="18" charset="0"/>
              </a:rPr>
              <a:t>→  </a:t>
            </a:r>
            <a:r>
              <a:rPr lang="cs-CZ" sz="1800" dirty="0">
                <a:latin typeface="Constantia" panose="02030602050306030303" pitchFamily="18" charset="0"/>
              </a:rPr>
              <a:t>obecné kovy, poniklované železo, slitiny (polovina 19. století)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vidlice na maso – při přípravě a podávání masa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vidlička – </a:t>
            </a:r>
            <a:r>
              <a:rPr lang="cs-CZ" sz="1800" b="1" dirty="0">
                <a:latin typeface="Constantia" panose="02030602050306030303" pitchFamily="18" charset="0"/>
              </a:rPr>
              <a:t>16. století</a:t>
            </a:r>
            <a:r>
              <a:rPr lang="cs-CZ" sz="1800" dirty="0">
                <a:latin typeface="Constantia" panose="02030602050306030303" pitchFamily="18" charset="0"/>
              </a:rPr>
              <a:t>, pouze ve vznešených kruzích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konzumace </a:t>
            </a:r>
            <a:r>
              <a:rPr lang="cs-CZ" sz="1800" dirty="0">
                <a:latin typeface="Constantia" panose="02030602050306030303" pitchFamily="18" charset="0"/>
              </a:rPr>
              <a:t>ze společných mís, maso na krajíce chleba (tzv. chlebové </a:t>
            </a:r>
            <a:r>
              <a:rPr lang="cs-CZ" sz="1800" dirty="0" smtClean="0">
                <a:latin typeface="Constantia" panose="02030602050306030303" pitchFamily="18" charset="0"/>
              </a:rPr>
              <a:t>talíře)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kulaté/čtyřhranné </a:t>
            </a:r>
            <a:r>
              <a:rPr lang="cs-CZ" sz="1800" dirty="0">
                <a:latin typeface="Constantia" panose="02030602050306030303" pitchFamily="18" charset="0"/>
              </a:rPr>
              <a:t>desky ze dřeva/cínu </a:t>
            </a:r>
            <a:r>
              <a:rPr lang="cs-CZ" sz="1800" dirty="0" smtClean="0">
                <a:latin typeface="Constantia" panose="02030602050306030303" pitchFamily="18" charset="0"/>
              </a:rPr>
              <a:t>(nejstarší)</a:t>
            </a:r>
            <a:endParaRPr lang="cs-CZ" sz="18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talíře </a:t>
            </a:r>
            <a:r>
              <a:rPr lang="cs-CZ" sz="1800" dirty="0">
                <a:latin typeface="Constantia" panose="02030602050306030303" pitchFamily="18" charset="0"/>
              </a:rPr>
              <a:t>a mělké misky </a:t>
            </a:r>
            <a:r>
              <a:rPr lang="cs-CZ" sz="1800" dirty="0" smtClean="0">
                <a:latin typeface="Constantia" panose="02030602050306030303" pitchFamily="18" charset="0"/>
              </a:rPr>
              <a:t>pro </a:t>
            </a:r>
            <a:r>
              <a:rPr lang="cs-CZ" sz="1800" dirty="0">
                <a:latin typeface="Constantia" panose="02030602050306030303" pitchFamily="18" charset="0"/>
              </a:rPr>
              <a:t>potřeby stolování – </a:t>
            </a:r>
            <a:r>
              <a:rPr lang="cs-CZ" sz="1800" b="1" dirty="0">
                <a:latin typeface="Constantia" panose="02030602050306030303" pitchFamily="18" charset="0"/>
              </a:rPr>
              <a:t>14. </a:t>
            </a:r>
            <a:r>
              <a:rPr lang="cs-CZ" sz="1800" b="1" dirty="0" smtClean="0">
                <a:latin typeface="Constantia" panose="02030602050306030303" pitchFamily="18" charset="0"/>
              </a:rPr>
              <a:t>století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současný vzhled stolního nádobí </a:t>
            </a:r>
            <a:r>
              <a:rPr lang="cs-CZ" sz="1800" dirty="0">
                <a:latin typeface="Constantia" panose="02030602050306030303" pitchFamily="18" charset="0"/>
              </a:rPr>
              <a:t>– </a:t>
            </a:r>
            <a:r>
              <a:rPr lang="cs-CZ" sz="1800" b="1" dirty="0">
                <a:latin typeface="Constantia" panose="02030602050306030303" pitchFamily="18" charset="0"/>
              </a:rPr>
              <a:t>16. </a:t>
            </a:r>
            <a:r>
              <a:rPr lang="cs-CZ" sz="1800" b="1" dirty="0" smtClean="0">
                <a:latin typeface="Constantia" panose="02030602050306030303" pitchFamily="18" charset="0"/>
              </a:rPr>
              <a:t>století</a:t>
            </a:r>
            <a:endParaRPr lang="cs-CZ" sz="18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naběračky na vodu a polévku – </a:t>
            </a:r>
            <a:r>
              <a:rPr lang="cs-CZ" sz="1800" b="1" dirty="0">
                <a:latin typeface="Constantia" panose="02030602050306030303" pitchFamily="18" charset="0"/>
              </a:rPr>
              <a:t>16. století </a:t>
            </a:r>
            <a:endParaRPr lang="cs-CZ" sz="18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ubrus – měšťané od </a:t>
            </a:r>
            <a:r>
              <a:rPr lang="cs-CZ" sz="1800" b="1" dirty="0">
                <a:latin typeface="Constantia" panose="02030602050306030303" pitchFamily="18" charset="0"/>
              </a:rPr>
              <a:t>15. století </a:t>
            </a:r>
            <a:r>
              <a:rPr lang="cs-CZ" sz="1800" dirty="0">
                <a:latin typeface="Constantia" panose="02030602050306030303" pitchFamily="18" charset="0"/>
              </a:rPr>
              <a:t>(jen slavnostní příležitosti)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slánky </a:t>
            </a:r>
            <a:r>
              <a:rPr lang="cs-CZ" sz="1800" dirty="0" smtClean="0">
                <a:latin typeface="Constantia" panose="02030602050306030303" pitchFamily="18" charset="0"/>
              </a:rPr>
              <a:t>– od </a:t>
            </a:r>
            <a:r>
              <a:rPr lang="cs-CZ" sz="1800" b="1" dirty="0" smtClean="0">
                <a:latin typeface="Constantia" panose="02030602050306030303" pitchFamily="18" charset="0"/>
              </a:rPr>
              <a:t>15</a:t>
            </a:r>
            <a:r>
              <a:rPr lang="cs-CZ" sz="1800" b="1" dirty="0">
                <a:latin typeface="Constantia" panose="02030602050306030303" pitchFamily="18" charset="0"/>
              </a:rPr>
              <a:t>. století </a:t>
            </a:r>
            <a:r>
              <a:rPr lang="cs-CZ" sz="1800" dirty="0" smtClean="0">
                <a:latin typeface="Constantia" panose="02030602050306030303" pitchFamily="18" charset="0"/>
              </a:rPr>
              <a:t>(bohaté domy, </a:t>
            </a:r>
            <a:r>
              <a:rPr lang="cs-CZ" sz="1800" dirty="0" smtClean="0">
                <a:latin typeface="Constantia" panose="02030602050306030303" pitchFamily="18" charset="0"/>
              </a:rPr>
              <a:t>z </a:t>
            </a:r>
            <a:r>
              <a:rPr lang="cs-CZ" sz="1800" dirty="0">
                <a:latin typeface="Constantia" panose="02030602050306030303" pitchFamily="18" charset="0"/>
              </a:rPr>
              <a:t>drahých </a:t>
            </a:r>
            <a:r>
              <a:rPr lang="cs-CZ" sz="1800" dirty="0" smtClean="0">
                <a:latin typeface="Constantia" panose="02030602050306030303" pitchFamily="18" charset="0"/>
              </a:rPr>
              <a:t>kovů)</a:t>
            </a:r>
            <a:endParaRPr lang="cs-CZ" sz="18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poháry – vlastní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altLang="cs-CZ" sz="1800" dirty="0">
                <a:latin typeface="Constantia" panose="02030602050306030303" pitchFamily="18" charset="0"/>
              </a:rPr>
              <a:t>kuchyně – měděné, pocínované nádoby – </a:t>
            </a:r>
            <a:r>
              <a:rPr lang="cs-CZ" altLang="cs-CZ" sz="1800" b="1" dirty="0">
                <a:latin typeface="Constantia" panose="02030602050306030303" pitchFamily="18" charset="0"/>
              </a:rPr>
              <a:t>18. století</a:t>
            </a:r>
          </a:p>
          <a:p>
            <a:pPr marL="109447" indent="0" eaLnBrk="1" hangingPunct="1">
              <a:buSzPct val="60000"/>
              <a:buNone/>
            </a:pPr>
            <a:endParaRPr lang="cs-CZ" sz="1800" kern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1800" b="1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1800" dirty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endParaRPr lang="cs-CZ" sz="1800" dirty="0">
              <a:latin typeface="Constantia" panose="02030602050306030303" pitchFamily="18" charset="0"/>
            </a:endParaRPr>
          </a:p>
          <a:p>
            <a:endParaRPr lang="cs-CZ" sz="1800" dirty="0">
              <a:latin typeface="Constantia" panose="02030602050306030303" pitchFamily="18" charset="0"/>
            </a:endParaRPr>
          </a:p>
          <a:p>
            <a:endParaRPr lang="cs-CZ" sz="1800" dirty="0">
              <a:latin typeface="Constantia" panose="02030602050306030303" pitchFamily="18" charset="0"/>
            </a:endParaRPr>
          </a:p>
          <a:p>
            <a:endParaRPr lang="cs-CZ" sz="1800" dirty="0">
              <a:latin typeface="Constantia" panose="02030602050306030303" pitchFamily="18" charset="0"/>
            </a:endParaRPr>
          </a:p>
          <a:p>
            <a:endParaRPr lang="cs-CZ" sz="1800" dirty="0">
              <a:latin typeface="Constantia" panose="02030602050306030303" pitchFamily="18" charset="0"/>
            </a:endParaRPr>
          </a:p>
          <a:p>
            <a:pPr marL="0" lvl="0" indent="0">
              <a:buNone/>
            </a:pPr>
            <a:endParaRPr lang="cs-CZ" sz="20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Nádobí a náčiní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9447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/>
            </a:endParaRP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08" y="3068960"/>
            <a:ext cx="230620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9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6185" t="4752" r="11366" b="16582"/>
          <a:stretch/>
        </p:blipFill>
        <p:spPr>
          <a:xfrm>
            <a:off x="0" y="360000"/>
            <a:ext cx="9144000" cy="4910919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0" y="5256000"/>
            <a:ext cx="9144000" cy="1620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cs-CZ" sz="6000" b="1" dirty="0" smtClean="0">
                <a:latin typeface="Constantia" panose="02030602050306030303" pitchFamily="18" charset="0"/>
              </a:rPr>
              <a:t>VENKOV</a:t>
            </a:r>
            <a:endParaRPr lang="cs-CZ" sz="6000" dirty="0">
              <a:latin typeface="Constantia" panose="02030602050306030303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0"/>
            <a:ext cx="9144000" cy="828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1800"/>
              </a:spcAft>
              <a:defRPr/>
            </a:pPr>
            <a:endParaRPr lang="cs-CZ" sz="6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5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venkovské obyvatelstvo – označováno jako lid </a:t>
            </a:r>
            <a:r>
              <a:rPr lang="cs-CZ" sz="1800" dirty="0">
                <a:latin typeface="Constantia" panose="02030602050306030303" pitchFamily="18" charset="0"/>
                <a:cs typeface="Times New Roman" panose="02020603050405020304" pitchFamily="18" charset="0"/>
              </a:rPr>
              <a:t>→</a:t>
            </a:r>
            <a:r>
              <a:rPr lang="cs-CZ" sz="1800" dirty="0">
                <a:latin typeface="Constantia" panose="02030602050306030303" pitchFamily="18" charset="0"/>
              </a:rPr>
              <a:t> LIDOVÉ = venkovské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do 19. století – polovina až 80 % obyvatelstva (dnes +/- 7 %)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základ </a:t>
            </a:r>
            <a:r>
              <a:rPr lang="cs-CZ" sz="1800" dirty="0">
                <a:latin typeface="Constantia" panose="02030602050306030303" pitchFamily="18" charset="0"/>
              </a:rPr>
              <a:t>– domácí produkce (z 95 %  co vypěstovali nebo vyprodukovali)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kupovali </a:t>
            </a:r>
            <a:r>
              <a:rPr lang="cs-CZ" sz="1800" dirty="0">
                <a:latin typeface="Constantia" panose="02030602050306030303" pitchFamily="18" charset="0"/>
              </a:rPr>
              <a:t>jen to, co neuměli vypěstovat, vychovat, vyrobit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industriální oblasti – zánik 19./20. století, většinově v meziválečném období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>
                <a:latin typeface="Constantia" panose="02030602050306030303" pitchFamily="18" charset="0"/>
              </a:rPr>
              <a:t>neprůmyslové oblasti – do +/- 50. let 20. století </a:t>
            </a:r>
            <a:endParaRPr lang="cs-CZ" sz="1800" dirty="0">
              <a:latin typeface="Constantia" panose="02030602050306030303" pitchFamily="18" charset="0"/>
            </a:endParaRPr>
          </a:p>
          <a:p>
            <a:pPr marL="792000" lvl="1" indent="-252000" eaLnBrk="1" hangingPunct="1">
              <a:buSzPct val="60000"/>
              <a:buFont typeface="Wingdings" pitchFamily="2" charset="2"/>
              <a:buChar char="q"/>
            </a:pPr>
            <a:endParaRPr lang="cs-CZ" sz="2000" dirty="0"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Lidová strava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 </a:t>
            </a: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18064" r="23226" b="9679"/>
          <a:stretch/>
        </p:blipFill>
        <p:spPr>
          <a:xfrm>
            <a:off x="792000" y="2988000"/>
            <a:ext cx="3847500" cy="324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00" y="298800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7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4000"/>
            <a:ext cx="9144000" cy="5472608"/>
          </a:xfrm>
        </p:spPr>
        <p:txBody>
          <a:bodyPr/>
          <a:lstStyle/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přírodní </a:t>
            </a:r>
            <a:r>
              <a:rPr lang="cs-CZ" sz="1800" dirty="0">
                <a:latin typeface="Constantia" panose="02030602050306030303" pitchFamily="18" charset="0"/>
              </a:rPr>
              <a:t>podmínky, vodní toky, klima – nížina, podhůří, </a:t>
            </a:r>
            <a:r>
              <a:rPr lang="cs-CZ" sz="1800" dirty="0" smtClean="0">
                <a:latin typeface="Constantia" panose="02030602050306030303" pitchFamily="18" charset="0"/>
              </a:rPr>
              <a:t>hory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geografická </a:t>
            </a:r>
            <a:r>
              <a:rPr lang="cs-CZ" sz="1800" dirty="0">
                <a:latin typeface="Constantia" panose="02030602050306030303" pitchFamily="18" charset="0"/>
              </a:rPr>
              <a:t>poloha (blízko měst –  snazší si </a:t>
            </a:r>
            <a:r>
              <a:rPr lang="cs-CZ" sz="1800" dirty="0" smtClean="0">
                <a:latin typeface="Constantia" panose="02030602050306030303" pitchFamily="18" charset="0"/>
              </a:rPr>
              <a:t>koupit)</a:t>
            </a: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rozložení </a:t>
            </a:r>
            <a:r>
              <a:rPr lang="cs-CZ" sz="1800" dirty="0">
                <a:latin typeface="Constantia" panose="02030602050306030303" pitchFamily="18" charset="0"/>
              </a:rPr>
              <a:t>pozemků, kvalita konkrétního místa, bonita půdy </a:t>
            </a:r>
            <a:endParaRPr lang="cs-CZ" sz="1800" dirty="0" smtClean="0">
              <a:latin typeface="Constantia" panose="02030602050306030303" pitchFamily="18" charset="0"/>
            </a:endParaRPr>
          </a:p>
          <a:p>
            <a:pPr indent="-360000" eaLnBrk="1" hangingPunct="1">
              <a:buSzPct val="60000"/>
              <a:buFont typeface="Wingdings" pitchFamily="2" charset="2"/>
              <a:buChar char="q"/>
            </a:pPr>
            <a:r>
              <a:rPr lang="cs-CZ" sz="1800" dirty="0" smtClean="0">
                <a:latin typeface="Constantia" panose="02030602050306030303" pitchFamily="18" charset="0"/>
              </a:rPr>
              <a:t>sociální </a:t>
            </a:r>
            <a:r>
              <a:rPr lang="cs-CZ" sz="1800" dirty="0">
                <a:latin typeface="Constantia" panose="02030602050306030303" pitchFamily="18" charset="0"/>
              </a:rPr>
              <a:t>postavení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-1"/>
            <a:ext cx="9144000" cy="792000"/>
          </a:xfrm>
          <a:prstGeom prst="rect">
            <a:avLst/>
          </a:prstGeom>
          <a:solidFill>
            <a:srgbClr val="26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400" b="1" dirty="0">
                <a:solidFill>
                  <a:srgbClr val="FFFFFF"/>
                </a:solidFill>
                <a:latin typeface="Constantia" panose="02030602050306030303" pitchFamily="18" charset="0"/>
              </a:rPr>
              <a:t>Lidová strava</a:t>
            </a:r>
            <a:endParaRPr lang="en-GB" sz="4400" b="1" dirty="0">
              <a:solidFill>
                <a:srgbClr val="FFFFFF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-3970" y="6453336"/>
            <a:ext cx="9147969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0000"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/>
              </a:rPr>
              <a:t> </a:t>
            </a:r>
          </a:p>
        </p:txBody>
      </p:sp>
      <p:sp>
        <p:nvSpPr>
          <p:cNvPr id="10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100392" y="6525344"/>
            <a:ext cx="864096" cy="360040"/>
          </a:xfrm>
          <a:noFill/>
        </p:spPr>
        <p:txBody>
          <a:bodyPr/>
          <a:lstStyle>
            <a:lvl1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defTabSz="91432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280758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695440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110124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524806" indent="-207341" defTabSz="914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B94FC5-5F90-437F-8442-A9A17912FFEE}" type="slidenum">
              <a:rPr kumimoji="0" lang="cs-CZ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32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r="27259"/>
          <a:stretch/>
        </p:blipFill>
        <p:spPr>
          <a:xfrm>
            <a:off x="504000" y="2520000"/>
            <a:ext cx="4141296" cy="3312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3" r="26189" b="56005"/>
          <a:stretch/>
        </p:blipFill>
        <p:spPr>
          <a:xfrm>
            <a:off x="4932000" y="2520000"/>
            <a:ext cx="3769336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95130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7642</TotalTime>
  <Words>2969</Words>
  <Application>Microsoft Office PowerPoint</Application>
  <PresentationFormat>Předvádění na obrazovce (4:3)</PresentationFormat>
  <Paragraphs>360</Paragraphs>
  <Slides>30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Constantia</vt:lpstr>
      <vt:lpstr>Times New Roman</vt:lpstr>
      <vt:lpstr>Verdana</vt:lpstr>
      <vt:lpstr>Wingdings</vt:lpstr>
      <vt:lpstr>Profil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Další odborné vzdělávání v oblasti gastronomie</dc:title>
  <dc:creator>Uzivatel1</dc:creator>
  <cp:lastModifiedBy>dlu0001</cp:lastModifiedBy>
  <cp:revision>477</cp:revision>
  <dcterms:created xsi:type="dcterms:W3CDTF">2012-02-16T15:11:15Z</dcterms:created>
  <dcterms:modified xsi:type="dcterms:W3CDTF">2024-04-02T13:18:24Z</dcterms:modified>
</cp:coreProperties>
</file>