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  <p:sldMasterId id="2147483694" r:id="rId3"/>
    <p:sldMasterId id="2147483695" r:id="rId4"/>
  </p:sldMasterIdLst>
  <p:notesMasterIdLst>
    <p:notesMasterId r:id="rId16"/>
  </p:notesMasterIdLst>
  <p:sldIdLst>
    <p:sldId id="295" r:id="rId5"/>
    <p:sldId id="315" r:id="rId6"/>
    <p:sldId id="337" r:id="rId7"/>
    <p:sldId id="330" r:id="rId8"/>
    <p:sldId id="335" r:id="rId9"/>
    <p:sldId id="332" r:id="rId10"/>
    <p:sldId id="333" r:id="rId11"/>
    <p:sldId id="336" r:id="rId12"/>
    <p:sldId id="321" r:id="rId13"/>
    <p:sldId id="323" r:id="rId14"/>
    <p:sldId id="334" r:id="rId15"/>
  </p:sldIdLst>
  <p:sldSz cx="9144000" cy="6858000" type="screen4x3"/>
  <p:notesSz cx="7315200" cy="96012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C0C0"/>
    <a:srgbClr val="FF7A18"/>
    <a:srgbClr val="B301FE"/>
    <a:srgbClr val="008F98"/>
    <a:srgbClr val="29F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4379" autoAdjust="0"/>
  </p:normalViewPr>
  <p:slideViewPr>
    <p:cSldViewPr>
      <p:cViewPr varScale="1">
        <p:scale>
          <a:sx n="69" d="100"/>
          <a:sy n="69" d="100"/>
        </p:scale>
        <p:origin x="18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6E195062-8619-480F-82A8-D1C30793E4EB}" type="datetimeFigureOut">
              <a:rPr lang="en-GB"/>
              <a:pPr/>
              <a:t>15/03/2023</a:t>
            </a:fld>
            <a:endParaRPr lang="en-GB"/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6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BCD85603-F8E1-49FD-B1D3-8FC9E5929A6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D85603-F8E1-49FD-B1D3-8FC9E5929A6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Agregátori</a:t>
            </a:r>
            <a:r>
              <a:rPr lang="sk-SK" baseline="0" dirty="0"/>
              <a:t> zbierajú obsah od svojich partnerov, štandardizujú tento obsah, mapujú ich do </a:t>
            </a:r>
            <a:r>
              <a:rPr lang="sk-SK" baseline="0" dirty="0" err="1"/>
              <a:t>metadát</a:t>
            </a:r>
            <a:r>
              <a:rPr lang="sk-SK" baseline="0" dirty="0"/>
              <a:t> a poskytujú pre Europeanu</a:t>
            </a:r>
            <a:endParaRPr lang="sk-SK" dirty="0"/>
          </a:p>
          <a:p>
            <a:r>
              <a:rPr lang="sk-SK" dirty="0"/>
              <a:t>To znamená,</a:t>
            </a:r>
            <a:r>
              <a:rPr lang="sk-SK" baseline="0" dirty="0"/>
              <a:t> že Europeana nepracuje s tisíckami individuálnych inštitúcií ale s pomocou </a:t>
            </a:r>
            <a:r>
              <a:rPr lang="sk-SK" baseline="0" dirty="0" err="1"/>
              <a:t>agregátorov</a:t>
            </a:r>
            <a:endParaRPr lang="sk-SK" baseline="0" dirty="0"/>
          </a:p>
          <a:p>
            <a:endParaRPr lang="de-AT" dirty="0"/>
          </a:p>
          <a:p>
            <a:r>
              <a:rPr lang="de-AT" dirty="0" err="1"/>
              <a:t>APEnet</a:t>
            </a:r>
            <a:r>
              <a:rPr lang="de-AT" dirty="0"/>
              <a:t>= Archives Portal Europe</a:t>
            </a:r>
          </a:p>
          <a:p>
            <a:endParaRPr lang="de-AT" dirty="0"/>
          </a:p>
          <a:p>
            <a:r>
              <a:rPr lang="sk-SK" dirty="0"/>
              <a:t>Siví agregátori/</a:t>
            </a:r>
            <a:r>
              <a:rPr lang="de-AT" dirty="0"/>
              <a:t>Dark </a:t>
            </a:r>
            <a:r>
              <a:rPr lang="de-AT" dirty="0" err="1"/>
              <a:t>aggregators</a:t>
            </a:r>
            <a:r>
              <a:rPr lang="de-AT" dirty="0"/>
              <a:t> – </a:t>
            </a:r>
            <a:r>
              <a:rPr lang="sk-SK" dirty="0"/>
              <a:t>nemajú verejný</a:t>
            </a:r>
            <a:r>
              <a:rPr lang="sk-SK" baseline="0" dirty="0"/>
              <a:t> portál ale len interný automatizovaný lokálny systém </a:t>
            </a:r>
            <a:endParaRPr lang="de-AT" dirty="0"/>
          </a:p>
          <a:p>
            <a:r>
              <a:rPr lang="de-AT" dirty="0"/>
              <a:t>E </a:t>
            </a:r>
            <a:r>
              <a:rPr lang="de-AT" dirty="0" err="1"/>
              <a:t>local</a:t>
            </a:r>
            <a:r>
              <a:rPr lang="de-AT" dirty="0"/>
              <a:t> – </a:t>
            </a:r>
            <a:r>
              <a:rPr lang="de-AT" dirty="0" err="1"/>
              <a:t>Europeana</a:t>
            </a:r>
            <a:r>
              <a:rPr lang="de-AT" dirty="0"/>
              <a:t> </a:t>
            </a:r>
            <a:r>
              <a:rPr lang="de-AT" dirty="0" err="1"/>
              <a:t>Local</a:t>
            </a:r>
            <a:endParaRPr lang="de-AT" dirty="0"/>
          </a:p>
          <a:p>
            <a:r>
              <a:rPr lang="de-AT" dirty="0"/>
              <a:t>MLAs = </a:t>
            </a:r>
            <a:r>
              <a:rPr lang="de-AT" dirty="0" err="1"/>
              <a:t>musuems</a:t>
            </a:r>
            <a:r>
              <a:rPr lang="de-AT" dirty="0"/>
              <a:t>, </a:t>
            </a:r>
            <a:r>
              <a:rPr lang="de-AT" dirty="0" err="1"/>
              <a:t>libraries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archives</a:t>
            </a:r>
            <a:endParaRPr lang="de-AT" dirty="0"/>
          </a:p>
          <a:p>
            <a:endParaRPr lang="de-AT" dirty="0"/>
          </a:p>
          <a:p>
            <a:r>
              <a:rPr lang="de-AT" dirty="0"/>
              <a:t>National </a:t>
            </a:r>
            <a:r>
              <a:rPr lang="de-AT" dirty="0" err="1"/>
              <a:t>aggregators</a:t>
            </a:r>
            <a:r>
              <a:rPr lang="de-AT" dirty="0"/>
              <a:t>: Culture </a:t>
            </a:r>
            <a:r>
              <a:rPr lang="de-AT" dirty="0" err="1"/>
              <a:t>Grid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UK; Culture.fr </a:t>
            </a:r>
            <a:r>
              <a:rPr lang="de-AT" dirty="0" err="1"/>
              <a:t>is</a:t>
            </a:r>
            <a:r>
              <a:rPr lang="de-AT" dirty="0"/>
              <a:t> France; </a:t>
            </a:r>
            <a:r>
              <a:rPr lang="de-AT" dirty="0" err="1"/>
              <a:t>CulturaItalia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Italy</a:t>
            </a:r>
            <a:r>
              <a:rPr lang="de-AT" dirty="0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85603-F8E1-49FD-B1D3-8FC9E5929A6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/>
              <a:t>Read in the specs about technologies used: ie OAI-PMH – OAI-ORE - Java – Maven –PostgresSQL – OAIS – PREMIS – Open Source – Linux - etc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 what we mean by Multilinguality and Semantics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ctrTitle"/>
          </p:nvPr>
        </p:nvSpPr>
        <p:spPr>
          <a:xfrm>
            <a:off x="2519363" y="2960688"/>
            <a:ext cx="6264275" cy="1470025"/>
          </a:xfrm>
          <a:ln algn="ctr"/>
        </p:spPr>
        <p:txBody>
          <a:bodyPr tIns="54000" anchor="t"/>
          <a:lstStyle>
            <a:lvl1pPr algn="l" eaLnBrk="1" hangingPunct="1">
              <a:lnSpc>
                <a:spcPts val="4100"/>
              </a:lnSpc>
              <a:defRPr sz="3900" smtClean="0"/>
            </a:lvl1pPr>
          </a:lstStyle>
          <a:p>
            <a:r>
              <a:rPr lang="en-GB"/>
              <a:t>Klik om het opmaakprofiel te bewerken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subTitle" idx="1"/>
          </p:nvPr>
        </p:nvSpPr>
        <p:spPr>
          <a:xfrm>
            <a:off x="2519363" y="4787900"/>
            <a:ext cx="6264275" cy="850900"/>
          </a:xfrm>
        </p:spPr>
        <p:txBody>
          <a:bodyPr/>
          <a:lstStyle>
            <a:lvl1pPr marL="0" indent="0" eaLnBrk="1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buNone/>
              <a:defRPr sz="2100" smtClean="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Klik om het opmaakprofiel van de modelondertitel te bewerken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9363" y="76200"/>
            <a:ext cx="6624637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9363" y="6784975"/>
            <a:ext cx="6624637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19363" y="2949575"/>
            <a:ext cx="6624637" cy="158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4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2"/>
          <a:srcRect l="6519" t="2975" r="6808" b="23331"/>
          <a:stretch>
            <a:fillRect/>
          </a:stretch>
        </p:blipFill>
        <p:spPr bwMode="auto">
          <a:xfrm>
            <a:off x="377825" y="447675"/>
            <a:ext cx="2039938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2"/>
          <a:srcRect l="13249" t="79575" r="9676" b="4529"/>
          <a:stretch>
            <a:fillRect/>
          </a:stretch>
        </p:blipFill>
        <p:spPr bwMode="auto">
          <a:xfrm>
            <a:off x="2519363" y="1198563"/>
            <a:ext cx="24130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DAF38-308E-42B5-AFDD-BAF286E29D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5E949-0876-4750-B5C6-B117FDFE94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3550BF-A1B5-49EA-A022-59027489D3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1950" y="1393825"/>
            <a:ext cx="4133850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93825"/>
            <a:ext cx="4135438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C442C-E62D-4C23-AAB4-F4BF8E7906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207EE7-47F0-42F6-9A1F-01A47E2667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67B71-B189-4154-8F91-69FC76C78E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12A7E-AC96-4CA6-A231-E50A8C1B2B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1FA30C-EABD-4858-B582-8EF3002B57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E7A4EB-6CFD-4411-AF64-0B8FC960CC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AB53FF-D803-4FE3-8FD1-282ABC2645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2049" cy="8905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390650"/>
            <a:ext cx="8422050" cy="434394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 marL="538163" indent="-190500">
              <a:spcBef>
                <a:spcPts val="500"/>
              </a:spcBef>
              <a:defRPr/>
            </a:lvl2pPr>
            <a:lvl3pPr marL="974725" indent="-228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C1B99-6CDC-4452-8B7D-AD211C17DA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78613" y="152400"/>
            <a:ext cx="2105025" cy="55800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61950" y="152400"/>
            <a:ext cx="6164263" cy="55800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42867-921A-41E4-ADA4-F4A94F251F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3A27A3-792B-451A-AA89-93B767020F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0EB59E-2BC5-48E0-87AB-00135D4287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795696-E4DC-4910-A175-4FCAE60707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1950" y="1393825"/>
            <a:ext cx="4133850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93825"/>
            <a:ext cx="4135438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67E280-FB47-45F7-9F14-4C7417F428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89F5FE-7C67-4D4F-A638-57929C1115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290954-9173-4040-AE50-1199ED9303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4D55FA-0964-4743-A64B-DAC6E816359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E3AFCB-F0A6-44CB-8E8C-D9148FA2B4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2EC0B7-5DDD-4A86-A2ED-1BDD6D679E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4863" cy="890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409700"/>
            <a:ext cx="4133850" cy="4323305"/>
          </a:xfrm>
        </p:spPr>
        <p:txBody>
          <a:bodyPr rIns="72000"/>
          <a:lstStyle>
            <a:lvl1pPr marL="0" indent="0">
              <a:buNone/>
              <a:defRPr sz="1700" b="1">
                <a:solidFill>
                  <a:schemeClr val="accent1"/>
                </a:solidFill>
              </a:defRPr>
            </a:lvl1pPr>
            <a:lvl2pPr marL="0" indent="0">
              <a:buNone/>
              <a:defRPr sz="1700"/>
            </a:lvl2pPr>
            <a:lvl3pPr marL="347663" indent="-228600">
              <a:defRPr sz="1200"/>
            </a:lvl3pPr>
            <a:lvl4pPr marL="712788" indent="-228600">
              <a:defRPr sz="1200"/>
            </a:lvl4pPr>
            <a:lvl5pPr marL="985838" indent="-228600" defTabSz="11620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09701"/>
            <a:ext cx="4138614" cy="4323304"/>
          </a:xfrm>
        </p:spPr>
        <p:txBody>
          <a:bodyPr rIns="72000"/>
          <a:lstStyle>
            <a:lvl1pPr>
              <a:buNone/>
              <a:defRPr lang="en-US" sz="1700" b="1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7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65213" indent="-228600">
              <a:defRPr lang="en-US" sz="12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3038" indent="-228600">
              <a:defRPr lang="en-GB" sz="12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9799-AE37-4C88-9FF4-4979EF2FCB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F0596-B77B-476F-AF49-4D771E55E7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78613" y="152400"/>
            <a:ext cx="2105025" cy="55800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61950" y="152400"/>
            <a:ext cx="6164263" cy="55800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62122B-E2D6-4AED-9F1C-EA3BC87089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9514E9-6783-4856-ADC2-C70F5171B9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D2B8D2-ABE6-4D74-8AED-76497F0994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2FD72-7395-4FD0-A1A5-D73CB0BDD4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1950" y="1393825"/>
            <a:ext cx="4133850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93825"/>
            <a:ext cx="4135438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9C79AE-A272-46A6-B4EC-FF865260F7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52ACE8-CFAA-46F5-83BF-118C20E745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03B163-A6C2-4E20-BC86-8E96B01E05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6B062D-9C05-41D8-9E39-CE7D490880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874BE5-0F74-4CB2-ACE1-EBC222EB57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398591"/>
            <a:ext cx="4133850" cy="4334415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 marL="1065213" indent="-228600">
              <a:defRPr sz="1200"/>
            </a:lvl4pPr>
            <a:lvl5pPr marL="1443038" indent="-2286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397001"/>
            <a:ext cx="4138613" cy="4336005"/>
          </a:xfrm>
        </p:spPr>
        <p:txBody>
          <a:bodyPr/>
          <a:lstStyle>
            <a:lvl1pPr>
              <a:defRPr lang="en-US" sz="17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200"/>
            </a:lvl3pPr>
            <a:lvl4pPr marL="1065213" indent="-228600">
              <a:defRPr sz="1200"/>
            </a:lvl4pPr>
            <a:lvl5pPr marL="1443038" indent="-2286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B9BB-A883-421E-9EA6-5D4C4FDE2A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C16EEC-665F-40A6-8DC1-EAB478B05C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D4ED46-7AC7-4EDD-9EE3-899D2FF9A6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78613" y="152400"/>
            <a:ext cx="2105025" cy="55800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61950" y="152400"/>
            <a:ext cx="6164263" cy="55800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505E5-42EC-4067-A21D-20F5EA7F64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0941-575D-4262-8538-07BEBB31CB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84F0-1763-4104-AD88-697967CD6F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B584-A088-4FD8-8A8C-1FC1EC1713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65737-B96B-45D6-A2F0-C8147D287D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04B7-FAE5-484B-9214-7FBC1BB3E8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56325" y="6000750"/>
            <a:ext cx="8270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B8B8B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956550" y="6000750"/>
            <a:ext cx="8270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11600-7951-4BBE-9631-CC2506DD15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056438" y="6000750"/>
            <a:ext cx="82708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1950" y="152400"/>
            <a:ext cx="84216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1950" y="1393825"/>
            <a:ext cx="8421688" cy="433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784975"/>
            <a:ext cx="9144000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036638"/>
            <a:ext cx="914400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783263"/>
            <a:ext cx="914400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11"/>
          <a:srcRect l="6174" t="1712" r="6139" b="22241"/>
          <a:stretch>
            <a:fillRect/>
          </a:stretch>
        </p:blipFill>
        <p:spPr bwMode="auto">
          <a:xfrm>
            <a:off x="357188" y="5867400"/>
            <a:ext cx="6080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12"/>
          <a:srcRect l="2295" r="1633"/>
          <a:stretch>
            <a:fillRect/>
          </a:stretch>
        </p:blipFill>
        <p:spPr bwMode="auto">
          <a:xfrm>
            <a:off x="996950" y="6065838"/>
            <a:ext cx="7921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3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3400" indent="-19050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lang="en-US" sz="21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36625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lang="en-US" sz="1700" kern="1200" dirty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14398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7970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956550" y="6000750"/>
            <a:ext cx="8270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FEADD2-9FD1-42CA-8C98-7EA9E93BF0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3797" name="Title Placeholder 1"/>
          <p:cNvSpPr>
            <a:spLocks noGrp="1"/>
          </p:cNvSpPr>
          <p:nvPr>
            <p:ph type="title"/>
          </p:nvPr>
        </p:nvSpPr>
        <p:spPr bwMode="auto">
          <a:xfrm>
            <a:off x="361950" y="152400"/>
            <a:ext cx="84216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37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1950" y="1393825"/>
            <a:ext cx="8421688" cy="433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784975"/>
            <a:ext cx="9144000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036638"/>
            <a:ext cx="914400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783263"/>
            <a:ext cx="914400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3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13"/>
          <a:srcRect l="6174" t="1712" r="6139" b="22241"/>
          <a:stretch>
            <a:fillRect/>
          </a:stretch>
        </p:blipFill>
        <p:spPr bwMode="auto">
          <a:xfrm>
            <a:off x="357188" y="5867400"/>
            <a:ext cx="6080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14"/>
          <a:srcRect l="2295" r="1633"/>
          <a:stretch>
            <a:fillRect/>
          </a:stretch>
        </p:blipFill>
        <p:spPr bwMode="auto">
          <a:xfrm>
            <a:off x="996950" y="6065838"/>
            <a:ext cx="7921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56325" y="6000750"/>
            <a:ext cx="8270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B8B8B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056438" y="6000750"/>
            <a:ext cx="82708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1700" b="1">
          <a:solidFill>
            <a:schemeClr val="accent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1700">
          <a:solidFill>
            <a:schemeClr val="tx1"/>
          </a:solidFill>
          <a:latin typeface="+mn-lt"/>
          <a:cs typeface="+mn-cs"/>
        </a:defRPr>
      </a:lvl2pPr>
      <a:lvl3pPr marL="4095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  <a:cs typeface="+mn-cs"/>
        </a:defRPr>
      </a:lvl3pPr>
      <a:lvl4pPr marL="657225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bg2"/>
          </a:solidFill>
          <a:latin typeface="+mn-lt"/>
          <a:cs typeface="+mn-cs"/>
        </a:defRPr>
      </a:lvl4pPr>
      <a:lvl5pPr marL="8969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5pPr>
      <a:lvl6pPr marL="13541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6pPr>
      <a:lvl7pPr marL="18113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7pPr>
      <a:lvl8pPr marL="22685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8pPr>
      <a:lvl9pPr marL="27257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50" y="6000750"/>
            <a:ext cx="827088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FACDE-B93F-41AB-B246-C7C40F9522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3493" name="Title Placeholder 1"/>
          <p:cNvSpPr>
            <a:spLocks noGrp="1"/>
          </p:cNvSpPr>
          <p:nvPr>
            <p:ph type="title"/>
          </p:nvPr>
        </p:nvSpPr>
        <p:spPr bwMode="auto">
          <a:xfrm>
            <a:off x="361950" y="152400"/>
            <a:ext cx="84216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34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1950" y="1393825"/>
            <a:ext cx="8421688" cy="433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784975"/>
            <a:ext cx="9144000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036638"/>
            <a:ext cx="914400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783263"/>
            <a:ext cx="914400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9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13"/>
          <a:srcRect l="6174" t="1712" r="6139" b="22241"/>
          <a:stretch>
            <a:fillRect/>
          </a:stretch>
        </p:blipFill>
        <p:spPr bwMode="auto">
          <a:xfrm>
            <a:off x="357188" y="5867400"/>
            <a:ext cx="6080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14"/>
          <a:srcRect l="2295" r="1633"/>
          <a:stretch>
            <a:fillRect/>
          </a:stretch>
        </p:blipFill>
        <p:spPr bwMode="auto">
          <a:xfrm>
            <a:off x="996950" y="6065838"/>
            <a:ext cx="7921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9050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100">
          <a:solidFill>
            <a:schemeClr val="tx1"/>
          </a:solidFill>
          <a:latin typeface="+mn-lt"/>
          <a:cs typeface="+mn-cs"/>
        </a:defRPr>
      </a:lvl2pPr>
      <a:lvl3pPr marL="936625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700">
          <a:solidFill>
            <a:schemeClr val="bg2"/>
          </a:solidFill>
          <a:latin typeface="+mn-lt"/>
          <a:cs typeface="+mn-cs"/>
        </a:defRPr>
      </a:lvl3pPr>
      <a:lvl4pPr marL="143986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bg2"/>
          </a:solidFill>
          <a:latin typeface="+mn-lt"/>
          <a:cs typeface="+mn-cs"/>
        </a:defRPr>
      </a:lvl4pPr>
      <a:lvl5pPr marL="17970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bg2"/>
          </a:solidFill>
          <a:latin typeface="+mn-lt"/>
          <a:cs typeface="+mn-cs"/>
        </a:defRPr>
      </a:lvl5pPr>
      <a:lvl6pPr marL="22542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bg2"/>
          </a:solidFill>
          <a:latin typeface="+mn-lt"/>
          <a:cs typeface="+mn-cs"/>
        </a:defRPr>
      </a:lvl6pPr>
      <a:lvl7pPr marL="27114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bg2"/>
          </a:solidFill>
          <a:latin typeface="+mn-lt"/>
          <a:cs typeface="+mn-cs"/>
        </a:defRPr>
      </a:lvl7pPr>
      <a:lvl8pPr marL="31686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bg2"/>
          </a:solidFill>
          <a:latin typeface="+mn-lt"/>
          <a:cs typeface="+mn-cs"/>
        </a:defRPr>
      </a:lvl8pPr>
      <a:lvl9pPr marL="36258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50" y="6000750"/>
            <a:ext cx="827088" cy="54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B5C43E-963A-4D60-A21B-C06440B6DB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8611" name="Title Placeholder 1"/>
          <p:cNvSpPr>
            <a:spLocks noGrp="1"/>
          </p:cNvSpPr>
          <p:nvPr>
            <p:ph type="title"/>
          </p:nvPr>
        </p:nvSpPr>
        <p:spPr bwMode="auto">
          <a:xfrm>
            <a:off x="361950" y="152400"/>
            <a:ext cx="84216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86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1950" y="1393825"/>
            <a:ext cx="8421688" cy="433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"/>
            <a:ext cx="9144000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784975"/>
            <a:ext cx="9144000" cy="1588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036638"/>
            <a:ext cx="914400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783263"/>
            <a:ext cx="9144000" cy="158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7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13"/>
          <a:srcRect l="6174" t="1712" r="6139" b="22241"/>
          <a:stretch>
            <a:fillRect/>
          </a:stretch>
        </p:blipFill>
        <p:spPr bwMode="auto">
          <a:xfrm>
            <a:off x="357188" y="5867400"/>
            <a:ext cx="6080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2" descr="Z:\• CLIENTS\EUROPEANA_152\152.03_branding \Handover_production\PP\EURO_flower_blue copy copy.jpg"/>
          <p:cNvPicPr>
            <a:picLocks noChangeAspect="1" noChangeArrowheads="1"/>
          </p:cNvPicPr>
          <p:nvPr/>
        </p:nvPicPr>
        <p:blipFill>
          <a:blip r:embed="rId14"/>
          <a:srcRect l="2295" r="1633"/>
          <a:stretch>
            <a:fillRect/>
          </a:stretch>
        </p:blipFill>
        <p:spPr bwMode="auto">
          <a:xfrm>
            <a:off x="996950" y="6065838"/>
            <a:ext cx="7921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1700" b="1">
          <a:solidFill>
            <a:schemeClr val="accent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1700">
          <a:solidFill>
            <a:schemeClr val="tx1"/>
          </a:solidFill>
          <a:latin typeface="+mn-lt"/>
          <a:cs typeface="+mn-cs"/>
        </a:defRPr>
      </a:lvl2pPr>
      <a:lvl3pPr marL="409575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  <a:cs typeface="+mn-cs"/>
        </a:defRPr>
      </a:lvl3pPr>
      <a:lvl4pPr marL="657225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bg2"/>
          </a:solidFill>
          <a:latin typeface="+mn-lt"/>
          <a:cs typeface="+mn-cs"/>
        </a:defRPr>
      </a:lvl4pPr>
      <a:lvl5pPr marL="8969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5pPr>
      <a:lvl6pPr marL="13541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6pPr>
      <a:lvl7pPr marL="18113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7pPr>
      <a:lvl8pPr marL="22685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8pPr>
      <a:lvl9pPr marL="2725738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Europeana/europeana-business-plan-2014-proposed-nov-20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.europeana.eu/ese-documentation" TargetMode="External"/><Relationship Id="rId2" Type="http://schemas.openxmlformats.org/officeDocument/2006/relationships/hyperlink" Target="http://pro.europeana.eu/documents/900548/dc80802e-6efb-4127-a98e-c27c95396d5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.europeana.eu/technical-requiremen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.europeana.eu/documents/900548/dc80802e-6efb-4127-a98e-c27c95396d57" TargetMode="External"/><Relationship Id="rId2" Type="http://schemas.openxmlformats.org/officeDocument/2006/relationships/hyperlink" Target="http://version1.europeana.eu/c/document_library/get_file?uuid=104614b7-1ef3-4313-9578-59da844e732f&amp;groupId=106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.europeana.eu/documents/900548/ae5e78e8-ce78-424d-b360-5c01eddb356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/>
          </p:cNvSpPr>
          <p:nvPr>
            <p:ph type="ctrTitle"/>
          </p:nvPr>
        </p:nvSpPr>
        <p:spPr>
          <a:xfrm>
            <a:off x="2519363" y="2463800"/>
            <a:ext cx="6264275" cy="1470025"/>
          </a:xfrm>
        </p:spPr>
        <p:txBody>
          <a:bodyPr/>
          <a:lstStyle/>
          <a:p>
            <a:r>
              <a:rPr lang="en-US" dirty="0"/>
              <a:t>EUROPEANA </a:t>
            </a:r>
            <a:r>
              <a:rPr lang="sk-SK" dirty="0"/>
              <a:t>- Základy</a:t>
            </a:r>
            <a:br>
              <a:rPr lang="en-US" dirty="0"/>
            </a:br>
            <a:r>
              <a:rPr lang="sk-SK" dirty="0"/>
              <a:t>Poskytovanie obsahu </a:t>
            </a:r>
            <a:br>
              <a:rPr lang="sk-SK" dirty="0"/>
            </a:br>
            <a:r>
              <a:rPr lang="sk-SK" dirty="0"/>
              <a:t>a technické aspekty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1688" cy="890588"/>
          </a:xfrm>
        </p:spPr>
        <p:txBody>
          <a:bodyPr/>
          <a:lstStyle/>
          <a:p>
            <a:r>
              <a:rPr lang="sk-SK" dirty="0"/>
              <a:t>Ďalší technologický rozvoj</a:t>
            </a:r>
            <a:r>
              <a:rPr lang="nl-NL" dirty="0"/>
              <a:t>(1)</a:t>
            </a:r>
            <a:endParaRPr lang="en-US" dirty="0"/>
          </a:p>
        </p:txBody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4535488"/>
          </a:xfrm>
        </p:spPr>
        <p:txBody>
          <a:bodyPr/>
          <a:lstStyle/>
          <a:p>
            <a:pPr marL="533400" lvl="1">
              <a:spcBef>
                <a:spcPct val="20000"/>
              </a:spcBef>
              <a:buFont typeface="Arial" charset="0"/>
              <a:buNone/>
            </a:pPr>
            <a:r>
              <a:rPr lang="sk-SK" b="1" dirty="0">
                <a:latin typeface="Arial" charset="0"/>
                <a:cs typeface="Arial" charset="0"/>
              </a:rPr>
              <a:t>Krátkodobý plán (2010)</a:t>
            </a:r>
            <a:endParaRPr lang="nl-NL" b="1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  <a:buFont typeface="Arial" charset="0"/>
              <a:buNone/>
            </a:pPr>
            <a:r>
              <a:rPr lang="sk-SK" i="1" dirty="0">
                <a:latin typeface="Arial" charset="0"/>
                <a:cs typeface="Arial" charset="0"/>
              </a:rPr>
              <a:t>Spustiť mohutnú fungujúcu službu s lepšou funkcionalitou vyhľadávania a prezerania najmenej 10 miliónov objektov</a:t>
            </a:r>
            <a:r>
              <a:rPr lang="nl-NL" i="1" dirty="0">
                <a:latin typeface="Arial" charset="0"/>
                <a:cs typeface="Arial" charset="0"/>
              </a:rPr>
              <a:t>! </a:t>
            </a:r>
            <a:endParaRPr lang="nl-NL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  <a:buFont typeface="Arial" charset="0"/>
              <a:buNone/>
            </a:pPr>
            <a:r>
              <a:rPr lang="sk-SK" dirty="0">
                <a:latin typeface="Arial" charset="0"/>
                <a:cs typeface="Arial" charset="0"/>
              </a:rPr>
              <a:t>Funkcionality</a:t>
            </a:r>
            <a:r>
              <a:rPr lang="nl-NL" dirty="0">
                <a:latin typeface="Arial" charset="0"/>
                <a:cs typeface="Arial" charset="0"/>
              </a:rPr>
              <a:t>:</a:t>
            </a: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Zlepšiť vyhľadávanie, listovanie (</a:t>
            </a:r>
            <a:r>
              <a:rPr lang="nl-NL" dirty="0">
                <a:latin typeface="Arial" charset="0"/>
                <a:cs typeface="Arial" charset="0"/>
              </a:rPr>
              <a:t>browsing</a:t>
            </a:r>
            <a:r>
              <a:rPr lang="sk-SK" dirty="0">
                <a:latin typeface="Arial" charset="0"/>
                <a:cs typeface="Arial" charset="0"/>
              </a:rPr>
              <a:t>) a </a:t>
            </a:r>
            <a:r>
              <a:rPr lang="sk-SK" dirty="0" err="1">
                <a:latin typeface="Arial" charset="0"/>
                <a:cs typeface="Arial" charset="0"/>
              </a:rPr>
              <a:t>personalizáciu</a:t>
            </a:r>
            <a:r>
              <a:rPr lang="sk-SK" dirty="0">
                <a:latin typeface="Arial" charset="0"/>
                <a:cs typeface="Arial" charset="0"/>
              </a:rPr>
              <a:t> </a:t>
            </a:r>
            <a:endParaRPr lang="nl-NL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Pridať novú funkcionalitu „čo, kedy a kde?“(</a:t>
            </a:r>
            <a:r>
              <a:rPr lang="nl-NL" dirty="0">
                <a:latin typeface="Arial" charset="0"/>
                <a:cs typeface="Arial" charset="0"/>
              </a:rPr>
              <a:t>“what, when and where”</a:t>
            </a:r>
            <a:r>
              <a:rPr lang="sk-SK" dirty="0">
                <a:latin typeface="Arial" charset="0"/>
                <a:cs typeface="Arial" charset="0"/>
              </a:rPr>
              <a:t>)</a:t>
            </a:r>
            <a:endParaRPr lang="nl-NL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Vývoj </a:t>
            </a:r>
            <a:r>
              <a:rPr lang="nl-NL" dirty="0">
                <a:latin typeface="Arial" charset="0"/>
                <a:cs typeface="Arial" charset="0"/>
              </a:rPr>
              <a:t>Europeana API </a:t>
            </a:r>
            <a:r>
              <a:rPr lang="sk-SK" dirty="0">
                <a:latin typeface="Arial" charset="0"/>
                <a:cs typeface="Arial" charset="0"/>
              </a:rPr>
              <a:t>(</a:t>
            </a:r>
            <a:r>
              <a:rPr lang="sk-SK" b="1" dirty="0" err="1"/>
              <a:t>Application</a:t>
            </a:r>
            <a:r>
              <a:rPr lang="sk-SK" b="1" dirty="0"/>
              <a:t> </a:t>
            </a:r>
            <a:r>
              <a:rPr lang="sk-SK" b="1" dirty="0" err="1"/>
              <a:t>Programming</a:t>
            </a:r>
            <a:r>
              <a:rPr lang="sk-SK" b="1" dirty="0"/>
              <a:t> </a:t>
            </a:r>
            <a:r>
              <a:rPr lang="sk-SK" b="1" dirty="0" err="1"/>
              <a:t>Interface</a:t>
            </a:r>
            <a:r>
              <a:rPr lang="sk-SK" b="1" dirty="0"/>
              <a:t>) </a:t>
            </a:r>
            <a:r>
              <a:rPr lang="sk-SK" dirty="0"/>
              <a:t>ako súčasť infraštruktúry Europeany, aby bol k obsahu možný prístup cez aplikácie tretej strany</a:t>
            </a: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Spustiť funkcionalitu </a:t>
            </a:r>
            <a:r>
              <a:rPr lang="nl-NL" dirty="0">
                <a:latin typeface="Arial" charset="0"/>
                <a:cs typeface="Arial" charset="0"/>
              </a:rPr>
              <a:t>API</a:t>
            </a: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Vyhľadávanie v </a:t>
            </a:r>
            <a:r>
              <a:rPr lang="sk-SK" dirty="0" err="1">
                <a:latin typeface="Arial" charset="0"/>
                <a:cs typeface="Arial" charset="0"/>
              </a:rPr>
              <a:t>Europeane</a:t>
            </a:r>
            <a:r>
              <a:rPr lang="sk-SK" dirty="0">
                <a:latin typeface="Arial" charset="0"/>
                <a:cs typeface="Arial" charset="0"/>
              </a:rPr>
              <a:t> cez mobilné zariadenia (dostupnosť portálu)</a:t>
            </a: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Mohutná a škálovateľná infraštruktúra pre odosielanie </a:t>
            </a:r>
            <a:r>
              <a:rPr lang="sk-SK" dirty="0" err="1">
                <a:latin typeface="Arial" charset="0"/>
                <a:cs typeface="Arial" charset="0"/>
              </a:rPr>
              <a:t>metadát</a:t>
            </a:r>
            <a:r>
              <a:rPr lang="sk-SK" dirty="0">
                <a:latin typeface="Arial" charset="0"/>
                <a:cs typeface="Arial" charset="0"/>
              </a:rPr>
              <a:t> do Europeany.</a:t>
            </a:r>
            <a:r>
              <a:rPr dirty="0">
                <a:latin typeface="Arial" charset="0"/>
                <a:cs typeface="Arial" charset="0"/>
              </a:rPr>
              <a:t> </a:t>
            </a:r>
          </a:p>
          <a:p>
            <a:pPr marL="533400" lvl="1">
              <a:spcBef>
                <a:spcPct val="20000"/>
              </a:spcBef>
              <a:buFont typeface="Arial" charset="0"/>
              <a:buNone/>
            </a:pPr>
            <a:endParaRPr lang="nl-NL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  <a:buFont typeface="Arial" charset="0"/>
              <a:buNone/>
            </a:pPr>
            <a:endParaRPr lang="nl-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1688" cy="890588"/>
          </a:xfrm>
        </p:spPr>
        <p:txBody>
          <a:bodyPr/>
          <a:lstStyle/>
          <a:p>
            <a:r>
              <a:rPr lang="sk-SK" dirty="0"/>
              <a:t>Budúci technologický rozvoj</a:t>
            </a:r>
            <a:r>
              <a:rPr lang="nl-NL" dirty="0"/>
              <a:t>(2)</a:t>
            </a:r>
            <a:endParaRPr lang="en-US" dirty="0"/>
          </a:p>
        </p:txBody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9144000" cy="4679950"/>
          </a:xfrm>
        </p:spPr>
        <p:txBody>
          <a:bodyPr/>
          <a:lstStyle/>
          <a:p>
            <a:pPr marL="533400" lvl="1">
              <a:spcBef>
                <a:spcPct val="20000"/>
              </a:spcBef>
              <a:buFont typeface="Arial" charset="0"/>
              <a:buNone/>
            </a:pPr>
            <a:r>
              <a:rPr lang="sk-SK" b="1" dirty="0">
                <a:latin typeface="Arial" charset="0"/>
                <a:cs typeface="Arial" charset="0"/>
              </a:rPr>
              <a:t>Dlhodobý plán </a:t>
            </a:r>
            <a:endParaRPr lang="nl-NL" b="1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  <a:buFont typeface="Arial" charset="0"/>
              <a:buNone/>
            </a:pPr>
            <a:r>
              <a:rPr lang="sk-SK" i="1" dirty="0">
                <a:latin typeface="Arial" charset="0"/>
                <a:cs typeface="Arial" charset="0"/>
              </a:rPr>
              <a:t>Viac obsahu, viac objektov, nové funkcionality a služby na základe výskumu a vývoja (</a:t>
            </a:r>
            <a:r>
              <a:rPr lang="nl-NL" i="1" dirty="0">
                <a:latin typeface="Arial" charset="0"/>
                <a:cs typeface="Arial" charset="0"/>
              </a:rPr>
              <a:t>R&amp;D</a:t>
            </a:r>
            <a:r>
              <a:rPr lang="sk-SK" i="1" dirty="0">
                <a:latin typeface="Arial" charset="0"/>
                <a:cs typeface="Arial" charset="0"/>
              </a:rPr>
              <a:t>), ako napríklad</a:t>
            </a:r>
            <a:r>
              <a:rPr lang="nl-NL" i="1" dirty="0">
                <a:latin typeface="Arial" charset="0"/>
                <a:cs typeface="Arial" charset="0"/>
              </a:rPr>
              <a:t>:</a:t>
            </a:r>
          </a:p>
          <a:p>
            <a:pPr marL="533400" lvl="1">
              <a:spcBef>
                <a:spcPct val="20000"/>
              </a:spcBef>
              <a:buNone/>
            </a:pPr>
            <a:r>
              <a:rPr lang="sk-SK" sz="1200" i="1" dirty="0">
                <a:latin typeface="Arial" charset="0"/>
                <a:cs typeface="Arial" charset="0"/>
              </a:rPr>
              <a:t>Ďalej najnovšie informácie </a:t>
            </a:r>
            <a:r>
              <a:rPr lang="sk-SK" sz="1200" i="1">
                <a:latin typeface="Arial" charset="0"/>
                <a:cs typeface="Arial" charset="0"/>
              </a:rPr>
              <a:t>a zámery: </a:t>
            </a:r>
            <a:r>
              <a:rPr lang="sk-SK" sz="1200" i="1" dirty="0">
                <a:latin typeface="Arial" charset="0"/>
                <a:cs typeface="Arial" charset="0"/>
                <a:hlinkClick r:id="rId3"/>
              </a:rPr>
              <a:t>http://www.slideshare.net/Europeana/europeana-business-plan-2014-proposed-nov-2013</a:t>
            </a:r>
            <a:endParaRPr lang="sk-SK" sz="1200" i="1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  <a:buFont typeface="Arial" charset="0"/>
              <a:buNone/>
            </a:pPr>
            <a:r>
              <a:rPr lang="sk-SK" dirty="0">
                <a:latin typeface="Arial" charset="0"/>
                <a:cs typeface="Arial" charset="0"/>
              </a:rPr>
              <a:t>Funkcionality</a:t>
            </a:r>
            <a:r>
              <a:rPr lang="nl-NL" dirty="0">
                <a:latin typeface="Arial" charset="0"/>
                <a:cs typeface="Arial" charset="0"/>
              </a:rPr>
              <a:t>:</a:t>
            </a: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Viacjazyčné a sémantické vyhľadávanie a listovanie (</a:t>
            </a:r>
            <a:r>
              <a:rPr lang="nl-NL" dirty="0">
                <a:latin typeface="Arial" charset="0"/>
                <a:cs typeface="Arial" charset="0"/>
              </a:rPr>
              <a:t>browsing</a:t>
            </a:r>
            <a:r>
              <a:rPr lang="sk-SK" dirty="0">
                <a:latin typeface="Arial" charset="0"/>
                <a:cs typeface="Arial" charset="0"/>
              </a:rPr>
              <a:t>)</a:t>
            </a:r>
            <a:endParaRPr lang="nl-NL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Nové rozhrania </a:t>
            </a:r>
            <a:r>
              <a:rPr lang="nl-NL" dirty="0">
                <a:latin typeface="Arial" charset="0"/>
                <a:cs typeface="Arial" charset="0"/>
              </a:rPr>
              <a:t>API</a:t>
            </a:r>
            <a:r>
              <a:rPr lang="sk-SK" dirty="0">
                <a:latin typeface="Arial" charset="0"/>
                <a:cs typeface="Arial" charset="0"/>
              </a:rPr>
              <a:t> pre individuálne, špeciálne potreby </a:t>
            </a:r>
            <a:r>
              <a:rPr lang="nl-NL" dirty="0">
                <a:latin typeface="Arial" charset="0"/>
                <a:cs typeface="Arial" charset="0"/>
              </a:rPr>
              <a:t>(ie using the timeline)</a:t>
            </a: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Pridanie používateľom generovaného obsahu (</a:t>
            </a:r>
            <a:r>
              <a:rPr lang="nl-NL" dirty="0">
                <a:latin typeface="Arial" charset="0"/>
                <a:cs typeface="Arial" charset="0"/>
              </a:rPr>
              <a:t>User-Generated Content</a:t>
            </a:r>
            <a:r>
              <a:rPr lang="sk-SK" dirty="0">
                <a:latin typeface="Arial" charset="0"/>
                <a:cs typeface="Arial" charset="0"/>
              </a:rPr>
              <a:t>)</a:t>
            </a:r>
            <a:r>
              <a:rPr lang="nl-NL" dirty="0">
                <a:latin typeface="Arial" charset="0"/>
                <a:cs typeface="Arial" charset="0"/>
              </a:rPr>
              <a:t> </a:t>
            </a:r>
            <a:r>
              <a:rPr lang="sk-SK" dirty="0">
                <a:latin typeface="Arial" charset="0"/>
                <a:cs typeface="Arial" charset="0"/>
              </a:rPr>
              <a:t>ako napr. poznámky, </a:t>
            </a:r>
            <a:r>
              <a:rPr lang="sk-SK" dirty="0" err="1">
                <a:latin typeface="Arial" charset="0"/>
                <a:cs typeface="Arial" charset="0"/>
              </a:rPr>
              <a:t>tagovanie</a:t>
            </a:r>
            <a:r>
              <a:rPr lang="sk-SK" dirty="0">
                <a:latin typeface="Arial" charset="0"/>
                <a:cs typeface="Arial" charset="0"/>
              </a:rPr>
              <a:t> atd.</a:t>
            </a:r>
            <a:endParaRPr lang="nl-NL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</a:pPr>
            <a:r>
              <a:rPr lang="sk-SK" dirty="0">
                <a:latin typeface="Arial" charset="0"/>
                <a:cs typeface="Arial" charset="0"/>
              </a:rPr>
              <a:t>Nové služby</a:t>
            </a:r>
            <a:r>
              <a:rPr lang="nl-NL" dirty="0">
                <a:latin typeface="Arial" charset="0"/>
                <a:cs typeface="Arial" charset="0"/>
              </a:rPr>
              <a:t>: </a:t>
            </a:r>
            <a:r>
              <a:rPr lang="sk-SK" dirty="0">
                <a:latin typeface="Arial" charset="0"/>
                <a:cs typeface="Arial" charset="0"/>
              </a:rPr>
              <a:t>nástroje </a:t>
            </a:r>
            <a:r>
              <a:rPr lang="sk-SK" dirty="0" err="1">
                <a:latin typeface="Arial" charset="0"/>
                <a:cs typeface="Arial" charset="0"/>
              </a:rPr>
              <a:t>anotovania</a:t>
            </a:r>
            <a:r>
              <a:rPr lang="sk-SK" dirty="0">
                <a:latin typeface="Arial" charset="0"/>
                <a:cs typeface="Arial" charset="0"/>
              </a:rPr>
              <a:t> multimédií, elektronické knihy na požiadanie (</a:t>
            </a:r>
            <a:r>
              <a:rPr lang="nl-NL" dirty="0">
                <a:latin typeface="Arial" charset="0"/>
                <a:cs typeface="Arial" charset="0"/>
              </a:rPr>
              <a:t>e-books on demand</a:t>
            </a:r>
            <a:r>
              <a:rPr lang="sk-SK" dirty="0">
                <a:latin typeface="Arial" charset="0"/>
                <a:cs typeface="Arial" charset="0"/>
              </a:rPr>
              <a:t>)</a:t>
            </a:r>
            <a:r>
              <a:rPr lang="nl-NL" dirty="0">
                <a:latin typeface="Arial" charset="0"/>
                <a:cs typeface="Arial" charset="0"/>
              </a:rPr>
              <a:t>, </a:t>
            </a:r>
            <a:r>
              <a:rPr lang="sk-SK" dirty="0">
                <a:latin typeface="Arial" charset="0"/>
                <a:cs typeface="Arial" charset="0"/>
              </a:rPr>
              <a:t>použitie zisťovania umiestnenia objektov prostredníctvom lokalizačných nástrojov a údajov.</a:t>
            </a:r>
          </a:p>
          <a:p>
            <a:pPr marL="533400" lvl="1">
              <a:spcBef>
                <a:spcPct val="20000"/>
              </a:spcBef>
              <a:buNone/>
            </a:pPr>
            <a:endParaRPr lang="nl-NL" i="1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  <a:buFont typeface="Arial" charset="0"/>
              <a:buNone/>
            </a:pPr>
            <a:r>
              <a:rPr lang="nl-NL" b="1" dirty="0">
                <a:latin typeface="Arial" charset="0"/>
                <a:cs typeface="Arial" charset="0"/>
              </a:rPr>
              <a:t>	</a:t>
            </a:r>
            <a:r>
              <a:rPr lang="sk-SK" b="1" dirty="0">
                <a:latin typeface="Arial" charset="0"/>
                <a:cs typeface="Arial" charset="0"/>
              </a:rPr>
              <a:t>		</a:t>
            </a:r>
            <a:r>
              <a:rPr lang="nl-NL" b="1" dirty="0">
                <a:latin typeface="Arial" charset="0"/>
                <a:cs typeface="Arial" charset="0"/>
              </a:rPr>
              <a:t>Europeana </a:t>
            </a:r>
            <a:r>
              <a:rPr lang="sk-SK" b="1" dirty="0">
                <a:latin typeface="Arial" charset="0"/>
                <a:cs typeface="Arial" charset="0"/>
              </a:rPr>
              <a:t>bude naďalej budovaná na báze 				medzinárodnej kooperácie a technologických inovácií</a:t>
            </a:r>
            <a:r>
              <a:rPr lang="nl-NL" b="1" dirty="0">
                <a:latin typeface="Arial" charset="0"/>
                <a:cs typeface="Arial" charset="0"/>
              </a:rPr>
              <a:t>  </a:t>
            </a:r>
          </a:p>
          <a:p>
            <a:pPr marL="533400" lvl="1">
              <a:spcBef>
                <a:spcPct val="20000"/>
              </a:spcBef>
              <a:buFont typeface="Arial" charset="0"/>
              <a:buNone/>
            </a:pPr>
            <a:endParaRPr lang="nl-NL" b="1" dirty="0">
              <a:latin typeface="Arial" charset="0"/>
              <a:cs typeface="Arial" charset="0"/>
            </a:endParaRPr>
          </a:p>
          <a:p>
            <a:pPr marL="533400" lvl="1">
              <a:spcBef>
                <a:spcPct val="20000"/>
              </a:spcBef>
            </a:pPr>
            <a:endParaRPr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1688" cy="890588"/>
          </a:xfrm>
        </p:spPr>
        <p:txBody>
          <a:bodyPr/>
          <a:lstStyle/>
          <a:p>
            <a:r>
              <a:rPr lang="sk-SK" dirty="0"/>
              <a:t>Obsah</a:t>
            </a:r>
            <a:endParaRPr lang="en-US" dirty="0"/>
          </a:p>
        </p:txBody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>
          <a:xfrm>
            <a:off x="361950" y="1393825"/>
            <a:ext cx="8421688" cy="4338638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nl-NL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sk-SK" sz="2800" dirty="0">
                <a:latin typeface="Arial" charset="0"/>
                <a:cs typeface="Arial" charset="0"/>
              </a:rPr>
              <a:t>Poskytovanie údajov do Europeany </a:t>
            </a:r>
            <a:endParaRPr lang="en-GB" sz="2800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sk-SK" sz="2800" dirty="0">
                <a:latin typeface="Arial" charset="0"/>
                <a:cs typeface="Arial" charset="0"/>
              </a:rPr>
              <a:t>Otázky technického rozvoja</a:t>
            </a:r>
            <a:endParaRPr lang="nl-NL" sz="2800" dirty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sk-SK" sz="2800" dirty="0">
                <a:latin typeface="Arial" charset="0"/>
                <a:cs typeface="Arial" charset="0"/>
              </a:rPr>
              <a:t>Vývoj softvéru a služieb </a:t>
            </a:r>
            <a:endParaRPr lang="nl-NL" sz="2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nl-NL" sz="28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nl-NL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5940425" y="5978525"/>
            <a:ext cx="29527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Mn;kl;k;klj;lkj;lkj;jh;lkj;klj;klj;klj;klj</a:t>
            </a:r>
          </a:p>
        </p:txBody>
      </p:sp>
      <p:sp>
        <p:nvSpPr>
          <p:cNvPr id="256003" name="Line 3"/>
          <p:cNvSpPr>
            <a:spLocks noChangeShapeType="1"/>
          </p:cNvSpPr>
          <p:nvPr/>
        </p:nvSpPr>
        <p:spPr bwMode="auto">
          <a:xfrm flipH="1" flipV="1">
            <a:off x="5508625" y="2781300"/>
            <a:ext cx="865188" cy="11525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256004" name="Picture 4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4725" y="4578350"/>
            <a:ext cx="865188" cy="865188"/>
          </a:xfrm>
          <a:prstGeom prst="rect">
            <a:avLst/>
          </a:prstGeom>
          <a:noFill/>
        </p:spPr>
      </p:pic>
      <p:sp>
        <p:nvSpPr>
          <p:cNvPr id="256005" name="Rectangle 5"/>
          <p:cNvSpPr>
            <a:spLocks noGrp="1"/>
          </p:cNvSpPr>
          <p:nvPr>
            <p:ph type="title" idx="4294967295"/>
          </p:nvPr>
        </p:nvSpPr>
        <p:spPr>
          <a:xfrm>
            <a:off x="722313" y="152400"/>
            <a:ext cx="8170862" cy="890588"/>
          </a:xfrm>
        </p:spPr>
        <p:txBody>
          <a:bodyPr/>
          <a:lstStyle/>
          <a:p>
            <a:r>
              <a:rPr lang="sk-SK" dirty="0"/>
              <a:t>Kto prispieva do Europeany</a:t>
            </a:r>
            <a:r>
              <a:rPr lang="en-GB" dirty="0"/>
              <a:t>?</a:t>
            </a:r>
          </a:p>
        </p:txBody>
      </p:sp>
      <p:grpSp>
        <p:nvGrpSpPr>
          <p:cNvPr id="256006" name="Group 6"/>
          <p:cNvGrpSpPr>
            <a:grpSpLocks/>
          </p:cNvGrpSpPr>
          <p:nvPr/>
        </p:nvGrpSpPr>
        <p:grpSpPr bwMode="auto">
          <a:xfrm>
            <a:off x="4140200" y="1628775"/>
            <a:ext cx="1296988" cy="1944688"/>
            <a:chOff x="508" y="1441"/>
            <a:chExt cx="1052" cy="1569"/>
          </a:xfrm>
        </p:grpSpPr>
        <p:pic>
          <p:nvPicPr>
            <p:cNvPr id="256007" name="Picture 7" descr="think_culture_logo_top_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8" y="1441"/>
              <a:ext cx="1052" cy="1286"/>
            </a:xfrm>
            <a:prstGeom prst="rect">
              <a:avLst/>
            </a:prstGeom>
            <a:noFill/>
          </p:spPr>
        </p:pic>
        <p:pic>
          <p:nvPicPr>
            <p:cNvPr id="256008" name="Picture 8" descr="think_culture_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" y="2740"/>
              <a:ext cx="900" cy="270"/>
            </a:xfrm>
            <a:prstGeom prst="rect">
              <a:avLst/>
            </a:prstGeom>
            <a:noFill/>
          </p:spPr>
        </p:pic>
      </p:grpSp>
      <p:pic>
        <p:nvPicPr>
          <p:cNvPr id="256009" name="Picture 9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060575"/>
            <a:ext cx="504825" cy="504825"/>
          </a:xfrm>
          <a:prstGeom prst="rect">
            <a:avLst/>
          </a:prstGeom>
          <a:noFill/>
        </p:spPr>
      </p:pic>
      <p:pic>
        <p:nvPicPr>
          <p:cNvPr id="256010" name="Picture 10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700213"/>
            <a:ext cx="504825" cy="504825"/>
          </a:xfrm>
          <a:prstGeom prst="rect">
            <a:avLst/>
          </a:prstGeom>
          <a:noFill/>
        </p:spPr>
      </p:pic>
      <p:pic>
        <p:nvPicPr>
          <p:cNvPr id="256011" name="Picture 11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844675"/>
            <a:ext cx="865188" cy="865188"/>
          </a:xfrm>
          <a:prstGeom prst="rect">
            <a:avLst/>
          </a:prstGeom>
          <a:noFill/>
        </p:spPr>
      </p:pic>
      <p:pic>
        <p:nvPicPr>
          <p:cNvPr id="256012" name="Picture 12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492375"/>
            <a:ext cx="504825" cy="504825"/>
          </a:xfrm>
          <a:prstGeom prst="rect">
            <a:avLst/>
          </a:prstGeom>
          <a:noFill/>
        </p:spPr>
      </p:pic>
      <p:pic>
        <p:nvPicPr>
          <p:cNvPr id="256013" name="Picture 13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268413"/>
            <a:ext cx="504825" cy="504825"/>
          </a:xfrm>
          <a:prstGeom prst="rect">
            <a:avLst/>
          </a:prstGeom>
          <a:noFill/>
        </p:spPr>
      </p:pic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1547813" y="2708275"/>
            <a:ext cx="720725" cy="2159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APEnet</a:t>
            </a:r>
            <a:endParaRPr lang="en-US" sz="1400" b="1"/>
          </a:p>
        </p:txBody>
      </p:sp>
      <p:sp>
        <p:nvSpPr>
          <p:cNvPr id="256015" name="Line 15"/>
          <p:cNvSpPr>
            <a:spLocks noChangeShapeType="1"/>
          </p:cNvSpPr>
          <p:nvPr/>
        </p:nvSpPr>
        <p:spPr bwMode="auto">
          <a:xfrm>
            <a:off x="827088" y="1557338"/>
            <a:ext cx="792162" cy="576262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16" name="Line 16"/>
          <p:cNvSpPr>
            <a:spLocks noChangeShapeType="1"/>
          </p:cNvSpPr>
          <p:nvPr/>
        </p:nvSpPr>
        <p:spPr bwMode="auto">
          <a:xfrm>
            <a:off x="827088" y="1989138"/>
            <a:ext cx="720725" cy="2159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17" name="Line 17"/>
          <p:cNvSpPr>
            <a:spLocks noChangeShapeType="1"/>
          </p:cNvSpPr>
          <p:nvPr/>
        </p:nvSpPr>
        <p:spPr bwMode="auto">
          <a:xfrm>
            <a:off x="755650" y="2349500"/>
            <a:ext cx="792163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18" name="Line 18"/>
          <p:cNvSpPr>
            <a:spLocks noChangeShapeType="1"/>
          </p:cNvSpPr>
          <p:nvPr/>
        </p:nvSpPr>
        <p:spPr bwMode="auto">
          <a:xfrm flipV="1">
            <a:off x="971550" y="2492375"/>
            <a:ext cx="576263" cy="144463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19" name="Line 19"/>
          <p:cNvSpPr>
            <a:spLocks noChangeShapeType="1"/>
          </p:cNvSpPr>
          <p:nvPr/>
        </p:nvSpPr>
        <p:spPr bwMode="auto">
          <a:xfrm>
            <a:off x="2627313" y="2276475"/>
            <a:ext cx="1008062" cy="730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20" name="Rectangle 20"/>
          <p:cNvSpPr>
            <a:spLocks noChangeArrowheads="1"/>
          </p:cNvSpPr>
          <p:nvPr/>
        </p:nvSpPr>
        <p:spPr bwMode="auto">
          <a:xfrm>
            <a:off x="971550" y="1484313"/>
            <a:ext cx="792163" cy="2889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 dirty="0"/>
              <a:t>Arch</a:t>
            </a:r>
            <a:r>
              <a:rPr lang="sk-SK" sz="1400" b="1" dirty="0" err="1"/>
              <a:t>ívy</a:t>
            </a:r>
            <a:endParaRPr lang="en-US" sz="1400" b="1" dirty="0"/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642938" y="3170238"/>
            <a:ext cx="863600" cy="2889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sk-SK" sz="1400" b="1" dirty="0"/>
              <a:t>Knižnice</a:t>
            </a:r>
            <a:endParaRPr lang="en-US" sz="1400" b="1" dirty="0"/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2595563" y="6376988"/>
            <a:ext cx="863600" cy="21748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 dirty="0"/>
              <a:t>M</a:t>
            </a:r>
            <a:r>
              <a:rPr lang="sk-SK" sz="1400" b="1" dirty="0" err="1"/>
              <a:t>úzeá</a:t>
            </a:r>
            <a:r>
              <a:rPr lang="sk-SK" sz="1400" b="1" dirty="0"/>
              <a:t>  </a:t>
            </a:r>
            <a:endParaRPr lang="en-US" sz="1400" b="1" dirty="0"/>
          </a:p>
        </p:txBody>
      </p:sp>
      <p:sp>
        <p:nvSpPr>
          <p:cNvPr id="256023" name="Rectangle 23"/>
          <p:cNvSpPr>
            <a:spLocks noChangeArrowheads="1"/>
          </p:cNvSpPr>
          <p:nvPr/>
        </p:nvSpPr>
        <p:spPr bwMode="auto">
          <a:xfrm>
            <a:off x="6372225" y="1412875"/>
            <a:ext cx="2233613" cy="215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sk-SK" dirty="0"/>
              <a:t>Národní agregátori</a:t>
            </a:r>
            <a:endParaRPr lang="en-US" dirty="0"/>
          </a:p>
        </p:txBody>
      </p:sp>
      <p:sp>
        <p:nvSpPr>
          <p:cNvPr id="256024" name="Rectangle 24"/>
          <p:cNvSpPr>
            <a:spLocks noChangeArrowheads="1"/>
          </p:cNvSpPr>
          <p:nvPr/>
        </p:nvSpPr>
        <p:spPr bwMode="auto">
          <a:xfrm>
            <a:off x="6361113" y="3733800"/>
            <a:ext cx="2233612" cy="215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dirty="0"/>
              <a:t>Region</a:t>
            </a:r>
            <a:r>
              <a:rPr lang="sk-SK" dirty="0" err="1"/>
              <a:t>álni</a:t>
            </a:r>
            <a:r>
              <a:rPr lang="sk-SK" dirty="0"/>
              <a:t> agregátori </a:t>
            </a:r>
            <a:endParaRPr lang="en-US" dirty="0"/>
          </a:p>
        </p:txBody>
      </p:sp>
      <p:sp>
        <p:nvSpPr>
          <p:cNvPr id="256025" name="Rectangle 25"/>
          <p:cNvSpPr>
            <a:spLocks noChangeArrowheads="1"/>
          </p:cNvSpPr>
          <p:nvPr/>
        </p:nvSpPr>
        <p:spPr bwMode="auto">
          <a:xfrm>
            <a:off x="971600" y="1052736"/>
            <a:ext cx="2376488" cy="2889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dirty="0"/>
              <a:t>Horizont</a:t>
            </a:r>
            <a:r>
              <a:rPr lang="sk-SK" dirty="0" err="1"/>
              <a:t>álni</a:t>
            </a:r>
            <a:r>
              <a:rPr lang="sk-SK" dirty="0"/>
              <a:t> agregátori</a:t>
            </a:r>
            <a:endParaRPr lang="en-US" dirty="0"/>
          </a:p>
        </p:txBody>
      </p:sp>
      <p:sp>
        <p:nvSpPr>
          <p:cNvPr id="256026" name="Rectangle 26"/>
          <p:cNvSpPr>
            <a:spLocks noChangeArrowheads="1"/>
          </p:cNvSpPr>
          <p:nvPr/>
        </p:nvSpPr>
        <p:spPr bwMode="auto">
          <a:xfrm>
            <a:off x="6227763" y="1052513"/>
            <a:ext cx="2376487" cy="2889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sk-SK" dirty="0"/>
              <a:t>Vertikálni agregátori</a:t>
            </a:r>
            <a:endParaRPr lang="en-US" dirty="0"/>
          </a:p>
        </p:txBody>
      </p:sp>
      <p:pic>
        <p:nvPicPr>
          <p:cNvPr id="256027" name="Picture 27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57563"/>
            <a:ext cx="504825" cy="504825"/>
          </a:xfrm>
          <a:prstGeom prst="rect">
            <a:avLst/>
          </a:prstGeom>
          <a:noFill/>
        </p:spPr>
      </p:pic>
      <p:pic>
        <p:nvPicPr>
          <p:cNvPr id="256028" name="Picture 28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" y="3573463"/>
            <a:ext cx="504825" cy="504825"/>
          </a:xfrm>
          <a:prstGeom prst="rect">
            <a:avLst/>
          </a:prstGeom>
          <a:noFill/>
        </p:spPr>
      </p:pic>
      <p:pic>
        <p:nvPicPr>
          <p:cNvPr id="256029" name="Picture 29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860800"/>
            <a:ext cx="504825" cy="504825"/>
          </a:xfrm>
          <a:prstGeom prst="rect">
            <a:avLst/>
          </a:prstGeom>
          <a:noFill/>
        </p:spPr>
      </p:pic>
      <p:pic>
        <p:nvPicPr>
          <p:cNvPr id="256030" name="Picture 30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76700"/>
            <a:ext cx="504825" cy="504825"/>
          </a:xfrm>
          <a:prstGeom prst="rect">
            <a:avLst/>
          </a:prstGeom>
          <a:noFill/>
        </p:spPr>
      </p:pic>
      <p:pic>
        <p:nvPicPr>
          <p:cNvPr id="256031" name="Picture 31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675" y="5173663"/>
            <a:ext cx="504825" cy="504825"/>
          </a:xfrm>
          <a:prstGeom prst="rect">
            <a:avLst/>
          </a:prstGeom>
          <a:noFill/>
        </p:spPr>
      </p:pic>
      <p:pic>
        <p:nvPicPr>
          <p:cNvPr id="256032" name="Picture 32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5408613"/>
            <a:ext cx="504825" cy="504825"/>
          </a:xfrm>
          <a:prstGeom prst="rect">
            <a:avLst/>
          </a:prstGeom>
          <a:noFill/>
        </p:spPr>
      </p:pic>
      <p:pic>
        <p:nvPicPr>
          <p:cNvPr id="256033" name="Picture 33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788" y="5549900"/>
            <a:ext cx="504825" cy="504825"/>
          </a:xfrm>
          <a:prstGeom prst="rect">
            <a:avLst/>
          </a:prstGeom>
          <a:noFill/>
        </p:spPr>
      </p:pic>
      <p:pic>
        <p:nvPicPr>
          <p:cNvPr id="256034" name="Picture 34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25" y="5597525"/>
            <a:ext cx="504825" cy="504825"/>
          </a:xfrm>
          <a:prstGeom prst="rect">
            <a:avLst/>
          </a:prstGeom>
          <a:noFill/>
        </p:spPr>
      </p:pic>
      <p:pic>
        <p:nvPicPr>
          <p:cNvPr id="256035" name="Picture 35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3343275"/>
            <a:ext cx="865188" cy="865188"/>
          </a:xfrm>
          <a:prstGeom prst="rect">
            <a:avLst/>
          </a:prstGeom>
          <a:noFill/>
        </p:spPr>
      </p:pic>
      <p:sp>
        <p:nvSpPr>
          <p:cNvPr id="256036" name="Rectangle 36"/>
          <p:cNvSpPr>
            <a:spLocks noChangeArrowheads="1"/>
          </p:cNvSpPr>
          <p:nvPr/>
        </p:nvSpPr>
        <p:spPr bwMode="auto">
          <a:xfrm>
            <a:off x="1563688" y="3444875"/>
            <a:ext cx="1800225" cy="28892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The European Library</a:t>
            </a:r>
            <a:endParaRPr lang="en-US" sz="1400" b="1"/>
          </a:p>
        </p:txBody>
      </p:sp>
      <p:pic>
        <p:nvPicPr>
          <p:cNvPr id="256037" name="Picture 37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88" y="4651375"/>
            <a:ext cx="719137" cy="719138"/>
          </a:xfrm>
          <a:prstGeom prst="rect">
            <a:avLst/>
          </a:prstGeom>
          <a:noFill/>
        </p:spPr>
      </p:pic>
      <p:sp>
        <p:nvSpPr>
          <p:cNvPr id="256038" name="Rectangle 38"/>
          <p:cNvSpPr>
            <a:spLocks noChangeArrowheads="1"/>
          </p:cNvSpPr>
          <p:nvPr/>
        </p:nvSpPr>
        <p:spPr bwMode="auto">
          <a:xfrm>
            <a:off x="3819525" y="4308475"/>
            <a:ext cx="720725" cy="28892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ATHENA</a:t>
            </a:r>
            <a:endParaRPr lang="en-US" sz="1400" b="1"/>
          </a:p>
        </p:txBody>
      </p:sp>
      <p:sp>
        <p:nvSpPr>
          <p:cNvPr id="256039" name="Rectangle 39"/>
          <p:cNvSpPr>
            <a:spLocks noChangeArrowheads="1"/>
          </p:cNvSpPr>
          <p:nvPr/>
        </p:nvSpPr>
        <p:spPr bwMode="auto">
          <a:xfrm>
            <a:off x="58738" y="4837113"/>
            <a:ext cx="1944687" cy="2159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European Film Gateway</a:t>
            </a:r>
            <a:endParaRPr lang="en-US" sz="1400" b="1"/>
          </a:p>
        </p:txBody>
      </p:sp>
      <p:sp>
        <p:nvSpPr>
          <p:cNvPr id="256040" name="Rectangle 40"/>
          <p:cNvSpPr>
            <a:spLocks noChangeArrowheads="1"/>
          </p:cNvSpPr>
          <p:nvPr/>
        </p:nvSpPr>
        <p:spPr bwMode="auto">
          <a:xfrm>
            <a:off x="1738313" y="4424363"/>
            <a:ext cx="1152525" cy="28733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 dirty="0"/>
              <a:t>Film arch</a:t>
            </a:r>
            <a:r>
              <a:rPr lang="sk-SK" sz="1400" b="1" dirty="0" err="1"/>
              <a:t>ívy</a:t>
            </a:r>
            <a:r>
              <a:rPr lang="sk-SK" sz="1400" b="1" dirty="0"/>
              <a:t> </a:t>
            </a:r>
            <a:endParaRPr lang="en-US" sz="1400" b="1" dirty="0"/>
          </a:p>
        </p:txBody>
      </p:sp>
      <p:pic>
        <p:nvPicPr>
          <p:cNvPr id="256041" name="Picture 41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3813" y="5734050"/>
            <a:ext cx="504825" cy="504825"/>
          </a:xfrm>
          <a:prstGeom prst="rect">
            <a:avLst/>
          </a:prstGeom>
          <a:noFill/>
        </p:spPr>
      </p:pic>
      <p:pic>
        <p:nvPicPr>
          <p:cNvPr id="256042" name="Picture 42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5913438"/>
            <a:ext cx="504825" cy="504825"/>
          </a:xfrm>
          <a:prstGeom prst="rect">
            <a:avLst/>
          </a:prstGeom>
          <a:noFill/>
        </p:spPr>
      </p:pic>
      <p:pic>
        <p:nvPicPr>
          <p:cNvPr id="256043" name="Picture 43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5025" y="5802313"/>
            <a:ext cx="504825" cy="504825"/>
          </a:xfrm>
          <a:prstGeom prst="rect">
            <a:avLst/>
          </a:prstGeom>
          <a:noFill/>
        </p:spPr>
      </p:pic>
      <p:pic>
        <p:nvPicPr>
          <p:cNvPr id="256044" name="Picture 44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113" y="5692775"/>
            <a:ext cx="504825" cy="504825"/>
          </a:xfrm>
          <a:prstGeom prst="rect">
            <a:avLst/>
          </a:prstGeom>
          <a:noFill/>
        </p:spPr>
      </p:pic>
      <p:pic>
        <p:nvPicPr>
          <p:cNvPr id="256045" name="Picture 45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4362450"/>
            <a:ext cx="865188" cy="865188"/>
          </a:xfrm>
          <a:prstGeom prst="rect">
            <a:avLst/>
          </a:prstGeom>
          <a:noFill/>
        </p:spPr>
      </p:pic>
      <p:sp>
        <p:nvSpPr>
          <p:cNvPr id="256046" name="Rectangle 46"/>
          <p:cNvSpPr>
            <a:spLocks noChangeArrowheads="1"/>
          </p:cNvSpPr>
          <p:nvPr/>
        </p:nvSpPr>
        <p:spPr bwMode="auto">
          <a:xfrm>
            <a:off x="5010150" y="4327525"/>
            <a:ext cx="865188" cy="2159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ELocal  </a:t>
            </a:r>
            <a:endParaRPr lang="en-US" sz="1400" b="1"/>
          </a:p>
        </p:txBody>
      </p:sp>
      <p:pic>
        <p:nvPicPr>
          <p:cNvPr id="256047" name="Picture 47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0100" y="5516563"/>
            <a:ext cx="504825" cy="504825"/>
          </a:xfrm>
          <a:prstGeom prst="rect">
            <a:avLst/>
          </a:prstGeom>
          <a:noFill/>
        </p:spPr>
      </p:pic>
      <p:pic>
        <p:nvPicPr>
          <p:cNvPr id="256048" name="Picture 48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9675" y="5978525"/>
            <a:ext cx="504825" cy="504825"/>
          </a:xfrm>
          <a:prstGeom prst="rect">
            <a:avLst/>
          </a:prstGeom>
          <a:noFill/>
        </p:spPr>
      </p:pic>
      <p:pic>
        <p:nvPicPr>
          <p:cNvPr id="256049" name="Picture 49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0125" y="5092700"/>
            <a:ext cx="504825" cy="504825"/>
          </a:xfrm>
          <a:prstGeom prst="rect">
            <a:avLst/>
          </a:prstGeom>
          <a:noFill/>
        </p:spPr>
      </p:pic>
      <p:pic>
        <p:nvPicPr>
          <p:cNvPr id="256050" name="Picture 50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5734050"/>
            <a:ext cx="504825" cy="504825"/>
          </a:xfrm>
          <a:prstGeom prst="rect">
            <a:avLst/>
          </a:prstGeom>
          <a:noFill/>
        </p:spPr>
      </p:pic>
      <p:sp>
        <p:nvSpPr>
          <p:cNvPr id="256051" name="Rectangle 51"/>
          <p:cNvSpPr>
            <a:spLocks noChangeArrowheads="1"/>
          </p:cNvSpPr>
          <p:nvPr/>
        </p:nvSpPr>
        <p:spPr bwMode="auto">
          <a:xfrm>
            <a:off x="6877050" y="6165850"/>
            <a:ext cx="576263" cy="2873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MLAs</a:t>
            </a:r>
            <a:endParaRPr lang="en-US" sz="1400" b="1"/>
          </a:p>
        </p:txBody>
      </p:sp>
      <p:sp>
        <p:nvSpPr>
          <p:cNvPr id="256052" name="Rectangle 52"/>
          <p:cNvSpPr>
            <a:spLocks noChangeArrowheads="1"/>
          </p:cNvSpPr>
          <p:nvPr/>
        </p:nvSpPr>
        <p:spPr bwMode="auto">
          <a:xfrm>
            <a:off x="6792913" y="4035425"/>
            <a:ext cx="1728787" cy="2159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Flanders museums</a:t>
            </a:r>
            <a:endParaRPr lang="en-US" sz="1400" b="1"/>
          </a:p>
        </p:txBody>
      </p:sp>
      <p:pic>
        <p:nvPicPr>
          <p:cNvPr id="256053" name="Picture 53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4238" y="4308475"/>
            <a:ext cx="865187" cy="865188"/>
          </a:xfrm>
          <a:prstGeom prst="rect">
            <a:avLst/>
          </a:prstGeom>
          <a:noFill/>
        </p:spPr>
      </p:pic>
      <p:pic>
        <p:nvPicPr>
          <p:cNvPr id="256054" name="Picture 54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276475"/>
            <a:ext cx="865188" cy="865188"/>
          </a:xfrm>
          <a:prstGeom prst="rect">
            <a:avLst/>
          </a:prstGeom>
          <a:noFill/>
        </p:spPr>
      </p:pic>
      <p:pic>
        <p:nvPicPr>
          <p:cNvPr id="256055" name="Picture 55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9175" y="2636838"/>
            <a:ext cx="504825" cy="504825"/>
          </a:xfrm>
          <a:prstGeom prst="rect">
            <a:avLst/>
          </a:prstGeom>
          <a:noFill/>
        </p:spPr>
      </p:pic>
      <p:pic>
        <p:nvPicPr>
          <p:cNvPr id="256056" name="Picture 56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2924175"/>
            <a:ext cx="504825" cy="504825"/>
          </a:xfrm>
          <a:prstGeom prst="rect">
            <a:avLst/>
          </a:prstGeom>
          <a:noFill/>
        </p:spPr>
      </p:pic>
      <p:pic>
        <p:nvPicPr>
          <p:cNvPr id="256057" name="Picture 57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9788" y="2276475"/>
            <a:ext cx="504825" cy="504825"/>
          </a:xfrm>
          <a:prstGeom prst="rect">
            <a:avLst/>
          </a:prstGeom>
          <a:noFill/>
        </p:spPr>
      </p:pic>
      <p:pic>
        <p:nvPicPr>
          <p:cNvPr id="256058" name="Picture 58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9175" y="1916113"/>
            <a:ext cx="504825" cy="504825"/>
          </a:xfrm>
          <a:prstGeom prst="rect">
            <a:avLst/>
          </a:prstGeom>
          <a:noFill/>
        </p:spPr>
      </p:pic>
      <p:sp>
        <p:nvSpPr>
          <p:cNvPr id="256059" name="Rectangle 59"/>
          <p:cNvSpPr>
            <a:spLocks noChangeArrowheads="1"/>
          </p:cNvSpPr>
          <p:nvPr/>
        </p:nvSpPr>
        <p:spPr bwMode="auto">
          <a:xfrm>
            <a:off x="7019925" y="1989138"/>
            <a:ext cx="1079500" cy="2159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Culture Grid</a:t>
            </a:r>
            <a:endParaRPr lang="en-US" sz="1400" b="1"/>
          </a:p>
        </p:txBody>
      </p:sp>
      <p:sp>
        <p:nvSpPr>
          <p:cNvPr id="256060" name="Rectangle 60"/>
          <p:cNvSpPr>
            <a:spLocks noChangeArrowheads="1"/>
          </p:cNvSpPr>
          <p:nvPr/>
        </p:nvSpPr>
        <p:spPr bwMode="auto">
          <a:xfrm>
            <a:off x="8567738" y="3357563"/>
            <a:ext cx="576262" cy="28733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MLAs</a:t>
            </a:r>
            <a:endParaRPr lang="en-US" sz="1400" b="1"/>
          </a:p>
        </p:txBody>
      </p:sp>
      <p:sp>
        <p:nvSpPr>
          <p:cNvPr id="256061" name="Line 61"/>
          <p:cNvSpPr>
            <a:spLocks noChangeShapeType="1"/>
          </p:cNvSpPr>
          <p:nvPr/>
        </p:nvSpPr>
        <p:spPr bwMode="auto">
          <a:xfrm>
            <a:off x="654050" y="3500438"/>
            <a:ext cx="576263" cy="73025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62" name="Line 62"/>
          <p:cNvSpPr>
            <a:spLocks noChangeShapeType="1"/>
          </p:cNvSpPr>
          <p:nvPr/>
        </p:nvSpPr>
        <p:spPr bwMode="auto">
          <a:xfrm>
            <a:off x="971550" y="3805238"/>
            <a:ext cx="288925" cy="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63" name="Line 63"/>
          <p:cNvSpPr>
            <a:spLocks noChangeShapeType="1"/>
          </p:cNvSpPr>
          <p:nvPr/>
        </p:nvSpPr>
        <p:spPr bwMode="auto">
          <a:xfrm flipV="1">
            <a:off x="574675" y="4035425"/>
            <a:ext cx="685800" cy="635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64" name="Line 64"/>
          <p:cNvSpPr>
            <a:spLocks noChangeShapeType="1"/>
          </p:cNvSpPr>
          <p:nvPr/>
        </p:nvSpPr>
        <p:spPr bwMode="auto">
          <a:xfrm flipV="1">
            <a:off x="828675" y="4078288"/>
            <a:ext cx="647700" cy="277812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65" name="Line 65"/>
          <p:cNvSpPr>
            <a:spLocks noChangeShapeType="1"/>
          </p:cNvSpPr>
          <p:nvPr/>
        </p:nvSpPr>
        <p:spPr bwMode="auto">
          <a:xfrm flipV="1">
            <a:off x="1919288" y="2854325"/>
            <a:ext cx="2016125" cy="5032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66" name="Line 66"/>
          <p:cNvSpPr>
            <a:spLocks noChangeShapeType="1"/>
          </p:cNvSpPr>
          <p:nvPr/>
        </p:nvSpPr>
        <p:spPr bwMode="auto">
          <a:xfrm flipV="1">
            <a:off x="1919288" y="5308600"/>
            <a:ext cx="247650" cy="288925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67" name="Line 67"/>
          <p:cNvSpPr>
            <a:spLocks noChangeShapeType="1"/>
          </p:cNvSpPr>
          <p:nvPr/>
        </p:nvSpPr>
        <p:spPr bwMode="auto">
          <a:xfrm flipV="1">
            <a:off x="1116013" y="5138738"/>
            <a:ext cx="803275" cy="144462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68" name="Line 68"/>
          <p:cNvSpPr>
            <a:spLocks noChangeShapeType="1"/>
          </p:cNvSpPr>
          <p:nvPr/>
        </p:nvSpPr>
        <p:spPr bwMode="auto">
          <a:xfrm flipV="1">
            <a:off x="1476375" y="5237163"/>
            <a:ext cx="544513" cy="2794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69" name="Line 69"/>
          <p:cNvSpPr>
            <a:spLocks noChangeShapeType="1"/>
          </p:cNvSpPr>
          <p:nvPr/>
        </p:nvSpPr>
        <p:spPr bwMode="auto">
          <a:xfrm flipV="1">
            <a:off x="2339975" y="5283200"/>
            <a:ext cx="0" cy="314325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70" name="Line 70"/>
          <p:cNvSpPr>
            <a:spLocks noChangeShapeType="1"/>
          </p:cNvSpPr>
          <p:nvPr/>
        </p:nvSpPr>
        <p:spPr bwMode="auto">
          <a:xfrm flipV="1">
            <a:off x="2881313" y="3284538"/>
            <a:ext cx="1114425" cy="11969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pic>
        <p:nvPicPr>
          <p:cNvPr id="256071" name="Picture 71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1313" y="5695950"/>
            <a:ext cx="504825" cy="504825"/>
          </a:xfrm>
          <a:prstGeom prst="rect">
            <a:avLst/>
          </a:prstGeom>
          <a:noFill/>
        </p:spPr>
      </p:pic>
      <p:pic>
        <p:nvPicPr>
          <p:cNvPr id="256072" name="Picture 72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7788" y="5986463"/>
            <a:ext cx="504825" cy="504825"/>
          </a:xfrm>
          <a:prstGeom prst="rect">
            <a:avLst/>
          </a:prstGeom>
          <a:noFill/>
        </p:spPr>
      </p:pic>
      <p:pic>
        <p:nvPicPr>
          <p:cNvPr id="256073" name="Picture 73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2963" y="5948363"/>
            <a:ext cx="504825" cy="504825"/>
          </a:xfrm>
          <a:prstGeom prst="rect">
            <a:avLst/>
          </a:prstGeom>
          <a:noFill/>
        </p:spPr>
      </p:pic>
      <p:pic>
        <p:nvPicPr>
          <p:cNvPr id="256074" name="Picture 74" descr="library_collec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9913" y="5692775"/>
            <a:ext cx="504825" cy="504825"/>
          </a:xfrm>
          <a:prstGeom prst="rect">
            <a:avLst/>
          </a:prstGeom>
          <a:noFill/>
        </p:spPr>
      </p:pic>
      <p:sp>
        <p:nvSpPr>
          <p:cNvPr id="256075" name="Line 75"/>
          <p:cNvSpPr>
            <a:spLocks noChangeShapeType="1"/>
          </p:cNvSpPr>
          <p:nvPr/>
        </p:nvSpPr>
        <p:spPr bwMode="auto">
          <a:xfrm flipV="1">
            <a:off x="3386138" y="5283200"/>
            <a:ext cx="360362" cy="519113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76" name="Line 76"/>
          <p:cNvSpPr>
            <a:spLocks noChangeShapeType="1"/>
          </p:cNvSpPr>
          <p:nvPr/>
        </p:nvSpPr>
        <p:spPr bwMode="auto">
          <a:xfrm flipH="1" flipV="1">
            <a:off x="3995738" y="5408613"/>
            <a:ext cx="144462" cy="57785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77" name="Line 77"/>
          <p:cNvSpPr>
            <a:spLocks noChangeShapeType="1"/>
          </p:cNvSpPr>
          <p:nvPr/>
        </p:nvSpPr>
        <p:spPr bwMode="auto">
          <a:xfrm flipH="1" flipV="1">
            <a:off x="4211638" y="5443538"/>
            <a:ext cx="192087" cy="4318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78" name="Line 78"/>
          <p:cNvSpPr>
            <a:spLocks noChangeShapeType="1"/>
          </p:cNvSpPr>
          <p:nvPr/>
        </p:nvSpPr>
        <p:spPr bwMode="auto">
          <a:xfrm flipV="1">
            <a:off x="3746500" y="5399088"/>
            <a:ext cx="141288" cy="579437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79" name="Line 79"/>
          <p:cNvSpPr>
            <a:spLocks noChangeShapeType="1"/>
          </p:cNvSpPr>
          <p:nvPr/>
        </p:nvSpPr>
        <p:spPr bwMode="auto">
          <a:xfrm flipV="1">
            <a:off x="4140200" y="3500438"/>
            <a:ext cx="71438" cy="4333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0" name="Line 80"/>
          <p:cNvSpPr>
            <a:spLocks noChangeShapeType="1"/>
          </p:cNvSpPr>
          <p:nvPr/>
        </p:nvSpPr>
        <p:spPr bwMode="auto">
          <a:xfrm flipV="1">
            <a:off x="5435600" y="5157788"/>
            <a:ext cx="215900" cy="574675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1" name="Line 81"/>
          <p:cNvSpPr>
            <a:spLocks noChangeShapeType="1"/>
          </p:cNvSpPr>
          <p:nvPr/>
        </p:nvSpPr>
        <p:spPr bwMode="auto">
          <a:xfrm flipH="1" flipV="1">
            <a:off x="6361113" y="5092700"/>
            <a:ext cx="157162" cy="60325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2" name="Line 82"/>
          <p:cNvSpPr>
            <a:spLocks noChangeShapeType="1"/>
          </p:cNvSpPr>
          <p:nvPr/>
        </p:nvSpPr>
        <p:spPr bwMode="auto">
          <a:xfrm flipV="1">
            <a:off x="6167438" y="5229225"/>
            <a:ext cx="0" cy="576263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3" name="Line 83"/>
          <p:cNvSpPr>
            <a:spLocks noChangeShapeType="1"/>
          </p:cNvSpPr>
          <p:nvPr/>
        </p:nvSpPr>
        <p:spPr bwMode="auto">
          <a:xfrm flipV="1">
            <a:off x="5868988" y="5157788"/>
            <a:ext cx="71437" cy="719137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4" name="Line 84"/>
          <p:cNvSpPr>
            <a:spLocks noChangeShapeType="1"/>
          </p:cNvSpPr>
          <p:nvPr/>
        </p:nvSpPr>
        <p:spPr bwMode="auto">
          <a:xfrm flipH="1" flipV="1">
            <a:off x="5221288" y="2997200"/>
            <a:ext cx="387350" cy="10080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5" name="Line 85"/>
          <p:cNvSpPr>
            <a:spLocks noChangeShapeType="1"/>
          </p:cNvSpPr>
          <p:nvPr/>
        </p:nvSpPr>
        <p:spPr bwMode="auto">
          <a:xfrm flipH="1" flipV="1">
            <a:off x="7812088" y="5173663"/>
            <a:ext cx="219075" cy="631825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6" name="Line 86"/>
          <p:cNvSpPr>
            <a:spLocks noChangeShapeType="1"/>
          </p:cNvSpPr>
          <p:nvPr/>
        </p:nvSpPr>
        <p:spPr bwMode="auto">
          <a:xfrm flipV="1">
            <a:off x="7596188" y="5092700"/>
            <a:ext cx="0" cy="928688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7" name="Line 87"/>
          <p:cNvSpPr>
            <a:spLocks noChangeShapeType="1"/>
          </p:cNvSpPr>
          <p:nvPr/>
        </p:nvSpPr>
        <p:spPr bwMode="auto">
          <a:xfrm flipH="1" flipV="1">
            <a:off x="7997825" y="5191125"/>
            <a:ext cx="523875" cy="4064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8" name="Line 88"/>
          <p:cNvSpPr>
            <a:spLocks noChangeShapeType="1"/>
          </p:cNvSpPr>
          <p:nvPr/>
        </p:nvSpPr>
        <p:spPr bwMode="auto">
          <a:xfrm flipH="1" flipV="1">
            <a:off x="8064500" y="5013325"/>
            <a:ext cx="555625" cy="331788"/>
          </a:xfrm>
          <a:prstGeom prst="line">
            <a:avLst/>
          </a:prstGeom>
          <a:noFill/>
          <a:ln w="12700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89" name="Line 89"/>
          <p:cNvSpPr>
            <a:spLocks noChangeShapeType="1"/>
          </p:cNvSpPr>
          <p:nvPr/>
        </p:nvSpPr>
        <p:spPr bwMode="auto">
          <a:xfrm flipH="1">
            <a:off x="7812088" y="2205038"/>
            <a:ext cx="792162" cy="287337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90" name="Line 90"/>
          <p:cNvSpPr>
            <a:spLocks noChangeShapeType="1"/>
          </p:cNvSpPr>
          <p:nvPr/>
        </p:nvSpPr>
        <p:spPr bwMode="auto">
          <a:xfrm flipH="1">
            <a:off x="7812088" y="2565400"/>
            <a:ext cx="647700" cy="71438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91" name="Line 91"/>
          <p:cNvSpPr>
            <a:spLocks noChangeShapeType="1"/>
          </p:cNvSpPr>
          <p:nvPr/>
        </p:nvSpPr>
        <p:spPr bwMode="auto">
          <a:xfrm flipH="1" flipV="1">
            <a:off x="7812088" y="2708275"/>
            <a:ext cx="792162" cy="144463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92" name="Line 92"/>
          <p:cNvSpPr>
            <a:spLocks noChangeShapeType="1"/>
          </p:cNvSpPr>
          <p:nvPr/>
        </p:nvSpPr>
        <p:spPr bwMode="auto">
          <a:xfrm flipH="1" flipV="1">
            <a:off x="7885113" y="2781300"/>
            <a:ext cx="431800" cy="2159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93" name="Line 93"/>
          <p:cNvSpPr>
            <a:spLocks noChangeShapeType="1"/>
          </p:cNvSpPr>
          <p:nvPr/>
        </p:nvSpPr>
        <p:spPr bwMode="auto">
          <a:xfrm flipH="1" flipV="1">
            <a:off x="5651500" y="2420938"/>
            <a:ext cx="1368425" cy="21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56094" name="Rectangle 94"/>
          <p:cNvSpPr>
            <a:spLocks noChangeArrowheads="1"/>
          </p:cNvSpPr>
          <p:nvPr/>
        </p:nvSpPr>
        <p:spPr bwMode="auto">
          <a:xfrm>
            <a:off x="3721100" y="4041775"/>
            <a:ext cx="2233613" cy="2159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sk-SK" dirty="0"/>
              <a:t> Siví agregátori</a:t>
            </a:r>
            <a:endParaRPr lang="en-US" dirty="0"/>
          </a:p>
        </p:txBody>
      </p:sp>
      <p:sp>
        <p:nvSpPr>
          <p:cNvPr id="256095" name="Rectangle 95"/>
          <p:cNvSpPr>
            <a:spLocks noChangeArrowheads="1"/>
          </p:cNvSpPr>
          <p:nvPr/>
        </p:nvSpPr>
        <p:spPr bwMode="auto">
          <a:xfrm>
            <a:off x="4897438" y="6351588"/>
            <a:ext cx="576262" cy="28733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 sz="1400" b="1"/>
              <a:t>MLAs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5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5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5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5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5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5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5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5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5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5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5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  <p:bldP spid="256014" grpId="0" animBg="1"/>
      <p:bldP spid="256015" grpId="0" animBg="1"/>
      <p:bldP spid="256016" grpId="0" animBg="1"/>
      <p:bldP spid="256017" grpId="0" animBg="1"/>
      <p:bldP spid="256018" grpId="0" animBg="1"/>
      <p:bldP spid="256019" grpId="0" animBg="1"/>
      <p:bldP spid="256020" grpId="0" animBg="1"/>
      <p:bldP spid="256021" grpId="0" animBg="1"/>
      <p:bldP spid="256022" grpId="0" animBg="1"/>
      <p:bldP spid="256023" grpId="0" animBg="1"/>
      <p:bldP spid="256024" grpId="0" animBg="1"/>
      <p:bldP spid="256025" grpId="0" animBg="1"/>
      <p:bldP spid="256026" grpId="0" animBg="1"/>
      <p:bldP spid="256036" grpId="0" animBg="1"/>
      <p:bldP spid="256038" grpId="0" animBg="1"/>
      <p:bldP spid="256039" grpId="0" animBg="1"/>
      <p:bldP spid="256040" grpId="0" animBg="1"/>
      <p:bldP spid="256046" grpId="0" animBg="1"/>
      <p:bldP spid="256051" grpId="0" animBg="1"/>
      <p:bldP spid="256052" grpId="0" animBg="1"/>
      <p:bldP spid="256059" grpId="0" animBg="1"/>
      <p:bldP spid="256060" grpId="0" animBg="1"/>
      <p:bldP spid="256061" grpId="0" animBg="1"/>
      <p:bldP spid="256062" grpId="0" animBg="1"/>
      <p:bldP spid="256063" grpId="0" animBg="1"/>
      <p:bldP spid="256064" grpId="0" animBg="1"/>
      <p:bldP spid="256065" grpId="0" animBg="1"/>
      <p:bldP spid="256066" grpId="0" animBg="1"/>
      <p:bldP spid="256067" grpId="0" animBg="1"/>
      <p:bldP spid="256068" grpId="0" animBg="1"/>
      <p:bldP spid="256069" grpId="0" animBg="1"/>
      <p:bldP spid="256070" grpId="0" animBg="1"/>
      <p:bldP spid="256075" grpId="0" animBg="1"/>
      <p:bldP spid="256076" grpId="0" animBg="1"/>
      <p:bldP spid="256077" grpId="0" animBg="1"/>
      <p:bldP spid="256078" grpId="0" animBg="1"/>
      <p:bldP spid="256079" grpId="0" animBg="1"/>
      <p:bldP spid="256080" grpId="0" animBg="1"/>
      <p:bldP spid="256081" grpId="0" animBg="1"/>
      <p:bldP spid="256082" grpId="0" animBg="1"/>
      <p:bldP spid="256083" grpId="0" animBg="1"/>
      <p:bldP spid="256084" grpId="0" animBg="1"/>
      <p:bldP spid="256085" grpId="0" animBg="1"/>
      <p:bldP spid="256086" grpId="0" animBg="1"/>
      <p:bldP spid="256087" grpId="0" animBg="1"/>
      <p:bldP spid="256088" grpId="0" animBg="1"/>
      <p:bldP spid="256089" grpId="0" animBg="1"/>
      <p:bldP spid="256090" grpId="0" animBg="1"/>
      <p:bldP spid="256091" grpId="0" animBg="1"/>
      <p:bldP spid="256092" grpId="0" animBg="1"/>
      <p:bldP spid="256093" grpId="0" animBg="1"/>
      <p:bldP spid="256094" grpId="0" animBg="1"/>
      <p:bldP spid="2560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1688" cy="890588"/>
          </a:xfrm>
        </p:spPr>
        <p:txBody>
          <a:bodyPr/>
          <a:lstStyle/>
          <a:p>
            <a:r>
              <a:rPr lang="sk-SK" dirty="0"/>
              <a:t>Ktoré dáta môžem dať do Europeany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239619" name="Rectangle 3"/>
          <p:cNvSpPr>
            <a:spLocks noGrp="1"/>
          </p:cNvSpPr>
          <p:nvPr>
            <p:ph type="body" idx="1"/>
          </p:nvPr>
        </p:nvSpPr>
        <p:spPr>
          <a:xfrm>
            <a:off x="361950" y="1393825"/>
            <a:ext cx="8421688" cy="4338638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nl-NL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nl-NL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nl-NL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2"/>
          <a:srcRect l="8855" t="11067" r="9050" b="18181"/>
          <a:stretch>
            <a:fillRect/>
          </a:stretch>
        </p:blipFill>
        <p:spPr bwMode="auto">
          <a:xfrm>
            <a:off x="179388" y="908050"/>
            <a:ext cx="8351837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9626" name="Group 10"/>
          <p:cNvGrpSpPr>
            <a:grpSpLocks/>
          </p:cNvGrpSpPr>
          <p:nvPr/>
        </p:nvGrpSpPr>
        <p:grpSpPr bwMode="auto">
          <a:xfrm>
            <a:off x="2195513" y="3068638"/>
            <a:ext cx="2089149" cy="2378075"/>
            <a:chOff x="1383" y="1933"/>
            <a:chExt cx="1316" cy="1498"/>
          </a:xfrm>
        </p:grpSpPr>
        <p:sp>
          <p:nvSpPr>
            <p:cNvPr id="239621" name="Rectangle 5"/>
            <p:cNvSpPr>
              <a:spLocks noChangeArrowheads="1"/>
            </p:cNvSpPr>
            <p:nvPr/>
          </p:nvSpPr>
          <p:spPr bwMode="auto">
            <a:xfrm>
              <a:off x="1383" y="2886"/>
              <a:ext cx="1316" cy="54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nl-NL" dirty="0"/>
                <a:t>1. </a:t>
              </a:r>
              <a:r>
                <a:rPr lang="sk-SK" dirty="0"/>
                <a:t>Náhľady</a:t>
              </a:r>
              <a:endParaRPr lang="en-US" dirty="0"/>
            </a:p>
          </p:txBody>
        </p:sp>
        <p:sp>
          <p:nvSpPr>
            <p:cNvPr id="239624" name="Rectangle 8"/>
            <p:cNvSpPr>
              <a:spLocks noChangeArrowheads="1"/>
            </p:cNvSpPr>
            <p:nvPr/>
          </p:nvSpPr>
          <p:spPr bwMode="auto">
            <a:xfrm>
              <a:off x="1383" y="1933"/>
              <a:ext cx="953" cy="1089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39627" name="Group 11"/>
          <p:cNvGrpSpPr>
            <a:grpSpLocks/>
          </p:cNvGrpSpPr>
          <p:nvPr/>
        </p:nvGrpSpPr>
        <p:grpSpPr bwMode="auto">
          <a:xfrm>
            <a:off x="2195513" y="2997200"/>
            <a:ext cx="5976937" cy="3384550"/>
            <a:chOff x="1383" y="1888"/>
            <a:chExt cx="3765" cy="2132"/>
          </a:xfrm>
        </p:grpSpPr>
        <p:sp>
          <p:nvSpPr>
            <p:cNvPr id="239622" name="Rectangle 6"/>
            <p:cNvSpPr>
              <a:spLocks noChangeArrowheads="1"/>
            </p:cNvSpPr>
            <p:nvPr/>
          </p:nvSpPr>
          <p:spPr bwMode="auto">
            <a:xfrm>
              <a:off x="1383" y="3475"/>
              <a:ext cx="953" cy="27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nl-NL" dirty="0"/>
                <a:t>2. Metad</a:t>
              </a:r>
              <a:r>
                <a:rPr lang="sk-SK" dirty="0"/>
                <a:t>á</a:t>
              </a:r>
              <a:r>
                <a:rPr lang="nl-NL" dirty="0"/>
                <a:t>ta</a:t>
              </a:r>
              <a:endParaRPr lang="en-US" dirty="0"/>
            </a:p>
          </p:txBody>
        </p:sp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2472" y="1888"/>
              <a:ext cx="2676" cy="213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239629" name="Group 13"/>
          <p:cNvGrpSpPr>
            <a:grpSpLocks/>
          </p:cNvGrpSpPr>
          <p:nvPr/>
        </p:nvGrpSpPr>
        <p:grpSpPr bwMode="auto">
          <a:xfrm>
            <a:off x="1116013" y="827089"/>
            <a:ext cx="6840363" cy="4690144"/>
            <a:chOff x="703" y="521"/>
            <a:chExt cx="4845" cy="3545"/>
          </a:xfrm>
        </p:grpSpPr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839" y="3793"/>
              <a:ext cx="2363" cy="27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nl-NL" dirty="0"/>
                <a:t>3. </a:t>
              </a:r>
              <a:r>
                <a:rPr lang="sk-SK" dirty="0"/>
                <a:t>Linky na online digitálny obsah</a:t>
              </a:r>
              <a:endParaRPr lang="en-US" dirty="0"/>
            </a:p>
          </p:txBody>
        </p:sp>
        <p:pic>
          <p:nvPicPr>
            <p:cNvPr id="239628" name="Picture 12"/>
            <p:cNvPicPr>
              <a:picLocks noChangeAspect="1" noChangeArrowheads="1"/>
            </p:cNvPicPr>
            <p:nvPr/>
          </p:nvPicPr>
          <p:blipFill>
            <a:blip r:embed="rId3"/>
            <a:srcRect t="10335" b="9929"/>
            <a:stretch>
              <a:fillRect/>
            </a:stretch>
          </p:blipFill>
          <p:spPr bwMode="auto">
            <a:xfrm>
              <a:off x="703" y="521"/>
              <a:ext cx="4845" cy="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782050" cy="890588"/>
          </a:xfrm>
        </p:spPr>
        <p:txBody>
          <a:bodyPr/>
          <a:lstStyle/>
          <a:p>
            <a:pPr algn="l"/>
            <a:r>
              <a:rPr lang="sk-SK" dirty="0"/>
              <a:t>Ktoré druhy dokumentov idú do Europeany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>
          <a:xfrm>
            <a:off x="361950" y="1393825"/>
            <a:ext cx="8421688" cy="4338638"/>
          </a:xfr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nl-NL">
                <a:latin typeface="Arial" charset="0"/>
                <a:cs typeface="Arial" charset="0"/>
              </a:rPr>
              <a:t>Digital objects are classified as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nl-NL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nl-NL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>
              <a:latin typeface="Arial" charset="0"/>
              <a:cs typeface="Arial" charset="0"/>
            </a:endParaRPr>
          </a:p>
        </p:txBody>
      </p:sp>
      <p:pic>
        <p:nvPicPr>
          <p:cNvPr id="249870" name="Picture 14"/>
          <p:cNvPicPr>
            <a:picLocks noChangeAspect="1" noChangeArrowheads="1"/>
          </p:cNvPicPr>
          <p:nvPr/>
        </p:nvPicPr>
        <p:blipFill>
          <a:blip r:embed="rId2"/>
          <a:srcRect t="10336" b="9930"/>
          <a:stretch>
            <a:fillRect/>
          </a:stretch>
        </p:blipFill>
        <p:spPr bwMode="auto">
          <a:xfrm>
            <a:off x="250825" y="836613"/>
            <a:ext cx="7691438" cy="4906962"/>
          </a:xfrm>
          <a:prstGeom prst="rect">
            <a:avLst/>
          </a:prstGeom>
          <a:solidFill>
            <a:schemeClr val="folHlink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49871" name="Rectangle 15"/>
          <p:cNvSpPr>
            <a:spLocks noChangeArrowheads="1"/>
          </p:cNvSpPr>
          <p:nvPr/>
        </p:nvSpPr>
        <p:spPr bwMode="auto">
          <a:xfrm>
            <a:off x="1835150" y="5805488"/>
            <a:ext cx="1873250" cy="5762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/>
              <a:t>TEXT</a:t>
            </a:r>
            <a:endParaRPr lang="en-US"/>
          </a:p>
        </p:txBody>
      </p:sp>
      <p:pic>
        <p:nvPicPr>
          <p:cNvPr id="249874" name="Picture 18"/>
          <p:cNvPicPr>
            <a:picLocks noChangeAspect="1" noChangeArrowheads="1"/>
          </p:cNvPicPr>
          <p:nvPr/>
        </p:nvPicPr>
        <p:blipFill>
          <a:blip r:embed="rId3"/>
          <a:srcRect l="12408" t="10335" r="11406" b="15837"/>
          <a:stretch>
            <a:fillRect/>
          </a:stretch>
        </p:blipFill>
        <p:spPr bwMode="auto">
          <a:xfrm>
            <a:off x="1258888" y="947738"/>
            <a:ext cx="62658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9875" name="Rectangle 19"/>
          <p:cNvSpPr>
            <a:spLocks noChangeArrowheads="1"/>
          </p:cNvSpPr>
          <p:nvPr/>
        </p:nvSpPr>
        <p:spPr bwMode="auto">
          <a:xfrm>
            <a:off x="3276600" y="5805488"/>
            <a:ext cx="1873250" cy="5762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sk-SK" dirty="0"/>
              <a:t>OBRAZ</a:t>
            </a:r>
            <a:endParaRPr lang="en-US" dirty="0"/>
          </a:p>
        </p:txBody>
      </p:sp>
      <p:pic>
        <p:nvPicPr>
          <p:cNvPr id="249876" name="Picture 20"/>
          <p:cNvPicPr>
            <a:picLocks noChangeAspect="1" noChangeArrowheads="1"/>
          </p:cNvPicPr>
          <p:nvPr/>
        </p:nvPicPr>
        <p:blipFill>
          <a:blip r:embed="rId4"/>
          <a:srcRect l="12408" t="11084" r="14362" b="9196"/>
          <a:stretch>
            <a:fillRect/>
          </a:stretch>
        </p:blipFill>
        <p:spPr bwMode="auto">
          <a:xfrm>
            <a:off x="2268538" y="852488"/>
            <a:ext cx="56880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9877" name="Rectangle 21"/>
          <p:cNvSpPr>
            <a:spLocks noChangeArrowheads="1"/>
          </p:cNvSpPr>
          <p:nvPr/>
        </p:nvSpPr>
        <p:spPr bwMode="auto">
          <a:xfrm>
            <a:off x="5076825" y="5805488"/>
            <a:ext cx="1873250" cy="5762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/>
              <a:t>VIDEO</a:t>
            </a:r>
            <a:endParaRPr lang="en-US"/>
          </a:p>
        </p:txBody>
      </p:sp>
      <p:pic>
        <p:nvPicPr>
          <p:cNvPr id="249878" name="Picture 22"/>
          <p:cNvPicPr>
            <a:picLocks noChangeAspect="1" noChangeArrowheads="1"/>
          </p:cNvPicPr>
          <p:nvPr/>
        </p:nvPicPr>
        <p:blipFill>
          <a:blip r:embed="rId5"/>
          <a:srcRect t="15511" r="40938" b="22493"/>
          <a:stretch>
            <a:fillRect/>
          </a:stretch>
        </p:blipFill>
        <p:spPr bwMode="auto">
          <a:xfrm>
            <a:off x="3382963" y="908050"/>
            <a:ext cx="5761037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9879" name="Rectangle 23"/>
          <p:cNvSpPr>
            <a:spLocks noChangeArrowheads="1"/>
          </p:cNvSpPr>
          <p:nvPr/>
        </p:nvSpPr>
        <p:spPr bwMode="auto">
          <a:xfrm>
            <a:off x="6877050" y="5805488"/>
            <a:ext cx="1873250" cy="5762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nl-NL"/>
              <a:t>AUDIO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1" grpId="0" animBg="1"/>
      <p:bldP spid="249875" grpId="0" animBg="1"/>
      <p:bldP spid="249877" grpId="0" animBg="1"/>
      <p:bldP spid="24987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1688" cy="890588"/>
          </a:xfrm>
        </p:spPr>
        <p:txBody>
          <a:bodyPr/>
          <a:lstStyle/>
          <a:p>
            <a:r>
              <a:rPr lang="sk-SK" dirty="0"/>
              <a:t>Aké sú technické požiadavky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713787" cy="525579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b="1" dirty="0">
                <a:latin typeface="Arial" charset="0"/>
                <a:cs typeface="Arial" charset="0"/>
              </a:rPr>
              <a:t>Metadata </a:t>
            </a:r>
            <a:r>
              <a:rPr lang="sk-SK" b="1" dirty="0">
                <a:latin typeface="Arial" charset="0"/>
                <a:cs typeface="Arial" charset="0"/>
              </a:rPr>
              <a:t>mapované podľa špecifikácie E</a:t>
            </a:r>
            <a:r>
              <a:rPr lang="en-GB" b="1" dirty="0">
                <a:latin typeface="Arial" charset="0"/>
                <a:cs typeface="Arial" charset="0"/>
              </a:rPr>
              <a:t>SE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r>
              <a:rPr lang="en-GB" dirty="0">
                <a:latin typeface="Arial" charset="0"/>
                <a:cs typeface="Arial" charset="0"/>
              </a:rPr>
              <a:t>	</a:t>
            </a:r>
            <a:r>
              <a:rPr lang="sk-SK" dirty="0">
                <a:latin typeface="Arial" charset="0"/>
                <a:cs typeface="Arial" charset="0"/>
              </a:rPr>
              <a:t>Europeana </a:t>
            </a:r>
            <a:r>
              <a:rPr lang="sk-SK" dirty="0" err="1">
                <a:latin typeface="Arial" charset="0"/>
                <a:cs typeface="Arial" charset="0"/>
              </a:rPr>
              <a:t>semantic</a:t>
            </a:r>
            <a:r>
              <a:rPr lang="sk-SK" dirty="0">
                <a:latin typeface="Arial" charset="0"/>
                <a:cs typeface="Arial" charset="0"/>
              </a:rPr>
              <a:t> </a:t>
            </a:r>
            <a:r>
              <a:rPr lang="sk-SK" dirty="0" err="1">
                <a:latin typeface="Arial" charset="0"/>
                <a:cs typeface="Arial" charset="0"/>
              </a:rPr>
              <a:t>elements</a:t>
            </a:r>
            <a:r>
              <a:rPr lang="sk-SK" dirty="0">
                <a:latin typeface="Arial" charset="0"/>
                <a:cs typeface="Arial" charset="0"/>
              </a:rPr>
              <a:t> (ESE) – to je súčasný model dát v </a:t>
            </a:r>
            <a:r>
              <a:rPr lang="sk-SK" dirty="0" err="1">
                <a:latin typeface="Arial" charset="0"/>
                <a:cs typeface="Arial" charset="0"/>
              </a:rPr>
              <a:t>Europeane</a:t>
            </a:r>
            <a:r>
              <a:rPr lang="sk-SK" dirty="0">
                <a:latin typeface="Arial" charset="0"/>
                <a:cs typeface="Arial" charset="0"/>
              </a:rPr>
              <a:t>. Obsahuje </a:t>
            </a:r>
            <a:r>
              <a:rPr lang="sk-SK" dirty="0" err="1">
                <a:latin typeface="Arial" charset="0"/>
                <a:cs typeface="Arial" charset="0"/>
              </a:rPr>
              <a:t>metadáta</a:t>
            </a:r>
            <a:r>
              <a:rPr lang="sk-SK" dirty="0">
                <a:latin typeface="Arial" charset="0"/>
                <a:cs typeface="Arial" charset="0"/>
              </a:rPr>
              <a:t> definované v štandarde Dublin </a:t>
            </a:r>
            <a:r>
              <a:rPr lang="sk-SK" dirty="0" err="1">
                <a:latin typeface="Arial" charset="0"/>
                <a:cs typeface="Arial" charset="0"/>
              </a:rPr>
              <a:t>Core</a:t>
            </a:r>
            <a:r>
              <a:rPr lang="sk-SK" dirty="0">
                <a:latin typeface="Arial" charset="0"/>
                <a:cs typeface="Arial" charset="0"/>
              </a:rPr>
              <a:t> (DC, je ich 15)) a ďalších 13 údajov, ktoré sa dôležité pre funkcionalitu Europeany. Dostupné na: </a:t>
            </a:r>
            <a:r>
              <a:rPr lang="en-GB" sz="1400" dirty="0">
                <a:latin typeface="Arial" charset="0"/>
                <a:cs typeface="Arial" charset="0"/>
                <a:hlinkClick r:id="rId2"/>
              </a:rPr>
              <a:t>http://pro.europeana.eu/documents/900548/dc80802e-6efb-4127-a98e-c27c95396d57</a:t>
            </a:r>
            <a:endParaRPr lang="sk-SK" sz="14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k-SK" b="1" dirty="0">
                <a:latin typeface="Arial" charset="0"/>
                <a:cs typeface="Arial" charset="0"/>
              </a:rPr>
              <a:t>Online linkovanie na objekty u vlastníka objektu</a:t>
            </a:r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r>
              <a:rPr lang="sk-SK" sz="2000" dirty="0">
                <a:latin typeface="Arial" charset="0"/>
                <a:cs typeface="Arial" charset="0"/>
              </a:rPr>
              <a:t>	Niekedy úplný dokument (zobrazenie objektov v </a:t>
            </a:r>
            <a:r>
              <a:rPr lang="sk-SK" sz="2000" dirty="0" err="1">
                <a:latin typeface="Arial" charset="0"/>
                <a:cs typeface="Arial" charset="0"/>
              </a:rPr>
              <a:t>Europeane</a:t>
            </a:r>
            <a:r>
              <a:rPr lang="sk-SK" sz="2000" dirty="0">
                <a:latin typeface="Arial" charset="0"/>
                <a:cs typeface="Arial" charset="0"/>
              </a:rPr>
              <a:t> – požiadavky: </a:t>
            </a:r>
            <a:r>
              <a:rPr lang="sk-SK" sz="2000" dirty="0">
                <a:latin typeface="Arial" charset="0"/>
                <a:cs typeface="Arial" charset="0"/>
                <a:hlinkClick r:id="rId3"/>
              </a:rPr>
              <a:t>http://pro.europeana.eu/ese-documentation</a:t>
            </a:r>
            <a:r>
              <a:rPr lang="sk-SK" sz="2000" dirty="0">
                <a:latin typeface="Arial" charset="0"/>
                <a:cs typeface="Arial" charset="0"/>
              </a:rPr>
              <a:t> 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k-SK" b="1" dirty="0">
                <a:latin typeface="Arial" charset="0"/>
                <a:cs typeface="Arial" charset="0"/>
              </a:rPr>
              <a:t>Tzv. „</a:t>
            </a:r>
            <a:r>
              <a:rPr lang="en-GB" b="1" dirty="0">
                <a:latin typeface="Arial" charset="0"/>
                <a:cs typeface="Arial" charset="0"/>
              </a:rPr>
              <a:t>thumbnail</a:t>
            </a:r>
            <a:r>
              <a:rPr lang="sk-SK" b="1" dirty="0">
                <a:latin typeface="Arial" charset="0"/>
                <a:cs typeface="Arial" charset="0"/>
              </a:rPr>
              <a:t>“</a:t>
            </a:r>
            <a:r>
              <a:rPr lang="en-GB" b="1" dirty="0">
                <a:latin typeface="Arial" charset="0"/>
                <a:cs typeface="Arial" charset="0"/>
              </a:rPr>
              <a:t> </a:t>
            </a:r>
            <a:r>
              <a:rPr lang="sk-SK" b="1" dirty="0">
                <a:latin typeface="Arial" charset="0"/>
                <a:cs typeface="Arial" charset="0"/>
              </a:rPr>
              <a:t>objektu (malý náhľad)</a:t>
            </a:r>
            <a:endParaRPr lang="en-GB" b="1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	</a:t>
            </a:r>
            <a:r>
              <a:rPr lang="sk-SK" b="1" dirty="0">
                <a:latin typeface="Arial" charset="0"/>
                <a:cs typeface="Arial" charset="0"/>
              </a:rPr>
              <a:t>Mapovanie </a:t>
            </a:r>
            <a:r>
              <a:rPr lang="sk-SK" b="1" dirty="0" err="1">
                <a:latin typeface="Arial" charset="0"/>
                <a:cs typeface="Arial" charset="0"/>
              </a:rPr>
              <a:t>metadát</a:t>
            </a:r>
            <a:r>
              <a:rPr lang="sk-SK" b="1" dirty="0">
                <a:latin typeface="Arial" charset="0"/>
                <a:cs typeface="Arial" charset="0"/>
              </a:rPr>
              <a:t> a pravidlá štandardizácie</a:t>
            </a:r>
            <a:endParaRPr lang="en-GB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	</a:t>
            </a:r>
            <a:r>
              <a:rPr lang="sk-SK" sz="2000" dirty="0">
                <a:latin typeface="Arial" charset="0"/>
                <a:cs typeface="Arial" charset="0"/>
              </a:rPr>
              <a:t>Na správne mapovanie </a:t>
            </a:r>
            <a:r>
              <a:rPr lang="sk-SK" sz="2000" dirty="0" err="1">
                <a:latin typeface="Arial" charset="0"/>
                <a:cs typeface="Arial" charset="0"/>
              </a:rPr>
              <a:t>metadát</a:t>
            </a:r>
            <a:r>
              <a:rPr lang="sk-SK" sz="2000" dirty="0">
                <a:latin typeface="Arial" charset="0"/>
                <a:cs typeface="Arial" charset="0"/>
              </a:rPr>
              <a:t> pre Europeanu má poskytovateľ obsahu poznať tento zdroj:</a:t>
            </a:r>
            <a:endParaRPr lang="en-GB" sz="2000" b="1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r>
              <a:rPr lang="sk-SK" sz="1600" dirty="0">
                <a:latin typeface="Arial" charset="0"/>
                <a:cs typeface="Arial" charset="0"/>
              </a:rPr>
              <a:t> Zdroje dostupné na: </a:t>
            </a:r>
            <a:r>
              <a:rPr lang="en-GB" sz="1600" dirty="0">
                <a:latin typeface="Arial" charset="0"/>
                <a:cs typeface="Arial" charset="0"/>
                <a:hlinkClick r:id="rId4"/>
              </a:rPr>
              <a:t>http://pro.europeana.eu/technical-requirements</a:t>
            </a:r>
            <a:endParaRPr lang="sk-SK" sz="16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None/>
            </a:pPr>
            <a:endParaRPr lang="en-GB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1688" cy="890588"/>
          </a:xfrm>
        </p:spPr>
        <p:txBody>
          <a:bodyPr/>
          <a:lstStyle/>
          <a:p>
            <a:pPr algn="l"/>
            <a:r>
              <a:rPr lang="sk-SK" dirty="0"/>
              <a:t>Ako sa hodnotia dáta ESE vhodné pre Europeanu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785100" cy="453548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sk-SK" b="1" dirty="0">
                <a:latin typeface="Arial" charset="0"/>
                <a:cs typeface="Arial" charset="0"/>
              </a:rPr>
              <a:t>Používanie </a:t>
            </a:r>
            <a:r>
              <a:rPr lang="en-GB" b="1" dirty="0">
                <a:latin typeface="Arial" charset="0"/>
                <a:cs typeface="Arial" charset="0"/>
              </a:rPr>
              <a:t>XML v3.2 ESE </a:t>
            </a:r>
            <a:r>
              <a:rPr lang="en-GB" b="1" dirty="0" err="1">
                <a:latin typeface="Arial" charset="0"/>
                <a:cs typeface="Arial" charset="0"/>
              </a:rPr>
              <a:t>sch</a:t>
            </a:r>
            <a:r>
              <a:rPr lang="sk-SK" b="1" dirty="0">
                <a:latin typeface="Arial" charset="0"/>
                <a:cs typeface="Arial" charset="0"/>
              </a:rPr>
              <a:t>é</a:t>
            </a:r>
            <a:r>
              <a:rPr lang="en-GB" b="1" dirty="0">
                <a:latin typeface="Arial" charset="0"/>
                <a:cs typeface="Arial" charset="0"/>
              </a:rPr>
              <a:t>m</a:t>
            </a:r>
            <a:r>
              <a:rPr lang="sk-SK" b="1" dirty="0">
                <a:latin typeface="Arial" charset="0"/>
                <a:cs typeface="Arial" charset="0"/>
              </a:rPr>
              <a:t>y</a:t>
            </a:r>
            <a:r>
              <a:rPr lang="en-GB" b="1" dirty="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ct val="20000"/>
              </a:spcBef>
              <a:buNone/>
            </a:pPr>
            <a:r>
              <a:rPr lang="en-GB" sz="2000" dirty="0">
                <a:latin typeface="Arial" charset="0"/>
                <a:cs typeface="Arial" charset="0"/>
              </a:rPr>
              <a:t>	</a:t>
            </a:r>
            <a:r>
              <a:rPr lang="en-GB" sz="2000" dirty="0" err="1">
                <a:latin typeface="Arial" charset="0"/>
                <a:cs typeface="Arial" charset="0"/>
              </a:rPr>
              <a:t>Sch</a:t>
            </a:r>
            <a:r>
              <a:rPr lang="sk-SK" sz="2000" dirty="0">
                <a:latin typeface="Arial" charset="0"/>
                <a:cs typeface="Arial" charset="0"/>
              </a:rPr>
              <a:t>é</a:t>
            </a:r>
            <a:r>
              <a:rPr lang="en-GB" sz="2000" dirty="0">
                <a:latin typeface="Arial" charset="0"/>
                <a:cs typeface="Arial" charset="0"/>
              </a:rPr>
              <a:t>ma ESE v3.2 XML </a:t>
            </a:r>
            <a:r>
              <a:rPr lang="sk-SK" sz="2000" dirty="0">
                <a:latin typeface="Arial" charset="0"/>
                <a:cs typeface="Arial" charset="0"/>
              </a:rPr>
              <a:t>je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repre</a:t>
            </a:r>
            <a:r>
              <a:rPr lang="sk-SK" sz="2000" dirty="0" err="1">
                <a:latin typeface="Arial" charset="0"/>
                <a:cs typeface="Arial" charset="0"/>
              </a:rPr>
              <a:t>zentáciou</a:t>
            </a:r>
            <a:r>
              <a:rPr lang="sk-SK" sz="2000" dirty="0">
                <a:latin typeface="Arial" charset="0"/>
                <a:cs typeface="Arial" charset="0"/>
              </a:rPr>
              <a:t> </a:t>
            </a:r>
            <a:r>
              <a:rPr lang="sk-SK" sz="2000" dirty="0" err="1">
                <a:latin typeface="Arial" charset="0"/>
                <a:cs typeface="Arial" charset="0"/>
              </a:rPr>
              <a:t>Europ</a:t>
            </a:r>
            <a:r>
              <a:rPr lang="en-GB" sz="2000" dirty="0" err="1">
                <a:latin typeface="Arial" charset="0"/>
                <a:cs typeface="Arial" charset="0"/>
              </a:rPr>
              <a:t>eana</a:t>
            </a:r>
            <a:r>
              <a:rPr lang="en-GB" sz="2000" dirty="0">
                <a:latin typeface="Arial" charset="0"/>
                <a:cs typeface="Arial" charset="0"/>
              </a:rPr>
              <a:t> Semantic Elements (ESE) </a:t>
            </a:r>
            <a:r>
              <a:rPr lang="sk-SK" sz="2000" dirty="0">
                <a:latin typeface="Arial" charset="0"/>
                <a:cs typeface="Arial" charset="0"/>
              </a:rPr>
              <a:t>vo formáte </a:t>
            </a:r>
            <a:r>
              <a:rPr lang="en-GB" sz="2000" dirty="0">
                <a:latin typeface="Arial" charset="0"/>
                <a:cs typeface="Arial" charset="0"/>
              </a:rPr>
              <a:t>XML</a:t>
            </a:r>
            <a:r>
              <a:rPr lang="sk-SK" sz="2000" dirty="0">
                <a:latin typeface="Arial" charset="0"/>
                <a:cs typeface="Arial" charset="0"/>
              </a:rPr>
              <a:t>. Kompatibilita s touto schémou sa používa na hodnotenie dát, ktoré chceme vložiť do Europeany (je to proces validácie)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20000"/>
              </a:spcBef>
              <a:buNone/>
            </a:pPr>
            <a:r>
              <a:rPr lang="en-GB" sz="1200" dirty="0">
                <a:latin typeface="Arial" charset="0"/>
                <a:cs typeface="Arial" charset="0"/>
              </a:rPr>
              <a:t>	</a:t>
            </a:r>
            <a:r>
              <a:rPr lang="en-GB" sz="1200" dirty="0">
                <a:latin typeface="Arial" charset="0"/>
                <a:cs typeface="Arial" charset="0"/>
                <a:hlinkClick r:id="rId2"/>
              </a:rPr>
              <a:t>http://version1.europeana.eu/c/document_library/get_file?uuid=104614b7-1ef3-4313-9578-59da844e732f&amp;groupId=10602</a:t>
            </a:r>
            <a:r>
              <a:rPr lang="en-GB" sz="1200" dirty="0">
                <a:latin typeface="Arial" charset="0"/>
                <a:cs typeface="Arial" charset="0"/>
              </a:rPr>
              <a:t> </a:t>
            </a:r>
            <a:r>
              <a:rPr lang="sk-SK" sz="1200" dirty="0">
                <a:latin typeface="Arial" charset="0"/>
                <a:cs typeface="Arial" charset="0"/>
              </a:rPr>
              <a:t>Dostupné tu (</a:t>
            </a:r>
            <a:r>
              <a:rPr lang="sk-SK" sz="1200" dirty="0" err="1"/>
              <a:t>Version</a:t>
            </a:r>
            <a:r>
              <a:rPr lang="sk-SK" sz="1200" dirty="0"/>
              <a:t> 3.4.1 2012-24-02): </a:t>
            </a:r>
            <a:r>
              <a:rPr lang="sk-SK" sz="1200" dirty="0">
                <a:hlinkClick r:id="rId3"/>
              </a:rPr>
              <a:t>http://pro.europeana.eu/documents/900548/dc80802e-6efb-4127-a98e-c27c95396d57</a:t>
            </a:r>
            <a:endParaRPr lang="sk-SK" sz="1200" dirty="0"/>
          </a:p>
          <a:p>
            <a:pPr>
              <a:lnSpc>
                <a:spcPct val="20000"/>
              </a:lnSpc>
              <a:spcBef>
                <a:spcPct val="20000"/>
              </a:spcBef>
              <a:buFont typeface="Arial" charset="0"/>
              <a:buNone/>
            </a:pPr>
            <a:endParaRPr lang="en-GB" sz="1200" b="1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sk-SK" b="1" dirty="0">
                <a:latin typeface="Arial" charset="0"/>
                <a:cs typeface="Arial" charset="0"/>
              </a:rPr>
              <a:t>Používanie hodnotenia obsahu (</a:t>
            </a:r>
            <a:r>
              <a:rPr lang="en-GB" b="1" dirty="0">
                <a:latin typeface="Arial" charset="0"/>
                <a:cs typeface="Arial" charset="0"/>
              </a:rPr>
              <a:t>Content Checker</a:t>
            </a:r>
            <a:r>
              <a:rPr lang="sk-SK" b="1" dirty="0">
                <a:latin typeface="Arial" charset="0"/>
                <a:cs typeface="Arial" charset="0"/>
              </a:rPr>
              <a:t>)</a:t>
            </a:r>
            <a:r>
              <a:rPr lang="en-GB" b="1" dirty="0">
                <a:latin typeface="Arial" charset="0"/>
                <a:cs typeface="Arial" charset="0"/>
              </a:rPr>
              <a:t>:</a:t>
            </a:r>
            <a:r>
              <a:rPr lang="en-GB" dirty="0">
                <a:latin typeface="Arial" charset="0"/>
                <a:cs typeface="Arial" charset="0"/>
              </a:rPr>
              <a:t> </a:t>
            </a:r>
          </a:p>
          <a:p>
            <a:pPr>
              <a:spcBef>
                <a:spcPct val="20000"/>
              </a:spcBef>
              <a:buNone/>
            </a:pPr>
            <a:r>
              <a:rPr lang="en-GB" dirty="0">
                <a:latin typeface="Arial" charset="0"/>
                <a:cs typeface="Arial" charset="0"/>
              </a:rPr>
              <a:t>	</a:t>
            </a:r>
            <a:r>
              <a:rPr lang="sk-SK" dirty="0">
                <a:latin typeface="Arial" charset="0"/>
                <a:cs typeface="Arial" charset="0"/>
              </a:rPr>
              <a:t>„</a:t>
            </a:r>
            <a:r>
              <a:rPr lang="sk-SK" dirty="0" err="1">
                <a:latin typeface="Arial" charset="0"/>
                <a:cs typeface="Arial" charset="0"/>
              </a:rPr>
              <a:t>Content</a:t>
            </a:r>
            <a:r>
              <a:rPr lang="sk-SK" dirty="0">
                <a:latin typeface="Arial" charset="0"/>
                <a:cs typeface="Arial" charset="0"/>
              </a:rPr>
              <a:t> </a:t>
            </a:r>
            <a:r>
              <a:rPr lang="sk-SK" dirty="0" err="1">
                <a:latin typeface="Arial" charset="0"/>
                <a:cs typeface="Arial" charset="0"/>
              </a:rPr>
              <a:t>Checker</a:t>
            </a:r>
            <a:r>
              <a:rPr lang="sk-SK" dirty="0">
                <a:latin typeface="Arial" charset="0"/>
                <a:cs typeface="Arial" charset="0"/>
              </a:rPr>
              <a:t>“  je nástroj na validáciu obsahu, ktorý sprístupňuje tzv. </a:t>
            </a:r>
            <a:r>
              <a:rPr lang="en-GB" dirty="0">
                <a:latin typeface="Arial" charset="0"/>
                <a:cs typeface="Arial" charset="0"/>
              </a:rPr>
              <a:t>Content </a:t>
            </a:r>
            <a:r>
              <a:rPr lang="en-GB" dirty="0" err="1">
                <a:latin typeface="Arial" charset="0"/>
                <a:cs typeface="Arial" charset="0"/>
              </a:rPr>
              <a:t>Ingestor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sk-SK" dirty="0">
                <a:latin typeface="Arial" charset="0"/>
                <a:cs typeface="Arial" charset="0"/>
              </a:rPr>
              <a:t>pre portál Europeana, aby boli kvalitné dáta, ktoré sa dajú reálne prezerať, listovať, vyhľadávať a inak používať v </a:t>
            </a:r>
            <a:r>
              <a:rPr lang="sk-SK" dirty="0" err="1">
                <a:latin typeface="Arial" charset="0"/>
                <a:cs typeface="Arial" charset="0"/>
              </a:rPr>
              <a:t>Europeane</a:t>
            </a:r>
            <a:r>
              <a:rPr lang="sk-SK" dirty="0">
                <a:latin typeface="Arial" charset="0"/>
                <a:cs typeface="Arial" charset="0"/>
              </a:rPr>
              <a:t> </a:t>
            </a:r>
            <a:r>
              <a:rPr lang="en-GB" sz="1200" dirty="0">
                <a:latin typeface="Arial" charset="0"/>
                <a:cs typeface="Arial" charset="0"/>
                <a:hlinkClick r:id="rId4"/>
              </a:rPr>
              <a:t>http://pro.europeana.eu/documents/900548/ae5e78e8-ce78-424d-b360-5c01eddb3564</a:t>
            </a:r>
            <a:endParaRPr lang="sk-SK" sz="12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None/>
            </a:pPr>
            <a:endParaRPr lang="en-GB" sz="12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GB" sz="1200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nl-NL" dirty="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1688" cy="890588"/>
          </a:xfrm>
        </p:spPr>
        <p:txBody>
          <a:bodyPr/>
          <a:lstStyle/>
          <a:p>
            <a:pPr algn="l"/>
            <a:r>
              <a:rPr lang="sk-SK" dirty="0"/>
              <a:t>Kroky poskytovania obsahu (zhrnutie)</a:t>
            </a:r>
            <a:endParaRPr lang="en-US" dirty="0"/>
          </a:p>
        </p:txBody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8604250" cy="4535488"/>
          </a:xfrm>
        </p:spPr>
        <p:txBody>
          <a:bodyPr/>
          <a:lstStyle/>
          <a:p>
            <a:pPr>
              <a:spcBef>
                <a:spcPct val="20000"/>
              </a:spcBef>
            </a:pPr>
            <a:endParaRPr lang="en-GB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nl-NL" sz="2800"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GB" sz="2800">
              <a:latin typeface="Arial" charset="0"/>
              <a:cs typeface="Arial" charset="0"/>
            </a:endParaRPr>
          </a:p>
        </p:txBody>
      </p:sp>
      <p:pic>
        <p:nvPicPr>
          <p:cNvPr id="254983" name="Picture 7"/>
          <p:cNvPicPr>
            <a:picLocks noChangeAspect="1" noChangeArrowheads="1"/>
          </p:cNvPicPr>
          <p:nvPr/>
        </p:nvPicPr>
        <p:blipFill>
          <a:blip r:embed="rId3"/>
          <a:srcRect l="12994" t="58040" r="27943" b="10205"/>
          <a:stretch>
            <a:fillRect/>
          </a:stretch>
        </p:blipFill>
        <p:spPr bwMode="auto">
          <a:xfrm>
            <a:off x="395536" y="1700808"/>
            <a:ext cx="8281987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/>
          </p:cNvSpPr>
          <p:nvPr>
            <p:ph type="title"/>
          </p:nvPr>
        </p:nvSpPr>
        <p:spPr>
          <a:xfrm>
            <a:off x="361950" y="152400"/>
            <a:ext cx="8421688" cy="890588"/>
          </a:xfrm>
        </p:spPr>
        <p:txBody>
          <a:bodyPr/>
          <a:lstStyle/>
          <a:p>
            <a:r>
              <a:rPr lang="sk-SK" dirty="0"/>
              <a:t>Vývoj softvéru a služieb</a:t>
            </a:r>
            <a:endParaRPr lang="en-GB" dirty="0"/>
          </a:p>
        </p:txBody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532813" cy="44640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latin typeface="Arial" charset="0"/>
                <a:cs typeface="Arial" charset="0"/>
              </a:rPr>
              <a:t>EuropeanaLabs.eu </a:t>
            </a:r>
            <a:r>
              <a:rPr lang="sk-SK" sz="2000" b="1" dirty="0">
                <a:latin typeface="Arial" charset="0"/>
                <a:cs typeface="Arial" charset="0"/>
              </a:rPr>
              <a:t>umožňuje partnerom spolupracovať na projektoch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k-SK" sz="2000" dirty="0">
                <a:latin typeface="Arial" charset="0"/>
                <a:cs typeface="Arial" charset="0"/>
              </a:rPr>
              <a:t>Testovanie nových programov vyvinutých podľa pracovného plánu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k-SK" sz="2000" dirty="0">
                <a:latin typeface="Arial" charset="0"/>
                <a:cs typeface="Arial" charset="0"/>
              </a:rPr>
              <a:t>Vývoj inovácií a ďalších zlepšení funkcií </a:t>
            </a:r>
            <a:r>
              <a:rPr lang="en-US" sz="2000" dirty="0">
                <a:latin typeface="Arial" charset="0"/>
                <a:cs typeface="Arial" charset="0"/>
              </a:rPr>
              <a:t>European</a:t>
            </a:r>
            <a:r>
              <a:rPr lang="sk-SK" sz="2000" dirty="0">
                <a:latin typeface="Arial" charset="0"/>
                <a:cs typeface="Arial" charset="0"/>
              </a:rPr>
              <a:t>y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sk-SK" sz="2000" dirty="0">
                <a:latin typeface="Arial" charset="0"/>
                <a:cs typeface="Arial" charset="0"/>
              </a:rPr>
              <a:t>Použitie zdrojových programov Europeany a jej súborov na experimentovanie v nových aplikáciách</a:t>
            </a:r>
            <a:endParaRPr lang="en-GB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17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800" i="1" dirty="0">
                <a:latin typeface="Arial" charset="0"/>
                <a:cs typeface="Arial" charset="0"/>
              </a:rPr>
              <a:t>	</a:t>
            </a:r>
            <a:r>
              <a:rPr lang="en-GB" sz="1600" i="1" dirty="0">
                <a:latin typeface="Arial" charset="0"/>
                <a:cs typeface="Arial" charset="0"/>
              </a:rPr>
              <a:t>URL to </a:t>
            </a:r>
            <a:r>
              <a:rPr lang="en-GB" sz="1600" i="1" dirty="0" err="1">
                <a:latin typeface="Arial" charset="0"/>
                <a:cs typeface="Arial" charset="0"/>
              </a:rPr>
              <a:t>EuropeanaLabs</a:t>
            </a:r>
            <a:r>
              <a:rPr lang="en-GB" sz="1600" i="1" dirty="0">
                <a:latin typeface="Arial" charset="0"/>
                <a:cs typeface="Arial" charset="0"/>
              </a:rPr>
              <a:t>: </a:t>
            </a:r>
            <a:r>
              <a:rPr lang="en-GB" sz="1600" dirty="0" err="1">
                <a:latin typeface="Arial" charset="0"/>
                <a:cs typeface="Arial" charset="0"/>
              </a:rPr>
              <a:t>doc:https</a:t>
            </a:r>
            <a:r>
              <a:rPr lang="en-GB" sz="1600" dirty="0">
                <a:latin typeface="Arial" charset="0"/>
                <a:cs typeface="Arial" charset="0"/>
              </a:rPr>
              <a:t>://version1.europeana.eu/c/</a:t>
            </a:r>
            <a:r>
              <a:rPr lang="en-GB" sz="1600" dirty="0" err="1">
                <a:latin typeface="Arial" charset="0"/>
                <a:cs typeface="Arial" charset="0"/>
              </a:rPr>
              <a:t>document_library</a:t>
            </a:r>
            <a:r>
              <a:rPr lang="en-GB" sz="1600" dirty="0">
                <a:latin typeface="Arial" charset="0"/>
                <a:cs typeface="Arial" charset="0"/>
              </a:rPr>
              <a:t>/</a:t>
            </a:r>
            <a:r>
              <a:rPr lang="en-GB" sz="1600" dirty="0" err="1">
                <a:latin typeface="Arial" charset="0"/>
                <a:cs typeface="Arial" charset="0"/>
              </a:rPr>
              <a:t>get_file?uuid</a:t>
            </a:r>
            <a:r>
              <a:rPr lang="en-GB" sz="1600" dirty="0">
                <a:latin typeface="Arial" charset="0"/>
                <a:cs typeface="Arial" charset="0"/>
              </a:rPr>
              <a:t>=9f7ed5a7-fdaf-404a-b1a1-6a55b97b9b6a&amp;groupId=10602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18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The Europeana.eu source code 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sk-SK" sz="1800" dirty="0">
                <a:solidFill>
                  <a:srgbClr val="FF0000"/>
                </a:solidFill>
                <a:latin typeface="Arial" charset="0"/>
                <a:cs typeface="Arial" charset="0"/>
              </a:rPr>
              <a:t>je vyvíjaný tak, aby bol dostupný podľa pravidiel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s European Union Public 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Licence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 [EUPL] </a:t>
            </a:r>
            <a:r>
              <a:rPr lang="sk-SK" sz="1800" dirty="0">
                <a:solidFill>
                  <a:srgbClr val="FF0000"/>
                </a:solidFill>
                <a:latin typeface="Arial" charset="0"/>
                <a:cs typeface="Arial" charset="0"/>
              </a:rPr>
              <a:t>ako otvorená, voľná licencia (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open source license</a:t>
            </a:r>
            <a:r>
              <a:rPr lang="sk-SK" sz="1800" dirty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lang="en-US" sz="18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000" b="1" dirty="0" err="1">
                <a:latin typeface="Arial" charset="0"/>
                <a:cs typeface="Arial" charset="0"/>
              </a:rPr>
              <a:t>Europeana</a:t>
            </a:r>
            <a:r>
              <a:rPr lang="en-GB" sz="2000" b="1" dirty="0">
                <a:latin typeface="Arial" charset="0"/>
                <a:cs typeface="Arial" charset="0"/>
              </a:rPr>
              <a:t> </a:t>
            </a:r>
            <a:r>
              <a:rPr lang="sk-SK" sz="2000" b="1" dirty="0">
                <a:latin typeface="Arial" charset="0"/>
                <a:cs typeface="Arial" charset="0"/>
              </a:rPr>
              <a:t>prísne podporuje vo svojich kooperatívnych laboratóriách </a:t>
            </a:r>
            <a:r>
              <a:rPr lang="en-GB" sz="2000" b="1" dirty="0">
                <a:latin typeface="Arial" charset="0"/>
                <a:cs typeface="Arial" charset="0"/>
              </a:rPr>
              <a:t>Open Source </a:t>
            </a:r>
            <a:r>
              <a:rPr lang="sk-SK" sz="2000" b="1" dirty="0">
                <a:latin typeface="Arial" charset="0"/>
                <a:cs typeface="Arial" charset="0"/>
              </a:rPr>
              <a:t>služieb a nástrojov</a:t>
            </a:r>
            <a:r>
              <a:rPr lang="en-GB" sz="2000" b="1" dirty="0">
                <a:latin typeface="Arial" charset="0"/>
                <a:cs typeface="Arial" charset="0"/>
              </a:rPr>
              <a:t>!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0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1C1C1C"/>
      </a:dk1>
      <a:lt1>
        <a:srgbClr val="FFFFFF"/>
      </a:lt1>
      <a:dk2>
        <a:srgbClr val="00F2FF"/>
      </a:dk2>
      <a:lt2>
        <a:srgbClr val="4D4D4D"/>
      </a:lt2>
      <a:accent1>
        <a:srgbClr val="FA3DCA"/>
      </a:accent1>
      <a:accent2>
        <a:srgbClr val="FF7A18"/>
      </a:accent2>
      <a:accent3>
        <a:srgbClr val="FFFFFF"/>
      </a:accent3>
      <a:accent4>
        <a:srgbClr val="161616"/>
      </a:accent4>
      <a:accent5>
        <a:srgbClr val="FCAFE1"/>
      </a:accent5>
      <a:accent6>
        <a:srgbClr val="E76E15"/>
      </a:accent6>
      <a:hlink>
        <a:srgbClr val="008F98"/>
      </a:hlink>
      <a:folHlink>
        <a:srgbClr val="29F2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1">
        <a:dk1>
          <a:srgbClr val="1C1C1C"/>
        </a:dk1>
        <a:lt1>
          <a:srgbClr val="FFFFFF"/>
        </a:lt1>
        <a:dk2>
          <a:srgbClr val="00F2FF"/>
        </a:dk2>
        <a:lt2>
          <a:srgbClr val="4D4D4D"/>
        </a:lt2>
        <a:accent1>
          <a:srgbClr val="FA3DCA"/>
        </a:accent1>
        <a:accent2>
          <a:srgbClr val="FF7A18"/>
        </a:accent2>
        <a:accent3>
          <a:srgbClr val="FFFFFF"/>
        </a:accent3>
        <a:accent4>
          <a:srgbClr val="161616"/>
        </a:accent4>
        <a:accent5>
          <a:srgbClr val="FCAFE1"/>
        </a:accent5>
        <a:accent6>
          <a:srgbClr val="E76E15"/>
        </a:accent6>
        <a:hlink>
          <a:srgbClr val="008F98"/>
        </a:hlink>
        <a:folHlink>
          <a:srgbClr val="29F2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bulleted">
  <a:themeElements>
    <a:clrScheme name="Unbulleted 1">
      <a:dk1>
        <a:srgbClr val="1C1C1C"/>
      </a:dk1>
      <a:lt1>
        <a:srgbClr val="FFFFFF"/>
      </a:lt1>
      <a:dk2>
        <a:srgbClr val="00F2FF"/>
      </a:dk2>
      <a:lt2>
        <a:srgbClr val="4D4D4D"/>
      </a:lt2>
      <a:accent1>
        <a:srgbClr val="FA3DCA"/>
      </a:accent1>
      <a:accent2>
        <a:srgbClr val="FF7A18"/>
      </a:accent2>
      <a:accent3>
        <a:srgbClr val="FFFFFF"/>
      </a:accent3>
      <a:accent4>
        <a:srgbClr val="161616"/>
      </a:accent4>
      <a:accent5>
        <a:srgbClr val="FCAFE1"/>
      </a:accent5>
      <a:accent6>
        <a:srgbClr val="E76E15"/>
      </a:accent6>
      <a:hlink>
        <a:srgbClr val="008F98"/>
      </a:hlink>
      <a:folHlink>
        <a:srgbClr val="29F299"/>
      </a:folHlink>
    </a:clrScheme>
    <a:fontScheme name="Unbullete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bulleted 1">
        <a:dk1>
          <a:srgbClr val="1C1C1C"/>
        </a:dk1>
        <a:lt1>
          <a:srgbClr val="FFFFFF"/>
        </a:lt1>
        <a:dk2>
          <a:srgbClr val="00F2FF"/>
        </a:dk2>
        <a:lt2>
          <a:srgbClr val="4D4D4D"/>
        </a:lt2>
        <a:accent1>
          <a:srgbClr val="FA3DCA"/>
        </a:accent1>
        <a:accent2>
          <a:srgbClr val="FF7A18"/>
        </a:accent2>
        <a:accent3>
          <a:srgbClr val="FFFFFF"/>
        </a:accent3>
        <a:accent4>
          <a:srgbClr val="161616"/>
        </a:accent4>
        <a:accent5>
          <a:srgbClr val="FCAFE1"/>
        </a:accent5>
        <a:accent6>
          <a:srgbClr val="E76E15"/>
        </a:accent6>
        <a:hlink>
          <a:srgbClr val="008F98"/>
        </a:hlink>
        <a:folHlink>
          <a:srgbClr val="29F2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ed No Footers">
  <a:themeElements>
    <a:clrScheme name="Bulleted No Footers 1">
      <a:dk1>
        <a:srgbClr val="1C1C1C"/>
      </a:dk1>
      <a:lt1>
        <a:srgbClr val="FFFFFF"/>
      </a:lt1>
      <a:dk2>
        <a:srgbClr val="00F2FF"/>
      </a:dk2>
      <a:lt2>
        <a:srgbClr val="4D4D4D"/>
      </a:lt2>
      <a:accent1>
        <a:srgbClr val="FA3DCA"/>
      </a:accent1>
      <a:accent2>
        <a:srgbClr val="FF7A18"/>
      </a:accent2>
      <a:accent3>
        <a:srgbClr val="FFFFFF"/>
      </a:accent3>
      <a:accent4>
        <a:srgbClr val="161616"/>
      </a:accent4>
      <a:accent5>
        <a:srgbClr val="FCAFE1"/>
      </a:accent5>
      <a:accent6>
        <a:srgbClr val="E76E15"/>
      </a:accent6>
      <a:hlink>
        <a:srgbClr val="008F98"/>
      </a:hlink>
      <a:folHlink>
        <a:srgbClr val="29F299"/>
      </a:folHlink>
    </a:clrScheme>
    <a:fontScheme name="Bulleted No Footers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lleted No Footers 1">
        <a:dk1>
          <a:srgbClr val="1C1C1C"/>
        </a:dk1>
        <a:lt1>
          <a:srgbClr val="FFFFFF"/>
        </a:lt1>
        <a:dk2>
          <a:srgbClr val="00F2FF"/>
        </a:dk2>
        <a:lt2>
          <a:srgbClr val="4D4D4D"/>
        </a:lt2>
        <a:accent1>
          <a:srgbClr val="FA3DCA"/>
        </a:accent1>
        <a:accent2>
          <a:srgbClr val="FF7A18"/>
        </a:accent2>
        <a:accent3>
          <a:srgbClr val="FFFFFF"/>
        </a:accent3>
        <a:accent4>
          <a:srgbClr val="161616"/>
        </a:accent4>
        <a:accent5>
          <a:srgbClr val="FCAFE1"/>
        </a:accent5>
        <a:accent6>
          <a:srgbClr val="E76E15"/>
        </a:accent6>
        <a:hlink>
          <a:srgbClr val="008F98"/>
        </a:hlink>
        <a:folHlink>
          <a:srgbClr val="29F2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nbulleted No Footers">
  <a:themeElements>
    <a:clrScheme name="Unbulleted No Footers 1">
      <a:dk1>
        <a:srgbClr val="1C1C1C"/>
      </a:dk1>
      <a:lt1>
        <a:srgbClr val="FFFFFF"/>
      </a:lt1>
      <a:dk2>
        <a:srgbClr val="00F2FF"/>
      </a:dk2>
      <a:lt2>
        <a:srgbClr val="4D4D4D"/>
      </a:lt2>
      <a:accent1>
        <a:srgbClr val="FA3DCA"/>
      </a:accent1>
      <a:accent2>
        <a:srgbClr val="FF7A18"/>
      </a:accent2>
      <a:accent3>
        <a:srgbClr val="FFFFFF"/>
      </a:accent3>
      <a:accent4>
        <a:srgbClr val="161616"/>
      </a:accent4>
      <a:accent5>
        <a:srgbClr val="FCAFE1"/>
      </a:accent5>
      <a:accent6>
        <a:srgbClr val="E76E15"/>
      </a:accent6>
      <a:hlink>
        <a:srgbClr val="008F98"/>
      </a:hlink>
      <a:folHlink>
        <a:srgbClr val="29F299"/>
      </a:folHlink>
    </a:clrScheme>
    <a:fontScheme name="Unbulleted No Footers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bulleted No Footers 1">
        <a:dk1>
          <a:srgbClr val="1C1C1C"/>
        </a:dk1>
        <a:lt1>
          <a:srgbClr val="FFFFFF"/>
        </a:lt1>
        <a:dk2>
          <a:srgbClr val="00F2FF"/>
        </a:dk2>
        <a:lt2>
          <a:srgbClr val="4D4D4D"/>
        </a:lt2>
        <a:accent1>
          <a:srgbClr val="FA3DCA"/>
        </a:accent1>
        <a:accent2>
          <a:srgbClr val="FF7A18"/>
        </a:accent2>
        <a:accent3>
          <a:srgbClr val="FFFFFF"/>
        </a:accent3>
        <a:accent4>
          <a:srgbClr val="161616"/>
        </a:accent4>
        <a:accent5>
          <a:srgbClr val="FCAFE1"/>
        </a:accent5>
        <a:accent6>
          <a:srgbClr val="E76E15"/>
        </a:accent6>
        <a:hlink>
          <a:srgbClr val="008F98"/>
        </a:hlink>
        <a:folHlink>
          <a:srgbClr val="29F2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2087</TotalTime>
  <Words>915</Words>
  <Application>Microsoft Office PowerPoint</Application>
  <PresentationFormat>Prezentácia na obrazovke (4:3)</PresentationFormat>
  <Paragraphs>106</Paragraphs>
  <Slides>11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default</vt:lpstr>
      <vt:lpstr>Unbulleted</vt:lpstr>
      <vt:lpstr>Bulleted No Footers</vt:lpstr>
      <vt:lpstr>Unbulleted No Footers</vt:lpstr>
      <vt:lpstr>EUROPEANA - Základy Poskytovanie obsahu  a technické aspekty</vt:lpstr>
      <vt:lpstr>Obsah</vt:lpstr>
      <vt:lpstr>Kto prispieva do Europeany?</vt:lpstr>
      <vt:lpstr>Ktoré dáta môžem dať do Europeany?</vt:lpstr>
      <vt:lpstr>Ktoré druhy dokumentov idú do Europeany?</vt:lpstr>
      <vt:lpstr>Aké sú technické požiadavky?</vt:lpstr>
      <vt:lpstr>Ako sa hodnotia dáta ESE vhodné pre Europeanu?</vt:lpstr>
      <vt:lpstr>Kroky poskytovania obsahu (zhrnutie)</vt:lpstr>
      <vt:lpstr>Vývoj softvéru a služieb</vt:lpstr>
      <vt:lpstr>Ďalší technologický rozvoj(1)</vt:lpstr>
      <vt:lpstr>Budúci technologický rozvoj(2)</vt:lpstr>
    </vt:vector>
  </TitlesOfParts>
  <Company>Koninklijke Bibliotheek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khe010</dc:creator>
  <cp:lastModifiedBy>spravca</cp:lastModifiedBy>
  <cp:revision>119</cp:revision>
  <dcterms:created xsi:type="dcterms:W3CDTF">2009-03-02T08:17:30Z</dcterms:created>
  <dcterms:modified xsi:type="dcterms:W3CDTF">2023-03-15T09:23:02Z</dcterms:modified>
</cp:coreProperties>
</file>