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9"/>
  </p:notesMasterIdLst>
  <p:sldIdLst>
    <p:sldId id="256" r:id="rId2"/>
    <p:sldId id="257" r:id="rId3"/>
    <p:sldId id="258" r:id="rId4"/>
    <p:sldId id="259" r:id="rId5"/>
    <p:sldId id="260" r:id="rId6"/>
    <p:sldId id="392" r:id="rId7"/>
    <p:sldId id="390" r:id="rId8"/>
    <p:sldId id="261" r:id="rId9"/>
    <p:sldId id="262" r:id="rId10"/>
    <p:sldId id="263" r:id="rId11"/>
    <p:sldId id="264" r:id="rId12"/>
    <p:sldId id="265" r:id="rId13"/>
    <p:sldId id="266" r:id="rId14"/>
    <p:sldId id="391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  <p:sldId id="374" r:id="rId123"/>
    <p:sldId id="375" r:id="rId124"/>
    <p:sldId id="376" r:id="rId125"/>
    <p:sldId id="377" r:id="rId126"/>
    <p:sldId id="378" r:id="rId127"/>
    <p:sldId id="379" r:id="rId128"/>
    <p:sldId id="380" r:id="rId129"/>
    <p:sldId id="381" r:id="rId130"/>
    <p:sldId id="382" r:id="rId131"/>
    <p:sldId id="383" r:id="rId132"/>
    <p:sldId id="384" r:id="rId133"/>
    <p:sldId id="385" r:id="rId134"/>
    <p:sldId id="386" r:id="rId135"/>
    <p:sldId id="387" r:id="rId136"/>
    <p:sldId id="388" r:id="rId137"/>
    <p:sldId id="389" r:id="rId138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8"/>
    <p:restoredTop sz="94679"/>
  </p:normalViewPr>
  <p:slideViewPr>
    <p:cSldViewPr>
      <p:cViewPr varScale="1">
        <p:scale>
          <a:sx n="93" d="100"/>
          <a:sy n="93" d="100"/>
        </p:scale>
        <p:origin x="200" y="12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8CD60-79CD-B841-A0FB-C61648FAA843}" type="datetimeFigureOut">
              <a:rPr lang="sk-SK" smtClean="0"/>
              <a:t>6.3.2024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C6C1F-CD95-6843-BEAD-D8DEF25B2A8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709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C6C1F-CD95-6843-BEAD-D8DEF25B2A87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3936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3225" y="467941"/>
            <a:ext cx="6971665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59595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43434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rgbClr val="59595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43434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rgbClr val="59595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31275" y="1726588"/>
            <a:ext cx="3216275" cy="3371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rgbClr val="59595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183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7025" y="4498949"/>
            <a:ext cx="1329950" cy="27154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5406" y="66421"/>
            <a:ext cx="7578725" cy="1046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59595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1775" y="1263895"/>
            <a:ext cx="7944484" cy="2636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43434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help.transkribus.org/text-recognition" TargetMode="Externa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hyperlink" Target="http://beta.transkribus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hyperlink" Target="https://beta.transkribus.eu/collection/148300/doc/146881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4.jpg"/><Relationship Id="rId4" Type="http://schemas.openxmlformats.org/officeDocument/2006/relationships/image" Target="../media/image17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communities/scriptnet/?q&amp;l=list&amp;p=1&amp;s=10&amp;sort=newest" TargetMode="External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transkribus.org/kb-tickets/new" TargetMode="External"/><Relationship Id="rId2" Type="http://schemas.openxmlformats.org/officeDocument/2006/relationships/hyperlink" Target="mailto:info@readcoop.eu" TargetMode="Externa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4.jpg"/><Relationship Id="rId4" Type="http://schemas.openxmlformats.org/officeDocument/2006/relationships/image" Target="../media/image20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mailto:s.mansutti@readcoop.eu" TargetMode="External"/><Relationship Id="rId7" Type="http://schemas.openxmlformats.org/officeDocument/2006/relationships/image" Target="../media/image209.png"/><Relationship Id="rId2" Type="http://schemas.openxmlformats.org/officeDocument/2006/relationships/hyperlink" Target="https://transkribu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openxmlformats.org/officeDocument/2006/relationships/hyperlink" Target="mailto:info@readcoop.eu" TargetMode="External"/><Relationship Id="rId4" Type="http://schemas.openxmlformats.org/officeDocument/2006/relationships/hyperlink" Target="mailto:m.elattal@readcoop.eu" TargetMode="Externa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help.transkribus.org/newspapers-layout-recognition" TargetMode="External"/><Relationship Id="rId3" Type="http://schemas.openxmlformats.org/officeDocument/2006/relationships/hyperlink" Target="https://help.transkribus.org/advanced-layout-configuration-settings" TargetMode="External"/><Relationship Id="rId7" Type="http://schemas.openxmlformats.org/officeDocument/2006/relationships/hyperlink" Target="https://help.transkribus.org/tables" TargetMode="External"/><Relationship Id="rId2" Type="http://schemas.openxmlformats.org/officeDocument/2006/relationships/hyperlink" Target="https://help.transkribus.org/automatic-layout-recogni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elp.transkribus.org/field-models" TargetMode="External"/><Relationship Id="rId5" Type="http://schemas.openxmlformats.org/officeDocument/2006/relationships/hyperlink" Target="https://help.transkribus.org/baselines-models" TargetMode="External"/><Relationship Id="rId4" Type="http://schemas.openxmlformats.org/officeDocument/2006/relationships/hyperlink" Target="https://help.transkribus.org/manual-layout-editin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help.transkribus.org/transcribing-manually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m.elattal@readcoop.eu" TargetMode="External"/><Relationship Id="rId4" Type="http://schemas.openxmlformats.org/officeDocument/2006/relationships/hyperlink" Target="mailto:s.mansutti@readcoop.e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s://beta.transkribus.eu/training/text/48329?previous=gallery&amp;activeTab=All&amp;searchFilter=48329&amp;centuries=0&amp;centuries=2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beta.transkribus.eu/training/text/56262?previous=gallery&amp;activeTab=All&amp;searchFilter=56262&amp;centuries=0&amp;centuries=2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help.transkribus.org/tagging" TargetMode="Externa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pp.transkribus.eu/collection/274906/doc/1805328/detail/1?view=combined&amp;key=JKCXCWWDGSXIIUKEVZFIDNKN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beta.transkribus.eu/collection/274906/doc/1805426/detail/1?view=combined" TargetMode="External"/><Relationship Id="rId2" Type="http://schemas.openxmlformats.org/officeDocument/2006/relationships/hyperlink" Target="https://beta.transkribus.eu/training/text/48734?previous=gallery&amp;activeTab=All&amp;searchFilter=toron&amp;centuries=0&amp;centuries=2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s://beta.transkribus.eu/collection/274906/doc/1817457/detail/2?view=combined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s://readcoop.eu/transkribus/public-models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beta.transkribus.eu/collection/274906/doc/1816967/detail/1?view=combined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app.transkribus.eu/collection/274906/doc/1819142/detail/1?view=combined&amp;key=WDUXLYNHWNSYPUJJBMUYMSZW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g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transkribus.eu/collection/274906/doc/1819684/detail/1?view=combined&amp;key=BDHBFXQIDDMUTRTBJOTFXYQP" TargetMode="External"/><Relationship Id="rId2" Type="http://schemas.openxmlformats.org/officeDocument/2006/relationships/hyperlink" Target="https://app.transkribus.eu/collection/274906/doc/1819651/detail/1?view=combined&amp;key=BDHBFXQIDDMUTRTBJOTFXYQ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transkribus.eu/collection/274906/doc/1819159/detail/21?view=combined&amp;key=YWAPJKTUGIKQZQSAYJHGXOOE" TargetMode="External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g"/><Relationship Id="rId4" Type="http://schemas.openxmlformats.org/officeDocument/2006/relationships/hyperlink" Target="https://app.transkribus.eu/collection/274906/doc/1495819/detail/15?view=combined&amp;key=FGBOGGGHPLKCDEDGWZOUFMSD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transkribus.org/creating-a-collection" TargetMode="External"/><Relationship Id="rId2" Type="http://schemas.openxmlformats.org/officeDocument/2006/relationships/hyperlink" Target="https://help.transkribus.org/first-steps-in-transkribu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elp.transkribus.org/credit-system" TargetMode="External"/><Relationship Id="rId4" Type="http://schemas.openxmlformats.org/officeDocument/2006/relationships/hyperlink" Target="https://help.transkribus.org/uploading-files-to-transkribus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hyperlink" Target="https://beta.transkribus.eu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3.jpg"/><Relationship Id="rId4" Type="http://schemas.openxmlformats.org/officeDocument/2006/relationships/image" Target="../media/image1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s://beta.transkribus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jpg"/><Relationship Id="rId4" Type="http://schemas.openxmlformats.org/officeDocument/2006/relationships/image" Target="../media/image12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eta.transkribus.eu/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beta.transkribus.eu/" TargetMode="External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eta.transkribus.eu/" TargetMode="Externa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hyperlink" Target="https://beta.transkribus.eu/collection/274906/doc/181975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g"/><Relationship Id="rId5" Type="http://schemas.openxmlformats.org/officeDocument/2006/relationships/image" Target="../media/image136.png"/><Relationship Id="rId4" Type="http://schemas.openxmlformats.org/officeDocument/2006/relationships/image" Target="../media/image135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hyperlink" Target="https://beta.transkribus.eu/collection/274906/doc/1819757/detail/1?view=combined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g"/><Relationship Id="rId5" Type="http://schemas.openxmlformats.org/officeDocument/2006/relationships/image" Target="../media/image139.png"/><Relationship Id="rId4" Type="http://schemas.openxmlformats.org/officeDocument/2006/relationships/image" Target="../media/image109.jp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beta.transkribus.eu/collection/274906/doc/1819797/detail/2?view=combined" TargetMode="External"/><Relationship Id="rId2" Type="http://schemas.openxmlformats.org/officeDocument/2006/relationships/hyperlink" Target="https://beta.transkribus.eu/collection/274906/doc/1819778/detail/1?view=combine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g"/><Relationship Id="rId4" Type="http://schemas.openxmlformats.org/officeDocument/2006/relationships/image" Target="../media/image8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8.jpg"/><Relationship Id="rId4" Type="http://schemas.openxmlformats.org/officeDocument/2006/relationships/image" Target="../media/image147.jp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hyperlink" Target="https://beta.transkribus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g"/><Relationship Id="rId5" Type="http://schemas.openxmlformats.org/officeDocument/2006/relationships/image" Target="../media/image152.png"/><Relationship Id="rId4" Type="http://schemas.openxmlformats.org/officeDocument/2006/relationships/image" Target="../media/image151.jp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s://beta.transkribus.eu/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144000" cy="2212340"/>
            <a:chOff x="0" y="0"/>
            <a:chExt cx="9144000" cy="22123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8" cy="16727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158613" y="593511"/>
              <a:ext cx="1377315" cy="1609090"/>
            </a:xfrm>
            <a:custGeom>
              <a:avLst/>
              <a:gdLst/>
              <a:ahLst/>
              <a:cxnLst/>
              <a:rect l="l" t="t" r="r" b="b"/>
              <a:pathLst>
                <a:path w="1377315" h="1609089">
                  <a:moveTo>
                    <a:pt x="89552" y="1520810"/>
                  </a:moveTo>
                  <a:lnTo>
                    <a:pt x="106211" y="1514872"/>
                  </a:lnTo>
                  <a:lnTo>
                    <a:pt x="118862" y="1503404"/>
                  </a:lnTo>
                  <a:lnTo>
                    <a:pt x="126292" y="1488030"/>
                  </a:lnTo>
                  <a:lnTo>
                    <a:pt x="127285" y="1470372"/>
                  </a:lnTo>
                  <a:lnTo>
                    <a:pt x="121351" y="1453713"/>
                  </a:lnTo>
                  <a:lnTo>
                    <a:pt x="109887" y="1441064"/>
                  </a:lnTo>
                  <a:lnTo>
                    <a:pt x="94515" y="1433637"/>
                  </a:lnTo>
                  <a:lnTo>
                    <a:pt x="76858" y="1432647"/>
                  </a:lnTo>
                  <a:lnTo>
                    <a:pt x="165018" y="1419934"/>
                  </a:lnTo>
                  <a:lnTo>
                    <a:pt x="0" y="273821"/>
                  </a:lnTo>
                  <a:lnTo>
                    <a:pt x="1986" y="238506"/>
                  </a:lnTo>
                  <a:lnTo>
                    <a:pt x="16845" y="207757"/>
                  </a:lnTo>
                  <a:lnTo>
                    <a:pt x="42147" y="184822"/>
                  </a:lnTo>
                  <a:lnTo>
                    <a:pt x="75465" y="172945"/>
                  </a:lnTo>
                  <a:lnTo>
                    <a:pt x="1274727" y="0"/>
                  </a:lnTo>
                  <a:lnTo>
                    <a:pt x="1310040" y="1979"/>
                  </a:lnTo>
                  <a:lnTo>
                    <a:pt x="1340783" y="16832"/>
                  </a:lnTo>
                  <a:lnTo>
                    <a:pt x="1363711" y="42131"/>
                  </a:lnTo>
                  <a:lnTo>
                    <a:pt x="1375580" y="75448"/>
                  </a:lnTo>
                  <a:lnTo>
                    <a:pt x="1373593" y="110764"/>
                  </a:lnTo>
                  <a:lnTo>
                    <a:pt x="1358735" y="141512"/>
                  </a:lnTo>
                  <a:lnTo>
                    <a:pt x="1333433" y="164448"/>
                  </a:lnTo>
                  <a:lnTo>
                    <a:pt x="1300114" y="176324"/>
                  </a:lnTo>
                  <a:lnTo>
                    <a:pt x="1211954" y="189038"/>
                  </a:lnTo>
                  <a:lnTo>
                    <a:pt x="1220500" y="248394"/>
                  </a:lnTo>
                  <a:lnTo>
                    <a:pt x="176318" y="248394"/>
                  </a:lnTo>
                  <a:lnTo>
                    <a:pt x="88159" y="261108"/>
                  </a:lnTo>
                  <a:lnTo>
                    <a:pt x="71500" y="267046"/>
                  </a:lnTo>
                  <a:lnTo>
                    <a:pt x="58849" y="278514"/>
                  </a:lnTo>
                  <a:lnTo>
                    <a:pt x="51420" y="293888"/>
                  </a:lnTo>
                  <a:lnTo>
                    <a:pt x="50426" y="311546"/>
                  </a:lnTo>
                  <a:lnTo>
                    <a:pt x="56361" y="328205"/>
                  </a:lnTo>
                  <a:lnTo>
                    <a:pt x="67825" y="340854"/>
                  </a:lnTo>
                  <a:lnTo>
                    <a:pt x="83196" y="348281"/>
                  </a:lnTo>
                  <a:lnTo>
                    <a:pt x="100853" y="349270"/>
                  </a:lnTo>
                  <a:lnTo>
                    <a:pt x="1235025" y="349270"/>
                  </a:lnTo>
                  <a:lnTo>
                    <a:pt x="1376973" y="1335151"/>
                  </a:lnTo>
                  <a:lnTo>
                    <a:pt x="1360128" y="1401215"/>
                  </a:lnTo>
                  <a:lnTo>
                    <a:pt x="1301507" y="1436027"/>
                  </a:lnTo>
                  <a:lnTo>
                    <a:pt x="801754" y="1508096"/>
                  </a:lnTo>
                  <a:lnTo>
                    <a:pt x="177712" y="1508096"/>
                  </a:lnTo>
                  <a:lnTo>
                    <a:pt x="89552" y="1520810"/>
                  </a:lnTo>
                  <a:close/>
                </a:path>
                <a:path w="1377315" h="1609089">
                  <a:moveTo>
                    <a:pt x="1235025" y="349270"/>
                  </a:moveTo>
                  <a:lnTo>
                    <a:pt x="100853" y="349270"/>
                  </a:lnTo>
                  <a:lnTo>
                    <a:pt x="134171" y="337393"/>
                  </a:lnTo>
                  <a:lnTo>
                    <a:pt x="159473" y="314458"/>
                  </a:lnTo>
                  <a:lnTo>
                    <a:pt x="174331" y="283710"/>
                  </a:lnTo>
                  <a:lnTo>
                    <a:pt x="176318" y="248394"/>
                  </a:lnTo>
                  <a:lnTo>
                    <a:pt x="1220500" y="248394"/>
                  </a:lnTo>
                  <a:lnTo>
                    <a:pt x="1235025" y="349270"/>
                  </a:lnTo>
                  <a:close/>
                </a:path>
                <a:path w="1377315" h="1609089">
                  <a:moveTo>
                    <a:pt x="102246" y="1608972"/>
                  </a:moveTo>
                  <a:lnTo>
                    <a:pt x="135564" y="1597096"/>
                  </a:lnTo>
                  <a:lnTo>
                    <a:pt x="160866" y="1574160"/>
                  </a:lnTo>
                  <a:lnTo>
                    <a:pt x="175725" y="1543412"/>
                  </a:lnTo>
                  <a:lnTo>
                    <a:pt x="177712" y="1508096"/>
                  </a:lnTo>
                  <a:lnTo>
                    <a:pt x="801754" y="1508096"/>
                  </a:lnTo>
                  <a:lnTo>
                    <a:pt x="102246" y="1608972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60006" y="841906"/>
              <a:ext cx="176530" cy="1360805"/>
            </a:xfrm>
            <a:custGeom>
              <a:avLst/>
              <a:gdLst/>
              <a:ahLst/>
              <a:cxnLst/>
              <a:rect l="l" t="t" r="r" b="b"/>
              <a:pathLst>
                <a:path w="176529" h="1360805">
                  <a:moveTo>
                    <a:pt x="99460" y="100875"/>
                  </a:moveTo>
                  <a:lnTo>
                    <a:pt x="81803" y="99886"/>
                  </a:lnTo>
                  <a:lnTo>
                    <a:pt x="66432" y="92459"/>
                  </a:lnTo>
                  <a:lnTo>
                    <a:pt x="54968" y="79810"/>
                  </a:lnTo>
                  <a:lnTo>
                    <a:pt x="49033" y="63151"/>
                  </a:lnTo>
                  <a:lnTo>
                    <a:pt x="50027" y="45493"/>
                  </a:lnTo>
                  <a:lnTo>
                    <a:pt x="57456" y="30119"/>
                  </a:lnTo>
                  <a:lnTo>
                    <a:pt x="70107" y="18651"/>
                  </a:lnTo>
                  <a:lnTo>
                    <a:pt x="86766" y="12713"/>
                  </a:lnTo>
                  <a:lnTo>
                    <a:pt x="174925" y="0"/>
                  </a:lnTo>
                  <a:lnTo>
                    <a:pt x="172938" y="35315"/>
                  </a:lnTo>
                  <a:lnTo>
                    <a:pt x="158080" y="66063"/>
                  </a:lnTo>
                  <a:lnTo>
                    <a:pt x="132778" y="88999"/>
                  </a:lnTo>
                  <a:lnTo>
                    <a:pt x="99460" y="100875"/>
                  </a:lnTo>
                  <a:close/>
                </a:path>
                <a:path w="176529" h="1360805">
                  <a:moveTo>
                    <a:pt x="100853" y="1360578"/>
                  </a:moveTo>
                  <a:lnTo>
                    <a:pt x="65540" y="1358598"/>
                  </a:lnTo>
                  <a:lnTo>
                    <a:pt x="34797" y="1343745"/>
                  </a:lnTo>
                  <a:lnTo>
                    <a:pt x="11869" y="1318446"/>
                  </a:lnTo>
                  <a:lnTo>
                    <a:pt x="0" y="1285129"/>
                  </a:lnTo>
                  <a:lnTo>
                    <a:pt x="1987" y="1249813"/>
                  </a:lnTo>
                  <a:lnTo>
                    <a:pt x="16845" y="1219065"/>
                  </a:lnTo>
                  <a:lnTo>
                    <a:pt x="42147" y="1196130"/>
                  </a:lnTo>
                  <a:lnTo>
                    <a:pt x="75465" y="1184253"/>
                  </a:lnTo>
                  <a:lnTo>
                    <a:pt x="93122" y="1185242"/>
                  </a:lnTo>
                  <a:lnTo>
                    <a:pt x="108494" y="1192669"/>
                  </a:lnTo>
                  <a:lnTo>
                    <a:pt x="119958" y="1205318"/>
                  </a:lnTo>
                  <a:lnTo>
                    <a:pt x="125892" y="1221977"/>
                  </a:lnTo>
                  <a:lnTo>
                    <a:pt x="124899" y="1239635"/>
                  </a:lnTo>
                  <a:lnTo>
                    <a:pt x="117469" y="1255009"/>
                  </a:lnTo>
                  <a:lnTo>
                    <a:pt x="104818" y="1266477"/>
                  </a:lnTo>
                  <a:lnTo>
                    <a:pt x="88159" y="1272415"/>
                  </a:lnTo>
                  <a:lnTo>
                    <a:pt x="175604" y="1272415"/>
                  </a:lnTo>
                  <a:lnTo>
                    <a:pt x="174332" y="1295017"/>
                  </a:lnTo>
                  <a:lnTo>
                    <a:pt x="159473" y="1325766"/>
                  </a:lnTo>
                  <a:lnTo>
                    <a:pt x="134171" y="1348701"/>
                  </a:lnTo>
                  <a:lnTo>
                    <a:pt x="100853" y="1360578"/>
                  </a:lnTo>
                  <a:close/>
                </a:path>
                <a:path w="176529" h="1360805">
                  <a:moveTo>
                    <a:pt x="175604" y="1272415"/>
                  </a:moveTo>
                  <a:lnTo>
                    <a:pt x="88159" y="1272415"/>
                  </a:lnTo>
                  <a:lnTo>
                    <a:pt x="176319" y="1259701"/>
                  </a:lnTo>
                  <a:lnTo>
                    <a:pt x="175604" y="1272415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58613" y="593511"/>
              <a:ext cx="1377315" cy="1609090"/>
            </a:xfrm>
            <a:custGeom>
              <a:avLst/>
              <a:gdLst/>
              <a:ahLst/>
              <a:cxnLst/>
              <a:rect l="l" t="t" r="r" b="b"/>
              <a:pathLst>
                <a:path w="1377315" h="1609089">
                  <a:moveTo>
                    <a:pt x="165018" y="1419934"/>
                  </a:moveTo>
                  <a:lnTo>
                    <a:pt x="0" y="273821"/>
                  </a:lnTo>
                  <a:lnTo>
                    <a:pt x="1986" y="238506"/>
                  </a:lnTo>
                  <a:lnTo>
                    <a:pt x="16845" y="207757"/>
                  </a:lnTo>
                  <a:lnTo>
                    <a:pt x="42147" y="184822"/>
                  </a:lnTo>
                  <a:lnTo>
                    <a:pt x="75465" y="172945"/>
                  </a:lnTo>
                  <a:lnTo>
                    <a:pt x="1274727" y="0"/>
                  </a:lnTo>
                  <a:lnTo>
                    <a:pt x="1310040" y="1979"/>
                  </a:lnTo>
                  <a:lnTo>
                    <a:pt x="1340783" y="16832"/>
                  </a:lnTo>
                  <a:lnTo>
                    <a:pt x="1363711" y="42131"/>
                  </a:lnTo>
                  <a:lnTo>
                    <a:pt x="1375580" y="75448"/>
                  </a:lnTo>
                  <a:lnTo>
                    <a:pt x="1373593" y="110764"/>
                  </a:lnTo>
                  <a:lnTo>
                    <a:pt x="1358735" y="141512"/>
                  </a:lnTo>
                  <a:lnTo>
                    <a:pt x="1333433" y="164448"/>
                  </a:lnTo>
                  <a:lnTo>
                    <a:pt x="1300114" y="176324"/>
                  </a:lnTo>
                  <a:lnTo>
                    <a:pt x="1211954" y="189038"/>
                  </a:lnTo>
                  <a:lnTo>
                    <a:pt x="1376973" y="1335151"/>
                  </a:lnTo>
                  <a:lnTo>
                    <a:pt x="1374986" y="1370466"/>
                  </a:lnTo>
                  <a:lnTo>
                    <a:pt x="1360128" y="1401215"/>
                  </a:lnTo>
                  <a:lnTo>
                    <a:pt x="1334825" y="1424150"/>
                  </a:lnTo>
                  <a:lnTo>
                    <a:pt x="1301507" y="1436027"/>
                  </a:lnTo>
                  <a:lnTo>
                    <a:pt x="102246" y="1608972"/>
                  </a:lnTo>
                  <a:lnTo>
                    <a:pt x="66933" y="1606993"/>
                  </a:lnTo>
                  <a:lnTo>
                    <a:pt x="36190" y="1592140"/>
                  </a:lnTo>
                  <a:lnTo>
                    <a:pt x="13262" y="1566841"/>
                  </a:lnTo>
                  <a:lnTo>
                    <a:pt x="1392" y="1533523"/>
                  </a:lnTo>
                  <a:lnTo>
                    <a:pt x="3380" y="1498208"/>
                  </a:lnTo>
                  <a:lnTo>
                    <a:pt x="18238" y="1467460"/>
                  </a:lnTo>
                  <a:lnTo>
                    <a:pt x="43540" y="1444524"/>
                  </a:lnTo>
                  <a:lnTo>
                    <a:pt x="76858" y="1432647"/>
                  </a:lnTo>
                  <a:lnTo>
                    <a:pt x="165018" y="1419934"/>
                  </a:lnTo>
                  <a:close/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9514" y="756932"/>
              <a:ext cx="144941" cy="19537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259466" y="782550"/>
              <a:ext cx="1111250" cy="160655"/>
            </a:xfrm>
            <a:custGeom>
              <a:avLst/>
              <a:gdLst/>
              <a:ahLst/>
              <a:cxnLst/>
              <a:rect l="l" t="t" r="r" b="b"/>
              <a:pathLst>
                <a:path w="1111250" h="160655">
                  <a:moveTo>
                    <a:pt x="1111101" y="0"/>
                  </a:moveTo>
                  <a:lnTo>
                    <a:pt x="0" y="160232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25947" y="2003920"/>
              <a:ext cx="119903" cy="20808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526477" y="2554806"/>
            <a:ext cx="4091304" cy="1199046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R="5080" algn="ctr"/>
            <a:r>
              <a:rPr lang="sk-SK" sz="3600" spc="190" dirty="0">
                <a:solidFill>
                  <a:srgbClr val="434343"/>
                </a:solidFill>
                <a:latin typeface="Times New Roman"/>
                <a:cs typeface="Times New Roman"/>
              </a:rPr>
              <a:t>Pre pokročilých používateľov</a:t>
            </a:r>
            <a:endParaRPr sz="3600" dirty="0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32661" y="4323827"/>
            <a:ext cx="878840" cy="744220"/>
            <a:chOff x="4132661" y="4323827"/>
            <a:chExt cx="878840" cy="74422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45684" y="4323827"/>
              <a:ext cx="852633" cy="22563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32661" y="4485520"/>
              <a:ext cx="878673" cy="58193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852509" y="4013191"/>
            <a:ext cx="14382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666666"/>
                </a:solidFill>
                <a:latin typeface="Arial"/>
                <a:cs typeface="Arial"/>
              </a:rPr>
              <a:t>15th</a:t>
            </a:r>
            <a:r>
              <a:rPr sz="1200" spc="15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66666"/>
                </a:solidFill>
                <a:latin typeface="Arial"/>
                <a:cs typeface="Arial"/>
              </a:rPr>
              <a:t>February</a:t>
            </a:r>
            <a:r>
              <a:rPr sz="1200" spc="155" dirty="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666666"/>
                </a:solidFill>
                <a:latin typeface="Arial"/>
                <a:cs typeface="Arial"/>
              </a:rPr>
              <a:t>2024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28587" y="1780923"/>
            <a:ext cx="4182024" cy="853849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 rot="21120000">
            <a:off x="7302124" y="1282722"/>
            <a:ext cx="1043173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00"/>
              </a:lnSpc>
            </a:pPr>
            <a:r>
              <a:rPr sz="2900" spc="-330" dirty="0">
                <a:solidFill>
                  <a:srgbClr val="193060"/>
                </a:solidFill>
                <a:latin typeface="Arial"/>
                <a:cs typeface="Arial"/>
              </a:rPr>
              <a:t>TUC24</a:t>
            </a:r>
            <a:endParaRPr sz="2900">
              <a:latin typeface="Arial"/>
              <a:cs typeface="Arial"/>
            </a:endParaRPr>
          </a:p>
        </p:txBody>
      </p:sp>
      <p:grpSp>
        <p:nvGrpSpPr>
          <p:cNvPr id="19" name="object 4">
            <a:extLst>
              <a:ext uri="{FF2B5EF4-FFF2-40B4-BE49-F238E27FC236}">
                <a16:creationId xmlns:a16="http://schemas.microsoft.com/office/drawing/2014/main" id="{D29B65B2-B6D3-5A9C-BD35-7A078980DBA0}"/>
              </a:ext>
            </a:extLst>
          </p:cNvPr>
          <p:cNvGrpSpPr/>
          <p:nvPr/>
        </p:nvGrpSpPr>
        <p:grpSpPr>
          <a:xfrm>
            <a:off x="228600" y="105753"/>
            <a:ext cx="9144000" cy="2212340"/>
            <a:chOff x="0" y="0"/>
            <a:chExt cx="9144000" cy="2212340"/>
          </a:xfrm>
        </p:grpSpPr>
        <p:pic>
          <p:nvPicPr>
            <p:cNvPr id="20" name="object 5">
              <a:extLst>
                <a:ext uri="{FF2B5EF4-FFF2-40B4-BE49-F238E27FC236}">
                  <a16:creationId xmlns:a16="http://schemas.microsoft.com/office/drawing/2014/main" id="{DC309F29-237E-F701-4C46-07BDE39468F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8" cy="1672700"/>
            </a:xfrm>
            <a:prstGeom prst="rect">
              <a:avLst/>
            </a:prstGeom>
          </p:spPr>
        </p:pic>
        <p:sp>
          <p:nvSpPr>
            <p:cNvPr id="21" name="object 6">
              <a:extLst>
                <a:ext uri="{FF2B5EF4-FFF2-40B4-BE49-F238E27FC236}">
                  <a16:creationId xmlns:a16="http://schemas.microsoft.com/office/drawing/2014/main" id="{D9220C97-64E1-B3E1-0DBC-2C129D8B7B02}"/>
                </a:ext>
              </a:extLst>
            </p:cNvPr>
            <p:cNvSpPr/>
            <p:nvPr/>
          </p:nvSpPr>
          <p:spPr>
            <a:xfrm>
              <a:off x="7158613" y="593511"/>
              <a:ext cx="1377315" cy="1609090"/>
            </a:xfrm>
            <a:custGeom>
              <a:avLst/>
              <a:gdLst/>
              <a:ahLst/>
              <a:cxnLst/>
              <a:rect l="l" t="t" r="r" b="b"/>
              <a:pathLst>
                <a:path w="1377315" h="1609089">
                  <a:moveTo>
                    <a:pt x="89552" y="1520810"/>
                  </a:moveTo>
                  <a:lnTo>
                    <a:pt x="106211" y="1514872"/>
                  </a:lnTo>
                  <a:lnTo>
                    <a:pt x="118862" y="1503404"/>
                  </a:lnTo>
                  <a:lnTo>
                    <a:pt x="126292" y="1488030"/>
                  </a:lnTo>
                  <a:lnTo>
                    <a:pt x="127285" y="1470372"/>
                  </a:lnTo>
                  <a:lnTo>
                    <a:pt x="121351" y="1453713"/>
                  </a:lnTo>
                  <a:lnTo>
                    <a:pt x="109887" y="1441064"/>
                  </a:lnTo>
                  <a:lnTo>
                    <a:pt x="94515" y="1433637"/>
                  </a:lnTo>
                  <a:lnTo>
                    <a:pt x="76858" y="1432647"/>
                  </a:lnTo>
                  <a:lnTo>
                    <a:pt x="165018" y="1419934"/>
                  </a:lnTo>
                  <a:lnTo>
                    <a:pt x="0" y="273821"/>
                  </a:lnTo>
                  <a:lnTo>
                    <a:pt x="1986" y="238506"/>
                  </a:lnTo>
                  <a:lnTo>
                    <a:pt x="16845" y="207757"/>
                  </a:lnTo>
                  <a:lnTo>
                    <a:pt x="42147" y="184822"/>
                  </a:lnTo>
                  <a:lnTo>
                    <a:pt x="75465" y="172945"/>
                  </a:lnTo>
                  <a:lnTo>
                    <a:pt x="1274727" y="0"/>
                  </a:lnTo>
                  <a:lnTo>
                    <a:pt x="1310040" y="1979"/>
                  </a:lnTo>
                  <a:lnTo>
                    <a:pt x="1340783" y="16832"/>
                  </a:lnTo>
                  <a:lnTo>
                    <a:pt x="1363711" y="42131"/>
                  </a:lnTo>
                  <a:lnTo>
                    <a:pt x="1375580" y="75448"/>
                  </a:lnTo>
                  <a:lnTo>
                    <a:pt x="1373593" y="110764"/>
                  </a:lnTo>
                  <a:lnTo>
                    <a:pt x="1358735" y="141512"/>
                  </a:lnTo>
                  <a:lnTo>
                    <a:pt x="1333433" y="164448"/>
                  </a:lnTo>
                  <a:lnTo>
                    <a:pt x="1300114" y="176324"/>
                  </a:lnTo>
                  <a:lnTo>
                    <a:pt x="1211954" y="189038"/>
                  </a:lnTo>
                  <a:lnTo>
                    <a:pt x="1220500" y="248394"/>
                  </a:lnTo>
                  <a:lnTo>
                    <a:pt x="176318" y="248394"/>
                  </a:lnTo>
                  <a:lnTo>
                    <a:pt x="88159" y="261108"/>
                  </a:lnTo>
                  <a:lnTo>
                    <a:pt x="71500" y="267046"/>
                  </a:lnTo>
                  <a:lnTo>
                    <a:pt x="58849" y="278514"/>
                  </a:lnTo>
                  <a:lnTo>
                    <a:pt x="51420" y="293888"/>
                  </a:lnTo>
                  <a:lnTo>
                    <a:pt x="50426" y="311546"/>
                  </a:lnTo>
                  <a:lnTo>
                    <a:pt x="56361" y="328205"/>
                  </a:lnTo>
                  <a:lnTo>
                    <a:pt x="67825" y="340854"/>
                  </a:lnTo>
                  <a:lnTo>
                    <a:pt x="83196" y="348281"/>
                  </a:lnTo>
                  <a:lnTo>
                    <a:pt x="100853" y="349270"/>
                  </a:lnTo>
                  <a:lnTo>
                    <a:pt x="1235025" y="349270"/>
                  </a:lnTo>
                  <a:lnTo>
                    <a:pt x="1376973" y="1335151"/>
                  </a:lnTo>
                  <a:lnTo>
                    <a:pt x="1360128" y="1401215"/>
                  </a:lnTo>
                  <a:lnTo>
                    <a:pt x="1301507" y="1436027"/>
                  </a:lnTo>
                  <a:lnTo>
                    <a:pt x="801754" y="1508096"/>
                  </a:lnTo>
                  <a:lnTo>
                    <a:pt x="177712" y="1508096"/>
                  </a:lnTo>
                  <a:lnTo>
                    <a:pt x="89552" y="1520810"/>
                  </a:lnTo>
                  <a:close/>
                </a:path>
                <a:path w="1377315" h="1609089">
                  <a:moveTo>
                    <a:pt x="1235025" y="349270"/>
                  </a:moveTo>
                  <a:lnTo>
                    <a:pt x="100853" y="349270"/>
                  </a:lnTo>
                  <a:lnTo>
                    <a:pt x="134171" y="337393"/>
                  </a:lnTo>
                  <a:lnTo>
                    <a:pt x="159473" y="314458"/>
                  </a:lnTo>
                  <a:lnTo>
                    <a:pt x="174331" y="283710"/>
                  </a:lnTo>
                  <a:lnTo>
                    <a:pt x="176318" y="248394"/>
                  </a:lnTo>
                  <a:lnTo>
                    <a:pt x="1220500" y="248394"/>
                  </a:lnTo>
                  <a:lnTo>
                    <a:pt x="1235025" y="349270"/>
                  </a:lnTo>
                  <a:close/>
                </a:path>
                <a:path w="1377315" h="1609089">
                  <a:moveTo>
                    <a:pt x="102246" y="1608972"/>
                  </a:moveTo>
                  <a:lnTo>
                    <a:pt x="135564" y="1597096"/>
                  </a:lnTo>
                  <a:lnTo>
                    <a:pt x="160866" y="1574160"/>
                  </a:lnTo>
                  <a:lnTo>
                    <a:pt x="175725" y="1543412"/>
                  </a:lnTo>
                  <a:lnTo>
                    <a:pt x="177712" y="1508096"/>
                  </a:lnTo>
                  <a:lnTo>
                    <a:pt x="801754" y="1508096"/>
                  </a:lnTo>
                  <a:lnTo>
                    <a:pt x="102246" y="1608972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7">
              <a:extLst>
                <a:ext uri="{FF2B5EF4-FFF2-40B4-BE49-F238E27FC236}">
                  <a16:creationId xmlns:a16="http://schemas.microsoft.com/office/drawing/2014/main" id="{F7FA9D04-5B83-2979-B633-CD7E3D063E57}"/>
                </a:ext>
              </a:extLst>
            </p:cNvPr>
            <p:cNvSpPr/>
            <p:nvPr/>
          </p:nvSpPr>
          <p:spPr>
            <a:xfrm>
              <a:off x="7160006" y="841906"/>
              <a:ext cx="176530" cy="1360805"/>
            </a:xfrm>
            <a:custGeom>
              <a:avLst/>
              <a:gdLst/>
              <a:ahLst/>
              <a:cxnLst/>
              <a:rect l="l" t="t" r="r" b="b"/>
              <a:pathLst>
                <a:path w="176529" h="1360805">
                  <a:moveTo>
                    <a:pt x="99460" y="100875"/>
                  </a:moveTo>
                  <a:lnTo>
                    <a:pt x="81803" y="99886"/>
                  </a:lnTo>
                  <a:lnTo>
                    <a:pt x="66432" y="92459"/>
                  </a:lnTo>
                  <a:lnTo>
                    <a:pt x="54968" y="79810"/>
                  </a:lnTo>
                  <a:lnTo>
                    <a:pt x="49033" y="63151"/>
                  </a:lnTo>
                  <a:lnTo>
                    <a:pt x="50027" y="45493"/>
                  </a:lnTo>
                  <a:lnTo>
                    <a:pt x="57456" y="30119"/>
                  </a:lnTo>
                  <a:lnTo>
                    <a:pt x="70107" y="18651"/>
                  </a:lnTo>
                  <a:lnTo>
                    <a:pt x="86766" y="12713"/>
                  </a:lnTo>
                  <a:lnTo>
                    <a:pt x="174925" y="0"/>
                  </a:lnTo>
                  <a:lnTo>
                    <a:pt x="172938" y="35315"/>
                  </a:lnTo>
                  <a:lnTo>
                    <a:pt x="158080" y="66063"/>
                  </a:lnTo>
                  <a:lnTo>
                    <a:pt x="132778" y="88999"/>
                  </a:lnTo>
                  <a:lnTo>
                    <a:pt x="99460" y="100875"/>
                  </a:lnTo>
                  <a:close/>
                </a:path>
                <a:path w="176529" h="1360805">
                  <a:moveTo>
                    <a:pt x="100853" y="1360578"/>
                  </a:moveTo>
                  <a:lnTo>
                    <a:pt x="65540" y="1358598"/>
                  </a:lnTo>
                  <a:lnTo>
                    <a:pt x="34797" y="1343745"/>
                  </a:lnTo>
                  <a:lnTo>
                    <a:pt x="11869" y="1318446"/>
                  </a:lnTo>
                  <a:lnTo>
                    <a:pt x="0" y="1285129"/>
                  </a:lnTo>
                  <a:lnTo>
                    <a:pt x="1987" y="1249813"/>
                  </a:lnTo>
                  <a:lnTo>
                    <a:pt x="16845" y="1219065"/>
                  </a:lnTo>
                  <a:lnTo>
                    <a:pt x="42147" y="1196130"/>
                  </a:lnTo>
                  <a:lnTo>
                    <a:pt x="75465" y="1184253"/>
                  </a:lnTo>
                  <a:lnTo>
                    <a:pt x="93122" y="1185242"/>
                  </a:lnTo>
                  <a:lnTo>
                    <a:pt x="108494" y="1192669"/>
                  </a:lnTo>
                  <a:lnTo>
                    <a:pt x="119958" y="1205318"/>
                  </a:lnTo>
                  <a:lnTo>
                    <a:pt x="125892" y="1221977"/>
                  </a:lnTo>
                  <a:lnTo>
                    <a:pt x="124899" y="1239635"/>
                  </a:lnTo>
                  <a:lnTo>
                    <a:pt x="117469" y="1255009"/>
                  </a:lnTo>
                  <a:lnTo>
                    <a:pt x="104818" y="1266477"/>
                  </a:lnTo>
                  <a:lnTo>
                    <a:pt x="88159" y="1272415"/>
                  </a:lnTo>
                  <a:lnTo>
                    <a:pt x="175604" y="1272415"/>
                  </a:lnTo>
                  <a:lnTo>
                    <a:pt x="174332" y="1295017"/>
                  </a:lnTo>
                  <a:lnTo>
                    <a:pt x="159473" y="1325766"/>
                  </a:lnTo>
                  <a:lnTo>
                    <a:pt x="134171" y="1348701"/>
                  </a:lnTo>
                  <a:lnTo>
                    <a:pt x="100853" y="1360578"/>
                  </a:lnTo>
                  <a:close/>
                </a:path>
                <a:path w="176529" h="1360805">
                  <a:moveTo>
                    <a:pt x="175604" y="1272415"/>
                  </a:moveTo>
                  <a:lnTo>
                    <a:pt x="88159" y="1272415"/>
                  </a:lnTo>
                  <a:lnTo>
                    <a:pt x="176319" y="1259701"/>
                  </a:lnTo>
                  <a:lnTo>
                    <a:pt x="175604" y="1272415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8">
              <a:extLst>
                <a:ext uri="{FF2B5EF4-FFF2-40B4-BE49-F238E27FC236}">
                  <a16:creationId xmlns:a16="http://schemas.microsoft.com/office/drawing/2014/main" id="{1E6181EA-5A8B-74C7-1074-B9160EACCC31}"/>
                </a:ext>
              </a:extLst>
            </p:cNvPr>
            <p:cNvSpPr/>
            <p:nvPr/>
          </p:nvSpPr>
          <p:spPr>
            <a:xfrm>
              <a:off x="7158613" y="593511"/>
              <a:ext cx="1377315" cy="1609090"/>
            </a:xfrm>
            <a:custGeom>
              <a:avLst/>
              <a:gdLst/>
              <a:ahLst/>
              <a:cxnLst/>
              <a:rect l="l" t="t" r="r" b="b"/>
              <a:pathLst>
                <a:path w="1377315" h="1609089">
                  <a:moveTo>
                    <a:pt x="165018" y="1419934"/>
                  </a:moveTo>
                  <a:lnTo>
                    <a:pt x="0" y="273821"/>
                  </a:lnTo>
                  <a:lnTo>
                    <a:pt x="1986" y="238506"/>
                  </a:lnTo>
                  <a:lnTo>
                    <a:pt x="16845" y="207757"/>
                  </a:lnTo>
                  <a:lnTo>
                    <a:pt x="42147" y="184822"/>
                  </a:lnTo>
                  <a:lnTo>
                    <a:pt x="75465" y="172945"/>
                  </a:lnTo>
                  <a:lnTo>
                    <a:pt x="1274727" y="0"/>
                  </a:lnTo>
                  <a:lnTo>
                    <a:pt x="1310040" y="1979"/>
                  </a:lnTo>
                  <a:lnTo>
                    <a:pt x="1340783" y="16832"/>
                  </a:lnTo>
                  <a:lnTo>
                    <a:pt x="1363711" y="42131"/>
                  </a:lnTo>
                  <a:lnTo>
                    <a:pt x="1375580" y="75448"/>
                  </a:lnTo>
                  <a:lnTo>
                    <a:pt x="1373593" y="110764"/>
                  </a:lnTo>
                  <a:lnTo>
                    <a:pt x="1358735" y="141512"/>
                  </a:lnTo>
                  <a:lnTo>
                    <a:pt x="1333433" y="164448"/>
                  </a:lnTo>
                  <a:lnTo>
                    <a:pt x="1300114" y="176324"/>
                  </a:lnTo>
                  <a:lnTo>
                    <a:pt x="1211954" y="189038"/>
                  </a:lnTo>
                  <a:lnTo>
                    <a:pt x="1376973" y="1335151"/>
                  </a:lnTo>
                  <a:lnTo>
                    <a:pt x="1374986" y="1370466"/>
                  </a:lnTo>
                  <a:lnTo>
                    <a:pt x="1360128" y="1401215"/>
                  </a:lnTo>
                  <a:lnTo>
                    <a:pt x="1334825" y="1424150"/>
                  </a:lnTo>
                  <a:lnTo>
                    <a:pt x="1301507" y="1436027"/>
                  </a:lnTo>
                  <a:lnTo>
                    <a:pt x="102246" y="1608972"/>
                  </a:lnTo>
                  <a:lnTo>
                    <a:pt x="66933" y="1606993"/>
                  </a:lnTo>
                  <a:lnTo>
                    <a:pt x="36190" y="1592140"/>
                  </a:lnTo>
                  <a:lnTo>
                    <a:pt x="13262" y="1566841"/>
                  </a:lnTo>
                  <a:lnTo>
                    <a:pt x="1392" y="1533523"/>
                  </a:lnTo>
                  <a:lnTo>
                    <a:pt x="3380" y="1498208"/>
                  </a:lnTo>
                  <a:lnTo>
                    <a:pt x="18238" y="1467460"/>
                  </a:lnTo>
                  <a:lnTo>
                    <a:pt x="43540" y="1444524"/>
                  </a:lnTo>
                  <a:lnTo>
                    <a:pt x="76858" y="1432647"/>
                  </a:lnTo>
                  <a:lnTo>
                    <a:pt x="165018" y="1419934"/>
                  </a:lnTo>
                  <a:close/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9">
              <a:extLst>
                <a:ext uri="{FF2B5EF4-FFF2-40B4-BE49-F238E27FC236}">
                  <a16:creationId xmlns:a16="http://schemas.microsoft.com/office/drawing/2014/main" id="{852E80D5-219B-2BDE-0CBF-BC00DA1BA77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9514" y="756932"/>
              <a:ext cx="144941" cy="195374"/>
            </a:xfrm>
            <a:prstGeom prst="rect">
              <a:avLst/>
            </a:prstGeom>
          </p:spPr>
        </p:pic>
        <p:sp>
          <p:nvSpPr>
            <p:cNvPr id="25" name="object 10">
              <a:extLst>
                <a:ext uri="{FF2B5EF4-FFF2-40B4-BE49-F238E27FC236}">
                  <a16:creationId xmlns:a16="http://schemas.microsoft.com/office/drawing/2014/main" id="{41F2D2CE-429D-96B2-5C6C-56D0CB67C1D1}"/>
                </a:ext>
              </a:extLst>
            </p:cNvPr>
            <p:cNvSpPr/>
            <p:nvPr/>
          </p:nvSpPr>
          <p:spPr>
            <a:xfrm>
              <a:off x="7259466" y="782550"/>
              <a:ext cx="1111250" cy="160655"/>
            </a:xfrm>
            <a:custGeom>
              <a:avLst/>
              <a:gdLst/>
              <a:ahLst/>
              <a:cxnLst/>
              <a:rect l="l" t="t" r="r" b="b"/>
              <a:pathLst>
                <a:path w="1111250" h="160655">
                  <a:moveTo>
                    <a:pt x="1111101" y="0"/>
                  </a:moveTo>
                  <a:lnTo>
                    <a:pt x="0" y="160232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11">
              <a:extLst>
                <a:ext uri="{FF2B5EF4-FFF2-40B4-BE49-F238E27FC236}">
                  <a16:creationId xmlns:a16="http://schemas.microsoft.com/office/drawing/2014/main" id="{0BDCB561-D9DF-99C9-FA7C-6F39E3139F9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25947" y="2003920"/>
              <a:ext cx="119903" cy="2080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75" y="1511691"/>
            <a:ext cx="8275925" cy="36504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300" b="1" dirty="0">
                <a:solidFill>
                  <a:srgbClr val="434343"/>
                </a:solidFill>
                <a:latin typeface="Arial"/>
                <a:cs typeface="Arial"/>
              </a:rPr>
              <a:t>Modely umelej inteligencie: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sk-SK" sz="2300" b="1" spc="5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200" spc="50" dirty="0">
                <a:solidFill>
                  <a:srgbClr val="434343"/>
                </a:solidFill>
                <a:latin typeface="Arial"/>
                <a:cs typeface="Arial"/>
              </a:rPr>
              <a:t>algoritmy vytvorené počas tréningového procesu systému strojového učenia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sk-SK" sz="2200" spc="5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200" dirty="0">
              <a:latin typeface="Arial"/>
              <a:cs typeface="Arial"/>
            </a:endParaRPr>
          </a:p>
          <a:p>
            <a:pPr marL="12700" marR="379095">
              <a:lnSpc>
                <a:spcPct val="114999"/>
              </a:lnSpc>
              <a:spcBef>
                <a:spcPts val="5"/>
              </a:spcBef>
            </a:pPr>
            <a:r>
              <a:rPr lang="sk-SK" sz="2200" spc="50" dirty="0">
                <a:solidFill>
                  <a:srgbClr val="434343"/>
                </a:solidFill>
                <a:latin typeface="Arial"/>
                <a:cs typeface="Arial"/>
              </a:rPr>
              <a:t>predstavujú výstup tréningu/školenia ➞ získané vedomosti.</a:t>
            </a:r>
          </a:p>
          <a:p>
            <a:pPr marL="12700" marR="379095">
              <a:lnSpc>
                <a:spcPct val="114999"/>
              </a:lnSpc>
              <a:spcBef>
                <a:spcPts val="5"/>
              </a:spcBef>
            </a:pPr>
            <a:endParaRPr lang="sk-SK" sz="2200" spc="5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12700" marR="379095">
              <a:lnSpc>
                <a:spcPct val="114999"/>
              </a:lnSpc>
              <a:spcBef>
                <a:spcPts val="5"/>
              </a:spcBef>
            </a:pPr>
            <a:r>
              <a:rPr lang="sk-SK" sz="2200" spc="50" dirty="0">
                <a:solidFill>
                  <a:srgbClr val="434343"/>
                </a:solidFill>
                <a:latin typeface="Arial"/>
                <a:cs typeface="Arial"/>
                <a:hlinkClick r:id="rId2"/>
              </a:rPr>
              <a:t>https://help.transkribus.org/text-recognition</a:t>
            </a:r>
            <a:r>
              <a:rPr lang="sk-SK" sz="2200" spc="5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</a:p>
          <a:p>
            <a:pPr marL="12700" marR="379095">
              <a:lnSpc>
                <a:spcPct val="114999"/>
              </a:lnSpc>
              <a:spcBef>
                <a:spcPts val="5"/>
              </a:spcBef>
            </a:pPr>
            <a:endParaRPr sz="2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5" dirty="0">
                <a:solidFill>
                  <a:srgbClr val="434343"/>
                </a:solidFill>
              </a:rPr>
              <a:t>Trénovanie modelov AI</a:t>
            </a:r>
            <a:endParaRPr sz="3600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3600" y="230839"/>
            <a:ext cx="1249698" cy="124855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330932"/>
            <a:ext cx="3242310" cy="19733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lang="sk-SK" sz="2200" dirty="0" err="1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lang="sk-SK" sz="22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2200" dirty="0" err="1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lang="sk-SK" sz="2200" dirty="0">
                <a:solidFill>
                  <a:srgbClr val="434343"/>
                </a:solidFill>
                <a:latin typeface="Arial"/>
                <a:cs typeface="Arial"/>
              </a:rPr>
              <a:t> tvorba v editore:</a:t>
            </a:r>
          </a:p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lang="sk-SK" sz="2200" spc="-10" dirty="0">
                <a:solidFill>
                  <a:srgbClr val="434343"/>
                </a:solidFill>
                <a:latin typeface="Arial"/>
                <a:cs typeface="Arial"/>
              </a:rPr>
              <a:t>Tabuľka</a:t>
            </a:r>
            <a:endParaRPr sz="2200" dirty="0">
              <a:latin typeface="Arial"/>
              <a:cs typeface="Arial"/>
            </a:endParaRPr>
          </a:p>
          <a:p>
            <a:pPr marL="469265" indent="-396875">
              <a:lnSpc>
                <a:spcPct val="100000"/>
              </a:lnSpc>
              <a:spcBef>
                <a:spcPts val="395"/>
              </a:spcBef>
              <a:buChar char="●"/>
              <a:tabLst>
                <a:tab pos="469265" algn="l"/>
              </a:tabLst>
            </a:pPr>
            <a:r>
              <a:rPr lang="sk-SK" sz="2200" spc="-10" dirty="0">
                <a:solidFill>
                  <a:srgbClr val="434343"/>
                </a:solidFill>
                <a:latin typeface="Arial"/>
                <a:cs typeface="Arial"/>
              </a:rPr>
              <a:t>Stĺpce</a:t>
            </a:r>
          </a:p>
          <a:p>
            <a:pPr marL="469265" indent="-396875">
              <a:lnSpc>
                <a:spcPct val="100000"/>
              </a:lnSpc>
              <a:spcBef>
                <a:spcPts val="395"/>
              </a:spcBef>
              <a:buChar char="●"/>
              <a:tabLst>
                <a:tab pos="469265" algn="l"/>
              </a:tabLst>
            </a:pPr>
            <a:r>
              <a:rPr lang="sk-SK" sz="2200" spc="-20" dirty="0">
                <a:solidFill>
                  <a:srgbClr val="434343"/>
                </a:solidFill>
                <a:latin typeface="Arial"/>
                <a:cs typeface="Arial"/>
              </a:rPr>
              <a:t>Riadky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85" dirty="0">
                <a:solidFill>
                  <a:srgbClr val="434343"/>
                </a:solidFill>
              </a:rPr>
              <a:t>Modely pre tabuľky</a:t>
            </a:r>
            <a:endParaRPr sz="3000" dirty="0"/>
          </a:p>
        </p:txBody>
      </p:sp>
      <p:grpSp>
        <p:nvGrpSpPr>
          <p:cNvPr id="4" name="object 4"/>
          <p:cNvGrpSpPr/>
          <p:nvPr/>
        </p:nvGrpSpPr>
        <p:grpSpPr>
          <a:xfrm>
            <a:off x="4441849" y="1281274"/>
            <a:ext cx="4526915" cy="3048635"/>
            <a:chOff x="4441849" y="1281274"/>
            <a:chExt cx="4526915" cy="30486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41849" y="1281274"/>
              <a:ext cx="4526800" cy="30483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8999" y="1319374"/>
              <a:ext cx="4412500" cy="29340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351" y="1383763"/>
            <a:ext cx="4145803" cy="19338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Stránky GT</a:t>
            </a:r>
            <a:r>
              <a:rPr sz="1700" spc="-25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95"/>
              </a:spcBef>
            </a:pPr>
            <a:endParaRPr sz="1700" dirty="0">
              <a:latin typeface="Arial"/>
              <a:cs typeface="Arial"/>
            </a:endParaRPr>
          </a:p>
          <a:p>
            <a:pPr marL="469265" indent="-358775">
              <a:lnSpc>
                <a:spcPct val="100000"/>
              </a:lnSpc>
              <a:buFont typeface="Arial"/>
              <a:buChar char="○"/>
              <a:tabLst>
                <a:tab pos="46926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Jednoduché </a:t>
            </a:r>
            <a:r>
              <a:rPr lang="sk-SK" sz="1700" b="1" dirty="0" err="1">
                <a:solidFill>
                  <a:srgbClr val="434343"/>
                </a:solidFill>
                <a:latin typeface="Arial"/>
                <a:cs typeface="Arial"/>
              </a:rPr>
              <a:t>dabuľky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700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80" dirty="0">
                <a:solidFill>
                  <a:srgbClr val="434343"/>
                </a:solidFill>
                <a:latin typeface="Arial"/>
                <a:cs typeface="Arial"/>
              </a:rPr>
              <a:t>20</a:t>
            </a:r>
            <a:r>
              <a:rPr sz="1700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strán GT</a:t>
            </a:r>
            <a:r>
              <a:rPr sz="1700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endParaRPr lang="sk-SK" sz="1700" spc="10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469265" indent="-358775">
              <a:lnSpc>
                <a:spcPct val="100000"/>
              </a:lnSpc>
              <a:buFont typeface="Arial"/>
              <a:buChar char="○"/>
              <a:tabLst>
                <a:tab pos="46926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Ťažké tabuľky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700" spc="13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70" dirty="0">
                <a:solidFill>
                  <a:srgbClr val="434343"/>
                </a:solidFill>
                <a:latin typeface="Arial"/>
                <a:cs typeface="Arial"/>
              </a:rPr>
              <a:t>50</a:t>
            </a:r>
            <a:r>
              <a:rPr sz="17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strán</a:t>
            </a:r>
            <a:r>
              <a:rPr sz="17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434343"/>
                </a:solidFill>
                <a:latin typeface="Arial"/>
                <a:cs typeface="Arial"/>
              </a:rPr>
              <a:t>GT</a:t>
            </a:r>
            <a:endParaRPr lang="sk-SK" sz="1700" spc="-25" dirty="0">
              <a:latin typeface="Arial"/>
              <a:cs typeface="Arial"/>
            </a:endParaRPr>
          </a:p>
          <a:p>
            <a:pPr marL="469265" indent="-358775">
              <a:lnSpc>
                <a:spcPct val="100000"/>
              </a:lnSpc>
              <a:buFont typeface="Arial"/>
              <a:buChar char="○"/>
              <a:tabLst>
                <a:tab pos="46926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mix rôznych tabuliek</a:t>
            </a:r>
            <a:r>
              <a:rPr sz="1700" spc="-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700" spc="5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spc="60" dirty="0">
                <a:solidFill>
                  <a:srgbClr val="434343"/>
                </a:solidFill>
                <a:latin typeface="Arial"/>
                <a:cs typeface="Arial"/>
              </a:rPr>
              <a:t>50 až 100 strán GT v závislosti od počtu tabuliek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85" dirty="0">
                <a:solidFill>
                  <a:srgbClr val="434343"/>
                </a:solidFill>
              </a:rPr>
              <a:t>Modely pre tabuľky</a:t>
            </a:r>
            <a:endParaRPr sz="3000" dirty="0"/>
          </a:p>
        </p:txBody>
      </p:sp>
      <p:grpSp>
        <p:nvGrpSpPr>
          <p:cNvPr id="4" name="object 4"/>
          <p:cNvGrpSpPr/>
          <p:nvPr/>
        </p:nvGrpSpPr>
        <p:grpSpPr>
          <a:xfrm>
            <a:off x="4441849" y="1281274"/>
            <a:ext cx="4526915" cy="3048635"/>
            <a:chOff x="4441849" y="1281274"/>
            <a:chExt cx="4526915" cy="30486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41849" y="1281274"/>
              <a:ext cx="4526800" cy="30483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8999" y="1319374"/>
              <a:ext cx="4412500" cy="29340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203932"/>
            <a:ext cx="7499984" cy="2207260"/>
          </a:xfrm>
          <a:prstGeom prst="rect">
            <a:avLst/>
          </a:prstGeom>
        </p:spPr>
        <p:txBody>
          <a:bodyPr vert="horz" wrap="square" lIns="0" tIns="189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lang="sk-SK" sz="2200" dirty="0">
                <a:solidFill>
                  <a:srgbClr val="434343"/>
                </a:solidFill>
                <a:latin typeface="Arial"/>
                <a:cs typeface="Arial"/>
              </a:rPr>
              <a:t>Tréning</a:t>
            </a:r>
            <a:r>
              <a:rPr sz="2200" spc="38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sz="22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beta.transkribus.eu</a:t>
            </a:r>
            <a:r>
              <a:rPr sz="2200" spc="-10" dirty="0">
                <a:solidFill>
                  <a:srgbClr val="434343"/>
                </a:solidFill>
                <a:latin typeface="Arial"/>
                <a:cs typeface="Arial"/>
              </a:rPr>
              <a:t>):</a:t>
            </a:r>
            <a:endParaRPr sz="2200" dirty="0">
              <a:latin typeface="Arial"/>
              <a:cs typeface="Arial"/>
            </a:endParaRPr>
          </a:p>
          <a:p>
            <a:pPr marL="469265" indent="-396875">
              <a:lnSpc>
                <a:spcPct val="100000"/>
              </a:lnSpc>
              <a:spcBef>
                <a:spcPts val="1395"/>
              </a:spcBef>
              <a:buChar char="●"/>
              <a:tabLst>
                <a:tab pos="469265" algn="l"/>
              </a:tabLst>
            </a:pPr>
            <a:r>
              <a:rPr sz="2200" dirty="0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sz="2200" spc="15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200" spc="35" dirty="0">
                <a:solidFill>
                  <a:srgbClr val="434343"/>
                </a:solidFill>
                <a:latin typeface="Arial"/>
                <a:cs typeface="Arial"/>
              </a:rPr>
              <a:t>data</a:t>
            </a:r>
            <a:endParaRPr sz="2200" dirty="0">
              <a:latin typeface="Arial"/>
              <a:cs typeface="Arial"/>
            </a:endParaRPr>
          </a:p>
          <a:p>
            <a:pPr marL="469265" indent="-396875">
              <a:lnSpc>
                <a:spcPct val="100000"/>
              </a:lnSpc>
              <a:spcBef>
                <a:spcPts val="395"/>
              </a:spcBef>
              <a:buChar char="●"/>
              <a:tabLst>
                <a:tab pos="469265" algn="l"/>
              </a:tabLst>
            </a:pPr>
            <a:r>
              <a:rPr sz="2200" dirty="0">
                <a:solidFill>
                  <a:srgbClr val="434343"/>
                </a:solidFill>
                <a:latin typeface="Arial"/>
                <a:cs typeface="Arial"/>
              </a:rPr>
              <a:t>Validation</a:t>
            </a:r>
            <a:r>
              <a:rPr sz="2200" spc="229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200" spc="35" dirty="0">
                <a:solidFill>
                  <a:srgbClr val="434343"/>
                </a:solidFill>
                <a:latin typeface="Arial"/>
                <a:cs typeface="Arial"/>
              </a:rPr>
              <a:t>data</a:t>
            </a:r>
            <a:endParaRPr sz="2200" dirty="0">
              <a:latin typeface="Arial"/>
              <a:cs typeface="Arial"/>
            </a:endParaRPr>
          </a:p>
          <a:p>
            <a:pPr marL="469265" indent="-396875">
              <a:lnSpc>
                <a:spcPct val="100000"/>
              </a:lnSpc>
              <a:spcBef>
                <a:spcPts val="395"/>
              </a:spcBef>
              <a:buChar char="●"/>
              <a:tabLst>
                <a:tab pos="469265" algn="l"/>
              </a:tabLst>
            </a:pPr>
            <a:r>
              <a:rPr sz="2200" spc="65" dirty="0">
                <a:solidFill>
                  <a:srgbClr val="434343"/>
                </a:solidFill>
                <a:latin typeface="Arial"/>
                <a:cs typeface="Arial"/>
              </a:rPr>
              <a:t>Model</a:t>
            </a:r>
            <a:r>
              <a:rPr sz="2200" spc="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200" spc="65" dirty="0">
                <a:solidFill>
                  <a:srgbClr val="434343"/>
                </a:solidFill>
                <a:latin typeface="Arial"/>
                <a:cs typeface="Arial"/>
              </a:rPr>
              <a:t>setting</a:t>
            </a:r>
            <a:endParaRPr sz="2200" dirty="0">
              <a:latin typeface="Arial"/>
              <a:cs typeface="Arial"/>
            </a:endParaRPr>
          </a:p>
          <a:p>
            <a:pPr marL="469265" indent="-396875">
              <a:lnSpc>
                <a:spcPct val="100000"/>
              </a:lnSpc>
              <a:spcBef>
                <a:spcPts val="400"/>
              </a:spcBef>
              <a:buChar char="●"/>
              <a:tabLst>
                <a:tab pos="469265" algn="l"/>
              </a:tabLst>
            </a:pPr>
            <a:r>
              <a:rPr sz="2200" spc="50" dirty="0">
                <a:solidFill>
                  <a:srgbClr val="434343"/>
                </a:solidFill>
                <a:latin typeface="Arial"/>
                <a:cs typeface="Arial"/>
              </a:rPr>
              <a:t>Advanced</a:t>
            </a:r>
            <a:r>
              <a:rPr sz="2200" spc="13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200" spc="55" dirty="0">
                <a:solidFill>
                  <a:srgbClr val="434343"/>
                </a:solidFill>
                <a:latin typeface="Arial"/>
                <a:cs typeface="Arial"/>
              </a:rPr>
              <a:t>settings:</a:t>
            </a:r>
            <a:r>
              <a:rPr sz="2200" spc="1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sz="2200" spc="1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434343"/>
                </a:solidFill>
                <a:latin typeface="Arial"/>
                <a:cs typeface="Arial"/>
              </a:rPr>
              <a:t>Cycles</a:t>
            </a:r>
            <a:r>
              <a:rPr sz="2200" spc="1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434343"/>
                </a:solidFill>
                <a:latin typeface="Arial"/>
                <a:cs typeface="Arial"/>
              </a:rPr>
              <a:t>and</a:t>
            </a:r>
            <a:r>
              <a:rPr sz="2200" spc="1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434343"/>
                </a:solidFill>
                <a:latin typeface="Arial"/>
                <a:cs typeface="Arial"/>
              </a:rPr>
              <a:t>Learning</a:t>
            </a:r>
            <a:r>
              <a:rPr sz="2200" spc="1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434343"/>
                </a:solidFill>
                <a:latin typeface="Arial"/>
                <a:cs typeface="Arial"/>
              </a:rPr>
              <a:t>Rate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85" dirty="0">
                <a:solidFill>
                  <a:srgbClr val="434343"/>
                </a:solidFill>
              </a:rPr>
              <a:t>Modely pre tabuľky</a:t>
            </a:r>
            <a:endParaRPr sz="3000" dirty="0"/>
          </a:p>
        </p:txBody>
      </p:sp>
      <p:grpSp>
        <p:nvGrpSpPr>
          <p:cNvPr id="4" name="object 4"/>
          <p:cNvGrpSpPr/>
          <p:nvPr/>
        </p:nvGrpSpPr>
        <p:grpSpPr>
          <a:xfrm>
            <a:off x="1454642" y="3787825"/>
            <a:ext cx="6235065" cy="1039494"/>
            <a:chOff x="1454642" y="3787825"/>
            <a:chExt cx="6235065" cy="1039494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4642" y="3787825"/>
              <a:ext cx="6234707" cy="10393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1792" y="3825925"/>
              <a:ext cx="6120407" cy="925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85" dirty="0">
                <a:solidFill>
                  <a:srgbClr val="434343"/>
                </a:solidFill>
              </a:rPr>
              <a:t>Modely pre tabuľky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563224" y="1277313"/>
            <a:ext cx="24847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Ground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Truth:</a:t>
            </a:r>
            <a:r>
              <a:rPr lang="sk-SK" sz="1400" b="1" dirty="0">
                <a:latin typeface="Arial"/>
                <a:cs typeface="Arial"/>
              </a:rPr>
              <a:t> </a:t>
            </a:r>
            <a:r>
              <a:rPr sz="1400" spc="75" dirty="0">
                <a:latin typeface="Arial"/>
                <a:cs typeface="Arial"/>
              </a:rPr>
              <a:t>20</a:t>
            </a:r>
            <a:r>
              <a:rPr sz="1400" dirty="0">
                <a:latin typeface="Arial"/>
                <a:cs typeface="Arial"/>
              </a:rPr>
              <a:t> </a:t>
            </a:r>
            <a:r>
              <a:rPr lang="sk-SK" sz="1400" spc="-10" dirty="0">
                <a:latin typeface="Arial"/>
                <a:cs typeface="Arial"/>
              </a:rPr>
              <a:t>strán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251775" y="1173299"/>
            <a:ext cx="5569585" cy="3742054"/>
            <a:chOff x="3251775" y="1173299"/>
            <a:chExt cx="5569585" cy="374205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51775" y="1173299"/>
              <a:ext cx="5569266" cy="37416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8925" y="1211399"/>
              <a:ext cx="5454966" cy="36273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4" y="1277313"/>
            <a:ext cx="2694349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400" b="1" dirty="0">
                <a:latin typeface="Arial"/>
                <a:cs typeface="Arial"/>
              </a:rPr>
              <a:t>Rozpoznávanie s tabuľkovými modelmi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Processed</a:t>
            </a:r>
            <a:r>
              <a:rPr sz="1400" b="1" u="heavy" spc="6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b="1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pages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314725" y="1173299"/>
            <a:ext cx="5481955" cy="3742054"/>
            <a:chOff x="3314725" y="1173299"/>
            <a:chExt cx="5481955" cy="374205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14725" y="1173299"/>
              <a:ext cx="5481835" cy="37416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71875" y="1211399"/>
              <a:ext cx="5367534" cy="362730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85" dirty="0">
                <a:solidFill>
                  <a:srgbClr val="434343"/>
                </a:solidFill>
              </a:rPr>
              <a:t>Modely pre tabuľky</a:t>
            </a:r>
            <a:endParaRPr sz="3000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44" y="1351989"/>
            <a:ext cx="8165056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4975" algn="l"/>
              </a:tabLst>
            </a:pPr>
            <a:r>
              <a:rPr sz="1700" b="1" spc="-25" dirty="0">
                <a:solidFill>
                  <a:srgbClr val="434343"/>
                </a:solidFill>
                <a:latin typeface="Arial"/>
                <a:cs typeface="Arial"/>
              </a:rPr>
              <a:t>1)</a:t>
            </a:r>
            <a:r>
              <a:rPr sz="1700" b="1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Vytvorenie GT „základnej pravdy“ pre rozpoznávanie tabuliek: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563225" y="467941"/>
            <a:ext cx="842837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3600" spc="170" dirty="0">
                <a:solidFill>
                  <a:srgbClr val="434343"/>
                </a:solidFill>
              </a:rPr>
              <a:t>Spracovanie dokumentov s tabuľkami</a:t>
            </a:r>
            <a:endParaRPr sz="3600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7597" y="1274265"/>
            <a:ext cx="8347803" cy="704039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Vytvorenie GT „základnej pravdy“ pre rozpoznávanie tabuliek </a:t>
            </a:r>
          </a:p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Trénovanie modelu rozpoznávania tabuliek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9100994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0" dirty="0">
                <a:solidFill>
                  <a:srgbClr val="434343"/>
                </a:solidFill>
              </a:rPr>
              <a:t>Spracovanie dokumentov s tabuľkami</a:t>
            </a:r>
            <a:endParaRPr sz="3600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1237" y="1274265"/>
            <a:ext cx="6949440" cy="1036319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Vytvorenie GT „základnej pravdy“ pre rozpoznávanie tabuliek </a:t>
            </a:r>
          </a:p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Trénovanie modelu rozpoznávania tabuliek</a:t>
            </a:r>
            <a:endParaRPr lang="sk-SK" sz="1700" dirty="0">
              <a:latin typeface="Arial"/>
              <a:cs typeface="Arial"/>
            </a:endParaRPr>
          </a:p>
          <a:p>
            <a:pPr marL="471805" indent="-459105">
              <a:lnSpc>
                <a:spcPct val="100000"/>
              </a:lnSpc>
              <a:spcBef>
                <a:spcPts val="615"/>
              </a:spcBef>
              <a:buAutoNum type="arabicParenR"/>
              <a:tabLst>
                <a:tab pos="47180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Použitie modelu rozpoznávania tabuľky na zostávajúce strany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8719994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0" dirty="0">
                <a:solidFill>
                  <a:srgbClr val="434343"/>
                </a:solidFill>
              </a:rPr>
              <a:t>Spracovanie dokumentov s tabuľkami</a:t>
            </a:r>
            <a:endParaRPr sz="3600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7252" y="1274265"/>
            <a:ext cx="8428355" cy="3674083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Vytvorenie GT „základnej pravdy“ pre rozpoznávanie tabuliek </a:t>
            </a:r>
          </a:p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Trénovanie modelu rozpoznávania tabuliek</a:t>
            </a:r>
            <a:endParaRPr lang="sk-SK" sz="1700" dirty="0">
              <a:latin typeface="Arial"/>
              <a:cs typeface="Arial"/>
            </a:endParaRPr>
          </a:p>
          <a:p>
            <a:pPr marL="471805" indent="-459105">
              <a:lnSpc>
                <a:spcPct val="100000"/>
              </a:lnSpc>
              <a:spcBef>
                <a:spcPts val="615"/>
              </a:spcBef>
              <a:buAutoNum type="arabicParenR"/>
              <a:tabLst>
                <a:tab pos="47180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Použitie modelu rozpoznávania tabuľky na zostávajúce strany</a:t>
            </a:r>
            <a:endParaRPr lang="sk-SK" sz="1700" dirty="0">
              <a:latin typeface="Arial"/>
              <a:cs typeface="Arial"/>
            </a:endParaRPr>
          </a:p>
          <a:p>
            <a:pPr marL="475615" indent="-462915">
              <a:lnSpc>
                <a:spcPct val="100000"/>
              </a:lnSpc>
              <a:spcBef>
                <a:spcPts val="610"/>
              </a:spcBef>
              <a:buAutoNum type="arabicParenR"/>
              <a:tabLst>
                <a:tab pos="475615" algn="l"/>
              </a:tabLst>
            </a:pPr>
            <a:r>
              <a:rPr lang="sk-SK" sz="1700" b="1" spc="-20" dirty="0">
                <a:solidFill>
                  <a:srgbClr val="434343"/>
                </a:solidFill>
                <a:latin typeface="Arial"/>
                <a:cs typeface="Arial"/>
              </a:rPr>
              <a:t>Spustenie rozpoznávania rozloženia na detekciu riadkov:</a:t>
            </a:r>
          </a:p>
          <a:p>
            <a:pPr marL="475615" indent="-462915">
              <a:lnSpc>
                <a:spcPct val="100000"/>
              </a:lnSpc>
              <a:spcBef>
                <a:spcPts val="610"/>
              </a:spcBef>
              <a:buAutoNum type="arabicParenR"/>
              <a:tabLst>
                <a:tab pos="475615" algn="l"/>
              </a:tabLst>
            </a:pPr>
            <a:r>
              <a:rPr lang="sk-SK" sz="1700" spc="-10" dirty="0">
                <a:solidFill>
                  <a:srgbClr val="FF0000"/>
                </a:solidFill>
                <a:latin typeface="Arial"/>
                <a:cs typeface="Arial"/>
              </a:rPr>
              <a:t>Nastavenia:</a:t>
            </a:r>
          </a:p>
          <a:p>
            <a:pPr marL="475615" indent="-462915">
              <a:lnSpc>
                <a:spcPct val="100000"/>
              </a:lnSpc>
              <a:spcBef>
                <a:spcPts val="610"/>
              </a:spcBef>
              <a:buAutoNum type="arabicParenR"/>
              <a:tabLst>
                <a:tab pos="475615" algn="l"/>
              </a:tabLst>
            </a:pPr>
            <a:r>
              <a:rPr lang="sk-SK" sz="1700" b="1" spc="-10" dirty="0">
                <a:solidFill>
                  <a:srgbClr val="434343"/>
                </a:solidFill>
                <a:latin typeface="Arial"/>
                <a:cs typeface="Arial"/>
              </a:rPr>
              <a:t>Model Základnej čiary (</a:t>
            </a:r>
            <a:r>
              <a:rPr sz="1700" b="1" spc="-10" dirty="0">
                <a:solidFill>
                  <a:srgbClr val="434343"/>
                </a:solidFill>
                <a:latin typeface="Arial"/>
                <a:cs typeface="Arial"/>
              </a:rPr>
              <a:t>Baseline</a:t>
            </a:r>
            <a:r>
              <a:rPr sz="1700" b="1" spc="11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434343"/>
                </a:solidFill>
                <a:latin typeface="Arial"/>
                <a:cs typeface="Arial"/>
              </a:rPr>
              <a:t>model</a:t>
            </a: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700" spc="25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Horizontal/Mixed</a:t>
            </a:r>
            <a:r>
              <a:rPr sz="1700" spc="2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Text</a:t>
            </a:r>
            <a:r>
              <a:rPr sz="1700" spc="2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Line</a:t>
            </a:r>
            <a:r>
              <a:rPr sz="1700" spc="25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Orientation/Model</a:t>
            </a:r>
            <a:r>
              <a:rPr sz="1700" spc="25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trained</a:t>
            </a:r>
            <a:r>
              <a:rPr sz="1700" spc="2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60" dirty="0">
                <a:solidFill>
                  <a:srgbClr val="434343"/>
                </a:solidFill>
                <a:latin typeface="Arial"/>
                <a:cs typeface="Arial"/>
              </a:rPr>
              <a:t>by</a:t>
            </a:r>
            <a:r>
              <a:rPr sz="1700" spc="25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434343"/>
                </a:solidFill>
                <a:latin typeface="Arial"/>
                <a:cs typeface="Arial"/>
              </a:rPr>
              <a:t>you</a:t>
            </a:r>
            <a:endParaRPr sz="1700" dirty="0">
              <a:latin typeface="Arial"/>
              <a:cs typeface="Arial"/>
            </a:endParaRPr>
          </a:p>
          <a:p>
            <a:pPr marL="634365" lvl="1" indent="-158750">
              <a:lnSpc>
                <a:spcPct val="100000"/>
              </a:lnSpc>
              <a:spcBef>
                <a:spcPts val="610"/>
              </a:spcBef>
              <a:buFont typeface="Arial"/>
              <a:buChar char="-"/>
              <a:tabLst>
                <a:tab pos="63436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Zachovanie existujúcich oblastí textu</a:t>
            </a:r>
          </a:p>
          <a:p>
            <a:pPr marL="634365" lvl="1" indent="-158750">
              <a:lnSpc>
                <a:spcPct val="100000"/>
              </a:lnSpc>
              <a:spcBef>
                <a:spcPts val="610"/>
              </a:spcBef>
              <a:buFont typeface="Arial"/>
              <a:buChar char="-"/>
              <a:tabLst>
                <a:tab pos="63436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Zmena mierky obrázka</a:t>
            </a:r>
          </a:p>
          <a:p>
            <a:pPr marL="634365" lvl="1" indent="-158750">
              <a:lnSpc>
                <a:spcPct val="100000"/>
              </a:lnSpc>
              <a:spcBef>
                <a:spcPts val="610"/>
              </a:spcBef>
              <a:buFont typeface="Arial"/>
              <a:buChar char="-"/>
              <a:tabLst>
                <a:tab pos="63436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Minimálna dĺžka základnej čiary:</a:t>
            </a:r>
            <a:r>
              <a:rPr sz="1700" spc="25" dirty="0">
                <a:solidFill>
                  <a:srgbClr val="434343"/>
                </a:solidFill>
                <a:latin typeface="Arial"/>
                <a:cs typeface="Arial"/>
              </a:rPr>
              <a:t>Low</a:t>
            </a:r>
            <a:endParaRPr sz="1700" dirty="0">
              <a:latin typeface="Arial"/>
              <a:cs typeface="Arial"/>
            </a:endParaRPr>
          </a:p>
          <a:p>
            <a:pPr marL="634365" lvl="1" indent="-158750">
              <a:lnSpc>
                <a:spcPct val="100000"/>
              </a:lnSpc>
              <a:spcBef>
                <a:spcPts val="615"/>
              </a:spcBef>
              <a:buFont typeface="Arial"/>
              <a:buChar char="-"/>
              <a:tabLst>
                <a:tab pos="63436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Rozdelené čiary na hranici regiónu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sz="3600" spc="170" dirty="0">
                <a:solidFill>
                  <a:srgbClr val="434343"/>
                </a:solidFill>
              </a:rPr>
              <a:t>Processing</a:t>
            </a:r>
            <a:r>
              <a:rPr sz="3600" spc="5" dirty="0">
                <a:solidFill>
                  <a:srgbClr val="434343"/>
                </a:solidFill>
              </a:rPr>
              <a:t> </a:t>
            </a:r>
            <a:r>
              <a:rPr sz="3600" spc="260" dirty="0">
                <a:solidFill>
                  <a:srgbClr val="434343"/>
                </a:solidFill>
              </a:rPr>
              <a:t>documents</a:t>
            </a:r>
            <a:r>
              <a:rPr sz="3600" spc="-80" dirty="0">
                <a:solidFill>
                  <a:srgbClr val="434343"/>
                </a:solidFill>
              </a:rPr>
              <a:t> </a:t>
            </a:r>
            <a:r>
              <a:rPr sz="3600" spc="190" dirty="0">
                <a:solidFill>
                  <a:srgbClr val="434343"/>
                </a:solidFill>
              </a:rPr>
              <a:t>with</a:t>
            </a:r>
            <a:r>
              <a:rPr sz="3600" spc="-35" dirty="0">
                <a:solidFill>
                  <a:srgbClr val="434343"/>
                </a:solidFill>
              </a:rPr>
              <a:t> </a:t>
            </a:r>
            <a:r>
              <a:rPr sz="3600" spc="160" dirty="0">
                <a:solidFill>
                  <a:srgbClr val="434343"/>
                </a:solidFill>
              </a:rPr>
              <a:t>tables</a:t>
            </a:r>
            <a:endParaRPr sz="360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4455" y="1274265"/>
            <a:ext cx="6660515" cy="2581476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Vytvorenie GT „základnej pravdy“ pre rozpoznávanie tabuliek </a:t>
            </a:r>
          </a:p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Trénovanie modelu rozpoznávania tabuliek</a:t>
            </a:r>
            <a:endParaRPr lang="sk-SK" sz="1700" dirty="0">
              <a:latin typeface="Arial"/>
              <a:cs typeface="Arial"/>
            </a:endParaRPr>
          </a:p>
          <a:p>
            <a:pPr marL="471805" indent="-459105">
              <a:lnSpc>
                <a:spcPct val="100000"/>
              </a:lnSpc>
              <a:spcBef>
                <a:spcPts val="615"/>
              </a:spcBef>
              <a:buAutoNum type="arabicParenR"/>
              <a:tabLst>
                <a:tab pos="47180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Použitie modelu rozpoznávania tabuľky na zostávajúce strany</a:t>
            </a:r>
            <a:endParaRPr lang="sk-SK" sz="1700" dirty="0">
              <a:latin typeface="Arial"/>
              <a:cs typeface="Arial"/>
            </a:endParaRPr>
          </a:p>
          <a:p>
            <a:pPr marL="475615" indent="-462915">
              <a:lnSpc>
                <a:spcPct val="100000"/>
              </a:lnSpc>
              <a:spcBef>
                <a:spcPts val="610"/>
              </a:spcBef>
              <a:buAutoNum type="arabicParenR"/>
              <a:tabLst>
                <a:tab pos="475615" algn="l"/>
              </a:tabLst>
            </a:pPr>
            <a:r>
              <a:rPr lang="sk-SK" sz="1700" b="1" spc="-20" dirty="0">
                <a:solidFill>
                  <a:srgbClr val="434343"/>
                </a:solidFill>
                <a:latin typeface="Arial"/>
                <a:cs typeface="Arial"/>
              </a:rPr>
              <a:t>Spustenie rozpoznávania rozloženia na detekciu riadkov:</a:t>
            </a:r>
            <a:endParaRPr sz="1700" dirty="0">
              <a:latin typeface="Arial"/>
              <a:cs typeface="Arial"/>
            </a:endParaRPr>
          </a:p>
          <a:p>
            <a:pPr marL="298450" lvl="1" indent="-285750">
              <a:spcBef>
                <a:spcPts val="615"/>
              </a:spcBef>
              <a:buFont typeface="Arial" panose="020B0604020202020204" pitchFamily="34" charset="0"/>
              <a:buChar char="•"/>
              <a:tabLst>
                <a:tab pos="46799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Rozpoznávanie textu (</a:t>
            </a:r>
            <a:r>
              <a:rPr sz="1700" b="1" dirty="0">
                <a:solidFill>
                  <a:srgbClr val="434343"/>
                </a:solidFill>
                <a:latin typeface="Arial"/>
                <a:cs typeface="Arial"/>
              </a:rPr>
              <a:t>Text</a:t>
            </a:r>
            <a:r>
              <a:rPr sz="1700" b="1" spc="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434343"/>
                </a:solidFill>
                <a:latin typeface="Arial"/>
                <a:cs typeface="Arial"/>
              </a:rPr>
              <a:t>Recognition</a:t>
            </a:r>
            <a:r>
              <a:rPr lang="sk-SK" sz="1700" b="1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700" dirty="0">
              <a:latin typeface="Arial"/>
              <a:cs typeface="Arial"/>
            </a:endParaRPr>
          </a:p>
          <a:p>
            <a:pPr marL="468630">
              <a:lnSpc>
                <a:spcPct val="100000"/>
              </a:lnSpc>
              <a:spcBef>
                <a:spcPts val="610"/>
              </a:spcBef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Verejný model / Súkromný model, ktorý ste trénovali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sz="3600" spc="170" dirty="0">
                <a:solidFill>
                  <a:srgbClr val="434343"/>
                </a:solidFill>
              </a:rPr>
              <a:t>Processing</a:t>
            </a:r>
            <a:r>
              <a:rPr sz="3600" spc="5" dirty="0">
                <a:solidFill>
                  <a:srgbClr val="434343"/>
                </a:solidFill>
              </a:rPr>
              <a:t> </a:t>
            </a:r>
            <a:r>
              <a:rPr sz="3600" spc="260" dirty="0">
                <a:solidFill>
                  <a:srgbClr val="434343"/>
                </a:solidFill>
              </a:rPr>
              <a:t>documents</a:t>
            </a:r>
            <a:r>
              <a:rPr sz="3600" spc="-80" dirty="0">
                <a:solidFill>
                  <a:srgbClr val="434343"/>
                </a:solidFill>
              </a:rPr>
              <a:t> </a:t>
            </a:r>
            <a:r>
              <a:rPr sz="3600" spc="190" dirty="0">
                <a:solidFill>
                  <a:srgbClr val="434343"/>
                </a:solidFill>
              </a:rPr>
              <a:t>with</a:t>
            </a:r>
            <a:r>
              <a:rPr sz="3600" spc="-35" dirty="0">
                <a:solidFill>
                  <a:srgbClr val="434343"/>
                </a:solidFill>
              </a:rPr>
              <a:t> </a:t>
            </a:r>
            <a:r>
              <a:rPr sz="3600" spc="160" dirty="0">
                <a:solidFill>
                  <a:srgbClr val="434343"/>
                </a:solidFill>
              </a:rPr>
              <a:t>tables</a:t>
            </a:r>
            <a:endParaRPr sz="3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71455" y="3611245"/>
            <a:ext cx="1351915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sk-SK" sz="1300" b="1" dirty="0">
                <a:latin typeface="Arial"/>
                <a:cs typeface="Arial"/>
              </a:rPr>
              <a:t>Tréningová </a:t>
            </a:r>
            <a:r>
              <a:rPr lang="sk-SK" sz="1300" b="1" dirty="0" err="1">
                <a:latin typeface="Arial"/>
                <a:cs typeface="Arial"/>
              </a:rPr>
              <a:t>sada</a:t>
            </a:r>
            <a:endParaRPr lang="sk-SK" sz="1300" b="1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(</a:t>
            </a:r>
            <a:r>
              <a:rPr lang="sk-SK" sz="1100" dirty="0">
                <a:latin typeface="Arial"/>
                <a:cs typeface="Arial"/>
              </a:rPr>
              <a:t>stránky, na ktorých je model vyškolený)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03908" y="3611245"/>
            <a:ext cx="1792605" cy="560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sk-SK" sz="1300" b="1" dirty="0">
                <a:latin typeface="Arial"/>
                <a:cs typeface="Arial"/>
              </a:rPr>
              <a:t>Overovacia </a:t>
            </a:r>
            <a:r>
              <a:rPr lang="sk-SK" sz="1300" b="1" dirty="0" err="1">
                <a:latin typeface="Arial"/>
                <a:cs typeface="Arial"/>
              </a:rPr>
              <a:t>sada</a:t>
            </a:r>
            <a:endParaRPr sz="13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latin typeface="Arial"/>
                <a:cs typeface="Arial"/>
              </a:rPr>
              <a:t>(</a:t>
            </a:r>
            <a:r>
              <a:rPr lang="sk-SK" sz="1100" dirty="0">
                <a:solidFill>
                  <a:srgbClr val="434343"/>
                </a:solidFill>
                <a:latin typeface="Arial"/>
                <a:cs typeface="Arial"/>
              </a:rPr>
              <a:t>stránky, na ktorých model testuje svoju presnosť</a:t>
            </a:r>
            <a:r>
              <a:rPr sz="1100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456853" y="2215097"/>
            <a:ext cx="2440940" cy="417830"/>
            <a:chOff x="5456853" y="2215097"/>
            <a:chExt cx="2440940" cy="417830"/>
          </a:xfrm>
        </p:grpSpPr>
        <p:sp>
          <p:nvSpPr>
            <p:cNvPr id="5" name="object 5"/>
            <p:cNvSpPr/>
            <p:nvPr/>
          </p:nvSpPr>
          <p:spPr>
            <a:xfrm>
              <a:off x="5477348" y="2219860"/>
              <a:ext cx="1188720" cy="365125"/>
            </a:xfrm>
            <a:custGeom>
              <a:avLst/>
              <a:gdLst/>
              <a:ahLst/>
              <a:cxnLst/>
              <a:rect l="l" t="t" r="r" b="b"/>
              <a:pathLst>
                <a:path w="1188720" h="365125">
                  <a:moveTo>
                    <a:pt x="1188299" y="0"/>
                  </a:moveTo>
                  <a:lnTo>
                    <a:pt x="1188299" y="210418"/>
                  </a:lnTo>
                  <a:lnTo>
                    <a:pt x="0" y="210418"/>
                  </a:lnTo>
                  <a:lnTo>
                    <a:pt x="0" y="364649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61615" y="2584510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61615" y="2584510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65648" y="2219860"/>
              <a:ext cx="1211580" cy="340995"/>
            </a:xfrm>
            <a:custGeom>
              <a:avLst/>
              <a:gdLst/>
              <a:ahLst/>
              <a:cxnLst/>
              <a:rect l="l" t="t" r="r" b="b"/>
              <a:pathLst>
                <a:path w="1211579" h="340994">
                  <a:moveTo>
                    <a:pt x="0" y="0"/>
                  </a:moveTo>
                  <a:lnTo>
                    <a:pt x="0" y="214938"/>
                  </a:lnTo>
                  <a:lnTo>
                    <a:pt x="1211399" y="214938"/>
                  </a:lnTo>
                  <a:lnTo>
                    <a:pt x="1211399" y="340949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861315" y="2560810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861315" y="2560810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147246" y="1021480"/>
            <a:ext cx="3036803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latin typeface="Arial"/>
                <a:cs typeface="Arial"/>
              </a:rPr>
              <a:t>Ground</a:t>
            </a:r>
            <a:r>
              <a:rPr sz="1300" b="1" spc="-9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Truth</a:t>
            </a:r>
            <a:r>
              <a:rPr lang="sk-SK" sz="1300" b="1" spc="-10" dirty="0">
                <a:latin typeface="Arial"/>
                <a:cs typeface="Arial"/>
              </a:rPr>
              <a:t> (Základná pravda)</a:t>
            </a:r>
            <a:endParaRPr sz="1300" dirty="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960355" y="1336993"/>
            <a:ext cx="3410263" cy="2424981"/>
            <a:chOff x="4952112" y="1175668"/>
            <a:chExt cx="3410263" cy="2469518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29540" y="1175668"/>
              <a:ext cx="1056071" cy="99223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70383" y="1214043"/>
              <a:ext cx="1056071" cy="99223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7333" y="1240480"/>
              <a:ext cx="1056071" cy="99223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2112" y="2576104"/>
              <a:ext cx="1022576" cy="102927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1660" y="2615911"/>
              <a:ext cx="1022576" cy="10292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38126" y="2594990"/>
              <a:ext cx="924249" cy="924249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63224" y="467941"/>
            <a:ext cx="45421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75" dirty="0">
                <a:solidFill>
                  <a:srgbClr val="434343"/>
                </a:solidFill>
              </a:rPr>
              <a:t>Tr</a:t>
            </a:r>
            <a:r>
              <a:rPr lang="sk-SK" sz="3600" spc="175" dirty="0" err="1">
                <a:solidFill>
                  <a:srgbClr val="434343"/>
                </a:solidFill>
              </a:rPr>
              <a:t>énovanie</a:t>
            </a:r>
            <a:r>
              <a:rPr sz="3600" spc="-130" dirty="0">
                <a:solidFill>
                  <a:srgbClr val="434343"/>
                </a:solidFill>
              </a:rPr>
              <a:t> </a:t>
            </a:r>
            <a:r>
              <a:rPr lang="sk-SK" sz="3600" spc="-130" dirty="0">
                <a:solidFill>
                  <a:srgbClr val="434343"/>
                </a:solidFill>
              </a:rPr>
              <a:t>modelov AI</a:t>
            </a:r>
            <a:endParaRPr sz="3600" dirty="0"/>
          </a:p>
        </p:txBody>
      </p:sp>
      <p:sp>
        <p:nvSpPr>
          <p:cNvPr id="20" name="object 20"/>
          <p:cNvSpPr txBox="1"/>
          <p:nvPr/>
        </p:nvSpPr>
        <p:spPr>
          <a:xfrm>
            <a:off x="502024" y="1151834"/>
            <a:ext cx="4069976" cy="2261388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315"/>
              </a:spcBef>
              <a:buChar char="●"/>
              <a:tabLst>
                <a:tab pos="332740" algn="l"/>
              </a:tabLst>
            </a:pPr>
            <a:r>
              <a:rPr sz="1200" b="1" spc="-10" dirty="0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sz="1200" b="1" spc="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sz="1200" b="1" spc="5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34343"/>
                </a:solidFill>
                <a:latin typeface="Arial"/>
                <a:cs typeface="Arial"/>
              </a:rPr>
              <a:t>(Training</a:t>
            </a:r>
            <a:r>
              <a:rPr sz="12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434343"/>
                </a:solidFill>
                <a:latin typeface="Arial"/>
                <a:cs typeface="Arial"/>
              </a:rPr>
              <a:t>Data</a:t>
            </a:r>
            <a:r>
              <a:rPr lang="sk-SK" sz="1200" spc="-10" dirty="0">
                <a:solidFill>
                  <a:srgbClr val="434343"/>
                </a:solidFill>
                <a:latin typeface="Arial"/>
                <a:cs typeface="Arial"/>
              </a:rPr>
              <a:t>, Základná pravda</a:t>
            </a:r>
            <a:r>
              <a:rPr sz="1200" spc="-10" dirty="0">
                <a:solidFill>
                  <a:srgbClr val="434343"/>
                </a:solidFill>
                <a:latin typeface="Arial"/>
                <a:cs typeface="Arial"/>
              </a:rPr>
              <a:t>):</a:t>
            </a:r>
            <a:endParaRPr sz="1200" dirty="0">
              <a:latin typeface="Arial"/>
              <a:cs typeface="Arial"/>
            </a:endParaRPr>
          </a:p>
          <a:p>
            <a:pPr marL="332740" marR="199390">
              <a:lnSpc>
                <a:spcPct val="114999"/>
              </a:lnSpc>
            </a:pPr>
            <a:r>
              <a:rPr lang="sk-SK" sz="1200" dirty="0">
                <a:solidFill>
                  <a:srgbClr val="434343"/>
                </a:solidFill>
                <a:latin typeface="Arial"/>
                <a:cs typeface="Arial"/>
              </a:rPr>
              <a:t>Označené údaje pre tréning, ktoré umožňujú modelu identifikovať vzory a robiť predpovede pre tieto označenia  na základe nových údajov.</a:t>
            </a:r>
          </a:p>
          <a:p>
            <a:pPr marL="332740" marR="199390">
              <a:lnSpc>
                <a:spcPct val="114999"/>
              </a:lnSpc>
            </a:pPr>
            <a:r>
              <a:rPr lang="sk-SK" sz="1100" spc="85" dirty="0">
                <a:solidFill>
                  <a:srgbClr val="434343"/>
                </a:solidFill>
                <a:latin typeface="Arial"/>
                <a:cs typeface="Arial"/>
              </a:rPr>
              <a:t>= všetky strany, ktoré boli prepísané ručne</a:t>
            </a:r>
          </a:p>
          <a:p>
            <a:pPr marL="332740" marR="199390">
              <a:lnSpc>
                <a:spcPct val="114999"/>
              </a:lnSpc>
            </a:pPr>
            <a:endParaRPr lang="sk-SK" sz="1100" b="1" spc="85" dirty="0">
              <a:solidFill>
                <a:srgbClr val="434343"/>
              </a:solidFill>
              <a:latin typeface="Arial"/>
              <a:cs typeface="Arial"/>
            </a:endParaRPr>
          </a:p>
          <a:p>
            <a:pPr marL="332740" marR="199390">
              <a:lnSpc>
                <a:spcPct val="114999"/>
              </a:lnSpc>
            </a:pPr>
            <a:r>
              <a:rPr lang="sk-SK" sz="1200" b="1" dirty="0">
                <a:solidFill>
                  <a:srgbClr val="434343"/>
                </a:solidFill>
                <a:latin typeface="Arial"/>
                <a:cs typeface="Arial"/>
              </a:rPr>
              <a:t>Tréningová </a:t>
            </a:r>
            <a:r>
              <a:rPr lang="sk-SK" sz="1200" b="1" dirty="0" err="1">
                <a:solidFill>
                  <a:srgbClr val="434343"/>
                </a:solidFill>
                <a:latin typeface="Arial"/>
                <a:cs typeface="Arial"/>
              </a:rPr>
              <a:t>sada</a:t>
            </a:r>
            <a:r>
              <a:rPr lang="sk-SK" sz="1200" b="1" dirty="0">
                <a:solidFill>
                  <a:srgbClr val="434343"/>
                </a:solidFill>
                <a:latin typeface="Arial"/>
                <a:cs typeface="Arial"/>
              </a:rPr>
              <a:t> (</a:t>
            </a:r>
            <a:r>
              <a:rPr lang="sk-SK" sz="1200" b="1" dirty="0" err="1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lang="sk-SK" sz="1200" b="1" dirty="0">
                <a:solidFill>
                  <a:srgbClr val="434343"/>
                </a:solidFill>
                <a:latin typeface="Arial"/>
                <a:cs typeface="Arial"/>
              </a:rPr>
              <a:t> set)</a:t>
            </a:r>
          </a:p>
          <a:p>
            <a:pPr marL="332740" marR="199390">
              <a:lnSpc>
                <a:spcPct val="114999"/>
              </a:lnSpc>
            </a:pPr>
            <a:r>
              <a:rPr lang="sk-SK" sz="1200" dirty="0">
                <a:solidFill>
                  <a:srgbClr val="434343"/>
                </a:solidFill>
                <a:latin typeface="Arial"/>
                <a:cs typeface="Arial"/>
              </a:rPr>
              <a:t>Súbor príkladov, ktoré sa používajú na úpravu parametrov modelu</a:t>
            </a:r>
          </a:p>
          <a:p>
            <a:pPr marL="332740" marR="199390">
              <a:lnSpc>
                <a:spcPct val="114999"/>
              </a:lnSpc>
            </a:pPr>
            <a:r>
              <a:rPr lang="sk-SK" sz="1100" spc="85" dirty="0">
                <a:solidFill>
                  <a:srgbClr val="434343"/>
                </a:solidFill>
                <a:latin typeface="Arial"/>
                <a:cs typeface="Arial"/>
              </a:rPr>
              <a:t>= dáta, na ktorých sú postavené poznatky v neurónovej sieti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2024" y="3328407"/>
            <a:ext cx="3381485" cy="124572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315"/>
              </a:spcBef>
              <a:buChar char="●"/>
              <a:tabLst>
                <a:tab pos="332740" algn="l"/>
              </a:tabLst>
            </a:pPr>
            <a:endParaRPr lang="sk-SK" sz="1200" b="1" dirty="0">
              <a:solidFill>
                <a:srgbClr val="434343"/>
              </a:solidFill>
              <a:latin typeface="Arial"/>
              <a:cs typeface="Arial"/>
            </a:endParaRPr>
          </a:p>
          <a:p>
            <a:pPr marL="332740" indent="-320040">
              <a:lnSpc>
                <a:spcPct val="100000"/>
              </a:lnSpc>
              <a:spcBef>
                <a:spcPts val="315"/>
              </a:spcBef>
              <a:buChar char="●"/>
              <a:tabLst>
                <a:tab pos="332740" algn="l"/>
              </a:tabLst>
            </a:pPr>
            <a:r>
              <a:rPr lang="sk-SK" sz="1200" b="1" dirty="0">
                <a:solidFill>
                  <a:srgbClr val="434343"/>
                </a:solidFill>
                <a:latin typeface="Arial"/>
                <a:cs typeface="Arial"/>
              </a:rPr>
              <a:t>Overovacia </a:t>
            </a:r>
            <a:r>
              <a:rPr lang="sk-SK" sz="1200" b="1" dirty="0" err="1">
                <a:solidFill>
                  <a:srgbClr val="434343"/>
                </a:solidFill>
                <a:latin typeface="Arial"/>
                <a:cs typeface="Arial"/>
              </a:rPr>
              <a:t>sada</a:t>
            </a:r>
            <a:r>
              <a:rPr lang="sk-SK" sz="1200" b="1" dirty="0">
                <a:solidFill>
                  <a:srgbClr val="434343"/>
                </a:solidFill>
                <a:latin typeface="Arial"/>
                <a:cs typeface="Arial"/>
              </a:rPr>
              <a:t> (</a:t>
            </a:r>
            <a:r>
              <a:rPr sz="1200" b="1" dirty="0">
                <a:solidFill>
                  <a:srgbClr val="434343"/>
                </a:solidFill>
                <a:latin typeface="Arial"/>
                <a:cs typeface="Arial"/>
              </a:rPr>
              <a:t>Validation</a:t>
            </a:r>
            <a:r>
              <a:rPr sz="1200" b="1" spc="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434343"/>
                </a:solidFill>
                <a:latin typeface="Arial"/>
                <a:cs typeface="Arial"/>
              </a:rPr>
              <a:t>Set</a:t>
            </a:r>
            <a:r>
              <a:rPr lang="sk-SK" sz="1200" b="1" spc="-2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200" dirty="0">
              <a:latin typeface="Arial"/>
              <a:cs typeface="Arial"/>
            </a:endParaRPr>
          </a:p>
          <a:p>
            <a:pPr marL="332740" marR="5080">
              <a:lnSpc>
                <a:spcPct val="114999"/>
              </a:lnSpc>
            </a:pPr>
            <a:r>
              <a:rPr lang="sk-SK" sz="1200" dirty="0">
                <a:solidFill>
                  <a:srgbClr val="434343"/>
                </a:solidFill>
                <a:latin typeface="Arial"/>
                <a:cs typeface="Arial"/>
              </a:rPr>
              <a:t>Súbor príkladov, ktoré sa používajú na objektívne posúdenie výkonnosti modelu</a:t>
            </a:r>
          </a:p>
          <a:p>
            <a:pPr marL="332740" marR="5080">
              <a:lnSpc>
                <a:spcPct val="114999"/>
              </a:lnSpc>
            </a:pPr>
            <a:r>
              <a:rPr sz="1100" spc="85" dirty="0">
                <a:solidFill>
                  <a:srgbClr val="434343"/>
                </a:solidFill>
                <a:latin typeface="Arial"/>
                <a:cs typeface="Arial"/>
              </a:rPr>
              <a:t>=</a:t>
            </a:r>
            <a:r>
              <a:rPr sz="1100" spc="3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100" dirty="0">
                <a:solidFill>
                  <a:srgbClr val="434343"/>
                </a:solidFill>
                <a:latin typeface="Arial"/>
                <a:cs typeface="Arial"/>
              </a:rPr>
              <a:t>údaje použité na doladenie parametrov modelu počas jeho trénovania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62517" y="4301025"/>
            <a:ext cx="3381484" cy="466153"/>
          </a:xfrm>
          <a:prstGeom prst="rect">
            <a:avLst/>
          </a:prstGeom>
          <a:ln w="9524">
            <a:solidFill>
              <a:srgbClr val="736C5A"/>
            </a:solidFill>
          </a:ln>
        </p:spPr>
        <p:txBody>
          <a:bodyPr vert="horz" wrap="square" lIns="0" tIns="80645" rIns="0" bIns="0" rtlCol="0">
            <a:spAutoFit/>
          </a:bodyPr>
          <a:lstStyle/>
          <a:p>
            <a:pPr marL="93345" marR="86360" indent="138430">
              <a:lnSpc>
                <a:spcPct val="100000"/>
              </a:lnSpc>
              <a:spcBef>
                <a:spcPts val="635"/>
              </a:spcBef>
            </a:pPr>
            <a:r>
              <a:rPr lang="sk-SK" sz="1000" dirty="0">
                <a:solidFill>
                  <a:srgbClr val="434343"/>
                </a:solidFill>
                <a:latin typeface="Arial"/>
                <a:cs typeface="Arial"/>
              </a:rPr>
              <a:t>Dobrá overovacia </a:t>
            </a:r>
            <a:r>
              <a:rPr lang="sk-SK" sz="1000" dirty="0" err="1">
                <a:solidFill>
                  <a:srgbClr val="434343"/>
                </a:solidFill>
                <a:latin typeface="Arial"/>
                <a:cs typeface="Arial"/>
              </a:rPr>
              <a:t>sada</a:t>
            </a:r>
            <a:r>
              <a:rPr lang="sk-SK" sz="1000" dirty="0">
                <a:solidFill>
                  <a:srgbClr val="434343"/>
                </a:solidFill>
                <a:latin typeface="Arial"/>
                <a:cs typeface="Arial"/>
              </a:rPr>
              <a:t>: to je 10% tréningovej sady +
obsahuje všetky príklady (znaky, </a:t>
            </a:r>
            <a:r>
              <a:rPr lang="sk-SK" sz="1000" dirty="0" err="1">
                <a:solidFill>
                  <a:srgbClr val="434343"/>
                </a:solidFill>
                <a:latin typeface="Arial"/>
                <a:cs typeface="Arial"/>
              </a:rPr>
              <a:t>glyfy</a:t>
            </a:r>
            <a:r>
              <a:rPr lang="sk-SK" sz="100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1083" y="1274265"/>
            <a:ext cx="6664325" cy="292003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08305" indent="-342900">
              <a:lnSpc>
                <a:spcPct val="100000"/>
              </a:lnSpc>
              <a:spcBef>
                <a:spcPts val="710"/>
              </a:spcBef>
              <a:buFont typeface="+mj-lt"/>
              <a:buAutoNum type="arabicPeriod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Vytvorenie GT „základnej pravdy“ pre rozpoznávanie tabuliek </a:t>
            </a:r>
          </a:p>
          <a:p>
            <a:pPr marL="408305" indent="-342900">
              <a:lnSpc>
                <a:spcPct val="100000"/>
              </a:lnSpc>
              <a:spcBef>
                <a:spcPts val="710"/>
              </a:spcBef>
              <a:buFont typeface="+mj-lt"/>
              <a:buAutoNum type="arabicPeriod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Trénovanie modelu rozpoznávania tabuliek</a:t>
            </a:r>
            <a:endParaRPr lang="sk-SK" sz="17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15"/>
              </a:spcBef>
              <a:buFont typeface="+mj-lt"/>
              <a:buAutoNum type="arabicPeriod"/>
              <a:tabLst>
                <a:tab pos="47180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Použitie modelu rozpoznávania tabuľky na zostávajúce strany</a:t>
            </a:r>
            <a:endParaRPr lang="sk-SK" sz="17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Font typeface="+mj-lt"/>
              <a:buAutoNum type="arabicPeriod"/>
              <a:tabLst>
                <a:tab pos="475615" algn="l"/>
              </a:tabLst>
            </a:pPr>
            <a:r>
              <a:rPr lang="sk-SK" sz="1700" b="1" spc="-20" dirty="0">
                <a:solidFill>
                  <a:srgbClr val="434343"/>
                </a:solidFill>
                <a:latin typeface="Arial"/>
                <a:cs typeface="Arial"/>
              </a:rPr>
              <a:t>Spustenie rozpoznávania rozloženia na detekciu riadkov</a:t>
            </a:r>
            <a:endParaRPr lang="sk-SK" sz="1700" spc="-2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Font typeface="+mj-lt"/>
              <a:buAutoNum type="arabicPeriod"/>
              <a:tabLst>
                <a:tab pos="47561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Rozpoznávanie textu (Text</a:t>
            </a:r>
            <a:r>
              <a:rPr lang="sk-SK" sz="1700" b="1" spc="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b="1" spc="-10" dirty="0" err="1">
                <a:solidFill>
                  <a:srgbClr val="434343"/>
                </a:solidFill>
                <a:latin typeface="Arial"/>
                <a:cs typeface="Arial"/>
              </a:rPr>
              <a:t>Recognition</a:t>
            </a:r>
            <a:r>
              <a:rPr lang="sk-SK" sz="1700" b="1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lang="sk-SK" sz="17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Font typeface="+mj-lt"/>
              <a:buAutoNum type="arabicPeriod"/>
              <a:tabLst>
                <a:tab pos="47180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Korekcie (</a:t>
            </a:r>
            <a:r>
              <a:rPr sz="1700" b="1" dirty="0">
                <a:solidFill>
                  <a:srgbClr val="434343"/>
                </a:solidFill>
                <a:latin typeface="Arial"/>
                <a:cs typeface="Arial"/>
              </a:rPr>
              <a:t>Correction</a:t>
            </a:r>
            <a:r>
              <a:rPr sz="1700" b="1" spc="13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lang="sk-SK" sz="1700" b="1" spc="-10" dirty="0">
                <a:solidFill>
                  <a:srgbClr val="434343"/>
                </a:solidFill>
                <a:latin typeface="Arial"/>
                <a:cs typeface="Arial"/>
              </a:rPr>
              <a:t>voliteľné</a:t>
            </a:r>
            <a:r>
              <a:rPr sz="1700" b="1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700" dirty="0">
              <a:latin typeface="Arial"/>
              <a:cs typeface="Arial"/>
            </a:endParaRPr>
          </a:p>
          <a:p>
            <a:pPr marL="369571" indent="-342900">
              <a:lnSpc>
                <a:spcPct val="100000"/>
              </a:lnSpc>
              <a:spcBef>
                <a:spcPts val="615"/>
              </a:spcBef>
              <a:buFont typeface="+mj-lt"/>
              <a:buAutoNum type="arabicPeriod"/>
              <a:tabLst>
                <a:tab pos="471805" algn="l"/>
              </a:tabLst>
            </a:pPr>
            <a:r>
              <a:rPr sz="1700" b="1" dirty="0">
                <a:solidFill>
                  <a:srgbClr val="434343"/>
                </a:solidFill>
                <a:latin typeface="Arial"/>
                <a:cs typeface="Arial"/>
              </a:rPr>
              <a:t>Export</a:t>
            </a:r>
            <a:r>
              <a:rPr sz="1700" b="1" spc="3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434343"/>
                </a:solidFill>
                <a:latin typeface="Arial"/>
                <a:cs typeface="Arial"/>
              </a:rPr>
              <a:t>(Excel)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sz="3600" spc="170" dirty="0">
                <a:solidFill>
                  <a:srgbClr val="434343"/>
                </a:solidFill>
              </a:rPr>
              <a:t>Processing</a:t>
            </a:r>
            <a:r>
              <a:rPr sz="3600" spc="5" dirty="0">
                <a:solidFill>
                  <a:srgbClr val="434343"/>
                </a:solidFill>
              </a:rPr>
              <a:t> </a:t>
            </a:r>
            <a:r>
              <a:rPr sz="3600" spc="260" dirty="0">
                <a:solidFill>
                  <a:srgbClr val="434343"/>
                </a:solidFill>
              </a:rPr>
              <a:t>documents</a:t>
            </a:r>
            <a:r>
              <a:rPr sz="3600" spc="-80" dirty="0">
                <a:solidFill>
                  <a:srgbClr val="434343"/>
                </a:solidFill>
              </a:rPr>
              <a:t> </a:t>
            </a:r>
            <a:r>
              <a:rPr sz="3600" spc="190" dirty="0">
                <a:solidFill>
                  <a:srgbClr val="434343"/>
                </a:solidFill>
              </a:rPr>
              <a:t>with</a:t>
            </a:r>
            <a:r>
              <a:rPr sz="3600" spc="-35" dirty="0">
                <a:solidFill>
                  <a:srgbClr val="434343"/>
                </a:solidFill>
              </a:rPr>
              <a:t> </a:t>
            </a:r>
            <a:r>
              <a:rPr sz="3600" spc="160" dirty="0">
                <a:solidFill>
                  <a:srgbClr val="434343"/>
                </a:solidFill>
              </a:rPr>
              <a:t>tables</a:t>
            </a:r>
            <a:endParaRPr sz="360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0180" y="1186946"/>
            <a:ext cx="237194" cy="22324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0180" y="3726946"/>
            <a:ext cx="237194" cy="22324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24175" y="1033479"/>
            <a:ext cx="6405245" cy="3667671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100"/>
              </a:spcBef>
            </a:pPr>
            <a:r>
              <a:rPr lang="sk-SK" sz="1500" spc="65" dirty="0">
                <a:solidFill>
                  <a:srgbClr val="FF0000"/>
                </a:solidFill>
                <a:latin typeface="Arial"/>
                <a:cs typeface="Arial"/>
              </a:rPr>
              <a:t>začnite s približne 40-60 stranami GT</a:t>
            </a:r>
          </a:p>
          <a:p>
            <a:pPr marL="431800">
              <a:lnSpc>
                <a:spcPct val="100000"/>
              </a:lnSpc>
              <a:spcBef>
                <a:spcPts val="1100"/>
              </a:spcBef>
            </a:pPr>
            <a:r>
              <a:rPr lang="sk-SK" sz="1500" spc="60" dirty="0">
                <a:solidFill>
                  <a:srgbClr val="434343"/>
                </a:solidFill>
                <a:latin typeface="Arial"/>
                <a:cs typeface="Arial"/>
              </a:rPr>
              <a:t>50 strán pre Modely polí</a:t>
            </a:r>
          </a:p>
          <a:p>
            <a:pPr marL="888365" indent="-343535">
              <a:lnSpc>
                <a:spcPct val="100000"/>
              </a:lnSpc>
              <a:spcBef>
                <a:spcPts val="1000"/>
              </a:spcBef>
              <a:buChar char="○"/>
              <a:tabLst>
                <a:tab pos="888365" algn="l"/>
              </a:tabLst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jednoduché tabuľky: 10/20 strán
Zložité tabuľky: 30-50 strán
Mix rôznych tabuliek: minimálne 50 strán</a:t>
            </a: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431165" algn="l"/>
              </a:tabLst>
            </a:pPr>
            <a:r>
              <a:rPr sz="1500" spc="155" dirty="0">
                <a:solidFill>
                  <a:srgbClr val="434343"/>
                </a:solidFill>
                <a:latin typeface="Arial Unicode MS"/>
                <a:cs typeface="Arial Unicode MS"/>
              </a:rPr>
              <a:t>✍</a:t>
            </a:r>
            <a:r>
              <a:rPr sz="1500" dirty="0">
                <a:solidFill>
                  <a:srgbClr val="434343"/>
                </a:solidFill>
                <a:latin typeface="Arial Unicode MS"/>
                <a:cs typeface="Arial Unicode MS"/>
              </a:rPr>
              <a:t>	</a:t>
            </a:r>
            <a:r>
              <a:rPr lang="sk-SK" sz="1500" dirty="0">
                <a:solidFill>
                  <a:srgbClr val="FF0000"/>
                </a:solidFill>
                <a:latin typeface="Arial"/>
                <a:cs typeface="Arial"/>
              </a:rPr>
              <a:t>Príprava tréningových údajov pomocou editora rozloženia</a:t>
            </a:r>
            <a:endParaRPr sz="15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888365" indent="-343535">
              <a:lnSpc>
                <a:spcPct val="100000"/>
              </a:lnSpc>
              <a:buChar char="○"/>
              <a:tabLst>
                <a:tab pos="888365" algn="l"/>
              </a:tabLst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Oblasti kreslenia a </a:t>
            </a:r>
            <a:r>
              <a:rPr lang="sk-SK" sz="1500" dirty="0" err="1">
                <a:solidFill>
                  <a:srgbClr val="434343"/>
                </a:solidFill>
                <a:latin typeface="Arial"/>
                <a:cs typeface="Arial"/>
              </a:rPr>
              <a:t>tagovania</a:t>
            </a: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 pre modely polí (= priradiť tagy štruktúry)</a:t>
            </a:r>
          </a:p>
          <a:p>
            <a:pPr marL="888365" indent="-343535">
              <a:lnSpc>
                <a:spcPct val="100000"/>
              </a:lnSpc>
              <a:buChar char="○"/>
              <a:tabLst>
                <a:tab pos="888365" algn="l"/>
              </a:tabLst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Kreslenie tabuliek pre tabuľkové modely</a:t>
            </a:r>
            <a:endParaRPr sz="1500" dirty="0">
              <a:latin typeface="Arial"/>
              <a:cs typeface="Arial"/>
            </a:endParaRPr>
          </a:p>
          <a:p>
            <a:pPr marL="431800">
              <a:lnSpc>
                <a:spcPct val="100000"/>
              </a:lnSpc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Pracovný postup pre prácu s tabuľkami a poľami:</a:t>
            </a:r>
          </a:p>
          <a:p>
            <a:pPr marL="774700" indent="-342900">
              <a:lnSpc>
                <a:spcPct val="100000"/>
              </a:lnSpc>
              <a:buFont typeface="+mj-lt"/>
              <a:buAutoNum type="arabicPeriod"/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rozpoznať oblasti alebo tabuľky
potom základné čiary
potom text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3225" y="435379"/>
            <a:ext cx="529526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900" spc="90" dirty="0">
                <a:solidFill>
                  <a:srgbClr val="434343"/>
                </a:solidFill>
              </a:rPr>
              <a:t>Modely polí a tabuliek: Súhrn</a:t>
            </a:r>
            <a:endParaRPr sz="2900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4000" y="3822141"/>
            <a:ext cx="594360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k-SK" sz="2600" spc="150" dirty="0">
                <a:solidFill>
                  <a:srgbClr val="FFFFFF"/>
                </a:solidFill>
                <a:latin typeface="Times New Roman"/>
                <a:cs typeface="Times New Roman"/>
              </a:rPr>
              <a:t>Výpočty presnosti transkripcie</a:t>
            </a:r>
            <a:endParaRPr sz="26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3600" y="566600"/>
            <a:ext cx="5416799" cy="3044099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06410" y="2439750"/>
            <a:ext cx="4119158" cy="1582420"/>
            <a:chOff x="4115113" y="2439750"/>
            <a:chExt cx="4910455" cy="1582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5113" y="2439750"/>
              <a:ext cx="4909925" cy="15820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1788" y="2487375"/>
              <a:ext cx="4776575" cy="14487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177025" y="2482612"/>
              <a:ext cx="4786630" cy="1458595"/>
            </a:xfrm>
            <a:custGeom>
              <a:avLst/>
              <a:gdLst/>
              <a:ahLst/>
              <a:cxnLst/>
              <a:rect l="l" t="t" r="r" b="b"/>
              <a:pathLst>
                <a:path w="4786630" h="1458595">
                  <a:moveTo>
                    <a:pt x="0" y="0"/>
                  </a:moveTo>
                  <a:lnTo>
                    <a:pt x="4786100" y="0"/>
                  </a:lnTo>
                  <a:lnTo>
                    <a:pt x="4786100" y="1458225"/>
                  </a:lnTo>
                  <a:lnTo>
                    <a:pt x="0" y="145822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96886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k-SK" sz="3600" spc="150" dirty="0">
                <a:solidFill>
                  <a:schemeClr val="tx1"/>
                </a:solidFill>
                <a:latin typeface="Times New Roman"/>
                <a:cs typeface="Times New Roman"/>
              </a:rPr>
              <a:t>Výpočty presnosti transkripcie</a:t>
            </a:r>
            <a:endParaRPr lang="sk-SK" sz="36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9525" y="1222704"/>
            <a:ext cx="4273550" cy="30649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Dve verzie tej istej stránky: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sz="1500" b="1" dirty="0">
                <a:solidFill>
                  <a:srgbClr val="434343"/>
                </a:solidFill>
                <a:latin typeface="Arial"/>
                <a:cs typeface="Arial"/>
              </a:rPr>
              <a:t>Reference</a:t>
            </a:r>
            <a:r>
              <a:rPr sz="1500" b="1" spc="5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(Ground</a:t>
            </a:r>
            <a:r>
              <a:rPr sz="1500" spc="15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34343"/>
                </a:solidFill>
                <a:latin typeface="Arial"/>
                <a:cs typeface="Arial"/>
              </a:rPr>
              <a:t>Truth)</a:t>
            </a:r>
            <a:endParaRPr lang="sk-SK" sz="1500" spc="-1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sz="1500" b="1" dirty="0">
                <a:solidFill>
                  <a:srgbClr val="434343"/>
                </a:solidFill>
                <a:latin typeface="Arial"/>
                <a:cs typeface="Arial"/>
              </a:rPr>
              <a:t>Hypothesis</a:t>
            </a:r>
            <a:r>
              <a:rPr sz="1500" b="1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(HTR</a:t>
            </a:r>
            <a:r>
              <a:rPr sz="1500" spc="17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Automatic</a:t>
            </a:r>
            <a:r>
              <a:rPr sz="1500" spc="17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34343"/>
                </a:solidFill>
                <a:latin typeface="Arial"/>
                <a:cs typeface="Arial"/>
              </a:rPr>
              <a:t>Transcription)</a:t>
            </a:r>
            <a:endParaRPr sz="1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434343"/>
              </a:buClr>
              <a:buFont typeface="Arial"/>
              <a:buAutoNum type="arabicParenR"/>
            </a:pPr>
            <a:endParaRPr sz="1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0"/>
              </a:spcBef>
              <a:buClr>
                <a:srgbClr val="434343"/>
              </a:buClr>
              <a:buFont typeface="Arial"/>
              <a:buAutoNum type="arabicParenR"/>
            </a:pPr>
            <a:endParaRPr sz="1500" dirty="0">
              <a:latin typeface="Arial"/>
              <a:cs typeface="Arial"/>
            </a:endParaRPr>
          </a:p>
          <a:p>
            <a:pPr marL="515620" marR="1388110" lvl="1" indent="-344170">
              <a:lnSpc>
                <a:spcPct val="100000"/>
              </a:lnSpc>
              <a:buFont typeface="Arial"/>
              <a:buChar char="○"/>
              <a:tabLst>
                <a:tab pos="515620" algn="l"/>
              </a:tabLst>
            </a:pPr>
            <a:r>
              <a:rPr lang="sk-SK" sz="1500" b="1" dirty="0">
                <a:solidFill>
                  <a:srgbClr val="434343"/>
                </a:solidFill>
                <a:latin typeface="Arial"/>
                <a:cs typeface="Arial"/>
              </a:rPr>
              <a:t>Porovnajte textové verzie (pozrite si rozdiely medzi dvoma vybratými verziami)</a:t>
            </a:r>
            <a:endParaRPr sz="1500" dirty="0">
              <a:latin typeface="Arial"/>
              <a:cs typeface="Arial"/>
            </a:endParaRPr>
          </a:p>
          <a:p>
            <a:pPr marL="515620" lvl="1" indent="-343535">
              <a:lnSpc>
                <a:spcPct val="100000"/>
              </a:lnSpc>
              <a:buFont typeface="Arial"/>
              <a:buChar char="○"/>
              <a:tabLst>
                <a:tab pos="515620" algn="l"/>
              </a:tabLst>
            </a:pPr>
            <a:r>
              <a:rPr lang="sk-SK" sz="1500" b="1" spc="-10" dirty="0">
                <a:solidFill>
                  <a:srgbClr val="434343"/>
                </a:solidFill>
                <a:latin typeface="Arial"/>
                <a:cs typeface="Arial"/>
              </a:rPr>
              <a:t>Porovnať...(</a:t>
            </a:r>
            <a:r>
              <a:rPr lang="sk-SK" sz="1500" b="1" spc="-10" dirty="0" err="1">
                <a:solidFill>
                  <a:srgbClr val="434343"/>
                </a:solidFill>
                <a:latin typeface="Arial"/>
                <a:cs typeface="Arial"/>
              </a:rPr>
              <a:t>Compare</a:t>
            </a:r>
            <a:r>
              <a:rPr lang="sk-SK" sz="1500" b="1" spc="-10" dirty="0">
                <a:solidFill>
                  <a:srgbClr val="434343"/>
                </a:solidFill>
                <a:latin typeface="Arial"/>
                <a:cs typeface="Arial"/>
              </a:rPr>
              <a:t>)
(porovnáva tieto dva prepisy </a:t>
            </a:r>
          </a:p>
          <a:p>
            <a:pPr marL="515620" lvl="1" indent="-343535">
              <a:lnSpc>
                <a:spcPct val="100000"/>
              </a:lnSpc>
              <a:buFont typeface="Arial"/>
              <a:buChar char="○"/>
              <a:tabLst>
                <a:tab pos="515620" algn="l"/>
              </a:tabLst>
            </a:pPr>
            <a:r>
              <a:rPr lang="sk-SK" sz="1500" b="1" spc="-10" dirty="0">
                <a:solidFill>
                  <a:srgbClr val="434343"/>
                </a:solidFill>
                <a:latin typeface="Arial"/>
                <a:cs typeface="Arial"/>
              </a:rPr>
              <a:t>a vypočítava chybovosť slov </a:t>
            </a:r>
          </a:p>
          <a:p>
            <a:pPr marL="515620" lvl="1" indent="-343535">
              <a:lnSpc>
                <a:spcPct val="100000"/>
              </a:lnSpc>
              <a:buFont typeface="Arial"/>
              <a:buChar char="○"/>
              <a:tabLst>
                <a:tab pos="515620" algn="l"/>
              </a:tabLst>
            </a:pPr>
            <a:r>
              <a:rPr lang="sk-SK" sz="1500" b="1" spc="-10" dirty="0">
                <a:solidFill>
                  <a:srgbClr val="434343"/>
                </a:solidFill>
                <a:latin typeface="Arial"/>
                <a:cs typeface="Arial"/>
              </a:rPr>
              <a:t>a chybovosť znakov)</a:t>
            </a:r>
            <a:endParaRPr sz="1500" dirty="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310312" y="2950312"/>
            <a:ext cx="5595620" cy="1454785"/>
            <a:chOff x="3310312" y="2950312"/>
            <a:chExt cx="5595620" cy="1454785"/>
          </a:xfrm>
        </p:grpSpPr>
        <p:sp>
          <p:nvSpPr>
            <p:cNvPr id="9" name="object 9"/>
            <p:cNvSpPr/>
            <p:nvPr/>
          </p:nvSpPr>
          <p:spPr>
            <a:xfrm>
              <a:off x="4239375" y="3293775"/>
              <a:ext cx="4661535" cy="165100"/>
            </a:xfrm>
            <a:custGeom>
              <a:avLst/>
              <a:gdLst/>
              <a:ahLst/>
              <a:cxnLst/>
              <a:rect l="l" t="t" r="r" b="b"/>
              <a:pathLst>
                <a:path w="4661534" h="165100">
                  <a:moveTo>
                    <a:pt x="0" y="27500"/>
                  </a:moveTo>
                  <a:lnTo>
                    <a:pt x="2161" y="16796"/>
                  </a:lnTo>
                  <a:lnTo>
                    <a:pt x="8054" y="8054"/>
                  </a:lnTo>
                  <a:lnTo>
                    <a:pt x="16796" y="2161"/>
                  </a:lnTo>
                  <a:lnTo>
                    <a:pt x="27500" y="0"/>
                  </a:lnTo>
                  <a:lnTo>
                    <a:pt x="4633899" y="0"/>
                  </a:lnTo>
                  <a:lnTo>
                    <a:pt x="4641192" y="0"/>
                  </a:lnTo>
                  <a:lnTo>
                    <a:pt x="4648188" y="2897"/>
                  </a:lnTo>
                  <a:lnTo>
                    <a:pt x="4653344" y="8054"/>
                  </a:lnTo>
                  <a:lnTo>
                    <a:pt x="4658502" y="13211"/>
                  </a:lnTo>
                  <a:lnTo>
                    <a:pt x="4661399" y="20206"/>
                  </a:lnTo>
                  <a:lnTo>
                    <a:pt x="4661399" y="27500"/>
                  </a:lnTo>
                  <a:lnTo>
                    <a:pt x="4661399" y="137499"/>
                  </a:lnTo>
                  <a:lnTo>
                    <a:pt x="4659238" y="148203"/>
                  </a:lnTo>
                  <a:lnTo>
                    <a:pt x="4653345" y="156945"/>
                  </a:lnTo>
                  <a:lnTo>
                    <a:pt x="4644603" y="162838"/>
                  </a:lnTo>
                  <a:lnTo>
                    <a:pt x="4633899" y="164999"/>
                  </a:lnTo>
                  <a:lnTo>
                    <a:pt x="27500" y="164999"/>
                  </a:lnTo>
                  <a:lnTo>
                    <a:pt x="16796" y="162838"/>
                  </a:lnTo>
                  <a:lnTo>
                    <a:pt x="8054" y="156945"/>
                  </a:lnTo>
                  <a:lnTo>
                    <a:pt x="2161" y="148203"/>
                  </a:lnTo>
                  <a:lnTo>
                    <a:pt x="0" y="137499"/>
                  </a:lnTo>
                  <a:lnTo>
                    <a:pt x="0" y="27500"/>
                  </a:lnTo>
                  <a:close/>
                </a:path>
              </a:pathLst>
            </a:custGeom>
            <a:ln w="9524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15075" y="2955075"/>
              <a:ext cx="867410" cy="421640"/>
            </a:xfrm>
            <a:custGeom>
              <a:avLst/>
              <a:gdLst/>
              <a:ahLst/>
              <a:cxnLst/>
              <a:rect l="l" t="t" r="r" b="b"/>
              <a:pathLst>
                <a:path w="867410" h="421639">
                  <a:moveTo>
                    <a:pt x="0" y="0"/>
                  </a:moveTo>
                  <a:lnTo>
                    <a:pt x="602828" y="0"/>
                  </a:lnTo>
                  <a:lnTo>
                    <a:pt x="602828" y="421199"/>
                  </a:lnTo>
                  <a:lnTo>
                    <a:pt x="867149" y="421199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82225" y="336054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5"/>
                  </a:moveTo>
                  <a:lnTo>
                    <a:pt x="0" y="0"/>
                  </a:lnTo>
                  <a:lnTo>
                    <a:pt x="43225" y="15732"/>
                  </a:lnTo>
                  <a:lnTo>
                    <a:pt x="0" y="3146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82225" y="336054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5"/>
                  </a:moveTo>
                  <a:lnTo>
                    <a:pt x="43225" y="15732"/>
                  </a:lnTo>
                  <a:lnTo>
                    <a:pt x="0" y="0"/>
                  </a:lnTo>
                  <a:lnTo>
                    <a:pt x="0" y="31465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39375" y="3501425"/>
              <a:ext cx="4661535" cy="165100"/>
            </a:xfrm>
            <a:custGeom>
              <a:avLst/>
              <a:gdLst/>
              <a:ahLst/>
              <a:cxnLst/>
              <a:rect l="l" t="t" r="r" b="b"/>
              <a:pathLst>
                <a:path w="4661534" h="165100">
                  <a:moveTo>
                    <a:pt x="0" y="27500"/>
                  </a:moveTo>
                  <a:lnTo>
                    <a:pt x="2161" y="16796"/>
                  </a:lnTo>
                  <a:lnTo>
                    <a:pt x="8054" y="8054"/>
                  </a:lnTo>
                  <a:lnTo>
                    <a:pt x="16796" y="2161"/>
                  </a:lnTo>
                  <a:lnTo>
                    <a:pt x="27500" y="0"/>
                  </a:lnTo>
                  <a:lnTo>
                    <a:pt x="4633899" y="0"/>
                  </a:lnTo>
                  <a:lnTo>
                    <a:pt x="4641192" y="0"/>
                  </a:lnTo>
                  <a:lnTo>
                    <a:pt x="4648188" y="2897"/>
                  </a:lnTo>
                  <a:lnTo>
                    <a:pt x="4653344" y="8054"/>
                  </a:lnTo>
                  <a:lnTo>
                    <a:pt x="4658502" y="13211"/>
                  </a:lnTo>
                  <a:lnTo>
                    <a:pt x="4661399" y="20206"/>
                  </a:lnTo>
                  <a:lnTo>
                    <a:pt x="4661399" y="27500"/>
                  </a:lnTo>
                  <a:lnTo>
                    <a:pt x="4661399" y="137499"/>
                  </a:lnTo>
                  <a:lnTo>
                    <a:pt x="4659238" y="148203"/>
                  </a:lnTo>
                  <a:lnTo>
                    <a:pt x="4653345" y="156945"/>
                  </a:lnTo>
                  <a:lnTo>
                    <a:pt x="4644603" y="162838"/>
                  </a:lnTo>
                  <a:lnTo>
                    <a:pt x="4633899" y="164999"/>
                  </a:lnTo>
                  <a:lnTo>
                    <a:pt x="27500" y="164999"/>
                  </a:lnTo>
                  <a:lnTo>
                    <a:pt x="16796" y="162838"/>
                  </a:lnTo>
                  <a:lnTo>
                    <a:pt x="8054" y="156945"/>
                  </a:lnTo>
                  <a:lnTo>
                    <a:pt x="2161" y="148203"/>
                  </a:lnTo>
                  <a:lnTo>
                    <a:pt x="0" y="137499"/>
                  </a:lnTo>
                  <a:lnTo>
                    <a:pt x="0" y="27500"/>
                  </a:lnTo>
                  <a:close/>
                </a:path>
              </a:pathLst>
            </a:custGeom>
            <a:ln w="9524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345375" y="3583925"/>
              <a:ext cx="836930" cy="816610"/>
            </a:xfrm>
            <a:custGeom>
              <a:avLst/>
              <a:gdLst/>
              <a:ahLst/>
              <a:cxnLst/>
              <a:rect l="l" t="t" r="r" b="b"/>
              <a:pathLst>
                <a:path w="836929" h="816610">
                  <a:moveTo>
                    <a:pt x="0" y="816299"/>
                  </a:moveTo>
                  <a:lnTo>
                    <a:pt x="572526" y="816299"/>
                  </a:lnTo>
                  <a:lnTo>
                    <a:pt x="572526" y="0"/>
                  </a:lnTo>
                  <a:lnTo>
                    <a:pt x="836849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82225" y="35681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5"/>
                  </a:moveTo>
                  <a:lnTo>
                    <a:pt x="0" y="0"/>
                  </a:lnTo>
                  <a:lnTo>
                    <a:pt x="43225" y="15732"/>
                  </a:lnTo>
                  <a:lnTo>
                    <a:pt x="0" y="3146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182225" y="35681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5"/>
                  </a:moveTo>
                  <a:lnTo>
                    <a:pt x="43225" y="15732"/>
                  </a:lnTo>
                  <a:lnTo>
                    <a:pt x="0" y="0"/>
                  </a:lnTo>
                  <a:lnTo>
                    <a:pt x="0" y="31465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6075" y="2296925"/>
            <a:ext cx="3752215" cy="2388235"/>
            <a:chOff x="546075" y="2296925"/>
            <a:chExt cx="3752215" cy="23882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6075" y="2296925"/>
              <a:ext cx="3751747" cy="23881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750" y="2344550"/>
              <a:ext cx="3618396" cy="22548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07987" y="2339787"/>
              <a:ext cx="3628390" cy="2264410"/>
            </a:xfrm>
            <a:custGeom>
              <a:avLst/>
              <a:gdLst/>
              <a:ahLst/>
              <a:cxnLst/>
              <a:rect l="l" t="t" r="r" b="b"/>
              <a:pathLst>
                <a:path w="3628390" h="2264410">
                  <a:moveTo>
                    <a:pt x="0" y="0"/>
                  </a:moveTo>
                  <a:lnTo>
                    <a:pt x="3627921" y="0"/>
                  </a:lnTo>
                  <a:lnTo>
                    <a:pt x="3627921" y="2264325"/>
                  </a:lnTo>
                  <a:lnTo>
                    <a:pt x="0" y="226432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19525" y="1222704"/>
            <a:ext cx="3288029" cy="902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500" b="1" dirty="0">
                <a:solidFill>
                  <a:srgbClr val="434343"/>
                </a:solidFill>
                <a:latin typeface="Arial"/>
                <a:cs typeface="Arial"/>
              </a:rPr>
              <a:t>Porovnať textové verzie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400" dirty="0" err="1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400" dirty="0" err="1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 - model "</a:t>
            </a:r>
            <a:r>
              <a:rPr lang="sk-SK" sz="1400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 English </a:t>
            </a:r>
            <a:r>
              <a:rPr lang="sk-SK" sz="1400" dirty="0" err="1">
                <a:solidFill>
                  <a:srgbClr val="434343"/>
                </a:solidFill>
                <a:latin typeface="Arial"/>
                <a:cs typeface="Arial"/>
              </a:rPr>
              <a:t>handwriting</a:t>
            </a: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 M3b" bez jazykového modelu: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63900" y="1287599"/>
            <a:ext cx="16510" cy="3635375"/>
          </a:xfrm>
          <a:custGeom>
            <a:avLst/>
            <a:gdLst/>
            <a:ahLst/>
            <a:cxnLst/>
            <a:rect l="l" t="t" r="r" b="b"/>
            <a:pathLst>
              <a:path w="16510" h="3635375">
                <a:moveTo>
                  <a:pt x="16199" y="0"/>
                </a:moveTo>
                <a:lnTo>
                  <a:pt x="0" y="3634799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985875" y="1638700"/>
            <a:ext cx="326644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sz="14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sz="14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170" dirty="0">
                <a:solidFill>
                  <a:srgbClr val="434343"/>
                </a:solidFill>
                <a:latin typeface="Arial"/>
                <a:cs typeface="Arial"/>
              </a:rPr>
              <a:t>-</a:t>
            </a:r>
            <a:r>
              <a:rPr sz="14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“</a:t>
            </a:r>
            <a:r>
              <a:rPr lang="sk-SK" sz="1400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 anglický rukopis M3b" model s jazykovým modelom: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846175" y="2296925"/>
            <a:ext cx="3836035" cy="2388235"/>
            <a:chOff x="4846175" y="2296925"/>
            <a:chExt cx="3836035" cy="238823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6175" y="2296925"/>
              <a:ext cx="3835488" cy="23881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12850" y="2344550"/>
              <a:ext cx="3702138" cy="22547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908087" y="2339787"/>
              <a:ext cx="3712210" cy="2264410"/>
            </a:xfrm>
            <a:custGeom>
              <a:avLst/>
              <a:gdLst/>
              <a:ahLst/>
              <a:cxnLst/>
              <a:rect l="l" t="t" r="r" b="b"/>
              <a:pathLst>
                <a:path w="3712209" h="2264410">
                  <a:moveTo>
                    <a:pt x="0" y="0"/>
                  </a:moveTo>
                  <a:lnTo>
                    <a:pt x="3711663" y="0"/>
                  </a:lnTo>
                  <a:lnTo>
                    <a:pt x="3711663" y="2264324"/>
                  </a:lnTo>
                  <a:lnTo>
                    <a:pt x="0" y="22643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35331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200" spc="150" dirty="0">
                <a:solidFill>
                  <a:schemeClr val="tx1"/>
                </a:solidFill>
                <a:latin typeface="Times New Roman"/>
                <a:cs typeface="Times New Roman"/>
              </a:rPr>
              <a:t>Výpočty presnosti transkripcie</a:t>
            </a:r>
            <a:endParaRPr sz="3300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41149" y="2437200"/>
            <a:ext cx="7261859" cy="2706370"/>
            <a:chOff x="941149" y="2437200"/>
            <a:chExt cx="7261859" cy="27063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1149" y="2437200"/>
              <a:ext cx="2961600" cy="27015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7824" y="2484825"/>
              <a:ext cx="2828250" cy="25681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03062" y="2480062"/>
              <a:ext cx="2837815" cy="2578100"/>
            </a:xfrm>
            <a:custGeom>
              <a:avLst/>
              <a:gdLst/>
              <a:ahLst/>
              <a:cxnLst/>
              <a:rect l="l" t="t" r="r" b="b"/>
              <a:pathLst>
                <a:path w="2837815" h="2578100">
                  <a:moveTo>
                    <a:pt x="0" y="0"/>
                  </a:moveTo>
                  <a:lnTo>
                    <a:pt x="2837775" y="0"/>
                  </a:lnTo>
                  <a:lnTo>
                    <a:pt x="2837775" y="2577700"/>
                  </a:lnTo>
                  <a:lnTo>
                    <a:pt x="0" y="257770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96975" y="2993675"/>
              <a:ext cx="602615" cy="201295"/>
            </a:xfrm>
            <a:custGeom>
              <a:avLst/>
              <a:gdLst/>
              <a:ahLst/>
              <a:cxnLst/>
              <a:rect l="l" t="t" r="r" b="b"/>
              <a:pathLst>
                <a:path w="602614" h="201294">
                  <a:moveTo>
                    <a:pt x="0" y="33500"/>
                  </a:moveTo>
                  <a:lnTo>
                    <a:pt x="2632" y="20460"/>
                  </a:lnTo>
                  <a:lnTo>
                    <a:pt x="9812" y="9812"/>
                  </a:lnTo>
                  <a:lnTo>
                    <a:pt x="20460" y="2632"/>
                  </a:lnTo>
                  <a:lnTo>
                    <a:pt x="33500" y="0"/>
                  </a:lnTo>
                  <a:lnTo>
                    <a:pt x="568599" y="0"/>
                  </a:lnTo>
                  <a:lnTo>
                    <a:pt x="601450" y="26934"/>
                  </a:lnTo>
                  <a:lnTo>
                    <a:pt x="602099" y="33500"/>
                  </a:lnTo>
                  <a:lnTo>
                    <a:pt x="602099" y="167499"/>
                  </a:lnTo>
                  <a:lnTo>
                    <a:pt x="599467" y="180539"/>
                  </a:lnTo>
                  <a:lnTo>
                    <a:pt x="592287" y="191187"/>
                  </a:lnTo>
                  <a:lnTo>
                    <a:pt x="581639" y="198367"/>
                  </a:lnTo>
                  <a:lnTo>
                    <a:pt x="568599" y="200999"/>
                  </a:lnTo>
                  <a:lnTo>
                    <a:pt x="33500" y="200999"/>
                  </a:lnTo>
                  <a:lnTo>
                    <a:pt x="20460" y="198367"/>
                  </a:lnTo>
                  <a:lnTo>
                    <a:pt x="9812" y="191187"/>
                  </a:lnTo>
                  <a:lnTo>
                    <a:pt x="2632" y="180539"/>
                  </a:lnTo>
                  <a:lnTo>
                    <a:pt x="0" y="167499"/>
                  </a:lnTo>
                  <a:lnTo>
                    <a:pt x="0" y="33500"/>
                  </a:lnTo>
                  <a:close/>
                </a:path>
              </a:pathLst>
            </a:custGeom>
            <a:ln w="9524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41250" y="2437200"/>
              <a:ext cx="2961599" cy="27015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07925" y="2484825"/>
              <a:ext cx="2828249" cy="256817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303163" y="2480062"/>
              <a:ext cx="2837815" cy="2578100"/>
            </a:xfrm>
            <a:custGeom>
              <a:avLst/>
              <a:gdLst/>
              <a:ahLst/>
              <a:cxnLst/>
              <a:rect l="l" t="t" r="r" b="b"/>
              <a:pathLst>
                <a:path w="2837815" h="2578100">
                  <a:moveTo>
                    <a:pt x="0" y="0"/>
                  </a:moveTo>
                  <a:lnTo>
                    <a:pt x="2837774" y="0"/>
                  </a:lnTo>
                  <a:lnTo>
                    <a:pt x="2837774" y="2577700"/>
                  </a:lnTo>
                  <a:lnTo>
                    <a:pt x="0" y="257770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74308" y="2994046"/>
              <a:ext cx="642620" cy="188595"/>
            </a:xfrm>
            <a:custGeom>
              <a:avLst/>
              <a:gdLst/>
              <a:ahLst/>
              <a:cxnLst/>
              <a:rect l="l" t="t" r="r" b="b"/>
              <a:pathLst>
                <a:path w="642620" h="188594">
                  <a:moveTo>
                    <a:pt x="0" y="31400"/>
                  </a:moveTo>
                  <a:lnTo>
                    <a:pt x="2467" y="19178"/>
                  </a:lnTo>
                  <a:lnTo>
                    <a:pt x="9196" y="9197"/>
                  </a:lnTo>
                  <a:lnTo>
                    <a:pt x="19177" y="2467"/>
                  </a:lnTo>
                  <a:lnTo>
                    <a:pt x="31400" y="0"/>
                  </a:lnTo>
                  <a:lnTo>
                    <a:pt x="610599" y="0"/>
                  </a:lnTo>
                  <a:lnTo>
                    <a:pt x="618927" y="0"/>
                  </a:lnTo>
                  <a:lnTo>
                    <a:pt x="626913" y="3308"/>
                  </a:lnTo>
                  <a:lnTo>
                    <a:pt x="632802" y="9196"/>
                  </a:lnTo>
                  <a:lnTo>
                    <a:pt x="638691" y="15085"/>
                  </a:lnTo>
                  <a:lnTo>
                    <a:pt x="641999" y="23072"/>
                  </a:lnTo>
                  <a:lnTo>
                    <a:pt x="641999" y="31400"/>
                  </a:lnTo>
                  <a:lnTo>
                    <a:pt x="641999" y="156999"/>
                  </a:lnTo>
                  <a:lnTo>
                    <a:pt x="639532" y="169221"/>
                  </a:lnTo>
                  <a:lnTo>
                    <a:pt x="632802" y="179202"/>
                  </a:lnTo>
                  <a:lnTo>
                    <a:pt x="622821" y="185932"/>
                  </a:lnTo>
                  <a:lnTo>
                    <a:pt x="610599" y="188399"/>
                  </a:lnTo>
                  <a:lnTo>
                    <a:pt x="31400" y="188399"/>
                  </a:lnTo>
                  <a:lnTo>
                    <a:pt x="19177" y="185932"/>
                  </a:lnTo>
                  <a:lnTo>
                    <a:pt x="9196" y="179202"/>
                  </a:lnTo>
                  <a:lnTo>
                    <a:pt x="2467" y="169221"/>
                  </a:lnTo>
                  <a:lnTo>
                    <a:pt x="0" y="156999"/>
                  </a:lnTo>
                  <a:lnTo>
                    <a:pt x="0" y="31400"/>
                  </a:lnTo>
                  <a:close/>
                </a:path>
              </a:pathLst>
            </a:custGeom>
            <a:ln w="9524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19525" y="1222704"/>
            <a:ext cx="3288029" cy="6745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500" b="1" spc="-10" dirty="0">
                <a:solidFill>
                  <a:srgbClr val="434343"/>
                </a:solidFill>
                <a:latin typeface="Arial"/>
                <a:cs typeface="Arial"/>
              </a:rPr>
              <a:t>Porovnať...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sz="14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sz="14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170" dirty="0">
                <a:solidFill>
                  <a:srgbClr val="434343"/>
                </a:solidFill>
                <a:latin typeface="Arial"/>
                <a:cs typeface="Arial"/>
              </a:rPr>
              <a:t>-</a:t>
            </a:r>
            <a:r>
              <a:rPr sz="14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Model "</a:t>
            </a:r>
            <a:r>
              <a:rPr lang="sk-SK" sz="1400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 English </a:t>
            </a:r>
            <a:r>
              <a:rPr lang="sk-SK" sz="1400" dirty="0" err="1">
                <a:solidFill>
                  <a:srgbClr val="434343"/>
                </a:solidFill>
                <a:latin typeface="Arial"/>
                <a:cs typeface="Arial"/>
              </a:rPr>
              <a:t>handwriting</a:t>
            </a: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 M3b" bez jazykového modelu: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63900" y="1287599"/>
            <a:ext cx="16510" cy="3635375"/>
          </a:xfrm>
          <a:custGeom>
            <a:avLst/>
            <a:gdLst/>
            <a:ahLst/>
            <a:cxnLst/>
            <a:rect l="l" t="t" r="r" b="b"/>
            <a:pathLst>
              <a:path w="16510" h="3635375">
                <a:moveTo>
                  <a:pt x="16199" y="0"/>
                </a:moveTo>
                <a:lnTo>
                  <a:pt x="0" y="3634799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985875" y="1638700"/>
            <a:ext cx="326644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sz="14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sz="14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170" dirty="0">
                <a:solidFill>
                  <a:srgbClr val="434343"/>
                </a:solidFill>
                <a:latin typeface="Arial"/>
                <a:cs typeface="Arial"/>
              </a:rPr>
              <a:t>-</a:t>
            </a:r>
            <a:r>
              <a:rPr sz="14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“</a:t>
            </a:r>
            <a:r>
              <a:rPr lang="sk-SK" sz="1400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 anglický rukopis M3b" model s jazykovým modelom: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35331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200" spc="150" dirty="0">
                <a:solidFill>
                  <a:schemeClr val="tx1"/>
                </a:solidFill>
                <a:latin typeface="Times New Roman"/>
                <a:cs typeface="Times New Roman"/>
              </a:rPr>
              <a:t>Výpočty presnosti transkripcie</a:t>
            </a:r>
            <a:endParaRPr sz="3300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9525" y="1222704"/>
            <a:ext cx="41522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434343"/>
                </a:solidFill>
                <a:latin typeface="Arial"/>
                <a:cs typeface="Arial"/>
              </a:rPr>
              <a:t>Compare</a:t>
            </a:r>
            <a:r>
              <a:rPr sz="1500" b="1" spc="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b="1" spc="-75" dirty="0">
                <a:solidFill>
                  <a:srgbClr val="434343"/>
                </a:solidFill>
                <a:latin typeface="Arial"/>
                <a:cs typeface="Arial"/>
              </a:rPr>
              <a:t>→</a:t>
            </a:r>
            <a:r>
              <a:rPr sz="1500" b="1" spc="3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34343"/>
                </a:solidFill>
                <a:latin typeface="Arial"/>
                <a:cs typeface="Arial"/>
              </a:rPr>
              <a:t>Advanced</a:t>
            </a:r>
            <a:r>
              <a:rPr sz="1500" b="1" spc="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434343"/>
                </a:solidFill>
                <a:latin typeface="Arial"/>
                <a:cs typeface="Arial"/>
              </a:rPr>
              <a:t>Compare</a:t>
            </a:r>
            <a:r>
              <a:rPr sz="1500" b="1" spc="3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b="1" spc="-75" dirty="0">
                <a:solidFill>
                  <a:srgbClr val="434343"/>
                </a:solidFill>
                <a:latin typeface="Arial"/>
                <a:cs typeface="Arial"/>
              </a:rPr>
              <a:t>→</a:t>
            </a:r>
            <a:r>
              <a:rPr sz="1500" b="1" spc="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434343"/>
                </a:solidFill>
                <a:latin typeface="Arial"/>
                <a:cs typeface="Arial"/>
              </a:rPr>
              <a:t>Baselines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89350" y="1739574"/>
            <a:ext cx="6751955" cy="3036570"/>
            <a:chOff x="489350" y="1739574"/>
            <a:chExt cx="6751955" cy="30365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9350" y="1739574"/>
              <a:ext cx="6266949" cy="30364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6500" y="1777675"/>
              <a:ext cx="6152649" cy="29221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53274" y="2257315"/>
              <a:ext cx="1054735" cy="1242695"/>
            </a:xfrm>
            <a:custGeom>
              <a:avLst/>
              <a:gdLst/>
              <a:ahLst/>
              <a:cxnLst/>
              <a:rect l="l" t="t" r="r" b="b"/>
              <a:pathLst>
                <a:path w="1054734" h="1242695">
                  <a:moveTo>
                    <a:pt x="0" y="1242234"/>
                  </a:moveTo>
                  <a:lnTo>
                    <a:pt x="1054710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95992" y="2224364"/>
              <a:ext cx="40005" cy="43180"/>
            </a:xfrm>
            <a:custGeom>
              <a:avLst/>
              <a:gdLst/>
              <a:ahLst/>
              <a:cxnLst/>
              <a:rect l="l" t="t" r="r" b="b"/>
              <a:pathLst>
                <a:path w="40004" h="43180">
                  <a:moveTo>
                    <a:pt x="23985" y="43133"/>
                  </a:moveTo>
                  <a:lnTo>
                    <a:pt x="0" y="22768"/>
                  </a:lnTo>
                  <a:lnTo>
                    <a:pt x="39969" y="0"/>
                  </a:lnTo>
                  <a:lnTo>
                    <a:pt x="23985" y="43133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95992" y="2224364"/>
              <a:ext cx="40005" cy="43180"/>
            </a:xfrm>
            <a:custGeom>
              <a:avLst/>
              <a:gdLst/>
              <a:ahLst/>
              <a:cxnLst/>
              <a:rect l="l" t="t" r="r" b="b"/>
              <a:pathLst>
                <a:path w="40004" h="43180">
                  <a:moveTo>
                    <a:pt x="23985" y="43133"/>
                  </a:moveTo>
                  <a:lnTo>
                    <a:pt x="39969" y="0"/>
                  </a:lnTo>
                  <a:lnTo>
                    <a:pt x="0" y="22768"/>
                  </a:lnTo>
                  <a:lnTo>
                    <a:pt x="23985" y="43133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63774" y="3246672"/>
              <a:ext cx="1028065" cy="379095"/>
            </a:xfrm>
            <a:custGeom>
              <a:avLst/>
              <a:gdLst/>
              <a:ahLst/>
              <a:cxnLst/>
              <a:rect l="l" t="t" r="r" b="b"/>
              <a:pathLst>
                <a:path w="1028065" h="379095">
                  <a:moveTo>
                    <a:pt x="0" y="378927"/>
                  </a:moveTo>
                  <a:lnTo>
                    <a:pt x="1027579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85911" y="3231717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5">
                  <a:moveTo>
                    <a:pt x="10886" y="29716"/>
                  </a:moveTo>
                  <a:lnTo>
                    <a:pt x="0" y="193"/>
                  </a:lnTo>
                  <a:lnTo>
                    <a:pt x="45998" y="0"/>
                  </a:lnTo>
                  <a:lnTo>
                    <a:pt x="10886" y="29716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85911" y="3231717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5">
                  <a:moveTo>
                    <a:pt x="10886" y="29716"/>
                  </a:moveTo>
                  <a:lnTo>
                    <a:pt x="45998" y="0"/>
                  </a:lnTo>
                  <a:lnTo>
                    <a:pt x="0" y="193"/>
                  </a:lnTo>
                  <a:lnTo>
                    <a:pt x="10886" y="29716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53274" y="3730450"/>
              <a:ext cx="1045210" cy="731520"/>
            </a:xfrm>
            <a:custGeom>
              <a:avLst/>
              <a:gdLst/>
              <a:ahLst/>
              <a:cxnLst/>
              <a:rect l="l" t="t" r="r" b="b"/>
              <a:pathLst>
                <a:path w="1045209" h="731520">
                  <a:moveTo>
                    <a:pt x="0" y="0"/>
                  </a:moveTo>
                  <a:lnTo>
                    <a:pt x="1044878" y="731329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189132" y="4448890"/>
              <a:ext cx="44450" cy="38100"/>
            </a:xfrm>
            <a:custGeom>
              <a:avLst/>
              <a:gdLst/>
              <a:ahLst/>
              <a:cxnLst/>
              <a:rect l="l" t="t" r="r" b="b"/>
              <a:pathLst>
                <a:path w="44450" h="38100">
                  <a:moveTo>
                    <a:pt x="44434" y="37675"/>
                  </a:moveTo>
                  <a:lnTo>
                    <a:pt x="0" y="25778"/>
                  </a:lnTo>
                  <a:lnTo>
                    <a:pt x="18043" y="0"/>
                  </a:lnTo>
                  <a:lnTo>
                    <a:pt x="44434" y="3767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89132" y="4448890"/>
              <a:ext cx="44450" cy="38100"/>
            </a:xfrm>
            <a:custGeom>
              <a:avLst/>
              <a:gdLst/>
              <a:ahLst/>
              <a:cxnLst/>
              <a:rect l="l" t="t" r="r" b="b"/>
              <a:pathLst>
                <a:path w="44450" h="38100">
                  <a:moveTo>
                    <a:pt x="0" y="25778"/>
                  </a:moveTo>
                  <a:lnTo>
                    <a:pt x="44434" y="37675"/>
                  </a:lnTo>
                  <a:lnTo>
                    <a:pt x="18043" y="0"/>
                  </a:lnTo>
                  <a:lnTo>
                    <a:pt x="0" y="25778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23375" y="2009125"/>
              <a:ext cx="901065" cy="273685"/>
            </a:xfrm>
            <a:custGeom>
              <a:avLst/>
              <a:gdLst/>
              <a:ahLst/>
              <a:cxnLst/>
              <a:rect l="l" t="t" r="r" b="b"/>
              <a:pathLst>
                <a:path w="901065" h="273685">
                  <a:moveTo>
                    <a:pt x="267474" y="22950"/>
                  </a:moveTo>
                  <a:lnTo>
                    <a:pt x="269278" y="14017"/>
                  </a:lnTo>
                  <a:lnTo>
                    <a:pt x="274197" y="6722"/>
                  </a:lnTo>
                  <a:lnTo>
                    <a:pt x="281492" y="1803"/>
                  </a:lnTo>
                  <a:lnTo>
                    <a:pt x="290425" y="0"/>
                  </a:lnTo>
                  <a:lnTo>
                    <a:pt x="877824" y="0"/>
                  </a:lnTo>
                  <a:lnTo>
                    <a:pt x="883911" y="0"/>
                  </a:lnTo>
                  <a:lnTo>
                    <a:pt x="889748" y="2417"/>
                  </a:lnTo>
                  <a:lnTo>
                    <a:pt x="894052" y="6721"/>
                  </a:lnTo>
                  <a:lnTo>
                    <a:pt x="898356" y="11026"/>
                  </a:lnTo>
                  <a:lnTo>
                    <a:pt x="900774" y="16863"/>
                  </a:lnTo>
                  <a:lnTo>
                    <a:pt x="900774" y="22950"/>
                  </a:lnTo>
                  <a:lnTo>
                    <a:pt x="900774" y="114749"/>
                  </a:lnTo>
                  <a:lnTo>
                    <a:pt x="898971" y="123682"/>
                  </a:lnTo>
                  <a:lnTo>
                    <a:pt x="894052" y="130977"/>
                  </a:lnTo>
                  <a:lnTo>
                    <a:pt x="886757" y="135896"/>
                  </a:lnTo>
                  <a:lnTo>
                    <a:pt x="877824" y="137699"/>
                  </a:lnTo>
                  <a:lnTo>
                    <a:pt x="290425" y="137699"/>
                  </a:lnTo>
                  <a:lnTo>
                    <a:pt x="281492" y="135896"/>
                  </a:lnTo>
                  <a:lnTo>
                    <a:pt x="274197" y="130977"/>
                  </a:lnTo>
                  <a:lnTo>
                    <a:pt x="269278" y="123682"/>
                  </a:lnTo>
                  <a:lnTo>
                    <a:pt x="267474" y="114749"/>
                  </a:lnTo>
                  <a:lnTo>
                    <a:pt x="267474" y="22950"/>
                  </a:lnTo>
                  <a:close/>
                </a:path>
                <a:path w="901065" h="273685">
                  <a:moveTo>
                    <a:pt x="0" y="158725"/>
                  </a:moveTo>
                  <a:lnTo>
                    <a:pt x="1803" y="149792"/>
                  </a:lnTo>
                  <a:lnTo>
                    <a:pt x="6722" y="142497"/>
                  </a:lnTo>
                  <a:lnTo>
                    <a:pt x="14017" y="137578"/>
                  </a:lnTo>
                  <a:lnTo>
                    <a:pt x="22950" y="135774"/>
                  </a:lnTo>
                  <a:lnTo>
                    <a:pt x="610349" y="135774"/>
                  </a:lnTo>
                  <a:lnTo>
                    <a:pt x="616436" y="135774"/>
                  </a:lnTo>
                  <a:lnTo>
                    <a:pt x="622273" y="138192"/>
                  </a:lnTo>
                  <a:lnTo>
                    <a:pt x="626577" y="142496"/>
                  </a:lnTo>
                  <a:lnTo>
                    <a:pt x="630881" y="146801"/>
                  </a:lnTo>
                  <a:lnTo>
                    <a:pt x="633299" y="152638"/>
                  </a:lnTo>
                  <a:lnTo>
                    <a:pt x="633299" y="158725"/>
                  </a:lnTo>
                  <a:lnTo>
                    <a:pt x="633299" y="250524"/>
                  </a:lnTo>
                  <a:lnTo>
                    <a:pt x="631496" y="259457"/>
                  </a:lnTo>
                  <a:lnTo>
                    <a:pt x="626577" y="266752"/>
                  </a:lnTo>
                  <a:lnTo>
                    <a:pt x="619282" y="271671"/>
                  </a:lnTo>
                  <a:lnTo>
                    <a:pt x="610349" y="273474"/>
                  </a:lnTo>
                  <a:lnTo>
                    <a:pt x="22950" y="273474"/>
                  </a:lnTo>
                  <a:lnTo>
                    <a:pt x="14017" y="271671"/>
                  </a:lnTo>
                  <a:lnTo>
                    <a:pt x="6722" y="266752"/>
                  </a:lnTo>
                  <a:lnTo>
                    <a:pt x="1803" y="259457"/>
                  </a:lnTo>
                  <a:lnTo>
                    <a:pt x="0" y="250524"/>
                  </a:lnTo>
                  <a:lnTo>
                    <a:pt x="0" y="158725"/>
                  </a:lnTo>
                  <a:close/>
                </a:path>
              </a:pathLst>
            </a:custGeom>
            <a:ln w="9524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318000" y="1970063"/>
            <a:ext cx="1576070" cy="18133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sk-SK" sz="1400" dirty="0">
                <a:latin typeface="Arial"/>
                <a:cs typeface="Arial"/>
              </a:rPr>
              <a:t>Predvolené rozloženie s rozpoznávaním textu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30"/>
              </a:spcBef>
            </a:pPr>
            <a:endParaRPr sz="1400" dirty="0">
              <a:latin typeface="Arial"/>
              <a:cs typeface="Arial"/>
            </a:endParaRPr>
          </a:p>
          <a:p>
            <a:pPr marL="12700" marR="304800">
              <a:lnSpc>
                <a:spcPct val="100000"/>
              </a:lnSpc>
            </a:pPr>
            <a:r>
              <a:rPr lang="sk-SK" sz="1400" dirty="0">
                <a:latin typeface="Arial"/>
                <a:cs typeface="Arial"/>
              </a:rPr>
              <a:t>Základný model orientácie zmiešanej čiary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18000" y="4153813"/>
            <a:ext cx="128079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sk-SK" sz="1400" dirty="0">
                <a:latin typeface="Arial"/>
                <a:cs typeface="Arial"/>
              </a:rPr>
              <a:t>Základný model univerzálnych línií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35331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200" spc="150" dirty="0">
                <a:solidFill>
                  <a:schemeClr val="tx1"/>
                </a:solidFill>
                <a:latin typeface="Times New Roman"/>
                <a:cs typeface="Times New Roman"/>
              </a:rPr>
              <a:t>Výpočty presnosti transkripcie</a:t>
            </a:r>
            <a:endParaRPr sz="3300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2625" y="634220"/>
            <a:ext cx="388937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800" b="1" dirty="0">
                <a:solidFill>
                  <a:srgbClr val="434343"/>
                </a:solidFill>
                <a:latin typeface="Arial"/>
                <a:cs typeface="Arial"/>
              </a:rPr>
              <a:t>Kontrola kvality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419750" y="1200206"/>
            <a:ext cx="6304915" cy="3742054"/>
            <a:chOff x="1419750" y="1200206"/>
            <a:chExt cx="6304915" cy="3742054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9750" y="1200206"/>
              <a:ext cx="6304500" cy="37416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6900" y="1238306"/>
              <a:ext cx="6190199" cy="3627299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93187" y="44662"/>
            <a:ext cx="4378325" cy="326390"/>
          </a:xfrm>
          <a:custGeom>
            <a:avLst/>
            <a:gdLst/>
            <a:ahLst/>
            <a:cxnLst/>
            <a:rect l="l" t="t" r="r" b="b"/>
            <a:pathLst>
              <a:path w="4378325" h="326390">
                <a:moveTo>
                  <a:pt x="4323848" y="326099"/>
                </a:moveTo>
                <a:lnTo>
                  <a:pt x="54351" y="326099"/>
                </a:lnTo>
                <a:lnTo>
                  <a:pt x="33195" y="321828"/>
                </a:lnTo>
                <a:lnTo>
                  <a:pt x="15919" y="310180"/>
                </a:lnTo>
                <a:lnTo>
                  <a:pt x="4271" y="292904"/>
                </a:lnTo>
                <a:lnTo>
                  <a:pt x="0" y="271748"/>
                </a:lnTo>
                <a:lnTo>
                  <a:pt x="0" y="54351"/>
                </a:lnTo>
                <a:lnTo>
                  <a:pt x="4271" y="33195"/>
                </a:lnTo>
                <a:lnTo>
                  <a:pt x="15919" y="15919"/>
                </a:lnTo>
                <a:lnTo>
                  <a:pt x="33195" y="4271"/>
                </a:lnTo>
                <a:lnTo>
                  <a:pt x="54351" y="0"/>
                </a:lnTo>
                <a:lnTo>
                  <a:pt x="4323848" y="0"/>
                </a:lnTo>
                <a:lnTo>
                  <a:pt x="4362280" y="15919"/>
                </a:lnTo>
                <a:lnTo>
                  <a:pt x="4378200" y="54351"/>
                </a:lnTo>
                <a:lnTo>
                  <a:pt x="4378200" y="271748"/>
                </a:lnTo>
                <a:lnTo>
                  <a:pt x="4373928" y="292904"/>
                </a:lnTo>
                <a:lnTo>
                  <a:pt x="4362280" y="310180"/>
                </a:lnTo>
                <a:lnTo>
                  <a:pt x="4345004" y="321828"/>
                </a:lnTo>
                <a:lnTo>
                  <a:pt x="4323848" y="3260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993316" y="103699"/>
            <a:ext cx="5784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999999"/>
                </a:solidFill>
                <a:latin typeface="Arial"/>
                <a:cs typeface="Arial"/>
              </a:rPr>
              <a:t>Q1</a:t>
            </a:r>
            <a:r>
              <a:rPr sz="1100" spc="-1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1100" spc="65" dirty="0">
                <a:solidFill>
                  <a:srgbClr val="999999"/>
                </a:solidFill>
                <a:latin typeface="Arial"/>
                <a:cs typeface="Arial"/>
              </a:rPr>
              <a:t>&amp;</a:t>
            </a:r>
            <a:r>
              <a:rPr sz="1100" spc="-10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999999"/>
                </a:solidFill>
                <a:latin typeface="Arial"/>
                <a:cs typeface="Arial"/>
              </a:rPr>
              <a:t>Q2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91535" y="44662"/>
            <a:ext cx="4378325" cy="326390"/>
          </a:xfrm>
          <a:custGeom>
            <a:avLst/>
            <a:gdLst/>
            <a:ahLst/>
            <a:cxnLst/>
            <a:rect l="l" t="t" r="r" b="b"/>
            <a:pathLst>
              <a:path w="4378325" h="326390">
                <a:moveTo>
                  <a:pt x="4323848" y="326099"/>
                </a:moveTo>
                <a:lnTo>
                  <a:pt x="54351" y="326099"/>
                </a:lnTo>
                <a:lnTo>
                  <a:pt x="33195" y="321828"/>
                </a:lnTo>
                <a:lnTo>
                  <a:pt x="15919" y="310180"/>
                </a:lnTo>
                <a:lnTo>
                  <a:pt x="4271" y="292904"/>
                </a:lnTo>
                <a:lnTo>
                  <a:pt x="0" y="271748"/>
                </a:lnTo>
                <a:lnTo>
                  <a:pt x="0" y="54351"/>
                </a:lnTo>
                <a:lnTo>
                  <a:pt x="4271" y="33195"/>
                </a:lnTo>
                <a:lnTo>
                  <a:pt x="15919" y="15919"/>
                </a:lnTo>
                <a:lnTo>
                  <a:pt x="33195" y="4271"/>
                </a:lnTo>
                <a:lnTo>
                  <a:pt x="54351" y="0"/>
                </a:lnTo>
                <a:lnTo>
                  <a:pt x="4323848" y="0"/>
                </a:lnTo>
                <a:lnTo>
                  <a:pt x="4362280" y="15919"/>
                </a:lnTo>
                <a:lnTo>
                  <a:pt x="4378200" y="54351"/>
                </a:lnTo>
                <a:lnTo>
                  <a:pt x="4378200" y="271748"/>
                </a:lnTo>
                <a:lnTo>
                  <a:pt x="4373929" y="292904"/>
                </a:lnTo>
                <a:lnTo>
                  <a:pt x="4362281" y="310180"/>
                </a:lnTo>
                <a:lnTo>
                  <a:pt x="4345004" y="321828"/>
                </a:lnTo>
                <a:lnTo>
                  <a:pt x="4323848" y="326099"/>
                </a:lnTo>
                <a:close/>
              </a:path>
            </a:pathLst>
          </a:custGeom>
          <a:solidFill>
            <a:srgbClr val="193060">
              <a:alpha val="47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488314" y="103699"/>
            <a:ext cx="5854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Q3</a:t>
            </a:r>
            <a:r>
              <a:rPr sz="1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Q4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73311" y="3822141"/>
            <a:ext cx="500062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600" spc="110" dirty="0">
                <a:solidFill>
                  <a:srgbClr val="FFFFFF"/>
                </a:solidFill>
                <a:latin typeface="Times New Roman"/>
                <a:cs typeface="Times New Roman"/>
              </a:rPr>
              <a:t>Publikačné modely v </a:t>
            </a:r>
            <a:r>
              <a:rPr lang="sk-SK" sz="2600" spc="110" dirty="0" err="1">
                <a:solidFill>
                  <a:srgbClr val="FFFFFF"/>
                </a:solidFill>
                <a:latin typeface="Times New Roman"/>
                <a:cs typeface="Times New Roman"/>
              </a:rPr>
              <a:t>Transkribus</a:t>
            </a:r>
            <a:endParaRPr sz="26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4948" y="441374"/>
            <a:ext cx="4094099" cy="3070499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428" y="1187402"/>
            <a:ext cx="252946" cy="23806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3225" y="435379"/>
            <a:ext cx="4999375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900" spc="130" dirty="0">
                <a:solidFill>
                  <a:srgbClr val="434343"/>
                </a:solidFill>
              </a:rPr>
              <a:t>Publikačné modely</a:t>
            </a:r>
            <a:endParaRPr sz="2900" dirty="0"/>
          </a:p>
        </p:txBody>
      </p:sp>
      <p:sp>
        <p:nvSpPr>
          <p:cNvPr id="6" name="object 6"/>
          <p:cNvSpPr txBox="1"/>
          <p:nvPr/>
        </p:nvSpPr>
        <p:spPr>
          <a:xfrm>
            <a:off x="538199" y="1023963"/>
            <a:ext cx="7727315" cy="3079048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marL="517525">
              <a:lnSpc>
                <a:spcPct val="100000"/>
              </a:lnSpc>
              <a:spcBef>
                <a:spcPts val="1170"/>
              </a:spcBef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Používatelia sa rozhodnú publikovať svoje vlastné modely, pretože</a:t>
            </a:r>
          </a:p>
          <a:p>
            <a:pPr marL="517525">
              <a:lnSpc>
                <a:spcPct val="100000"/>
              </a:lnSpc>
              <a:spcBef>
                <a:spcPts val="1170"/>
              </a:spcBef>
            </a:pPr>
            <a:r>
              <a:rPr lang="sk-SK" sz="1500" spc="55" dirty="0">
                <a:solidFill>
                  <a:srgbClr val="444746"/>
                </a:solidFill>
                <a:latin typeface="Arial"/>
                <a:cs typeface="Arial"/>
              </a:rPr>
              <a:t>Sú hrdí na svoju prácu, a preto ju chcú sprístupniť aj ostatným používateľom, ktorí pracujú s podobnými skriptami a jazykmi</a:t>
            </a:r>
          </a:p>
          <a:p>
            <a:pPr marL="517525">
              <a:lnSpc>
                <a:spcPct val="100000"/>
              </a:lnSpc>
              <a:spcBef>
                <a:spcPts val="1170"/>
              </a:spcBef>
            </a:pPr>
            <a:r>
              <a:rPr lang="sk-SK" sz="1500" spc="55" dirty="0">
                <a:solidFill>
                  <a:srgbClr val="444746"/>
                </a:solidFill>
                <a:latin typeface="Arial"/>
                <a:cs typeface="Arial"/>
              </a:rPr>
              <a:t>Musia publikovať čo najviac</a:t>
            </a:r>
          </a:p>
          <a:p>
            <a:pPr marL="517525">
              <a:lnSpc>
                <a:spcPct val="100000"/>
              </a:lnSpc>
              <a:spcBef>
                <a:spcPts val="1170"/>
              </a:spcBef>
            </a:pPr>
            <a:r>
              <a:rPr lang="sk-SK" sz="1500" spc="55" dirty="0">
                <a:solidFill>
                  <a:srgbClr val="444746"/>
                </a:solidFill>
                <a:latin typeface="Arial"/>
                <a:cs typeface="Arial"/>
              </a:rPr>
              <a:t>Majú záujem o spoluprácu s inými vedcami na súvisiacich projektoch</a:t>
            </a:r>
          </a:p>
          <a:p>
            <a:pPr marL="517525">
              <a:lnSpc>
                <a:spcPct val="100000"/>
              </a:lnSpc>
              <a:spcBef>
                <a:spcPts val="1170"/>
              </a:spcBef>
            </a:pPr>
            <a:r>
              <a:rPr lang="sk-SK" sz="1500" spc="55" dirty="0">
                <a:solidFill>
                  <a:srgbClr val="444746"/>
                </a:solidFill>
                <a:latin typeface="Arial"/>
                <a:cs typeface="Arial"/>
              </a:rPr>
              <a:t>Môžu vedieť o iných kolegoch alebo výskumných projektoch, ktoré by chceli použiť model, ale nemôžu zdieľať tréningové údaje</a:t>
            </a:r>
            <a:endParaRPr sz="1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25"/>
              </a:spcBef>
            </a:pP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Zenodo</a:t>
            </a:r>
            <a:r>
              <a:rPr sz="1300" spc="150" dirty="0">
                <a:solidFill>
                  <a:srgbClr val="0097A7"/>
                </a:solidFill>
                <a:latin typeface="Arial"/>
                <a:cs typeface="Arial"/>
              </a:rPr>
              <a:t> </a:t>
            </a:r>
            <a:r>
              <a:rPr lang="sk-SK" sz="1300" dirty="0">
                <a:solidFill>
                  <a:srgbClr val="595959"/>
                </a:solidFill>
                <a:latin typeface="Arial"/>
                <a:cs typeface="Arial"/>
              </a:rPr>
              <a:t>Komunita pre publikovanie súborov údajov GT
➞ plánuje zahrnúť priame rozšírenie od spoločnosti </a:t>
            </a:r>
            <a:r>
              <a:rPr lang="sk-SK" sz="1300" dirty="0" err="1">
                <a:solidFill>
                  <a:srgbClr val="595959"/>
                </a:solidFill>
                <a:latin typeface="Arial"/>
                <a:cs typeface="Arial"/>
              </a:rPr>
              <a:t>Transkribus</a:t>
            </a:r>
            <a:endParaRPr sz="1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" y="3790950"/>
            <a:ext cx="8839200" cy="8258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k-SK" sz="2600" spc="125" dirty="0">
                <a:solidFill>
                  <a:srgbClr val="FFFFFF"/>
                </a:solidFill>
                <a:latin typeface="Times New Roman"/>
                <a:cs typeface="Times New Roman"/>
              </a:rPr>
              <a:t>Tréning modelov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k-SK" sz="2600" spc="125" dirty="0" err="1">
                <a:solidFill>
                  <a:srgbClr val="FFFFFF"/>
                </a:solidFill>
                <a:latin typeface="Times New Roman"/>
                <a:cs typeface="Times New Roman"/>
              </a:rPr>
              <a:t>https</a:t>
            </a:r>
            <a:r>
              <a:rPr lang="sk-SK" sz="2600" spc="125" dirty="0">
                <a:solidFill>
                  <a:srgbClr val="FFFFFF"/>
                </a:solidFill>
                <a:latin typeface="Times New Roman"/>
                <a:cs typeface="Times New Roman"/>
              </a:rPr>
              <a:t>://</a:t>
            </a:r>
            <a:r>
              <a:rPr lang="sk-SK" sz="2600" spc="125" dirty="0" err="1">
                <a:solidFill>
                  <a:srgbClr val="FFFFFF"/>
                </a:solidFill>
                <a:latin typeface="Times New Roman"/>
                <a:cs typeface="Times New Roman"/>
              </a:rPr>
              <a:t>help.transkribus.org</a:t>
            </a:r>
            <a:r>
              <a:rPr lang="sk-SK" sz="2600" spc="125" dirty="0">
                <a:solidFill>
                  <a:srgbClr val="FFFFFF"/>
                </a:solidFill>
                <a:latin typeface="Times New Roman"/>
                <a:cs typeface="Times New Roman"/>
              </a:rPr>
              <a:t>/text-</a:t>
            </a:r>
            <a:r>
              <a:rPr lang="sk-SK" sz="2600" spc="125" dirty="0" err="1">
                <a:solidFill>
                  <a:srgbClr val="FFFFFF"/>
                </a:solidFill>
                <a:latin typeface="Times New Roman"/>
                <a:cs typeface="Times New Roman"/>
              </a:rPr>
              <a:t>recognition</a:t>
            </a:r>
            <a:endParaRPr sz="2600" dirty="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42026" y="535725"/>
            <a:ext cx="3060065" cy="3060065"/>
            <a:chOff x="3042026" y="535725"/>
            <a:chExt cx="3060065" cy="30600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2026" y="535725"/>
              <a:ext cx="3060000" cy="3060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99176" y="573825"/>
              <a:ext cx="2945699" cy="29456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6075" y="1160988"/>
            <a:ext cx="7684134" cy="30572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400" b="1" dirty="0">
                <a:solidFill>
                  <a:srgbClr val="434343"/>
                </a:solidFill>
                <a:latin typeface="Arial"/>
                <a:cs typeface="Arial"/>
              </a:rPr>
              <a:t>Ako publikovať model: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Kontaktujte nás prostredníctvom</a:t>
            </a:r>
            <a:r>
              <a:rPr sz="13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info@readcoop.eu</a:t>
            </a:r>
            <a:r>
              <a:rPr sz="1300" spc="125" dirty="0">
                <a:solidFill>
                  <a:srgbClr val="0097A7"/>
                </a:solidFill>
                <a:latin typeface="Arial"/>
                <a:cs typeface="Arial"/>
              </a:rPr>
              <a:t> </a:t>
            </a: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alebo prostredníctvom</a:t>
            </a:r>
            <a:r>
              <a:rPr sz="1300" u="heavy" spc="5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contact</a:t>
            </a:r>
            <a:r>
              <a:rPr sz="1300" u="heavy" spc="1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3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form/help</a:t>
            </a:r>
            <a:r>
              <a:rPr sz="1300" u="heavy" spc="114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3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center</a:t>
            </a:r>
            <a:r>
              <a:rPr sz="1300" spc="125" dirty="0">
                <a:solidFill>
                  <a:srgbClr val="0097A7"/>
                </a:solidFill>
                <a:latin typeface="Arial"/>
                <a:cs typeface="Arial"/>
              </a:rPr>
              <a:t> </a:t>
            </a:r>
            <a:r>
              <a:rPr lang="sk-SK" sz="1300" spc="60" dirty="0">
                <a:solidFill>
                  <a:srgbClr val="434343"/>
                </a:solidFill>
                <a:latin typeface="Arial"/>
                <a:cs typeface="Arial"/>
              </a:rPr>
              <a:t>aby ste nás informovali, že chcete zverejniť svoj model v rámci spoločnosti </a:t>
            </a:r>
            <a:r>
              <a:rPr lang="sk-SK" sz="1300" spc="60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endParaRPr sz="1300" dirty="0">
              <a:latin typeface="Arial"/>
              <a:cs typeface="Arial"/>
            </a:endParaRPr>
          </a:p>
          <a:p>
            <a:pPr marL="926465" lvl="1" indent="-327660">
              <a:lnSpc>
                <a:spcPct val="100000"/>
              </a:lnSpc>
              <a:spcBef>
                <a:spcPts val="1235"/>
              </a:spcBef>
              <a:buChar char="○"/>
              <a:tabLst>
                <a:tab pos="926465" algn="l"/>
              </a:tabLst>
            </a:pP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Požiadavky: veľkosť tréningovej sady ~ 50 000 slov, CER 7%-5% alebo nižšia ➞. Ak ide o model vyškolený na skript alebo jazyk, ktorý zatiaľ nemôžeme ponúknuť, tieto kritériá neplatia</a:t>
            </a:r>
          </a:p>
          <a:p>
            <a:pPr marL="926465" lvl="1" indent="-327660">
              <a:lnSpc>
                <a:spcPct val="100000"/>
              </a:lnSpc>
              <a:spcBef>
                <a:spcPts val="1235"/>
              </a:spcBef>
              <a:buChar char="○"/>
              <a:tabLst>
                <a:tab pos="926465" algn="l"/>
              </a:tabLst>
            </a:pPr>
            <a:r>
              <a:rPr lang="sk-SK" sz="1300" spc="10" dirty="0">
                <a:solidFill>
                  <a:srgbClr val="434343"/>
                </a:solidFill>
                <a:latin typeface="Arial"/>
                <a:cs typeface="Arial"/>
              </a:rPr>
              <a:t>Poskytnúť stručný opis modelu, ktorý pomôže ostatným používateľom pochopiť použitý obsah školenia; Užitočné je aj pridanie reprezentatívneho obrázka alebo úryvku</a:t>
            </a:r>
          </a:p>
          <a:p>
            <a:pPr marL="926465" lvl="1" indent="-327660">
              <a:lnSpc>
                <a:spcPct val="100000"/>
              </a:lnSpc>
              <a:spcBef>
                <a:spcPts val="1235"/>
              </a:spcBef>
              <a:buChar char="○"/>
              <a:tabLst>
                <a:tab pos="926465" algn="l"/>
              </a:tabLst>
            </a:pP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Povedzte nám, kto by mal byť uvedený ako tvorca modelu - môže to byť jedna alebo viac osôb alebo celý výskumný projekt</a:t>
            </a:r>
          </a:p>
          <a:p>
            <a:pPr marL="926465" lvl="1" indent="-327660">
              <a:lnSpc>
                <a:spcPct val="100000"/>
              </a:lnSpc>
              <a:spcBef>
                <a:spcPts val="1235"/>
              </a:spcBef>
              <a:buChar char="○"/>
              <a:tabLst>
                <a:tab pos="926465" algn="l"/>
              </a:tabLst>
            </a:pPr>
            <a:r>
              <a:rPr lang="sk-SK" sz="1300" spc="20" dirty="0">
                <a:solidFill>
                  <a:srgbClr val="434343"/>
                </a:solidFill>
                <a:latin typeface="Arial"/>
                <a:cs typeface="Arial"/>
              </a:rPr>
              <a:t>Viditeľnosť tréningových údajov: môžu byť zachované v súkromí (z dôvodov ochrany údajov) alebo zdieľané, aby boli aj údaje o školeniach verejné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31661"/>
          </a:xfrm>
          <a:prstGeom prst="rect">
            <a:avLst/>
          </a:prstGeom>
        </p:spPr>
        <p:txBody>
          <a:bodyPr vert="horz" wrap="square" lIns="0" tIns="38165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2900" spc="130" dirty="0">
                <a:solidFill>
                  <a:srgbClr val="434343"/>
                </a:solidFill>
              </a:rPr>
              <a:t>Publikačné modely</a:t>
            </a:r>
            <a:endParaRPr sz="2900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22587" y="2571750"/>
            <a:ext cx="7489825" cy="553720"/>
            <a:chOff x="822587" y="2571750"/>
            <a:chExt cx="7489825" cy="5537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2587" y="2571750"/>
              <a:ext cx="7489214" cy="5533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48100" y="2594787"/>
              <a:ext cx="796290" cy="507365"/>
            </a:xfrm>
            <a:custGeom>
              <a:avLst/>
              <a:gdLst/>
              <a:ahLst/>
              <a:cxnLst/>
              <a:rect l="l" t="t" r="r" b="b"/>
              <a:pathLst>
                <a:path w="796290" h="507364">
                  <a:moveTo>
                    <a:pt x="0" y="84551"/>
                  </a:moveTo>
                  <a:lnTo>
                    <a:pt x="6644" y="51640"/>
                  </a:lnTo>
                  <a:lnTo>
                    <a:pt x="24764" y="24764"/>
                  </a:lnTo>
                  <a:lnTo>
                    <a:pt x="51640" y="6644"/>
                  </a:lnTo>
                  <a:lnTo>
                    <a:pt x="84551" y="0"/>
                  </a:lnTo>
                  <a:lnTo>
                    <a:pt x="711648" y="0"/>
                  </a:lnTo>
                  <a:lnTo>
                    <a:pt x="758557" y="14205"/>
                  </a:lnTo>
                  <a:lnTo>
                    <a:pt x="789764" y="52195"/>
                  </a:lnTo>
                  <a:lnTo>
                    <a:pt x="796199" y="84551"/>
                  </a:lnTo>
                  <a:lnTo>
                    <a:pt x="796199" y="422748"/>
                  </a:lnTo>
                  <a:lnTo>
                    <a:pt x="789555" y="455659"/>
                  </a:lnTo>
                  <a:lnTo>
                    <a:pt x="771435" y="482535"/>
                  </a:lnTo>
                  <a:lnTo>
                    <a:pt x="744559" y="500655"/>
                  </a:lnTo>
                  <a:lnTo>
                    <a:pt x="711648" y="507299"/>
                  </a:lnTo>
                  <a:lnTo>
                    <a:pt x="84551" y="507299"/>
                  </a:lnTo>
                  <a:lnTo>
                    <a:pt x="51640" y="500655"/>
                  </a:lnTo>
                  <a:lnTo>
                    <a:pt x="24764" y="482535"/>
                  </a:lnTo>
                  <a:lnTo>
                    <a:pt x="6644" y="455659"/>
                  </a:lnTo>
                  <a:lnTo>
                    <a:pt x="0" y="422748"/>
                  </a:lnTo>
                  <a:lnTo>
                    <a:pt x="0" y="84551"/>
                  </a:lnTo>
                  <a:close/>
                </a:path>
              </a:pathLst>
            </a:custGeom>
            <a:ln w="19049">
              <a:solidFill>
                <a:srgbClr val="0080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48175" y="3191037"/>
            <a:ext cx="4876800" cy="7360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lang="sk-SK" sz="1400" spc="75" dirty="0">
                <a:latin typeface="Times New Roman"/>
                <a:cs typeface="Times New Roman"/>
              </a:rPr>
              <a:t>Plánované na rok 2024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7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Transkribus</a:t>
            </a:r>
            <a:r>
              <a:rPr sz="1400" spc="65" dirty="0"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7D81"/>
                </a:solidFill>
                <a:latin typeface="Arial"/>
                <a:cs typeface="Arial"/>
              </a:rPr>
              <a:t>Connect</a:t>
            </a:r>
            <a:r>
              <a:rPr sz="1400" b="1" spc="70" dirty="0">
                <a:solidFill>
                  <a:srgbClr val="007D81"/>
                </a:solidFill>
                <a:latin typeface="Arial"/>
                <a:cs typeface="Arial"/>
              </a:rPr>
              <a:t> </a:t>
            </a:r>
            <a:r>
              <a:rPr lang="sk-SK" sz="1400" dirty="0">
                <a:latin typeface="Arial"/>
                <a:cs typeface="Arial"/>
              </a:rPr>
              <a:t>je miesto, kde sa </a:t>
            </a:r>
            <a:r>
              <a:rPr sz="1400" b="1" dirty="0">
                <a:solidFill>
                  <a:srgbClr val="007D81"/>
                </a:solidFill>
                <a:latin typeface="Arial"/>
                <a:cs typeface="Arial"/>
              </a:rPr>
              <a:t>exchange</a:t>
            </a:r>
            <a:r>
              <a:rPr sz="1400" b="1" spc="70" dirty="0">
                <a:solidFill>
                  <a:srgbClr val="007D81"/>
                </a:solidFill>
                <a:latin typeface="Arial"/>
                <a:cs typeface="Arial"/>
              </a:rPr>
              <a:t> </a:t>
            </a:r>
            <a:r>
              <a:rPr lang="sk-SK" sz="1400" b="1" spc="-10" dirty="0">
                <a:solidFill>
                  <a:srgbClr val="007D81"/>
                </a:solidFill>
                <a:latin typeface="Arial"/>
                <a:cs typeface="Arial"/>
              </a:rPr>
              <a:t>s</a:t>
            </a:r>
            <a:r>
              <a:rPr lang="sk-SK" sz="1400" spc="-10" dirty="0">
                <a:latin typeface="Arial"/>
                <a:cs typeface="Arial"/>
              </a:rPr>
              <a:t>tane.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183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59360" y="3892767"/>
            <a:ext cx="3370039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55" dirty="0" err="1">
                <a:solidFill>
                  <a:srgbClr val="FFFFFF"/>
                </a:solidFill>
                <a:latin typeface="Times New Roman"/>
                <a:cs typeface="Times New Roman"/>
              </a:rPr>
              <a:t>Transkribus</a:t>
            </a:r>
            <a:r>
              <a:rPr sz="26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sk-SK" sz="2600" spc="80" dirty="0">
                <a:solidFill>
                  <a:srgbClr val="FFFFFF"/>
                </a:solidFill>
                <a:latin typeface="Times New Roman"/>
                <a:cs typeface="Times New Roman"/>
              </a:rPr>
              <a:t>stránky</a:t>
            </a:r>
            <a:endParaRPr sz="2600" dirty="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9423" y="530225"/>
            <a:ext cx="5499599" cy="3092999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2400" y="2512437"/>
            <a:ext cx="8839200" cy="669925"/>
            <a:chOff x="152400" y="2512437"/>
            <a:chExt cx="8839200" cy="6699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2512437"/>
              <a:ext cx="8839202" cy="66971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995275" y="2593649"/>
              <a:ext cx="687070" cy="507365"/>
            </a:xfrm>
            <a:custGeom>
              <a:avLst/>
              <a:gdLst/>
              <a:ahLst/>
              <a:cxnLst/>
              <a:rect l="l" t="t" r="r" b="b"/>
              <a:pathLst>
                <a:path w="687070" h="507364">
                  <a:moveTo>
                    <a:pt x="0" y="84551"/>
                  </a:moveTo>
                  <a:lnTo>
                    <a:pt x="6644" y="51640"/>
                  </a:lnTo>
                  <a:lnTo>
                    <a:pt x="24764" y="24764"/>
                  </a:lnTo>
                  <a:lnTo>
                    <a:pt x="51640" y="6644"/>
                  </a:lnTo>
                  <a:lnTo>
                    <a:pt x="84551" y="0"/>
                  </a:lnTo>
                  <a:lnTo>
                    <a:pt x="602448" y="0"/>
                  </a:lnTo>
                  <a:lnTo>
                    <a:pt x="649357" y="14205"/>
                  </a:lnTo>
                  <a:lnTo>
                    <a:pt x="680564" y="52195"/>
                  </a:lnTo>
                  <a:lnTo>
                    <a:pt x="686999" y="84551"/>
                  </a:lnTo>
                  <a:lnTo>
                    <a:pt x="686999" y="422748"/>
                  </a:lnTo>
                  <a:lnTo>
                    <a:pt x="680355" y="455659"/>
                  </a:lnTo>
                  <a:lnTo>
                    <a:pt x="662235" y="482535"/>
                  </a:lnTo>
                  <a:lnTo>
                    <a:pt x="635359" y="500655"/>
                  </a:lnTo>
                  <a:lnTo>
                    <a:pt x="602448" y="507299"/>
                  </a:lnTo>
                  <a:lnTo>
                    <a:pt x="84551" y="507299"/>
                  </a:lnTo>
                  <a:lnTo>
                    <a:pt x="51640" y="500655"/>
                  </a:lnTo>
                  <a:lnTo>
                    <a:pt x="24764" y="482535"/>
                  </a:lnTo>
                  <a:lnTo>
                    <a:pt x="6644" y="455659"/>
                  </a:lnTo>
                  <a:lnTo>
                    <a:pt x="0" y="422748"/>
                  </a:lnTo>
                  <a:lnTo>
                    <a:pt x="0" y="84551"/>
                  </a:lnTo>
                  <a:close/>
                </a:path>
              </a:pathLst>
            </a:custGeom>
            <a:ln w="19049">
              <a:solidFill>
                <a:srgbClr val="502E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695311" y="3886387"/>
            <a:ext cx="498703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k-SK" sz="1400" dirty="0" err="1">
                <a:latin typeface="Arial"/>
                <a:cs typeface="Arial"/>
              </a:rPr>
              <a:t>Transkribus</a:t>
            </a:r>
            <a:r>
              <a:rPr lang="sk-SK" sz="1400" spc="65" dirty="0">
                <a:latin typeface="Arial"/>
                <a:cs typeface="Arial"/>
              </a:rPr>
              <a:t> </a:t>
            </a:r>
            <a:r>
              <a:rPr lang="sk-SK" sz="1400" b="1" dirty="0" err="1">
                <a:solidFill>
                  <a:srgbClr val="007D81"/>
                </a:solidFill>
                <a:latin typeface="Arial"/>
                <a:cs typeface="Arial"/>
              </a:rPr>
              <a:t>Connect</a:t>
            </a:r>
            <a:r>
              <a:rPr lang="sk-SK" sz="1400" b="1" spc="70" dirty="0">
                <a:solidFill>
                  <a:srgbClr val="007D81"/>
                </a:solidFill>
                <a:latin typeface="Arial"/>
                <a:cs typeface="Arial"/>
              </a:rPr>
              <a:t> </a:t>
            </a:r>
            <a:r>
              <a:rPr lang="sk-SK" sz="1400" dirty="0">
                <a:latin typeface="Arial"/>
                <a:cs typeface="Arial"/>
              </a:rPr>
              <a:t>je miesto, kde sa </a:t>
            </a:r>
            <a:r>
              <a:rPr lang="sk-SK" sz="1400" b="1" dirty="0" err="1">
                <a:solidFill>
                  <a:srgbClr val="007D81"/>
                </a:solidFill>
                <a:latin typeface="Arial"/>
                <a:cs typeface="Arial"/>
              </a:rPr>
              <a:t>exchange</a:t>
            </a:r>
            <a:r>
              <a:rPr lang="sk-SK" sz="1400" b="1" spc="70" dirty="0">
                <a:solidFill>
                  <a:srgbClr val="007D81"/>
                </a:solidFill>
                <a:latin typeface="Arial"/>
                <a:cs typeface="Arial"/>
              </a:rPr>
              <a:t> </a:t>
            </a:r>
            <a:r>
              <a:rPr lang="sk-SK" sz="1400" b="1" spc="-10" dirty="0">
                <a:solidFill>
                  <a:srgbClr val="007D81"/>
                </a:solidFill>
                <a:latin typeface="Arial"/>
                <a:cs typeface="Arial"/>
              </a:rPr>
              <a:t>s</a:t>
            </a:r>
            <a:r>
              <a:rPr lang="sk-SK" sz="1400" spc="-10" dirty="0">
                <a:latin typeface="Arial"/>
                <a:cs typeface="Arial"/>
              </a:rPr>
              <a:t>tane.</a:t>
            </a:r>
            <a:endParaRPr lang="sk-SK" sz="1400" dirty="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83649" y="523553"/>
            <a:ext cx="3576699" cy="730274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180" dirty="0">
                <a:solidFill>
                  <a:srgbClr val="434343"/>
                </a:solidFill>
              </a:rPr>
              <a:t>Plány predplatného</a:t>
            </a:r>
            <a:endParaRPr sz="3300" dirty="0"/>
          </a:p>
        </p:txBody>
      </p:sp>
      <p:grpSp>
        <p:nvGrpSpPr>
          <p:cNvPr id="5" name="object 5"/>
          <p:cNvGrpSpPr/>
          <p:nvPr/>
        </p:nvGrpSpPr>
        <p:grpSpPr>
          <a:xfrm>
            <a:off x="930537" y="1433625"/>
            <a:ext cx="7283450" cy="3133090"/>
            <a:chOff x="930537" y="1433625"/>
            <a:chExt cx="7283450" cy="31330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0537" y="1433625"/>
              <a:ext cx="7282923" cy="31329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7774" y="4303975"/>
              <a:ext cx="1834573" cy="1903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964949" y="1694100"/>
              <a:ext cx="1214120" cy="2009139"/>
            </a:xfrm>
            <a:custGeom>
              <a:avLst/>
              <a:gdLst/>
              <a:ahLst/>
              <a:cxnLst/>
              <a:rect l="l" t="t" r="r" b="b"/>
              <a:pathLst>
                <a:path w="1214120" h="2009139">
                  <a:moveTo>
                    <a:pt x="0" y="67801"/>
                  </a:moveTo>
                  <a:lnTo>
                    <a:pt x="5328" y="41410"/>
                  </a:lnTo>
                  <a:lnTo>
                    <a:pt x="19858" y="19858"/>
                  </a:lnTo>
                  <a:lnTo>
                    <a:pt x="41409" y="5328"/>
                  </a:lnTo>
                  <a:lnTo>
                    <a:pt x="67801" y="0"/>
                  </a:lnTo>
                  <a:lnTo>
                    <a:pt x="1146298" y="0"/>
                  </a:lnTo>
                  <a:lnTo>
                    <a:pt x="1183914" y="11391"/>
                  </a:lnTo>
                  <a:lnTo>
                    <a:pt x="1208938" y="41854"/>
                  </a:lnTo>
                  <a:lnTo>
                    <a:pt x="1214099" y="67801"/>
                  </a:lnTo>
                  <a:lnTo>
                    <a:pt x="1214099" y="338998"/>
                  </a:lnTo>
                  <a:lnTo>
                    <a:pt x="1208771" y="365389"/>
                  </a:lnTo>
                  <a:lnTo>
                    <a:pt x="1194241" y="386941"/>
                  </a:lnTo>
                  <a:lnTo>
                    <a:pt x="1172690" y="401471"/>
                  </a:lnTo>
                  <a:lnTo>
                    <a:pt x="1146298" y="406799"/>
                  </a:lnTo>
                  <a:lnTo>
                    <a:pt x="67801" y="406799"/>
                  </a:lnTo>
                  <a:lnTo>
                    <a:pt x="41409" y="401471"/>
                  </a:lnTo>
                  <a:lnTo>
                    <a:pt x="19858" y="386941"/>
                  </a:lnTo>
                  <a:lnTo>
                    <a:pt x="5328" y="365389"/>
                  </a:lnTo>
                  <a:lnTo>
                    <a:pt x="0" y="338998"/>
                  </a:lnTo>
                  <a:lnTo>
                    <a:pt x="0" y="67801"/>
                  </a:lnTo>
                  <a:close/>
                </a:path>
                <a:path w="1214120" h="2009139">
                  <a:moveTo>
                    <a:pt x="131899" y="1828725"/>
                  </a:moveTo>
                  <a:lnTo>
                    <a:pt x="134729" y="1814712"/>
                  </a:lnTo>
                  <a:lnTo>
                    <a:pt x="142444" y="1803269"/>
                  </a:lnTo>
                  <a:lnTo>
                    <a:pt x="153887" y="1795554"/>
                  </a:lnTo>
                  <a:lnTo>
                    <a:pt x="167900" y="1792724"/>
                  </a:lnTo>
                  <a:lnTo>
                    <a:pt x="969199" y="1792724"/>
                  </a:lnTo>
                  <a:lnTo>
                    <a:pt x="1002459" y="1814948"/>
                  </a:lnTo>
                  <a:lnTo>
                    <a:pt x="1005199" y="1828725"/>
                  </a:lnTo>
                  <a:lnTo>
                    <a:pt x="1005199" y="1972724"/>
                  </a:lnTo>
                  <a:lnTo>
                    <a:pt x="1002370" y="1986737"/>
                  </a:lnTo>
                  <a:lnTo>
                    <a:pt x="994655" y="1998180"/>
                  </a:lnTo>
                  <a:lnTo>
                    <a:pt x="983212" y="2005895"/>
                  </a:lnTo>
                  <a:lnTo>
                    <a:pt x="969199" y="2008724"/>
                  </a:lnTo>
                  <a:lnTo>
                    <a:pt x="167900" y="2008724"/>
                  </a:lnTo>
                  <a:lnTo>
                    <a:pt x="153887" y="2005895"/>
                  </a:lnTo>
                  <a:lnTo>
                    <a:pt x="142444" y="1998180"/>
                  </a:lnTo>
                  <a:lnTo>
                    <a:pt x="134729" y="1986737"/>
                  </a:lnTo>
                  <a:lnTo>
                    <a:pt x="131899" y="1972724"/>
                  </a:lnTo>
                  <a:lnTo>
                    <a:pt x="131899" y="1828725"/>
                  </a:lnTo>
                  <a:close/>
                </a:path>
              </a:pathLst>
            </a:custGeom>
            <a:ln w="19049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70511"/>
          </a:xfrm>
          <a:prstGeom prst="rect">
            <a:avLst/>
          </a:prstGeom>
        </p:spPr>
        <p:txBody>
          <a:bodyPr vert="horz" wrap="square" lIns="0" tIns="450612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00"/>
              </a:spcBef>
            </a:pPr>
            <a:r>
              <a:rPr sz="2700" spc="160" dirty="0" err="1">
                <a:solidFill>
                  <a:srgbClr val="434343"/>
                </a:solidFill>
              </a:rPr>
              <a:t>Transkribus</a:t>
            </a:r>
            <a:r>
              <a:rPr sz="2700" spc="10" dirty="0">
                <a:solidFill>
                  <a:srgbClr val="434343"/>
                </a:solidFill>
              </a:rPr>
              <a:t> </a:t>
            </a:r>
            <a:r>
              <a:rPr lang="sk-SK" sz="2700" spc="105" dirty="0">
                <a:solidFill>
                  <a:srgbClr val="434343"/>
                </a:solidFill>
              </a:rPr>
              <a:t>stránky</a:t>
            </a:r>
            <a:r>
              <a:rPr sz="2700" spc="10" dirty="0">
                <a:solidFill>
                  <a:srgbClr val="434343"/>
                </a:solidFill>
              </a:rPr>
              <a:t> </a:t>
            </a:r>
            <a:r>
              <a:rPr sz="2700" spc="440" dirty="0">
                <a:solidFill>
                  <a:srgbClr val="434343"/>
                </a:solidFill>
              </a:rPr>
              <a:t>-</a:t>
            </a:r>
            <a:r>
              <a:rPr sz="2700" spc="10" dirty="0">
                <a:solidFill>
                  <a:srgbClr val="434343"/>
                </a:solidFill>
              </a:rPr>
              <a:t> </a:t>
            </a:r>
            <a:r>
              <a:rPr lang="sk-SK" sz="2700" spc="145" dirty="0">
                <a:solidFill>
                  <a:srgbClr val="434343"/>
                </a:solidFill>
              </a:rPr>
              <a:t>vlastnosti</a:t>
            </a:r>
            <a:endParaRPr sz="27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2548925"/>
            <a:ext cx="868424" cy="8684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3673125"/>
            <a:ext cx="868424" cy="8684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0" y="1499675"/>
            <a:ext cx="793474" cy="79347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559000" y="1745772"/>
            <a:ext cx="295975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600" dirty="0">
                <a:latin typeface="Arial"/>
                <a:cs typeface="Arial"/>
              </a:rPr>
              <a:t>Jednoduché zdieľanie materiálu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66175" y="2840021"/>
            <a:ext cx="3060525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600" spc="50" dirty="0">
                <a:latin typeface="Arial"/>
                <a:cs typeface="Arial"/>
              </a:rPr>
              <a:t>Pohľad strana vedľa  strany (obrázok-prepis)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33648" y="3956684"/>
            <a:ext cx="325795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600" dirty="0">
                <a:latin typeface="Arial"/>
                <a:cs typeface="Arial"/>
              </a:rPr>
              <a:t>Vylepšené možnosti vyhľadávania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7300" y="1415650"/>
            <a:ext cx="3934499" cy="2950799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70511"/>
          </a:xfrm>
          <a:prstGeom prst="rect">
            <a:avLst/>
          </a:prstGeom>
        </p:spPr>
        <p:txBody>
          <a:bodyPr vert="horz" wrap="square" lIns="0" tIns="450612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00"/>
              </a:spcBef>
            </a:pPr>
            <a:r>
              <a:rPr lang="sk-SK" sz="2700" spc="160" dirty="0" err="1">
                <a:solidFill>
                  <a:srgbClr val="434343"/>
                </a:solidFill>
              </a:rPr>
              <a:t>Transkribus</a:t>
            </a:r>
            <a:r>
              <a:rPr lang="sk-SK" sz="2700" spc="10" dirty="0">
                <a:solidFill>
                  <a:srgbClr val="434343"/>
                </a:solidFill>
              </a:rPr>
              <a:t> </a:t>
            </a:r>
            <a:r>
              <a:rPr lang="sk-SK" sz="2700" spc="105" dirty="0">
                <a:solidFill>
                  <a:srgbClr val="434343"/>
                </a:solidFill>
              </a:rPr>
              <a:t>stránky</a:t>
            </a:r>
            <a:endParaRPr sz="2700" dirty="0"/>
          </a:p>
        </p:txBody>
      </p:sp>
      <p:grpSp>
        <p:nvGrpSpPr>
          <p:cNvPr id="5" name="object 5"/>
          <p:cNvGrpSpPr/>
          <p:nvPr/>
        </p:nvGrpSpPr>
        <p:grpSpPr>
          <a:xfrm>
            <a:off x="225675" y="1258163"/>
            <a:ext cx="8729980" cy="3378200"/>
            <a:chOff x="225675" y="1258163"/>
            <a:chExt cx="8729980" cy="33782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5675" y="1258163"/>
              <a:ext cx="4747199" cy="24287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52750" y="1848450"/>
              <a:ext cx="5002499" cy="27878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70511"/>
          </a:xfrm>
          <a:prstGeom prst="rect">
            <a:avLst/>
          </a:prstGeom>
        </p:spPr>
        <p:txBody>
          <a:bodyPr vert="horz" wrap="square" lIns="0" tIns="450612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00"/>
              </a:spcBef>
            </a:pPr>
            <a:r>
              <a:rPr lang="sk-SK" sz="2700" dirty="0">
                <a:solidFill>
                  <a:srgbClr val="434343"/>
                </a:solidFill>
              </a:rPr>
              <a:t>Vaša prvá stránka </a:t>
            </a:r>
            <a:r>
              <a:rPr lang="sk-SK" sz="2700" dirty="0" err="1">
                <a:solidFill>
                  <a:srgbClr val="434343"/>
                </a:solidFill>
              </a:rPr>
              <a:t>Transkribus</a:t>
            </a:r>
            <a:endParaRPr sz="2700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571775" y="1263895"/>
            <a:ext cx="7944484" cy="2382062"/>
          </a:xfrm>
          <a:prstGeom prst="rect">
            <a:avLst/>
          </a:prstGeom>
        </p:spPr>
        <p:txBody>
          <a:bodyPr vert="horz" wrap="square" lIns="0" tIns="187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75"/>
              </a:spcBef>
            </a:pPr>
            <a:r>
              <a:rPr lang="sk-SK" sz="2100" spc="55" dirty="0"/>
              <a:t>Vytvorenie novej stránky</a:t>
            </a:r>
          </a:p>
          <a:p>
            <a:pPr marL="355600" indent="-342900">
              <a:lnSpc>
                <a:spcPct val="100000"/>
              </a:lnSpc>
              <a:spcBef>
                <a:spcPts val="1475"/>
              </a:spcBef>
              <a:buFont typeface="Arial" panose="020B0604020202020204" pitchFamily="34" charset="0"/>
              <a:buChar char="•"/>
            </a:pPr>
            <a:r>
              <a:rPr lang="sk-SK" sz="2100" b="0" spc="45" dirty="0"/>
              <a:t>Názov projektu</a:t>
            </a:r>
          </a:p>
          <a:p>
            <a:pPr marL="355600" indent="-342900">
              <a:lnSpc>
                <a:spcPct val="100000"/>
              </a:lnSpc>
              <a:spcBef>
                <a:spcPts val="1475"/>
              </a:spcBef>
              <a:buFont typeface="Arial" panose="020B0604020202020204" pitchFamily="34" charset="0"/>
              <a:buChar char="•"/>
            </a:pPr>
            <a:r>
              <a:rPr lang="sk-SK" sz="2100" b="0" dirty="0"/>
              <a:t>Vlastná webová adresa</a:t>
            </a:r>
            <a:r>
              <a:rPr sz="2100" b="0" spc="-10" dirty="0">
                <a:latin typeface="Arial"/>
                <a:cs typeface="Arial"/>
              </a:rPr>
              <a:t>(app.transkribus.eu/sites/</a:t>
            </a:r>
            <a:r>
              <a:rPr sz="2100" b="0" u="heavy" spc="-10" dirty="0" err="1">
                <a:uFill>
                  <a:solidFill>
                    <a:srgbClr val="434343"/>
                  </a:solidFill>
                </a:uFill>
                <a:latin typeface="Arial"/>
                <a:cs typeface="Arial"/>
              </a:rPr>
              <a:t>yourchosenname</a:t>
            </a:r>
            <a:r>
              <a:rPr sz="2100" b="0" spc="-10" dirty="0">
                <a:latin typeface="Arial"/>
                <a:cs typeface="Arial"/>
              </a:rPr>
              <a:t>)</a:t>
            </a:r>
            <a:endParaRPr lang="sk-SK" sz="2100" dirty="0"/>
          </a:p>
          <a:p>
            <a:pPr marL="355600" indent="-342900">
              <a:lnSpc>
                <a:spcPct val="100000"/>
              </a:lnSpc>
              <a:spcBef>
                <a:spcPts val="1475"/>
              </a:spcBef>
              <a:buFont typeface="Arial" panose="020B0604020202020204" pitchFamily="34" charset="0"/>
              <a:buChar char="•"/>
            </a:pPr>
            <a:r>
              <a:rPr lang="sk-SK" sz="2100" b="0" spc="60" dirty="0"/>
              <a:t>Prepojené zbierky</a:t>
            </a:r>
            <a:endParaRPr sz="21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243925" y="1335650"/>
            <a:ext cx="2133600" cy="742950"/>
            <a:chOff x="6243925" y="1335650"/>
            <a:chExt cx="2133600" cy="7429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43925" y="1335650"/>
              <a:ext cx="2133600" cy="7429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1075" y="1373750"/>
              <a:ext cx="2019299" cy="6286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70511"/>
          </a:xfrm>
          <a:prstGeom prst="rect">
            <a:avLst/>
          </a:prstGeom>
        </p:spPr>
        <p:txBody>
          <a:bodyPr vert="horz" wrap="square" lIns="0" tIns="450612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00"/>
              </a:spcBef>
            </a:pPr>
            <a:r>
              <a:rPr lang="sk-SK" sz="2700" dirty="0">
                <a:solidFill>
                  <a:srgbClr val="434343"/>
                </a:solidFill>
              </a:rPr>
              <a:t>Vaša prvá stránka </a:t>
            </a:r>
            <a:r>
              <a:rPr lang="sk-SK" sz="2700" dirty="0" err="1">
                <a:solidFill>
                  <a:srgbClr val="434343"/>
                </a:solidFill>
              </a:rPr>
              <a:t>Transkribus</a:t>
            </a:r>
            <a:endParaRPr sz="2700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571775" y="1263895"/>
            <a:ext cx="7944484" cy="2982868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lang="sk-SK" spc="200" dirty="0"/>
              <a:t>3 editovateľné stránky:</a:t>
            </a:r>
          </a:p>
          <a:p>
            <a:pPr marL="355600" indent="-342900">
              <a:lnSpc>
                <a:spcPct val="100000"/>
              </a:lnSpc>
              <a:spcBef>
                <a:spcPts val="1460"/>
              </a:spcBef>
              <a:buFont typeface="Arial" panose="020B0604020202020204" pitchFamily="34" charset="0"/>
              <a:buChar char="•"/>
            </a:pPr>
            <a:r>
              <a:rPr lang="sk-SK" spc="-20" dirty="0"/>
              <a:t>Domov
O
Preskúmať</a:t>
            </a:r>
            <a:endParaRPr spc="-10" dirty="0"/>
          </a:p>
          <a:p>
            <a:pPr>
              <a:lnSpc>
                <a:spcPct val="100000"/>
              </a:lnSpc>
              <a:spcBef>
                <a:spcPts val="520"/>
              </a:spcBef>
            </a:pPr>
            <a:endParaRPr spc="-10" dirty="0"/>
          </a:p>
          <a:p>
            <a:pPr marL="12700">
              <a:lnSpc>
                <a:spcPct val="100000"/>
              </a:lnSpc>
            </a:pPr>
            <a:r>
              <a:rPr b="0" spc="130" dirty="0">
                <a:latin typeface="Arial Unicode MS"/>
                <a:cs typeface="Arial Unicode MS"/>
              </a:rPr>
              <a:t>➞</a:t>
            </a:r>
            <a:r>
              <a:rPr b="0" spc="95" dirty="0">
                <a:latin typeface="Arial Unicode MS"/>
                <a:cs typeface="Arial Unicode MS"/>
              </a:rPr>
              <a:t> </a:t>
            </a:r>
            <a:r>
              <a:rPr lang="sk-SK" b="0" spc="75" dirty="0"/>
              <a:t>upravovať stránky a zobrazovať aktualizácie súčasne, vedľa seba</a:t>
            </a:r>
            <a:endParaRPr b="0" spc="-2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70511"/>
          </a:xfrm>
          <a:prstGeom prst="rect">
            <a:avLst/>
          </a:prstGeom>
        </p:spPr>
        <p:txBody>
          <a:bodyPr vert="horz" wrap="square" lIns="0" tIns="450612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00"/>
              </a:spcBef>
            </a:pPr>
            <a:r>
              <a:rPr lang="sk-SK" sz="2700" dirty="0">
                <a:solidFill>
                  <a:srgbClr val="434343"/>
                </a:solidFill>
              </a:rPr>
              <a:t>Vaša prvá stránka </a:t>
            </a:r>
            <a:r>
              <a:rPr lang="sk-SK" sz="2700" dirty="0" err="1">
                <a:solidFill>
                  <a:srgbClr val="434343"/>
                </a:solidFill>
              </a:rPr>
              <a:t>Transkribus</a:t>
            </a:r>
            <a:endParaRPr sz="2700" dirty="0"/>
          </a:p>
        </p:txBody>
      </p:sp>
      <p:sp>
        <p:nvSpPr>
          <p:cNvPr id="3" name="object 3"/>
          <p:cNvSpPr txBox="1"/>
          <p:nvPr/>
        </p:nvSpPr>
        <p:spPr>
          <a:xfrm>
            <a:off x="1" y="1263895"/>
            <a:ext cx="4494170" cy="1772280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lang="sk-SK" sz="2000" b="1" u="heavy" spc="-10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Arial"/>
                <a:cs typeface="Arial"/>
              </a:rPr>
              <a:t>Domov:</a:t>
            </a:r>
            <a:r>
              <a:rPr sz="2000" spc="-10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lang="sk-SK" sz="2000" spc="-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2000" b="1" spc="-10" dirty="0">
                <a:solidFill>
                  <a:srgbClr val="434343"/>
                </a:solidFill>
                <a:latin typeface="Arial"/>
                <a:cs typeface="Arial"/>
              </a:rPr>
              <a:t>Home</a:t>
            </a:r>
            <a:r>
              <a:rPr lang="sk-SK" sz="2000" spc="-10" dirty="0">
                <a:solidFill>
                  <a:srgbClr val="434343"/>
                </a:solidFill>
                <a:latin typeface="Arial"/>
                <a:cs typeface="Arial"/>
              </a:rPr>
              <a:t> - Domovská stránka</a:t>
            </a:r>
            <a:r>
              <a:rPr sz="2000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  <a:p>
            <a:pPr marL="469265" indent="-351155">
              <a:lnSpc>
                <a:spcPct val="100000"/>
              </a:lnSpc>
              <a:spcBef>
                <a:spcPts val="1375"/>
              </a:spcBef>
              <a:buChar char="●"/>
              <a:tabLst>
                <a:tab pos="469265" algn="l"/>
              </a:tabLst>
            </a:pPr>
            <a:r>
              <a:rPr lang="sk-SK" sz="1600" spc="-20" dirty="0">
                <a:solidFill>
                  <a:srgbClr val="434343"/>
                </a:solidFill>
                <a:latin typeface="Arial"/>
                <a:cs typeface="Arial"/>
              </a:rPr>
              <a:t>Titul
Stručný opis obsahu/stránky
Obrázok pozadia domovskej stránky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621773" y="1388550"/>
            <a:ext cx="4055110" cy="2762250"/>
            <a:chOff x="4621773" y="1388550"/>
            <a:chExt cx="4055110" cy="27622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21773" y="1388550"/>
              <a:ext cx="4054845" cy="27617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8923" y="1426650"/>
              <a:ext cx="3940544" cy="26474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66421"/>
            <a:ext cx="7774131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5" dirty="0">
                <a:solidFill>
                  <a:srgbClr val="434343"/>
                </a:solidFill>
              </a:rPr>
              <a:t>Trénovanie modelov AI</a:t>
            </a:r>
            <a:endParaRPr sz="36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24433" y="163076"/>
            <a:ext cx="1249698" cy="124855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852310" y="2305050"/>
            <a:ext cx="4496435" cy="2127885"/>
            <a:chOff x="3852310" y="2305050"/>
            <a:chExt cx="4496435" cy="21278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2310" y="2305050"/>
              <a:ext cx="4496100" cy="2127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09460" y="2343150"/>
              <a:ext cx="4381799" cy="201299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63275" y="1511691"/>
            <a:ext cx="5532725" cy="26340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dirty="0">
                <a:solidFill>
                  <a:srgbClr val="434343"/>
                </a:solidFill>
                <a:latin typeface="Arial"/>
                <a:cs typeface="Arial"/>
              </a:rPr>
              <a:t>Model</a:t>
            </a:r>
            <a:r>
              <a:rPr lang="sk-SK" sz="2300" b="1" dirty="0">
                <a:solidFill>
                  <a:srgbClr val="434343"/>
                </a:solidFill>
                <a:latin typeface="Arial"/>
                <a:cs typeface="Arial"/>
              </a:rPr>
              <a:t>y</a:t>
            </a:r>
            <a:r>
              <a:rPr sz="2300" b="1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2300" b="1" dirty="0" err="1">
                <a:solidFill>
                  <a:srgbClr val="434343"/>
                </a:solidFill>
                <a:latin typeface="Arial"/>
                <a:cs typeface="Arial"/>
              </a:rPr>
              <a:t>trénovateľné</a:t>
            </a:r>
            <a:r>
              <a:rPr lang="sk-SK" sz="2300" b="1" dirty="0">
                <a:solidFill>
                  <a:srgbClr val="434343"/>
                </a:solidFill>
                <a:latin typeface="Arial"/>
                <a:cs typeface="Arial"/>
              </a:rPr>
              <a:t> s </a:t>
            </a:r>
            <a:r>
              <a:rPr sz="2300" b="1" spc="-10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r>
              <a:rPr lang="sk-SK" sz="2300" b="1" spc="-10" dirty="0" err="1">
                <a:solidFill>
                  <a:srgbClr val="434343"/>
                </a:solidFill>
                <a:latin typeface="Arial"/>
                <a:cs typeface="Arial"/>
              </a:rPr>
              <a:t>om</a:t>
            </a:r>
            <a:r>
              <a:rPr sz="2300" b="1" spc="-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endParaRPr sz="2300" dirty="0">
              <a:latin typeface="Arial"/>
              <a:cs typeface="Arial"/>
            </a:endParaRPr>
          </a:p>
          <a:p>
            <a:pPr marL="1295400" marR="3388360">
              <a:lnSpc>
                <a:spcPts val="5870"/>
              </a:lnSpc>
              <a:spcBef>
                <a:spcPts val="160"/>
              </a:spcBef>
            </a:pPr>
            <a:r>
              <a:rPr sz="1700" spc="-20" dirty="0">
                <a:latin typeface="Arial"/>
                <a:cs typeface="Arial"/>
              </a:rPr>
              <a:t>Text</a:t>
            </a:r>
            <a:endParaRPr lang="sk-SK" sz="1700" spc="-20" dirty="0">
              <a:latin typeface="Arial"/>
              <a:cs typeface="Arial"/>
            </a:endParaRPr>
          </a:p>
          <a:p>
            <a:pPr marL="1295400" marR="3388360">
              <a:lnSpc>
                <a:spcPts val="5870"/>
              </a:lnSpc>
              <a:spcBef>
                <a:spcPts val="160"/>
              </a:spcBef>
            </a:pPr>
            <a:r>
              <a:rPr lang="sk-SK" sz="1700" spc="-10" dirty="0">
                <a:latin typeface="Arial"/>
                <a:cs typeface="Arial"/>
              </a:rPr>
              <a:t>Riadky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35"/>
              </a:spcBef>
            </a:pPr>
            <a:endParaRPr sz="1700" dirty="0">
              <a:latin typeface="Arial"/>
              <a:cs typeface="Arial"/>
            </a:endParaRPr>
          </a:p>
          <a:p>
            <a:pPr marL="641350">
              <a:lnSpc>
                <a:spcPct val="100000"/>
              </a:lnSpc>
            </a:pPr>
            <a:r>
              <a:rPr lang="sk-SK" sz="1700" dirty="0">
                <a:latin typeface="Arial"/>
                <a:cs typeface="Arial"/>
              </a:rPr>
              <a:t>    Bloky textu </a:t>
            </a:r>
            <a:endParaRPr sz="1700" dirty="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534811" y="2369056"/>
            <a:ext cx="1835150" cy="1640205"/>
            <a:chOff x="2534811" y="2369056"/>
            <a:chExt cx="1835150" cy="1640205"/>
          </a:xfrm>
        </p:grpSpPr>
        <p:sp>
          <p:nvSpPr>
            <p:cNvPr id="9" name="object 9"/>
            <p:cNvSpPr/>
            <p:nvPr/>
          </p:nvSpPr>
          <p:spPr>
            <a:xfrm>
              <a:off x="2582921" y="2389551"/>
              <a:ext cx="1729105" cy="459740"/>
            </a:xfrm>
            <a:custGeom>
              <a:avLst/>
              <a:gdLst/>
              <a:ahLst/>
              <a:cxnLst/>
              <a:rect l="l" t="t" r="r" b="b"/>
              <a:pathLst>
                <a:path w="1729104" h="459739">
                  <a:moveTo>
                    <a:pt x="0" y="0"/>
                  </a:moveTo>
                  <a:lnTo>
                    <a:pt x="43515" y="1399"/>
                  </a:lnTo>
                  <a:lnTo>
                    <a:pt x="81633" y="3324"/>
                  </a:lnTo>
                  <a:lnTo>
                    <a:pt x="136640" y="7330"/>
                  </a:lnTo>
                  <a:lnTo>
                    <a:pt x="206142" y="14650"/>
                  </a:lnTo>
                  <a:lnTo>
                    <a:pt x="290434" y="27287"/>
                  </a:lnTo>
                  <a:lnTo>
                    <a:pt x="339184" y="36672"/>
                  </a:lnTo>
                  <a:lnTo>
                    <a:pt x="385756" y="47178"/>
                  </a:lnTo>
                  <a:lnTo>
                    <a:pt x="430320" y="58718"/>
                  </a:lnTo>
                  <a:lnTo>
                    <a:pt x="473042" y="71207"/>
                  </a:lnTo>
                  <a:lnTo>
                    <a:pt x="524110" y="88021"/>
                  </a:lnTo>
                  <a:lnTo>
                    <a:pt x="572889" y="106014"/>
                  </a:lnTo>
                  <a:lnTo>
                    <a:pt x="619705" y="125018"/>
                  </a:lnTo>
                  <a:lnTo>
                    <a:pt x="664887" y="144863"/>
                  </a:lnTo>
                  <a:lnTo>
                    <a:pt x="708761" y="165383"/>
                  </a:lnTo>
                  <a:lnTo>
                    <a:pt x="751653" y="186407"/>
                  </a:lnTo>
                  <a:lnTo>
                    <a:pt x="793892" y="207768"/>
                  </a:lnTo>
                  <a:lnTo>
                    <a:pt x="835803" y="229298"/>
                  </a:lnTo>
                  <a:lnTo>
                    <a:pt x="871084" y="247435"/>
                  </a:lnTo>
                  <a:lnTo>
                    <a:pt x="906560" y="265472"/>
                  </a:lnTo>
                  <a:lnTo>
                    <a:pt x="942426" y="283307"/>
                  </a:lnTo>
                  <a:lnTo>
                    <a:pt x="978878" y="300841"/>
                  </a:lnTo>
                  <a:lnTo>
                    <a:pt x="1016112" y="317973"/>
                  </a:lnTo>
                  <a:lnTo>
                    <a:pt x="1054321" y="334601"/>
                  </a:lnTo>
                  <a:lnTo>
                    <a:pt x="1093703" y="350626"/>
                  </a:lnTo>
                  <a:lnTo>
                    <a:pt x="1134451" y="365947"/>
                  </a:lnTo>
                  <a:lnTo>
                    <a:pt x="1176762" y="380464"/>
                  </a:lnTo>
                  <a:lnTo>
                    <a:pt x="1220830" y="394075"/>
                  </a:lnTo>
                  <a:lnTo>
                    <a:pt x="1266851" y="406680"/>
                  </a:lnTo>
                  <a:lnTo>
                    <a:pt x="1315020" y="418180"/>
                  </a:lnTo>
                  <a:lnTo>
                    <a:pt x="1365533" y="428472"/>
                  </a:lnTo>
                  <a:lnTo>
                    <a:pt x="1418584" y="437457"/>
                  </a:lnTo>
                  <a:lnTo>
                    <a:pt x="1474369" y="445033"/>
                  </a:lnTo>
                  <a:lnTo>
                    <a:pt x="1533083" y="451101"/>
                  </a:lnTo>
                  <a:lnTo>
                    <a:pt x="1594921" y="455560"/>
                  </a:lnTo>
                  <a:lnTo>
                    <a:pt x="1660080" y="458309"/>
                  </a:lnTo>
                  <a:lnTo>
                    <a:pt x="1728753" y="459248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39698" y="237381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043" y="31463"/>
                  </a:moveTo>
                  <a:lnTo>
                    <a:pt x="0" y="15239"/>
                  </a:lnTo>
                  <a:lnTo>
                    <a:pt x="43401" y="0"/>
                  </a:lnTo>
                  <a:lnTo>
                    <a:pt x="43043" y="31463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39698" y="237381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401" y="0"/>
                  </a:moveTo>
                  <a:lnTo>
                    <a:pt x="0" y="15239"/>
                  </a:lnTo>
                  <a:lnTo>
                    <a:pt x="43043" y="31463"/>
                  </a:lnTo>
                  <a:lnTo>
                    <a:pt x="43401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83000" y="3167799"/>
              <a:ext cx="1750060" cy="12700"/>
            </a:xfrm>
            <a:custGeom>
              <a:avLst/>
              <a:gdLst/>
              <a:ahLst/>
              <a:cxnLst/>
              <a:rect l="l" t="t" r="r" b="b"/>
              <a:pathLst>
                <a:path w="1750060" h="12700">
                  <a:moveTo>
                    <a:pt x="0" y="0"/>
                  </a:moveTo>
                  <a:lnTo>
                    <a:pt x="44711" y="30"/>
                  </a:lnTo>
                  <a:lnTo>
                    <a:pt x="83285" y="81"/>
                  </a:lnTo>
                  <a:lnTo>
                    <a:pt x="138947" y="188"/>
                  </a:lnTo>
                  <a:lnTo>
                    <a:pt x="209279" y="384"/>
                  </a:lnTo>
                  <a:lnTo>
                    <a:pt x="294576" y="722"/>
                  </a:lnTo>
                  <a:lnTo>
                    <a:pt x="343907" y="973"/>
                  </a:lnTo>
                  <a:lnTo>
                    <a:pt x="391035" y="1254"/>
                  </a:lnTo>
                  <a:lnTo>
                    <a:pt x="436130" y="1563"/>
                  </a:lnTo>
                  <a:lnTo>
                    <a:pt x="479362" y="1897"/>
                  </a:lnTo>
                  <a:lnTo>
                    <a:pt x="538224" y="2413"/>
                  </a:lnTo>
                  <a:lnTo>
                    <a:pt x="594123" y="2970"/>
                  </a:lnTo>
                  <a:lnTo>
                    <a:pt x="647552" y="3561"/>
                  </a:lnTo>
                  <a:lnTo>
                    <a:pt x="699005" y="4178"/>
                  </a:lnTo>
                  <a:lnTo>
                    <a:pt x="748977" y="4816"/>
                  </a:lnTo>
                  <a:lnTo>
                    <a:pt x="797960" y="5467"/>
                  </a:lnTo>
                  <a:lnTo>
                    <a:pt x="846449" y="6125"/>
                  </a:lnTo>
                  <a:lnTo>
                    <a:pt x="884138" y="6637"/>
                  </a:lnTo>
                  <a:lnTo>
                    <a:pt x="922059" y="7146"/>
                  </a:lnTo>
                  <a:lnTo>
                    <a:pt x="960445" y="7648"/>
                  </a:lnTo>
                  <a:lnTo>
                    <a:pt x="999529" y="8141"/>
                  </a:lnTo>
                  <a:lnTo>
                    <a:pt x="1039541" y="8621"/>
                  </a:lnTo>
                  <a:lnTo>
                    <a:pt x="1080716" y="9086"/>
                  </a:lnTo>
                  <a:lnTo>
                    <a:pt x="1123285" y="9532"/>
                  </a:lnTo>
                  <a:lnTo>
                    <a:pt x="1167482" y="9955"/>
                  </a:lnTo>
                  <a:lnTo>
                    <a:pt x="1213537" y="10353"/>
                  </a:lnTo>
                  <a:lnTo>
                    <a:pt x="1261684" y="10723"/>
                  </a:lnTo>
                  <a:lnTo>
                    <a:pt x="1312155" y="11061"/>
                  </a:lnTo>
                  <a:lnTo>
                    <a:pt x="1365183" y="11364"/>
                  </a:lnTo>
                  <a:lnTo>
                    <a:pt x="1420999" y="11629"/>
                  </a:lnTo>
                  <a:lnTo>
                    <a:pt x="1479837" y="11853"/>
                  </a:lnTo>
                  <a:lnTo>
                    <a:pt x="1541929" y="12033"/>
                  </a:lnTo>
                  <a:lnTo>
                    <a:pt x="1607506" y="12165"/>
                  </a:lnTo>
                  <a:lnTo>
                    <a:pt x="1676802" y="12247"/>
                  </a:lnTo>
                  <a:lnTo>
                    <a:pt x="1750049" y="12275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539774" y="315206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18" y="31465"/>
                  </a:moveTo>
                  <a:lnTo>
                    <a:pt x="0" y="15714"/>
                  </a:lnTo>
                  <a:lnTo>
                    <a:pt x="43232" y="0"/>
                  </a:lnTo>
                  <a:lnTo>
                    <a:pt x="43218" y="3146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39774" y="315206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32" y="0"/>
                  </a:moveTo>
                  <a:lnTo>
                    <a:pt x="0" y="15714"/>
                  </a:lnTo>
                  <a:lnTo>
                    <a:pt x="43218" y="31465"/>
                  </a:lnTo>
                  <a:lnTo>
                    <a:pt x="43232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82796" y="3501149"/>
              <a:ext cx="1782445" cy="487045"/>
            </a:xfrm>
            <a:custGeom>
              <a:avLst/>
              <a:gdLst/>
              <a:ahLst/>
              <a:cxnLst/>
              <a:rect l="l" t="t" r="r" b="b"/>
              <a:pathLst>
                <a:path w="1782445" h="487045">
                  <a:moveTo>
                    <a:pt x="0" y="486849"/>
                  </a:moveTo>
                  <a:lnTo>
                    <a:pt x="46525" y="485326"/>
                  </a:lnTo>
                  <a:lnTo>
                    <a:pt x="85783" y="483285"/>
                  </a:lnTo>
                  <a:lnTo>
                    <a:pt x="142434" y="479038"/>
                  </a:lnTo>
                  <a:lnTo>
                    <a:pt x="214015" y="471280"/>
                  </a:lnTo>
                  <a:lnTo>
                    <a:pt x="300827" y="457884"/>
                  </a:lnTo>
                  <a:lnTo>
                    <a:pt x="351034" y="447936"/>
                  </a:lnTo>
                  <a:lnTo>
                    <a:pt x="399000" y="436799"/>
                  </a:lnTo>
                  <a:lnTo>
                    <a:pt x="444896" y="424566"/>
                  </a:lnTo>
                  <a:lnTo>
                    <a:pt x="488895" y="411327"/>
                  </a:lnTo>
                  <a:lnTo>
                    <a:pt x="541490" y="393505"/>
                  </a:lnTo>
                  <a:lnTo>
                    <a:pt x="591727" y="374432"/>
                  </a:lnTo>
                  <a:lnTo>
                    <a:pt x="639944" y="354288"/>
                  </a:lnTo>
                  <a:lnTo>
                    <a:pt x="686476" y="333251"/>
                  </a:lnTo>
                  <a:lnTo>
                    <a:pt x="731662" y="311501"/>
                  </a:lnTo>
                  <a:lnTo>
                    <a:pt x="775837" y="289215"/>
                  </a:lnTo>
                  <a:lnTo>
                    <a:pt x="819339" y="266571"/>
                  </a:lnTo>
                  <a:lnTo>
                    <a:pt x="862503" y="243749"/>
                  </a:lnTo>
                  <a:lnTo>
                    <a:pt x="898839" y="224524"/>
                  </a:lnTo>
                  <a:lnTo>
                    <a:pt x="935375" y="205405"/>
                  </a:lnTo>
                  <a:lnTo>
                    <a:pt x="972314" y="186499"/>
                  </a:lnTo>
                  <a:lnTo>
                    <a:pt x="1009856" y="167913"/>
                  </a:lnTo>
                  <a:lnTo>
                    <a:pt x="1048203" y="149753"/>
                  </a:lnTo>
                  <a:lnTo>
                    <a:pt x="1087555" y="132127"/>
                  </a:lnTo>
                  <a:lnTo>
                    <a:pt x="1128114" y="115140"/>
                  </a:lnTo>
                  <a:lnTo>
                    <a:pt x="1170081" y="98900"/>
                  </a:lnTo>
                  <a:lnTo>
                    <a:pt x="1213657" y="83512"/>
                  </a:lnTo>
                  <a:lnTo>
                    <a:pt x="1259043" y="69084"/>
                  </a:lnTo>
                  <a:lnTo>
                    <a:pt x="1306440" y="55722"/>
                  </a:lnTo>
                  <a:lnTo>
                    <a:pt x="1356049" y="43533"/>
                  </a:lnTo>
                  <a:lnTo>
                    <a:pt x="1408072" y="32623"/>
                  </a:lnTo>
                  <a:lnTo>
                    <a:pt x="1462709" y="23099"/>
                  </a:lnTo>
                  <a:lnTo>
                    <a:pt x="1520162" y="15067"/>
                  </a:lnTo>
                  <a:lnTo>
                    <a:pt x="1580632" y="8635"/>
                  </a:lnTo>
                  <a:lnTo>
                    <a:pt x="1644320" y="3909"/>
                  </a:lnTo>
                  <a:lnTo>
                    <a:pt x="1711426" y="995"/>
                  </a:lnTo>
                  <a:lnTo>
                    <a:pt x="1782153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39573" y="3972267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401" y="31463"/>
                  </a:moveTo>
                  <a:lnTo>
                    <a:pt x="0" y="16223"/>
                  </a:lnTo>
                  <a:lnTo>
                    <a:pt x="43043" y="0"/>
                  </a:lnTo>
                  <a:lnTo>
                    <a:pt x="43401" y="31463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539573" y="3972267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043" y="0"/>
                  </a:moveTo>
                  <a:lnTo>
                    <a:pt x="0" y="16223"/>
                  </a:lnTo>
                  <a:lnTo>
                    <a:pt x="43401" y="31463"/>
                  </a:lnTo>
                  <a:lnTo>
                    <a:pt x="43043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582799" y="3853949"/>
              <a:ext cx="1760855" cy="134620"/>
            </a:xfrm>
            <a:custGeom>
              <a:avLst/>
              <a:gdLst/>
              <a:ahLst/>
              <a:cxnLst/>
              <a:rect l="l" t="t" r="r" b="b"/>
              <a:pathLst>
                <a:path w="1760854" h="134620">
                  <a:moveTo>
                    <a:pt x="0" y="134512"/>
                  </a:moveTo>
                  <a:lnTo>
                    <a:pt x="45321" y="134099"/>
                  </a:lnTo>
                  <a:lnTo>
                    <a:pt x="84124" y="133535"/>
                  </a:lnTo>
                  <a:lnTo>
                    <a:pt x="140119" y="132361"/>
                  </a:lnTo>
                  <a:lnTo>
                    <a:pt x="210872" y="130218"/>
                  </a:lnTo>
                  <a:lnTo>
                    <a:pt x="296678" y="126516"/>
                  </a:lnTo>
                  <a:lnTo>
                    <a:pt x="346304" y="123768"/>
                  </a:lnTo>
                  <a:lnTo>
                    <a:pt x="393714" y="120691"/>
                  </a:lnTo>
                  <a:lnTo>
                    <a:pt x="439079" y="117311"/>
                  </a:lnTo>
                  <a:lnTo>
                    <a:pt x="482569" y="113652"/>
                  </a:lnTo>
                  <a:lnTo>
                    <a:pt x="541783" y="107995"/>
                  </a:lnTo>
                  <a:lnTo>
                    <a:pt x="598016" y="101896"/>
                  </a:lnTo>
                  <a:lnTo>
                    <a:pt x="651764" y="95428"/>
                  </a:lnTo>
                  <a:lnTo>
                    <a:pt x="703525" y="88666"/>
                  </a:lnTo>
                  <a:lnTo>
                    <a:pt x="753795" y="81683"/>
                  </a:lnTo>
                  <a:lnTo>
                    <a:pt x="803071" y="74553"/>
                  </a:lnTo>
                  <a:lnTo>
                    <a:pt x="851850" y="67349"/>
                  </a:lnTo>
                  <a:lnTo>
                    <a:pt x="889764" y="61743"/>
                  </a:lnTo>
                  <a:lnTo>
                    <a:pt x="927912" y="56171"/>
                  </a:lnTo>
                  <a:lnTo>
                    <a:pt x="966527" y="50668"/>
                  </a:lnTo>
                  <a:lnTo>
                    <a:pt x="1005844" y="45269"/>
                  </a:lnTo>
                  <a:lnTo>
                    <a:pt x="1046096" y="40009"/>
                  </a:lnTo>
                  <a:lnTo>
                    <a:pt x="1087517" y="34922"/>
                  </a:lnTo>
                  <a:lnTo>
                    <a:pt x="1130340" y="30043"/>
                  </a:lnTo>
                  <a:lnTo>
                    <a:pt x="1174801" y="25406"/>
                  </a:lnTo>
                  <a:lnTo>
                    <a:pt x="1221131" y="21046"/>
                  </a:lnTo>
                  <a:lnTo>
                    <a:pt x="1269566" y="16999"/>
                  </a:lnTo>
                  <a:lnTo>
                    <a:pt x="1320339" y="13297"/>
                  </a:lnTo>
                  <a:lnTo>
                    <a:pt x="1373683" y="9977"/>
                  </a:lnTo>
                  <a:lnTo>
                    <a:pt x="1429833" y="7073"/>
                  </a:lnTo>
                  <a:lnTo>
                    <a:pt x="1489023" y="4619"/>
                  </a:lnTo>
                  <a:lnTo>
                    <a:pt x="1551485" y="2650"/>
                  </a:lnTo>
                  <a:lnTo>
                    <a:pt x="1617455" y="1201"/>
                  </a:lnTo>
                  <a:lnTo>
                    <a:pt x="1687165" y="306"/>
                  </a:lnTo>
                  <a:lnTo>
                    <a:pt x="1760850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539574" y="397272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76" y="31465"/>
                  </a:moveTo>
                  <a:lnTo>
                    <a:pt x="0" y="15874"/>
                  </a:lnTo>
                  <a:lnTo>
                    <a:pt x="43173" y="0"/>
                  </a:lnTo>
                  <a:lnTo>
                    <a:pt x="43276" y="3146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539574" y="397272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173" y="0"/>
                  </a:moveTo>
                  <a:lnTo>
                    <a:pt x="0" y="15874"/>
                  </a:lnTo>
                  <a:lnTo>
                    <a:pt x="43276" y="31465"/>
                  </a:lnTo>
                  <a:lnTo>
                    <a:pt x="43173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70511"/>
          </a:xfrm>
          <a:prstGeom prst="rect">
            <a:avLst/>
          </a:prstGeom>
        </p:spPr>
        <p:txBody>
          <a:bodyPr vert="horz" wrap="square" lIns="0" tIns="450612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00"/>
              </a:spcBef>
            </a:pPr>
            <a:r>
              <a:rPr lang="sk-SK" sz="2700" dirty="0">
                <a:solidFill>
                  <a:srgbClr val="434343"/>
                </a:solidFill>
              </a:rPr>
              <a:t>Vaša prvá stránka </a:t>
            </a:r>
            <a:r>
              <a:rPr lang="sk-SK" sz="2700" dirty="0" err="1">
                <a:solidFill>
                  <a:srgbClr val="434343"/>
                </a:solidFill>
              </a:rPr>
              <a:t>Transkribus</a:t>
            </a:r>
            <a:endParaRPr sz="2700" dirty="0"/>
          </a:p>
        </p:txBody>
      </p:sp>
      <p:sp>
        <p:nvSpPr>
          <p:cNvPr id="3" name="object 3"/>
          <p:cNvSpPr txBox="1"/>
          <p:nvPr/>
        </p:nvSpPr>
        <p:spPr>
          <a:xfrm>
            <a:off x="571775" y="1263895"/>
            <a:ext cx="3989070" cy="2428870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lang="sk-SK" sz="2000" b="1" u="heavy" spc="-10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Arial"/>
                <a:cs typeface="Arial"/>
              </a:rPr>
              <a:t>O (</a:t>
            </a:r>
            <a:r>
              <a:rPr sz="2000" b="1" u="heavy" spc="-10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Arial"/>
                <a:cs typeface="Arial"/>
              </a:rPr>
              <a:t>About</a:t>
            </a:r>
            <a:r>
              <a:rPr lang="sk-SK" sz="2000" b="1" u="heavy" spc="-10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Arial"/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  <a:p>
            <a:pPr marL="12700" marR="771525">
              <a:lnSpc>
                <a:spcPct val="114999"/>
              </a:lnSpc>
              <a:spcBef>
                <a:spcPts val="1000"/>
              </a:spcBef>
            </a:pPr>
            <a:r>
              <a:rPr sz="2000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lang="sk-SK" sz="2000" dirty="0">
                <a:solidFill>
                  <a:srgbClr val="434343"/>
                </a:solidFill>
                <a:latin typeface="Arial"/>
                <a:cs typeface="Arial"/>
              </a:rPr>
              <a:t>Vysvetlenie projektu, obsah, tím...):</a:t>
            </a:r>
            <a:endParaRPr sz="2000" dirty="0">
              <a:latin typeface="Arial"/>
              <a:cs typeface="Arial"/>
            </a:endParaRPr>
          </a:p>
          <a:p>
            <a:pPr marL="469265" indent="-351155">
              <a:lnSpc>
                <a:spcPct val="100000"/>
              </a:lnSpc>
              <a:spcBef>
                <a:spcPts val="1375"/>
              </a:spcBef>
              <a:buChar char="●"/>
              <a:tabLst>
                <a:tab pos="469265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Toľko sekcií, koľko chcete
Každá časť: nadpis - text - obrázok (voliteľné)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647549" y="1335650"/>
            <a:ext cx="4055110" cy="2760980"/>
            <a:chOff x="4647549" y="1335650"/>
            <a:chExt cx="4055110" cy="27609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7549" y="1335650"/>
              <a:ext cx="4054849" cy="27608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04699" y="1373750"/>
              <a:ext cx="3940549" cy="26465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724" y="504333"/>
            <a:ext cx="586367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700" dirty="0">
                <a:solidFill>
                  <a:srgbClr val="434343"/>
                </a:solidFill>
              </a:rPr>
              <a:t>Vaša prvá stránka </a:t>
            </a:r>
            <a:r>
              <a:rPr lang="sk-SK" sz="2700" dirty="0" err="1">
                <a:solidFill>
                  <a:srgbClr val="434343"/>
                </a:solidFill>
              </a:rPr>
              <a:t>Transkribus</a:t>
            </a:r>
            <a:endParaRPr sz="2700" dirty="0"/>
          </a:p>
        </p:txBody>
      </p:sp>
      <p:sp>
        <p:nvSpPr>
          <p:cNvPr id="3" name="object 3"/>
          <p:cNvSpPr txBox="1"/>
          <p:nvPr/>
        </p:nvSpPr>
        <p:spPr>
          <a:xfrm>
            <a:off x="571774" y="959094"/>
            <a:ext cx="8343625" cy="2259593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lang="sk-SK" sz="2000" b="1" u="heavy" spc="-10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Arial"/>
                <a:cs typeface="Arial"/>
              </a:rPr>
              <a:t>Preskúmať (</a:t>
            </a:r>
            <a:r>
              <a:rPr sz="2000" b="1" u="heavy" spc="-10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Arial"/>
                <a:cs typeface="Arial"/>
              </a:rPr>
              <a:t>Explore</a:t>
            </a:r>
            <a:r>
              <a:rPr lang="sk-SK" sz="2000" b="1" u="heavy" spc="-10" dirty="0">
                <a:solidFill>
                  <a:srgbClr val="434343"/>
                </a:solidFill>
                <a:uFill>
                  <a:solidFill>
                    <a:srgbClr val="434343"/>
                  </a:solidFill>
                </a:uFill>
                <a:latin typeface="Arial"/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60"/>
              </a:spcBef>
            </a:pPr>
            <a:r>
              <a:rPr sz="2000" spc="60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lang="sk-SK" sz="2000" spc="60" dirty="0">
                <a:solidFill>
                  <a:srgbClr val="434343"/>
                </a:solidFill>
                <a:latin typeface="Arial"/>
                <a:cs typeface="Arial"/>
              </a:rPr>
              <a:t>Ako chcete nakonfigurovať stránku vyhľadávania</a:t>
            </a:r>
            <a:r>
              <a:rPr sz="2000" spc="-10" dirty="0">
                <a:solidFill>
                  <a:srgbClr val="434343"/>
                </a:solidFill>
                <a:latin typeface="Arial"/>
                <a:cs typeface="Arial"/>
              </a:rPr>
              <a:t>):</a:t>
            </a:r>
            <a:endParaRPr sz="2000" dirty="0">
              <a:latin typeface="Arial"/>
              <a:cs typeface="Arial"/>
            </a:endParaRPr>
          </a:p>
          <a:p>
            <a:pPr marL="469265" indent="-351155">
              <a:lnSpc>
                <a:spcPct val="100000"/>
              </a:lnSpc>
              <a:spcBef>
                <a:spcPts val="1375"/>
              </a:spcBef>
              <a:buChar char="●"/>
              <a:tabLst>
                <a:tab pos="469265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Povolenie značiek prehľadávania
Povolené značky (ak ste použili značky vo vašich dokumentoch </a:t>
            </a:r>
            <a:r>
              <a:rPr lang="sk-SK" sz="1600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)
Povoliť filtre a filter rokov (na základe metadát dokumentov </a:t>
            </a:r>
            <a:r>
              <a:rPr lang="sk-SK" sz="1600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376451" y="3245126"/>
            <a:ext cx="4391660" cy="1809403"/>
            <a:chOff x="2376451" y="3163500"/>
            <a:chExt cx="4391660" cy="18910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6451" y="3163500"/>
              <a:ext cx="4391101" cy="18904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3601" y="3201600"/>
              <a:ext cx="4276800" cy="17761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31875" y="3557550"/>
            <a:ext cx="3213735" cy="1403985"/>
            <a:chOff x="4031875" y="3557550"/>
            <a:chExt cx="3213735" cy="1403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1875" y="3557550"/>
              <a:ext cx="3213524" cy="14036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9025" y="3595650"/>
              <a:ext cx="3099224" cy="128932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70511"/>
          </a:xfrm>
          <a:prstGeom prst="rect">
            <a:avLst/>
          </a:prstGeom>
        </p:spPr>
        <p:txBody>
          <a:bodyPr vert="horz" wrap="square" lIns="0" tIns="450612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100"/>
              </a:spcBef>
            </a:pPr>
            <a:r>
              <a:rPr lang="sk-SK" sz="2700" dirty="0">
                <a:solidFill>
                  <a:srgbClr val="434343"/>
                </a:solidFill>
              </a:rPr>
              <a:t>Vaša prvá stránka </a:t>
            </a:r>
            <a:r>
              <a:rPr lang="sk-SK" sz="2700" dirty="0" err="1">
                <a:solidFill>
                  <a:srgbClr val="434343"/>
                </a:solidFill>
              </a:rPr>
              <a:t>Transkribus</a:t>
            </a:r>
            <a:endParaRPr sz="2700" dirty="0"/>
          </a:p>
        </p:txBody>
      </p:sp>
      <p:sp>
        <p:nvSpPr>
          <p:cNvPr id="6" name="object 6"/>
          <p:cNvSpPr txBox="1"/>
          <p:nvPr/>
        </p:nvSpPr>
        <p:spPr>
          <a:xfrm>
            <a:off x="571775" y="1263895"/>
            <a:ext cx="6015990" cy="2444259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lang="sk-SK" sz="2000" b="1" dirty="0">
                <a:solidFill>
                  <a:srgbClr val="434343"/>
                </a:solidFill>
                <a:latin typeface="Arial"/>
                <a:cs typeface="Arial"/>
              </a:rPr>
              <a:t>Ďalšie nastavenia (</a:t>
            </a:r>
            <a:r>
              <a:rPr sz="2000" b="1" dirty="0">
                <a:solidFill>
                  <a:srgbClr val="434343"/>
                </a:solidFill>
                <a:latin typeface="Arial"/>
                <a:cs typeface="Arial"/>
              </a:rPr>
              <a:t>Other</a:t>
            </a:r>
            <a:r>
              <a:rPr sz="2000" b="1" spc="1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434343"/>
                </a:solidFill>
                <a:latin typeface="Arial"/>
                <a:cs typeface="Arial"/>
              </a:rPr>
              <a:t>settings</a:t>
            </a:r>
            <a:r>
              <a:rPr lang="sk-SK" sz="2000" b="1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2000" b="1" spc="-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endParaRPr sz="2000" dirty="0">
              <a:latin typeface="Arial"/>
              <a:cs typeface="Arial"/>
            </a:endParaRPr>
          </a:p>
          <a:p>
            <a:pPr marL="469265" indent="-381635">
              <a:lnSpc>
                <a:spcPct val="100000"/>
              </a:lnSpc>
              <a:spcBef>
                <a:spcPts val="1360"/>
              </a:spcBef>
              <a:buChar char="●"/>
              <a:tabLst>
                <a:tab pos="469265" algn="l"/>
              </a:tabLst>
            </a:pPr>
            <a:r>
              <a:rPr lang="sk-SK" sz="2000" dirty="0">
                <a:solidFill>
                  <a:srgbClr val="434343"/>
                </a:solidFill>
                <a:latin typeface="Arial"/>
                <a:cs typeface="Arial"/>
              </a:rPr>
              <a:t>Jazyky + možnosť úpravy prekladov
Súkromie
Motív (logo a farba)
Používatelia (vlastník, redaktori)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675925" y="2586024"/>
            <a:ext cx="3213735" cy="1193165"/>
            <a:chOff x="5675925" y="2586024"/>
            <a:chExt cx="3213735" cy="119316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75925" y="2586024"/>
              <a:ext cx="3213525" cy="11927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33075" y="2624125"/>
              <a:ext cx="3099225" cy="10784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183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7600" y="820103"/>
            <a:ext cx="3908800" cy="79807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00750" y="1767292"/>
            <a:ext cx="294386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600" spc="120" dirty="0">
                <a:solidFill>
                  <a:srgbClr val="FFFFFF"/>
                </a:solidFill>
              </a:rPr>
              <a:t>Čas na otázky</a:t>
            </a:r>
            <a:endParaRPr sz="2600" dirty="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603025"/>
            <a:ext cx="9143998" cy="1540474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183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19601" y="1868731"/>
            <a:ext cx="3756492" cy="26597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 marR="5080" indent="-337185">
              <a:lnSpc>
                <a:spcPct val="100000"/>
              </a:lnSpc>
              <a:spcBef>
                <a:spcPts val="100"/>
              </a:spcBef>
            </a:pPr>
            <a:r>
              <a:rPr sz="4300" spc="300" dirty="0">
                <a:solidFill>
                  <a:srgbClr val="FFFFFF"/>
                </a:solidFill>
              </a:rPr>
              <a:t>Hands-</a:t>
            </a:r>
            <a:r>
              <a:rPr sz="4300" spc="360" dirty="0">
                <a:solidFill>
                  <a:srgbClr val="FFFFFF"/>
                </a:solidFill>
              </a:rPr>
              <a:t>on </a:t>
            </a:r>
            <a:r>
              <a:rPr sz="4300" spc="220" dirty="0">
                <a:solidFill>
                  <a:srgbClr val="FFFFFF"/>
                </a:solidFill>
              </a:rPr>
              <a:t>session</a:t>
            </a:r>
            <a:br>
              <a:rPr lang="sk-SK" sz="4300" spc="220" dirty="0">
                <a:solidFill>
                  <a:srgbClr val="FFFFFF"/>
                </a:solidFill>
              </a:rPr>
            </a:br>
            <a:r>
              <a:rPr lang="sk-SK" sz="4300" spc="220" dirty="0">
                <a:solidFill>
                  <a:srgbClr val="FFFFFF"/>
                </a:solidFill>
              </a:rPr>
              <a:t>Praktické sedenie</a:t>
            </a:r>
            <a:endParaRPr sz="4300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199" y="543336"/>
            <a:ext cx="4056801" cy="4056827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183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038493" y="1884539"/>
            <a:ext cx="29368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165" dirty="0">
                <a:solidFill>
                  <a:srgbClr val="FFFFFF"/>
                </a:solidFill>
                <a:latin typeface="Times New Roman"/>
                <a:cs typeface="Times New Roman"/>
              </a:rPr>
              <a:t>Help</a:t>
            </a:r>
            <a:r>
              <a:rPr sz="42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200" spc="285" dirty="0">
                <a:solidFill>
                  <a:srgbClr val="FFFFFF"/>
                </a:solidFill>
                <a:latin typeface="Times New Roman"/>
                <a:cs typeface="Times New Roman"/>
              </a:rPr>
              <a:t>Center</a:t>
            </a:r>
            <a:endParaRPr sz="42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699350"/>
            <a:ext cx="3524751" cy="352475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256249" y="2723967"/>
            <a:ext cx="43961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80" dirty="0">
                <a:solidFill>
                  <a:srgbClr val="FFFFFF"/>
                </a:solidFill>
                <a:latin typeface="Times New Roman"/>
                <a:cs typeface="Times New Roman"/>
              </a:rPr>
              <a:t>https://help.transkribus.org/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0357" rIns="0" bIns="0" rtlCol="0">
            <a:spAutoFit/>
          </a:bodyPr>
          <a:lstStyle/>
          <a:p>
            <a:pPr marL="5233670">
              <a:lnSpc>
                <a:spcPct val="100000"/>
              </a:lnSpc>
              <a:spcBef>
                <a:spcPts val="120"/>
              </a:spcBef>
            </a:pPr>
            <a:r>
              <a:rPr spc="215" dirty="0"/>
              <a:t>Thank</a:t>
            </a:r>
            <a:r>
              <a:rPr spc="-114" dirty="0"/>
              <a:t> </a:t>
            </a:r>
            <a:r>
              <a:rPr spc="-20" dirty="0"/>
              <a:t>you!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330500" y="1629297"/>
            <a:ext cx="3070225" cy="198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Website:</a:t>
            </a:r>
            <a:r>
              <a:rPr sz="1600" spc="50" dirty="0">
                <a:latin typeface="Arial"/>
                <a:cs typeface="Arial"/>
              </a:rPr>
              <a:t>  </a:t>
            </a:r>
            <a:r>
              <a:rPr sz="16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https://transkribus.org/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1600">
              <a:latin typeface="Arial"/>
              <a:cs typeface="Arial"/>
            </a:endParaRPr>
          </a:p>
          <a:p>
            <a:pPr marL="12700" marR="694690">
              <a:lnSpc>
                <a:spcPct val="150000"/>
              </a:lnSpc>
            </a:pPr>
            <a:r>
              <a:rPr sz="1600" dirty="0">
                <a:latin typeface="Arial"/>
                <a:cs typeface="Arial"/>
              </a:rPr>
              <a:t>Email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addresses: </a:t>
            </a:r>
            <a:r>
              <a:rPr sz="16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s.mansutti@readcoop.eu</a:t>
            </a:r>
            <a:r>
              <a:rPr sz="1600" spc="-10" dirty="0">
                <a:solidFill>
                  <a:srgbClr val="0097A7"/>
                </a:solidFill>
                <a:latin typeface="Arial"/>
                <a:cs typeface="Arial"/>
              </a:rPr>
              <a:t> </a:t>
            </a:r>
            <a:r>
              <a:rPr sz="16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m.elattal@readcoop.eu</a:t>
            </a:r>
            <a:r>
              <a:rPr sz="1600" spc="-10" dirty="0">
                <a:solidFill>
                  <a:srgbClr val="0097A7"/>
                </a:solidFill>
                <a:latin typeface="Arial"/>
                <a:cs typeface="Arial"/>
              </a:rPr>
              <a:t> </a:t>
            </a:r>
            <a:r>
              <a:rPr sz="16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5"/>
              </a:rPr>
              <a:t>info@readcoop.eu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5139690" cy="5055235"/>
            <a:chOff x="0" y="0"/>
            <a:chExt cx="5139690" cy="5055235"/>
          </a:xfrm>
        </p:grpSpPr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04774" y="4470300"/>
              <a:ext cx="1134451" cy="5847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4305551" cy="44703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" y="2857500"/>
            <a:ext cx="9144000" cy="2286000"/>
            <a:chOff x="1" y="2857500"/>
            <a:chExt cx="9144000" cy="2286000"/>
          </a:xfrm>
        </p:grpSpPr>
        <p:sp>
          <p:nvSpPr>
            <p:cNvPr id="4" name="object 4"/>
            <p:cNvSpPr/>
            <p:nvPr/>
          </p:nvSpPr>
          <p:spPr>
            <a:xfrm>
              <a:off x="3932699" y="5084574"/>
              <a:ext cx="1278890" cy="59055"/>
            </a:xfrm>
            <a:custGeom>
              <a:avLst/>
              <a:gdLst/>
              <a:ahLst/>
              <a:cxnLst/>
              <a:rect l="l" t="t" r="r" b="b"/>
              <a:pathLst>
                <a:path w="1278889" h="59054">
                  <a:moveTo>
                    <a:pt x="0" y="0"/>
                  </a:moveTo>
                  <a:lnTo>
                    <a:pt x="1278599" y="0"/>
                  </a:lnTo>
                  <a:lnTo>
                    <a:pt x="1278599" y="58924"/>
                  </a:lnTo>
                  <a:lnTo>
                    <a:pt x="0" y="589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8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" y="2857500"/>
              <a:ext cx="9143998" cy="228599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04298" y="1961947"/>
            <a:ext cx="420751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80" dirty="0">
                <a:solidFill>
                  <a:srgbClr val="434343"/>
                </a:solidFill>
              </a:rPr>
              <a:t>Unlocking</a:t>
            </a:r>
            <a:r>
              <a:rPr sz="2600" spc="-30" dirty="0">
                <a:solidFill>
                  <a:srgbClr val="434343"/>
                </a:solidFill>
              </a:rPr>
              <a:t> </a:t>
            </a:r>
            <a:r>
              <a:rPr sz="2600" spc="190" dirty="0">
                <a:solidFill>
                  <a:srgbClr val="434343"/>
                </a:solidFill>
              </a:rPr>
              <a:t>the</a:t>
            </a:r>
            <a:r>
              <a:rPr sz="2600" spc="10" dirty="0">
                <a:solidFill>
                  <a:srgbClr val="434343"/>
                </a:solidFill>
              </a:rPr>
              <a:t> </a:t>
            </a:r>
            <a:r>
              <a:rPr sz="2600" spc="145" dirty="0">
                <a:solidFill>
                  <a:srgbClr val="434343"/>
                </a:solidFill>
              </a:rPr>
              <a:t>past,</a:t>
            </a:r>
            <a:r>
              <a:rPr sz="2600" spc="-20" dirty="0">
                <a:solidFill>
                  <a:srgbClr val="434343"/>
                </a:solidFill>
              </a:rPr>
              <a:t> </a:t>
            </a:r>
            <a:r>
              <a:rPr sz="2600" spc="160" dirty="0">
                <a:solidFill>
                  <a:srgbClr val="434343"/>
                </a:solidFill>
              </a:rPr>
              <a:t>together</a:t>
            </a:r>
            <a:endParaRPr sz="2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17625" y="820100"/>
            <a:ext cx="3908748" cy="7980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79C4FD-49B7-7037-17BB-46EE8B231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06" y="66421"/>
            <a:ext cx="7578725" cy="1138773"/>
          </a:xfrm>
        </p:spPr>
        <p:txBody>
          <a:bodyPr/>
          <a:lstStyle/>
          <a:p>
            <a:pPr algn="l"/>
            <a:r>
              <a:rPr lang="sk-SK" b="1" dirty="0">
                <a:solidFill>
                  <a:srgbClr val="33475B"/>
                </a:solidFill>
                <a:latin typeface="Noto Sans Display"/>
              </a:rPr>
              <a:t>Analýza rozloženia (segmentácia)</a:t>
            </a:r>
            <a:br>
              <a:rPr lang="sk-SK" b="1" dirty="0">
                <a:solidFill>
                  <a:srgbClr val="33475B"/>
                </a:solidFill>
                <a:latin typeface="Noto Sans Display"/>
              </a:rPr>
            </a:b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5E1946F-E33F-FE2B-626A-8F4457677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775" y="1263895"/>
            <a:ext cx="7944484" cy="2462213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sk-SK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2"/>
              </a:rPr>
              <a:t>1. Automatická analýza rozloženia</a:t>
            </a:r>
            <a:endParaRPr lang="sk-SK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3"/>
              </a:rPr>
              <a:t>2. Rozšírené nastavenia konfigurácie rozloženia</a:t>
            </a:r>
            <a:endParaRPr lang="sk-SK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4"/>
              </a:rPr>
              <a:t>3. Manuálna úprava rozloženia</a:t>
            </a:r>
            <a:endParaRPr lang="sk-SK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5"/>
              </a:rPr>
              <a:t>4. Základné modely</a:t>
            </a:r>
            <a:endParaRPr lang="sk-SK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6"/>
              </a:rPr>
              <a:t>5. Modely polí</a:t>
            </a:r>
            <a:r>
              <a:rPr lang="sk-SK" b="0" i="0" u="none" strike="noStrike" dirty="0">
                <a:solidFill>
                  <a:srgbClr val="2D3E50"/>
                </a:solidFill>
                <a:effectLst/>
                <a:latin typeface="Noto Sans Display"/>
              </a:rPr>
              <a:t> </a:t>
            </a:r>
            <a:endParaRPr lang="sk-SK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7"/>
              </a:rPr>
              <a:t>6. Tabuľky_</a:t>
            </a:r>
            <a:r>
              <a:rPr lang="sk-SK" b="0" dirty="0">
                <a:solidFill>
                  <a:srgbClr val="2D3E50"/>
                </a:solidFill>
                <a:latin typeface="Noto Sans Display"/>
                <a:hlinkClick r:id="rId7"/>
              </a:rPr>
              <a:t>M</a:t>
            </a:r>
            <a:r>
              <a:rPr lang="sk-SK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7"/>
              </a:rPr>
              <a:t>odely</a:t>
            </a:r>
            <a:endParaRPr lang="sk-SK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8"/>
              </a:rPr>
              <a:t>7. Noviny</a:t>
            </a:r>
            <a:endParaRPr lang="sk-SK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37349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1" y="3822141"/>
            <a:ext cx="502920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25" dirty="0">
                <a:solidFill>
                  <a:srgbClr val="FFFFFF"/>
                </a:solidFill>
                <a:latin typeface="Times New Roman"/>
                <a:cs typeface="Times New Roman"/>
              </a:rPr>
              <a:t>Tr</a:t>
            </a:r>
            <a:r>
              <a:rPr lang="sk-SK" sz="2600" spc="125" dirty="0" err="1">
                <a:solidFill>
                  <a:srgbClr val="FFFFFF"/>
                </a:solidFill>
                <a:latin typeface="Times New Roman"/>
                <a:cs typeface="Times New Roman"/>
              </a:rPr>
              <a:t>énovanie</a:t>
            </a:r>
            <a:r>
              <a:rPr lang="sk-SK" sz="2600" spc="125" dirty="0">
                <a:solidFill>
                  <a:srgbClr val="FFFFFF"/>
                </a:solidFill>
                <a:latin typeface="Times New Roman"/>
                <a:cs typeface="Times New Roman"/>
              </a:rPr>
              <a:t> textových modelov</a:t>
            </a:r>
            <a:endParaRPr sz="26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4949" y="441374"/>
            <a:ext cx="4094100" cy="30704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Modely textu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563224" y="1403331"/>
            <a:ext cx="6066175" cy="36651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Pred tréningom modelu: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
potrebujete </a:t>
            </a:r>
            <a:r>
              <a:rPr lang="sk-SK" sz="1800" b="1" dirty="0">
                <a:solidFill>
                  <a:srgbClr val="434343"/>
                </a:solidFill>
                <a:latin typeface="Arial"/>
                <a:cs typeface="Arial"/>
              </a:rPr>
              <a:t>25 až 75 strán (5000-15000 slov)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
prepísaného materiálu (</a:t>
            </a:r>
            <a:r>
              <a:rPr lang="sk-SK" sz="1800" b="1" dirty="0" err="1">
                <a:solidFill>
                  <a:srgbClr val="434343"/>
                </a:solidFill>
                <a:latin typeface="Arial"/>
                <a:cs typeface="Arial"/>
              </a:rPr>
              <a:t>GT_Základná</a:t>
            </a:r>
            <a:r>
              <a:rPr lang="sk-SK" sz="1800" b="1" dirty="0">
                <a:solidFill>
                  <a:srgbClr val="434343"/>
                </a:solidFill>
                <a:latin typeface="Arial"/>
                <a:cs typeface="Arial"/>
              </a:rPr>
              <a:t> pravda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), v závislosti od typu dokumentu (tlačený alebo písaný rukou)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1800" b="1" spc="90" dirty="0">
                <a:solidFill>
                  <a:srgbClr val="434343"/>
                </a:solidFill>
                <a:latin typeface="Arial"/>
                <a:cs typeface="Arial"/>
              </a:rPr>
              <a:t>2</a:t>
            </a:r>
            <a:r>
              <a:rPr sz="1800" b="1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b="1" spc="-10" dirty="0">
                <a:solidFill>
                  <a:srgbClr val="434343"/>
                </a:solidFill>
                <a:latin typeface="Arial"/>
                <a:cs typeface="Arial"/>
              </a:rPr>
              <a:t>m</a:t>
            </a:r>
            <a:r>
              <a:rPr lang="sk-SK" sz="1800" b="1" spc="-10" dirty="0">
                <a:solidFill>
                  <a:srgbClr val="434343"/>
                </a:solidFill>
                <a:latin typeface="Arial"/>
                <a:cs typeface="Arial"/>
              </a:rPr>
              <a:t>ožnosti</a:t>
            </a:r>
            <a:r>
              <a:rPr sz="1800" b="1" spc="-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endParaRPr sz="1800" b="1" dirty="0">
              <a:latin typeface="Arial"/>
              <a:cs typeface="Arial"/>
            </a:endParaRPr>
          </a:p>
          <a:p>
            <a:pPr marL="468630" indent="-365760" algn="l">
              <a:lnSpc>
                <a:spcPct val="100000"/>
              </a:lnSpc>
              <a:buFont typeface="+mj-lt"/>
              <a:buAutoNum type="arabicPeriod"/>
              <a:tabLst>
                <a:tab pos="468630" algn="l"/>
              </a:tabLst>
            </a:pPr>
            <a:r>
              <a:rPr lang="sk-SK" sz="1800" spc="10" dirty="0">
                <a:solidFill>
                  <a:srgbClr val="FF0000"/>
                </a:solidFill>
                <a:latin typeface="Arial"/>
                <a:cs typeface="Arial"/>
              </a:rPr>
              <a:t>Ručný prepis stránky </a:t>
            </a:r>
            <a:r>
              <a:rPr lang="sk-SK" sz="1800" spc="10" dirty="0">
                <a:solidFill>
                  <a:srgbClr val="FF0000"/>
                </a:solidFill>
                <a:latin typeface="Arial"/>
                <a:cs typeface="Arial"/>
                <a:hlinkClick r:id="rId2"/>
              </a:rPr>
              <a:t>https://help.transkribus.org/transcribing-manually</a:t>
            </a:r>
            <a:endParaRPr lang="sk-SK" sz="1800" spc="1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468630" indent="-365760" algn="just">
              <a:lnSpc>
                <a:spcPct val="100000"/>
              </a:lnSpc>
              <a:buFont typeface="+mj-lt"/>
              <a:buAutoNum type="arabicPeriod"/>
              <a:tabLst>
                <a:tab pos="468630" algn="l"/>
              </a:tabLst>
            </a:pPr>
            <a:r>
              <a:rPr lang="sk-SK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sk-SK" sz="1800" dirty="0">
                <a:solidFill>
                  <a:srgbClr val="FF0000"/>
                </a:solidFill>
                <a:latin typeface="Arial"/>
                <a:cs typeface="Arial"/>
              </a:rPr>
              <a:t>oužitie hotového modelu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, ktorý bol trénovaný na podobnom skripte (ak je k dispozícii) a manuálna oprava prepisu</a:t>
            </a:r>
          </a:p>
          <a:p>
            <a:pPr marL="468630" indent="-365760" algn="just">
              <a:lnSpc>
                <a:spcPct val="100000"/>
              </a:lnSpc>
              <a:buFont typeface="+mj-lt"/>
              <a:buAutoNum type="arabicPeriod"/>
              <a:tabLst>
                <a:tab pos="468630" algn="l"/>
              </a:tabLst>
            </a:pPr>
            <a:endParaRPr sz="18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77000" y="2317586"/>
            <a:ext cx="2216746" cy="22146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3080" y="1271401"/>
            <a:ext cx="8117840" cy="29110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eriod"/>
            </a:pPr>
            <a:r>
              <a:rPr lang="sk-SK" sz="1500" b="1" dirty="0">
                <a:solidFill>
                  <a:srgbClr val="434343"/>
                </a:solidFill>
                <a:latin typeface="Arial"/>
                <a:cs typeface="Arial"/>
              </a:rPr>
              <a:t>možnosť: manuálny prepis dokumentov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500" dirty="0">
              <a:latin typeface="Arial"/>
              <a:cs typeface="Arial"/>
            </a:endParaRPr>
          </a:p>
          <a:p>
            <a:pPr marL="468630" indent="-342900">
              <a:lnSpc>
                <a:spcPct val="100000"/>
              </a:lnSpc>
              <a:buFont typeface="+mj-lt"/>
              <a:buAutoNum type="arabicPeriod"/>
              <a:tabLst>
                <a:tab pos="469265" algn="l"/>
              </a:tabLst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Vyberte stránky, ktoré chcete zahrnúť do </a:t>
            </a:r>
            <a:r>
              <a:rPr lang="sk-SK" sz="1500" b="1" dirty="0" err="1">
                <a:solidFill>
                  <a:srgbClr val="FF0000"/>
                </a:solidFill>
                <a:latin typeface="Arial"/>
                <a:cs typeface="Arial"/>
              </a:rPr>
              <a:t>GT_Základnej</a:t>
            </a:r>
            <a:r>
              <a:rPr lang="sk-SK" sz="1500" b="1" dirty="0">
                <a:solidFill>
                  <a:srgbClr val="FF0000"/>
                </a:solidFill>
                <a:latin typeface="Arial"/>
                <a:cs typeface="Arial"/>
              </a:rPr>
              <a:t> pravdy</a:t>
            </a:r>
          </a:p>
          <a:p>
            <a:pPr marL="468630" indent="-342900">
              <a:lnSpc>
                <a:spcPct val="100000"/>
              </a:lnSpc>
              <a:buFont typeface="+mj-lt"/>
              <a:buAutoNum type="arabicPeriod"/>
              <a:tabLst>
                <a:tab pos="469265" algn="l"/>
              </a:tabLst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Spustite rozpoznávanie rozloženia textu – segmentácia (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Layout</a:t>
            </a:r>
            <a:r>
              <a:rPr sz="1500" spc="3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34343"/>
                </a:solidFill>
                <a:latin typeface="Arial"/>
                <a:cs typeface="Arial"/>
              </a:rPr>
              <a:t>Recognition</a:t>
            </a:r>
            <a:r>
              <a:rPr lang="sk-SK" sz="1500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500" dirty="0">
              <a:latin typeface="Arial"/>
              <a:cs typeface="Arial"/>
            </a:endParaRPr>
          </a:p>
          <a:p>
            <a:pPr marL="468630" indent="-342900">
              <a:lnSpc>
                <a:spcPct val="100000"/>
              </a:lnSpc>
              <a:spcBef>
                <a:spcPts val="900"/>
              </a:spcBef>
              <a:buFont typeface="+mj-lt"/>
              <a:buAutoNum type="arabicPeriod"/>
              <a:tabLst>
                <a:tab pos="469265" algn="l"/>
              </a:tabLst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Prepísať od začiatku:</a:t>
            </a:r>
          </a:p>
          <a:p>
            <a:pPr marL="125730" lvl="1">
              <a:spcBef>
                <a:spcPts val="900"/>
              </a:spcBef>
              <a:tabLst>
                <a:tab pos="469265" algn="l"/>
              </a:tabLst>
            </a:pPr>
            <a:r>
              <a:rPr lang="sk-SK" sz="1500" b="1" dirty="0">
                <a:solidFill>
                  <a:srgbClr val="434343"/>
                </a:solidFill>
                <a:latin typeface="Arial"/>
                <a:cs typeface="Arial"/>
              </a:rPr>
              <a:t>Označte</a:t>
            </a: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 slová, ktoré nemôžete prečítať ako nejasné alebo "medzera“</a:t>
            </a:r>
          </a:p>
          <a:p>
            <a:pPr marL="125730" lvl="3">
              <a:spcBef>
                <a:spcPts val="900"/>
              </a:spcBef>
              <a:tabLst>
                <a:tab pos="469265" algn="l"/>
              </a:tabLst>
            </a:pPr>
            <a:r>
              <a:rPr lang="sk-SK" sz="1500" b="1" dirty="0">
                <a:solidFill>
                  <a:srgbClr val="434343"/>
                </a:solidFill>
                <a:latin typeface="Arial"/>
                <a:cs typeface="Arial"/>
              </a:rPr>
              <a:t>Riadky</a:t>
            </a: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, ktoré zostali prázdne: sa v tréningu neberú do úvahy</a:t>
            </a:r>
          </a:p>
          <a:p>
            <a:pPr marL="125730" lvl="3">
              <a:spcBef>
                <a:spcPts val="900"/>
              </a:spcBef>
              <a:tabLst>
                <a:tab pos="469265" algn="l"/>
              </a:tabLst>
            </a:pPr>
            <a:r>
              <a:rPr lang="sk-SK" sz="1500" b="1" spc="30" dirty="0">
                <a:solidFill>
                  <a:srgbClr val="434343"/>
                </a:solidFill>
                <a:latin typeface="Arial"/>
                <a:cs typeface="Arial"/>
              </a:rPr>
              <a:t>Skratky: </a:t>
            </a:r>
            <a:r>
              <a:rPr lang="sk-SK" sz="1500" spc="30" dirty="0">
                <a:solidFill>
                  <a:srgbClr val="434343"/>
                </a:solidFill>
                <a:latin typeface="Arial"/>
                <a:cs typeface="Arial"/>
              </a:rPr>
              <a:t>udržiavané/riešené/označené: záleží na tom, čo očakávate ako konečný výstup</a:t>
            </a:r>
          </a:p>
          <a:p>
            <a:pPr marL="125730" lvl="3">
              <a:spcBef>
                <a:spcPts val="900"/>
              </a:spcBef>
              <a:tabLst>
                <a:tab pos="469265" algn="l"/>
              </a:tabLst>
            </a:pPr>
            <a:endParaRPr sz="1500" dirty="0">
              <a:latin typeface="Arial"/>
              <a:cs typeface="Arial"/>
            </a:endParaRPr>
          </a:p>
          <a:p>
            <a:pPr marL="125730" lvl="1">
              <a:tabLst>
                <a:tab pos="469265" algn="l"/>
              </a:tabLst>
            </a:pPr>
            <a:r>
              <a:rPr lang="sk-SK" sz="1500" b="1" dirty="0">
                <a:solidFill>
                  <a:srgbClr val="434343"/>
                </a:solidFill>
                <a:latin typeface="Arial"/>
                <a:cs typeface="Arial"/>
              </a:rPr>
              <a:t>Uložte stránku ako GT "Základnú pravdu“!</a:t>
            </a:r>
            <a:endParaRPr sz="1500" b="1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5699" y="858650"/>
            <a:ext cx="1559375" cy="15579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352496"/>
            <a:ext cx="7245350" cy="17491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sk-SK" sz="1600" b="1" spc="65" dirty="0">
                <a:solidFill>
                  <a:srgbClr val="434343"/>
                </a:solidFill>
                <a:latin typeface="Arial"/>
                <a:cs typeface="Arial"/>
              </a:rPr>
              <a:t>2. možnosť: </a:t>
            </a:r>
            <a:r>
              <a:rPr lang="sk-SK" sz="1600" spc="65" dirty="0">
                <a:solidFill>
                  <a:srgbClr val="434343"/>
                </a:solidFill>
                <a:latin typeface="Arial"/>
                <a:cs typeface="Arial"/>
              </a:rPr>
              <a:t>použitie modelu/</a:t>
            </a:r>
            <a:r>
              <a:rPr lang="sk-SK" sz="1600" spc="65" dirty="0" err="1">
                <a:solidFill>
                  <a:srgbClr val="434343"/>
                </a:solidFill>
                <a:latin typeface="Arial"/>
                <a:cs typeface="Arial"/>
              </a:rPr>
              <a:t>supermodelu</a:t>
            </a:r>
            <a:r>
              <a:rPr lang="sk-SK" sz="1600" spc="65" dirty="0">
                <a:solidFill>
                  <a:srgbClr val="434343"/>
                </a:solidFill>
                <a:latin typeface="Arial"/>
                <a:cs typeface="Arial"/>
              </a:rPr>
              <a:t> a následná oprava automatických prepisov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1600" dirty="0">
              <a:latin typeface="Arial"/>
              <a:cs typeface="Arial"/>
            </a:endParaRPr>
          </a:p>
          <a:p>
            <a:pPr marL="469265" indent="-351155">
              <a:lnSpc>
                <a:spcPct val="100000"/>
              </a:lnSpc>
              <a:buFont typeface="+mj-lt"/>
              <a:buAutoNum type="arabicPeriod"/>
              <a:tabLst>
                <a:tab pos="469265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Vyberte stránky, ktoré chcete zahrnúť do základnej pravdy</a:t>
            </a:r>
          </a:p>
          <a:p>
            <a:pPr marL="469265" indent="-351155">
              <a:lnSpc>
                <a:spcPct val="100000"/>
              </a:lnSpc>
              <a:buFont typeface="+mj-lt"/>
              <a:buAutoNum type="arabicPeriod"/>
              <a:tabLst>
                <a:tab pos="469265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Spustenie rozpoznávania textu</a:t>
            </a:r>
          </a:p>
          <a:p>
            <a:pPr marL="469265" indent="-351155">
              <a:lnSpc>
                <a:spcPct val="100000"/>
              </a:lnSpc>
              <a:buFont typeface="+mj-lt"/>
              <a:buAutoNum type="arabicPeriod"/>
              <a:tabLst>
                <a:tab pos="469265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Oprava automatických prepisov</a:t>
            </a:r>
          </a:p>
          <a:p>
            <a:pPr marL="469265" indent="-351155">
              <a:lnSpc>
                <a:spcPct val="100000"/>
              </a:lnSpc>
              <a:buFont typeface="+mj-lt"/>
              <a:buAutoNum type="arabicPeriod"/>
              <a:tabLst>
                <a:tab pos="469265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Uložte stránku ako "Základnú pravdu"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57400" y="3355500"/>
            <a:ext cx="4879340" cy="1758314"/>
            <a:chOff x="2057400" y="3355500"/>
            <a:chExt cx="4879340" cy="175831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06975" y="4019450"/>
              <a:ext cx="1029656" cy="10286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97825" y="3355500"/>
              <a:ext cx="1119349" cy="11193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7400" y="3813363"/>
              <a:ext cx="1300174" cy="130017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57574" y="3934554"/>
              <a:ext cx="628015" cy="528955"/>
            </a:xfrm>
            <a:custGeom>
              <a:avLst/>
              <a:gdLst/>
              <a:ahLst/>
              <a:cxnLst/>
              <a:rect l="l" t="t" r="r" b="b"/>
              <a:pathLst>
                <a:path w="628014" h="528954">
                  <a:moveTo>
                    <a:pt x="0" y="528895"/>
                  </a:moveTo>
                  <a:lnTo>
                    <a:pt x="52834" y="524919"/>
                  </a:lnTo>
                  <a:lnTo>
                    <a:pt x="100672" y="513540"/>
                  </a:lnTo>
                  <a:lnTo>
                    <a:pt x="144067" y="495579"/>
                  </a:lnTo>
                  <a:lnTo>
                    <a:pt x="183576" y="471861"/>
                  </a:lnTo>
                  <a:lnTo>
                    <a:pt x="219755" y="443207"/>
                  </a:lnTo>
                  <a:lnTo>
                    <a:pt x="253157" y="410440"/>
                  </a:lnTo>
                  <a:lnTo>
                    <a:pt x="284340" y="374383"/>
                  </a:lnTo>
                  <a:lnTo>
                    <a:pt x="313859" y="335858"/>
                  </a:lnTo>
                  <a:lnTo>
                    <a:pt x="342269" y="295688"/>
                  </a:lnTo>
                  <a:lnTo>
                    <a:pt x="370125" y="254695"/>
                  </a:lnTo>
                  <a:lnTo>
                    <a:pt x="397984" y="213702"/>
                  </a:lnTo>
                  <a:lnTo>
                    <a:pt x="426400" y="173532"/>
                  </a:lnTo>
                  <a:lnTo>
                    <a:pt x="455928" y="135006"/>
                  </a:lnTo>
                  <a:lnTo>
                    <a:pt x="487124" y="98949"/>
                  </a:lnTo>
                  <a:lnTo>
                    <a:pt x="520542" y="66182"/>
                  </a:lnTo>
                  <a:lnTo>
                    <a:pt x="566286" y="31104"/>
                  </a:lnTo>
                  <a:lnTo>
                    <a:pt x="617454" y="4059"/>
                  </a:lnTo>
                  <a:lnTo>
                    <a:pt x="627740" y="13"/>
                  </a:lnTo>
                </a:path>
              </a:pathLst>
            </a:custGeom>
            <a:ln w="19049">
              <a:solidFill>
                <a:srgbClr val="595959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70456" y="3894025"/>
              <a:ext cx="109602" cy="8105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217174" y="3915186"/>
              <a:ext cx="578485" cy="593725"/>
            </a:xfrm>
            <a:custGeom>
              <a:avLst/>
              <a:gdLst/>
              <a:ahLst/>
              <a:cxnLst/>
              <a:rect l="l" t="t" r="r" b="b"/>
              <a:pathLst>
                <a:path w="578485" h="593725">
                  <a:moveTo>
                    <a:pt x="0" y="0"/>
                  </a:moveTo>
                  <a:lnTo>
                    <a:pt x="49234" y="4484"/>
                  </a:lnTo>
                  <a:lnTo>
                    <a:pt x="93813" y="17320"/>
                  </a:lnTo>
                  <a:lnTo>
                    <a:pt x="134254" y="37579"/>
                  </a:lnTo>
                  <a:lnTo>
                    <a:pt x="171073" y="64334"/>
                  </a:lnTo>
                  <a:lnTo>
                    <a:pt x="204788" y="96656"/>
                  </a:lnTo>
                  <a:lnTo>
                    <a:pt x="235915" y="133617"/>
                  </a:lnTo>
                  <a:lnTo>
                    <a:pt x="264973" y="174290"/>
                  </a:lnTo>
                  <a:lnTo>
                    <a:pt x="292478" y="217747"/>
                  </a:lnTo>
                  <a:lnTo>
                    <a:pt x="318947" y="263059"/>
                  </a:lnTo>
                  <a:lnTo>
                    <a:pt x="344898" y="309299"/>
                  </a:lnTo>
                  <a:lnTo>
                    <a:pt x="370847" y="355540"/>
                  </a:lnTo>
                  <a:lnTo>
                    <a:pt x="397313" y="400852"/>
                  </a:lnTo>
                  <a:lnTo>
                    <a:pt x="424811" y="444309"/>
                  </a:lnTo>
                  <a:lnTo>
                    <a:pt x="453861" y="484982"/>
                  </a:lnTo>
                  <a:lnTo>
                    <a:pt x="484978" y="521943"/>
                  </a:lnTo>
                  <a:lnTo>
                    <a:pt x="527572" y="561512"/>
                  </a:lnTo>
                  <a:lnTo>
                    <a:pt x="575216" y="592019"/>
                  </a:lnTo>
                  <a:lnTo>
                    <a:pt x="578192" y="593488"/>
                  </a:lnTo>
                </a:path>
              </a:pathLst>
            </a:custGeom>
            <a:ln w="19049">
              <a:solidFill>
                <a:srgbClr val="595959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8929" y="4468454"/>
              <a:ext cx="110301" cy="80443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221688"/>
            <a:ext cx="6338570" cy="105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700" spc="55" dirty="0">
                <a:solidFill>
                  <a:srgbClr val="434343"/>
                </a:solidFill>
                <a:latin typeface="Arial"/>
                <a:cs typeface="Arial"/>
              </a:rPr>
              <a:t>Po vytvorení prepisov (Základná pravda):</a:t>
            </a:r>
            <a:endParaRPr sz="1700" dirty="0">
              <a:latin typeface="Arial"/>
              <a:cs typeface="Arial"/>
            </a:endParaRPr>
          </a:p>
          <a:p>
            <a:pPr marL="469265" indent="-358775">
              <a:lnSpc>
                <a:spcPct val="100000"/>
              </a:lnSpc>
              <a:buChar char="○"/>
              <a:tabLst>
                <a:tab pos="469265" algn="l"/>
              </a:tabLst>
            </a:pPr>
            <a:r>
              <a:rPr lang="sk-SK" sz="1700" spc="50" dirty="0">
                <a:solidFill>
                  <a:srgbClr val="434343"/>
                </a:solidFill>
                <a:latin typeface="Arial"/>
                <a:cs typeface="Arial"/>
              </a:rPr>
              <a:t>prejdite do sekcie "Modely“</a:t>
            </a:r>
          </a:p>
          <a:p>
            <a:pPr marL="469265" indent="-358775">
              <a:lnSpc>
                <a:spcPct val="100000"/>
              </a:lnSpc>
              <a:buChar char="○"/>
              <a:tabLst>
                <a:tab pos="46926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kliknite na "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Train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 New Model - Text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Recognition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 Model"</a:t>
            </a:r>
            <a:endParaRPr sz="1700" dirty="0">
              <a:latin typeface="Arial"/>
              <a:cs typeface="Arial"/>
            </a:endParaRPr>
          </a:p>
          <a:p>
            <a:pPr marL="469265" indent="-358775">
              <a:lnSpc>
                <a:spcPct val="100000"/>
              </a:lnSpc>
              <a:buChar char="○"/>
              <a:tabLst>
                <a:tab pos="46926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vyberte zbierku s prepismi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endParaRPr sz="17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76212" y="2834273"/>
            <a:ext cx="7089775" cy="1774825"/>
            <a:chOff x="976212" y="2834273"/>
            <a:chExt cx="7089775" cy="1774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6212" y="2834273"/>
              <a:ext cx="7089573" cy="17745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3362" y="2872373"/>
              <a:ext cx="6975273" cy="16602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313899" y="2872374"/>
              <a:ext cx="1624965" cy="760730"/>
            </a:xfrm>
            <a:custGeom>
              <a:avLst/>
              <a:gdLst/>
              <a:ahLst/>
              <a:cxnLst/>
              <a:rect l="l" t="t" r="r" b="b"/>
              <a:pathLst>
                <a:path w="1624965" h="760729">
                  <a:moveTo>
                    <a:pt x="796149" y="45356"/>
                  </a:moveTo>
                  <a:lnTo>
                    <a:pt x="799714" y="27701"/>
                  </a:lnTo>
                  <a:lnTo>
                    <a:pt x="809434" y="13284"/>
                  </a:lnTo>
                  <a:lnTo>
                    <a:pt x="823851" y="3564"/>
                  </a:lnTo>
                  <a:lnTo>
                    <a:pt x="841506" y="0"/>
                  </a:lnTo>
                  <a:lnTo>
                    <a:pt x="1124893" y="0"/>
                  </a:lnTo>
                  <a:lnTo>
                    <a:pt x="1162629" y="20192"/>
                  </a:lnTo>
                  <a:lnTo>
                    <a:pt x="1170249" y="45356"/>
                  </a:lnTo>
                  <a:lnTo>
                    <a:pt x="1170249" y="201843"/>
                  </a:lnTo>
                  <a:lnTo>
                    <a:pt x="1166685" y="219498"/>
                  </a:lnTo>
                  <a:lnTo>
                    <a:pt x="1156965" y="233915"/>
                  </a:lnTo>
                  <a:lnTo>
                    <a:pt x="1142548" y="243635"/>
                  </a:lnTo>
                  <a:lnTo>
                    <a:pt x="1124893" y="247199"/>
                  </a:lnTo>
                  <a:lnTo>
                    <a:pt x="841506" y="247199"/>
                  </a:lnTo>
                  <a:lnTo>
                    <a:pt x="823851" y="243635"/>
                  </a:lnTo>
                  <a:lnTo>
                    <a:pt x="809434" y="233915"/>
                  </a:lnTo>
                  <a:lnTo>
                    <a:pt x="799714" y="219498"/>
                  </a:lnTo>
                  <a:lnTo>
                    <a:pt x="796149" y="201843"/>
                  </a:lnTo>
                  <a:lnTo>
                    <a:pt x="796149" y="45356"/>
                  </a:lnTo>
                  <a:close/>
                </a:path>
                <a:path w="1624965" h="760729">
                  <a:moveTo>
                    <a:pt x="0" y="558456"/>
                  </a:moveTo>
                  <a:lnTo>
                    <a:pt x="3564" y="540801"/>
                  </a:lnTo>
                  <a:lnTo>
                    <a:pt x="13284" y="526384"/>
                  </a:lnTo>
                  <a:lnTo>
                    <a:pt x="27701" y="516664"/>
                  </a:lnTo>
                  <a:lnTo>
                    <a:pt x="45356" y="513099"/>
                  </a:lnTo>
                  <a:lnTo>
                    <a:pt x="1579143" y="513099"/>
                  </a:lnTo>
                  <a:lnTo>
                    <a:pt x="1616879" y="533292"/>
                  </a:lnTo>
                  <a:lnTo>
                    <a:pt x="1624499" y="558456"/>
                  </a:lnTo>
                  <a:lnTo>
                    <a:pt x="1624499" y="714943"/>
                  </a:lnTo>
                  <a:lnTo>
                    <a:pt x="1620935" y="732598"/>
                  </a:lnTo>
                  <a:lnTo>
                    <a:pt x="1611215" y="747015"/>
                  </a:lnTo>
                  <a:lnTo>
                    <a:pt x="1596798" y="756735"/>
                  </a:lnTo>
                  <a:lnTo>
                    <a:pt x="1579143" y="760299"/>
                  </a:lnTo>
                  <a:lnTo>
                    <a:pt x="45356" y="760299"/>
                  </a:lnTo>
                  <a:lnTo>
                    <a:pt x="27701" y="756735"/>
                  </a:lnTo>
                  <a:lnTo>
                    <a:pt x="13284" y="747015"/>
                  </a:lnTo>
                  <a:lnTo>
                    <a:pt x="3564" y="732598"/>
                  </a:lnTo>
                  <a:lnTo>
                    <a:pt x="0" y="714943"/>
                  </a:lnTo>
                  <a:lnTo>
                    <a:pt x="0" y="558456"/>
                  </a:lnTo>
                  <a:close/>
                </a:path>
              </a:pathLst>
            </a:custGeom>
            <a:ln w="19049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51773" y="1550450"/>
            <a:ext cx="1334999" cy="1334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01112" y="1585950"/>
            <a:ext cx="1334999" cy="1334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3374" y="695767"/>
            <a:ext cx="8047225" cy="5001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sk-SK" sz="3150" dirty="0">
                <a:solidFill>
                  <a:srgbClr val="434343"/>
                </a:solidFill>
              </a:rPr>
              <a:t>Vaši sprievodcovia pre dnešnú cestu</a:t>
            </a:r>
            <a:endParaRPr sz="3150" dirty="0"/>
          </a:p>
        </p:txBody>
      </p:sp>
      <p:sp>
        <p:nvSpPr>
          <p:cNvPr id="5" name="object 5"/>
          <p:cNvSpPr txBox="1"/>
          <p:nvPr/>
        </p:nvSpPr>
        <p:spPr>
          <a:xfrm>
            <a:off x="2787199" y="3263687"/>
            <a:ext cx="116205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595959"/>
                </a:solidFill>
                <a:latin typeface="Times New Roman"/>
                <a:cs typeface="Times New Roman"/>
              </a:rPr>
              <a:t>Mirjam</a:t>
            </a:r>
            <a:endParaRPr sz="140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</a:pPr>
            <a:r>
              <a:rPr sz="1400" dirty="0">
                <a:solidFill>
                  <a:srgbClr val="595959"/>
                </a:solidFill>
                <a:latin typeface="Arial"/>
                <a:cs typeface="Arial"/>
              </a:rPr>
              <a:t>User</a:t>
            </a:r>
            <a:r>
              <a:rPr sz="1400" spc="10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"/>
                <a:cs typeface="Arial"/>
              </a:rPr>
              <a:t>Success </a:t>
            </a:r>
            <a:r>
              <a:rPr sz="1400" spc="-20" dirty="0">
                <a:solidFill>
                  <a:srgbClr val="595959"/>
                </a:solidFill>
                <a:latin typeface="Arial"/>
                <a:cs typeface="Arial"/>
              </a:rPr>
              <a:t>Team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49549" y="3228188"/>
            <a:ext cx="116205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595959"/>
                </a:solidFill>
                <a:latin typeface="Times New Roman"/>
                <a:cs typeface="Times New Roman"/>
              </a:rPr>
              <a:t>Sara</a:t>
            </a:r>
            <a:endParaRPr sz="14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>
                <a:solidFill>
                  <a:srgbClr val="595959"/>
                </a:solidFill>
                <a:latin typeface="Arial"/>
                <a:cs typeface="Arial"/>
              </a:rPr>
              <a:t>User</a:t>
            </a:r>
            <a:r>
              <a:rPr sz="1400" spc="10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"/>
                <a:cs typeface="Arial"/>
              </a:rPr>
              <a:t>Success </a:t>
            </a:r>
            <a:r>
              <a:rPr sz="1400" spc="-20" dirty="0">
                <a:solidFill>
                  <a:srgbClr val="595959"/>
                </a:solidFill>
                <a:latin typeface="Arial"/>
                <a:cs typeface="Arial"/>
              </a:rPr>
              <a:t>Team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04587" y="4207921"/>
            <a:ext cx="1939289" cy="57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s.mansutti@readcoop.eu</a:t>
            </a:r>
            <a:endParaRPr sz="1300">
              <a:latin typeface="Arial"/>
              <a:cs typeface="Arial"/>
            </a:endParaRPr>
          </a:p>
          <a:p>
            <a:pPr marL="80010">
              <a:lnSpc>
                <a:spcPct val="100000"/>
              </a:lnSpc>
              <a:spcBef>
                <a:spcPts val="1180"/>
              </a:spcBef>
            </a:pPr>
            <a:r>
              <a:rPr sz="13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5"/>
              </a:rPr>
              <a:t>m.elattal@readcoop.eu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3038" y="3589900"/>
            <a:ext cx="8346440" cy="1410970"/>
            <a:chOff x="433038" y="3589900"/>
            <a:chExt cx="8346440" cy="14109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3038" y="3589900"/>
              <a:ext cx="8345874" cy="14105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0188" y="3628000"/>
              <a:ext cx="8231574" cy="129622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61480" y="1485089"/>
            <a:ext cx="7564755" cy="13593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1475" indent="-358775">
              <a:lnSpc>
                <a:spcPct val="100000"/>
              </a:lnSpc>
              <a:spcBef>
                <a:spcPts val="100"/>
              </a:spcBef>
              <a:buChar char="○"/>
              <a:tabLst>
                <a:tab pos="37147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Vyberte stránky na:</a:t>
            </a:r>
          </a:p>
          <a:p>
            <a:pPr marL="371475" indent="-358775">
              <a:lnSpc>
                <a:spcPct val="100000"/>
              </a:lnSpc>
              <a:spcBef>
                <a:spcPts val="100"/>
              </a:spcBef>
              <a:buChar char="○"/>
              <a:tabLst>
                <a:tab pos="371475" algn="l"/>
              </a:tabLst>
            </a:pPr>
            <a:endParaRPr lang="sk-SK" sz="170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371475" lvl="1" indent="-358775">
              <a:spcBef>
                <a:spcPts val="100"/>
              </a:spcBef>
              <a:buFont typeface="+mj-lt"/>
              <a:buAutoNum type="arabicPeriod"/>
              <a:tabLst>
                <a:tab pos="371475" algn="l"/>
              </a:tabLst>
            </a:pPr>
            <a:r>
              <a:rPr lang="sk-SK" sz="1700" spc="70" dirty="0">
                <a:solidFill>
                  <a:srgbClr val="434343"/>
                </a:solidFill>
                <a:latin typeface="Arial"/>
                <a:cs typeface="Arial"/>
              </a:rPr>
              <a:t>Tréning/školenie (stránky, na ktorých je model školený)</a:t>
            </a:r>
            <a:endParaRPr lang="sk-SK" sz="1700" dirty="0">
              <a:latin typeface="Arial"/>
              <a:cs typeface="Arial"/>
            </a:endParaRPr>
          </a:p>
          <a:p>
            <a:pPr marL="355600" lvl="1" indent="-342900">
              <a:spcBef>
                <a:spcPts val="100"/>
              </a:spcBef>
              <a:buFont typeface="+mj-lt"/>
              <a:buAutoNum type="arabicPeriod"/>
              <a:tabLst>
                <a:tab pos="371475" algn="l"/>
              </a:tabLst>
            </a:pPr>
            <a:r>
              <a:rPr lang="sk-SK" sz="1700" spc="70" dirty="0">
                <a:solidFill>
                  <a:srgbClr val="434343"/>
                </a:solidFill>
                <a:latin typeface="Arial"/>
                <a:cs typeface="Arial"/>
              </a:rPr>
              <a:t>Validáciu (strany, na ktorých model testuje svoju presnosť). Dobrá validačná </a:t>
            </a:r>
            <a:r>
              <a:rPr lang="sk-SK" sz="1700" spc="70" dirty="0" err="1">
                <a:solidFill>
                  <a:srgbClr val="434343"/>
                </a:solidFill>
                <a:latin typeface="Arial"/>
                <a:cs typeface="Arial"/>
              </a:rPr>
              <a:t>sada</a:t>
            </a:r>
            <a:r>
              <a:rPr lang="sk-SK" sz="1700" spc="70" dirty="0">
                <a:solidFill>
                  <a:srgbClr val="434343"/>
                </a:solidFill>
                <a:latin typeface="Arial"/>
                <a:cs typeface="Arial"/>
              </a:rPr>
              <a:t>: 10% tréningovej sady + obsahuje všetky príklady</a:t>
            </a:r>
            <a:endParaRPr sz="1700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65762" y="1918987"/>
            <a:ext cx="4114165" cy="2661920"/>
            <a:chOff x="365762" y="1918987"/>
            <a:chExt cx="4114165" cy="2661920"/>
          </a:xfrm>
        </p:grpSpPr>
        <p:sp>
          <p:nvSpPr>
            <p:cNvPr id="7" name="object 7"/>
            <p:cNvSpPr/>
            <p:nvPr/>
          </p:nvSpPr>
          <p:spPr>
            <a:xfrm>
              <a:off x="370525" y="1923750"/>
              <a:ext cx="701040" cy="2493010"/>
            </a:xfrm>
            <a:custGeom>
              <a:avLst/>
              <a:gdLst/>
              <a:ahLst/>
              <a:cxnLst/>
              <a:rect l="l" t="t" r="r" b="b"/>
              <a:pathLst>
                <a:path w="701040" h="2493010">
                  <a:moveTo>
                    <a:pt x="700774" y="0"/>
                  </a:moveTo>
                  <a:lnTo>
                    <a:pt x="700774" y="13335"/>
                  </a:lnTo>
                  <a:lnTo>
                    <a:pt x="0" y="13335"/>
                  </a:lnTo>
                  <a:lnTo>
                    <a:pt x="0" y="2492699"/>
                  </a:lnTo>
                  <a:lnTo>
                    <a:pt x="282424" y="2492699"/>
                  </a:lnTo>
                </a:path>
              </a:pathLst>
            </a:custGeom>
            <a:ln w="9524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52950" y="4400717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5"/>
                  </a:moveTo>
                  <a:lnTo>
                    <a:pt x="0" y="0"/>
                  </a:lnTo>
                  <a:lnTo>
                    <a:pt x="43225" y="15732"/>
                  </a:lnTo>
                  <a:lnTo>
                    <a:pt x="0" y="31465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2950" y="4400717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5"/>
                  </a:moveTo>
                  <a:lnTo>
                    <a:pt x="43225" y="15732"/>
                  </a:lnTo>
                  <a:lnTo>
                    <a:pt x="0" y="0"/>
                  </a:lnTo>
                  <a:lnTo>
                    <a:pt x="0" y="31465"/>
                  </a:lnTo>
                  <a:close/>
                </a:path>
              </a:pathLst>
            </a:custGeom>
            <a:ln w="9524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0100" y="4261649"/>
              <a:ext cx="1256665" cy="309880"/>
            </a:xfrm>
            <a:custGeom>
              <a:avLst/>
              <a:gdLst/>
              <a:ahLst/>
              <a:cxnLst/>
              <a:rect l="l" t="t" r="r" b="b"/>
              <a:pathLst>
                <a:path w="1256664" h="309879">
                  <a:moveTo>
                    <a:pt x="0" y="56805"/>
                  </a:moveTo>
                  <a:lnTo>
                    <a:pt x="4464" y="34694"/>
                  </a:lnTo>
                  <a:lnTo>
                    <a:pt x="16637" y="16637"/>
                  </a:lnTo>
                  <a:lnTo>
                    <a:pt x="34694" y="4464"/>
                  </a:lnTo>
                  <a:lnTo>
                    <a:pt x="56805" y="0"/>
                  </a:lnTo>
                  <a:lnTo>
                    <a:pt x="1199594" y="0"/>
                  </a:lnTo>
                  <a:lnTo>
                    <a:pt x="1239762" y="16637"/>
                  </a:lnTo>
                  <a:lnTo>
                    <a:pt x="1256399" y="56805"/>
                  </a:lnTo>
                  <a:lnTo>
                    <a:pt x="1256399" y="252794"/>
                  </a:lnTo>
                  <a:lnTo>
                    <a:pt x="1251935" y="274905"/>
                  </a:lnTo>
                  <a:lnTo>
                    <a:pt x="1239762" y="292962"/>
                  </a:lnTo>
                  <a:lnTo>
                    <a:pt x="1221705" y="305135"/>
                  </a:lnTo>
                  <a:lnTo>
                    <a:pt x="1199594" y="309599"/>
                  </a:lnTo>
                  <a:lnTo>
                    <a:pt x="56805" y="309599"/>
                  </a:lnTo>
                  <a:lnTo>
                    <a:pt x="34694" y="305135"/>
                  </a:lnTo>
                  <a:lnTo>
                    <a:pt x="16637" y="292962"/>
                  </a:lnTo>
                  <a:lnTo>
                    <a:pt x="4464" y="274905"/>
                  </a:lnTo>
                  <a:lnTo>
                    <a:pt x="0" y="252794"/>
                  </a:lnTo>
                  <a:lnTo>
                    <a:pt x="0" y="56805"/>
                  </a:lnTo>
                  <a:close/>
                </a:path>
              </a:pathLst>
            </a:custGeom>
            <a:ln w="19049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1199" y="2913800"/>
              <a:ext cx="993775" cy="1322070"/>
            </a:xfrm>
            <a:custGeom>
              <a:avLst/>
              <a:gdLst/>
              <a:ahLst/>
              <a:cxnLst/>
              <a:rect l="l" t="t" r="r" b="b"/>
              <a:pathLst>
                <a:path w="993775" h="1322070">
                  <a:moveTo>
                    <a:pt x="993599" y="0"/>
                  </a:moveTo>
                  <a:lnTo>
                    <a:pt x="993599" y="385954"/>
                  </a:lnTo>
                  <a:lnTo>
                    <a:pt x="0" y="385954"/>
                  </a:lnTo>
                  <a:lnTo>
                    <a:pt x="0" y="1321949"/>
                  </a:lnTo>
                </a:path>
              </a:pathLst>
            </a:custGeom>
            <a:ln w="9524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65467" y="4235749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65467" y="4235749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91549" y="4292849"/>
              <a:ext cx="1379855" cy="247650"/>
            </a:xfrm>
            <a:custGeom>
              <a:avLst/>
              <a:gdLst/>
              <a:ahLst/>
              <a:cxnLst/>
              <a:rect l="l" t="t" r="r" b="b"/>
              <a:pathLst>
                <a:path w="1379854" h="247650">
                  <a:moveTo>
                    <a:pt x="0" y="45356"/>
                  </a:moveTo>
                  <a:lnTo>
                    <a:pt x="3564" y="27701"/>
                  </a:lnTo>
                  <a:lnTo>
                    <a:pt x="13284" y="13284"/>
                  </a:lnTo>
                  <a:lnTo>
                    <a:pt x="27701" y="3564"/>
                  </a:lnTo>
                  <a:lnTo>
                    <a:pt x="45356" y="0"/>
                  </a:lnTo>
                  <a:lnTo>
                    <a:pt x="1334043" y="0"/>
                  </a:lnTo>
                  <a:lnTo>
                    <a:pt x="1371779" y="20192"/>
                  </a:lnTo>
                  <a:lnTo>
                    <a:pt x="1379399" y="45356"/>
                  </a:lnTo>
                  <a:lnTo>
                    <a:pt x="1379399" y="201843"/>
                  </a:lnTo>
                  <a:lnTo>
                    <a:pt x="1375835" y="219498"/>
                  </a:lnTo>
                  <a:lnTo>
                    <a:pt x="1366115" y="233915"/>
                  </a:lnTo>
                  <a:lnTo>
                    <a:pt x="1351698" y="243635"/>
                  </a:lnTo>
                  <a:lnTo>
                    <a:pt x="1334043" y="247199"/>
                  </a:lnTo>
                  <a:lnTo>
                    <a:pt x="45356" y="247199"/>
                  </a:lnTo>
                  <a:lnTo>
                    <a:pt x="27701" y="243635"/>
                  </a:lnTo>
                  <a:lnTo>
                    <a:pt x="13284" y="233915"/>
                  </a:lnTo>
                  <a:lnTo>
                    <a:pt x="3564" y="219498"/>
                  </a:lnTo>
                  <a:lnTo>
                    <a:pt x="0" y="201843"/>
                  </a:lnTo>
                  <a:lnTo>
                    <a:pt x="0" y="45356"/>
                  </a:lnTo>
                  <a:close/>
                </a:path>
              </a:pathLst>
            </a:custGeom>
            <a:ln w="19049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247397"/>
            <a:ext cx="179260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Rozšírené možnosti: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57400" y="1247397"/>
            <a:ext cx="7289245" cy="3632200"/>
            <a:chOff x="2614375" y="1239974"/>
            <a:chExt cx="6275070" cy="36322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4375" y="1239974"/>
              <a:ext cx="6274699" cy="36321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81050" y="1287599"/>
              <a:ext cx="6141349" cy="34987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76287" y="1282837"/>
              <a:ext cx="6151245" cy="3508375"/>
            </a:xfrm>
            <a:custGeom>
              <a:avLst/>
              <a:gdLst/>
              <a:ahLst/>
              <a:cxnLst/>
              <a:rect l="l" t="t" r="r" b="b"/>
              <a:pathLst>
                <a:path w="6151245" h="3508375">
                  <a:moveTo>
                    <a:pt x="0" y="0"/>
                  </a:moveTo>
                  <a:lnTo>
                    <a:pt x="6150874" y="0"/>
                  </a:lnTo>
                  <a:lnTo>
                    <a:pt x="6150874" y="3508275"/>
                  </a:lnTo>
                  <a:lnTo>
                    <a:pt x="0" y="350827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xfrm>
            <a:off x="563225" y="467941"/>
            <a:ext cx="697166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247397"/>
            <a:ext cx="8138159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Rozšírené možnosti: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600" dirty="0">
              <a:latin typeface="Arial"/>
              <a:cs typeface="Arial"/>
            </a:endParaRPr>
          </a:p>
          <a:p>
            <a:pPr marL="469900" marR="5080" indent="-351790">
              <a:lnSpc>
                <a:spcPct val="100000"/>
              </a:lnSpc>
              <a:buChar char="○"/>
              <a:tabLst>
                <a:tab pos="469900" algn="l"/>
              </a:tabLst>
            </a:pP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Základný model (Base model): </a:t>
            </a: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pomocou základného modelu (Base model) tréning nezačína od nuly, ale od toho, čo sa už naučilo v tréningovom procese tohto modelu</a:t>
            </a:r>
          </a:p>
          <a:p>
            <a:pPr marL="118110" marR="5080">
              <a:lnSpc>
                <a:spcPct val="100000"/>
              </a:lnSpc>
              <a:tabLst>
                <a:tab pos="469900" algn="l"/>
              </a:tabLst>
            </a:pPr>
            <a:endParaRPr sz="16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80328" y="2819574"/>
            <a:ext cx="5681345" cy="1826895"/>
            <a:chOff x="1680328" y="2819574"/>
            <a:chExt cx="5681345" cy="18268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0328" y="2819574"/>
              <a:ext cx="5681349" cy="1826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7478" y="2857674"/>
              <a:ext cx="5567049" cy="17123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247397"/>
            <a:ext cx="8174990" cy="2241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Rozšírené možnosti: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600" dirty="0">
              <a:latin typeface="Arial"/>
              <a:cs typeface="Arial"/>
            </a:endParaRPr>
          </a:p>
          <a:p>
            <a:pPr marL="469900" marR="290195" indent="-351790">
              <a:lnSpc>
                <a:spcPct val="100000"/>
              </a:lnSpc>
              <a:buChar char="○"/>
              <a:tabLst>
                <a:tab pos="469900" algn="l"/>
              </a:tabLst>
            </a:pP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Tréningové cykly (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sz="1600" b="1" spc="1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cycles</a:t>
            </a:r>
            <a:r>
              <a:rPr sz="1600" b="1" spc="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(epochs)</a:t>
            </a: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60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6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600" spc="65" dirty="0">
                <a:solidFill>
                  <a:srgbClr val="434343"/>
                </a:solidFill>
                <a:latin typeface="Arial"/>
                <a:cs typeface="Arial"/>
              </a:rPr>
              <a:t>Maximálny počet prechodov modelu cez celú množinu tréningových údajov. Pri prvom tréningu ponechajte predvolený počet 100 tréningových cyklov</a:t>
            </a:r>
          </a:p>
          <a:p>
            <a:pPr marL="469900" marR="290195" indent="-351790">
              <a:lnSpc>
                <a:spcPct val="100000"/>
              </a:lnSpc>
              <a:buChar char="○"/>
              <a:tabLst>
                <a:tab pos="469900" algn="l"/>
              </a:tabLst>
            </a:pPr>
            <a:endParaRPr sz="1600" dirty="0">
              <a:latin typeface="Arial"/>
              <a:cs typeface="Arial"/>
            </a:endParaRPr>
          </a:p>
          <a:p>
            <a:pPr marL="469265" indent="-351155">
              <a:lnSpc>
                <a:spcPct val="100000"/>
              </a:lnSpc>
              <a:buChar char="○"/>
              <a:tabLst>
                <a:tab pos="469265" algn="l"/>
              </a:tabLst>
            </a:pP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Predčasné zastavenie (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Early</a:t>
            </a:r>
            <a:r>
              <a:rPr sz="1600" b="1" spc="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stopping</a:t>
            </a: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60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600" spc="110" dirty="0">
                <a:solidFill>
                  <a:srgbClr val="434343"/>
                </a:solidFill>
                <a:latin typeface="Arial"/>
                <a:cs typeface="Arial"/>
              </a:rPr>
              <a:t>  </a:t>
            </a:r>
            <a:r>
              <a:rPr lang="sk-SK" sz="1600" spc="110" dirty="0">
                <a:solidFill>
                  <a:srgbClr val="434343"/>
                </a:solidFill>
                <a:latin typeface="Arial"/>
                <a:cs typeface="Arial"/>
              </a:rPr>
              <a:t>M</a:t>
            </a:r>
            <a:r>
              <a:rPr lang="sk-SK" sz="1600" spc="65" dirty="0">
                <a:solidFill>
                  <a:srgbClr val="434343"/>
                </a:solidFill>
                <a:latin typeface="Arial"/>
                <a:cs typeface="Arial"/>
              </a:rPr>
              <a:t>inimálny počet cyklov tréningu. Predvolená hodnota je 20: ak po 20 epochách CER validačnej sady neklesne, tréning sa zastaví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247397"/>
            <a:ext cx="8112759" cy="3485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Rozšírené možnosti</a:t>
            </a:r>
            <a:r>
              <a:rPr sz="1600" b="1" spc="-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endParaRPr sz="16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600" dirty="0">
              <a:latin typeface="Arial"/>
              <a:cs typeface="Arial"/>
            </a:endParaRPr>
          </a:p>
          <a:p>
            <a:pPr marL="469900" marR="849630" indent="-351790">
              <a:lnSpc>
                <a:spcPct val="100000"/>
              </a:lnSpc>
              <a:buChar char="○"/>
              <a:tabLst>
                <a:tab pos="469900" algn="l"/>
              </a:tabLst>
            </a:pP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Obrátený text (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Reverse</a:t>
            </a:r>
            <a:r>
              <a:rPr sz="1600" b="1" spc="-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spc="55" dirty="0">
                <a:solidFill>
                  <a:srgbClr val="434343"/>
                </a:solidFill>
                <a:latin typeface="Arial"/>
                <a:cs typeface="Arial"/>
              </a:rPr>
              <a:t>text</a:t>
            </a:r>
            <a:r>
              <a:rPr sz="1600" b="1" spc="-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(RTL)</a:t>
            </a: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60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600" spc="5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600" spc="60" dirty="0">
                <a:solidFill>
                  <a:srgbClr val="434343"/>
                </a:solidFill>
                <a:latin typeface="Arial"/>
                <a:cs typeface="Arial"/>
              </a:rPr>
              <a:t>Ak bol text na obrázku napísaný sprava doľava, ale v textovom editore bol prepísaný zľava doprava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0"/>
              </a:spcBef>
              <a:buClr>
                <a:srgbClr val="434343"/>
              </a:buClr>
              <a:buFont typeface="Arial"/>
              <a:buChar char="○"/>
            </a:pPr>
            <a:endParaRPr sz="1600" dirty="0">
              <a:latin typeface="Arial"/>
              <a:cs typeface="Arial"/>
            </a:endParaRPr>
          </a:p>
          <a:p>
            <a:pPr marL="469900" marR="5080" indent="-351790">
              <a:lnSpc>
                <a:spcPct val="100000"/>
              </a:lnSpc>
              <a:buChar char="○"/>
              <a:tabLst>
                <a:tab pos="469900" algn="l"/>
              </a:tabLst>
            </a:pP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Použitie existujúcich polygónov (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Use existing</a:t>
            </a:r>
            <a:r>
              <a:rPr sz="1600" b="1" spc="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line</a:t>
            </a:r>
            <a:r>
              <a:rPr sz="1600" b="1" spc="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polygons</a:t>
            </a: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600" b="1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Pozn.: používať iba v prípade, že ste upravili mnohouholníky v </a:t>
            </a:r>
            <a:r>
              <a:rPr lang="sk-SK" sz="1600" i="1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r>
              <a:rPr lang="sk-SK" sz="1600" i="1" dirty="0">
                <a:solidFill>
                  <a:srgbClr val="434343"/>
                </a:solidFill>
                <a:latin typeface="Arial"/>
                <a:cs typeface="Arial"/>
              </a:rPr>
              <a:t> Expert</a:t>
            </a:r>
          </a:p>
          <a:p>
            <a:pPr marL="469900" marR="5080" indent="-351790">
              <a:lnSpc>
                <a:spcPct val="100000"/>
              </a:lnSpc>
              <a:buChar char="○"/>
              <a:tabLst>
                <a:tab pos="469900" algn="l"/>
              </a:tabLst>
            </a:pPr>
            <a:endParaRPr sz="1600" dirty="0">
              <a:latin typeface="Arial"/>
              <a:cs typeface="Arial"/>
            </a:endParaRPr>
          </a:p>
          <a:p>
            <a:pPr marL="469900" marR="573405" indent="-351790">
              <a:lnSpc>
                <a:spcPct val="100000"/>
              </a:lnSpc>
              <a:buChar char="○"/>
              <a:tabLst>
                <a:tab pos="469900" algn="l"/>
              </a:tabLst>
            </a:pP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Tréning s rozpisom skratiek (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Train</a:t>
            </a:r>
            <a:r>
              <a:rPr sz="1600" b="1" spc="-1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spc="10" dirty="0">
                <a:solidFill>
                  <a:srgbClr val="434343"/>
                </a:solidFill>
                <a:latin typeface="Arial"/>
                <a:cs typeface="Arial"/>
              </a:rPr>
              <a:t>Abbrevs</a:t>
            </a:r>
            <a:r>
              <a:rPr sz="1600" b="1" spc="-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spc="50" dirty="0">
                <a:solidFill>
                  <a:srgbClr val="434343"/>
                </a:solidFill>
                <a:latin typeface="Arial"/>
                <a:cs typeface="Arial"/>
              </a:rPr>
              <a:t>with</a:t>
            </a:r>
            <a:r>
              <a:rPr sz="1600" b="1" spc="-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spc="10" dirty="0">
                <a:solidFill>
                  <a:srgbClr val="434343"/>
                </a:solidFill>
                <a:latin typeface="Arial"/>
                <a:cs typeface="Arial"/>
              </a:rPr>
              <a:t>expansion</a:t>
            </a:r>
            <a:r>
              <a:rPr lang="sk-SK" sz="1600" b="1" spc="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600" spc="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600" spc="-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600" spc="65" dirty="0">
                <a:solidFill>
                  <a:srgbClr val="434343"/>
                </a:solidFill>
                <a:latin typeface="Arial"/>
                <a:cs typeface="Arial"/>
              </a:rPr>
              <a:t>Trénuje model tak, aby automaticky označoval skratky a pridal ich rozpis</a:t>
            </a:r>
          </a:p>
          <a:p>
            <a:pPr marL="469900" marR="573405" indent="-351790">
              <a:lnSpc>
                <a:spcPct val="100000"/>
              </a:lnSpc>
              <a:buChar char="○"/>
              <a:tabLst>
                <a:tab pos="469900" algn="l"/>
              </a:tabLst>
            </a:pPr>
            <a:endParaRPr sz="1600" dirty="0">
              <a:latin typeface="Arial"/>
              <a:cs typeface="Arial"/>
            </a:endParaRPr>
          </a:p>
          <a:p>
            <a:pPr marL="469900" marR="506095" indent="-351790">
              <a:lnSpc>
                <a:spcPct val="100000"/>
              </a:lnSpc>
              <a:buChar char="○"/>
              <a:tabLst>
                <a:tab pos="469900" algn="l"/>
              </a:tabLst>
            </a:pPr>
            <a:r>
              <a:rPr lang="sk-SK" sz="1600" b="1" spc="10" dirty="0">
                <a:solidFill>
                  <a:srgbClr val="434343"/>
                </a:solidFill>
                <a:latin typeface="Arial"/>
                <a:cs typeface="Arial"/>
              </a:rPr>
              <a:t>Vynechať riadky s tagmi nejasné/medzera (</a:t>
            </a:r>
            <a:r>
              <a:rPr sz="1600" b="1" spc="10" dirty="0">
                <a:solidFill>
                  <a:srgbClr val="434343"/>
                </a:solidFill>
                <a:latin typeface="Arial"/>
                <a:cs typeface="Arial"/>
              </a:rPr>
              <a:t>Omit</a:t>
            </a:r>
            <a:r>
              <a:rPr sz="1600" b="1" spc="-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lines </a:t>
            </a:r>
            <a:r>
              <a:rPr sz="1600" b="1" spc="10" dirty="0">
                <a:solidFill>
                  <a:srgbClr val="434343"/>
                </a:solidFill>
                <a:latin typeface="Arial"/>
                <a:cs typeface="Arial"/>
              </a:rPr>
              <a:t>by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spc="10" dirty="0">
                <a:solidFill>
                  <a:srgbClr val="434343"/>
                </a:solidFill>
                <a:latin typeface="Arial"/>
                <a:cs typeface="Arial"/>
              </a:rPr>
              <a:t>tag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00" b="1" spc="10" dirty="0">
                <a:solidFill>
                  <a:srgbClr val="434343"/>
                </a:solidFill>
                <a:latin typeface="Arial"/>
                <a:cs typeface="Arial"/>
              </a:rPr>
              <a:t>unclear/gap</a:t>
            </a:r>
            <a:r>
              <a:rPr lang="sk-SK" sz="1600" b="1" spc="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600" spc="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600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600" spc="50" dirty="0">
                <a:solidFill>
                  <a:srgbClr val="434343"/>
                </a:solidFill>
                <a:latin typeface="Arial"/>
                <a:cs typeface="Arial"/>
              </a:rPr>
              <a:t>Táto možnosť vynecháva riadky obsahujúce slová označené ako </a:t>
            </a:r>
            <a:r>
              <a:rPr lang="sk-SK" sz="1600" spc="50" dirty="0" err="1">
                <a:solidFill>
                  <a:srgbClr val="434343"/>
                </a:solidFill>
                <a:latin typeface="Arial"/>
                <a:cs typeface="Arial"/>
              </a:rPr>
              <a:t>gap</a:t>
            </a:r>
            <a:r>
              <a:rPr lang="sk-SK" sz="1600" spc="50" dirty="0">
                <a:solidFill>
                  <a:srgbClr val="434343"/>
                </a:solidFill>
                <a:latin typeface="Arial"/>
                <a:cs typeface="Arial"/>
              </a:rPr>
              <a:t>/</a:t>
            </a:r>
            <a:r>
              <a:rPr lang="sk-SK" sz="1600" spc="50" dirty="0" err="1">
                <a:solidFill>
                  <a:srgbClr val="434343"/>
                </a:solidFill>
                <a:latin typeface="Arial"/>
                <a:cs typeface="Arial"/>
              </a:rPr>
              <a:t>uclear</a:t>
            </a:r>
            <a:r>
              <a:rPr lang="sk-SK" sz="1600" spc="50" dirty="0">
                <a:solidFill>
                  <a:srgbClr val="434343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6" y="1278680"/>
            <a:ext cx="7100254" cy="86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Po dokončení tréningu sa môžete pozrieť na podrobnosti modelu:</a:t>
            </a:r>
            <a:endParaRPr lang="sk-SK" spc="-10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sz="1800" spc="-100" dirty="0">
                <a:solidFill>
                  <a:srgbClr val="434343"/>
                </a:solidFill>
                <a:latin typeface="Arial"/>
                <a:cs typeface="Arial"/>
              </a:rPr>
              <a:t>CER</a:t>
            </a:r>
            <a:r>
              <a:rPr sz="1800" spc="11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Chybovosť znakov = 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Character</a:t>
            </a:r>
            <a:r>
              <a:rPr sz="18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Error</a:t>
            </a:r>
            <a:r>
              <a:rPr sz="1800" spc="11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434343"/>
                </a:solidFill>
                <a:latin typeface="Arial"/>
                <a:cs typeface="Arial"/>
              </a:rPr>
              <a:t>Rate)</a:t>
            </a:r>
            <a:endParaRPr lang="sk-SK" spc="-2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Krivka učenia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889936" y="2038574"/>
            <a:ext cx="2932430" cy="2893695"/>
            <a:chOff x="5889936" y="2038574"/>
            <a:chExt cx="2932430" cy="28936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89936" y="2038574"/>
              <a:ext cx="2932399" cy="28932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56611" y="2086200"/>
              <a:ext cx="2799049" cy="275994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951849" y="2081437"/>
              <a:ext cx="2808605" cy="2769870"/>
            </a:xfrm>
            <a:custGeom>
              <a:avLst/>
              <a:gdLst/>
              <a:ahLst/>
              <a:cxnLst/>
              <a:rect l="l" t="t" r="r" b="b"/>
              <a:pathLst>
                <a:path w="2808604" h="2769870">
                  <a:moveTo>
                    <a:pt x="0" y="0"/>
                  </a:moveTo>
                  <a:lnTo>
                    <a:pt x="2808574" y="0"/>
                  </a:lnTo>
                  <a:lnTo>
                    <a:pt x="2808574" y="2769474"/>
                  </a:lnTo>
                  <a:lnTo>
                    <a:pt x="0" y="276947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365675" y="2038574"/>
            <a:ext cx="2087880" cy="2893695"/>
            <a:chOff x="3365675" y="2038574"/>
            <a:chExt cx="2087880" cy="289369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65675" y="2038574"/>
              <a:ext cx="2087796" cy="28933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32350" y="2086199"/>
              <a:ext cx="1954446" cy="275995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427587" y="2081437"/>
              <a:ext cx="1964055" cy="2769870"/>
            </a:xfrm>
            <a:custGeom>
              <a:avLst/>
              <a:gdLst/>
              <a:ahLst/>
              <a:cxnLst/>
              <a:rect l="l" t="t" r="r" b="b"/>
              <a:pathLst>
                <a:path w="1964054" h="2769870">
                  <a:moveTo>
                    <a:pt x="0" y="0"/>
                  </a:moveTo>
                  <a:lnTo>
                    <a:pt x="1963971" y="0"/>
                  </a:lnTo>
                  <a:lnTo>
                    <a:pt x="1963971" y="2769475"/>
                  </a:lnTo>
                  <a:lnTo>
                    <a:pt x="0" y="276947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941300" y="3915849"/>
              <a:ext cx="276860" cy="177800"/>
            </a:xfrm>
            <a:custGeom>
              <a:avLst/>
              <a:gdLst/>
              <a:ahLst/>
              <a:cxnLst/>
              <a:rect l="l" t="t" r="r" b="b"/>
              <a:pathLst>
                <a:path w="276860" h="177800">
                  <a:moveTo>
                    <a:pt x="0" y="49679"/>
                  </a:moveTo>
                  <a:lnTo>
                    <a:pt x="3904" y="30342"/>
                  </a:lnTo>
                  <a:lnTo>
                    <a:pt x="14550" y="14550"/>
                  </a:lnTo>
                  <a:lnTo>
                    <a:pt x="30342" y="3904"/>
                  </a:lnTo>
                  <a:lnTo>
                    <a:pt x="49679" y="0"/>
                  </a:lnTo>
                  <a:lnTo>
                    <a:pt x="226919" y="0"/>
                  </a:lnTo>
                  <a:lnTo>
                    <a:pt x="268253" y="22117"/>
                  </a:lnTo>
                  <a:lnTo>
                    <a:pt x="276599" y="49679"/>
                  </a:lnTo>
                  <a:lnTo>
                    <a:pt x="276599" y="127919"/>
                  </a:lnTo>
                  <a:lnTo>
                    <a:pt x="272695" y="147257"/>
                  </a:lnTo>
                  <a:lnTo>
                    <a:pt x="262049" y="163049"/>
                  </a:lnTo>
                  <a:lnTo>
                    <a:pt x="246257" y="173695"/>
                  </a:lnTo>
                  <a:lnTo>
                    <a:pt x="226919" y="177599"/>
                  </a:lnTo>
                  <a:lnTo>
                    <a:pt x="49679" y="177599"/>
                  </a:lnTo>
                  <a:lnTo>
                    <a:pt x="30342" y="173695"/>
                  </a:lnTo>
                  <a:lnTo>
                    <a:pt x="14550" y="163049"/>
                  </a:lnTo>
                  <a:lnTo>
                    <a:pt x="3904" y="147257"/>
                  </a:lnTo>
                  <a:lnTo>
                    <a:pt x="0" y="127919"/>
                  </a:lnTo>
                  <a:lnTo>
                    <a:pt x="0" y="49679"/>
                  </a:lnTo>
                  <a:close/>
                </a:path>
              </a:pathLst>
            </a:custGeom>
            <a:ln w="19049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470752"/>
              </p:ext>
            </p:extLst>
          </p:nvPr>
        </p:nvGraphicFramePr>
        <p:xfrm>
          <a:off x="544162" y="470658"/>
          <a:ext cx="8314161" cy="42346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6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1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5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944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sk-SK" sz="2400" spc="85" dirty="0">
                          <a:solidFill>
                            <a:srgbClr val="434343"/>
                          </a:solidFill>
                          <a:latin typeface="Times New Roman"/>
                          <a:cs typeface="Times New Roman"/>
                        </a:rPr>
                        <a:t>Textové modely</a:t>
                      </a: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/>
                </a:tc>
                <a:tc gridSpan="2"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5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R="50165" algn="ctr">
                        <a:lnSpc>
                          <a:spcPct val="100000"/>
                        </a:lnSpc>
                      </a:pPr>
                      <a:r>
                        <a:rPr lang="sk-SK" sz="1500" b="1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CER (chybovosť znakov)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69215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206375" marR="12065" algn="ctr">
                        <a:lnSpc>
                          <a:spcPct val="100000"/>
                        </a:lnSpc>
                      </a:pPr>
                      <a:r>
                        <a:rPr lang="sk-SK" sz="1500" b="1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Tréningová </a:t>
                      </a:r>
                      <a:r>
                        <a:rPr lang="sk-SK" sz="1500" b="1" dirty="0" err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sada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6921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4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lang="sk-SK" sz="1500" b="1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Tlačený</a:t>
                      </a:r>
                      <a:r>
                        <a:rPr sz="1500" b="1" spc="1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4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text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81280" marB="0"/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0,5-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2%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86995" marB="0"/>
                </a:tc>
                <a:tc>
                  <a:txBody>
                    <a:bodyPr/>
                    <a:lstStyle/>
                    <a:p>
                      <a:pPr marL="204470" marR="1206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500" spc="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~</a:t>
                      </a:r>
                      <a:r>
                        <a:rPr sz="1500" spc="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5.000</a:t>
                      </a:r>
                      <a:r>
                        <a:rPr sz="1500" spc="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words</a:t>
                      </a:r>
                      <a:r>
                        <a:rPr sz="1500" spc="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1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500" spc="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5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25</a:t>
                      </a:r>
                      <a:r>
                        <a:rPr sz="1500" spc="8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pages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8699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7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lang="sk-SK" sz="1500" b="1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Jedna ruka </a:t>
                      </a:r>
                      <a:r>
                        <a:rPr sz="1500" spc="17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500" spc="6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sk-SK"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jednoduché písanie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81280" marB="0"/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500" spc="1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2-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4%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86995" marB="0"/>
                </a:tc>
                <a:tc>
                  <a:txBody>
                    <a:bodyPr/>
                    <a:lstStyle/>
                    <a:p>
                      <a:pPr marL="203835" marR="1206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10.000+</a:t>
                      </a:r>
                      <a:r>
                        <a:rPr sz="1500" spc="6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words</a:t>
                      </a:r>
                      <a:r>
                        <a:rPr sz="1500" spc="6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1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500" spc="6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 </a:t>
                      </a:r>
                      <a:r>
                        <a:rPr sz="1500" spc="7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50+</a:t>
                      </a:r>
                      <a:r>
                        <a:rPr sz="1500" spc="6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pages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8699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744">
                <a:tc>
                  <a:txBody>
                    <a:bodyPr/>
                    <a:lstStyle/>
                    <a:p>
                      <a:pPr marL="31750">
                        <a:lnSpc>
                          <a:spcPts val="1410"/>
                        </a:lnSpc>
                      </a:pPr>
                      <a:endParaRPr lang="sk-SK" sz="1500" b="1" dirty="0">
                        <a:solidFill>
                          <a:srgbClr val="434343"/>
                        </a:solidFill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ts val="1410"/>
                        </a:lnSpc>
                      </a:pPr>
                      <a:r>
                        <a:rPr lang="sk-SK" sz="1500" b="1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Niekoľko rúk </a:t>
                      </a:r>
                      <a:r>
                        <a:rPr lang="sk-SK" sz="1500" b="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- zistené</a:t>
                      </a:r>
                      <a:endParaRPr sz="1500" b="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4-</a:t>
                      </a:r>
                      <a:r>
                        <a:rPr sz="1500" spc="3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6%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86995" marB="0"/>
                </a:tc>
                <a:tc>
                  <a:txBody>
                    <a:bodyPr/>
                    <a:lstStyle/>
                    <a:p>
                      <a:pPr marL="186055" algn="ctr">
                        <a:lnSpc>
                          <a:spcPts val="1455"/>
                        </a:lnSpc>
                      </a:pP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10.000+</a:t>
                      </a:r>
                      <a:r>
                        <a:rPr sz="1500" spc="10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words</a:t>
                      </a:r>
                      <a:r>
                        <a:rPr sz="1500" spc="10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per</a:t>
                      </a:r>
                      <a:r>
                        <a:rPr sz="1500" spc="1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hand</a:t>
                      </a:r>
                      <a:r>
                        <a:rPr sz="1500" spc="10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1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500" spc="1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150+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205740" marR="1206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500" spc="-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pages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86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lang="sk-SK" sz="1500" b="1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Veľa rúk - </a:t>
                      </a:r>
                      <a:r>
                        <a:rPr lang="sk-SK"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z toho istého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812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6982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lang="sk-SK"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obdobia a regiónu – nie všetky
zistené počas tréningu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6-</a:t>
                      </a:r>
                      <a:r>
                        <a:rPr sz="1500" spc="-2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8%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203835" marR="1206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100.000+</a:t>
                      </a:r>
                      <a:r>
                        <a:rPr sz="1500" spc="95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words</a:t>
                      </a:r>
                      <a:r>
                        <a:rPr sz="1500" spc="1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/ </a:t>
                      </a:r>
                      <a:r>
                        <a:rPr sz="1500" spc="7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500+</a:t>
                      </a:r>
                      <a:r>
                        <a:rPr sz="1500" spc="10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10" dirty="0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pages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1587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874" y="1237532"/>
            <a:ext cx="5844658" cy="2424382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79095" indent="-366395">
              <a:lnSpc>
                <a:spcPct val="100000"/>
              </a:lnSpc>
              <a:spcBef>
                <a:spcPts val="425"/>
              </a:spcBef>
              <a:buChar char="○"/>
              <a:tabLst>
                <a:tab pos="379095" algn="l"/>
              </a:tabLst>
            </a:pP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Ruky, ktoré nie sú nijako zistené, alebo načmárané poznámky ➞ oveľa horšie výsledky, tak potom:</a:t>
            </a:r>
          </a:p>
          <a:p>
            <a:pPr marL="379095" indent="-366395">
              <a:lnSpc>
                <a:spcPct val="100000"/>
              </a:lnSpc>
              <a:spcBef>
                <a:spcPts val="425"/>
              </a:spcBef>
              <a:buChar char="○"/>
              <a:tabLst>
                <a:tab pos="379095" algn="l"/>
              </a:tabLst>
            </a:pP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Zdvojnásobte počet tréningových dát ➞ 20-25% zníženie chybovosti</a:t>
            </a:r>
          </a:p>
          <a:p>
            <a:pPr marL="379095" indent="-366395">
              <a:lnSpc>
                <a:spcPct val="100000"/>
              </a:lnSpc>
              <a:spcBef>
                <a:spcPts val="425"/>
              </a:spcBef>
              <a:buChar char="○"/>
              <a:tabLst>
                <a:tab pos="379095" algn="l"/>
              </a:tabLst>
            </a:pPr>
            <a:endParaRPr lang="sk-SK" sz="180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379095" indent="-366395">
              <a:lnSpc>
                <a:spcPct val="100000"/>
              </a:lnSpc>
              <a:spcBef>
                <a:spcPts val="425"/>
              </a:spcBef>
              <a:buChar char="○"/>
              <a:tabLst>
                <a:tab pos="379095" algn="l"/>
              </a:tabLst>
            </a:pPr>
            <a:r>
              <a:rPr lang="sk-SK" sz="1800" b="1" dirty="0">
                <a:solidFill>
                  <a:srgbClr val="434343"/>
                </a:solidFill>
                <a:latin typeface="Arial"/>
                <a:cs typeface="Arial"/>
              </a:rPr>
              <a:t>Existujúce modely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 sa môžu použiť ako východiskový krok (</a:t>
            </a:r>
            <a:r>
              <a:rPr lang="sk-SK" dirty="0">
                <a:solidFill>
                  <a:srgbClr val="434343"/>
                </a:solidFill>
                <a:latin typeface="Arial"/>
                <a:cs typeface="Arial"/>
              </a:rPr>
              <a:t>Base model - 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základný model) na zníženie požadovaného množstva nových údajov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516532" y="1569033"/>
            <a:ext cx="2470785" cy="2512060"/>
            <a:chOff x="6516532" y="1569033"/>
            <a:chExt cx="2470785" cy="25120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5740" y="1569033"/>
              <a:ext cx="2161455" cy="21632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16532" y="2453558"/>
              <a:ext cx="1628546" cy="162720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1350" y="1245915"/>
            <a:ext cx="7276465" cy="55118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lang="sk-SK" sz="1500" spc="10" dirty="0">
                <a:solidFill>
                  <a:srgbClr val="434343"/>
                </a:solidFill>
                <a:latin typeface="Arial"/>
                <a:cs typeface="Arial"/>
              </a:rPr>
              <a:t>Verejný holandský rukopisný vzor:</a:t>
            </a:r>
            <a:r>
              <a:rPr sz="1500" u="heavy" spc="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Dutch</a:t>
            </a:r>
            <a:r>
              <a:rPr sz="1500" u="heavy" spc="13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500" u="heavy" spc="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Margaretha</a:t>
            </a:r>
            <a:r>
              <a:rPr sz="1500" u="heavy" spc="13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500" u="heavy" spc="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Turnor</a:t>
            </a:r>
            <a:r>
              <a:rPr sz="1500" u="heavy" spc="13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500" u="heavy" spc="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17th</a:t>
            </a:r>
            <a:r>
              <a:rPr sz="1500" u="heavy" spc="12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5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Century</a:t>
            </a: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Trained</a:t>
            </a:r>
            <a:r>
              <a:rPr sz="1500" spc="7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434343"/>
                </a:solidFill>
                <a:latin typeface="Arial"/>
                <a:cs typeface="Arial"/>
              </a:rPr>
              <a:t>by</a:t>
            </a:r>
            <a:r>
              <a:rPr sz="1500" spc="7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sz="1500" spc="7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50" dirty="0">
                <a:solidFill>
                  <a:srgbClr val="434343"/>
                </a:solidFill>
                <a:latin typeface="Arial"/>
                <a:cs typeface="Arial"/>
              </a:rPr>
              <a:t>Utrecht</a:t>
            </a:r>
            <a:r>
              <a:rPr sz="1500" spc="7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Archives;</a:t>
            </a:r>
            <a:r>
              <a:rPr sz="1500" spc="7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sz="1500" spc="7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set:</a:t>
            </a:r>
            <a:r>
              <a:rPr sz="1500" spc="7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34343"/>
                </a:solidFill>
                <a:latin typeface="Arial"/>
                <a:cs typeface="Arial"/>
              </a:rPr>
              <a:t>178</a:t>
            </a:r>
            <a:r>
              <a:rPr sz="1500" spc="7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pages,</a:t>
            </a:r>
            <a:r>
              <a:rPr sz="1500" spc="7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Validation</a:t>
            </a:r>
            <a:r>
              <a:rPr sz="1500" spc="7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set:</a:t>
            </a:r>
            <a:r>
              <a:rPr sz="1500" spc="70" dirty="0">
                <a:solidFill>
                  <a:srgbClr val="434343"/>
                </a:solidFill>
                <a:latin typeface="Arial"/>
                <a:cs typeface="Arial"/>
              </a:rPr>
              <a:t> 20</a:t>
            </a:r>
            <a:r>
              <a:rPr sz="1500" spc="7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34343"/>
                </a:solidFill>
                <a:latin typeface="Arial"/>
                <a:cs typeface="Arial"/>
              </a:rPr>
              <a:t>pages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  <p:grpSp>
        <p:nvGrpSpPr>
          <p:cNvPr id="4" name="object 4"/>
          <p:cNvGrpSpPr/>
          <p:nvPr/>
        </p:nvGrpSpPr>
        <p:grpSpPr>
          <a:xfrm>
            <a:off x="1070787" y="1962474"/>
            <a:ext cx="1888489" cy="2962275"/>
            <a:chOff x="1070787" y="1962474"/>
            <a:chExt cx="1888489" cy="29622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0312" y="1971999"/>
              <a:ext cx="1869286" cy="29428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75549" y="1967237"/>
              <a:ext cx="1878964" cy="2952750"/>
            </a:xfrm>
            <a:custGeom>
              <a:avLst/>
              <a:gdLst/>
              <a:ahLst/>
              <a:cxnLst/>
              <a:rect l="l" t="t" r="r" b="b"/>
              <a:pathLst>
                <a:path w="1878964" h="2952750">
                  <a:moveTo>
                    <a:pt x="0" y="0"/>
                  </a:moveTo>
                  <a:lnTo>
                    <a:pt x="1878811" y="0"/>
                  </a:lnTo>
                  <a:lnTo>
                    <a:pt x="1878811" y="2952424"/>
                  </a:lnTo>
                  <a:lnTo>
                    <a:pt x="0" y="29524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092474" y="1962474"/>
            <a:ext cx="4879340" cy="2962275"/>
            <a:chOff x="3092474" y="1962474"/>
            <a:chExt cx="4879340" cy="296227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01999" y="1972000"/>
              <a:ext cx="4859681" cy="294290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097236" y="1967237"/>
              <a:ext cx="4869815" cy="2952750"/>
            </a:xfrm>
            <a:custGeom>
              <a:avLst/>
              <a:gdLst/>
              <a:ahLst/>
              <a:cxnLst/>
              <a:rect l="l" t="t" r="r" b="b"/>
              <a:pathLst>
                <a:path w="4869815" h="2952750">
                  <a:moveTo>
                    <a:pt x="0" y="0"/>
                  </a:moveTo>
                  <a:lnTo>
                    <a:pt x="4869206" y="0"/>
                  </a:lnTo>
                  <a:lnTo>
                    <a:pt x="4869206" y="2952426"/>
                  </a:lnTo>
                  <a:lnTo>
                    <a:pt x="0" y="295242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1350" y="1248708"/>
            <a:ext cx="7680325" cy="487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Verejný model írskej gaelčiny:</a:t>
            </a:r>
            <a:r>
              <a:rPr sz="14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Irish,</a:t>
            </a:r>
            <a:r>
              <a:rPr sz="1400" u="heavy" spc="8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Gaelic</a:t>
            </a:r>
            <a:r>
              <a:rPr sz="1400" u="heavy" spc="7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and</a:t>
            </a:r>
            <a:r>
              <a:rPr sz="1400" u="heavy" spc="8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Roman</a:t>
            </a:r>
            <a:r>
              <a:rPr sz="1400" u="heavy" spc="8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heavy" spc="6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type</a:t>
            </a:r>
            <a:r>
              <a:rPr sz="1400" u="heavy" spc="8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(Seanchló</a:t>
            </a:r>
            <a:r>
              <a:rPr sz="1400" u="heavy" spc="8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agus</a:t>
            </a:r>
            <a:r>
              <a:rPr sz="1400" u="heavy" spc="8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Cló</a:t>
            </a:r>
            <a:r>
              <a:rPr sz="1400" u="heavy" spc="7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4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Rómhánach)</a:t>
            </a:r>
            <a:r>
              <a:rPr sz="1400" spc="-10" dirty="0">
                <a:solidFill>
                  <a:srgbClr val="0097A7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Trained</a:t>
            </a:r>
            <a:r>
              <a:rPr sz="1400" spc="8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55" dirty="0">
                <a:solidFill>
                  <a:srgbClr val="434343"/>
                </a:solidFill>
                <a:latin typeface="Arial"/>
                <a:cs typeface="Arial"/>
              </a:rPr>
              <a:t>by</a:t>
            </a:r>
            <a:r>
              <a:rPr sz="14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Gerard</a:t>
            </a:r>
            <a:r>
              <a:rPr sz="14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Farrell;</a:t>
            </a:r>
            <a:r>
              <a:rPr sz="14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sz="14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set:</a:t>
            </a:r>
            <a:r>
              <a:rPr sz="14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80" dirty="0">
                <a:solidFill>
                  <a:srgbClr val="434343"/>
                </a:solidFill>
                <a:latin typeface="Arial"/>
                <a:cs typeface="Arial"/>
              </a:rPr>
              <a:t>243</a:t>
            </a:r>
            <a:r>
              <a:rPr sz="14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pages,</a:t>
            </a:r>
            <a:r>
              <a:rPr sz="14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Validation</a:t>
            </a:r>
            <a:r>
              <a:rPr sz="14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set:</a:t>
            </a:r>
            <a:r>
              <a:rPr sz="14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100" dirty="0">
                <a:solidFill>
                  <a:srgbClr val="434343"/>
                </a:solidFill>
                <a:latin typeface="Arial"/>
                <a:cs typeface="Arial"/>
              </a:rPr>
              <a:t>3</a:t>
            </a:r>
            <a:r>
              <a:rPr sz="1400" spc="8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434343"/>
                </a:solidFill>
                <a:latin typeface="Arial"/>
                <a:cs typeface="Arial"/>
              </a:rPr>
              <a:t>pages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563225" y="467941"/>
            <a:ext cx="697166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3300" spc="85" dirty="0">
                <a:solidFill>
                  <a:srgbClr val="434343"/>
                </a:solidFill>
              </a:rPr>
              <a:t>Textové modely</a:t>
            </a:r>
            <a:endParaRPr sz="3300" dirty="0"/>
          </a:p>
        </p:txBody>
      </p:sp>
      <p:grpSp>
        <p:nvGrpSpPr>
          <p:cNvPr id="4" name="object 4"/>
          <p:cNvGrpSpPr/>
          <p:nvPr/>
        </p:nvGrpSpPr>
        <p:grpSpPr>
          <a:xfrm>
            <a:off x="1133475" y="1962474"/>
            <a:ext cx="1991995" cy="2962275"/>
            <a:chOff x="1133475" y="1962474"/>
            <a:chExt cx="1991995" cy="29622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0" y="1972000"/>
              <a:ext cx="1972920" cy="29428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38237" y="1967237"/>
              <a:ext cx="1982470" cy="2952750"/>
            </a:xfrm>
            <a:custGeom>
              <a:avLst/>
              <a:gdLst/>
              <a:ahLst/>
              <a:cxnLst/>
              <a:rect l="l" t="t" r="r" b="b"/>
              <a:pathLst>
                <a:path w="1982470" h="2952750">
                  <a:moveTo>
                    <a:pt x="0" y="0"/>
                  </a:moveTo>
                  <a:lnTo>
                    <a:pt x="1982445" y="0"/>
                  </a:lnTo>
                  <a:lnTo>
                    <a:pt x="1982445" y="2952424"/>
                  </a:lnTo>
                  <a:lnTo>
                    <a:pt x="0" y="29524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3258795" y="1962474"/>
            <a:ext cx="4730750" cy="2962275"/>
            <a:chOff x="3258795" y="1962474"/>
            <a:chExt cx="4730750" cy="296227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68320" y="1971999"/>
              <a:ext cx="4711611" cy="29428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263557" y="1967237"/>
              <a:ext cx="4721225" cy="2952750"/>
            </a:xfrm>
            <a:custGeom>
              <a:avLst/>
              <a:gdLst/>
              <a:ahLst/>
              <a:cxnLst/>
              <a:rect l="l" t="t" r="r" b="b"/>
              <a:pathLst>
                <a:path w="4721225" h="2952750">
                  <a:moveTo>
                    <a:pt x="0" y="0"/>
                  </a:moveTo>
                  <a:lnTo>
                    <a:pt x="4721136" y="0"/>
                  </a:lnTo>
                  <a:lnTo>
                    <a:pt x="4721136" y="2952424"/>
                  </a:lnTo>
                  <a:lnTo>
                    <a:pt x="0" y="29524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3124" y="1552814"/>
            <a:ext cx="5677631" cy="31931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sk-SK" sz="2000" spc="114" dirty="0">
                <a:latin typeface="Arial" panose="020B0604020202020204" pitchFamily="34" charset="0"/>
                <a:cs typeface="Arial" panose="020B0604020202020204" pitchFamily="34" charset="0"/>
              </a:rPr>
              <a:t>Úvod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endParaRPr lang="sk-SK" sz="2000" spc="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sk-SK" sz="2000" spc="50" dirty="0">
                <a:latin typeface="Arial" panose="020B0604020202020204" pitchFamily="34" charset="0"/>
                <a:cs typeface="Arial" panose="020B0604020202020204" pitchFamily="34" charset="0"/>
              </a:rPr>
              <a:t>Trénovanie </a:t>
            </a:r>
            <a:r>
              <a:rPr lang="sk-SK" sz="2000" spc="12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sk-SK" sz="2000" spc="-45" dirty="0">
                <a:latin typeface="Arial" panose="020B0604020202020204" pitchFamily="34" charset="0"/>
                <a:cs typeface="Arial" panose="020B0604020202020204" pitchFamily="34" charset="0"/>
              </a:rPr>
              <a:t>Značkovanie/</a:t>
            </a:r>
            <a:r>
              <a:rPr lang="sk-SK" sz="2000" spc="55" dirty="0" err="1">
                <a:latin typeface="Arial" panose="020B0604020202020204" pitchFamily="34" charset="0"/>
                <a:cs typeface="Arial" panose="020B0604020202020204" pitchFamily="34" charset="0"/>
              </a:rPr>
              <a:t>Tagovanie</a:t>
            </a:r>
            <a:endParaRPr lang="sk-SK" sz="2000" spc="5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endParaRPr lang="sk-SK" sz="2000" spc="6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sk-SK" sz="2000" spc="65" dirty="0">
                <a:latin typeface="Arial" panose="020B0604020202020204" pitchFamily="34" charset="0"/>
                <a:cs typeface="Arial" panose="020B0604020202020204" pitchFamily="34" charset="0"/>
              </a:rPr>
              <a:t>Analýza rozloženia </a:t>
            </a:r>
            <a:r>
              <a:rPr lang="sk-SK" sz="2000" spc="12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sk-SK" sz="2000" spc="75" dirty="0">
                <a:latin typeface="Arial" panose="020B0604020202020204" pitchFamily="34" charset="0"/>
                <a:cs typeface="Arial" panose="020B0604020202020204" pitchFamily="34" charset="0"/>
              </a:rPr>
              <a:t>Základné čiary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endParaRPr lang="sk-SK" sz="2000" spc="7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sk-SK" sz="2000" spc="75" dirty="0">
                <a:latin typeface="Arial" panose="020B0604020202020204" pitchFamily="34" charset="0"/>
                <a:cs typeface="Arial" panose="020B0604020202020204" pitchFamily="34" charset="0"/>
              </a:rPr>
              <a:t>Polia modelov</a:t>
            </a: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 (Beta) </a:t>
            </a:r>
            <a:r>
              <a:rPr lang="sk-SK" sz="2000" spc="12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sk-SK" sz="2000" spc="-40" dirty="0">
                <a:latin typeface="Arial" panose="020B0604020202020204" pitchFamily="34" charset="0"/>
                <a:cs typeface="Arial" panose="020B0604020202020204" pitchFamily="34" charset="0"/>
              </a:rPr>
              <a:t> Modely tabuliek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endParaRPr lang="sk-SK" sz="2000" spc="-4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sk-SK" sz="2000" spc="60" dirty="0">
                <a:latin typeface="Arial" panose="020B0604020202020204" pitchFamily="34" charset="0"/>
                <a:cs typeface="Arial" panose="020B0604020202020204" pitchFamily="34" charset="0"/>
              </a:rPr>
              <a:t>Zverejňovanie – Stránky </a:t>
            </a:r>
            <a:r>
              <a:rPr lang="sk-SK" sz="2000" spc="60" dirty="0" err="1">
                <a:latin typeface="Arial" panose="020B0604020202020204" pitchFamily="34" charset="0"/>
                <a:cs typeface="Arial" panose="020B0604020202020204" pitchFamily="34" charset="0"/>
              </a:rPr>
              <a:t>Transkribus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endParaRPr lang="sk-SK" sz="2000" spc="11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21337" y="5099"/>
            <a:ext cx="138430" cy="5138420"/>
            <a:chOff x="421337" y="5099"/>
            <a:chExt cx="138430" cy="5138420"/>
          </a:xfrm>
        </p:grpSpPr>
        <p:sp>
          <p:nvSpPr>
            <p:cNvPr id="4" name="object 4"/>
            <p:cNvSpPr/>
            <p:nvPr/>
          </p:nvSpPr>
          <p:spPr>
            <a:xfrm>
              <a:off x="485587" y="5099"/>
              <a:ext cx="9525" cy="5138420"/>
            </a:xfrm>
            <a:custGeom>
              <a:avLst/>
              <a:gdLst/>
              <a:ahLst/>
              <a:cxnLst/>
              <a:rect l="l" t="t" r="r" b="b"/>
              <a:pathLst>
                <a:path w="9525" h="5138420">
                  <a:moveTo>
                    <a:pt x="0" y="0"/>
                  </a:moveTo>
                  <a:lnTo>
                    <a:pt x="9524" y="0"/>
                  </a:lnTo>
                  <a:lnTo>
                    <a:pt x="9524" y="5138399"/>
                  </a:lnTo>
                  <a:lnTo>
                    <a:pt x="0" y="5138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387" y="1668593"/>
              <a:ext cx="137999" cy="137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337" y="2294931"/>
              <a:ext cx="137999" cy="137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387" y="2921281"/>
              <a:ext cx="137999" cy="137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387" y="3483118"/>
              <a:ext cx="137999" cy="137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337" y="4120368"/>
              <a:ext cx="137999" cy="1379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387" y="4757618"/>
              <a:ext cx="137999" cy="137999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85756" y="638871"/>
            <a:ext cx="5715000" cy="6153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sk-SK" sz="3850" spc="254" dirty="0">
                <a:solidFill>
                  <a:srgbClr val="434343"/>
                </a:solidFill>
              </a:rPr>
              <a:t>Obsah workshopu</a:t>
            </a:r>
            <a:endParaRPr sz="3850" dirty="0"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7400" y="1477794"/>
            <a:ext cx="2889447" cy="288697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0600" y="3486150"/>
            <a:ext cx="7620000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k-SK" sz="2400" spc="70" dirty="0" err="1">
                <a:solidFill>
                  <a:srgbClr val="FFFFFF"/>
                </a:solidFill>
                <a:latin typeface="Times New Roman"/>
                <a:cs typeface="Times New Roman"/>
              </a:rPr>
              <a:t>Tagovanie</a:t>
            </a:r>
            <a:r>
              <a:rPr lang="sk-SK" sz="2400" spc="70" dirty="0">
                <a:solidFill>
                  <a:srgbClr val="FFFFFF"/>
                </a:solidFill>
                <a:latin typeface="Times New Roman"/>
                <a:cs typeface="Times New Roman"/>
              </a:rPr>
              <a:t>/Značkovanie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k-SK" sz="2400" spc="70" dirty="0">
                <a:solidFill>
                  <a:srgbClr val="FFFFFF"/>
                </a:solidFill>
                <a:latin typeface="Times New Roman"/>
                <a:cs typeface="Times New Roman"/>
                <a:hlinkClick r:id="rId2"/>
              </a:rPr>
              <a:t>https://help.transkribus.org/tagging</a:t>
            </a:r>
            <a:r>
              <a:rPr lang="sk-SK" sz="24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01974" y="355650"/>
            <a:ext cx="4151226" cy="29019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225" y="1509555"/>
            <a:ext cx="4740907" cy="32701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434343"/>
                </a:solidFill>
                <a:latin typeface="Arial"/>
                <a:cs typeface="Arial"/>
              </a:rPr>
              <a:t>a.</a:t>
            </a:r>
            <a:r>
              <a:rPr sz="1500" b="1" spc="-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500" b="1" spc="-10" dirty="0">
                <a:solidFill>
                  <a:srgbClr val="434343"/>
                </a:solidFill>
                <a:latin typeface="Arial"/>
                <a:cs typeface="Arial"/>
              </a:rPr>
              <a:t>Štrukturálne tagy (</a:t>
            </a:r>
            <a:r>
              <a:rPr sz="1500" b="1" dirty="0">
                <a:solidFill>
                  <a:srgbClr val="434343"/>
                </a:solidFill>
                <a:latin typeface="Arial"/>
                <a:cs typeface="Arial"/>
              </a:rPr>
              <a:t>Structural</a:t>
            </a:r>
            <a:r>
              <a:rPr sz="1500" b="1" spc="6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434343"/>
                </a:solidFill>
                <a:latin typeface="Arial"/>
                <a:cs typeface="Arial"/>
              </a:rPr>
              <a:t>Tags</a:t>
            </a:r>
            <a:r>
              <a:rPr lang="sk-SK" sz="1500" b="1" spc="-2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500" spc="-2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sk-SK" sz="1500" spc="75" dirty="0">
                <a:solidFill>
                  <a:srgbClr val="434343"/>
                </a:solidFill>
                <a:latin typeface="Arial"/>
                <a:cs typeface="Arial"/>
              </a:rPr>
              <a:t>Slúžia na označenie prvkov štruktúry dokumentu</a:t>
            </a:r>
            <a:endParaRPr sz="1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sk-SK" sz="1500" spc="10" dirty="0">
                <a:solidFill>
                  <a:srgbClr val="434343"/>
                </a:solidFill>
                <a:latin typeface="Arial"/>
                <a:cs typeface="Arial"/>
              </a:rPr>
              <a:t>Editor dokumentov</a:t>
            </a:r>
            <a:r>
              <a:rPr sz="1500" spc="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5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500" spc="10" dirty="0">
                <a:solidFill>
                  <a:srgbClr val="434343"/>
                </a:solidFill>
                <a:latin typeface="Arial"/>
                <a:cs typeface="Arial"/>
              </a:rPr>
              <a:t>prejdite na </a:t>
            </a:r>
            <a:r>
              <a:rPr lang="sk-SK" sz="1500" b="1" spc="10" dirty="0">
                <a:solidFill>
                  <a:srgbClr val="434343"/>
                </a:solidFill>
                <a:latin typeface="Arial"/>
                <a:cs typeface="Arial"/>
              </a:rPr>
              <a:t>Konfigurácia</a:t>
            </a:r>
            <a:endParaRPr lang="sk-SK" sz="1500" b="1" spc="15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spc="110" dirty="0">
                <a:solidFill>
                  <a:srgbClr val="434343"/>
                </a:solidFill>
                <a:latin typeface="Arial Unicode MS"/>
                <a:cs typeface="Arial Unicode MS"/>
              </a:rPr>
              <a:t>➞</a:t>
            </a:r>
            <a:r>
              <a:rPr sz="1500" spc="120" dirty="0">
                <a:solidFill>
                  <a:srgbClr val="434343"/>
                </a:solidFill>
                <a:latin typeface="Arial Unicode MS"/>
                <a:cs typeface="Arial Unicode MS"/>
              </a:rPr>
              <a:t> </a:t>
            </a:r>
            <a:r>
              <a:rPr lang="sk-SK" sz="1500" spc="120" dirty="0">
                <a:solidFill>
                  <a:srgbClr val="434343"/>
                </a:solidFill>
                <a:latin typeface="Arial Unicode MS"/>
                <a:cs typeface="Arial Unicode MS"/>
              </a:rPr>
              <a:t>Rozloženie (</a:t>
            </a:r>
            <a:r>
              <a:rPr sz="1500" spc="-10" dirty="0">
                <a:solidFill>
                  <a:srgbClr val="434343"/>
                </a:solidFill>
                <a:latin typeface="Arial"/>
                <a:cs typeface="Arial"/>
              </a:rPr>
              <a:t>Layout</a:t>
            </a:r>
            <a:r>
              <a:rPr lang="sk-SK" sz="1500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</a:p>
          <a:p>
            <a:pPr marL="12700">
              <a:lnSpc>
                <a:spcPct val="100000"/>
              </a:lnSpc>
            </a:pP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spc="110" dirty="0">
                <a:solidFill>
                  <a:srgbClr val="434343"/>
                </a:solidFill>
                <a:latin typeface="Arial Unicode MS"/>
                <a:cs typeface="Arial Unicode MS"/>
              </a:rPr>
              <a:t>➞</a:t>
            </a:r>
            <a:r>
              <a:rPr sz="1500" spc="155" dirty="0">
                <a:solidFill>
                  <a:srgbClr val="434343"/>
                </a:solidFill>
                <a:latin typeface="Arial Unicode MS"/>
                <a:cs typeface="Arial Unicode MS"/>
              </a:rPr>
              <a:t> </a:t>
            </a:r>
            <a:r>
              <a:rPr lang="sk-SK" sz="1500" spc="155" dirty="0">
                <a:solidFill>
                  <a:srgbClr val="434343"/>
                </a:solidFill>
                <a:latin typeface="Arial Unicode MS"/>
                <a:cs typeface="Arial Unicode MS"/>
              </a:rPr>
              <a:t>Riadenie typov štruktúry(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Manage</a:t>
            </a:r>
            <a:r>
              <a:rPr sz="1500" spc="15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Structure</a:t>
            </a:r>
            <a:r>
              <a:rPr sz="1500" spc="15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34343"/>
                </a:solidFill>
                <a:latin typeface="Arial"/>
                <a:cs typeface="Arial"/>
              </a:rPr>
              <a:t>Types</a:t>
            </a:r>
            <a:r>
              <a:rPr lang="sk-SK" sz="1500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</a:p>
          <a:p>
            <a:pPr marL="12700">
              <a:lnSpc>
                <a:spcPct val="100000"/>
              </a:lnSpc>
            </a:pPr>
            <a:endParaRPr sz="1500" dirty="0">
              <a:latin typeface="Arial"/>
              <a:cs typeface="Arial"/>
            </a:endParaRPr>
          </a:p>
          <a:p>
            <a:pPr marL="12700" marR="494030">
              <a:lnSpc>
                <a:spcPct val="100000"/>
              </a:lnSpc>
            </a:pPr>
            <a:r>
              <a:rPr sz="1500" spc="110" dirty="0">
                <a:solidFill>
                  <a:srgbClr val="434343"/>
                </a:solidFill>
                <a:latin typeface="Arial Unicode MS"/>
                <a:cs typeface="Arial Unicode MS"/>
              </a:rPr>
              <a:t>➞</a:t>
            </a:r>
            <a:r>
              <a:rPr sz="1500" spc="75" dirty="0">
                <a:solidFill>
                  <a:srgbClr val="434343"/>
                </a:solidFill>
                <a:latin typeface="Arial Unicode MS"/>
                <a:cs typeface="Arial Unicode MS"/>
              </a:rPr>
              <a:t> </a:t>
            </a: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Povoľte viditeľnosť značiek, ktoré chcete použiť/pridajte ďalšie značky</a:t>
            </a:r>
            <a:endParaRPr sz="1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500" dirty="0">
              <a:latin typeface="Arial"/>
              <a:cs typeface="Arial"/>
            </a:endParaRPr>
          </a:p>
          <a:p>
            <a:pPr marL="12700" marR="410845">
              <a:lnSpc>
                <a:spcPct val="100000"/>
              </a:lnSpc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Vyberte tvar ➞, kliknite pravým tlačidlom myši a pridajte štrukturálnu značku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sz="3300" spc="95" dirty="0">
                <a:solidFill>
                  <a:srgbClr val="434343"/>
                </a:solidFill>
              </a:rPr>
              <a:t>Tagging</a:t>
            </a:r>
            <a:endParaRPr sz="3300" dirty="0"/>
          </a:p>
        </p:txBody>
      </p:sp>
      <p:grpSp>
        <p:nvGrpSpPr>
          <p:cNvPr id="4" name="object 4"/>
          <p:cNvGrpSpPr/>
          <p:nvPr/>
        </p:nvGrpSpPr>
        <p:grpSpPr>
          <a:xfrm>
            <a:off x="5300875" y="366325"/>
            <a:ext cx="3434079" cy="4689475"/>
            <a:chOff x="5300875" y="366325"/>
            <a:chExt cx="3434079" cy="46894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72412" y="366325"/>
              <a:ext cx="2490975" cy="25074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39087" y="413950"/>
              <a:ext cx="2357625" cy="237407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834325" y="409187"/>
              <a:ext cx="2367280" cy="2383790"/>
            </a:xfrm>
            <a:custGeom>
              <a:avLst/>
              <a:gdLst/>
              <a:ahLst/>
              <a:cxnLst/>
              <a:rect l="l" t="t" r="r" b="b"/>
              <a:pathLst>
                <a:path w="2367279" h="2383790">
                  <a:moveTo>
                    <a:pt x="0" y="0"/>
                  </a:moveTo>
                  <a:lnTo>
                    <a:pt x="2367150" y="0"/>
                  </a:lnTo>
                  <a:lnTo>
                    <a:pt x="2367150" y="2383598"/>
                  </a:lnTo>
                  <a:lnTo>
                    <a:pt x="0" y="238359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00875" y="2890598"/>
              <a:ext cx="3434031" cy="216497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58025" y="2928699"/>
              <a:ext cx="3319731" cy="20506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95" dirty="0" err="1">
                <a:solidFill>
                  <a:srgbClr val="434343"/>
                </a:solidFill>
              </a:rPr>
              <a:t>Tagovanie</a:t>
            </a:r>
            <a:r>
              <a:rPr lang="sk-SK" sz="3300" spc="95" dirty="0">
                <a:solidFill>
                  <a:srgbClr val="434343"/>
                </a:solidFill>
              </a:rPr>
              <a:t>/značkovanie</a:t>
            </a:r>
            <a:endParaRPr sz="3300" dirty="0"/>
          </a:p>
        </p:txBody>
      </p:sp>
      <p:grpSp>
        <p:nvGrpSpPr>
          <p:cNvPr id="3" name="object 3"/>
          <p:cNvGrpSpPr/>
          <p:nvPr/>
        </p:nvGrpSpPr>
        <p:grpSpPr>
          <a:xfrm>
            <a:off x="4707150" y="1482949"/>
            <a:ext cx="4232910" cy="3002280"/>
            <a:chOff x="4707150" y="1482949"/>
            <a:chExt cx="4232910" cy="30022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07150" y="1482949"/>
              <a:ext cx="4232775" cy="30022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3825" y="1530574"/>
              <a:ext cx="4099424" cy="28688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769062" y="1525812"/>
              <a:ext cx="4109085" cy="2878455"/>
            </a:xfrm>
            <a:custGeom>
              <a:avLst/>
              <a:gdLst/>
              <a:ahLst/>
              <a:cxnLst/>
              <a:rect l="l" t="t" r="r" b="b"/>
              <a:pathLst>
                <a:path w="4109084" h="2878454">
                  <a:moveTo>
                    <a:pt x="0" y="0"/>
                  </a:moveTo>
                  <a:lnTo>
                    <a:pt x="4108949" y="0"/>
                  </a:lnTo>
                  <a:lnTo>
                    <a:pt x="4108949" y="2878399"/>
                  </a:lnTo>
                  <a:lnTo>
                    <a:pt x="0" y="28783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12225" y="1509555"/>
            <a:ext cx="3824604" cy="30110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434343"/>
                </a:solidFill>
                <a:latin typeface="Arial"/>
                <a:cs typeface="Arial"/>
              </a:rPr>
              <a:t>b.</a:t>
            </a:r>
            <a:r>
              <a:rPr sz="1500" b="1" spc="-3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500" b="1" dirty="0">
                <a:solidFill>
                  <a:srgbClr val="434343"/>
                </a:solidFill>
                <a:latin typeface="Arial"/>
                <a:cs typeface="Arial"/>
              </a:rPr>
              <a:t>Textové tagy/značky: slúžia </a:t>
            </a:r>
            <a:r>
              <a:rPr lang="sk-SK" sz="1500" spc="75" dirty="0">
                <a:solidFill>
                  <a:srgbClr val="434343"/>
                </a:solidFill>
                <a:latin typeface="Arial"/>
                <a:cs typeface="Arial"/>
              </a:rPr>
              <a:t>na označenie prepisu a pridanie atribútov vo vnútri textov</a:t>
            </a:r>
            <a:endParaRPr sz="1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5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Textový editor: v editore vyberte kurzorom slovo, kliknite na príslušnú značku a pridajte vlastnosť</a:t>
            </a:r>
            <a:endParaRPr sz="1500" dirty="0">
              <a:latin typeface="Arial"/>
              <a:cs typeface="Arial"/>
            </a:endParaRPr>
          </a:p>
          <a:p>
            <a:pPr marL="12700" marR="360680">
              <a:lnSpc>
                <a:spcPct val="100000"/>
              </a:lnSpc>
            </a:pPr>
            <a:endParaRPr lang="sk-SK" sz="1500" spc="1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12700" marR="360680">
              <a:lnSpc>
                <a:spcPct val="100000"/>
              </a:lnSpc>
            </a:pPr>
            <a:r>
              <a:rPr lang="sk-SK" sz="1500" spc="10" dirty="0">
                <a:solidFill>
                  <a:srgbClr val="434343"/>
                </a:solidFill>
                <a:latin typeface="Arial"/>
                <a:cs typeface="Arial"/>
              </a:rPr>
              <a:t>Správa textových značiek: </a:t>
            </a:r>
            <a:r>
              <a:rPr lang="sk-SK" sz="1500" b="1" spc="10" dirty="0">
                <a:solidFill>
                  <a:srgbClr val="434343"/>
                </a:solidFill>
                <a:latin typeface="Arial"/>
                <a:cs typeface="Arial"/>
              </a:rPr>
              <a:t>Konfigurácia</a:t>
            </a:r>
            <a:r>
              <a:rPr lang="sk-SK" sz="1500" spc="10" dirty="0">
                <a:solidFill>
                  <a:srgbClr val="434343"/>
                </a:solidFill>
                <a:latin typeface="Arial"/>
                <a:cs typeface="Arial"/>
              </a:rPr>
              <a:t> ➞ Upravujte značky v nastaveniach kolekcie: pridávajte / odstraňujte značky a upravujte atribúty</a:t>
            </a:r>
            <a:endParaRPr sz="1500" dirty="0">
              <a:latin typeface="Arial"/>
              <a:cs typeface="Arial"/>
            </a:endParaRPr>
          </a:p>
          <a:p>
            <a:pPr marL="154940">
              <a:lnSpc>
                <a:spcPct val="100000"/>
              </a:lnSpc>
              <a:spcBef>
                <a:spcPts val="5"/>
              </a:spcBef>
            </a:pPr>
            <a:r>
              <a:rPr sz="14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Example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329163"/>
            <a:ext cx="8169930" cy="6104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According</a:t>
            </a:r>
            <a:r>
              <a:rPr sz="14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70" dirty="0">
                <a:solidFill>
                  <a:srgbClr val="434343"/>
                </a:solidFill>
                <a:latin typeface="Arial"/>
                <a:cs typeface="Arial"/>
              </a:rPr>
              <a:t>to</a:t>
            </a:r>
            <a:r>
              <a:rPr sz="14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your</a:t>
            </a:r>
            <a:r>
              <a:rPr sz="14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needs,</a:t>
            </a:r>
            <a:r>
              <a:rPr sz="1400" spc="11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you</a:t>
            </a:r>
            <a:r>
              <a:rPr sz="14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can</a:t>
            </a:r>
            <a:r>
              <a:rPr sz="14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50" dirty="0">
                <a:solidFill>
                  <a:srgbClr val="434343"/>
                </a:solidFill>
                <a:latin typeface="Arial"/>
                <a:cs typeface="Arial"/>
              </a:rPr>
              <a:t>decide</a:t>
            </a:r>
            <a:r>
              <a:rPr sz="14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70" dirty="0">
                <a:solidFill>
                  <a:srgbClr val="434343"/>
                </a:solidFill>
                <a:latin typeface="Arial"/>
                <a:cs typeface="Arial"/>
              </a:rPr>
              <a:t>to</a:t>
            </a:r>
            <a:r>
              <a:rPr sz="1400" spc="11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train</a:t>
            </a:r>
            <a:r>
              <a:rPr sz="14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65" dirty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sz="14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model</a:t>
            </a:r>
            <a:r>
              <a:rPr sz="14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434343"/>
                </a:solidFill>
                <a:latin typeface="Arial"/>
                <a:cs typeface="Arial"/>
              </a:rPr>
              <a:t>to:</a:t>
            </a:r>
            <a:endParaRPr sz="1400" dirty="0">
              <a:latin typeface="Arial"/>
              <a:cs typeface="Arial"/>
            </a:endParaRPr>
          </a:p>
          <a:p>
            <a:pPr marL="121920">
              <a:lnSpc>
                <a:spcPct val="100000"/>
              </a:lnSpc>
              <a:spcBef>
                <a:spcPts val="1250"/>
              </a:spcBef>
              <a:tabLst>
                <a:tab pos="469265" algn="l"/>
              </a:tabLst>
            </a:pPr>
            <a:r>
              <a:rPr sz="1400" spc="-25" dirty="0">
                <a:solidFill>
                  <a:srgbClr val="434343"/>
                </a:solidFill>
                <a:latin typeface="Arial"/>
                <a:cs typeface="Arial"/>
              </a:rPr>
              <a:t>1.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lang="sk-SK" sz="1400" b="1" spc="10" dirty="0">
                <a:solidFill>
                  <a:srgbClr val="434343"/>
                </a:solidFill>
                <a:latin typeface="Arial"/>
                <a:cs typeface="Arial"/>
              </a:rPr>
              <a:t>Ponechajte skrátenú formu v prepise: jednoducho prepíšte skratky ako sú v dokumente 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24525" y="1958594"/>
            <a:ext cx="25126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400" dirty="0">
                <a:latin typeface="Arial"/>
                <a:cs typeface="Arial"/>
              </a:rPr>
              <a:t>Nerozpisujeme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5703" y="2405614"/>
            <a:ext cx="6943725" cy="762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6875" marR="5080" indent="-384810">
              <a:lnSpc>
                <a:spcPct val="114999"/>
              </a:lnSpc>
              <a:spcBef>
                <a:spcPts val="100"/>
              </a:spcBef>
              <a:tabLst>
                <a:tab pos="396875" algn="l"/>
              </a:tabLst>
            </a:pPr>
            <a:r>
              <a:rPr sz="1400" spc="-25" dirty="0">
                <a:solidFill>
                  <a:srgbClr val="434343"/>
                </a:solidFill>
                <a:latin typeface="Arial"/>
                <a:cs typeface="Arial"/>
              </a:rPr>
              <a:t>2.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lang="sk-SK" sz="1400" b="1" dirty="0">
                <a:solidFill>
                  <a:srgbClr val="434343"/>
                </a:solidFill>
                <a:latin typeface="Arial"/>
                <a:cs typeface="Arial"/>
              </a:rPr>
              <a:t>Rozpisovanie skratiek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400" spc="8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400" spc="65" dirty="0">
                <a:solidFill>
                  <a:srgbClr val="434343"/>
                </a:solidFill>
                <a:latin typeface="Arial"/>
                <a:cs typeface="Arial"/>
              </a:rPr>
              <a:t>Neurónové siete sú často schopné naučiť sa rozpoznávať a používať rozšírenia, najmä ak sa objavujú často ➞ napíšte rozšírenie skratky do prepisu, venujte dôslednú pozornosť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0425" y="3173710"/>
            <a:ext cx="248158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Rozpisujeme skratky (pozorne, rovnako)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120" dirty="0">
                <a:solidFill>
                  <a:srgbClr val="434343"/>
                </a:solidFill>
              </a:rPr>
              <a:t>Skratky</a:t>
            </a:r>
            <a:endParaRPr sz="3300" dirty="0"/>
          </a:p>
        </p:txBody>
      </p:sp>
      <p:sp>
        <p:nvSpPr>
          <p:cNvPr id="7" name="object 7"/>
          <p:cNvSpPr txBox="1"/>
          <p:nvPr/>
        </p:nvSpPr>
        <p:spPr>
          <a:xfrm>
            <a:off x="6162125" y="2089154"/>
            <a:ext cx="16573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34343"/>
                </a:solidFill>
                <a:latin typeface="Arial"/>
                <a:cs typeface="Arial"/>
              </a:rPr>
              <a:t>output: </a:t>
            </a:r>
            <a:r>
              <a:rPr lang="sk-SK" sz="1200" b="1" dirty="0">
                <a:solidFill>
                  <a:srgbClr val="434343"/>
                </a:solidFill>
                <a:latin typeface="Arial"/>
                <a:cs typeface="Arial"/>
              </a:rPr>
              <a:t>Skratka v texte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23025" y="3318854"/>
            <a:ext cx="27781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34343"/>
                </a:solidFill>
                <a:latin typeface="Arial"/>
                <a:cs typeface="Arial"/>
              </a:rPr>
              <a:t>output:</a:t>
            </a:r>
            <a:r>
              <a:rPr sz="1200" b="1" spc="-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200" b="1" dirty="0">
                <a:solidFill>
                  <a:srgbClr val="434343"/>
                </a:solidFill>
                <a:latin typeface="Arial"/>
                <a:cs typeface="Arial"/>
              </a:rPr>
              <a:t>Skratky. + rozšírenia v texte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7157" y="3632434"/>
            <a:ext cx="8423275" cy="14490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5605" marR="947419" indent="-383540">
              <a:lnSpc>
                <a:spcPct val="114999"/>
              </a:lnSpc>
              <a:spcBef>
                <a:spcPts val="100"/>
              </a:spcBef>
              <a:tabLst>
                <a:tab pos="395605" algn="l"/>
              </a:tabLst>
            </a:pPr>
            <a:r>
              <a:rPr sz="1400" spc="-25" dirty="0">
                <a:solidFill>
                  <a:srgbClr val="434343"/>
                </a:solidFill>
                <a:latin typeface="Arial"/>
                <a:cs typeface="Arial"/>
              </a:rPr>
              <a:t>3.</a:t>
            </a:r>
            <a:r>
              <a:rPr sz="1400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lang="sk-SK" sz="1400" b="1" dirty="0" err="1">
                <a:solidFill>
                  <a:srgbClr val="434343"/>
                </a:solidFill>
                <a:latin typeface="Arial"/>
                <a:cs typeface="Arial"/>
              </a:rPr>
              <a:t>Tagujeme</a:t>
            </a:r>
            <a:r>
              <a:rPr lang="sk-SK" sz="1400" b="1" dirty="0">
                <a:solidFill>
                  <a:srgbClr val="434343"/>
                </a:solidFill>
                <a:latin typeface="Arial"/>
                <a:cs typeface="Arial"/>
              </a:rPr>
              <a:t> a trénujeme skratky vrátane rozpisu </a:t>
            </a:r>
            <a:r>
              <a:rPr sz="1400" b="1" spc="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400" b="1" spc="7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400" spc="50" dirty="0">
                <a:solidFill>
                  <a:srgbClr val="434343"/>
                </a:solidFill>
                <a:latin typeface="Arial"/>
                <a:cs typeface="Arial"/>
              </a:rPr>
              <a:t>označte skratku a pridajte zodpovedajúci rozpis do vlastnosti "Rozšírenie" ➞ Pri trénovaní modelu vyberte možnosť trénovať skratky </a:t>
            </a:r>
          </a:p>
          <a:p>
            <a:pPr marL="395605" marR="947419" indent="-383540">
              <a:lnSpc>
                <a:spcPct val="114999"/>
              </a:lnSpc>
              <a:spcBef>
                <a:spcPts val="100"/>
              </a:spcBef>
              <a:tabLst>
                <a:tab pos="395605" algn="l"/>
              </a:tabLst>
            </a:pPr>
            <a:r>
              <a:rPr lang="sk-SK" sz="1400" spc="50" dirty="0">
                <a:solidFill>
                  <a:srgbClr val="434343"/>
                </a:solidFill>
                <a:latin typeface="Arial"/>
                <a:cs typeface="Arial"/>
              </a:rPr>
              <a:t>	Tagy vrátane rozšírení</a:t>
            </a:r>
            <a:endParaRPr sz="1400" dirty="0">
              <a:latin typeface="Arial"/>
              <a:cs typeface="Arial"/>
            </a:endParaRPr>
          </a:p>
          <a:p>
            <a:pPr marL="4449445" marR="5080">
              <a:lnSpc>
                <a:spcPct val="114999"/>
              </a:lnSpc>
              <a:spcBef>
                <a:spcPts val="229"/>
              </a:spcBef>
            </a:pPr>
            <a:r>
              <a:rPr sz="1200" b="1" dirty="0">
                <a:solidFill>
                  <a:srgbClr val="434343"/>
                </a:solidFill>
                <a:latin typeface="Arial"/>
                <a:cs typeface="Arial"/>
              </a:rPr>
              <a:t>output:</a:t>
            </a:r>
            <a:r>
              <a:rPr sz="1200" b="1" spc="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200" b="1" dirty="0">
                <a:solidFill>
                  <a:srgbClr val="434343"/>
                </a:solidFill>
                <a:latin typeface="Arial"/>
                <a:cs typeface="Arial"/>
              </a:rPr>
              <a:t>možnosť získať iba skratky, skratky. po ktorých nasledujú ich rozpis alebo náhrada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172112" y="4401262"/>
            <a:ext cx="1820545" cy="356235"/>
            <a:chOff x="3172112" y="4401262"/>
            <a:chExt cx="1820545" cy="356235"/>
          </a:xfrm>
        </p:grpSpPr>
        <p:sp>
          <p:nvSpPr>
            <p:cNvPr id="11" name="object 11"/>
            <p:cNvSpPr/>
            <p:nvPr/>
          </p:nvSpPr>
          <p:spPr>
            <a:xfrm>
              <a:off x="3176875" y="4406024"/>
              <a:ext cx="1791970" cy="335915"/>
            </a:xfrm>
            <a:custGeom>
              <a:avLst/>
              <a:gdLst/>
              <a:ahLst/>
              <a:cxnLst/>
              <a:rect l="l" t="t" r="r" b="b"/>
              <a:pathLst>
                <a:path w="1791970" h="335914">
                  <a:moveTo>
                    <a:pt x="0" y="0"/>
                  </a:moveTo>
                  <a:lnTo>
                    <a:pt x="70161" y="685"/>
                  </a:lnTo>
                  <a:lnTo>
                    <a:pt x="136731" y="2694"/>
                  </a:lnTo>
                  <a:lnTo>
                    <a:pt x="199910" y="5951"/>
                  </a:lnTo>
                  <a:lnTo>
                    <a:pt x="259897" y="10385"/>
                  </a:lnTo>
                  <a:lnTo>
                    <a:pt x="316890" y="15920"/>
                  </a:lnTo>
                  <a:lnTo>
                    <a:pt x="371091" y="22484"/>
                  </a:lnTo>
                  <a:lnTo>
                    <a:pt x="422698" y="30004"/>
                  </a:lnTo>
                  <a:lnTo>
                    <a:pt x="471911" y="38405"/>
                  </a:lnTo>
                  <a:lnTo>
                    <a:pt x="518929" y="47615"/>
                  </a:lnTo>
                  <a:lnTo>
                    <a:pt x="563952" y="57559"/>
                  </a:lnTo>
                  <a:lnTo>
                    <a:pt x="607180" y="68165"/>
                  </a:lnTo>
                  <a:lnTo>
                    <a:pt x="648811" y="79358"/>
                  </a:lnTo>
                  <a:lnTo>
                    <a:pt x="689046" y="91066"/>
                  </a:lnTo>
                  <a:lnTo>
                    <a:pt x="728084" y="103215"/>
                  </a:lnTo>
                  <a:lnTo>
                    <a:pt x="766124" y="115731"/>
                  </a:lnTo>
                  <a:lnTo>
                    <a:pt x="803366" y="128541"/>
                  </a:lnTo>
                  <a:lnTo>
                    <a:pt x="840010" y="141571"/>
                  </a:lnTo>
                  <a:lnTo>
                    <a:pt x="876254" y="154749"/>
                  </a:lnTo>
                  <a:lnTo>
                    <a:pt x="912299" y="167999"/>
                  </a:lnTo>
                  <a:lnTo>
                    <a:pt x="955119" y="183729"/>
                  </a:lnTo>
                  <a:lnTo>
                    <a:pt x="998273" y="199335"/>
                  </a:lnTo>
                  <a:lnTo>
                    <a:pt x="1042095" y="214696"/>
                  </a:lnTo>
                  <a:lnTo>
                    <a:pt x="1086919" y="229687"/>
                  </a:lnTo>
                  <a:lnTo>
                    <a:pt x="1133080" y="244186"/>
                  </a:lnTo>
                  <a:lnTo>
                    <a:pt x="1180911" y="258070"/>
                  </a:lnTo>
                  <a:lnTo>
                    <a:pt x="1230747" y="271215"/>
                  </a:lnTo>
                  <a:lnTo>
                    <a:pt x="1282921" y="283499"/>
                  </a:lnTo>
                  <a:lnTo>
                    <a:pt x="1326569" y="292624"/>
                  </a:lnTo>
                  <a:lnTo>
                    <a:pt x="1372099" y="301055"/>
                  </a:lnTo>
                  <a:lnTo>
                    <a:pt x="1419681" y="308731"/>
                  </a:lnTo>
                  <a:lnTo>
                    <a:pt x="1469487" y="315587"/>
                  </a:lnTo>
                  <a:lnTo>
                    <a:pt x="1521687" y="321562"/>
                  </a:lnTo>
                  <a:lnTo>
                    <a:pt x="1590566" y="327694"/>
                  </a:lnTo>
                  <a:lnTo>
                    <a:pt x="1663789" y="332226"/>
                  </a:lnTo>
                  <a:lnTo>
                    <a:pt x="1702133" y="333854"/>
                  </a:lnTo>
                  <a:lnTo>
                    <a:pt x="1741688" y="335035"/>
                  </a:lnTo>
                  <a:lnTo>
                    <a:pt x="1782497" y="335756"/>
                  </a:lnTo>
                  <a:lnTo>
                    <a:pt x="1791957" y="335838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958068" y="4731099"/>
              <a:ext cx="29845" cy="21590"/>
            </a:xfrm>
            <a:custGeom>
              <a:avLst/>
              <a:gdLst/>
              <a:ahLst/>
              <a:cxnLst/>
              <a:rect l="l" t="t" r="r" b="b"/>
              <a:pathLst>
                <a:path w="29845" h="21589">
                  <a:moveTo>
                    <a:pt x="0" y="21422"/>
                  </a:moveTo>
                  <a:lnTo>
                    <a:pt x="10764" y="10764"/>
                  </a:lnTo>
                  <a:lnTo>
                    <a:pt x="105" y="0"/>
                  </a:lnTo>
                  <a:lnTo>
                    <a:pt x="29482" y="10856"/>
                  </a:lnTo>
                  <a:lnTo>
                    <a:pt x="0" y="21422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58068" y="4731099"/>
              <a:ext cx="29845" cy="21590"/>
            </a:xfrm>
            <a:custGeom>
              <a:avLst/>
              <a:gdLst/>
              <a:ahLst/>
              <a:cxnLst/>
              <a:rect l="l" t="t" r="r" b="b"/>
              <a:pathLst>
                <a:path w="29845" h="21589">
                  <a:moveTo>
                    <a:pt x="10764" y="10764"/>
                  </a:moveTo>
                  <a:lnTo>
                    <a:pt x="0" y="21422"/>
                  </a:lnTo>
                  <a:lnTo>
                    <a:pt x="29482" y="10856"/>
                  </a:lnTo>
                  <a:lnTo>
                    <a:pt x="105" y="0"/>
                  </a:lnTo>
                  <a:lnTo>
                    <a:pt x="10764" y="107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598087" y="3327862"/>
            <a:ext cx="1934210" cy="142875"/>
            <a:chOff x="3598087" y="3327862"/>
            <a:chExt cx="1934210" cy="142875"/>
          </a:xfrm>
        </p:grpSpPr>
        <p:sp>
          <p:nvSpPr>
            <p:cNvPr id="15" name="object 15"/>
            <p:cNvSpPr/>
            <p:nvPr/>
          </p:nvSpPr>
          <p:spPr>
            <a:xfrm>
              <a:off x="3602849" y="3332624"/>
              <a:ext cx="1906270" cy="122555"/>
            </a:xfrm>
            <a:custGeom>
              <a:avLst/>
              <a:gdLst/>
              <a:ahLst/>
              <a:cxnLst/>
              <a:rect l="l" t="t" r="r" b="b"/>
              <a:pathLst>
                <a:path w="1906270" h="122554">
                  <a:moveTo>
                    <a:pt x="0" y="0"/>
                  </a:moveTo>
                  <a:lnTo>
                    <a:pt x="74533" y="249"/>
                  </a:lnTo>
                  <a:lnTo>
                    <a:pt x="145252" y="981"/>
                  </a:lnTo>
                  <a:lnTo>
                    <a:pt x="212368" y="2168"/>
                  </a:lnTo>
                  <a:lnTo>
                    <a:pt x="276092" y="3783"/>
                  </a:lnTo>
                  <a:lnTo>
                    <a:pt x="336637" y="5799"/>
                  </a:lnTo>
                  <a:lnTo>
                    <a:pt x="394216" y="8190"/>
                  </a:lnTo>
                  <a:lnTo>
                    <a:pt x="449039" y="10930"/>
                  </a:lnTo>
                  <a:lnTo>
                    <a:pt x="501318" y="13990"/>
                  </a:lnTo>
                  <a:lnTo>
                    <a:pt x="551266" y="17345"/>
                  </a:lnTo>
                  <a:lnTo>
                    <a:pt x="599095" y="20968"/>
                  </a:lnTo>
                  <a:lnTo>
                    <a:pt x="645016" y="24831"/>
                  </a:lnTo>
                  <a:lnTo>
                    <a:pt x="689242" y="28909"/>
                  </a:lnTo>
                  <a:lnTo>
                    <a:pt x="731984" y="33174"/>
                  </a:lnTo>
                  <a:lnTo>
                    <a:pt x="773454" y="37599"/>
                  </a:lnTo>
                  <a:lnTo>
                    <a:pt x="813865" y="42159"/>
                  </a:lnTo>
                  <a:lnTo>
                    <a:pt x="853428" y="46825"/>
                  </a:lnTo>
                  <a:lnTo>
                    <a:pt x="892355" y="51572"/>
                  </a:lnTo>
                  <a:lnTo>
                    <a:pt x="930858" y="56372"/>
                  </a:lnTo>
                  <a:lnTo>
                    <a:pt x="969149" y="61199"/>
                  </a:lnTo>
                  <a:lnTo>
                    <a:pt x="1014638" y="66930"/>
                  </a:lnTo>
                  <a:lnTo>
                    <a:pt x="1060481" y="72615"/>
                  </a:lnTo>
                  <a:lnTo>
                    <a:pt x="1107033" y="78210"/>
                  </a:lnTo>
                  <a:lnTo>
                    <a:pt x="1154651" y="83671"/>
                  </a:lnTo>
                  <a:lnTo>
                    <a:pt x="1203688" y="88953"/>
                  </a:lnTo>
                  <a:lnTo>
                    <a:pt x="1254500" y="94011"/>
                  </a:lnTo>
                  <a:lnTo>
                    <a:pt x="1307441" y="98800"/>
                  </a:lnTo>
                  <a:lnTo>
                    <a:pt x="1362867" y="103274"/>
                  </a:lnTo>
                  <a:lnTo>
                    <a:pt x="1409234" y="106598"/>
                  </a:lnTo>
                  <a:lnTo>
                    <a:pt x="1457601" y="109670"/>
                  </a:lnTo>
                  <a:lnTo>
                    <a:pt x="1508148" y="112466"/>
                  </a:lnTo>
                  <a:lnTo>
                    <a:pt x="1561058" y="114964"/>
                  </a:lnTo>
                  <a:lnTo>
                    <a:pt x="1616511" y="117140"/>
                  </a:lnTo>
                  <a:lnTo>
                    <a:pt x="1689683" y="119374"/>
                  </a:lnTo>
                  <a:lnTo>
                    <a:pt x="1727976" y="120275"/>
                  </a:lnTo>
                  <a:lnTo>
                    <a:pt x="1767468" y="121025"/>
                  </a:lnTo>
                  <a:lnTo>
                    <a:pt x="1808202" y="121618"/>
                  </a:lnTo>
                  <a:lnTo>
                    <a:pt x="1850222" y="122048"/>
                  </a:lnTo>
                  <a:lnTo>
                    <a:pt x="1893573" y="122311"/>
                  </a:lnTo>
                  <a:lnTo>
                    <a:pt x="1905656" y="122347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497777" y="3444243"/>
              <a:ext cx="29845" cy="21590"/>
            </a:xfrm>
            <a:custGeom>
              <a:avLst/>
              <a:gdLst/>
              <a:ahLst/>
              <a:cxnLst/>
              <a:rect l="l" t="t" r="r" b="b"/>
              <a:pathLst>
                <a:path w="29845" h="21589">
                  <a:moveTo>
                    <a:pt x="0" y="21422"/>
                  </a:moveTo>
                  <a:lnTo>
                    <a:pt x="10728" y="10728"/>
                  </a:lnTo>
                  <a:lnTo>
                    <a:pt x="34" y="0"/>
                  </a:lnTo>
                  <a:lnTo>
                    <a:pt x="29447" y="10758"/>
                  </a:lnTo>
                  <a:lnTo>
                    <a:pt x="0" y="21422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497777" y="3444243"/>
              <a:ext cx="29845" cy="21590"/>
            </a:xfrm>
            <a:custGeom>
              <a:avLst/>
              <a:gdLst/>
              <a:ahLst/>
              <a:cxnLst/>
              <a:rect l="l" t="t" r="r" b="b"/>
              <a:pathLst>
                <a:path w="29845" h="21589">
                  <a:moveTo>
                    <a:pt x="10728" y="10728"/>
                  </a:moveTo>
                  <a:lnTo>
                    <a:pt x="0" y="21422"/>
                  </a:lnTo>
                  <a:lnTo>
                    <a:pt x="29447" y="10758"/>
                  </a:lnTo>
                  <a:lnTo>
                    <a:pt x="34" y="0"/>
                  </a:lnTo>
                  <a:lnTo>
                    <a:pt x="10728" y="10728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3636337" y="2086462"/>
            <a:ext cx="2444115" cy="146050"/>
            <a:chOff x="3636337" y="2086462"/>
            <a:chExt cx="2444115" cy="146050"/>
          </a:xfrm>
        </p:grpSpPr>
        <p:sp>
          <p:nvSpPr>
            <p:cNvPr id="19" name="object 19"/>
            <p:cNvSpPr/>
            <p:nvPr/>
          </p:nvSpPr>
          <p:spPr>
            <a:xfrm>
              <a:off x="3641099" y="2091225"/>
              <a:ext cx="2415540" cy="125730"/>
            </a:xfrm>
            <a:custGeom>
              <a:avLst/>
              <a:gdLst/>
              <a:ahLst/>
              <a:cxnLst/>
              <a:rect l="l" t="t" r="r" b="b"/>
              <a:pathLst>
                <a:path w="2415540" h="125730">
                  <a:moveTo>
                    <a:pt x="0" y="0"/>
                  </a:moveTo>
                  <a:lnTo>
                    <a:pt x="74928" y="161"/>
                  </a:lnTo>
                  <a:lnTo>
                    <a:pt x="146802" y="634"/>
                  </a:lnTo>
                  <a:lnTo>
                    <a:pt x="215753" y="1408"/>
                  </a:lnTo>
                  <a:lnTo>
                    <a:pt x="281916" y="2467"/>
                  </a:lnTo>
                  <a:lnTo>
                    <a:pt x="345423" y="3798"/>
                  </a:lnTo>
                  <a:lnTo>
                    <a:pt x="406406" y="5388"/>
                  </a:lnTo>
                  <a:lnTo>
                    <a:pt x="464998" y="7222"/>
                  </a:lnTo>
                  <a:lnTo>
                    <a:pt x="521333" y="9288"/>
                  </a:lnTo>
                  <a:lnTo>
                    <a:pt x="575542" y="11572"/>
                  </a:lnTo>
                  <a:lnTo>
                    <a:pt x="627760" y="14060"/>
                  </a:lnTo>
                  <a:lnTo>
                    <a:pt x="678118" y="16738"/>
                  </a:lnTo>
                  <a:lnTo>
                    <a:pt x="726749" y="19593"/>
                  </a:lnTo>
                  <a:lnTo>
                    <a:pt x="773787" y="22612"/>
                  </a:lnTo>
                  <a:lnTo>
                    <a:pt x="819364" y="25780"/>
                  </a:lnTo>
                  <a:lnTo>
                    <a:pt x="863613" y="29084"/>
                  </a:lnTo>
                  <a:lnTo>
                    <a:pt x="906666" y="32511"/>
                  </a:lnTo>
                  <a:lnTo>
                    <a:pt x="948657" y="36046"/>
                  </a:lnTo>
                  <a:lnTo>
                    <a:pt x="989718" y="39677"/>
                  </a:lnTo>
                  <a:lnTo>
                    <a:pt x="1029983" y="43389"/>
                  </a:lnTo>
                  <a:lnTo>
                    <a:pt x="1069583" y="47170"/>
                  </a:lnTo>
                  <a:lnTo>
                    <a:pt x="1108652" y="51004"/>
                  </a:lnTo>
                  <a:lnTo>
                    <a:pt x="1147322" y="54880"/>
                  </a:lnTo>
                  <a:lnTo>
                    <a:pt x="1185727" y="58783"/>
                  </a:lnTo>
                  <a:lnTo>
                    <a:pt x="1223999" y="62699"/>
                  </a:lnTo>
                  <a:lnTo>
                    <a:pt x="1269938" y="67398"/>
                  </a:lnTo>
                  <a:lnTo>
                    <a:pt x="1316105" y="72073"/>
                  </a:lnTo>
                  <a:lnTo>
                    <a:pt x="1362732" y="76701"/>
                  </a:lnTo>
                  <a:lnTo>
                    <a:pt x="1410047" y="81259"/>
                  </a:lnTo>
                  <a:lnTo>
                    <a:pt x="1458281" y="85722"/>
                  </a:lnTo>
                  <a:lnTo>
                    <a:pt x="1507661" y="90068"/>
                  </a:lnTo>
                  <a:lnTo>
                    <a:pt x="1558419" y="94273"/>
                  </a:lnTo>
                  <a:lnTo>
                    <a:pt x="1610783" y="98313"/>
                  </a:lnTo>
                  <a:lnTo>
                    <a:pt x="1664984" y="102165"/>
                  </a:lnTo>
                  <a:lnTo>
                    <a:pt x="1721249" y="105806"/>
                  </a:lnTo>
                  <a:lnTo>
                    <a:pt x="1769881" y="108661"/>
                  </a:lnTo>
                  <a:lnTo>
                    <a:pt x="1820239" y="111339"/>
                  </a:lnTo>
                  <a:lnTo>
                    <a:pt x="1872457" y="113827"/>
                  </a:lnTo>
                  <a:lnTo>
                    <a:pt x="1926666" y="116111"/>
                  </a:lnTo>
                  <a:lnTo>
                    <a:pt x="1983001" y="118177"/>
                  </a:lnTo>
                  <a:lnTo>
                    <a:pt x="2041593" y="120011"/>
                  </a:lnTo>
                  <a:lnTo>
                    <a:pt x="2087099" y="121227"/>
                  </a:lnTo>
                  <a:lnTo>
                    <a:pt x="2134006" y="122300"/>
                  </a:lnTo>
                  <a:lnTo>
                    <a:pt x="2182369" y="123223"/>
                  </a:lnTo>
                  <a:lnTo>
                    <a:pt x="2232245" y="123991"/>
                  </a:lnTo>
                  <a:lnTo>
                    <a:pt x="2283691" y="124599"/>
                  </a:lnTo>
                  <a:lnTo>
                    <a:pt x="2336761" y="125040"/>
                  </a:lnTo>
                  <a:lnTo>
                    <a:pt x="2377663" y="125258"/>
                  </a:lnTo>
                  <a:lnTo>
                    <a:pt x="2391511" y="125309"/>
                  </a:lnTo>
                  <a:lnTo>
                    <a:pt x="2415356" y="125366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045734" y="2205869"/>
              <a:ext cx="29845" cy="21590"/>
            </a:xfrm>
            <a:custGeom>
              <a:avLst/>
              <a:gdLst/>
              <a:ahLst/>
              <a:cxnLst/>
              <a:rect l="l" t="t" r="r" b="b"/>
              <a:pathLst>
                <a:path w="29845" h="21589">
                  <a:moveTo>
                    <a:pt x="0" y="21423"/>
                  </a:moveTo>
                  <a:lnTo>
                    <a:pt x="10722" y="10722"/>
                  </a:lnTo>
                  <a:lnTo>
                    <a:pt x="21" y="0"/>
                  </a:lnTo>
                  <a:lnTo>
                    <a:pt x="29440" y="10741"/>
                  </a:lnTo>
                  <a:lnTo>
                    <a:pt x="0" y="21423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045734" y="2205869"/>
              <a:ext cx="29845" cy="21590"/>
            </a:xfrm>
            <a:custGeom>
              <a:avLst/>
              <a:gdLst/>
              <a:ahLst/>
              <a:cxnLst/>
              <a:rect l="l" t="t" r="r" b="b"/>
              <a:pathLst>
                <a:path w="29845" h="21589">
                  <a:moveTo>
                    <a:pt x="10722" y="10722"/>
                  </a:moveTo>
                  <a:lnTo>
                    <a:pt x="0" y="21423"/>
                  </a:lnTo>
                  <a:lnTo>
                    <a:pt x="29440" y="10741"/>
                  </a:lnTo>
                  <a:lnTo>
                    <a:pt x="21" y="0"/>
                  </a:lnTo>
                  <a:lnTo>
                    <a:pt x="10722" y="10722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120" dirty="0">
                <a:solidFill>
                  <a:srgbClr val="434343"/>
                </a:solidFill>
              </a:rPr>
              <a:t>Skratky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583600" y="1483147"/>
            <a:ext cx="2972435" cy="2292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2575">
              <a:lnSpc>
                <a:spcPct val="100000"/>
              </a:lnSpc>
              <a:spcBef>
                <a:spcPts val="100"/>
              </a:spcBef>
            </a:pPr>
            <a:r>
              <a:rPr lang="sk-SK" sz="1600" dirty="0">
                <a:solidFill>
                  <a:srgbClr val="595959"/>
                </a:solidFill>
                <a:latin typeface="Arial"/>
                <a:cs typeface="Arial"/>
              </a:rPr>
              <a:t>V konfigurácii tréningu začiarknite políčko</a:t>
            </a:r>
          </a:p>
          <a:p>
            <a:pPr marL="12700" marR="282575">
              <a:lnSpc>
                <a:spcPct val="100000"/>
              </a:lnSpc>
              <a:spcBef>
                <a:spcPts val="100"/>
              </a:spcBef>
            </a:pPr>
            <a:endParaRPr lang="sk-SK" sz="1600" b="1" dirty="0">
              <a:solidFill>
                <a:srgbClr val="595959"/>
              </a:solidFill>
              <a:latin typeface="Arial"/>
              <a:cs typeface="Arial"/>
            </a:endParaRPr>
          </a:p>
          <a:p>
            <a:pPr marL="12700" marR="282575">
              <a:lnSpc>
                <a:spcPct val="100000"/>
              </a:lnSpc>
              <a:spcBef>
                <a:spcPts val="100"/>
              </a:spcBef>
            </a:pPr>
            <a:endParaRPr lang="sk-SK" sz="1600" b="1" dirty="0">
              <a:solidFill>
                <a:srgbClr val="595959"/>
              </a:solidFill>
              <a:latin typeface="Arial"/>
              <a:cs typeface="Arial"/>
            </a:endParaRPr>
          </a:p>
          <a:p>
            <a:pPr marL="12700" marR="282575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595959"/>
                </a:solidFill>
                <a:latin typeface="Arial"/>
                <a:cs typeface="Arial"/>
              </a:rPr>
              <a:t>Train</a:t>
            </a:r>
            <a:r>
              <a:rPr sz="1600" b="1" spc="-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595959"/>
                </a:solidFill>
                <a:latin typeface="Arial"/>
                <a:cs typeface="Arial"/>
              </a:rPr>
              <a:t>Abbrevs</a:t>
            </a:r>
            <a:r>
              <a:rPr sz="1600" b="1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b="1" spc="50" dirty="0">
                <a:solidFill>
                  <a:srgbClr val="595959"/>
                </a:solidFill>
                <a:latin typeface="Arial"/>
                <a:cs typeface="Arial"/>
              </a:rPr>
              <a:t>with</a:t>
            </a:r>
            <a:r>
              <a:rPr sz="1600" b="1" spc="-2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595959"/>
                </a:solidFill>
                <a:latin typeface="Arial"/>
                <a:cs typeface="Arial"/>
              </a:rPr>
              <a:t>expansion</a:t>
            </a:r>
            <a:r>
              <a:rPr lang="sk-SK" sz="1600" b="1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</a:p>
          <a:p>
            <a:pPr marL="12700" marR="282575">
              <a:lnSpc>
                <a:spcPct val="100000"/>
              </a:lnSpc>
              <a:spcBef>
                <a:spcPts val="100"/>
              </a:spcBef>
            </a:pPr>
            <a:r>
              <a:rPr lang="sk-SK" sz="1600" b="1" spc="-10" dirty="0">
                <a:solidFill>
                  <a:srgbClr val="595959"/>
                </a:solidFill>
                <a:latin typeface="Arial"/>
                <a:cs typeface="Arial"/>
              </a:rPr>
              <a:t>(Trénovať model s rozpisom skratiek)</a:t>
            </a:r>
          </a:p>
          <a:p>
            <a:pPr marL="12700" marR="282575">
              <a:lnSpc>
                <a:spcPct val="100000"/>
              </a:lnSpc>
              <a:spcBef>
                <a:spcPts val="100"/>
              </a:spcBef>
            </a:pPr>
            <a:endParaRPr sz="16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931924" y="680500"/>
            <a:ext cx="4441825" cy="4234815"/>
            <a:chOff x="3931924" y="680500"/>
            <a:chExt cx="4441825" cy="42348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31924" y="680500"/>
              <a:ext cx="4441399" cy="423440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077074" y="2713224"/>
              <a:ext cx="986790" cy="1741170"/>
            </a:xfrm>
            <a:custGeom>
              <a:avLst/>
              <a:gdLst/>
              <a:ahLst/>
              <a:cxnLst/>
              <a:rect l="l" t="t" r="r" b="b"/>
              <a:pathLst>
                <a:path w="986789" h="1741170">
                  <a:moveTo>
                    <a:pt x="0" y="29283"/>
                  </a:moveTo>
                  <a:lnTo>
                    <a:pt x="2301" y="17884"/>
                  </a:lnTo>
                  <a:lnTo>
                    <a:pt x="8576" y="8576"/>
                  </a:lnTo>
                  <a:lnTo>
                    <a:pt x="17884" y="2301"/>
                  </a:lnTo>
                  <a:lnTo>
                    <a:pt x="29283" y="0"/>
                  </a:lnTo>
                  <a:lnTo>
                    <a:pt x="877616" y="0"/>
                  </a:lnTo>
                  <a:lnTo>
                    <a:pt x="885383" y="0"/>
                  </a:lnTo>
                  <a:lnTo>
                    <a:pt x="892831" y="3085"/>
                  </a:lnTo>
                  <a:lnTo>
                    <a:pt x="898322" y="8576"/>
                  </a:lnTo>
                  <a:lnTo>
                    <a:pt x="903814" y="14068"/>
                  </a:lnTo>
                  <a:lnTo>
                    <a:pt x="906899" y="21516"/>
                  </a:lnTo>
                  <a:lnTo>
                    <a:pt x="906899" y="29283"/>
                  </a:lnTo>
                  <a:lnTo>
                    <a:pt x="906899" y="130316"/>
                  </a:lnTo>
                  <a:lnTo>
                    <a:pt x="904598" y="141715"/>
                  </a:lnTo>
                  <a:lnTo>
                    <a:pt x="898323" y="151023"/>
                  </a:lnTo>
                  <a:lnTo>
                    <a:pt x="889015" y="157298"/>
                  </a:lnTo>
                  <a:lnTo>
                    <a:pt x="877616" y="159599"/>
                  </a:lnTo>
                  <a:lnTo>
                    <a:pt x="29283" y="159599"/>
                  </a:lnTo>
                  <a:lnTo>
                    <a:pt x="17884" y="157298"/>
                  </a:lnTo>
                  <a:lnTo>
                    <a:pt x="8576" y="151023"/>
                  </a:lnTo>
                  <a:lnTo>
                    <a:pt x="2301" y="141715"/>
                  </a:lnTo>
                  <a:lnTo>
                    <a:pt x="0" y="130316"/>
                  </a:lnTo>
                  <a:lnTo>
                    <a:pt x="0" y="29283"/>
                  </a:lnTo>
                  <a:close/>
                </a:path>
                <a:path w="986789" h="1741170">
                  <a:moveTo>
                    <a:pt x="0" y="1587097"/>
                  </a:moveTo>
                  <a:lnTo>
                    <a:pt x="2720" y="1573620"/>
                  </a:lnTo>
                  <a:lnTo>
                    <a:pt x="10140" y="1562615"/>
                  </a:lnTo>
                  <a:lnTo>
                    <a:pt x="21145" y="1555195"/>
                  </a:lnTo>
                  <a:lnTo>
                    <a:pt x="34622" y="1552474"/>
                  </a:lnTo>
                  <a:lnTo>
                    <a:pt x="952077" y="1552474"/>
                  </a:lnTo>
                  <a:lnTo>
                    <a:pt x="984064" y="1573848"/>
                  </a:lnTo>
                  <a:lnTo>
                    <a:pt x="986699" y="1587097"/>
                  </a:lnTo>
                  <a:lnTo>
                    <a:pt x="986699" y="1706552"/>
                  </a:lnTo>
                  <a:lnTo>
                    <a:pt x="983979" y="1720029"/>
                  </a:lnTo>
                  <a:lnTo>
                    <a:pt x="976559" y="1731034"/>
                  </a:lnTo>
                  <a:lnTo>
                    <a:pt x="965554" y="1738454"/>
                  </a:lnTo>
                  <a:lnTo>
                    <a:pt x="952077" y="1741174"/>
                  </a:lnTo>
                  <a:lnTo>
                    <a:pt x="34622" y="1741174"/>
                  </a:lnTo>
                  <a:lnTo>
                    <a:pt x="21145" y="1738454"/>
                  </a:lnTo>
                  <a:lnTo>
                    <a:pt x="10140" y="1731034"/>
                  </a:lnTo>
                  <a:lnTo>
                    <a:pt x="2720" y="1720029"/>
                  </a:lnTo>
                  <a:lnTo>
                    <a:pt x="0" y="1706552"/>
                  </a:lnTo>
                  <a:lnTo>
                    <a:pt x="0" y="1587097"/>
                  </a:lnTo>
                  <a:close/>
                </a:path>
              </a:pathLst>
            </a:custGeom>
            <a:ln w="19049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120" dirty="0">
                <a:solidFill>
                  <a:srgbClr val="434343"/>
                </a:solidFill>
              </a:rPr>
              <a:t>Skratky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692133" y="1299952"/>
            <a:ext cx="7536180" cy="1327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360" marR="643255" indent="-328295">
              <a:lnSpc>
                <a:spcPct val="114999"/>
              </a:lnSpc>
              <a:spcBef>
                <a:spcPts val="100"/>
              </a:spcBef>
              <a:buChar char="●"/>
              <a:tabLst>
                <a:tab pos="340360" algn="l"/>
              </a:tabLst>
            </a:pP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Verejný model</a:t>
            </a:r>
            <a:r>
              <a:rPr sz="13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UCL–University</a:t>
            </a:r>
            <a:r>
              <a:rPr sz="1300" u="heavy" spc="13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300" u="heavy" spc="6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of</a:t>
            </a:r>
            <a:r>
              <a:rPr sz="1300" u="heavy" spc="12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3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Toronto</a:t>
            </a:r>
            <a:r>
              <a:rPr sz="1300" u="heavy" spc="12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3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#7</a:t>
            </a:r>
            <a:r>
              <a:rPr sz="1300" spc="140" dirty="0">
                <a:solidFill>
                  <a:srgbClr val="0097A7"/>
                </a:solidFill>
                <a:latin typeface="Arial"/>
                <a:cs typeface="Arial"/>
              </a:rPr>
              <a:t> </a:t>
            </a:r>
            <a:r>
              <a:rPr lang="sk-SK" sz="1300" spc="140" dirty="0">
                <a:solidFill>
                  <a:srgbClr val="434343"/>
                </a:solidFill>
                <a:latin typeface="Arial"/>
                <a:cs typeface="Arial"/>
              </a:rPr>
              <a:t>trénovaný</a:t>
            </a: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 na riešenie skratiek v stredovekých rukopisoch</a:t>
            </a:r>
            <a:endParaRPr sz="1300" dirty="0">
              <a:latin typeface="Arial"/>
              <a:cs typeface="Arial"/>
            </a:endParaRPr>
          </a:p>
          <a:p>
            <a:pPr marL="1254760" lvl="1" indent="-327660">
              <a:lnSpc>
                <a:spcPct val="100000"/>
              </a:lnSpc>
              <a:spcBef>
                <a:spcPts val="234"/>
              </a:spcBef>
              <a:buChar char="○"/>
              <a:tabLst>
                <a:tab pos="1254760" algn="l"/>
              </a:tabLst>
            </a:pPr>
            <a:r>
              <a:rPr sz="1300" dirty="0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sz="13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34343"/>
                </a:solidFill>
                <a:latin typeface="Arial"/>
                <a:cs typeface="Arial"/>
              </a:rPr>
              <a:t>set:</a:t>
            </a:r>
            <a:r>
              <a:rPr sz="1300" spc="9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300" spc="75" dirty="0">
                <a:solidFill>
                  <a:srgbClr val="434343"/>
                </a:solidFill>
                <a:latin typeface="Arial"/>
                <a:cs typeface="Arial"/>
              </a:rPr>
              <a:t>330</a:t>
            </a:r>
            <a:r>
              <a:rPr sz="13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34343"/>
                </a:solidFill>
                <a:latin typeface="Arial"/>
                <a:cs typeface="Arial"/>
              </a:rPr>
              <a:t>pages,</a:t>
            </a:r>
            <a:r>
              <a:rPr sz="1300" spc="9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34343"/>
                </a:solidFill>
                <a:latin typeface="Arial"/>
                <a:cs typeface="Arial"/>
              </a:rPr>
              <a:t>Validation</a:t>
            </a:r>
            <a:r>
              <a:rPr sz="1300" spc="8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34343"/>
                </a:solidFill>
                <a:latin typeface="Arial"/>
                <a:cs typeface="Arial"/>
              </a:rPr>
              <a:t>set:</a:t>
            </a:r>
            <a:r>
              <a:rPr sz="1300" spc="9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300" spc="45" dirty="0">
                <a:solidFill>
                  <a:srgbClr val="434343"/>
                </a:solidFill>
                <a:latin typeface="Arial"/>
                <a:cs typeface="Arial"/>
              </a:rPr>
              <a:t>30</a:t>
            </a:r>
            <a:endParaRPr sz="1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3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4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Example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259808" y="2186850"/>
            <a:ext cx="4129404" cy="2814320"/>
            <a:chOff x="3259808" y="2186850"/>
            <a:chExt cx="4129404" cy="281432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69333" y="2196375"/>
              <a:ext cx="4109740" cy="27947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264570" y="2191612"/>
              <a:ext cx="4119879" cy="2804795"/>
            </a:xfrm>
            <a:custGeom>
              <a:avLst/>
              <a:gdLst/>
              <a:ahLst/>
              <a:cxnLst/>
              <a:rect l="l" t="t" r="r" b="b"/>
              <a:pathLst>
                <a:path w="4119879" h="2804795">
                  <a:moveTo>
                    <a:pt x="0" y="0"/>
                  </a:moveTo>
                  <a:lnTo>
                    <a:pt x="4119265" y="0"/>
                  </a:lnTo>
                  <a:lnTo>
                    <a:pt x="4119265" y="2804249"/>
                  </a:lnTo>
                  <a:lnTo>
                    <a:pt x="0" y="280424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356225" y="2186850"/>
            <a:ext cx="1666875" cy="2814320"/>
            <a:chOff x="1356225" y="2186850"/>
            <a:chExt cx="1666875" cy="281432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5750" y="2196375"/>
              <a:ext cx="1647791" cy="279472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60987" y="2191612"/>
              <a:ext cx="1657350" cy="2804795"/>
            </a:xfrm>
            <a:custGeom>
              <a:avLst/>
              <a:gdLst/>
              <a:ahLst/>
              <a:cxnLst/>
              <a:rect l="l" t="t" r="r" b="b"/>
              <a:pathLst>
                <a:path w="1657350" h="2804795">
                  <a:moveTo>
                    <a:pt x="0" y="0"/>
                  </a:moveTo>
                  <a:lnTo>
                    <a:pt x="1657316" y="0"/>
                  </a:lnTo>
                  <a:lnTo>
                    <a:pt x="1657316" y="2804249"/>
                  </a:lnTo>
                  <a:lnTo>
                    <a:pt x="0" y="280424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spc="120" dirty="0">
                <a:solidFill>
                  <a:srgbClr val="434343"/>
                </a:solidFill>
              </a:rPr>
              <a:t>Skratky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676762" y="1294365"/>
            <a:ext cx="7181850" cy="14350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235" marR="5080" indent="-344170">
              <a:lnSpc>
                <a:spcPct val="114999"/>
              </a:lnSpc>
              <a:spcBef>
                <a:spcPts val="100"/>
              </a:spcBef>
              <a:buChar char="●"/>
              <a:tabLst>
                <a:tab pos="356235" algn="l"/>
              </a:tabLst>
            </a:pPr>
            <a:r>
              <a:rPr lang="sk-SK" sz="1500" spc="10" dirty="0">
                <a:solidFill>
                  <a:srgbClr val="434343"/>
                </a:solidFill>
                <a:latin typeface="Arial"/>
                <a:cs typeface="Arial"/>
              </a:rPr>
              <a:t>Model trénovaný na stredovekých latinských dokumentoch (1520) na rozpoznávanie značky "skratka" vrátane vlastníctva "rozpisu skratiek"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sz="1500" spc="7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set:</a:t>
            </a:r>
            <a:r>
              <a:rPr sz="1500" spc="7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-30" dirty="0">
                <a:solidFill>
                  <a:srgbClr val="434343"/>
                </a:solidFill>
                <a:latin typeface="Arial"/>
                <a:cs typeface="Arial"/>
              </a:rPr>
              <a:t>177</a:t>
            </a:r>
            <a:r>
              <a:rPr sz="1500" spc="7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pages,</a:t>
            </a:r>
            <a:r>
              <a:rPr sz="1500" spc="8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Validation</a:t>
            </a:r>
            <a:r>
              <a:rPr sz="1500" spc="7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set:</a:t>
            </a:r>
            <a:r>
              <a:rPr sz="1500" spc="7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85" dirty="0">
                <a:solidFill>
                  <a:srgbClr val="434343"/>
                </a:solidFill>
                <a:latin typeface="Arial"/>
                <a:cs typeface="Arial"/>
              </a:rPr>
              <a:t>30</a:t>
            </a:r>
            <a:r>
              <a:rPr sz="1500" spc="8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34343"/>
                </a:solidFill>
                <a:latin typeface="Arial"/>
                <a:cs typeface="Arial"/>
              </a:rPr>
              <a:t>pages</a:t>
            </a:r>
            <a:endParaRPr sz="1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60"/>
              </a:spcBef>
            </a:pPr>
            <a:endParaRPr sz="1500" dirty="0">
              <a:latin typeface="Arial"/>
              <a:cs typeface="Arial"/>
            </a:endParaRPr>
          </a:p>
          <a:p>
            <a:pPr marR="1194435" algn="ctr">
              <a:lnSpc>
                <a:spcPct val="100000"/>
              </a:lnSpc>
            </a:pPr>
            <a:r>
              <a:rPr sz="14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Example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19775" y="2297199"/>
            <a:ext cx="1815464" cy="2501265"/>
            <a:chOff x="1119775" y="2297199"/>
            <a:chExt cx="1815464" cy="25012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9300" y="2306724"/>
              <a:ext cx="1796275" cy="24816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24538" y="2301962"/>
              <a:ext cx="1805939" cy="2491740"/>
            </a:xfrm>
            <a:custGeom>
              <a:avLst/>
              <a:gdLst/>
              <a:ahLst/>
              <a:cxnLst/>
              <a:rect l="l" t="t" r="r" b="b"/>
              <a:pathLst>
                <a:path w="1805939" h="2491740">
                  <a:moveTo>
                    <a:pt x="0" y="0"/>
                  </a:moveTo>
                  <a:lnTo>
                    <a:pt x="1805800" y="0"/>
                  </a:lnTo>
                  <a:lnTo>
                    <a:pt x="1805800" y="2491199"/>
                  </a:lnTo>
                  <a:lnTo>
                    <a:pt x="0" y="24911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03132" y="3333750"/>
            <a:ext cx="4737735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k-SK" sz="2600" spc="125" dirty="0">
                <a:solidFill>
                  <a:srgbClr val="FFFFFF"/>
                </a:solidFill>
                <a:latin typeface="Times New Roman"/>
                <a:cs typeface="Times New Roman"/>
              </a:rPr>
              <a:t>Tréningové modely pre RTL písmo</a:t>
            </a:r>
            <a:endParaRPr sz="26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1975" y="355649"/>
            <a:ext cx="4340049" cy="282570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2133" y="1299952"/>
            <a:ext cx="7308867" cy="1197122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R="1241425" algn="l">
              <a:lnSpc>
                <a:spcPct val="100000"/>
              </a:lnSpc>
              <a:spcBef>
                <a:spcPts val="334"/>
              </a:spcBef>
              <a:tabLst>
                <a:tab pos="327660" algn="l"/>
              </a:tabLst>
            </a:pPr>
            <a:r>
              <a:rPr sz="1300" b="1" dirty="0">
                <a:solidFill>
                  <a:srgbClr val="434343"/>
                </a:solidFill>
                <a:latin typeface="Arial"/>
                <a:cs typeface="Arial"/>
              </a:rPr>
              <a:t>5</a:t>
            </a:r>
            <a:r>
              <a:rPr sz="1300" b="1" spc="10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300" b="1" spc="105" dirty="0">
                <a:solidFill>
                  <a:srgbClr val="434343"/>
                </a:solidFill>
                <a:latin typeface="Arial"/>
                <a:cs typeface="Arial"/>
              </a:rPr>
              <a:t>verejných modelov </a:t>
            </a:r>
            <a:r>
              <a:rPr lang="sk-SK" sz="1300" spc="105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sz="13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public</a:t>
            </a:r>
            <a:r>
              <a:rPr sz="1300" u="heavy" spc="10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3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models</a:t>
            </a:r>
            <a:r>
              <a:rPr lang="sk-SK" sz="13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</a:rPr>
              <a:t>)</a:t>
            </a:r>
            <a:r>
              <a:rPr sz="1300" spc="114" dirty="0">
                <a:solidFill>
                  <a:srgbClr val="0097A7"/>
                </a:solidFill>
                <a:latin typeface="Arial"/>
                <a:cs typeface="Arial"/>
              </a:rPr>
              <a:t> </a:t>
            </a: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pre rôzne RTL skripty v </a:t>
            </a:r>
            <a:r>
              <a:rPr lang="sk-SK" sz="1300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
2 verzie osmansko-tureckého tlačového modelu
</a:t>
            </a:r>
            <a:r>
              <a:rPr lang="sk-SK" sz="1300" dirty="0" err="1">
                <a:solidFill>
                  <a:srgbClr val="434343"/>
                </a:solidFill>
                <a:latin typeface="Arial"/>
                <a:cs typeface="Arial"/>
              </a:rPr>
              <a:t>Vaybertaytsh</a:t>
            </a: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 typ písma (jidiš)
Rukopis jidiš (model </a:t>
            </a:r>
            <a:r>
              <a:rPr lang="sk-SK" sz="1300" dirty="0" err="1">
                <a:solidFill>
                  <a:srgbClr val="434343"/>
                </a:solidFill>
                <a:latin typeface="Arial"/>
                <a:cs typeface="Arial"/>
              </a:rPr>
              <a:t>Dybbuk</a:t>
            </a: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)
Zmes historických hebrejských písiem a jazykov (</a:t>
            </a:r>
            <a:r>
              <a:rPr lang="sk-SK" sz="1300" dirty="0" err="1">
                <a:solidFill>
                  <a:srgbClr val="434343"/>
                </a:solidFill>
                <a:latin typeface="Arial"/>
                <a:cs typeface="Arial"/>
              </a:rPr>
              <a:t>DiJeSt</a:t>
            </a:r>
            <a:r>
              <a:rPr lang="sk-SK" sz="1300" dirty="0">
                <a:solidFill>
                  <a:srgbClr val="434343"/>
                </a:solidFill>
                <a:latin typeface="Arial"/>
                <a:cs typeface="Arial"/>
              </a:rPr>
              <a:t> 2.0)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dirty="0">
                <a:solidFill>
                  <a:srgbClr val="434343"/>
                </a:solidFill>
              </a:rPr>
              <a:t>RTL skripty</a:t>
            </a:r>
            <a:endParaRPr sz="3300" dirty="0"/>
          </a:p>
        </p:txBody>
      </p:sp>
      <p:grpSp>
        <p:nvGrpSpPr>
          <p:cNvPr id="4" name="object 4"/>
          <p:cNvGrpSpPr/>
          <p:nvPr/>
        </p:nvGrpSpPr>
        <p:grpSpPr>
          <a:xfrm>
            <a:off x="1024255" y="2876550"/>
            <a:ext cx="7095490" cy="1712037"/>
            <a:chOff x="973512" y="2559127"/>
            <a:chExt cx="7095490" cy="17246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3037" y="2568652"/>
              <a:ext cx="7075928" cy="17050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78274" y="2563890"/>
              <a:ext cx="7085965" cy="1715135"/>
            </a:xfrm>
            <a:custGeom>
              <a:avLst/>
              <a:gdLst/>
              <a:ahLst/>
              <a:cxnLst/>
              <a:rect l="l" t="t" r="r" b="b"/>
              <a:pathLst>
                <a:path w="7085965" h="1715135">
                  <a:moveTo>
                    <a:pt x="0" y="0"/>
                  </a:moveTo>
                  <a:lnTo>
                    <a:pt x="7085453" y="0"/>
                  </a:lnTo>
                  <a:lnTo>
                    <a:pt x="7085453" y="1714549"/>
                  </a:lnTo>
                  <a:lnTo>
                    <a:pt x="0" y="171454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50720"/>
          </a:xfrm>
          <a:prstGeom prst="rect">
            <a:avLst/>
          </a:prstGeom>
        </p:spPr>
        <p:txBody>
          <a:bodyPr vert="horz" wrap="square" lIns="0" tIns="43860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300" dirty="0">
                <a:solidFill>
                  <a:srgbClr val="434343"/>
                </a:solidFill>
              </a:rPr>
              <a:t>RTL skripty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578950" y="1251604"/>
            <a:ext cx="6743700" cy="34573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Ako v súčasnosti prepisovať a trénovať údaje RTL v </a:t>
            </a:r>
            <a:r>
              <a:rPr lang="sk-SK" sz="1500" dirty="0" err="1">
                <a:solidFill>
                  <a:srgbClr val="434343"/>
                </a:solidFill>
                <a:latin typeface="Arial"/>
                <a:cs typeface="Arial"/>
              </a:rPr>
              <a:t>Transkribuse</a:t>
            </a: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sk-SK" sz="150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Manuálne spustenie segmentácie (rozpoznávania rozloženia) alebo označovanie rozloženia (oblasti textu + základné čiary) manuálne</a:t>
            </a:r>
            <a:endParaRPr sz="1500" dirty="0">
              <a:latin typeface="Arial"/>
              <a:cs typeface="Arial"/>
            </a:endParaRPr>
          </a:p>
          <a:p>
            <a:pPr marL="469265" indent="-343535">
              <a:lnSpc>
                <a:spcPct val="100000"/>
              </a:lnSpc>
              <a:spcBef>
                <a:spcPts val="1270"/>
              </a:spcBef>
              <a:buChar char="●"/>
              <a:tabLst>
                <a:tab pos="469265" algn="l"/>
              </a:tabLst>
            </a:pP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Prepis textu z</a:t>
            </a:r>
            <a:r>
              <a:rPr sz="1500" b="1" spc="55" dirty="0">
                <a:solidFill>
                  <a:srgbClr val="434343"/>
                </a:solidFill>
                <a:latin typeface="Arial"/>
                <a:cs typeface="Arial"/>
              </a:rPr>
              <a:t>left-</a:t>
            </a:r>
            <a:r>
              <a:rPr sz="1500" b="1" spc="70" dirty="0">
                <a:solidFill>
                  <a:srgbClr val="434343"/>
                </a:solidFill>
                <a:latin typeface="Arial"/>
                <a:cs typeface="Arial"/>
              </a:rPr>
              <a:t>to-</a:t>
            </a:r>
            <a:r>
              <a:rPr sz="1500" b="1" dirty="0">
                <a:solidFill>
                  <a:srgbClr val="434343"/>
                </a:solidFill>
                <a:latin typeface="Arial"/>
                <a:cs typeface="Arial"/>
              </a:rPr>
              <a:t>right</a:t>
            </a:r>
            <a:r>
              <a:rPr sz="1500" b="1" spc="11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v textovom editore</a:t>
            </a:r>
          </a:p>
          <a:p>
            <a:pPr marL="469265" indent="-343535">
              <a:lnSpc>
                <a:spcPct val="100000"/>
              </a:lnSpc>
              <a:spcBef>
                <a:spcPts val="1270"/>
              </a:spcBef>
              <a:buChar char="●"/>
              <a:tabLst>
                <a:tab pos="469265" algn="l"/>
              </a:tabLst>
            </a:pPr>
            <a:r>
              <a:rPr lang="sk-SK" sz="1500" spc="10" dirty="0">
                <a:solidFill>
                  <a:srgbClr val="434343"/>
                </a:solidFill>
                <a:latin typeface="Arial"/>
                <a:cs typeface="Arial"/>
              </a:rPr>
              <a:t>V konfigurácii tréningu ➞ Rozšírené nastavenia ➞ vyberte </a:t>
            </a:r>
            <a:r>
              <a:rPr sz="1400" b="1" spc="10" dirty="0">
                <a:solidFill>
                  <a:srgbClr val="434343"/>
                </a:solidFill>
                <a:latin typeface="Arial"/>
                <a:cs typeface="Arial"/>
              </a:rPr>
              <a:t>Reverse</a:t>
            </a:r>
            <a:r>
              <a:rPr sz="1400" b="1" spc="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434343"/>
                </a:solidFill>
                <a:latin typeface="Arial"/>
                <a:cs typeface="Arial"/>
              </a:rPr>
              <a:t>Text </a:t>
            </a:r>
            <a:r>
              <a:rPr sz="1400" b="1" dirty="0">
                <a:solidFill>
                  <a:srgbClr val="434343"/>
                </a:solidFill>
                <a:latin typeface="Arial"/>
                <a:cs typeface="Arial"/>
              </a:rPr>
              <a:t>(RTL)</a:t>
            </a:r>
            <a:r>
              <a:rPr sz="1400" b="1" spc="3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400" dirty="0">
                <a:solidFill>
                  <a:srgbClr val="434343"/>
                </a:solidFill>
                <a:latin typeface="Arial"/>
                <a:cs typeface="Arial"/>
              </a:rPr>
              <a:t>tak, aby bol výstupný text napísaný v smere sprava doľava</a:t>
            </a:r>
            <a:endParaRPr sz="14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1250"/>
              </a:spcBef>
            </a:pPr>
            <a:r>
              <a:rPr sz="14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Example</a:t>
            </a:r>
            <a:r>
              <a:rPr sz="1400" spc="70" dirty="0">
                <a:solidFill>
                  <a:srgbClr val="0097A7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34343"/>
                </a:solidFill>
                <a:latin typeface="Arial"/>
                <a:cs typeface="Arial"/>
              </a:rPr>
              <a:t>DiJeSt</a:t>
            </a:r>
            <a:r>
              <a:rPr sz="1300" spc="6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434343"/>
                </a:solidFill>
                <a:latin typeface="Arial"/>
                <a:cs typeface="Arial"/>
              </a:rPr>
              <a:t>2.0</a:t>
            </a:r>
            <a:r>
              <a:rPr sz="1300" spc="6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434343"/>
                </a:solidFill>
                <a:latin typeface="Arial"/>
                <a:cs typeface="Arial"/>
              </a:rPr>
              <a:t>model</a:t>
            </a:r>
            <a:endParaRPr sz="1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  <a:p>
            <a:pPr marL="291465">
              <a:lnSpc>
                <a:spcPct val="100000"/>
              </a:lnSpc>
              <a:spcBef>
                <a:spcPts val="5"/>
              </a:spcBef>
            </a:pPr>
            <a:r>
              <a:rPr lang="sk-SK" sz="1400" b="1" spc="-10" dirty="0">
                <a:solidFill>
                  <a:srgbClr val="595959"/>
                </a:solidFill>
                <a:latin typeface="Arial"/>
                <a:cs typeface="Arial"/>
              </a:rPr>
              <a:t>Vízia</a:t>
            </a:r>
            <a:r>
              <a:rPr sz="1400" spc="-10" dirty="0">
                <a:solidFill>
                  <a:srgbClr val="595959"/>
                </a:solidFill>
                <a:latin typeface="Arial"/>
                <a:cs typeface="Arial"/>
              </a:rPr>
              <a:t>:</a:t>
            </a:r>
            <a:endParaRPr sz="1400" dirty="0">
              <a:latin typeface="Arial"/>
              <a:cs typeface="Arial"/>
            </a:endParaRPr>
          </a:p>
          <a:p>
            <a:pPr marL="748665" lvl="1" indent="-335915">
              <a:lnSpc>
                <a:spcPct val="100000"/>
              </a:lnSpc>
              <a:spcBef>
                <a:spcPts val="1000"/>
              </a:spcBef>
              <a:buChar char="●"/>
              <a:tabLst>
                <a:tab pos="748665" algn="l"/>
              </a:tabLst>
            </a:pPr>
            <a:r>
              <a:rPr lang="sk-SK" sz="1400" spc="-10" dirty="0">
                <a:solidFill>
                  <a:srgbClr val="595959"/>
                </a:solidFill>
                <a:latin typeface="Arial"/>
                <a:cs typeface="Arial"/>
              </a:rPr>
              <a:t>Podpora RTL pre webovú aplikáciu</a:t>
            </a:r>
          </a:p>
          <a:p>
            <a:pPr marL="748665" lvl="1" indent="-335915">
              <a:lnSpc>
                <a:spcPct val="100000"/>
              </a:lnSpc>
              <a:spcBef>
                <a:spcPts val="1000"/>
              </a:spcBef>
              <a:buChar char="●"/>
              <a:tabLst>
                <a:tab pos="748665" algn="l"/>
              </a:tabLst>
            </a:pPr>
            <a:r>
              <a:rPr lang="sk-SK" sz="1400" dirty="0">
                <a:solidFill>
                  <a:srgbClr val="595959"/>
                </a:solidFill>
                <a:latin typeface="Arial"/>
                <a:cs typeface="Arial"/>
              </a:rPr>
              <a:t>Prispôsobovanie konfigurácie tréningu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2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183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7600" y="2172715"/>
            <a:ext cx="3908800" cy="79807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0" y="3892767"/>
            <a:ext cx="955462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600" spc="145" dirty="0">
                <a:solidFill>
                  <a:srgbClr val="FFFFFF"/>
                </a:solidFill>
              </a:rPr>
              <a:t>Úvod</a:t>
            </a:r>
            <a:endParaRPr sz="2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0200" y="3822141"/>
            <a:ext cx="647700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k-SK" sz="2600" spc="90" dirty="0">
                <a:solidFill>
                  <a:srgbClr val="FFFFFF"/>
                </a:solidFill>
                <a:latin typeface="Times New Roman"/>
                <a:cs typeface="Times New Roman"/>
              </a:rPr>
              <a:t>Rozpoznávanie rozloženia (Segmentácia)</a:t>
            </a:r>
            <a:endParaRPr sz="2600" dirty="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476724" y="916350"/>
            <a:ext cx="4191000" cy="2607310"/>
            <a:chOff x="2476724" y="916350"/>
            <a:chExt cx="4191000" cy="26073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6724" y="916350"/>
              <a:ext cx="4190400" cy="2375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33874" y="954450"/>
              <a:ext cx="4076099" cy="22613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071999" y="3215850"/>
              <a:ext cx="3000375" cy="307975"/>
            </a:xfrm>
            <a:custGeom>
              <a:avLst/>
              <a:gdLst/>
              <a:ahLst/>
              <a:cxnLst/>
              <a:rect l="l" t="t" r="r" b="b"/>
              <a:pathLst>
                <a:path w="3000375" h="307975">
                  <a:moveTo>
                    <a:pt x="2999999" y="307799"/>
                  </a:moveTo>
                  <a:lnTo>
                    <a:pt x="0" y="307799"/>
                  </a:lnTo>
                  <a:lnTo>
                    <a:pt x="0" y="0"/>
                  </a:lnTo>
                  <a:lnTo>
                    <a:pt x="2999999" y="0"/>
                  </a:lnTo>
                  <a:lnTo>
                    <a:pt x="2999999" y="307799"/>
                  </a:lnTo>
                  <a:close/>
                </a:path>
              </a:pathLst>
            </a:custGeom>
            <a:solidFill>
              <a:srgbClr val="18306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639597" y="3282799"/>
            <a:ext cx="1865630" cy="1498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i="1" u="sng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Paris,</a:t>
            </a:r>
            <a:r>
              <a:rPr sz="800" i="1" u="sng" spc="-5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 </a:t>
            </a:r>
            <a:r>
              <a:rPr sz="800" i="1" u="sng" spc="-10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BnF,</a:t>
            </a:r>
            <a:r>
              <a:rPr sz="800" i="1" u="sng" spc="-5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 </a:t>
            </a:r>
            <a:r>
              <a:rPr sz="800" i="1" u="sng" spc="-10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Fr.</a:t>
            </a:r>
            <a:r>
              <a:rPr sz="800" i="1" u="sng" spc="-5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 </a:t>
            </a:r>
            <a:r>
              <a:rPr sz="800" i="1" u="sng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MS</a:t>
            </a:r>
            <a:r>
              <a:rPr sz="800" i="1" u="sng" spc="-5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 </a:t>
            </a:r>
            <a:r>
              <a:rPr sz="800" i="1" u="sng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12584</a:t>
            </a:r>
            <a:r>
              <a:rPr sz="800" i="1" u="sng" spc="-5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 </a:t>
            </a:r>
            <a:r>
              <a:rPr sz="800" i="1" u="sng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(13th</a:t>
            </a:r>
            <a:r>
              <a:rPr sz="800" i="1" u="sng" spc="-5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 </a:t>
            </a:r>
            <a:r>
              <a:rPr sz="800" i="1" u="sng" spc="-10" dirty="0">
                <a:solidFill>
                  <a:srgbClr val="8293B5"/>
                </a:solidFill>
                <a:uFill>
                  <a:solidFill>
                    <a:srgbClr val="8293B5"/>
                  </a:solidFill>
                </a:uFill>
                <a:latin typeface="Arial"/>
                <a:cs typeface="Arial"/>
              </a:rPr>
              <a:t>century)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000" y="4085978"/>
            <a:ext cx="4724400" cy="7493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ts val="1425"/>
              </a:lnSpc>
              <a:spcBef>
                <a:spcPts val="100"/>
              </a:spcBef>
            </a:pPr>
            <a:r>
              <a:rPr lang="sk-SK" sz="1200" dirty="0">
                <a:solidFill>
                  <a:srgbClr val="595959"/>
                </a:solidFill>
                <a:latin typeface="Arial"/>
                <a:cs typeface="Arial"/>
              </a:rPr>
              <a:t>1. krok</a:t>
            </a:r>
            <a:endParaRPr sz="1200" dirty="0">
              <a:latin typeface="Arial"/>
              <a:cs typeface="Arial"/>
            </a:endParaRPr>
          </a:p>
          <a:p>
            <a:pPr marL="635" algn="ctr">
              <a:lnSpc>
                <a:spcPts val="2265"/>
              </a:lnSpc>
            </a:pPr>
            <a:r>
              <a:rPr lang="sk-SK" sz="1900" b="1" dirty="0">
                <a:solidFill>
                  <a:srgbClr val="595959"/>
                </a:solidFill>
                <a:latin typeface="Arial"/>
                <a:cs typeface="Arial"/>
              </a:rPr>
              <a:t>Rozpoznávanie rozloženia</a:t>
            </a:r>
          </a:p>
          <a:p>
            <a:pPr marL="635" algn="ctr">
              <a:lnSpc>
                <a:spcPts val="2265"/>
              </a:lnSpc>
            </a:pPr>
            <a:r>
              <a:rPr sz="1400" dirty="0">
                <a:solidFill>
                  <a:srgbClr val="595959"/>
                </a:solidFill>
                <a:latin typeface="Arial"/>
                <a:cs typeface="Arial"/>
              </a:rPr>
              <a:t>(</a:t>
            </a:r>
            <a:r>
              <a:rPr lang="sk-SK" sz="1400" dirty="0">
                <a:solidFill>
                  <a:srgbClr val="595959"/>
                </a:solidFill>
                <a:latin typeface="Arial"/>
                <a:cs typeface="Arial"/>
              </a:rPr>
              <a:t>Základné čiary (</a:t>
            </a:r>
            <a:r>
              <a:rPr sz="1400" dirty="0">
                <a:solidFill>
                  <a:srgbClr val="595959"/>
                </a:solidFill>
                <a:latin typeface="Arial"/>
                <a:cs typeface="Arial"/>
              </a:rPr>
              <a:t>Baselines</a:t>
            </a:r>
            <a:r>
              <a:rPr lang="sk-SK" sz="1400" spc="35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r>
              <a:rPr sz="1400" dirty="0">
                <a:solidFill>
                  <a:srgbClr val="595959"/>
                </a:solidFill>
                <a:latin typeface="Arial"/>
                <a:cs typeface="Arial"/>
              </a:rPr>
              <a:t>&amp;</a:t>
            </a:r>
            <a:r>
              <a:rPr sz="1400" spc="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sk-SK" sz="1400" spc="40" dirty="0">
                <a:solidFill>
                  <a:srgbClr val="595959"/>
                </a:solidFill>
                <a:latin typeface="Arial"/>
                <a:cs typeface="Arial"/>
              </a:rPr>
              <a:t>Bloky textu (</a:t>
            </a:r>
            <a:r>
              <a:rPr sz="1400" dirty="0">
                <a:solidFill>
                  <a:srgbClr val="595959"/>
                </a:solidFill>
                <a:latin typeface="Arial"/>
                <a:cs typeface="Arial"/>
              </a:rPr>
              <a:t>Text</a:t>
            </a:r>
            <a:r>
              <a:rPr sz="1400" spc="4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Arial"/>
                <a:cs typeface="Arial"/>
              </a:rPr>
              <a:t>regions)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3225" y="468480"/>
            <a:ext cx="769810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sk-SK" sz="3200" spc="135" dirty="0">
                <a:solidFill>
                  <a:srgbClr val="434343"/>
                </a:solidFill>
              </a:rPr>
              <a:t>Čo sa stane, keď sa stránka rozpozná?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5729372" y="4085978"/>
            <a:ext cx="2531958" cy="469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1425"/>
              </a:lnSpc>
              <a:spcBef>
                <a:spcPts val="100"/>
              </a:spcBef>
            </a:pPr>
            <a:r>
              <a:rPr lang="sk-SK" sz="1200" dirty="0">
                <a:solidFill>
                  <a:srgbClr val="595959"/>
                </a:solidFill>
                <a:latin typeface="Arial"/>
                <a:cs typeface="Arial"/>
              </a:rPr>
              <a:t>2. krok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ts val="2265"/>
              </a:lnSpc>
            </a:pPr>
            <a:r>
              <a:rPr lang="sk-SK" sz="1900" b="1" dirty="0">
                <a:solidFill>
                  <a:srgbClr val="595959"/>
                </a:solidFill>
                <a:latin typeface="Arial"/>
                <a:cs typeface="Arial"/>
              </a:rPr>
              <a:t>Rozpoznávanie textu</a:t>
            </a:r>
            <a:endParaRPr sz="190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0143" y="1576150"/>
            <a:ext cx="1873799" cy="22421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17273" y="1601126"/>
            <a:ext cx="1305277" cy="224220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267899" y="2306299"/>
            <a:ext cx="2270760" cy="811530"/>
            <a:chOff x="267899" y="2306299"/>
            <a:chExt cx="2270760" cy="81153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899" y="2306299"/>
              <a:ext cx="1337399" cy="3617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4575" y="2548675"/>
              <a:ext cx="352533" cy="3617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1450" y="2910474"/>
              <a:ext cx="1017125" cy="207249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02299" y="2573312"/>
            <a:ext cx="783924" cy="24787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4450" y="2017950"/>
            <a:ext cx="1411067" cy="1412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1001" y="1299205"/>
            <a:ext cx="8108294" cy="2890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60315" indent="-342900" algn="ctr">
              <a:lnSpc>
                <a:spcPct val="100000"/>
              </a:lnSpc>
              <a:spcBef>
                <a:spcPts val="100"/>
              </a:spcBef>
              <a:buAutoNum type="arabicPeriod"/>
            </a:pPr>
            <a:r>
              <a:rPr lang="sk-SK" sz="1800" b="1" spc="-10" dirty="0">
                <a:solidFill>
                  <a:srgbClr val="595959"/>
                </a:solidFill>
                <a:latin typeface="Arial"/>
                <a:cs typeface="Arial"/>
              </a:rPr>
              <a:t>krok</a:t>
            </a:r>
          </a:p>
          <a:p>
            <a:pPr marL="12700" marR="5060315" algn="ctr">
              <a:lnSpc>
                <a:spcPct val="100000"/>
              </a:lnSpc>
              <a:spcBef>
                <a:spcPts val="100"/>
              </a:spcBef>
            </a:pP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Rozpoznávanie rozloženia</a:t>
            </a:r>
          </a:p>
          <a:p>
            <a:pPr marL="12700" marR="5060315" algn="ctr">
              <a:lnSpc>
                <a:spcPct val="100000"/>
              </a:lnSpc>
              <a:spcBef>
                <a:spcPts val="100"/>
              </a:spcBef>
            </a:pPr>
            <a:endParaRPr lang="sk-SK" sz="1800" b="1" dirty="0">
              <a:solidFill>
                <a:srgbClr val="595959"/>
              </a:solidFill>
              <a:latin typeface="Arial"/>
              <a:cs typeface="Arial"/>
            </a:endParaRPr>
          </a:p>
          <a:p>
            <a:pPr marL="12700" marR="5060315" algn="ctr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Arial"/>
              <a:cs typeface="Arial"/>
            </a:endParaRPr>
          </a:p>
          <a:p>
            <a:pPr marL="3167380" indent="-366395">
              <a:lnSpc>
                <a:spcPct val="100000"/>
              </a:lnSpc>
              <a:spcBef>
                <a:spcPts val="925"/>
              </a:spcBef>
              <a:buChar char="●"/>
              <a:tabLst>
                <a:tab pos="3167380" algn="l"/>
              </a:tabLst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Analýza rozloženia obrazu dokumentu
Obrázok je potrebné rozdeliť na textové oblasti a základné čiary
</a:t>
            </a:r>
            <a:r>
              <a:rPr lang="sk-SK" sz="1800" dirty="0">
                <a:solidFill>
                  <a:srgbClr val="FF0000"/>
                </a:solidFill>
                <a:latin typeface="Arial"/>
                <a:cs typeface="Arial"/>
              </a:rPr>
              <a:t>Základ pre rozpoznávanie a pre transkripciu (prepis)</a:t>
            </a:r>
            <a:endParaRPr sz="1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787597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2400" spc="125" dirty="0">
                <a:solidFill>
                  <a:srgbClr val="434343"/>
                </a:solidFill>
              </a:rPr>
              <a:t>Rozpoznávanie rozloženia (segmentácia)</a:t>
            </a:r>
            <a:endParaRPr sz="24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5314" y="1465306"/>
            <a:ext cx="3411475" cy="14106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  <a:tabLst>
                <a:tab pos="446405" algn="l"/>
              </a:tabLst>
            </a:pPr>
            <a:r>
              <a:rPr sz="1800" b="1" spc="-25" dirty="0">
                <a:solidFill>
                  <a:srgbClr val="595959"/>
                </a:solidFill>
                <a:latin typeface="Arial"/>
                <a:cs typeface="Arial"/>
              </a:rPr>
              <a:t>1)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	</a:t>
            </a:r>
            <a:r>
              <a:rPr lang="sk-SK" sz="1800" b="1" dirty="0">
                <a:solidFill>
                  <a:srgbClr val="FF0000"/>
                </a:solidFill>
                <a:latin typeface="Arial"/>
                <a:cs typeface="Arial"/>
              </a:rPr>
              <a:t>Základná čiara </a:t>
            </a: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(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Baseline</a:t>
            </a:r>
            <a:r>
              <a:rPr lang="sk-SK" sz="1800" b="1" spc="-10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:</a:t>
            </a:r>
            <a:endParaRPr lang="sk-SK" sz="1800" b="1" spc="-10" dirty="0">
              <a:solidFill>
                <a:srgbClr val="595959"/>
              </a:solidFill>
              <a:latin typeface="Arial"/>
              <a:cs typeface="Arial"/>
            </a:endParaRPr>
          </a:p>
          <a:p>
            <a:pPr marL="12700" algn="l">
              <a:lnSpc>
                <a:spcPct val="100000"/>
              </a:lnSpc>
              <a:spcBef>
                <a:spcPts val="100"/>
              </a:spcBef>
              <a:tabLst>
                <a:tab pos="446405" algn="l"/>
              </a:tabLst>
            </a:pPr>
            <a:endParaRPr sz="1800" dirty="0">
              <a:latin typeface="Arial"/>
              <a:cs typeface="Arial"/>
            </a:endParaRPr>
          </a:p>
          <a:p>
            <a:pPr marL="446405" marR="5080">
              <a:lnSpc>
                <a:spcPct val="100000"/>
              </a:lnSpc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Členená čiara prebiehajúca pozdĺž spodnej časti riadka rukou písaného textu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3224" y="524838"/>
            <a:ext cx="7132975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900" spc="135" dirty="0">
                <a:solidFill>
                  <a:srgbClr val="434343"/>
                </a:solidFill>
              </a:rPr>
              <a:t>Tri piliere rozloženia (segmentácie)</a:t>
            </a:r>
            <a:endParaRPr sz="2900" dirty="0"/>
          </a:p>
        </p:txBody>
      </p:sp>
      <p:grpSp>
        <p:nvGrpSpPr>
          <p:cNvPr id="4" name="object 4"/>
          <p:cNvGrpSpPr/>
          <p:nvPr/>
        </p:nvGrpSpPr>
        <p:grpSpPr>
          <a:xfrm>
            <a:off x="3761662" y="1621699"/>
            <a:ext cx="5046980" cy="2973705"/>
            <a:chOff x="3761662" y="1621699"/>
            <a:chExt cx="5046980" cy="29737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61662" y="1759650"/>
              <a:ext cx="4817000" cy="28354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8337" y="1807275"/>
              <a:ext cx="4683650" cy="27020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823575" y="1802512"/>
              <a:ext cx="4693285" cy="2712085"/>
            </a:xfrm>
            <a:custGeom>
              <a:avLst/>
              <a:gdLst/>
              <a:ahLst/>
              <a:cxnLst/>
              <a:rect l="l" t="t" r="r" b="b"/>
              <a:pathLst>
                <a:path w="4693284" h="2712085">
                  <a:moveTo>
                    <a:pt x="0" y="0"/>
                  </a:moveTo>
                  <a:lnTo>
                    <a:pt x="4693175" y="0"/>
                  </a:lnTo>
                  <a:lnTo>
                    <a:pt x="4693175" y="2711624"/>
                  </a:lnTo>
                  <a:lnTo>
                    <a:pt x="0" y="27116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97671" y="1631224"/>
              <a:ext cx="501015" cy="1607820"/>
            </a:xfrm>
            <a:custGeom>
              <a:avLst/>
              <a:gdLst/>
              <a:ahLst/>
              <a:cxnLst/>
              <a:rect l="l" t="t" r="r" b="b"/>
              <a:pathLst>
                <a:path w="501015" h="1607820">
                  <a:moveTo>
                    <a:pt x="500852" y="0"/>
                  </a:moveTo>
                  <a:lnTo>
                    <a:pt x="499707" y="69781"/>
                  </a:lnTo>
                  <a:lnTo>
                    <a:pt x="496359" y="135799"/>
                  </a:lnTo>
                  <a:lnTo>
                    <a:pt x="490936" y="198274"/>
                  </a:lnTo>
                  <a:lnTo>
                    <a:pt x="483569" y="257428"/>
                  </a:lnTo>
                  <a:lnTo>
                    <a:pt x="474386" y="313482"/>
                  </a:lnTo>
                  <a:lnTo>
                    <a:pt x="463519" y="366658"/>
                  </a:lnTo>
                  <a:lnTo>
                    <a:pt x="451096" y="417177"/>
                  </a:lnTo>
                  <a:lnTo>
                    <a:pt x="437248" y="465260"/>
                  </a:lnTo>
                  <a:lnTo>
                    <a:pt x="422102" y="511129"/>
                  </a:lnTo>
                  <a:lnTo>
                    <a:pt x="405791" y="555006"/>
                  </a:lnTo>
                  <a:lnTo>
                    <a:pt x="388442" y="597111"/>
                  </a:lnTo>
                  <a:lnTo>
                    <a:pt x="370186" y="637666"/>
                  </a:lnTo>
                  <a:lnTo>
                    <a:pt x="351152" y="676893"/>
                  </a:lnTo>
                  <a:lnTo>
                    <a:pt x="331470" y="715013"/>
                  </a:lnTo>
                  <a:lnTo>
                    <a:pt x="311269" y="752247"/>
                  </a:lnTo>
                  <a:lnTo>
                    <a:pt x="290680" y="788817"/>
                  </a:lnTo>
                  <a:lnTo>
                    <a:pt x="269831" y="824944"/>
                  </a:lnTo>
                  <a:lnTo>
                    <a:pt x="248852" y="860849"/>
                  </a:lnTo>
                  <a:lnTo>
                    <a:pt x="225258" y="901254"/>
                  </a:lnTo>
                  <a:lnTo>
                    <a:pt x="201849" y="941975"/>
                  </a:lnTo>
                  <a:lnTo>
                    <a:pt x="178808" y="983325"/>
                  </a:lnTo>
                  <a:lnTo>
                    <a:pt x="156321" y="1025622"/>
                  </a:lnTo>
                  <a:lnTo>
                    <a:pt x="134573" y="1069179"/>
                  </a:lnTo>
                  <a:lnTo>
                    <a:pt x="113747" y="1114313"/>
                  </a:lnTo>
                  <a:lnTo>
                    <a:pt x="94029" y="1161338"/>
                  </a:lnTo>
                  <a:lnTo>
                    <a:pt x="75602" y="1210570"/>
                  </a:lnTo>
                  <a:lnTo>
                    <a:pt x="61916" y="1251756"/>
                  </a:lnTo>
                  <a:lnTo>
                    <a:pt x="49268" y="1294718"/>
                  </a:lnTo>
                  <a:lnTo>
                    <a:pt x="37755" y="1339617"/>
                  </a:lnTo>
                  <a:lnTo>
                    <a:pt x="27470" y="1386614"/>
                  </a:lnTo>
                  <a:lnTo>
                    <a:pt x="18509" y="1435870"/>
                  </a:lnTo>
                  <a:lnTo>
                    <a:pt x="9311" y="1500865"/>
                  </a:lnTo>
                  <a:lnTo>
                    <a:pt x="2512" y="1569958"/>
                  </a:lnTo>
                  <a:lnTo>
                    <a:pt x="71" y="1606140"/>
                  </a:lnTo>
                  <a:lnTo>
                    <a:pt x="0" y="1607443"/>
                  </a:lnTo>
                </a:path>
              </a:pathLst>
            </a:custGeom>
            <a:ln w="19049">
              <a:solidFill>
                <a:srgbClr val="595959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56692" y="3228276"/>
              <a:ext cx="81957" cy="10633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3025" y="65913"/>
            <a:ext cx="6934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434343"/>
                </a:solidFill>
                <a:latin typeface="Times New Roman"/>
                <a:cs typeface="Times New Roman"/>
              </a:rPr>
              <a:t>Baseline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4294" y="1465306"/>
            <a:ext cx="3720465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8155" indent="-433705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478155" algn="l"/>
              </a:tabLst>
            </a:pPr>
            <a:r>
              <a:rPr lang="sk-SK" sz="1800" b="1" spc="-10" dirty="0">
                <a:solidFill>
                  <a:srgbClr val="595959"/>
                </a:solidFill>
                <a:latin typeface="Arial"/>
                <a:cs typeface="Arial"/>
              </a:rPr>
              <a:t>Základné čiary (</a:t>
            </a:r>
            <a:r>
              <a:rPr lang="sk-SK" sz="1800" b="1" spc="-10" dirty="0" err="1">
                <a:solidFill>
                  <a:srgbClr val="595959"/>
                </a:solidFill>
                <a:latin typeface="Arial"/>
                <a:cs typeface="Arial"/>
              </a:rPr>
              <a:t>Baselines</a:t>
            </a:r>
            <a:r>
              <a:rPr lang="sk-SK" sz="1800" b="1" spc="-10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  <a:buClr>
                <a:srgbClr val="595959"/>
              </a:buClr>
              <a:buFont typeface="Arial"/>
              <a:buAutoNum type="arabicParenR"/>
            </a:pPr>
            <a:endParaRPr sz="1800" dirty="0">
              <a:latin typeface="Arial"/>
              <a:cs typeface="Arial"/>
            </a:endParaRPr>
          </a:p>
          <a:p>
            <a:pPr marL="478155" indent="-465455">
              <a:lnSpc>
                <a:spcPct val="100000"/>
              </a:lnSpc>
              <a:buAutoNum type="arabicParenR"/>
              <a:tabLst>
                <a:tab pos="478155" algn="l"/>
              </a:tabLst>
            </a:pPr>
            <a:r>
              <a:rPr lang="sk-SK" sz="1800" b="1" dirty="0">
                <a:solidFill>
                  <a:srgbClr val="FF0000"/>
                </a:solidFill>
                <a:latin typeface="Arial"/>
                <a:cs typeface="Arial"/>
              </a:rPr>
              <a:t>Bloky textu </a:t>
            </a: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(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Text</a:t>
            </a:r>
            <a:r>
              <a:rPr sz="1800" b="1" spc="3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region</a:t>
            </a:r>
            <a:r>
              <a:rPr lang="sk-SK" sz="1800" b="1" spc="-10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 marL="478790">
              <a:lnSpc>
                <a:spcPct val="100000"/>
              </a:lnSpc>
              <a:spcBef>
                <a:spcPts val="100"/>
              </a:spcBef>
            </a:pPr>
            <a:r>
              <a:rPr lang="sk-SK" sz="1700" dirty="0">
                <a:solidFill>
                  <a:srgbClr val="595959"/>
                </a:solidFill>
                <a:latin typeface="Arial"/>
                <a:cs typeface="Arial"/>
              </a:rPr>
              <a:t>obdĺžnikový tvar obklopujúci text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7614" y="524838"/>
            <a:ext cx="6301786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900" spc="135" dirty="0">
                <a:solidFill>
                  <a:srgbClr val="434343"/>
                </a:solidFill>
              </a:rPr>
              <a:t>Tri piliere rozloženia (segmentácie)</a:t>
            </a:r>
            <a:endParaRPr sz="2900" dirty="0"/>
          </a:p>
        </p:txBody>
      </p:sp>
      <p:grpSp>
        <p:nvGrpSpPr>
          <p:cNvPr id="4" name="object 4"/>
          <p:cNvGrpSpPr/>
          <p:nvPr/>
        </p:nvGrpSpPr>
        <p:grpSpPr>
          <a:xfrm>
            <a:off x="6032562" y="1087425"/>
            <a:ext cx="2783840" cy="3980815"/>
            <a:chOff x="6032562" y="1087425"/>
            <a:chExt cx="2783840" cy="39808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32562" y="1087425"/>
              <a:ext cx="2783824" cy="39804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9237" y="1135050"/>
              <a:ext cx="2650474" cy="38471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94475" y="1130287"/>
              <a:ext cx="2660015" cy="3856990"/>
            </a:xfrm>
            <a:custGeom>
              <a:avLst/>
              <a:gdLst/>
              <a:ahLst/>
              <a:cxnLst/>
              <a:rect l="l" t="t" r="r" b="b"/>
              <a:pathLst>
                <a:path w="2660015" h="3856990">
                  <a:moveTo>
                    <a:pt x="0" y="0"/>
                  </a:moveTo>
                  <a:lnTo>
                    <a:pt x="2659999" y="0"/>
                  </a:lnTo>
                  <a:lnTo>
                    <a:pt x="2659999" y="3856649"/>
                  </a:lnTo>
                  <a:lnTo>
                    <a:pt x="0" y="385664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 rot="18540000">
            <a:off x="4516055" y="1373341"/>
            <a:ext cx="2072521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sk-SK" sz="1400" dirty="0">
                <a:solidFill>
                  <a:srgbClr val="FF0000"/>
                </a:solidFill>
                <a:latin typeface="Times New Roman"/>
                <a:cs typeface="Times New Roman"/>
              </a:rPr>
              <a:t>Bloky textu (</a:t>
            </a:r>
            <a:r>
              <a:rPr sz="1400" dirty="0">
                <a:solidFill>
                  <a:srgbClr val="FF0000"/>
                </a:solidFill>
                <a:latin typeface="Times New Roman"/>
                <a:cs typeface="Times New Roman"/>
              </a:rPr>
              <a:t>Text</a:t>
            </a:r>
            <a:r>
              <a:rPr sz="1400" spc="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spc="65" dirty="0">
                <a:solidFill>
                  <a:srgbClr val="FF0000"/>
                </a:solidFill>
                <a:latin typeface="Times New Roman"/>
                <a:cs typeface="Times New Roman"/>
              </a:rPr>
              <a:t>region</a:t>
            </a:r>
            <a:r>
              <a:rPr lang="sk-SK" sz="1400" spc="65" dirty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sz="1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570472" y="1702512"/>
            <a:ext cx="734695" cy="739140"/>
            <a:chOff x="5695474" y="1504850"/>
            <a:chExt cx="734695" cy="739140"/>
          </a:xfrm>
        </p:grpSpPr>
        <p:sp>
          <p:nvSpPr>
            <p:cNvPr id="10" name="object 10"/>
            <p:cNvSpPr/>
            <p:nvPr/>
          </p:nvSpPr>
          <p:spPr>
            <a:xfrm>
              <a:off x="5704999" y="1514375"/>
              <a:ext cx="685165" cy="635635"/>
            </a:xfrm>
            <a:custGeom>
              <a:avLst/>
              <a:gdLst/>
              <a:ahLst/>
              <a:cxnLst/>
              <a:rect l="l" t="t" r="r" b="b"/>
              <a:pathLst>
                <a:path w="685164" h="635635">
                  <a:moveTo>
                    <a:pt x="0" y="0"/>
                  </a:moveTo>
                  <a:lnTo>
                    <a:pt x="3589" y="44778"/>
                  </a:lnTo>
                  <a:lnTo>
                    <a:pt x="13948" y="85991"/>
                  </a:lnTo>
                  <a:lnTo>
                    <a:pt x="30460" y="123963"/>
                  </a:lnTo>
                  <a:lnTo>
                    <a:pt x="52511" y="159019"/>
                  </a:lnTo>
                  <a:lnTo>
                    <a:pt x="79484" y="191482"/>
                  </a:lnTo>
                  <a:lnTo>
                    <a:pt x="110765" y="221676"/>
                  </a:lnTo>
                  <a:lnTo>
                    <a:pt x="145738" y="249926"/>
                  </a:lnTo>
                  <a:lnTo>
                    <a:pt x="183788" y="276555"/>
                  </a:lnTo>
                  <a:lnTo>
                    <a:pt x="224300" y="301888"/>
                  </a:lnTo>
                  <a:lnTo>
                    <a:pt x="266657" y="326249"/>
                  </a:lnTo>
                  <a:lnTo>
                    <a:pt x="310246" y="349961"/>
                  </a:lnTo>
                  <a:lnTo>
                    <a:pt x="354449" y="373349"/>
                  </a:lnTo>
                  <a:lnTo>
                    <a:pt x="398653" y="396738"/>
                  </a:lnTo>
                  <a:lnTo>
                    <a:pt x="442242" y="420450"/>
                  </a:lnTo>
                  <a:lnTo>
                    <a:pt x="484599" y="444811"/>
                  </a:lnTo>
                  <a:lnTo>
                    <a:pt x="525111" y="470144"/>
                  </a:lnTo>
                  <a:lnTo>
                    <a:pt x="563161" y="496773"/>
                  </a:lnTo>
                  <a:lnTo>
                    <a:pt x="598134" y="525023"/>
                  </a:lnTo>
                  <a:lnTo>
                    <a:pt x="643479" y="571145"/>
                  </a:lnTo>
                  <a:lnTo>
                    <a:pt x="678439" y="622736"/>
                  </a:lnTo>
                  <a:lnTo>
                    <a:pt x="681975" y="629623"/>
                  </a:lnTo>
                  <a:lnTo>
                    <a:pt x="682548" y="630780"/>
                  </a:lnTo>
                  <a:lnTo>
                    <a:pt x="683113" y="631941"/>
                  </a:lnTo>
                  <a:lnTo>
                    <a:pt x="683669" y="633106"/>
                  </a:lnTo>
                  <a:lnTo>
                    <a:pt x="684565" y="635020"/>
                  </a:lnTo>
                </a:path>
              </a:pathLst>
            </a:custGeom>
            <a:ln w="19049">
              <a:solidFill>
                <a:srgbClr val="595959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49296" y="2133171"/>
              <a:ext cx="80537" cy="11021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27614" y="3045399"/>
            <a:ext cx="5082586" cy="1184940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85725" marR="349250">
              <a:lnSpc>
                <a:spcPct val="100000"/>
              </a:lnSpc>
              <a:spcBef>
                <a:spcPts val="600"/>
              </a:spcBef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Pri predvolenej analýze rozloženia sú základné čiary zoskupené do blokov textu (textových </a:t>
            </a:r>
            <a:r>
              <a:rPr lang="sk-SK" sz="1800" dirty="0" err="1">
                <a:solidFill>
                  <a:srgbClr val="595959"/>
                </a:solidFill>
                <a:latin typeface="Arial"/>
                <a:cs typeface="Arial"/>
              </a:rPr>
              <a:t>oblastína</a:t>
            </a: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 základe ich súradníc (prístup zdola nahor)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7556" y="1465306"/>
            <a:ext cx="4024444" cy="19774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5140" indent="-409575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485140" algn="l"/>
              </a:tabLst>
            </a:pPr>
            <a:r>
              <a:rPr sz="1800" spc="-10" dirty="0">
                <a:solidFill>
                  <a:srgbClr val="9E9E9E"/>
                </a:solidFill>
                <a:latin typeface="Arial"/>
                <a:cs typeface="Arial"/>
              </a:rPr>
              <a:t>Baseline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  <a:buAutoNum type="arabicParenR"/>
            </a:pPr>
            <a:endParaRPr sz="1800" dirty="0">
              <a:latin typeface="Arial"/>
              <a:cs typeface="Arial"/>
            </a:endParaRPr>
          </a:p>
          <a:p>
            <a:pPr marL="485140" indent="-447040">
              <a:lnSpc>
                <a:spcPct val="100000"/>
              </a:lnSpc>
              <a:buAutoNum type="arabicParenR"/>
              <a:tabLst>
                <a:tab pos="485140" algn="l"/>
              </a:tabLst>
            </a:pPr>
            <a:r>
              <a:rPr sz="1800" dirty="0">
                <a:solidFill>
                  <a:srgbClr val="9E9E9E"/>
                </a:solidFill>
                <a:latin typeface="Arial"/>
                <a:cs typeface="Arial"/>
              </a:rPr>
              <a:t>Text</a:t>
            </a:r>
            <a:r>
              <a:rPr sz="1800" spc="80" dirty="0">
                <a:solidFill>
                  <a:srgbClr val="9E9E9E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9E9E9E"/>
                </a:solidFill>
                <a:latin typeface="Arial"/>
                <a:cs typeface="Arial"/>
              </a:rPr>
              <a:t>region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  <a:buAutoNum type="arabicParenR"/>
            </a:pPr>
            <a:endParaRPr sz="1800" dirty="0">
              <a:latin typeface="Arial"/>
              <a:cs typeface="Arial"/>
            </a:endParaRPr>
          </a:p>
          <a:p>
            <a:pPr marL="485140" indent="-472440">
              <a:lnSpc>
                <a:spcPct val="100000"/>
              </a:lnSpc>
              <a:buAutoNum type="arabicParenR"/>
              <a:tabLst>
                <a:tab pos="485140" algn="l"/>
              </a:tabLst>
            </a:pPr>
            <a:r>
              <a:rPr lang="sk-SK" sz="1800" b="1" dirty="0">
                <a:solidFill>
                  <a:srgbClr val="FF0000"/>
                </a:solidFill>
                <a:latin typeface="Arial"/>
                <a:cs typeface="Arial"/>
              </a:rPr>
              <a:t>Polygóny riadku </a:t>
            </a: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(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Line</a:t>
            </a:r>
            <a:r>
              <a:rPr sz="1800" b="1" spc="-10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Polygons:</a:t>
            </a:r>
            <a:endParaRPr sz="1800" dirty="0">
              <a:latin typeface="Arial"/>
              <a:cs typeface="Arial"/>
            </a:endParaRPr>
          </a:p>
          <a:p>
            <a:pPr marL="485140" marR="5080">
              <a:lnSpc>
                <a:spcPct val="100000"/>
              </a:lnSpc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mnohouholníky, obklopujúce všetok rukou písaný text v riadku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3225" y="524838"/>
            <a:ext cx="7525998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900" spc="135" dirty="0">
                <a:solidFill>
                  <a:srgbClr val="434343"/>
                </a:solidFill>
              </a:rPr>
              <a:t>Tri piliere rozloženia (segmentácie)</a:t>
            </a:r>
            <a:endParaRPr sz="2900" dirty="0"/>
          </a:p>
        </p:txBody>
      </p:sp>
      <p:sp>
        <p:nvSpPr>
          <p:cNvPr id="4" name="object 4"/>
          <p:cNvSpPr txBox="1"/>
          <p:nvPr/>
        </p:nvSpPr>
        <p:spPr>
          <a:xfrm>
            <a:off x="73025" y="65913"/>
            <a:ext cx="11360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0" dirty="0">
                <a:solidFill>
                  <a:srgbClr val="434343"/>
                </a:solidFill>
                <a:latin typeface="Times New Roman"/>
                <a:cs typeface="Times New Roman"/>
              </a:rPr>
              <a:t>Line</a:t>
            </a:r>
            <a:r>
              <a:rPr sz="1400" dirty="0">
                <a:solidFill>
                  <a:srgbClr val="434343"/>
                </a:solidFill>
                <a:latin typeface="Times New Roman"/>
                <a:cs typeface="Times New Roman"/>
              </a:rPr>
              <a:t> </a:t>
            </a:r>
            <a:r>
              <a:rPr sz="1400" spc="45" dirty="0">
                <a:solidFill>
                  <a:srgbClr val="434343"/>
                </a:solidFill>
                <a:latin typeface="Times New Roman"/>
                <a:cs typeface="Times New Roman"/>
              </a:rPr>
              <a:t>polygons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3226" y="3639249"/>
            <a:ext cx="3441350" cy="1309333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77470" rIns="0" bIns="0" rtlCol="0">
            <a:spAutoFit/>
          </a:bodyPr>
          <a:lstStyle/>
          <a:p>
            <a:pPr marL="85725" marR="102870">
              <a:lnSpc>
                <a:spcPct val="100000"/>
              </a:lnSpc>
              <a:spcBef>
                <a:spcPts val="610"/>
              </a:spcBef>
            </a:pPr>
            <a:r>
              <a:rPr lang="sk-SK" sz="1600" dirty="0">
                <a:solidFill>
                  <a:srgbClr val="595959"/>
                </a:solidFill>
                <a:latin typeface="Arial"/>
                <a:cs typeface="Arial"/>
              </a:rPr>
              <a:t>Pri spustení tréningu textu alebo rozpoznávania textu sa mnohouholníky čiar vypočítajú algoritmom, počnúc </a:t>
            </a:r>
            <a:r>
              <a:rPr lang="sk-SK" sz="1600" dirty="0">
                <a:solidFill>
                  <a:srgbClr val="FF0000"/>
                </a:solidFill>
                <a:latin typeface="Arial"/>
                <a:cs typeface="Arial"/>
              </a:rPr>
              <a:t>základnými čiarami</a:t>
            </a:r>
            <a:endParaRPr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59125" y="981224"/>
            <a:ext cx="4155440" cy="2827020"/>
            <a:chOff x="4759125" y="981224"/>
            <a:chExt cx="4155440" cy="282702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59125" y="1373449"/>
              <a:ext cx="4155125" cy="24347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6275" y="1411549"/>
              <a:ext cx="4040824" cy="23203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146374" y="990749"/>
              <a:ext cx="318135" cy="1510665"/>
            </a:xfrm>
            <a:custGeom>
              <a:avLst/>
              <a:gdLst/>
              <a:ahLst/>
              <a:cxnLst/>
              <a:rect l="l" t="t" r="r" b="b"/>
              <a:pathLst>
                <a:path w="318134" h="1510664">
                  <a:moveTo>
                    <a:pt x="0" y="0"/>
                  </a:moveTo>
                  <a:lnTo>
                    <a:pt x="815" y="69635"/>
                  </a:lnTo>
                  <a:lnTo>
                    <a:pt x="3195" y="135302"/>
                  </a:lnTo>
                  <a:lnTo>
                    <a:pt x="7043" y="197249"/>
                  </a:lnTo>
                  <a:lnTo>
                    <a:pt x="12260" y="255724"/>
                  </a:lnTo>
                  <a:lnTo>
                    <a:pt x="18749" y="310974"/>
                  </a:lnTo>
                  <a:lnTo>
                    <a:pt x="26411" y="363246"/>
                  </a:lnTo>
                  <a:lnTo>
                    <a:pt x="35150" y="412790"/>
                  </a:lnTo>
                  <a:lnTo>
                    <a:pt x="44867" y="459852"/>
                  </a:lnTo>
                  <a:lnTo>
                    <a:pt x="55465" y="504680"/>
                  </a:lnTo>
                  <a:lnTo>
                    <a:pt x="66845" y="547522"/>
                  </a:lnTo>
                  <a:lnTo>
                    <a:pt x="78909" y="588627"/>
                  </a:lnTo>
                  <a:lnTo>
                    <a:pt x="91561" y="628240"/>
                  </a:lnTo>
                  <a:lnTo>
                    <a:pt x="104702" y="666611"/>
                  </a:lnTo>
                  <a:lnTo>
                    <a:pt x="118234" y="703987"/>
                  </a:lnTo>
                  <a:lnTo>
                    <a:pt x="132059" y="740616"/>
                  </a:lnTo>
                  <a:lnTo>
                    <a:pt x="146081" y="776745"/>
                  </a:lnTo>
                  <a:lnTo>
                    <a:pt x="160199" y="812623"/>
                  </a:lnTo>
                  <a:lnTo>
                    <a:pt x="177335" y="856208"/>
                  </a:lnTo>
                  <a:lnTo>
                    <a:pt x="194295" y="900231"/>
                  </a:lnTo>
                  <a:lnTo>
                    <a:pt x="210904" y="945137"/>
                  </a:lnTo>
                  <a:lnTo>
                    <a:pt x="226988" y="991371"/>
                  </a:lnTo>
                  <a:lnTo>
                    <a:pt x="242372" y="1039377"/>
                  </a:lnTo>
                  <a:lnTo>
                    <a:pt x="256880" y="1089600"/>
                  </a:lnTo>
                  <a:lnTo>
                    <a:pt x="270337" y="1142483"/>
                  </a:lnTo>
                  <a:lnTo>
                    <a:pt x="281112" y="1191288"/>
                  </a:lnTo>
                  <a:lnTo>
                    <a:pt x="290831" y="1242768"/>
                  </a:lnTo>
                  <a:lnTo>
                    <a:pt x="299377" y="1297221"/>
                  </a:lnTo>
                  <a:lnTo>
                    <a:pt x="306632" y="1354944"/>
                  </a:lnTo>
                  <a:lnTo>
                    <a:pt x="312479" y="1416236"/>
                  </a:lnTo>
                  <a:lnTo>
                    <a:pt x="316801" y="1481394"/>
                  </a:lnTo>
                  <a:lnTo>
                    <a:pt x="317630" y="1498323"/>
                  </a:lnTo>
                  <a:lnTo>
                    <a:pt x="318131" y="1510222"/>
                  </a:lnTo>
                </a:path>
              </a:pathLst>
            </a:custGeom>
            <a:ln w="19049">
              <a:solidFill>
                <a:srgbClr val="595959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23521" y="2490822"/>
              <a:ext cx="81968" cy="10610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949093" y="3922945"/>
            <a:ext cx="3123565" cy="907941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85725" marR="199390" algn="l">
              <a:lnSpc>
                <a:spcPct val="100000"/>
              </a:lnSpc>
              <a:spcBef>
                <a:spcPts val="600"/>
              </a:spcBef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Tréning a rozpoznávanie textu prebiehajú na úrovni </a:t>
            </a:r>
            <a:r>
              <a:rPr lang="sk-SK" sz="1800" dirty="0">
                <a:solidFill>
                  <a:srgbClr val="FF0000"/>
                </a:solidFill>
                <a:latin typeface="Arial"/>
                <a:cs typeface="Arial"/>
              </a:rPr>
              <a:t>základných čiar</a:t>
            </a:r>
            <a:endParaRPr sz="18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00" y="1465306"/>
            <a:ext cx="6292195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800" spc="10" dirty="0">
                <a:solidFill>
                  <a:srgbClr val="595959"/>
                </a:solidFill>
                <a:latin typeface="Arial"/>
                <a:cs typeface="Arial"/>
              </a:rPr>
              <a:t>Kvalitu konečného rozpoznania (segmentácie) môže ovplyvniť:</a:t>
            </a:r>
            <a:endParaRPr sz="1800" dirty="0">
              <a:latin typeface="Arial"/>
              <a:cs typeface="Arial"/>
            </a:endParaRPr>
          </a:p>
          <a:p>
            <a:pPr marL="521970" indent="-434340">
              <a:lnSpc>
                <a:spcPct val="100000"/>
              </a:lnSpc>
              <a:buAutoNum type="arabicParenR"/>
              <a:tabLst>
                <a:tab pos="521970" algn="l"/>
              </a:tabLst>
            </a:pPr>
            <a:r>
              <a:rPr lang="sk-SK" sz="1800" b="1" dirty="0">
                <a:solidFill>
                  <a:srgbClr val="FF0000"/>
                </a:solidFill>
                <a:latin typeface="Arial"/>
                <a:cs typeface="Arial"/>
              </a:rPr>
              <a:t>Nepresné základné čiary</a:t>
            </a:r>
            <a:r>
              <a:rPr sz="1800" b="1" spc="2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sk-SK" sz="1800" b="1" spc="225" dirty="0">
                <a:solidFill>
                  <a:srgbClr val="595959"/>
                </a:solidFill>
                <a:latin typeface="Arial"/>
                <a:cs typeface="Arial"/>
              </a:rPr>
              <a:t>(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baselines</a:t>
            </a:r>
            <a:r>
              <a:rPr lang="sk-SK" sz="1800" b="1" spc="-10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 marL="979169" marR="2381250" lvl="1" indent="-367030">
              <a:lnSpc>
                <a:spcPct val="100000"/>
              </a:lnSpc>
              <a:buChar char="○"/>
              <a:tabLst>
                <a:tab pos="979169" algn="l"/>
              </a:tabLst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Zistí sa príliš málo základných čiar (východiskových hodnôt) alebo príliš veľa základných čiar (východiskových hodnôt)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8796194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25" dirty="0">
                <a:solidFill>
                  <a:srgbClr val="434343"/>
                </a:solidFill>
              </a:rPr>
              <a:t>Rozpoznávanie rozloženia (segmentácia)</a:t>
            </a:r>
            <a:endParaRPr sz="3600" dirty="0"/>
          </a:p>
        </p:txBody>
      </p:sp>
      <p:grpSp>
        <p:nvGrpSpPr>
          <p:cNvPr id="4" name="object 4"/>
          <p:cNvGrpSpPr/>
          <p:nvPr/>
        </p:nvGrpSpPr>
        <p:grpSpPr>
          <a:xfrm>
            <a:off x="4639575" y="1897375"/>
            <a:ext cx="3908425" cy="3089910"/>
            <a:chOff x="4639575" y="1897375"/>
            <a:chExt cx="3908425" cy="30899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39575" y="1897375"/>
              <a:ext cx="3907918" cy="30898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6725" y="1935475"/>
              <a:ext cx="3793618" cy="29755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4294" y="1465306"/>
            <a:ext cx="4468495" cy="1975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800" spc="10" dirty="0">
                <a:solidFill>
                  <a:srgbClr val="595959"/>
                </a:solidFill>
                <a:latin typeface="Arial"/>
                <a:cs typeface="Arial"/>
              </a:rPr>
              <a:t>Kvalitu konečného rozpoznania (segmentácie) môže ovplyvniť:</a:t>
            </a:r>
            <a:endParaRPr lang="sk-SK"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sz="1800" dirty="0">
              <a:latin typeface="Arial"/>
              <a:cs typeface="Arial"/>
            </a:endParaRPr>
          </a:p>
          <a:p>
            <a:pPr marL="478155" indent="-465455">
              <a:lnSpc>
                <a:spcPct val="100000"/>
              </a:lnSpc>
              <a:spcBef>
                <a:spcPts val="5"/>
              </a:spcBef>
              <a:buAutoNum type="arabicParenR" startAt="2"/>
              <a:tabLst>
                <a:tab pos="478155" algn="l"/>
              </a:tabLst>
            </a:pPr>
            <a:r>
              <a:rPr lang="sk-SK" sz="1800" b="1" dirty="0">
                <a:solidFill>
                  <a:srgbClr val="FF0000"/>
                </a:solidFill>
                <a:latin typeface="Arial"/>
                <a:cs typeface="Arial"/>
              </a:rPr>
              <a:t>Nepresné bloky textu</a:t>
            </a:r>
            <a:r>
              <a:rPr sz="1800" b="1" spc="-10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sz="18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935355" lvl="1" indent="-366395">
              <a:lnSpc>
                <a:spcPct val="100000"/>
              </a:lnSpc>
              <a:buChar char="○"/>
              <a:tabLst>
                <a:tab pos="935355" algn="l"/>
              </a:tabLst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Nesprávne poradie čítania riadkov;</a:t>
            </a:r>
          </a:p>
          <a:p>
            <a:pPr marL="935355" lvl="1" indent="-366395">
              <a:lnSpc>
                <a:spcPct val="100000"/>
              </a:lnSpc>
              <a:buChar char="○"/>
              <a:tabLst>
                <a:tab pos="935355" algn="l"/>
              </a:tabLst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Príliš málo blokov textu/príliš veľa blokov textu (text </a:t>
            </a:r>
            <a:r>
              <a:rPr lang="sk-SK" sz="1800" dirty="0" err="1">
                <a:solidFill>
                  <a:srgbClr val="595959"/>
                </a:solidFill>
                <a:latin typeface="Arial"/>
                <a:cs typeface="Arial"/>
              </a:rPr>
              <a:t>regións</a:t>
            </a: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49152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2800" spc="125" dirty="0">
                <a:solidFill>
                  <a:srgbClr val="434343"/>
                </a:solidFill>
              </a:rPr>
              <a:t>Rozpoznávanie rozloženia (segmentácia)</a:t>
            </a:r>
            <a:endParaRPr sz="2800" dirty="0"/>
          </a:p>
        </p:txBody>
      </p:sp>
      <p:grpSp>
        <p:nvGrpSpPr>
          <p:cNvPr id="4" name="object 4"/>
          <p:cNvGrpSpPr/>
          <p:nvPr/>
        </p:nvGrpSpPr>
        <p:grpSpPr>
          <a:xfrm>
            <a:off x="5562600" y="915573"/>
            <a:ext cx="3273596" cy="3978227"/>
            <a:chOff x="5610396" y="140825"/>
            <a:chExt cx="3225800" cy="4752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10396" y="140825"/>
              <a:ext cx="3225699" cy="47527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67546" y="178925"/>
              <a:ext cx="3111399" cy="46384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465306"/>
            <a:ext cx="7593330" cy="22672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800" spc="10" dirty="0">
                <a:solidFill>
                  <a:srgbClr val="595959"/>
                </a:solidFill>
                <a:latin typeface="Arial"/>
                <a:cs typeface="Arial"/>
              </a:rPr>
              <a:t>Kvalitu konečného rozpoznania (segmentácie) môže ovplyvniť:</a:t>
            </a:r>
            <a:endParaRPr lang="sk-SK"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sz="1800" dirty="0">
              <a:latin typeface="Arial"/>
              <a:cs typeface="Arial"/>
            </a:endParaRPr>
          </a:p>
          <a:p>
            <a:pPr marL="521970" indent="-473075">
              <a:lnSpc>
                <a:spcPct val="100000"/>
              </a:lnSpc>
              <a:buAutoNum type="arabicParenR" startAt="3"/>
              <a:tabLst>
                <a:tab pos="521970" algn="l"/>
              </a:tabLst>
            </a:pP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Nepresné polygóny (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Inaccurate</a:t>
            </a:r>
            <a:r>
              <a:rPr sz="1800" b="1" spc="2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polygons</a:t>
            </a:r>
            <a:r>
              <a:rPr lang="sk-SK" sz="1800" b="1" spc="-10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 marL="979169" marR="574675" lvl="1" indent="-367030">
              <a:lnSpc>
                <a:spcPct val="100000"/>
              </a:lnSpc>
              <a:buChar char="○"/>
              <a:tabLst>
                <a:tab pos="979169" algn="l"/>
              </a:tabLst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Aj keď sú základné čiary správne, modely nedokážu správne prepísať text.</a:t>
            </a:r>
          </a:p>
          <a:p>
            <a:pPr marL="979169" marR="574675" lvl="1" indent="-367030">
              <a:lnSpc>
                <a:spcPct val="100000"/>
              </a:lnSpc>
              <a:buChar char="○"/>
              <a:tabLst>
                <a:tab pos="979169" algn="l"/>
              </a:tabLst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Riadkové mnohouholníky nepokrývajú väčšinu tela písmen</a:t>
            </a:r>
            <a:r>
              <a:rPr sz="1800" spc="120" dirty="0">
                <a:solidFill>
                  <a:srgbClr val="595959"/>
                </a:solidFill>
                <a:latin typeface="Arial"/>
                <a:cs typeface="Arial"/>
              </a:rPr>
              <a:t>/</a:t>
            </a:r>
            <a:r>
              <a:rPr sz="1800" spc="10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sk-SK" sz="1800" spc="100" dirty="0">
                <a:solidFill>
                  <a:srgbClr val="595959"/>
                </a:solidFill>
                <a:latin typeface="Arial"/>
                <a:cs typeface="Arial"/>
              </a:rPr>
              <a:t>Polygóny </a:t>
            </a: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čiar zahŕňajú aj ďalšie (neželané) prvky na strane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8796194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25" dirty="0">
                <a:solidFill>
                  <a:srgbClr val="434343"/>
                </a:solidFill>
              </a:rPr>
              <a:t>Rozpoznávanie rozloženia (segmentácia)</a:t>
            </a:r>
            <a:endParaRPr sz="360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3000" y="3660675"/>
            <a:ext cx="4638000" cy="122262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7400" y="3822141"/>
            <a:ext cx="4952999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k-SK" sz="2600" spc="160" dirty="0">
                <a:solidFill>
                  <a:srgbClr val="FFFFFF"/>
                </a:solidFill>
                <a:latin typeface="Times New Roman"/>
                <a:cs typeface="Times New Roman"/>
              </a:rPr>
              <a:t>Nepresné základné čiary</a:t>
            </a:r>
            <a:endParaRPr sz="26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51700" y="739450"/>
            <a:ext cx="4440599" cy="27752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36450" y="781725"/>
            <a:ext cx="3208020" cy="3854450"/>
            <a:chOff x="5936450" y="781725"/>
            <a:chExt cx="3208020" cy="3854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55013" y="1770456"/>
              <a:ext cx="2625356" cy="25515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6450" y="3011492"/>
              <a:ext cx="1674292" cy="16245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71579" y="781725"/>
              <a:ext cx="2072420" cy="222978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3275" y="603920"/>
            <a:ext cx="5797550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07665" algn="l"/>
              </a:tabLst>
            </a:pPr>
            <a:r>
              <a:rPr lang="sk-SK" sz="4300" spc="160" dirty="0">
                <a:solidFill>
                  <a:srgbClr val="434343"/>
                </a:solidFill>
              </a:rPr>
              <a:t>Čo je      </a:t>
            </a:r>
            <a:r>
              <a:rPr lang="sk-SK" sz="4300" spc="160" dirty="0" err="1">
                <a:solidFill>
                  <a:srgbClr val="434343"/>
                </a:solidFill>
              </a:rPr>
              <a:t>Transkribus</a:t>
            </a:r>
            <a:r>
              <a:rPr lang="sk-SK" sz="4300" spc="160" dirty="0">
                <a:solidFill>
                  <a:srgbClr val="434343"/>
                </a:solidFill>
              </a:rPr>
              <a:t>?</a:t>
            </a:r>
            <a:endParaRPr sz="43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3275" y="2159491"/>
            <a:ext cx="4618326" cy="18081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300" dirty="0" err="1">
                <a:solidFill>
                  <a:srgbClr val="434343"/>
                </a:solidFill>
                <a:latin typeface="Arial"/>
                <a:cs typeface="Arial"/>
              </a:rPr>
              <a:t>Transkribus</a:t>
            </a:r>
            <a:r>
              <a:rPr lang="sk-SK" sz="2300" dirty="0">
                <a:solidFill>
                  <a:srgbClr val="434343"/>
                </a:solidFill>
                <a:latin typeface="Arial"/>
                <a:cs typeface="Arial"/>
              </a:rPr>
              <a:t> je váš partner, ktorý pomocou umelej inteligencie (AI) 
zjednodušuje časovo náročnú a namáhavú prácu s historickými dokumentmi.</a:t>
            </a:r>
            <a:endParaRPr lang="sk-SK" sz="2300" dirty="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56988" y="429929"/>
            <a:ext cx="1028702" cy="1028702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563225" y="467941"/>
            <a:ext cx="697166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3600" spc="210" dirty="0">
                <a:solidFill>
                  <a:srgbClr val="434343"/>
                </a:solidFill>
              </a:rPr>
              <a:t>Nepresné základné čiary</a:t>
            </a:r>
            <a:br>
              <a:rPr lang="sk-SK" sz="3600" spc="210" dirty="0">
                <a:solidFill>
                  <a:srgbClr val="434343"/>
                </a:solidFill>
              </a:rPr>
            </a:br>
            <a:endParaRPr lang="sk-SK"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6928800" y="1378106"/>
            <a:ext cx="915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Example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370700" y="1276125"/>
            <a:ext cx="4300855" cy="3397885"/>
            <a:chOff x="2370700" y="1276125"/>
            <a:chExt cx="4300855" cy="33978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0700" y="1276125"/>
              <a:ext cx="4300600" cy="33978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7850" y="1314225"/>
              <a:ext cx="4186300" cy="32835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6486" y="1303334"/>
            <a:ext cx="5123815" cy="2673168"/>
          </a:xfrm>
          <a:prstGeom prst="rect">
            <a:avLst/>
          </a:prstGeom>
        </p:spPr>
        <p:txBody>
          <a:bodyPr vert="horz" wrap="square" lIns="0" tIns="173355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365"/>
              </a:spcBef>
            </a:pPr>
            <a:r>
              <a:rPr lang="sk-SK" sz="2000" spc="-10" dirty="0">
                <a:solidFill>
                  <a:srgbClr val="595959"/>
                </a:solidFill>
                <a:latin typeface="Arial"/>
                <a:cs typeface="Arial"/>
              </a:rPr>
              <a:t>Riešenia</a:t>
            </a:r>
            <a:r>
              <a:rPr sz="2000" spc="-10" dirty="0">
                <a:solidFill>
                  <a:srgbClr val="595959"/>
                </a:solidFill>
                <a:latin typeface="Arial"/>
                <a:cs typeface="Arial"/>
              </a:rPr>
              <a:t>:</a:t>
            </a:r>
            <a:endParaRPr sz="2000" dirty="0">
              <a:latin typeface="Arial"/>
              <a:cs typeface="Arial"/>
            </a:endParaRPr>
          </a:p>
          <a:p>
            <a:pPr marL="476250" indent="-419734">
              <a:lnSpc>
                <a:spcPct val="100000"/>
              </a:lnSpc>
              <a:spcBef>
                <a:spcPts val="1205"/>
              </a:spcBef>
              <a:buFont typeface="Arial"/>
              <a:buAutoNum type="arabicParenR"/>
              <a:tabLst>
                <a:tab pos="476250" algn="l"/>
              </a:tabLst>
            </a:pPr>
            <a:r>
              <a:rPr lang="sk-SK" sz="1900" b="1" dirty="0">
                <a:solidFill>
                  <a:srgbClr val="434343"/>
                </a:solidFill>
                <a:latin typeface="Arial"/>
                <a:cs typeface="Arial"/>
              </a:rPr>
              <a:t>Použitie iného verejného modelu základných čiar (</a:t>
            </a:r>
            <a:r>
              <a:rPr lang="sk-SK" sz="1900" b="1" dirty="0" err="1">
                <a:solidFill>
                  <a:srgbClr val="434343"/>
                </a:solidFill>
                <a:latin typeface="Arial"/>
                <a:cs typeface="Arial"/>
              </a:rPr>
              <a:t>Baseline</a:t>
            </a:r>
            <a:r>
              <a:rPr lang="sk-SK" sz="1900" b="1" dirty="0">
                <a:solidFill>
                  <a:srgbClr val="434343"/>
                </a:solidFill>
                <a:latin typeface="Arial"/>
                <a:cs typeface="Arial"/>
              </a:rPr>
              <a:t> model)</a:t>
            </a:r>
          </a:p>
          <a:p>
            <a:pPr marL="476250" indent="-459105">
              <a:lnSpc>
                <a:spcPct val="100000"/>
              </a:lnSpc>
              <a:spcBef>
                <a:spcPts val="1140"/>
              </a:spcBef>
              <a:buFont typeface="Arial"/>
              <a:buAutoNum type="arabicParenR"/>
              <a:tabLst>
                <a:tab pos="476250" algn="l"/>
              </a:tabLst>
            </a:pPr>
            <a:r>
              <a:rPr lang="sk-SK" sz="1900" b="1" dirty="0">
                <a:solidFill>
                  <a:srgbClr val="434343"/>
                </a:solidFill>
                <a:latin typeface="Arial"/>
                <a:cs typeface="Arial"/>
              </a:rPr>
              <a:t>Zmeňte pokročilé nastavenia (</a:t>
            </a:r>
            <a:r>
              <a:rPr sz="1900" b="1" dirty="0">
                <a:solidFill>
                  <a:srgbClr val="434343"/>
                </a:solidFill>
                <a:latin typeface="Arial"/>
                <a:cs typeface="Arial"/>
              </a:rPr>
              <a:t>advanced</a:t>
            </a:r>
            <a:r>
              <a:rPr sz="1900" b="1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434343"/>
                </a:solidFill>
                <a:latin typeface="Arial"/>
                <a:cs typeface="Arial"/>
              </a:rPr>
              <a:t>settings</a:t>
            </a:r>
            <a:r>
              <a:rPr lang="sk-SK" sz="1900" b="1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900" dirty="0">
              <a:latin typeface="Arial"/>
              <a:cs typeface="Arial"/>
            </a:endParaRPr>
          </a:p>
          <a:p>
            <a:pPr marL="476250" indent="-463550">
              <a:lnSpc>
                <a:spcPct val="100000"/>
              </a:lnSpc>
              <a:spcBef>
                <a:spcPts val="1140"/>
              </a:spcBef>
              <a:buFont typeface="Arial"/>
              <a:buAutoNum type="arabicParenR"/>
              <a:tabLst>
                <a:tab pos="476250" algn="l"/>
              </a:tabLst>
            </a:pPr>
            <a:r>
              <a:rPr lang="sk-SK" sz="1900" b="1" dirty="0">
                <a:solidFill>
                  <a:srgbClr val="434343"/>
                </a:solidFill>
                <a:latin typeface="Arial"/>
                <a:cs typeface="Arial"/>
              </a:rPr>
              <a:t>Vytrénujte model základnej čiary (</a:t>
            </a:r>
            <a:r>
              <a:rPr sz="1900" b="1" dirty="0">
                <a:solidFill>
                  <a:srgbClr val="434343"/>
                </a:solidFill>
                <a:latin typeface="Arial"/>
                <a:cs typeface="Arial"/>
              </a:rPr>
              <a:t>Train</a:t>
            </a:r>
            <a:r>
              <a:rPr sz="1900" b="1" spc="-1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34343"/>
                </a:solidFill>
                <a:latin typeface="Arial"/>
                <a:cs typeface="Arial"/>
              </a:rPr>
              <a:t>a</a:t>
            </a:r>
            <a:r>
              <a:rPr sz="1900" b="1" spc="-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900" b="1" dirty="0">
                <a:solidFill>
                  <a:srgbClr val="434343"/>
                </a:solidFill>
                <a:latin typeface="Arial"/>
                <a:cs typeface="Arial"/>
              </a:rPr>
              <a:t>baseline</a:t>
            </a:r>
            <a:r>
              <a:rPr sz="1900" b="1" spc="-1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434343"/>
                </a:solidFill>
                <a:latin typeface="Arial"/>
                <a:cs typeface="Arial"/>
              </a:rPr>
              <a:t>model</a:t>
            </a:r>
            <a:r>
              <a:rPr lang="sk-SK" sz="1900" b="1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210" dirty="0">
                <a:solidFill>
                  <a:srgbClr val="434343"/>
                </a:solidFill>
              </a:rPr>
              <a:t>Nepresné základné čiary</a:t>
            </a:r>
            <a:endParaRPr sz="36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0856" y="1274265"/>
            <a:ext cx="6313343" cy="2273699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12115" indent="-399415">
              <a:spcBef>
                <a:spcPts val="710"/>
              </a:spcBef>
              <a:buFont typeface="Arial"/>
              <a:buAutoNum type="arabicParenR"/>
              <a:tabLst>
                <a:tab pos="412115" algn="l"/>
              </a:tabLst>
            </a:pPr>
            <a:r>
              <a:rPr lang="sk-SK" sz="1800" b="1" dirty="0">
                <a:solidFill>
                  <a:srgbClr val="434343"/>
                </a:solidFill>
                <a:latin typeface="Arial"/>
                <a:cs typeface="Arial"/>
              </a:rPr>
              <a:t>Použitie iného verejného modelu základných čiar (</a:t>
            </a:r>
            <a:r>
              <a:rPr lang="sk-SK" sz="1800" b="1" dirty="0" err="1">
                <a:solidFill>
                  <a:srgbClr val="434343"/>
                </a:solidFill>
                <a:latin typeface="Arial"/>
                <a:cs typeface="Arial"/>
              </a:rPr>
              <a:t>Baseline</a:t>
            </a:r>
            <a:r>
              <a:rPr lang="sk-SK" sz="1800" b="1" dirty="0">
                <a:solidFill>
                  <a:srgbClr val="434343"/>
                </a:solidFill>
                <a:latin typeface="Arial"/>
                <a:cs typeface="Arial"/>
              </a:rPr>
              <a:t> model)</a:t>
            </a:r>
          </a:p>
          <a:p>
            <a:pPr marL="12700">
              <a:lnSpc>
                <a:spcPct val="100000"/>
              </a:lnSpc>
              <a:spcBef>
                <a:spcPts val="710"/>
              </a:spcBef>
              <a:tabLst>
                <a:tab pos="412115" algn="l"/>
              </a:tabLst>
            </a:pPr>
            <a:r>
              <a:rPr sz="1700" spc="-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endParaRPr sz="1700" dirty="0">
              <a:latin typeface="Arial"/>
              <a:cs typeface="Arial"/>
            </a:endParaRPr>
          </a:p>
          <a:p>
            <a:pPr marL="869315" lvl="1" indent="-359410">
              <a:lnSpc>
                <a:spcPct val="100000"/>
              </a:lnSpc>
              <a:spcBef>
                <a:spcPts val="610"/>
              </a:spcBef>
              <a:buChar char="○"/>
              <a:tabLst>
                <a:tab pos="86931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Zmiešaná orientácia riadkov (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Mixed</a:t>
            </a:r>
            <a:r>
              <a:rPr sz="1700" spc="13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Line</a:t>
            </a:r>
            <a:r>
              <a:rPr sz="1700" spc="13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434343"/>
                </a:solidFill>
                <a:latin typeface="Arial"/>
                <a:cs typeface="Arial"/>
              </a:rPr>
              <a:t>Orientation</a:t>
            </a:r>
            <a:r>
              <a:rPr lang="sk-SK" sz="1700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700" dirty="0">
              <a:latin typeface="Arial"/>
              <a:cs typeface="Arial"/>
            </a:endParaRPr>
          </a:p>
          <a:p>
            <a:pPr marL="869315" lvl="1" indent="-359410">
              <a:lnSpc>
                <a:spcPct val="100000"/>
              </a:lnSpc>
              <a:spcBef>
                <a:spcPts val="615"/>
              </a:spcBef>
              <a:buChar char="○"/>
              <a:tabLst>
                <a:tab pos="86931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Horizontálna orientácia riadkov (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Horizontal</a:t>
            </a:r>
            <a:r>
              <a:rPr sz="1700" spc="2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Line</a:t>
            </a:r>
            <a:r>
              <a:rPr sz="1700" spc="21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434343"/>
                </a:solidFill>
                <a:latin typeface="Arial"/>
                <a:cs typeface="Arial"/>
              </a:rPr>
              <a:t>Orientation</a:t>
            </a:r>
            <a:r>
              <a:rPr lang="sk-SK" sz="1700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700" dirty="0">
              <a:latin typeface="Arial"/>
              <a:cs typeface="Arial"/>
            </a:endParaRPr>
          </a:p>
          <a:p>
            <a:pPr marL="869315" lvl="1" indent="-359410">
              <a:lnSpc>
                <a:spcPct val="100000"/>
              </a:lnSpc>
              <a:spcBef>
                <a:spcPts val="610"/>
              </a:spcBef>
              <a:buChar char="○"/>
              <a:tabLst>
                <a:tab pos="86931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Univerzálne riadky (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Universal</a:t>
            </a:r>
            <a:r>
              <a:rPr sz="1700" spc="21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434343"/>
                </a:solidFill>
                <a:latin typeface="Arial"/>
                <a:cs typeface="Arial"/>
              </a:rPr>
              <a:t>Lines</a:t>
            </a:r>
            <a:r>
              <a:rPr lang="sk-SK" sz="1700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210" dirty="0">
                <a:solidFill>
                  <a:srgbClr val="434343"/>
                </a:solidFill>
              </a:rPr>
              <a:t>Nepresné základné čiary</a:t>
            </a:r>
            <a:endParaRPr sz="36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5299" y="1351989"/>
            <a:ext cx="6425101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447675" algn="l"/>
              </a:tabLst>
            </a:pPr>
            <a:r>
              <a:rPr sz="1700" spc="25" dirty="0">
                <a:solidFill>
                  <a:srgbClr val="434343"/>
                </a:solidFill>
                <a:latin typeface="Arial"/>
                <a:cs typeface="Arial"/>
              </a:rPr>
              <a:t>2)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lang="sk-SK" sz="1800" b="1" dirty="0">
                <a:solidFill>
                  <a:srgbClr val="434343"/>
                </a:solidFill>
                <a:latin typeface="Arial"/>
                <a:cs typeface="Arial"/>
              </a:rPr>
              <a:t>Zmeňte pokročilé nastavenia (</a:t>
            </a:r>
            <a:r>
              <a:rPr lang="sk-SK" sz="1800" b="1" dirty="0" err="1">
                <a:solidFill>
                  <a:srgbClr val="434343"/>
                </a:solidFill>
                <a:latin typeface="Arial"/>
                <a:cs typeface="Arial"/>
              </a:rPr>
              <a:t>advanced</a:t>
            </a:r>
            <a:r>
              <a:rPr lang="sk-SK" sz="1800" b="1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800" b="1" spc="-10" dirty="0" err="1">
                <a:solidFill>
                  <a:srgbClr val="434343"/>
                </a:solidFill>
                <a:latin typeface="Arial"/>
                <a:cs typeface="Arial"/>
              </a:rPr>
              <a:t>settings</a:t>
            </a:r>
            <a:r>
              <a:rPr lang="sk-SK" sz="1800" b="1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lang="sk-SK"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7675" algn="l"/>
              </a:tabLst>
            </a:pPr>
            <a:endParaRPr sz="17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55350" y="1834599"/>
            <a:ext cx="4497705" cy="3166110"/>
            <a:chOff x="1955350" y="1834599"/>
            <a:chExt cx="4497705" cy="31661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55350" y="1834599"/>
              <a:ext cx="2619699" cy="26291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2500" y="1872699"/>
              <a:ext cx="2505399" cy="25148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0775" y="2435725"/>
              <a:ext cx="2241850" cy="2564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67925" y="2473825"/>
              <a:ext cx="2127550" cy="245052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3600" spc="210" dirty="0">
                <a:solidFill>
                  <a:srgbClr val="434343"/>
                </a:solidFill>
              </a:rPr>
              <a:t>Nepresné základné čiary</a:t>
            </a:r>
            <a:endParaRPr sz="36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3925" y="1695899"/>
            <a:ext cx="4612005" cy="3219450"/>
            <a:chOff x="1013925" y="1695899"/>
            <a:chExt cx="4612005" cy="3219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925" y="1695899"/>
              <a:ext cx="3207300" cy="321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1075" y="1734000"/>
              <a:ext cx="3093000" cy="31046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86299" y="1760666"/>
              <a:ext cx="2027555" cy="572135"/>
            </a:xfrm>
            <a:custGeom>
              <a:avLst/>
              <a:gdLst/>
              <a:ahLst/>
              <a:cxnLst/>
              <a:rect l="l" t="t" r="r" b="b"/>
              <a:pathLst>
                <a:path w="2027554" h="572135">
                  <a:moveTo>
                    <a:pt x="0" y="571883"/>
                  </a:moveTo>
                  <a:lnTo>
                    <a:pt x="2027296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09325" y="174552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8542" y="30283"/>
                  </a:moveTo>
                  <a:lnTo>
                    <a:pt x="0" y="0"/>
                  </a:lnTo>
                  <a:lnTo>
                    <a:pt x="45872" y="3406"/>
                  </a:lnTo>
                  <a:lnTo>
                    <a:pt x="8542" y="30283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09325" y="174552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8542" y="30283"/>
                  </a:moveTo>
                  <a:lnTo>
                    <a:pt x="45872" y="3406"/>
                  </a:lnTo>
                  <a:lnTo>
                    <a:pt x="0" y="0"/>
                  </a:lnTo>
                  <a:lnTo>
                    <a:pt x="8542" y="30283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89224" y="2608993"/>
              <a:ext cx="3172460" cy="407034"/>
            </a:xfrm>
            <a:custGeom>
              <a:avLst/>
              <a:gdLst/>
              <a:ahLst/>
              <a:cxnLst/>
              <a:rect l="l" t="t" r="r" b="b"/>
              <a:pathLst>
                <a:path w="3172460" h="407035">
                  <a:moveTo>
                    <a:pt x="0" y="406731"/>
                  </a:moveTo>
                  <a:lnTo>
                    <a:pt x="3172213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59438" y="2593388"/>
              <a:ext cx="45085" cy="31750"/>
            </a:xfrm>
            <a:custGeom>
              <a:avLst/>
              <a:gdLst/>
              <a:ahLst/>
              <a:cxnLst/>
              <a:rect l="l" t="t" r="r" b="b"/>
              <a:pathLst>
                <a:path w="45085" h="31750">
                  <a:moveTo>
                    <a:pt x="4001" y="31209"/>
                  </a:moveTo>
                  <a:lnTo>
                    <a:pt x="0" y="0"/>
                  </a:lnTo>
                  <a:lnTo>
                    <a:pt x="44874" y="10107"/>
                  </a:lnTo>
                  <a:lnTo>
                    <a:pt x="4001" y="31209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459438" y="2593388"/>
              <a:ext cx="45085" cy="31750"/>
            </a:xfrm>
            <a:custGeom>
              <a:avLst/>
              <a:gdLst/>
              <a:ahLst/>
              <a:cxnLst/>
              <a:rect l="l" t="t" r="r" b="b"/>
              <a:pathLst>
                <a:path w="45085" h="31750">
                  <a:moveTo>
                    <a:pt x="4001" y="31209"/>
                  </a:moveTo>
                  <a:lnTo>
                    <a:pt x="44874" y="10107"/>
                  </a:lnTo>
                  <a:lnTo>
                    <a:pt x="0" y="0"/>
                  </a:lnTo>
                  <a:lnTo>
                    <a:pt x="4001" y="3120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30649" y="3678099"/>
              <a:ext cx="2950210" cy="1022985"/>
            </a:xfrm>
            <a:custGeom>
              <a:avLst/>
              <a:gdLst/>
              <a:ahLst/>
              <a:cxnLst/>
              <a:rect l="l" t="t" r="r" b="b"/>
              <a:pathLst>
                <a:path w="2950210" h="1022985">
                  <a:moveTo>
                    <a:pt x="0" y="0"/>
                  </a:moveTo>
                  <a:lnTo>
                    <a:pt x="2949604" y="1022875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75099" y="4686111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5">
                  <a:moveTo>
                    <a:pt x="0" y="29728"/>
                  </a:moveTo>
                  <a:lnTo>
                    <a:pt x="10309" y="0"/>
                  </a:lnTo>
                  <a:lnTo>
                    <a:pt x="45994" y="29026"/>
                  </a:lnTo>
                  <a:lnTo>
                    <a:pt x="0" y="29728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75099" y="4686111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5">
                  <a:moveTo>
                    <a:pt x="0" y="29728"/>
                  </a:moveTo>
                  <a:lnTo>
                    <a:pt x="45994" y="29026"/>
                  </a:lnTo>
                  <a:lnTo>
                    <a:pt x="10309" y="0"/>
                  </a:lnTo>
                  <a:lnTo>
                    <a:pt x="0" y="29728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541624" y="1395412"/>
            <a:ext cx="3193415" cy="32265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200" b="1" dirty="0" err="1">
                <a:latin typeface="Arial"/>
                <a:cs typeface="Arial"/>
              </a:rPr>
              <a:t>Generate</a:t>
            </a:r>
            <a:r>
              <a:rPr lang="sk-SK" sz="1200" b="1" dirty="0">
                <a:latin typeface="Arial"/>
                <a:cs typeface="Arial"/>
              </a:rPr>
              <a:t> new</a:t>
            </a:r>
            <a:r>
              <a:rPr lang="sk-SK" sz="1200" dirty="0">
                <a:latin typeface="Arial"/>
                <a:cs typeface="Arial"/>
              </a:rPr>
              <a:t>: Generovať ďalšie textové oblasti /
</a:t>
            </a:r>
            <a:r>
              <a:rPr lang="sk-SK" sz="1200" b="1" dirty="0" err="1">
                <a:latin typeface="Arial"/>
                <a:cs typeface="Arial"/>
              </a:rPr>
              <a:t>Keep</a:t>
            </a:r>
            <a:r>
              <a:rPr lang="sk-SK" sz="1200" b="1" dirty="0">
                <a:latin typeface="Arial"/>
                <a:cs typeface="Arial"/>
              </a:rPr>
              <a:t> </a:t>
            </a:r>
            <a:r>
              <a:rPr lang="sk-SK" sz="1200" b="1" dirty="0" err="1">
                <a:latin typeface="Arial"/>
                <a:cs typeface="Arial"/>
              </a:rPr>
              <a:t>existing</a:t>
            </a:r>
            <a:r>
              <a:rPr lang="sk-SK" sz="1200" dirty="0">
                <a:latin typeface="Arial"/>
                <a:cs typeface="Arial"/>
              </a:rPr>
              <a:t>: Zachovať existujúce oblasti textu (použite to s poľami a tabuľkami)</a:t>
            </a:r>
            <a:endParaRPr sz="1200" dirty="0">
              <a:latin typeface="Arial"/>
              <a:cs typeface="Arial"/>
            </a:endParaRPr>
          </a:p>
          <a:p>
            <a:pPr marL="64135" marR="70485">
              <a:lnSpc>
                <a:spcPct val="100000"/>
              </a:lnSpc>
              <a:spcBef>
                <a:spcPts val="5"/>
              </a:spcBef>
            </a:pPr>
            <a:endParaRPr lang="sk-SK" sz="1400" dirty="0">
              <a:latin typeface="Arial"/>
              <a:cs typeface="Arial"/>
            </a:endParaRPr>
          </a:p>
          <a:p>
            <a:pPr marL="64135" marR="70485">
              <a:lnSpc>
                <a:spcPct val="100000"/>
              </a:lnSpc>
              <a:spcBef>
                <a:spcPts val="5"/>
              </a:spcBef>
            </a:pPr>
            <a:r>
              <a:rPr lang="sk-SK" sz="1200" dirty="0">
                <a:latin typeface="Arial"/>
                <a:cs typeface="Arial"/>
              </a:rPr>
              <a:t>Po zistení sú riadky zoskupené do textových oblastí. K dispozícii sú dve metódy zoskupovania:
</a:t>
            </a:r>
            <a:r>
              <a:rPr lang="sk-SK" sz="1200" b="1" dirty="0">
                <a:latin typeface="Arial"/>
                <a:cs typeface="Arial"/>
              </a:rPr>
              <a:t>General </a:t>
            </a:r>
            <a:r>
              <a:rPr lang="sk-SK" sz="1200" dirty="0">
                <a:latin typeface="Arial"/>
                <a:cs typeface="Arial"/>
              </a:rPr>
              <a:t>(Všeobecné): zoskupí čiary zľava doprava
</a:t>
            </a:r>
            <a:r>
              <a:rPr lang="sk-SK" sz="1200" b="1" dirty="0" err="1">
                <a:latin typeface="Arial"/>
                <a:cs typeface="Arial"/>
              </a:rPr>
              <a:t>Custom</a:t>
            </a:r>
            <a:r>
              <a:rPr lang="sk-SK" sz="1200" b="1" dirty="0">
                <a:latin typeface="Arial"/>
                <a:cs typeface="Arial"/>
              </a:rPr>
              <a:t> </a:t>
            </a:r>
            <a:r>
              <a:rPr lang="sk-SK" sz="1200" dirty="0">
                <a:latin typeface="Arial"/>
                <a:cs typeface="Arial"/>
              </a:rPr>
              <a:t>(Vlastné): aglomeračné zoskupovanie založené na bode úplne vľavo každej čiary</a:t>
            </a:r>
          </a:p>
          <a:p>
            <a:pPr marL="64135" marR="70485">
              <a:lnSpc>
                <a:spcPct val="100000"/>
              </a:lnSpc>
              <a:spcBef>
                <a:spcPts val="5"/>
              </a:spcBef>
            </a:pPr>
            <a:endParaRPr lang="sk-SK" sz="1200" dirty="0">
              <a:latin typeface="Arial"/>
              <a:cs typeface="Arial"/>
            </a:endParaRPr>
          </a:p>
          <a:p>
            <a:pPr marL="64135" marR="70485">
              <a:lnSpc>
                <a:spcPct val="100000"/>
              </a:lnSpc>
              <a:spcBef>
                <a:spcPts val="5"/>
              </a:spcBef>
            </a:pPr>
            <a:r>
              <a:rPr lang="sk-SK" sz="1200" dirty="0">
                <a:latin typeface="Arial"/>
                <a:cs typeface="Arial"/>
              </a:rPr>
              <a:t>Voľba </a:t>
            </a:r>
            <a:r>
              <a:rPr lang="sk-SK" sz="1200" b="1" dirty="0">
                <a:latin typeface="Arial"/>
                <a:cs typeface="Arial"/>
              </a:rPr>
              <a:t>General</a:t>
            </a:r>
            <a:r>
              <a:rPr sz="1200" b="1" dirty="0">
                <a:latin typeface="Arial"/>
                <a:cs typeface="Arial"/>
              </a:rPr>
              <a:t>: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lang="sk-SK" sz="1200" dirty="0">
                <a:latin typeface="Arial"/>
                <a:cs typeface="Arial"/>
              </a:rPr>
              <a:t>Výber orientácie riadka textu na zlepšenie </a:t>
            </a:r>
            <a:r>
              <a:rPr lang="sk-SK" sz="1200" dirty="0" err="1">
                <a:latin typeface="Arial"/>
                <a:cs typeface="Arial"/>
              </a:rPr>
              <a:t>klastrovania</a:t>
            </a:r>
            <a:r>
              <a:rPr lang="sk-SK" sz="1200" dirty="0">
                <a:latin typeface="Arial"/>
                <a:cs typeface="Arial"/>
              </a:rPr>
              <a:t> (zoskupovania)</a:t>
            </a:r>
            <a:endParaRPr lang="sk-SK" sz="1200" spc="-10" dirty="0">
              <a:latin typeface="Arial"/>
              <a:cs typeface="Arial"/>
            </a:endParaRPr>
          </a:p>
          <a:p>
            <a:pPr marL="64135" marR="70485">
              <a:lnSpc>
                <a:spcPct val="100000"/>
              </a:lnSpc>
              <a:spcBef>
                <a:spcPts val="5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5407" y="1351989"/>
            <a:ext cx="5346218" cy="548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447675" algn="l"/>
              </a:tabLst>
            </a:pPr>
            <a:r>
              <a:rPr sz="1700" spc="25" dirty="0">
                <a:solidFill>
                  <a:srgbClr val="434343"/>
                </a:solidFill>
                <a:latin typeface="Arial"/>
                <a:cs typeface="Arial"/>
              </a:rPr>
              <a:t>2)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Zmeňte pokročilé nastavenia (</a:t>
            </a:r>
            <a:r>
              <a:rPr lang="sk-SK" sz="1600" b="1" dirty="0" err="1">
                <a:solidFill>
                  <a:srgbClr val="434343"/>
                </a:solidFill>
                <a:latin typeface="Arial"/>
                <a:cs typeface="Arial"/>
              </a:rPr>
              <a:t>advanced</a:t>
            </a:r>
            <a:r>
              <a:rPr lang="sk-SK" sz="1600" b="1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600" b="1" spc="-10" dirty="0" err="1">
                <a:solidFill>
                  <a:srgbClr val="434343"/>
                </a:solidFill>
                <a:latin typeface="Arial"/>
                <a:cs typeface="Arial"/>
              </a:rPr>
              <a:t>settings</a:t>
            </a:r>
            <a:r>
              <a:rPr lang="sk-SK" sz="1600" b="1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lang="sk-SK"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7675" algn="l"/>
              </a:tabLst>
            </a:pPr>
            <a:endParaRPr sz="17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210" dirty="0">
                <a:solidFill>
                  <a:srgbClr val="434343"/>
                </a:solidFill>
              </a:rPr>
              <a:t>Nepresné základné čiary</a:t>
            </a:r>
            <a:endParaRPr sz="36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3925" y="1695899"/>
            <a:ext cx="4167675" cy="3219450"/>
            <a:chOff x="1013925" y="1695899"/>
            <a:chExt cx="4640580" cy="3219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3925" y="1695899"/>
              <a:ext cx="3207300" cy="3218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1075" y="1734000"/>
              <a:ext cx="3093000" cy="31046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99449" y="3729253"/>
              <a:ext cx="3607435" cy="621665"/>
            </a:xfrm>
            <a:custGeom>
              <a:avLst/>
              <a:gdLst/>
              <a:ahLst/>
              <a:cxnLst/>
              <a:rect l="l" t="t" r="r" b="b"/>
              <a:pathLst>
                <a:path w="3607435" h="621664">
                  <a:moveTo>
                    <a:pt x="0" y="621496"/>
                  </a:moveTo>
                  <a:lnTo>
                    <a:pt x="3607279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04058" y="3713749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5342" y="31008"/>
                  </a:moveTo>
                  <a:lnTo>
                    <a:pt x="0" y="0"/>
                  </a:lnTo>
                  <a:lnTo>
                    <a:pt x="45269" y="8164"/>
                  </a:lnTo>
                  <a:lnTo>
                    <a:pt x="5342" y="31008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04058" y="3713749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5342" y="31008"/>
                  </a:moveTo>
                  <a:lnTo>
                    <a:pt x="45269" y="8164"/>
                  </a:lnTo>
                  <a:lnTo>
                    <a:pt x="0" y="0"/>
                  </a:lnTo>
                  <a:lnTo>
                    <a:pt x="5342" y="31008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249622" y="3271087"/>
            <a:ext cx="3653176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sk-SK" sz="1400" dirty="0">
                <a:latin typeface="Arial"/>
                <a:cs typeface="Arial"/>
              </a:rPr>
              <a:t>Škálovanie obrázka: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sk-SK" sz="1400" b="1" i="1" dirty="0" err="1">
                <a:latin typeface="Arial"/>
                <a:cs typeface="Arial"/>
              </a:rPr>
              <a:t>Upscale</a:t>
            </a:r>
            <a:r>
              <a:rPr lang="sk-SK" sz="1400" dirty="0">
                <a:latin typeface="Arial"/>
                <a:cs typeface="Arial"/>
              </a:rPr>
              <a:t> obrázky s nízkym rozlíšením alebo </a:t>
            </a:r>
            <a:r>
              <a:rPr lang="sk-SK" sz="1400" b="1" i="1" dirty="0" err="1">
                <a:latin typeface="Arial"/>
                <a:cs typeface="Arial"/>
              </a:rPr>
              <a:t>Downscale</a:t>
            </a:r>
            <a:r>
              <a:rPr lang="sk-SK" sz="1400" b="1" i="1" dirty="0">
                <a:latin typeface="Arial"/>
                <a:cs typeface="Arial"/>
              </a:rPr>
              <a:t> </a:t>
            </a:r>
            <a:r>
              <a:rPr lang="sk-SK" sz="1400" dirty="0">
                <a:latin typeface="Arial"/>
                <a:cs typeface="Arial"/>
              </a:rPr>
              <a:t>obrázky s vysokým rozlíšením (túto funkciu použite len v prípade, že rozpoznávanie rozloženia nezistí žiadne alebo len niekoľko riadkov)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5299" y="1351989"/>
            <a:ext cx="6226981" cy="548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447675" algn="l"/>
              </a:tabLst>
            </a:pPr>
            <a:r>
              <a:rPr sz="1700" spc="25" dirty="0">
                <a:solidFill>
                  <a:srgbClr val="434343"/>
                </a:solidFill>
                <a:latin typeface="Arial"/>
                <a:cs typeface="Arial"/>
              </a:rPr>
              <a:t>2)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Zmeňte pokročilé nastavenia (</a:t>
            </a:r>
            <a:r>
              <a:rPr lang="sk-SK" sz="1600" b="1" dirty="0" err="1">
                <a:solidFill>
                  <a:srgbClr val="434343"/>
                </a:solidFill>
                <a:latin typeface="Arial"/>
                <a:cs typeface="Arial"/>
              </a:rPr>
              <a:t>advanced</a:t>
            </a:r>
            <a:r>
              <a:rPr lang="sk-SK" sz="1600" b="1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600" b="1" spc="-10" dirty="0" err="1">
                <a:solidFill>
                  <a:srgbClr val="434343"/>
                </a:solidFill>
                <a:latin typeface="Arial"/>
                <a:cs typeface="Arial"/>
              </a:rPr>
              <a:t>settings</a:t>
            </a:r>
            <a:r>
              <a:rPr lang="sk-SK" sz="1600" b="1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lang="sk-SK"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7675" algn="l"/>
              </a:tabLst>
            </a:pPr>
            <a:endParaRPr sz="17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210" dirty="0">
                <a:solidFill>
                  <a:srgbClr val="434343"/>
                </a:solidFill>
              </a:rPr>
              <a:t>Nepresné základné čiary</a:t>
            </a:r>
            <a:endParaRPr sz="36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9975" y="1695899"/>
            <a:ext cx="4717771" cy="3447599"/>
            <a:chOff x="819975" y="1695899"/>
            <a:chExt cx="4717771" cy="34475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9975" y="1695899"/>
              <a:ext cx="3018175" cy="34475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7125" y="1733999"/>
              <a:ext cx="2903875" cy="33446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584299" y="1858954"/>
              <a:ext cx="1735455" cy="371475"/>
            </a:xfrm>
            <a:custGeom>
              <a:avLst/>
              <a:gdLst/>
              <a:ahLst/>
              <a:cxnLst/>
              <a:rect l="l" t="t" r="r" b="b"/>
              <a:pathLst>
                <a:path w="1735454" h="371475">
                  <a:moveTo>
                    <a:pt x="0" y="371145"/>
                  </a:moveTo>
                  <a:lnTo>
                    <a:pt x="1735113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16123" y="1843569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6581" y="30769"/>
                  </a:moveTo>
                  <a:lnTo>
                    <a:pt x="0" y="0"/>
                  </a:lnTo>
                  <a:lnTo>
                    <a:pt x="45559" y="6343"/>
                  </a:lnTo>
                  <a:lnTo>
                    <a:pt x="6581" y="30769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16123" y="1843569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6581" y="30769"/>
                  </a:moveTo>
                  <a:lnTo>
                    <a:pt x="45559" y="6343"/>
                  </a:lnTo>
                  <a:lnTo>
                    <a:pt x="0" y="0"/>
                  </a:lnTo>
                  <a:lnTo>
                    <a:pt x="6581" y="3076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393675" y="2716744"/>
              <a:ext cx="3028315" cy="10795"/>
            </a:xfrm>
            <a:custGeom>
              <a:avLst/>
              <a:gdLst/>
              <a:ahLst/>
              <a:cxnLst/>
              <a:rect l="l" t="t" r="r" b="b"/>
              <a:pathLst>
                <a:path w="3028315" h="10794">
                  <a:moveTo>
                    <a:pt x="0" y="10305"/>
                  </a:moveTo>
                  <a:lnTo>
                    <a:pt x="3028050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21672" y="2701011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106" y="31465"/>
                  </a:moveTo>
                  <a:lnTo>
                    <a:pt x="0" y="0"/>
                  </a:lnTo>
                  <a:lnTo>
                    <a:pt x="43278" y="15585"/>
                  </a:lnTo>
                  <a:lnTo>
                    <a:pt x="106" y="3146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421672" y="2701011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106" y="31465"/>
                  </a:moveTo>
                  <a:lnTo>
                    <a:pt x="43278" y="15585"/>
                  </a:lnTo>
                  <a:lnTo>
                    <a:pt x="0" y="0"/>
                  </a:lnTo>
                  <a:lnTo>
                    <a:pt x="106" y="31465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52250" y="3255074"/>
              <a:ext cx="3018155" cy="0"/>
            </a:xfrm>
            <a:custGeom>
              <a:avLst/>
              <a:gdLst/>
              <a:ahLst/>
              <a:cxnLst/>
              <a:rect l="l" t="t" r="r" b="b"/>
              <a:pathLst>
                <a:path w="3018154">
                  <a:moveTo>
                    <a:pt x="0" y="0"/>
                  </a:moveTo>
                  <a:lnTo>
                    <a:pt x="3017849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370100" y="323934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5"/>
                  </a:moveTo>
                  <a:lnTo>
                    <a:pt x="0" y="0"/>
                  </a:lnTo>
                  <a:lnTo>
                    <a:pt x="43225" y="15732"/>
                  </a:lnTo>
                  <a:lnTo>
                    <a:pt x="0" y="31465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70100" y="323934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5"/>
                  </a:moveTo>
                  <a:lnTo>
                    <a:pt x="43225" y="15732"/>
                  </a:lnTo>
                  <a:lnTo>
                    <a:pt x="0" y="0"/>
                  </a:lnTo>
                  <a:lnTo>
                    <a:pt x="0" y="31465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486850" y="3772724"/>
              <a:ext cx="3007995" cy="386080"/>
            </a:xfrm>
            <a:custGeom>
              <a:avLst/>
              <a:gdLst/>
              <a:ahLst/>
              <a:cxnLst/>
              <a:rect l="l" t="t" r="r" b="b"/>
              <a:pathLst>
                <a:path w="3007995" h="386079">
                  <a:moveTo>
                    <a:pt x="0" y="0"/>
                  </a:moveTo>
                  <a:lnTo>
                    <a:pt x="3007814" y="386024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492661" y="4143145"/>
              <a:ext cx="45085" cy="31750"/>
            </a:xfrm>
            <a:custGeom>
              <a:avLst/>
              <a:gdLst/>
              <a:ahLst/>
              <a:cxnLst/>
              <a:rect l="l" t="t" r="r" b="b"/>
              <a:pathLst>
                <a:path w="45085" h="31750">
                  <a:moveTo>
                    <a:pt x="0" y="31209"/>
                  </a:moveTo>
                  <a:lnTo>
                    <a:pt x="4005" y="0"/>
                  </a:lnTo>
                  <a:lnTo>
                    <a:pt x="44876" y="21107"/>
                  </a:lnTo>
                  <a:lnTo>
                    <a:pt x="0" y="31209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492661" y="4143145"/>
              <a:ext cx="45085" cy="31750"/>
            </a:xfrm>
            <a:custGeom>
              <a:avLst/>
              <a:gdLst/>
              <a:ahLst/>
              <a:cxnLst/>
              <a:rect l="l" t="t" r="r" b="b"/>
              <a:pathLst>
                <a:path w="45085" h="31750">
                  <a:moveTo>
                    <a:pt x="0" y="31209"/>
                  </a:moveTo>
                  <a:lnTo>
                    <a:pt x="44876" y="21107"/>
                  </a:lnTo>
                  <a:lnTo>
                    <a:pt x="4005" y="0"/>
                  </a:lnTo>
                  <a:lnTo>
                    <a:pt x="0" y="3120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sz="half" idx="3"/>
          </p:nvPr>
        </p:nvSpPr>
        <p:spPr>
          <a:xfrm>
            <a:off x="5492661" y="1556284"/>
            <a:ext cx="3605619" cy="30726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06400">
              <a:lnSpc>
                <a:spcPct val="100000"/>
              </a:lnSpc>
              <a:spcBef>
                <a:spcPts val="100"/>
              </a:spcBef>
            </a:pPr>
            <a:r>
              <a:rPr lang="sk-SK" b="0" i="0" u="none" strike="noStrike" dirty="0">
                <a:solidFill>
                  <a:srgbClr val="FF0000"/>
                </a:solidFill>
                <a:effectLst/>
                <a:latin typeface="Segoe UI Web (East European)"/>
              </a:rPr>
              <a:t>Minimálna dĺžka základnej čiary 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Segoe UI Web (East European)"/>
              </a:rPr>
              <a:t>(</a:t>
            </a:r>
            <a:r>
              <a:rPr dirty="0"/>
              <a:t>Minimal</a:t>
            </a:r>
            <a:r>
              <a:rPr spc="180" dirty="0"/>
              <a:t> </a:t>
            </a:r>
            <a:r>
              <a:rPr dirty="0"/>
              <a:t>baseline</a:t>
            </a:r>
            <a:r>
              <a:rPr spc="180" dirty="0"/>
              <a:t> </a:t>
            </a:r>
            <a:r>
              <a:rPr dirty="0"/>
              <a:t>length</a:t>
            </a:r>
            <a:r>
              <a:rPr lang="sk-SK" dirty="0"/>
              <a:t>)</a:t>
            </a:r>
            <a:r>
              <a:rPr dirty="0"/>
              <a:t>:</a:t>
            </a:r>
            <a:r>
              <a:rPr spc="180" dirty="0"/>
              <a:t> </a:t>
            </a:r>
            <a:r>
              <a:rPr lang="sk-SK" sz="1100" spc="-10" dirty="0"/>
              <a:t>Minimálna dĺžka riadkov </a:t>
            </a:r>
            <a:r>
              <a:rPr lang="sk-SK" sz="1100" spc="-10" dirty="0">
                <a:solidFill>
                  <a:srgbClr val="00B0F0"/>
                </a:solidFill>
              </a:rPr>
              <a:t>v pixeloch </a:t>
            </a:r>
            <a:r>
              <a:rPr lang="sk-SK" sz="1100" spc="-10" dirty="0"/>
              <a:t>(pre tabuľky je lepšie nastaviť ho na hodnotu Nízka)</a:t>
            </a:r>
          </a:p>
          <a:p>
            <a:pPr marL="12700" marR="406400">
              <a:lnSpc>
                <a:spcPct val="100000"/>
              </a:lnSpc>
              <a:spcBef>
                <a:spcPts val="100"/>
              </a:spcBef>
            </a:pPr>
            <a:r>
              <a:rPr lang="sk-SK" b="0" i="0" u="none" strike="noStrike" dirty="0">
                <a:solidFill>
                  <a:srgbClr val="FF0000"/>
                </a:solidFill>
                <a:effectLst/>
                <a:latin typeface="Segoe UI Web (East European)"/>
              </a:rPr>
              <a:t>Prah presnosti základnej čiary 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Segoe UI Web (East European)"/>
              </a:rPr>
              <a:t>(</a:t>
            </a:r>
            <a:r>
              <a:rPr dirty="0"/>
              <a:t>Baseline</a:t>
            </a:r>
            <a:r>
              <a:rPr spc="245" dirty="0"/>
              <a:t> </a:t>
            </a:r>
            <a:r>
              <a:rPr dirty="0"/>
              <a:t>Accuracy</a:t>
            </a:r>
            <a:r>
              <a:rPr spc="250" dirty="0"/>
              <a:t> </a:t>
            </a:r>
            <a:r>
              <a:rPr dirty="0" err="1"/>
              <a:t>threshol</a:t>
            </a:r>
            <a:r>
              <a:rPr lang="sk-SK" dirty="0"/>
              <a:t>d)</a:t>
            </a:r>
            <a:r>
              <a:rPr dirty="0"/>
              <a:t>:</a:t>
            </a:r>
            <a:r>
              <a:rPr spc="250" dirty="0"/>
              <a:t> </a:t>
            </a:r>
            <a:r>
              <a:rPr lang="sk-SK" sz="1100" spc="-10" dirty="0"/>
              <a:t>Stredné a nízke poskytujú lepšie výsledky</a:t>
            </a:r>
            <a:endParaRPr lang="sk-SK" sz="1100" spc="-10" dirty="0">
              <a:solidFill>
                <a:srgbClr val="FF0000"/>
              </a:solidFill>
            </a:endParaRPr>
          </a:p>
          <a:p>
            <a:pPr marL="12700">
              <a:lnSpc>
                <a:spcPct val="100000"/>
              </a:lnSpc>
            </a:pPr>
            <a:r>
              <a:rPr lang="sk-SK" spc="-10" dirty="0">
                <a:solidFill>
                  <a:srgbClr val="FF0000"/>
                </a:solidFill>
              </a:rPr>
              <a:t>Použitie trénovaných separátorov </a:t>
            </a:r>
            <a:r>
              <a:rPr lang="sk-SK" spc="-10" dirty="0"/>
              <a:t>(</a:t>
            </a:r>
            <a:r>
              <a:rPr lang="sk-SK" spc="-10" dirty="0" err="1"/>
              <a:t>Use</a:t>
            </a:r>
            <a:r>
              <a:rPr lang="sk-SK" spc="-10" dirty="0"/>
              <a:t> </a:t>
            </a:r>
            <a:r>
              <a:rPr lang="sk-SK" spc="-10" dirty="0" err="1"/>
              <a:t>treined</a:t>
            </a:r>
            <a:r>
              <a:rPr lang="sk-SK" spc="-10" dirty="0"/>
              <a:t> </a:t>
            </a:r>
            <a:r>
              <a:rPr lang="sk-SK" spc="-10" dirty="0" err="1"/>
              <a:t>separators</a:t>
            </a:r>
            <a:r>
              <a:rPr lang="sk-SK" spc="-10" dirty="0"/>
              <a:t>) </a:t>
            </a:r>
            <a:r>
              <a:rPr lang="sk-SK" sz="1100" dirty="0"/>
              <a:t>Ak zvýšite túto hodnotu, okolité čiary sa zvyčajne zlučujú</a:t>
            </a:r>
            <a:endParaRPr lang="sk-SK" sz="1100" spc="-10" dirty="0"/>
          </a:p>
          <a:p>
            <a:pPr marL="12700">
              <a:lnSpc>
                <a:spcPct val="100000"/>
              </a:lnSpc>
            </a:pPr>
            <a:r>
              <a:rPr lang="sk-SK" dirty="0">
                <a:solidFill>
                  <a:srgbClr val="FF0000"/>
                </a:solidFill>
              </a:rPr>
              <a:t>Max vzdialenosť pre spojenie základných čiar</a:t>
            </a:r>
            <a:r>
              <a:rPr lang="sk-SK" dirty="0"/>
              <a:t> (</a:t>
            </a:r>
            <a:r>
              <a:rPr dirty="0"/>
              <a:t>Distance</a:t>
            </a:r>
            <a:r>
              <a:rPr spc="195" dirty="0"/>
              <a:t> </a:t>
            </a:r>
            <a:r>
              <a:rPr dirty="0"/>
              <a:t>for</a:t>
            </a:r>
            <a:r>
              <a:rPr spc="195" dirty="0"/>
              <a:t> </a:t>
            </a:r>
            <a:r>
              <a:rPr dirty="0"/>
              <a:t>merging</a:t>
            </a:r>
            <a:r>
              <a:rPr spc="195" dirty="0"/>
              <a:t> </a:t>
            </a:r>
            <a:r>
              <a:rPr spc="-10" dirty="0"/>
              <a:t>baselines</a:t>
            </a:r>
            <a:r>
              <a:rPr lang="sk-SK" spc="-10" dirty="0"/>
              <a:t>)</a:t>
            </a:r>
            <a:r>
              <a:rPr spc="-10" dirty="0"/>
              <a:t>: </a:t>
            </a:r>
            <a:endParaRPr lang="sk-SK" spc="-10" dirty="0"/>
          </a:p>
          <a:p>
            <a:pPr marL="12700">
              <a:lnSpc>
                <a:spcPct val="100000"/>
              </a:lnSpc>
            </a:pPr>
            <a:r>
              <a:rPr i="1" dirty="0"/>
              <a:t>Low</a:t>
            </a:r>
            <a:r>
              <a:rPr dirty="0"/>
              <a:t>:</a:t>
            </a:r>
            <a:r>
              <a:rPr spc="125" dirty="0"/>
              <a:t> </a:t>
            </a:r>
            <a:r>
              <a:rPr lang="sk-SK" sz="1100" dirty="0"/>
              <a:t>Zlúčia sa iba najbližšie čiary</a:t>
            </a:r>
            <a:endParaRPr lang="sk-SK" sz="1100" spc="-10" dirty="0"/>
          </a:p>
          <a:p>
            <a:pPr marL="12700">
              <a:lnSpc>
                <a:spcPct val="100000"/>
              </a:lnSpc>
            </a:pPr>
            <a:r>
              <a:rPr i="1" spc="-10" dirty="0"/>
              <a:t>Medium</a:t>
            </a:r>
            <a:endParaRPr lang="sk-SK" i="1" spc="-10" dirty="0"/>
          </a:p>
          <a:p>
            <a:pPr marL="12700">
              <a:lnSpc>
                <a:spcPct val="100000"/>
              </a:lnSpc>
            </a:pPr>
            <a:r>
              <a:rPr i="1" dirty="0"/>
              <a:t>High:</a:t>
            </a:r>
            <a:r>
              <a:rPr i="1" spc="95" dirty="0"/>
              <a:t> </a:t>
            </a:r>
            <a:r>
              <a:rPr lang="sk-SK" sz="1100" dirty="0"/>
              <a:t>vzdialené základné čiary sa zlúčia</a:t>
            </a:r>
            <a:endParaRPr sz="1100" spc="-10" dirty="0"/>
          </a:p>
        </p:txBody>
      </p:sp>
      <p:sp>
        <p:nvSpPr>
          <p:cNvPr id="18" name="object 18"/>
          <p:cNvSpPr txBox="1"/>
          <p:nvPr/>
        </p:nvSpPr>
        <p:spPr>
          <a:xfrm>
            <a:off x="533400" y="1081250"/>
            <a:ext cx="622761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7675" algn="l"/>
              </a:tabLst>
            </a:pPr>
            <a:r>
              <a:rPr sz="1700" spc="25" dirty="0">
                <a:solidFill>
                  <a:srgbClr val="434343"/>
                </a:solidFill>
                <a:latin typeface="Arial"/>
                <a:cs typeface="Arial"/>
              </a:rPr>
              <a:t>2)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lang="sk-SK" sz="1800" b="1" dirty="0">
                <a:solidFill>
                  <a:srgbClr val="434343"/>
                </a:solidFill>
                <a:latin typeface="Arial"/>
                <a:cs typeface="Arial"/>
              </a:rPr>
              <a:t> Zmeňte pokročilé nastavenia (</a:t>
            </a:r>
            <a:r>
              <a:rPr lang="sk-SK" sz="1800" b="1" dirty="0" err="1">
                <a:solidFill>
                  <a:srgbClr val="434343"/>
                </a:solidFill>
                <a:latin typeface="Arial"/>
                <a:cs typeface="Arial"/>
              </a:rPr>
              <a:t>advanced</a:t>
            </a:r>
            <a:r>
              <a:rPr lang="sk-SK" sz="1800" b="1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800" b="1" spc="-10" dirty="0" err="1">
                <a:solidFill>
                  <a:srgbClr val="434343"/>
                </a:solidFill>
                <a:latin typeface="Arial"/>
                <a:cs typeface="Arial"/>
              </a:rPr>
              <a:t>settings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210" dirty="0">
                <a:solidFill>
                  <a:srgbClr val="434343"/>
                </a:solidFill>
              </a:rPr>
              <a:t>Nepresné základné čiary</a:t>
            </a:r>
            <a:endParaRPr sz="36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9975" y="1695899"/>
            <a:ext cx="4567555" cy="3448050"/>
            <a:chOff x="819975" y="1695899"/>
            <a:chExt cx="4567555" cy="34480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9975" y="1695899"/>
              <a:ext cx="3018175" cy="34475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7125" y="1733999"/>
              <a:ext cx="2903875" cy="33446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538624" y="3569676"/>
              <a:ext cx="2802255" cy="731520"/>
            </a:xfrm>
            <a:custGeom>
              <a:avLst/>
              <a:gdLst/>
              <a:ahLst/>
              <a:cxnLst/>
              <a:rect l="l" t="t" r="r" b="b"/>
              <a:pathLst>
                <a:path w="2802254" h="731520">
                  <a:moveTo>
                    <a:pt x="0" y="731072"/>
                  </a:moveTo>
                  <a:lnTo>
                    <a:pt x="2802201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36854" y="3554453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79">
                  <a:moveTo>
                    <a:pt x="7943" y="30446"/>
                  </a:moveTo>
                  <a:lnTo>
                    <a:pt x="0" y="0"/>
                  </a:lnTo>
                  <a:lnTo>
                    <a:pt x="45797" y="4311"/>
                  </a:lnTo>
                  <a:lnTo>
                    <a:pt x="7943" y="30446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36854" y="3554453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79">
                  <a:moveTo>
                    <a:pt x="7943" y="30446"/>
                  </a:moveTo>
                  <a:lnTo>
                    <a:pt x="45797" y="4311"/>
                  </a:lnTo>
                  <a:lnTo>
                    <a:pt x="0" y="0"/>
                  </a:lnTo>
                  <a:lnTo>
                    <a:pt x="7943" y="30446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442499" y="2876551"/>
            <a:ext cx="3472902" cy="17876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sk-SK" sz="1400" dirty="0">
                <a:solidFill>
                  <a:srgbClr val="FF0000"/>
                </a:solidFill>
                <a:latin typeface="Arial"/>
                <a:cs typeface="Arial"/>
              </a:rPr>
              <a:t>Zlúčiť čiary v rámci bloku </a:t>
            </a:r>
            <a:r>
              <a:rPr lang="sk-SK" sz="1400" dirty="0">
                <a:latin typeface="Arial"/>
                <a:cs typeface="Arial"/>
              </a:rPr>
              <a:t>(</a:t>
            </a:r>
            <a:r>
              <a:rPr lang="sk-SK" sz="1400" dirty="0" err="1">
                <a:latin typeface="Arial"/>
                <a:cs typeface="Arial"/>
              </a:rPr>
              <a:t>Split</a:t>
            </a:r>
            <a:r>
              <a:rPr lang="sk-SK" sz="1400" dirty="0">
                <a:latin typeface="Arial"/>
                <a:cs typeface="Arial"/>
              </a:rPr>
              <a:t> </a:t>
            </a:r>
            <a:r>
              <a:rPr lang="sk-SK" sz="1400" dirty="0" err="1">
                <a:latin typeface="Arial"/>
                <a:cs typeface="Arial"/>
              </a:rPr>
              <a:t>lines</a:t>
            </a:r>
            <a:r>
              <a:rPr lang="sk-SK" sz="1400" dirty="0">
                <a:latin typeface="Arial"/>
                <a:cs typeface="Arial"/>
              </a:rPr>
              <a:t> on </a:t>
            </a:r>
            <a:r>
              <a:rPr lang="sk-SK" sz="1400" dirty="0" err="1">
                <a:latin typeface="Arial"/>
                <a:cs typeface="Arial"/>
              </a:rPr>
              <a:t>region</a:t>
            </a:r>
            <a:r>
              <a:rPr lang="sk-SK" sz="1400" dirty="0">
                <a:latin typeface="Arial"/>
                <a:cs typeface="Arial"/>
              </a:rPr>
              <a:t> </a:t>
            </a:r>
            <a:r>
              <a:rPr lang="sk-SK" sz="1400" dirty="0" err="1">
                <a:latin typeface="Arial"/>
                <a:cs typeface="Arial"/>
              </a:rPr>
              <a:t>border</a:t>
            </a:r>
            <a:r>
              <a:rPr lang="sk-SK" sz="1400" dirty="0">
                <a:latin typeface="Arial"/>
                <a:cs typeface="Arial"/>
              </a:rPr>
              <a:t>)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sk-SK" sz="1400" dirty="0">
                <a:latin typeface="Arial"/>
                <a:cs typeface="Arial"/>
              </a:rPr>
              <a:t>Iba ak zachováte existujúce bloky textu</a:t>
            </a:r>
            <a:r>
              <a:rPr sz="1400" spc="-10" dirty="0">
                <a:latin typeface="Arial"/>
                <a:cs typeface="Arial"/>
              </a:rPr>
              <a:t>: </a:t>
            </a:r>
            <a:r>
              <a:rPr lang="sk-SK" sz="1400" dirty="0">
                <a:latin typeface="Arial"/>
                <a:cs typeface="Arial"/>
              </a:rPr>
              <a:t>Delené čiary na hranici regiónu:
Aby čiary striktne dodržiavali hranicu regiónu.
Dôležité pre tabuľky!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5299" y="1351989"/>
            <a:ext cx="721694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7675" algn="l"/>
              </a:tabLst>
            </a:pPr>
            <a:r>
              <a:rPr sz="1700" spc="25" dirty="0">
                <a:solidFill>
                  <a:srgbClr val="434343"/>
                </a:solidFill>
                <a:latin typeface="Arial"/>
                <a:cs typeface="Arial"/>
              </a:rPr>
              <a:t>2)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lang="sk-SK" sz="1800" b="1" dirty="0">
                <a:solidFill>
                  <a:srgbClr val="434343"/>
                </a:solidFill>
                <a:latin typeface="Arial"/>
                <a:cs typeface="Arial"/>
              </a:rPr>
              <a:t> Zmeňte pokročilé nastavenia (</a:t>
            </a:r>
            <a:r>
              <a:rPr lang="sk-SK" sz="1800" b="1" dirty="0" err="1">
                <a:solidFill>
                  <a:srgbClr val="434343"/>
                </a:solidFill>
                <a:latin typeface="Arial"/>
                <a:cs typeface="Arial"/>
              </a:rPr>
              <a:t>advanced</a:t>
            </a:r>
            <a:r>
              <a:rPr lang="sk-SK" sz="1800" b="1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800" b="1" spc="-10" dirty="0" err="1">
                <a:solidFill>
                  <a:srgbClr val="434343"/>
                </a:solidFill>
                <a:latin typeface="Arial"/>
                <a:cs typeface="Arial"/>
              </a:rPr>
              <a:t>settings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210" dirty="0">
                <a:solidFill>
                  <a:srgbClr val="434343"/>
                </a:solidFill>
              </a:rPr>
              <a:t>Nepresné základné čiary</a:t>
            </a:r>
            <a:endParaRPr sz="36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210" dirty="0">
                <a:solidFill>
                  <a:srgbClr val="434343"/>
                </a:solidFill>
              </a:rPr>
              <a:t>Nepresné základné čiary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563225" y="1351481"/>
            <a:ext cx="11055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Example</a:t>
            </a:r>
            <a:r>
              <a:rPr sz="1800" u="heavy" spc="-3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800" u="heavy" spc="-5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1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Example</a:t>
            </a:r>
            <a:r>
              <a:rPr sz="1800" u="heavy" spc="-3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800" u="heavy" spc="-5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2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87412" y="1234250"/>
            <a:ext cx="2969174" cy="370312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8825" y="1376881"/>
            <a:ext cx="3855720" cy="24030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0"/>
              </a:lnSpc>
              <a:tabLst>
                <a:tab pos="464184" algn="l"/>
              </a:tabLst>
            </a:pPr>
            <a:r>
              <a:rPr sz="1800" spc="40" dirty="0">
                <a:solidFill>
                  <a:srgbClr val="434343"/>
                </a:solidFill>
                <a:latin typeface="Arial"/>
                <a:cs typeface="Arial"/>
              </a:rPr>
              <a:t>3)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Ak vám verejné modely a rozšírené nastavenia neposkytnú dobrý výsledok, tak:</a:t>
            </a:r>
          </a:p>
          <a:p>
            <a:pPr marL="12700">
              <a:lnSpc>
                <a:spcPts val="2060"/>
              </a:lnSpc>
              <a:tabLst>
                <a:tab pos="464184" algn="l"/>
              </a:tabLst>
            </a:pP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T</a:t>
            </a:r>
            <a:r>
              <a:rPr sz="1600" b="1" dirty="0">
                <a:solidFill>
                  <a:srgbClr val="434343"/>
                </a:solidFill>
                <a:latin typeface="Arial"/>
                <a:cs typeface="Arial"/>
              </a:rPr>
              <a:t>r</a:t>
            </a:r>
            <a:r>
              <a:rPr lang="sk-SK" sz="1600" b="1" dirty="0" err="1">
                <a:solidFill>
                  <a:srgbClr val="434343"/>
                </a:solidFill>
                <a:latin typeface="Arial"/>
                <a:cs typeface="Arial"/>
              </a:rPr>
              <a:t>énujte</a:t>
            </a: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 Model pre základné čiary (</a:t>
            </a:r>
            <a:r>
              <a:rPr lang="sk-SK" sz="1600" b="1" dirty="0" err="1">
                <a:solidFill>
                  <a:srgbClr val="434343"/>
                </a:solidFill>
                <a:latin typeface="Arial"/>
                <a:cs typeface="Arial"/>
              </a:rPr>
              <a:t>Baselines</a:t>
            </a:r>
            <a:r>
              <a:rPr lang="sk-SK" sz="1600" b="1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model) vášho špecifického dokumentu</a:t>
            </a:r>
            <a:endParaRPr lang="sk-SK" sz="1600" b="1" dirty="0">
              <a:latin typeface="Arial"/>
              <a:cs typeface="Arial"/>
            </a:endParaRPr>
          </a:p>
          <a:p>
            <a:pPr marL="12700">
              <a:lnSpc>
                <a:spcPts val="2060"/>
              </a:lnSpc>
              <a:tabLst>
                <a:tab pos="464184" algn="l"/>
              </a:tabLst>
            </a:pPr>
            <a:endParaRPr lang="sk-SK" sz="1600" b="1" dirty="0">
              <a:solidFill>
                <a:srgbClr val="434343"/>
              </a:solidFill>
              <a:latin typeface="Arial"/>
              <a:cs typeface="Arial"/>
            </a:endParaRPr>
          </a:p>
          <a:p>
            <a:pPr marL="12700">
              <a:lnSpc>
                <a:spcPts val="2060"/>
              </a:lnSpc>
              <a:tabLst>
                <a:tab pos="464184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Všetky stránky musia mať podobné rozloženie!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992675" y="1287600"/>
            <a:ext cx="3126740" cy="3718560"/>
            <a:chOff x="4992675" y="1287600"/>
            <a:chExt cx="3126740" cy="37185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60875" y="1287600"/>
              <a:ext cx="3057974" cy="371794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002200" y="1562400"/>
              <a:ext cx="2945130" cy="1877060"/>
            </a:xfrm>
            <a:custGeom>
              <a:avLst/>
              <a:gdLst/>
              <a:ahLst/>
              <a:cxnLst/>
              <a:rect l="l" t="t" r="r" b="b"/>
              <a:pathLst>
                <a:path w="2945129" h="1877060">
                  <a:moveTo>
                    <a:pt x="0" y="112049"/>
                  </a:moveTo>
                  <a:lnTo>
                    <a:pt x="7800" y="86357"/>
                  </a:lnTo>
                  <a:lnTo>
                    <a:pt x="30019" y="62773"/>
                  </a:lnTo>
                  <a:lnTo>
                    <a:pt x="64885" y="41968"/>
                  </a:lnTo>
                  <a:lnTo>
                    <a:pt x="110623" y="24616"/>
                  </a:lnTo>
                  <a:lnTo>
                    <a:pt x="165462" y="11388"/>
                  </a:lnTo>
                  <a:lnTo>
                    <a:pt x="227628" y="2959"/>
                  </a:lnTo>
                  <a:lnTo>
                    <a:pt x="295349" y="0"/>
                  </a:lnTo>
                  <a:lnTo>
                    <a:pt x="363071" y="2959"/>
                  </a:lnTo>
                  <a:lnTo>
                    <a:pt x="425237" y="11388"/>
                  </a:lnTo>
                  <a:lnTo>
                    <a:pt x="480076" y="24616"/>
                  </a:lnTo>
                  <a:lnTo>
                    <a:pt x="525814" y="41968"/>
                  </a:lnTo>
                  <a:lnTo>
                    <a:pt x="560680" y="62773"/>
                  </a:lnTo>
                  <a:lnTo>
                    <a:pt x="590699" y="112049"/>
                  </a:lnTo>
                  <a:lnTo>
                    <a:pt x="560680" y="161326"/>
                  </a:lnTo>
                  <a:lnTo>
                    <a:pt x="525814" y="182131"/>
                  </a:lnTo>
                  <a:lnTo>
                    <a:pt x="480076" y="199483"/>
                  </a:lnTo>
                  <a:lnTo>
                    <a:pt x="425237" y="212711"/>
                  </a:lnTo>
                  <a:lnTo>
                    <a:pt x="363071" y="221140"/>
                  </a:lnTo>
                  <a:lnTo>
                    <a:pt x="295349" y="224099"/>
                  </a:lnTo>
                  <a:lnTo>
                    <a:pt x="227628" y="221140"/>
                  </a:lnTo>
                  <a:lnTo>
                    <a:pt x="165462" y="212711"/>
                  </a:lnTo>
                  <a:lnTo>
                    <a:pt x="110623" y="199483"/>
                  </a:lnTo>
                  <a:lnTo>
                    <a:pt x="64885" y="182131"/>
                  </a:lnTo>
                  <a:lnTo>
                    <a:pt x="30019" y="161326"/>
                  </a:lnTo>
                  <a:lnTo>
                    <a:pt x="7800" y="137742"/>
                  </a:lnTo>
                  <a:lnTo>
                    <a:pt x="0" y="112049"/>
                  </a:lnTo>
                  <a:close/>
                </a:path>
                <a:path w="2945129" h="1877060">
                  <a:moveTo>
                    <a:pt x="1993474" y="565849"/>
                  </a:moveTo>
                  <a:lnTo>
                    <a:pt x="1999410" y="545708"/>
                  </a:lnTo>
                  <a:lnTo>
                    <a:pt x="2016523" y="526752"/>
                  </a:lnTo>
                  <a:lnTo>
                    <a:pt x="2080118" y="493657"/>
                  </a:lnTo>
                  <a:lnTo>
                    <a:pt x="2124519" y="480152"/>
                  </a:lnTo>
                  <a:lnTo>
                    <a:pt x="2175936" y="469098"/>
                  </a:lnTo>
                  <a:lnTo>
                    <a:pt x="2233328" y="460810"/>
                  </a:lnTo>
                  <a:lnTo>
                    <a:pt x="2295654" y="455605"/>
                  </a:lnTo>
                  <a:lnTo>
                    <a:pt x="2361874" y="453799"/>
                  </a:lnTo>
                  <a:lnTo>
                    <a:pt x="2428095" y="455605"/>
                  </a:lnTo>
                  <a:lnTo>
                    <a:pt x="2490421" y="460810"/>
                  </a:lnTo>
                  <a:lnTo>
                    <a:pt x="2547813" y="469098"/>
                  </a:lnTo>
                  <a:lnTo>
                    <a:pt x="2599230" y="480152"/>
                  </a:lnTo>
                  <a:lnTo>
                    <a:pt x="2643631" y="493657"/>
                  </a:lnTo>
                  <a:lnTo>
                    <a:pt x="2679977" y="509296"/>
                  </a:lnTo>
                  <a:lnTo>
                    <a:pt x="2724339" y="545708"/>
                  </a:lnTo>
                  <a:lnTo>
                    <a:pt x="2730274" y="565849"/>
                  </a:lnTo>
                  <a:lnTo>
                    <a:pt x="2707226" y="604947"/>
                  </a:lnTo>
                  <a:lnTo>
                    <a:pt x="2643631" y="638042"/>
                  </a:lnTo>
                  <a:lnTo>
                    <a:pt x="2599230" y="651547"/>
                  </a:lnTo>
                  <a:lnTo>
                    <a:pt x="2547813" y="662601"/>
                  </a:lnTo>
                  <a:lnTo>
                    <a:pt x="2490421" y="670889"/>
                  </a:lnTo>
                  <a:lnTo>
                    <a:pt x="2428095" y="676094"/>
                  </a:lnTo>
                  <a:lnTo>
                    <a:pt x="2361874" y="677899"/>
                  </a:lnTo>
                  <a:lnTo>
                    <a:pt x="2295654" y="676094"/>
                  </a:lnTo>
                  <a:lnTo>
                    <a:pt x="2233328" y="670889"/>
                  </a:lnTo>
                  <a:lnTo>
                    <a:pt x="2175936" y="662601"/>
                  </a:lnTo>
                  <a:lnTo>
                    <a:pt x="2124519" y="651547"/>
                  </a:lnTo>
                  <a:lnTo>
                    <a:pt x="2080118" y="638042"/>
                  </a:lnTo>
                  <a:lnTo>
                    <a:pt x="2043772" y="622403"/>
                  </a:lnTo>
                  <a:lnTo>
                    <a:pt x="1999410" y="585991"/>
                  </a:lnTo>
                  <a:lnTo>
                    <a:pt x="1993474" y="565849"/>
                  </a:lnTo>
                  <a:close/>
                </a:path>
                <a:path w="2945129" h="1877060">
                  <a:moveTo>
                    <a:pt x="2536999" y="273674"/>
                  </a:moveTo>
                  <a:lnTo>
                    <a:pt x="2547400" y="238258"/>
                  </a:lnTo>
                  <a:lnTo>
                    <a:pt x="2576360" y="207499"/>
                  </a:lnTo>
                  <a:lnTo>
                    <a:pt x="2620520" y="183244"/>
                  </a:lnTo>
                  <a:lnTo>
                    <a:pt x="2676520" y="167337"/>
                  </a:lnTo>
                  <a:lnTo>
                    <a:pt x="2740999" y="161624"/>
                  </a:lnTo>
                  <a:lnTo>
                    <a:pt x="2805479" y="167337"/>
                  </a:lnTo>
                  <a:lnTo>
                    <a:pt x="2861479" y="183244"/>
                  </a:lnTo>
                  <a:lnTo>
                    <a:pt x="2905639" y="207499"/>
                  </a:lnTo>
                  <a:lnTo>
                    <a:pt x="2934599" y="238258"/>
                  </a:lnTo>
                  <a:lnTo>
                    <a:pt x="2944999" y="273674"/>
                  </a:lnTo>
                  <a:lnTo>
                    <a:pt x="2905639" y="339850"/>
                  </a:lnTo>
                  <a:lnTo>
                    <a:pt x="2861479" y="364105"/>
                  </a:lnTo>
                  <a:lnTo>
                    <a:pt x="2805479" y="380012"/>
                  </a:lnTo>
                  <a:lnTo>
                    <a:pt x="2740999" y="385724"/>
                  </a:lnTo>
                  <a:lnTo>
                    <a:pt x="2676520" y="380012"/>
                  </a:lnTo>
                  <a:lnTo>
                    <a:pt x="2620520" y="364105"/>
                  </a:lnTo>
                  <a:lnTo>
                    <a:pt x="2576360" y="339850"/>
                  </a:lnTo>
                  <a:lnTo>
                    <a:pt x="2547400" y="309091"/>
                  </a:lnTo>
                  <a:lnTo>
                    <a:pt x="2536999" y="273674"/>
                  </a:lnTo>
                  <a:close/>
                </a:path>
                <a:path w="2945129" h="1877060">
                  <a:moveTo>
                    <a:pt x="743599" y="1448874"/>
                  </a:moveTo>
                  <a:lnTo>
                    <a:pt x="753107" y="1431240"/>
                  </a:lnTo>
                  <a:lnTo>
                    <a:pt x="781063" y="1414199"/>
                  </a:lnTo>
                  <a:lnTo>
                    <a:pt x="826620" y="1398052"/>
                  </a:lnTo>
                  <a:lnTo>
                    <a:pt x="888927" y="1383100"/>
                  </a:lnTo>
                  <a:lnTo>
                    <a:pt x="967135" y="1369643"/>
                  </a:lnTo>
                  <a:lnTo>
                    <a:pt x="1007403" y="1364143"/>
                  </a:lnTo>
                  <a:lnTo>
                    <a:pt x="1050006" y="1359110"/>
                  </a:lnTo>
                  <a:lnTo>
                    <a:pt x="1094753" y="1354558"/>
                  </a:lnTo>
                  <a:lnTo>
                    <a:pt x="1141451" y="1350497"/>
                  </a:lnTo>
                  <a:lnTo>
                    <a:pt x="1189908" y="1346940"/>
                  </a:lnTo>
                  <a:lnTo>
                    <a:pt x="1239931" y="1343898"/>
                  </a:lnTo>
                  <a:lnTo>
                    <a:pt x="1291327" y="1341383"/>
                  </a:lnTo>
                  <a:lnTo>
                    <a:pt x="1343905" y="1339406"/>
                  </a:lnTo>
                  <a:lnTo>
                    <a:pt x="1397471" y="1337980"/>
                  </a:lnTo>
                  <a:lnTo>
                    <a:pt x="1451834" y="1337115"/>
                  </a:lnTo>
                  <a:lnTo>
                    <a:pt x="1506799" y="1336824"/>
                  </a:lnTo>
                  <a:lnTo>
                    <a:pt x="1584832" y="1337403"/>
                  </a:lnTo>
                  <a:lnTo>
                    <a:pt x="1660611" y="1339101"/>
                  </a:lnTo>
                  <a:lnTo>
                    <a:pt x="1733752" y="1341862"/>
                  </a:lnTo>
                  <a:lnTo>
                    <a:pt x="1803871" y="1345630"/>
                  </a:lnTo>
                  <a:lnTo>
                    <a:pt x="1870586" y="1350348"/>
                  </a:lnTo>
                  <a:lnTo>
                    <a:pt x="1933512" y="1355961"/>
                  </a:lnTo>
                  <a:lnTo>
                    <a:pt x="1992266" y="1362411"/>
                  </a:lnTo>
                  <a:lnTo>
                    <a:pt x="2046463" y="1369643"/>
                  </a:lnTo>
                  <a:lnTo>
                    <a:pt x="2095722" y="1377600"/>
                  </a:lnTo>
                  <a:lnTo>
                    <a:pt x="2139657" y="1386226"/>
                  </a:lnTo>
                  <a:lnTo>
                    <a:pt x="2177885" y="1395465"/>
                  </a:lnTo>
                  <a:lnTo>
                    <a:pt x="2235688" y="1415554"/>
                  </a:lnTo>
                  <a:lnTo>
                    <a:pt x="2269999" y="1448874"/>
                  </a:lnTo>
                  <a:lnTo>
                    <a:pt x="2235688" y="1482195"/>
                  </a:lnTo>
                  <a:lnTo>
                    <a:pt x="2177885" y="1502284"/>
                  </a:lnTo>
                  <a:lnTo>
                    <a:pt x="2139657" y="1511523"/>
                  </a:lnTo>
                  <a:lnTo>
                    <a:pt x="2095722" y="1520149"/>
                  </a:lnTo>
                  <a:lnTo>
                    <a:pt x="2046463" y="1528106"/>
                  </a:lnTo>
                  <a:lnTo>
                    <a:pt x="1992266" y="1535338"/>
                  </a:lnTo>
                  <a:lnTo>
                    <a:pt x="1933512" y="1541788"/>
                  </a:lnTo>
                  <a:lnTo>
                    <a:pt x="1870586" y="1547401"/>
                  </a:lnTo>
                  <a:lnTo>
                    <a:pt x="1803871" y="1552119"/>
                  </a:lnTo>
                  <a:lnTo>
                    <a:pt x="1733752" y="1555887"/>
                  </a:lnTo>
                  <a:lnTo>
                    <a:pt x="1660611" y="1558648"/>
                  </a:lnTo>
                  <a:lnTo>
                    <a:pt x="1584832" y="1560346"/>
                  </a:lnTo>
                  <a:lnTo>
                    <a:pt x="1506799" y="1560924"/>
                  </a:lnTo>
                  <a:lnTo>
                    <a:pt x="1428767" y="1560346"/>
                  </a:lnTo>
                  <a:lnTo>
                    <a:pt x="1352988" y="1558648"/>
                  </a:lnTo>
                  <a:lnTo>
                    <a:pt x="1279847" y="1555887"/>
                  </a:lnTo>
                  <a:lnTo>
                    <a:pt x="1209727" y="1552119"/>
                  </a:lnTo>
                  <a:lnTo>
                    <a:pt x="1143013" y="1547401"/>
                  </a:lnTo>
                  <a:lnTo>
                    <a:pt x="1080087" y="1541788"/>
                  </a:lnTo>
                  <a:lnTo>
                    <a:pt x="1021333" y="1535338"/>
                  </a:lnTo>
                  <a:lnTo>
                    <a:pt x="967135" y="1528106"/>
                  </a:lnTo>
                  <a:lnTo>
                    <a:pt x="917877" y="1520149"/>
                  </a:lnTo>
                  <a:lnTo>
                    <a:pt x="873942" y="1511523"/>
                  </a:lnTo>
                  <a:lnTo>
                    <a:pt x="835714" y="1502284"/>
                  </a:lnTo>
                  <a:lnTo>
                    <a:pt x="777911" y="1482195"/>
                  </a:lnTo>
                  <a:lnTo>
                    <a:pt x="747540" y="1460331"/>
                  </a:lnTo>
                  <a:lnTo>
                    <a:pt x="743599" y="1448874"/>
                  </a:lnTo>
                  <a:close/>
                </a:path>
                <a:path w="2945129" h="1877060">
                  <a:moveTo>
                    <a:pt x="527774" y="1764924"/>
                  </a:moveTo>
                  <a:lnTo>
                    <a:pt x="536127" y="1750196"/>
                  </a:lnTo>
                  <a:lnTo>
                    <a:pt x="560773" y="1735845"/>
                  </a:lnTo>
                  <a:lnTo>
                    <a:pt x="601090" y="1722045"/>
                  </a:lnTo>
                  <a:lnTo>
                    <a:pt x="656459" y="1708970"/>
                  </a:lnTo>
                  <a:lnTo>
                    <a:pt x="726261" y="1696795"/>
                  </a:lnTo>
                  <a:lnTo>
                    <a:pt x="809874" y="1685693"/>
                  </a:lnTo>
                  <a:lnTo>
                    <a:pt x="852675" y="1681009"/>
                  </a:lnTo>
                  <a:lnTo>
                    <a:pt x="897614" y="1676658"/>
                  </a:lnTo>
                  <a:lnTo>
                    <a:pt x="944542" y="1672648"/>
                  </a:lnTo>
                  <a:lnTo>
                    <a:pt x="993314" y="1668987"/>
                  </a:lnTo>
                  <a:lnTo>
                    <a:pt x="1043783" y="1665681"/>
                  </a:lnTo>
                  <a:lnTo>
                    <a:pt x="1095800" y="1662738"/>
                  </a:lnTo>
                  <a:lnTo>
                    <a:pt x="1149218" y="1660163"/>
                  </a:lnTo>
                  <a:lnTo>
                    <a:pt x="1203892" y="1657966"/>
                  </a:lnTo>
                  <a:lnTo>
                    <a:pt x="1259672" y="1656152"/>
                  </a:lnTo>
                  <a:lnTo>
                    <a:pt x="1316413" y="1654729"/>
                  </a:lnTo>
                  <a:lnTo>
                    <a:pt x="1373967" y="1653703"/>
                  </a:lnTo>
                  <a:lnTo>
                    <a:pt x="1432186" y="1653083"/>
                  </a:lnTo>
                  <a:lnTo>
                    <a:pt x="1490924" y="1652874"/>
                  </a:lnTo>
                  <a:lnTo>
                    <a:pt x="1569918" y="1653246"/>
                  </a:lnTo>
                  <a:lnTo>
                    <a:pt x="1647152" y="1654341"/>
                  </a:lnTo>
                  <a:lnTo>
                    <a:pt x="1722380" y="1656131"/>
                  </a:lnTo>
                  <a:lnTo>
                    <a:pt x="1795354" y="1658587"/>
                  </a:lnTo>
                  <a:lnTo>
                    <a:pt x="1865826" y="1661680"/>
                  </a:lnTo>
                  <a:lnTo>
                    <a:pt x="1933547" y="1665381"/>
                  </a:lnTo>
                  <a:lnTo>
                    <a:pt x="1998271" y="1669662"/>
                  </a:lnTo>
                  <a:lnTo>
                    <a:pt x="2059748" y="1674494"/>
                  </a:lnTo>
                  <a:lnTo>
                    <a:pt x="2117732" y="1679847"/>
                  </a:lnTo>
                  <a:lnTo>
                    <a:pt x="2171974" y="1685693"/>
                  </a:lnTo>
                  <a:lnTo>
                    <a:pt x="2222227" y="1692004"/>
                  </a:lnTo>
                  <a:lnTo>
                    <a:pt x="2268242" y="1698749"/>
                  </a:lnTo>
                  <a:lnTo>
                    <a:pt x="2309772" y="1705901"/>
                  </a:lnTo>
                  <a:lnTo>
                    <a:pt x="2378385" y="1721310"/>
                  </a:lnTo>
                  <a:lnTo>
                    <a:pt x="2426083" y="1737998"/>
                  </a:lnTo>
                  <a:lnTo>
                    <a:pt x="2454074" y="1764924"/>
                  </a:lnTo>
                  <a:lnTo>
                    <a:pt x="2426083" y="1791851"/>
                  </a:lnTo>
                  <a:lnTo>
                    <a:pt x="2378385" y="1808539"/>
                  </a:lnTo>
                  <a:lnTo>
                    <a:pt x="2309772" y="1823948"/>
                  </a:lnTo>
                  <a:lnTo>
                    <a:pt x="2268242" y="1831100"/>
                  </a:lnTo>
                  <a:lnTo>
                    <a:pt x="2222227" y="1837845"/>
                  </a:lnTo>
                  <a:lnTo>
                    <a:pt x="2171974" y="1844156"/>
                  </a:lnTo>
                  <a:lnTo>
                    <a:pt x="2117732" y="1850002"/>
                  </a:lnTo>
                  <a:lnTo>
                    <a:pt x="2059748" y="1855355"/>
                  </a:lnTo>
                  <a:lnTo>
                    <a:pt x="1998271" y="1860187"/>
                  </a:lnTo>
                  <a:lnTo>
                    <a:pt x="1933547" y="1864468"/>
                  </a:lnTo>
                  <a:lnTo>
                    <a:pt x="1865826" y="1868169"/>
                  </a:lnTo>
                  <a:lnTo>
                    <a:pt x="1795354" y="1871262"/>
                  </a:lnTo>
                  <a:lnTo>
                    <a:pt x="1722380" y="1873718"/>
                  </a:lnTo>
                  <a:lnTo>
                    <a:pt x="1647152" y="1875508"/>
                  </a:lnTo>
                  <a:lnTo>
                    <a:pt x="1569918" y="1876603"/>
                  </a:lnTo>
                  <a:lnTo>
                    <a:pt x="1490924" y="1876974"/>
                  </a:lnTo>
                  <a:lnTo>
                    <a:pt x="1411931" y="1876603"/>
                  </a:lnTo>
                  <a:lnTo>
                    <a:pt x="1334697" y="1875508"/>
                  </a:lnTo>
                  <a:lnTo>
                    <a:pt x="1259468" y="1873718"/>
                  </a:lnTo>
                  <a:lnTo>
                    <a:pt x="1186495" y="1871262"/>
                  </a:lnTo>
                  <a:lnTo>
                    <a:pt x="1116023" y="1868169"/>
                  </a:lnTo>
                  <a:lnTo>
                    <a:pt x="1048302" y="1864468"/>
                  </a:lnTo>
                  <a:lnTo>
                    <a:pt x="983578" y="1860187"/>
                  </a:lnTo>
                  <a:lnTo>
                    <a:pt x="922101" y="1855355"/>
                  </a:lnTo>
                  <a:lnTo>
                    <a:pt x="864117" y="1850002"/>
                  </a:lnTo>
                  <a:lnTo>
                    <a:pt x="809875" y="1844156"/>
                  </a:lnTo>
                  <a:lnTo>
                    <a:pt x="759622" y="1837845"/>
                  </a:lnTo>
                  <a:lnTo>
                    <a:pt x="713607" y="1831100"/>
                  </a:lnTo>
                  <a:lnTo>
                    <a:pt x="672076" y="1823948"/>
                  </a:lnTo>
                  <a:lnTo>
                    <a:pt x="603464" y="1808539"/>
                  </a:lnTo>
                  <a:lnTo>
                    <a:pt x="555766" y="1791851"/>
                  </a:lnTo>
                  <a:lnTo>
                    <a:pt x="530967" y="1774114"/>
                  </a:lnTo>
                  <a:lnTo>
                    <a:pt x="527774" y="1764924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210" dirty="0">
                <a:solidFill>
                  <a:srgbClr val="434343"/>
                </a:solidFill>
              </a:rPr>
              <a:t>Nepresné základné čiary</a:t>
            </a:r>
            <a:endParaRPr sz="3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546A07-1408-AE69-1AB5-A3FEEAC1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06" y="66421"/>
            <a:ext cx="7578725" cy="569387"/>
          </a:xfrm>
        </p:spPr>
        <p:txBody>
          <a:bodyPr/>
          <a:lstStyle/>
          <a:p>
            <a:r>
              <a:rPr lang="sk-SK" dirty="0" err="1"/>
              <a:t>Halfarová</a:t>
            </a:r>
            <a:r>
              <a:rPr lang="sk-SK" dirty="0"/>
              <a:t>; Katechizmus, </a:t>
            </a:r>
            <a:r>
              <a:rPr lang="sk-SK" dirty="0" err="1"/>
              <a:t>print</a:t>
            </a:r>
            <a:r>
              <a:rPr lang="sk-SK" dirty="0"/>
              <a:t> 1661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19FDC72F-59C3-57C4-0CC9-68B17333A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06" y="754550"/>
            <a:ext cx="8796194" cy="432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768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850824" y="1233875"/>
            <a:ext cx="3146425" cy="3726815"/>
            <a:chOff x="4850824" y="1233875"/>
            <a:chExt cx="3146425" cy="37268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15450" y="1233875"/>
              <a:ext cx="3013425" cy="37265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860349" y="1552225"/>
              <a:ext cx="3127375" cy="1858010"/>
            </a:xfrm>
            <a:custGeom>
              <a:avLst/>
              <a:gdLst/>
              <a:ahLst/>
              <a:cxnLst/>
              <a:rect l="l" t="t" r="r" b="b"/>
              <a:pathLst>
                <a:path w="3127375" h="1858010">
                  <a:moveTo>
                    <a:pt x="0" y="76349"/>
                  </a:moveTo>
                  <a:lnTo>
                    <a:pt x="6051" y="69636"/>
                  </a:lnTo>
                  <a:lnTo>
                    <a:pt x="24005" y="63020"/>
                  </a:lnTo>
                  <a:lnTo>
                    <a:pt x="94430" y="50217"/>
                  </a:lnTo>
                  <a:lnTo>
                    <a:pt x="146305" y="44101"/>
                  </a:lnTo>
                  <a:lnTo>
                    <a:pt x="208890" y="38223"/>
                  </a:lnTo>
                  <a:lnTo>
                    <a:pt x="281886" y="32616"/>
                  </a:lnTo>
                  <a:lnTo>
                    <a:pt x="364997" y="27318"/>
                  </a:lnTo>
                  <a:lnTo>
                    <a:pt x="457923" y="22362"/>
                  </a:lnTo>
                  <a:lnTo>
                    <a:pt x="498545" y="20448"/>
                  </a:lnTo>
                  <a:lnTo>
                    <a:pt x="540412" y="18614"/>
                  </a:lnTo>
                  <a:lnTo>
                    <a:pt x="583476" y="16859"/>
                  </a:lnTo>
                  <a:lnTo>
                    <a:pt x="627687" y="15185"/>
                  </a:lnTo>
                  <a:lnTo>
                    <a:pt x="672996" y="13592"/>
                  </a:lnTo>
                  <a:lnTo>
                    <a:pt x="719353" y="12083"/>
                  </a:lnTo>
                  <a:lnTo>
                    <a:pt x="766710" y="10657"/>
                  </a:lnTo>
                  <a:lnTo>
                    <a:pt x="815017" y="9316"/>
                  </a:lnTo>
                  <a:lnTo>
                    <a:pt x="864224" y="8061"/>
                  </a:lnTo>
                  <a:lnTo>
                    <a:pt x="914282" y="6892"/>
                  </a:lnTo>
                  <a:lnTo>
                    <a:pt x="965143" y="5811"/>
                  </a:lnTo>
                  <a:lnTo>
                    <a:pt x="1016757" y="4819"/>
                  </a:lnTo>
                  <a:lnTo>
                    <a:pt x="1069074" y="3917"/>
                  </a:lnTo>
                  <a:lnTo>
                    <a:pt x="1122045" y="3105"/>
                  </a:lnTo>
                  <a:lnTo>
                    <a:pt x="1175621" y="2386"/>
                  </a:lnTo>
                  <a:lnTo>
                    <a:pt x="1229752" y="1759"/>
                  </a:lnTo>
                  <a:lnTo>
                    <a:pt x="1284390" y="1225"/>
                  </a:lnTo>
                  <a:lnTo>
                    <a:pt x="1339485" y="787"/>
                  </a:lnTo>
                  <a:lnTo>
                    <a:pt x="1394988" y="444"/>
                  </a:lnTo>
                  <a:lnTo>
                    <a:pt x="1450849" y="198"/>
                  </a:lnTo>
                  <a:lnTo>
                    <a:pt x="1507019" y="49"/>
                  </a:lnTo>
                  <a:lnTo>
                    <a:pt x="1563449" y="0"/>
                  </a:lnTo>
                  <a:lnTo>
                    <a:pt x="1643904" y="99"/>
                  </a:lnTo>
                  <a:lnTo>
                    <a:pt x="1723303" y="394"/>
                  </a:lnTo>
                  <a:lnTo>
                    <a:pt x="1801547" y="879"/>
                  </a:lnTo>
                  <a:lnTo>
                    <a:pt x="1878539" y="1551"/>
                  </a:lnTo>
                  <a:lnTo>
                    <a:pt x="1954180" y="2403"/>
                  </a:lnTo>
                  <a:lnTo>
                    <a:pt x="2028372" y="3432"/>
                  </a:lnTo>
                  <a:lnTo>
                    <a:pt x="2101016" y="4632"/>
                  </a:lnTo>
                  <a:lnTo>
                    <a:pt x="2172015" y="5999"/>
                  </a:lnTo>
                  <a:lnTo>
                    <a:pt x="2241270" y="7528"/>
                  </a:lnTo>
                  <a:lnTo>
                    <a:pt x="2308683" y="9215"/>
                  </a:lnTo>
                  <a:lnTo>
                    <a:pt x="2374155" y="11053"/>
                  </a:lnTo>
                  <a:lnTo>
                    <a:pt x="2437589" y="13039"/>
                  </a:lnTo>
                  <a:lnTo>
                    <a:pt x="2498887" y="15168"/>
                  </a:lnTo>
                  <a:lnTo>
                    <a:pt x="2557949" y="17434"/>
                  </a:lnTo>
                  <a:lnTo>
                    <a:pt x="2614678" y="19834"/>
                  </a:lnTo>
                  <a:lnTo>
                    <a:pt x="2668976" y="22362"/>
                  </a:lnTo>
                  <a:lnTo>
                    <a:pt x="2720743" y="25014"/>
                  </a:lnTo>
                  <a:lnTo>
                    <a:pt x="2769883" y="27784"/>
                  </a:lnTo>
                  <a:lnTo>
                    <a:pt x="2816297" y="30668"/>
                  </a:lnTo>
                  <a:lnTo>
                    <a:pt x="2859887" y="33662"/>
                  </a:lnTo>
                  <a:lnTo>
                    <a:pt x="2900554" y="36759"/>
                  </a:lnTo>
                  <a:lnTo>
                    <a:pt x="2972726" y="43249"/>
                  </a:lnTo>
                  <a:lnTo>
                    <a:pt x="3032030" y="50098"/>
                  </a:lnTo>
                  <a:lnTo>
                    <a:pt x="3077678" y="57268"/>
                  </a:lnTo>
                  <a:lnTo>
                    <a:pt x="3118828" y="68543"/>
                  </a:lnTo>
                  <a:lnTo>
                    <a:pt x="3126899" y="76349"/>
                  </a:lnTo>
                  <a:lnTo>
                    <a:pt x="3077678" y="95431"/>
                  </a:lnTo>
                  <a:lnTo>
                    <a:pt x="3032030" y="102601"/>
                  </a:lnTo>
                  <a:lnTo>
                    <a:pt x="2972726" y="109450"/>
                  </a:lnTo>
                  <a:lnTo>
                    <a:pt x="2900554" y="115940"/>
                  </a:lnTo>
                  <a:lnTo>
                    <a:pt x="2859887" y="119038"/>
                  </a:lnTo>
                  <a:lnTo>
                    <a:pt x="2816297" y="122031"/>
                  </a:lnTo>
                  <a:lnTo>
                    <a:pt x="2769883" y="124915"/>
                  </a:lnTo>
                  <a:lnTo>
                    <a:pt x="2720743" y="127686"/>
                  </a:lnTo>
                  <a:lnTo>
                    <a:pt x="2668976" y="130337"/>
                  </a:lnTo>
                  <a:lnTo>
                    <a:pt x="2614678" y="132865"/>
                  </a:lnTo>
                  <a:lnTo>
                    <a:pt x="2557949" y="135265"/>
                  </a:lnTo>
                  <a:lnTo>
                    <a:pt x="2498887" y="137531"/>
                  </a:lnTo>
                  <a:lnTo>
                    <a:pt x="2437589" y="139660"/>
                  </a:lnTo>
                  <a:lnTo>
                    <a:pt x="2374155" y="141646"/>
                  </a:lnTo>
                  <a:lnTo>
                    <a:pt x="2308683" y="143484"/>
                  </a:lnTo>
                  <a:lnTo>
                    <a:pt x="2241270" y="145171"/>
                  </a:lnTo>
                  <a:lnTo>
                    <a:pt x="2172015" y="146700"/>
                  </a:lnTo>
                  <a:lnTo>
                    <a:pt x="2101016" y="148067"/>
                  </a:lnTo>
                  <a:lnTo>
                    <a:pt x="2028372" y="149267"/>
                  </a:lnTo>
                  <a:lnTo>
                    <a:pt x="1954180" y="150296"/>
                  </a:lnTo>
                  <a:lnTo>
                    <a:pt x="1878539" y="151148"/>
                  </a:lnTo>
                  <a:lnTo>
                    <a:pt x="1801547" y="151820"/>
                  </a:lnTo>
                  <a:lnTo>
                    <a:pt x="1723303" y="152305"/>
                  </a:lnTo>
                  <a:lnTo>
                    <a:pt x="1643904" y="152600"/>
                  </a:lnTo>
                  <a:lnTo>
                    <a:pt x="1563449" y="152699"/>
                  </a:lnTo>
                  <a:lnTo>
                    <a:pt x="1482995" y="152600"/>
                  </a:lnTo>
                  <a:lnTo>
                    <a:pt x="1403596" y="152305"/>
                  </a:lnTo>
                  <a:lnTo>
                    <a:pt x="1325351" y="151820"/>
                  </a:lnTo>
                  <a:lnTo>
                    <a:pt x="1248360" y="151148"/>
                  </a:lnTo>
                  <a:lnTo>
                    <a:pt x="1172719" y="150296"/>
                  </a:lnTo>
                  <a:lnTo>
                    <a:pt x="1098527" y="149267"/>
                  </a:lnTo>
                  <a:lnTo>
                    <a:pt x="1025883" y="148067"/>
                  </a:lnTo>
                  <a:lnTo>
                    <a:pt x="954884" y="146700"/>
                  </a:lnTo>
                  <a:lnTo>
                    <a:pt x="885629" y="145171"/>
                  </a:lnTo>
                  <a:lnTo>
                    <a:pt x="818216" y="143484"/>
                  </a:lnTo>
                  <a:lnTo>
                    <a:pt x="752744" y="141646"/>
                  </a:lnTo>
                  <a:lnTo>
                    <a:pt x="689310" y="139660"/>
                  </a:lnTo>
                  <a:lnTo>
                    <a:pt x="628012" y="137531"/>
                  </a:lnTo>
                  <a:lnTo>
                    <a:pt x="568950" y="135265"/>
                  </a:lnTo>
                  <a:lnTo>
                    <a:pt x="512221" y="132865"/>
                  </a:lnTo>
                  <a:lnTo>
                    <a:pt x="457923" y="130337"/>
                  </a:lnTo>
                  <a:lnTo>
                    <a:pt x="406156" y="127686"/>
                  </a:lnTo>
                  <a:lnTo>
                    <a:pt x="357016" y="124915"/>
                  </a:lnTo>
                  <a:lnTo>
                    <a:pt x="310602" y="122031"/>
                  </a:lnTo>
                  <a:lnTo>
                    <a:pt x="267012" y="119038"/>
                  </a:lnTo>
                  <a:lnTo>
                    <a:pt x="226345" y="115940"/>
                  </a:lnTo>
                  <a:lnTo>
                    <a:pt x="154173" y="109450"/>
                  </a:lnTo>
                  <a:lnTo>
                    <a:pt x="94869" y="102601"/>
                  </a:lnTo>
                  <a:lnTo>
                    <a:pt x="49221" y="95431"/>
                  </a:lnTo>
                  <a:lnTo>
                    <a:pt x="8071" y="84156"/>
                  </a:lnTo>
                  <a:lnTo>
                    <a:pt x="2034" y="80278"/>
                  </a:lnTo>
                  <a:lnTo>
                    <a:pt x="0" y="76349"/>
                  </a:lnTo>
                  <a:close/>
                </a:path>
                <a:path w="3127375" h="1858010">
                  <a:moveTo>
                    <a:pt x="653574" y="1404999"/>
                  </a:moveTo>
                  <a:lnTo>
                    <a:pt x="663775" y="1392984"/>
                  </a:lnTo>
                  <a:lnTo>
                    <a:pt x="693770" y="1381372"/>
                  </a:lnTo>
                  <a:lnTo>
                    <a:pt x="742648" y="1370369"/>
                  </a:lnTo>
                  <a:lnTo>
                    <a:pt x="809499" y="1360181"/>
                  </a:lnTo>
                  <a:lnTo>
                    <a:pt x="893410" y="1351012"/>
                  </a:lnTo>
                  <a:lnTo>
                    <a:pt x="936613" y="1347264"/>
                  </a:lnTo>
                  <a:lnTo>
                    <a:pt x="982323" y="1343835"/>
                  </a:lnTo>
                  <a:lnTo>
                    <a:pt x="1030333" y="1340733"/>
                  </a:lnTo>
                  <a:lnTo>
                    <a:pt x="1080436" y="1337966"/>
                  </a:lnTo>
                  <a:lnTo>
                    <a:pt x="1132426" y="1335542"/>
                  </a:lnTo>
                  <a:lnTo>
                    <a:pt x="1186096" y="1333469"/>
                  </a:lnTo>
                  <a:lnTo>
                    <a:pt x="1241241" y="1331755"/>
                  </a:lnTo>
                  <a:lnTo>
                    <a:pt x="1297652" y="1330409"/>
                  </a:lnTo>
                  <a:lnTo>
                    <a:pt x="1355124" y="1329437"/>
                  </a:lnTo>
                  <a:lnTo>
                    <a:pt x="1413451" y="1328848"/>
                  </a:lnTo>
                  <a:lnTo>
                    <a:pt x="1472424" y="1328649"/>
                  </a:lnTo>
                  <a:lnTo>
                    <a:pt x="1551285" y="1328999"/>
                  </a:lnTo>
                  <a:lnTo>
                    <a:pt x="1628025" y="1330026"/>
                  </a:lnTo>
                  <a:lnTo>
                    <a:pt x="1702301" y="1331699"/>
                  </a:lnTo>
                  <a:lnTo>
                    <a:pt x="1773769" y="1333986"/>
                  </a:lnTo>
                  <a:lnTo>
                    <a:pt x="1842088" y="1336854"/>
                  </a:lnTo>
                  <a:lnTo>
                    <a:pt x="1906913" y="1340272"/>
                  </a:lnTo>
                  <a:lnTo>
                    <a:pt x="1967901" y="1344208"/>
                  </a:lnTo>
                  <a:lnTo>
                    <a:pt x="2024709" y="1348629"/>
                  </a:lnTo>
                  <a:lnTo>
                    <a:pt x="2076995" y="1353504"/>
                  </a:lnTo>
                  <a:lnTo>
                    <a:pt x="2124414" y="1358801"/>
                  </a:lnTo>
                  <a:lnTo>
                    <a:pt x="2166624" y="1364488"/>
                  </a:lnTo>
                  <a:lnTo>
                    <a:pt x="2234044" y="1376902"/>
                  </a:lnTo>
                  <a:lnTo>
                    <a:pt x="2276509" y="1390491"/>
                  </a:lnTo>
                  <a:lnTo>
                    <a:pt x="2291274" y="1404999"/>
                  </a:lnTo>
                  <a:lnTo>
                    <a:pt x="2258568" y="1426433"/>
                  </a:lnTo>
                  <a:lnTo>
                    <a:pt x="2203282" y="1439467"/>
                  </a:lnTo>
                  <a:lnTo>
                    <a:pt x="2124414" y="1451198"/>
                  </a:lnTo>
                  <a:lnTo>
                    <a:pt x="2076995" y="1456495"/>
                  </a:lnTo>
                  <a:lnTo>
                    <a:pt x="2024709" y="1461370"/>
                  </a:lnTo>
                  <a:lnTo>
                    <a:pt x="1967901" y="1465791"/>
                  </a:lnTo>
                  <a:lnTo>
                    <a:pt x="1906913" y="1469727"/>
                  </a:lnTo>
                  <a:lnTo>
                    <a:pt x="1842088" y="1473145"/>
                  </a:lnTo>
                  <a:lnTo>
                    <a:pt x="1773769" y="1476013"/>
                  </a:lnTo>
                  <a:lnTo>
                    <a:pt x="1702301" y="1478300"/>
                  </a:lnTo>
                  <a:lnTo>
                    <a:pt x="1628025" y="1479973"/>
                  </a:lnTo>
                  <a:lnTo>
                    <a:pt x="1551285" y="1481000"/>
                  </a:lnTo>
                  <a:lnTo>
                    <a:pt x="1472424" y="1481349"/>
                  </a:lnTo>
                  <a:lnTo>
                    <a:pt x="1393564" y="1481000"/>
                  </a:lnTo>
                  <a:lnTo>
                    <a:pt x="1316824" y="1479973"/>
                  </a:lnTo>
                  <a:lnTo>
                    <a:pt x="1242548" y="1478300"/>
                  </a:lnTo>
                  <a:lnTo>
                    <a:pt x="1171079" y="1476013"/>
                  </a:lnTo>
                  <a:lnTo>
                    <a:pt x="1102761" y="1473145"/>
                  </a:lnTo>
                  <a:lnTo>
                    <a:pt x="1037936" y="1469727"/>
                  </a:lnTo>
                  <a:lnTo>
                    <a:pt x="976948" y="1465791"/>
                  </a:lnTo>
                  <a:lnTo>
                    <a:pt x="920140" y="1461370"/>
                  </a:lnTo>
                  <a:lnTo>
                    <a:pt x="867854" y="1456495"/>
                  </a:lnTo>
                  <a:lnTo>
                    <a:pt x="820435" y="1451198"/>
                  </a:lnTo>
                  <a:lnTo>
                    <a:pt x="778225" y="1445511"/>
                  </a:lnTo>
                  <a:lnTo>
                    <a:pt x="710805" y="1433097"/>
                  </a:lnTo>
                  <a:lnTo>
                    <a:pt x="668340" y="1419508"/>
                  </a:lnTo>
                  <a:lnTo>
                    <a:pt x="657323" y="1412353"/>
                  </a:lnTo>
                  <a:lnTo>
                    <a:pt x="653574" y="1404999"/>
                  </a:lnTo>
                  <a:close/>
                </a:path>
                <a:path w="3127375" h="1858010">
                  <a:moveTo>
                    <a:pt x="470574" y="1760574"/>
                  </a:moveTo>
                  <a:lnTo>
                    <a:pt x="478957" y="1747818"/>
                  </a:lnTo>
                  <a:lnTo>
                    <a:pt x="503691" y="1735388"/>
                  </a:lnTo>
                  <a:lnTo>
                    <a:pt x="544153" y="1723435"/>
                  </a:lnTo>
                  <a:lnTo>
                    <a:pt x="599720" y="1712111"/>
                  </a:lnTo>
                  <a:lnTo>
                    <a:pt x="669772" y="1701565"/>
                  </a:lnTo>
                  <a:lnTo>
                    <a:pt x="753685" y="1691950"/>
                  </a:lnTo>
                  <a:lnTo>
                    <a:pt x="796639" y="1687892"/>
                  </a:lnTo>
                  <a:lnTo>
                    <a:pt x="841738" y="1684124"/>
                  </a:lnTo>
                  <a:lnTo>
                    <a:pt x="888835" y="1680651"/>
                  </a:lnTo>
                  <a:lnTo>
                    <a:pt x="937782" y="1677480"/>
                  </a:lnTo>
                  <a:lnTo>
                    <a:pt x="988431" y="1674617"/>
                  </a:lnTo>
                  <a:lnTo>
                    <a:pt x="1040634" y="1672067"/>
                  </a:lnTo>
                  <a:lnTo>
                    <a:pt x="1094244" y="1669838"/>
                  </a:lnTo>
                  <a:lnTo>
                    <a:pt x="1149113" y="1667934"/>
                  </a:lnTo>
                  <a:lnTo>
                    <a:pt x="1205094" y="1666363"/>
                  </a:lnTo>
                  <a:lnTo>
                    <a:pt x="1262038" y="1665130"/>
                  </a:lnTo>
                  <a:lnTo>
                    <a:pt x="1319798" y="1664242"/>
                  </a:lnTo>
                  <a:lnTo>
                    <a:pt x="1378226" y="1663705"/>
                  </a:lnTo>
                  <a:lnTo>
                    <a:pt x="1437174" y="1663524"/>
                  </a:lnTo>
                  <a:lnTo>
                    <a:pt x="1516451" y="1663846"/>
                  </a:lnTo>
                  <a:lnTo>
                    <a:pt x="1593962" y="1664795"/>
                  </a:lnTo>
                  <a:lnTo>
                    <a:pt x="1669460" y="1666345"/>
                  </a:lnTo>
                  <a:lnTo>
                    <a:pt x="1742695" y="1668472"/>
                  </a:lnTo>
                  <a:lnTo>
                    <a:pt x="1813419" y="1671151"/>
                  </a:lnTo>
                  <a:lnTo>
                    <a:pt x="1881383" y="1674357"/>
                  </a:lnTo>
                  <a:lnTo>
                    <a:pt x="1946338" y="1678065"/>
                  </a:lnTo>
                  <a:lnTo>
                    <a:pt x="2008036" y="1682250"/>
                  </a:lnTo>
                  <a:lnTo>
                    <a:pt x="2066227" y="1686886"/>
                  </a:lnTo>
                  <a:lnTo>
                    <a:pt x="2120664" y="1691950"/>
                  </a:lnTo>
                  <a:lnTo>
                    <a:pt x="2171097" y="1697415"/>
                  </a:lnTo>
                  <a:lnTo>
                    <a:pt x="2217277" y="1703258"/>
                  </a:lnTo>
                  <a:lnTo>
                    <a:pt x="2258956" y="1709453"/>
                  </a:lnTo>
                  <a:lnTo>
                    <a:pt x="2327814" y="1722798"/>
                  </a:lnTo>
                  <a:lnTo>
                    <a:pt x="2375683" y="1737252"/>
                  </a:lnTo>
                  <a:lnTo>
                    <a:pt x="2403774" y="1760574"/>
                  </a:lnTo>
                  <a:lnTo>
                    <a:pt x="2354497" y="1791250"/>
                  </a:lnTo>
                  <a:lnTo>
                    <a:pt x="2295884" y="1805175"/>
                  </a:lnTo>
                  <a:lnTo>
                    <a:pt x="2217277" y="1817891"/>
                  </a:lnTo>
                  <a:lnTo>
                    <a:pt x="2171097" y="1823734"/>
                  </a:lnTo>
                  <a:lnTo>
                    <a:pt x="2120664" y="1829199"/>
                  </a:lnTo>
                  <a:lnTo>
                    <a:pt x="2066227" y="1834263"/>
                  </a:lnTo>
                  <a:lnTo>
                    <a:pt x="2008036" y="1838899"/>
                  </a:lnTo>
                  <a:lnTo>
                    <a:pt x="1946338" y="1843084"/>
                  </a:lnTo>
                  <a:lnTo>
                    <a:pt x="1881383" y="1846792"/>
                  </a:lnTo>
                  <a:lnTo>
                    <a:pt x="1813419" y="1849998"/>
                  </a:lnTo>
                  <a:lnTo>
                    <a:pt x="1742695" y="1852677"/>
                  </a:lnTo>
                  <a:lnTo>
                    <a:pt x="1669460" y="1854804"/>
                  </a:lnTo>
                  <a:lnTo>
                    <a:pt x="1593962" y="1856354"/>
                  </a:lnTo>
                  <a:lnTo>
                    <a:pt x="1516451" y="1857303"/>
                  </a:lnTo>
                  <a:lnTo>
                    <a:pt x="1437174" y="1857624"/>
                  </a:lnTo>
                  <a:lnTo>
                    <a:pt x="1357898" y="1857303"/>
                  </a:lnTo>
                  <a:lnTo>
                    <a:pt x="1280387" y="1856354"/>
                  </a:lnTo>
                  <a:lnTo>
                    <a:pt x="1204889" y="1854804"/>
                  </a:lnTo>
                  <a:lnTo>
                    <a:pt x="1131654" y="1852677"/>
                  </a:lnTo>
                  <a:lnTo>
                    <a:pt x="1060930" y="1849998"/>
                  </a:lnTo>
                  <a:lnTo>
                    <a:pt x="992966" y="1846792"/>
                  </a:lnTo>
                  <a:lnTo>
                    <a:pt x="928011" y="1843084"/>
                  </a:lnTo>
                  <a:lnTo>
                    <a:pt x="866313" y="1838899"/>
                  </a:lnTo>
                  <a:lnTo>
                    <a:pt x="808122" y="1834263"/>
                  </a:lnTo>
                  <a:lnTo>
                    <a:pt x="753685" y="1829199"/>
                  </a:lnTo>
                  <a:lnTo>
                    <a:pt x="703252" y="1823734"/>
                  </a:lnTo>
                  <a:lnTo>
                    <a:pt x="657072" y="1817891"/>
                  </a:lnTo>
                  <a:lnTo>
                    <a:pt x="615393" y="1811696"/>
                  </a:lnTo>
                  <a:lnTo>
                    <a:pt x="546535" y="1798351"/>
                  </a:lnTo>
                  <a:lnTo>
                    <a:pt x="498666" y="1783897"/>
                  </a:lnTo>
                  <a:lnTo>
                    <a:pt x="473779" y="1768534"/>
                  </a:lnTo>
                  <a:lnTo>
                    <a:pt x="470574" y="1760574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169174" y="1287600"/>
            <a:ext cx="3126740" cy="3718560"/>
            <a:chOff x="1169174" y="1287600"/>
            <a:chExt cx="3126740" cy="371856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7374" y="1287600"/>
              <a:ext cx="3057975" cy="371794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78699" y="1562400"/>
              <a:ext cx="2945130" cy="1877060"/>
            </a:xfrm>
            <a:custGeom>
              <a:avLst/>
              <a:gdLst/>
              <a:ahLst/>
              <a:cxnLst/>
              <a:rect l="l" t="t" r="r" b="b"/>
              <a:pathLst>
                <a:path w="2945129" h="1877060">
                  <a:moveTo>
                    <a:pt x="0" y="112049"/>
                  </a:moveTo>
                  <a:lnTo>
                    <a:pt x="7800" y="86357"/>
                  </a:lnTo>
                  <a:lnTo>
                    <a:pt x="30019" y="62773"/>
                  </a:lnTo>
                  <a:lnTo>
                    <a:pt x="64885" y="41968"/>
                  </a:lnTo>
                  <a:lnTo>
                    <a:pt x="110623" y="24616"/>
                  </a:lnTo>
                  <a:lnTo>
                    <a:pt x="165462" y="11388"/>
                  </a:lnTo>
                  <a:lnTo>
                    <a:pt x="227628" y="2959"/>
                  </a:lnTo>
                  <a:lnTo>
                    <a:pt x="295349" y="0"/>
                  </a:lnTo>
                  <a:lnTo>
                    <a:pt x="363071" y="2959"/>
                  </a:lnTo>
                  <a:lnTo>
                    <a:pt x="425237" y="11388"/>
                  </a:lnTo>
                  <a:lnTo>
                    <a:pt x="480076" y="24616"/>
                  </a:lnTo>
                  <a:lnTo>
                    <a:pt x="525814" y="41968"/>
                  </a:lnTo>
                  <a:lnTo>
                    <a:pt x="560680" y="62773"/>
                  </a:lnTo>
                  <a:lnTo>
                    <a:pt x="590699" y="112049"/>
                  </a:lnTo>
                  <a:lnTo>
                    <a:pt x="560680" y="161326"/>
                  </a:lnTo>
                  <a:lnTo>
                    <a:pt x="525814" y="182131"/>
                  </a:lnTo>
                  <a:lnTo>
                    <a:pt x="480076" y="199483"/>
                  </a:lnTo>
                  <a:lnTo>
                    <a:pt x="425237" y="212711"/>
                  </a:lnTo>
                  <a:lnTo>
                    <a:pt x="363071" y="221140"/>
                  </a:lnTo>
                  <a:lnTo>
                    <a:pt x="295349" y="224099"/>
                  </a:lnTo>
                  <a:lnTo>
                    <a:pt x="227628" y="221140"/>
                  </a:lnTo>
                  <a:lnTo>
                    <a:pt x="165462" y="212711"/>
                  </a:lnTo>
                  <a:lnTo>
                    <a:pt x="110623" y="199483"/>
                  </a:lnTo>
                  <a:lnTo>
                    <a:pt x="64885" y="182131"/>
                  </a:lnTo>
                  <a:lnTo>
                    <a:pt x="30019" y="161326"/>
                  </a:lnTo>
                  <a:lnTo>
                    <a:pt x="7800" y="137742"/>
                  </a:lnTo>
                  <a:lnTo>
                    <a:pt x="0" y="112049"/>
                  </a:lnTo>
                  <a:close/>
                </a:path>
                <a:path w="2945129" h="1877060">
                  <a:moveTo>
                    <a:pt x="1993474" y="565849"/>
                  </a:moveTo>
                  <a:lnTo>
                    <a:pt x="1999410" y="545708"/>
                  </a:lnTo>
                  <a:lnTo>
                    <a:pt x="2016523" y="526752"/>
                  </a:lnTo>
                  <a:lnTo>
                    <a:pt x="2080118" y="493657"/>
                  </a:lnTo>
                  <a:lnTo>
                    <a:pt x="2124519" y="480152"/>
                  </a:lnTo>
                  <a:lnTo>
                    <a:pt x="2175936" y="469098"/>
                  </a:lnTo>
                  <a:lnTo>
                    <a:pt x="2233328" y="460810"/>
                  </a:lnTo>
                  <a:lnTo>
                    <a:pt x="2295654" y="455605"/>
                  </a:lnTo>
                  <a:lnTo>
                    <a:pt x="2361874" y="453799"/>
                  </a:lnTo>
                  <a:lnTo>
                    <a:pt x="2428095" y="455605"/>
                  </a:lnTo>
                  <a:lnTo>
                    <a:pt x="2490421" y="460810"/>
                  </a:lnTo>
                  <a:lnTo>
                    <a:pt x="2547813" y="469098"/>
                  </a:lnTo>
                  <a:lnTo>
                    <a:pt x="2599230" y="480152"/>
                  </a:lnTo>
                  <a:lnTo>
                    <a:pt x="2643631" y="493657"/>
                  </a:lnTo>
                  <a:lnTo>
                    <a:pt x="2679977" y="509296"/>
                  </a:lnTo>
                  <a:lnTo>
                    <a:pt x="2724339" y="545708"/>
                  </a:lnTo>
                  <a:lnTo>
                    <a:pt x="2730274" y="565849"/>
                  </a:lnTo>
                  <a:lnTo>
                    <a:pt x="2707226" y="604947"/>
                  </a:lnTo>
                  <a:lnTo>
                    <a:pt x="2643631" y="638042"/>
                  </a:lnTo>
                  <a:lnTo>
                    <a:pt x="2599230" y="651547"/>
                  </a:lnTo>
                  <a:lnTo>
                    <a:pt x="2547813" y="662601"/>
                  </a:lnTo>
                  <a:lnTo>
                    <a:pt x="2490421" y="670889"/>
                  </a:lnTo>
                  <a:lnTo>
                    <a:pt x="2428095" y="676094"/>
                  </a:lnTo>
                  <a:lnTo>
                    <a:pt x="2361874" y="677899"/>
                  </a:lnTo>
                  <a:lnTo>
                    <a:pt x="2295654" y="676094"/>
                  </a:lnTo>
                  <a:lnTo>
                    <a:pt x="2233328" y="670889"/>
                  </a:lnTo>
                  <a:lnTo>
                    <a:pt x="2175936" y="662601"/>
                  </a:lnTo>
                  <a:lnTo>
                    <a:pt x="2124519" y="651547"/>
                  </a:lnTo>
                  <a:lnTo>
                    <a:pt x="2080118" y="638042"/>
                  </a:lnTo>
                  <a:lnTo>
                    <a:pt x="2043772" y="622403"/>
                  </a:lnTo>
                  <a:lnTo>
                    <a:pt x="1999410" y="585991"/>
                  </a:lnTo>
                  <a:lnTo>
                    <a:pt x="1993474" y="565849"/>
                  </a:lnTo>
                  <a:close/>
                </a:path>
                <a:path w="2945129" h="1877060">
                  <a:moveTo>
                    <a:pt x="2536999" y="273674"/>
                  </a:moveTo>
                  <a:lnTo>
                    <a:pt x="2547400" y="238258"/>
                  </a:lnTo>
                  <a:lnTo>
                    <a:pt x="2576360" y="207499"/>
                  </a:lnTo>
                  <a:lnTo>
                    <a:pt x="2620520" y="183244"/>
                  </a:lnTo>
                  <a:lnTo>
                    <a:pt x="2676520" y="167337"/>
                  </a:lnTo>
                  <a:lnTo>
                    <a:pt x="2740999" y="161624"/>
                  </a:lnTo>
                  <a:lnTo>
                    <a:pt x="2805479" y="167337"/>
                  </a:lnTo>
                  <a:lnTo>
                    <a:pt x="2861479" y="183244"/>
                  </a:lnTo>
                  <a:lnTo>
                    <a:pt x="2905639" y="207499"/>
                  </a:lnTo>
                  <a:lnTo>
                    <a:pt x="2934599" y="238258"/>
                  </a:lnTo>
                  <a:lnTo>
                    <a:pt x="2944999" y="273674"/>
                  </a:lnTo>
                  <a:lnTo>
                    <a:pt x="2905639" y="339850"/>
                  </a:lnTo>
                  <a:lnTo>
                    <a:pt x="2861479" y="364105"/>
                  </a:lnTo>
                  <a:lnTo>
                    <a:pt x="2805479" y="380012"/>
                  </a:lnTo>
                  <a:lnTo>
                    <a:pt x="2740999" y="385724"/>
                  </a:lnTo>
                  <a:lnTo>
                    <a:pt x="2676520" y="380012"/>
                  </a:lnTo>
                  <a:lnTo>
                    <a:pt x="2620520" y="364105"/>
                  </a:lnTo>
                  <a:lnTo>
                    <a:pt x="2576360" y="339850"/>
                  </a:lnTo>
                  <a:lnTo>
                    <a:pt x="2547400" y="309091"/>
                  </a:lnTo>
                  <a:lnTo>
                    <a:pt x="2536999" y="273674"/>
                  </a:lnTo>
                  <a:close/>
                </a:path>
                <a:path w="2945129" h="1877060">
                  <a:moveTo>
                    <a:pt x="743599" y="1448874"/>
                  </a:moveTo>
                  <a:lnTo>
                    <a:pt x="753107" y="1431240"/>
                  </a:lnTo>
                  <a:lnTo>
                    <a:pt x="781063" y="1414199"/>
                  </a:lnTo>
                  <a:lnTo>
                    <a:pt x="826620" y="1398052"/>
                  </a:lnTo>
                  <a:lnTo>
                    <a:pt x="888927" y="1383100"/>
                  </a:lnTo>
                  <a:lnTo>
                    <a:pt x="967136" y="1369643"/>
                  </a:lnTo>
                  <a:lnTo>
                    <a:pt x="1007403" y="1364143"/>
                  </a:lnTo>
                  <a:lnTo>
                    <a:pt x="1050006" y="1359110"/>
                  </a:lnTo>
                  <a:lnTo>
                    <a:pt x="1094753" y="1354558"/>
                  </a:lnTo>
                  <a:lnTo>
                    <a:pt x="1141451" y="1350497"/>
                  </a:lnTo>
                  <a:lnTo>
                    <a:pt x="1189908" y="1346940"/>
                  </a:lnTo>
                  <a:lnTo>
                    <a:pt x="1239931" y="1343898"/>
                  </a:lnTo>
                  <a:lnTo>
                    <a:pt x="1291327" y="1341383"/>
                  </a:lnTo>
                  <a:lnTo>
                    <a:pt x="1343905" y="1339406"/>
                  </a:lnTo>
                  <a:lnTo>
                    <a:pt x="1397471" y="1337980"/>
                  </a:lnTo>
                  <a:lnTo>
                    <a:pt x="1451834" y="1337115"/>
                  </a:lnTo>
                  <a:lnTo>
                    <a:pt x="1506799" y="1336824"/>
                  </a:lnTo>
                  <a:lnTo>
                    <a:pt x="1584832" y="1337403"/>
                  </a:lnTo>
                  <a:lnTo>
                    <a:pt x="1660611" y="1339101"/>
                  </a:lnTo>
                  <a:lnTo>
                    <a:pt x="1733752" y="1341862"/>
                  </a:lnTo>
                  <a:lnTo>
                    <a:pt x="1803871" y="1345630"/>
                  </a:lnTo>
                  <a:lnTo>
                    <a:pt x="1870586" y="1350348"/>
                  </a:lnTo>
                  <a:lnTo>
                    <a:pt x="1933512" y="1355961"/>
                  </a:lnTo>
                  <a:lnTo>
                    <a:pt x="1992266" y="1362411"/>
                  </a:lnTo>
                  <a:lnTo>
                    <a:pt x="2046463" y="1369643"/>
                  </a:lnTo>
                  <a:lnTo>
                    <a:pt x="2095722" y="1377600"/>
                  </a:lnTo>
                  <a:lnTo>
                    <a:pt x="2139657" y="1386226"/>
                  </a:lnTo>
                  <a:lnTo>
                    <a:pt x="2177885" y="1395465"/>
                  </a:lnTo>
                  <a:lnTo>
                    <a:pt x="2235688" y="1415554"/>
                  </a:lnTo>
                  <a:lnTo>
                    <a:pt x="2269999" y="1448874"/>
                  </a:lnTo>
                  <a:lnTo>
                    <a:pt x="2235688" y="1482195"/>
                  </a:lnTo>
                  <a:lnTo>
                    <a:pt x="2177885" y="1502284"/>
                  </a:lnTo>
                  <a:lnTo>
                    <a:pt x="2139657" y="1511523"/>
                  </a:lnTo>
                  <a:lnTo>
                    <a:pt x="2095722" y="1520149"/>
                  </a:lnTo>
                  <a:lnTo>
                    <a:pt x="2046463" y="1528106"/>
                  </a:lnTo>
                  <a:lnTo>
                    <a:pt x="1992266" y="1535338"/>
                  </a:lnTo>
                  <a:lnTo>
                    <a:pt x="1933512" y="1541788"/>
                  </a:lnTo>
                  <a:lnTo>
                    <a:pt x="1870586" y="1547401"/>
                  </a:lnTo>
                  <a:lnTo>
                    <a:pt x="1803871" y="1552119"/>
                  </a:lnTo>
                  <a:lnTo>
                    <a:pt x="1733752" y="1555887"/>
                  </a:lnTo>
                  <a:lnTo>
                    <a:pt x="1660611" y="1558648"/>
                  </a:lnTo>
                  <a:lnTo>
                    <a:pt x="1584832" y="1560346"/>
                  </a:lnTo>
                  <a:lnTo>
                    <a:pt x="1506799" y="1560924"/>
                  </a:lnTo>
                  <a:lnTo>
                    <a:pt x="1428767" y="1560346"/>
                  </a:lnTo>
                  <a:lnTo>
                    <a:pt x="1352988" y="1558648"/>
                  </a:lnTo>
                  <a:lnTo>
                    <a:pt x="1279847" y="1555887"/>
                  </a:lnTo>
                  <a:lnTo>
                    <a:pt x="1209728" y="1552119"/>
                  </a:lnTo>
                  <a:lnTo>
                    <a:pt x="1143013" y="1547401"/>
                  </a:lnTo>
                  <a:lnTo>
                    <a:pt x="1080087" y="1541788"/>
                  </a:lnTo>
                  <a:lnTo>
                    <a:pt x="1021333" y="1535338"/>
                  </a:lnTo>
                  <a:lnTo>
                    <a:pt x="967136" y="1528106"/>
                  </a:lnTo>
                  <a:lnTo>
                    <a:pt x="917877" y="1520149"/>
                  </a:lnTo>
                  <a:lnTo>
                    <a:pt x="873942" y="1511523"/>
                  </a:lnTo>
                  <a:lnTo>
                    <a:pt x="835714" y="1502284"/>
                  </a:lnTo>
                  <a:lnTo>
                    <a:pt x="777911" y="1482195"/>
                  </a:lnTo>
                  <a:lnTo>
                    <a:pt x="747540" y="1460331"/>
                  </a:lnTo>
                  <a:lnTo>
                    <a:pt x="743599" y="1448874"/>
                  </a:lnTo>
                  <a:close/>
                </a:path>
                <a:path w="2945129" h="1877060">
                  <a:moveTo>
                    <a:pt x="527774" y="1764924"/>
                  </a:moveTo>
                  <a:lnTo>
                    <a:pt x="536127" y="1750196"/>
                  </a:lnTo>
                  <a:lnTo>
                    <a:pt x="560773" y="1735845"/>
                  </a:lnTo>
                  <a:lnTo>
                    <a:pt x="601090" y="1722045"/>
                  </a:lnTo>
                  <a:lnTo>
                    <a:pt x="656460" y="1708970"/>
                  </a:lnTo>
                  <a:lnTo>
                    <a:pt x="726261" y="1696795"/>
                  </a:lnTo>
                  <a:lnTo>
                    <a:pt x="809875" y="1685693"/>
                  </a:lnTo>
                  <a:lnTo>
                    <a:pt x="852675" y="1681009"/>
                  </a:lnTo>
                  <a:lnTo>
                    <a:pt x="897614" y="1676658"/>
                  </a:lnTo>
                  <a:lnTo>
                    <a:pt x="944542" y="1672648"/>
                  </a:lnTo>
                  <a:lnTo>
                    <a:pt x="993314" y="1668987"/>
                  </a:lnTo>
                  <a:lnTo>
                    <a:pt x="1043783" y="1665681"/>
                  </a:lnTo>
                  <a:lnTo>
                    <a:pt x="1095800" y="1662738"/>
                  </a:lnTo>
                  <a:lnTo>
                    <a:pt x="1149218" y="1660163"/>
                  </a:lnTo>
                  <a:lnTo>
                    <a:pt x="1203892" y="1657966"/>
                  </a:lnTo>
                  <a:lnTo>
                    <a:pt x="1259672" y="1656152"/>
                  </a:lnTo>
                  <a:lnTo>
                    <a:pt x="1316413" y="1654729"/>
                  </a:lnTo>
                  <a:lnTo>
                    <a:pt x="1373967" y="1653703"/>
                  </a:lnTo>
                  <a:lnTo>
                    <a:pt x="1432186" y="1653083"/>
                  </a:lnTo>
                  <a:lnTo>
                    <a:pt x="1490924" y="1652874"/>
                  </a:lnTo>
                  <a:lnTo>
                    <a:pt x="1569918" y="1653246"/>
                  </a:lnTo>
                  <a:lnTo>
                    <a:pt x="1647152" y="1654341"/>
                  </a:lnTo>
                  <a:lnTo>
                    <a:pt x="1722381" y="1656131"/>
                  </a:lnTo>
                  <a:lnTo>
                    <a:pt x="1795354" y="1658587"/>
                  </a:lnTo>
                  <a:lnTo>
                    <a:pt x="1865826" y="1661680"/>
                  </a:lnTo>
                  <a:lnTo>
                    <a:pt x="1933547" y="1665381"/>
                  </a:lnTo>
                  <a:lnTo>
                    <a:pt x="1998271" y="1669662"/>
                  </a:lnTo>
                  <a:lnTo>
                    <a:pt x="2059748" y="1674494"/>
                  </a:lnTo>
                  <a:lnTo>
                    <a:pt x="2117732" y="1679847"/>
                  </a:lnTo>
                  <a:lnTo>
                    <a:pt x="2171974" y="1685693"/>
                  </a:lnTo>
                  <a:lnTo>
                    <a:pt x="2222227" y="1692004"/>
                  </a:lnTo>
                  <a:lnTo>
                    <a:pt x="2268242" y="1698749"/>
                  </a:lnTo>
                  <a:lnTo>
                    <a:pt x="2309772" y="1705901"/>
                  </a:lnTo>
                  <a:lnTo>
                    <a:pt x="2378385" y="1721310"/>
                  </a:lnTo>
                  <a:lnTo>
                    <a:pt x="2426083" y="1737998"/>
                  </a:lnTo>
                  <a:lnTo>
                    <a:pt x="2454074" y="1764924"/>
                  </a:lnTo>
                  <a:lnTo>
                    <a:pt x="2426083" y="1791851"/>
                  </a:lnTo>
                  <a:lnTo>
                    <a:pt x="2378385" y="1808539"/>
                  </a:lnTo>
                  <a:lnTo>
                    <a:pt x="2309772" y="1823948"/>
                  </a:lnTo>
                  <a:lnTo>
                    <a:pt x="2268242" y="1831100"/>
                  </a:lnTo>
                  <a:lnTo>
                    <a:pt x="2222227" y="1837845"/>
                  </a:lnTo>
                  <a:lnTo>
                    <a:pt x="2171974" y="1844156"/>
                  </a:lnTo>
                  <a:lnTo>
                    <a:pt x="2117732" y="1850002"/>
                  </a:lnTo>
                  <a:lnTo>
                    <a:pt x="2059748" y="1855355"/>
                  </a:lnTo>
                  <a:lnTo>
                    <a:pt x="1998271" y="1860187"/>
                  </a:lnTo>
                  <a:lnTo>
                    <a:pt x="1933547" y="1864468"/>
                  </a:lnTo>
                  <a:lnTo>
                    <a:pt x="1865826" y="1868169"/>
                  </a:lnTo>
                  <a:lnTo>
                    <a:pt x="1795354" y="1871262"/>
                  </a:lnTo>
                  <a:lnTo>
                    <a:pt x="1722381" y="1873718"/>
                  </a:lnTo>
                  <a:lnTo>
                    <a:pt x="1647152" y="1875508"/>
                  </a:lnTo>
                  <a:lnTo>
                    <a:pt x="1569918" y="1876603"/>
                  </a:lnTo>
                  <a:lnTo>
                    <a:pt x="1490924" y="1876974"/>
                  </a:lnTo>
                  <a:lnTo>
                    <a:pt x="1411931" y="1876603"/>
                  </a:lnTo>
                  <a:lnTo>
                    <a:pt x="1334697" y="1875508"/>
                  </a:lnTo>
                  <a:lnTo>
                    <a:pt x="1259468" y="1873718"/>
                  </a:lnTo>
                  <a:lnTo>
                    <a:pt x="1186495" y="1871262"/>
                  </a:lnTo>
                  <a:lnTo>
                    <a:pt x="1116023" y="1868169"/>
                  </a:lnTo>
                  <a:lnTo>
                    <a:pt x="1048302" y="1864468"/>
                  </a:lnTo>
                  <a:lnTo>
                    <a:pt x="983578" y="1860187"/>
                  </a:lnTo>
                  <a:lnTo>
                    <a:pt x="922101" y="1855355"/>
                  </a:lnTo>
                  <a:lnTo>
                    <a:pt x="864117" y="1850002"/>
                  </a:lnTo>
                  <a:lnTo>
                    <a:pt x="809875" y="1844156"/>
                  </a:lnTo>
                  <a:lnTo>
                    <a:pt x="759622" y="1837845"/>
                  </a:lnTo>
                  <a:lnTo>
                    <a:pt x="713607" y="1831100"/>
                  </a:lnTo>
                  <a:lnTo>
                    <a:pt x="672077" y="1823948"/>
                  </a:lnTo>
                  <a:lnTo>
                    <a:pt x="603464" y="1808539"/>
                  </a:lnTo>
                  <a:lnTo>
                    <a:pt x="555766" y="1791851"/>
                  </a:lnTo>
                  <a:lnTo>
                    <a:pt x="530967" y="1774114"/>
                  </a:lnTo>
                  <a:lnTo>
                    <a:pt x="527774" y="1764924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8186594" cy="787597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2400" spc="175" dirty="0">
                <a:solidFill>
                  <a:srgbClr val="434343"/>
                </a:solidFill>
              </a:rPr>
              <a:t>Tréning modelu základných čiar (</a:t>
            </a:r>
            <a:r>
              <a:rPr sz="2400" spc="135" dirty="0">
                <a:solidFill>
                  <a:srgbClr val="434343"/>
                </a:solidFill>
              </a:rPr>
              <a:t>Baseline</a:t>
            </a:r>
            <a:r>
              <a:rPr sz="2400" spc="20" dirty="0">
                <a:solidFill>
                  <a:srgbClr val="434343"/>
                </a:solidFill>
              </a:rPr>
              <a:t> </a:t>
            </a:r>
            <a:r>
              <a:rPr sz="2400" spc="90" dirty="0">
                <a:solidFill>
                  <a:srgbClr val="434343"/>
                </a:solidFill>
              </a:rPr>
              <a:t>Model</a:t>
            </a:r>
            <a:r>
              <a:rPr lang="sk-SK" sz="2400" spc="90" dirty="0">
                <a:solidFill>
                  <a:srgbClr val="434343"/>
                </a:solidFill>
              </a:rPr>
              <a:t>)</a:t>
            </a:r>
            <a:endParaRPr sz="24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352496"/>
            <a:ext cx="7221220" cy="22672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sk-SK" sz="1600" b="1" dirty="0">
              <a:solidFill>
                <a:srgbClr val="434343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sk-SK" sz="1600" b="1" dirty="0">
              <a:solidFill>
                <a:srgbClr val="434343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600" b="1" dirty="0">
                <a:solidFill>
                  <a:srgbClr val="434343"/>
                </a:solidFill>
                <a:latin typeface="Arial"/>
                <a:cs typeface="Arial"/>
              </a:rPr>
              <a:t>Pripravte si aspoň 50 strán GT so správnymi základnými čiarami</a:t>
            </a:r>
            <a:r>
              <a:rPr sz="1600" spc="-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endParaRPr lang="sk-SK" sz="1600" spc="-1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600" dirty="0">
              <a:latin typeface="Arial"/>
              <a:cs typeface="Arial"/>
            </a:endParaRPr>
          </a:p>
          <a:p>
            <a:pPr marL="927100" marR="353695" indent="-351790">
              <a:lnSpc>
                <a:spcPct val="100000"/>
              </a:lnSpc>
              <a:buChar char="●"/>
              <a:tabLst>
                <a:tab pos="927100" algn="l"/>
              </a:tabLst>
            </a:pPr>
            <a:r>
              <a:rPr lang="sk-SK" sz="1600" spc="55" dirty="0">
                <a:solidFill>
                  <a:srgbClr val="434343"/>
                </a:solidFill>
                <a:latin typeface="Arial"/>
                <a:cs typeface="Arial"/>
              </a:rPr>
              <a:t>Nakreslite všetky základné čiary manuálne alebo opravte automatické rozpoznávanie rozloženia</a:t>
            </a:r>
          </a:p>
          <a:p>
            <a:pPr marL="927100" marR="353695" indent="-351790">
              <a:lnSpc>
                <a:spcPct val="100000"/>
              </a:lnSpc>
              <a:buChar char="●"/>
              <a:tabLst>
                <a:tab pos="927100" algn="l"/>
              </a:tabLst>
            </a:pPr>
            <a:r>
              <a:rPr lang="sk-SK" sz="1600" spc="55" dirty="0">
                <a:solidFill>
                  <a:srgbClr val="434343"/>
                </a:solidFill>
                <a:latin typeface="Arial"/>
                <a:cs typeface="Arial"/>
              </a:rPr>
              <a:t>Nakreslite základné čiary iba pre časti, ktoré chcete prepísať</a:t>
            </a:r>
          </a:p>
          <a:p>
            <a:pPr marL="575310" marR="353695">
              <a:lnSpc>
                <a:spcPct val="100000"/>
              </a:lnSpc>
              <a:tabLst>
                <a:tab pos="927100" algn="l"/>
              </a:tabLst>
            </a:pPr>
            <a:endParaRPr lang="sk-SK" sz="1600" spc="-10" dirty="0">
              <a:solidFill>
                <a:srgbClr val="434343"/>
              </a:solidFill>
              <a:latin typeface="Arial"/>
              <a:cs typeface="Arial"/>
            </a:endParaRPr>
          </a:p>
          <a:p>
            <a:pPr marL="927100" marR="353695" indent="-351790">
              <a:lnSpc>
                <a:spcPct val="100000"/>
              </a:lnSpc>
              <a:buChar char="●"/>
              <a:tabLst>
                <a:tab pos="927100" algn="l"/>
              </a:tabLst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8567594" cy="849152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2800" spc="175" dirty="0">
                <a:solidFill>
                  <a:srgbClr val="434343"/>
                </a:solidFill>
              </a:rPr>
              <a:t>Tréning modelu základných čiar (</a:t>
            </a:r>
            <a:r>
              <a:rPr lang="sk-SK" sz="2800" spc="135" dirty="0" err="1">
                <a:solidFill>
                  <a:srgbClr val="434343"/>
                </a:solidFill>
              </a:rPr>
              <a:t>Baseline</a:t>
            </a:r>
            <a:r>
              <a:rPr lang="sk-SK" sz="2800" spc="20" dirty="0">
                <a:solidFill>
                  <a:srgbClr val="434343"/>
                </a:solidFill>
              </a:rPr>
              <a:t> </a:t>
            </a:r>
            <a:r>
              <a:rPr lang="sk-SK" sz="2800" spc="90" dirty="0">
                <a:solidFill>
                  <a:srgbClr val="434343"/>
                </a:solidFill>
              </a:rPr>
              <a:t>Model)</a:t>
            </a:r>
            <a:endParaRPr sz="28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352496"/>
            <a:ext cx="7742575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0"/>
              </a:spcBef>
            </a:pPr>
            <a:endParaRPr sz="1600" dirty="0">
              <a:latin typeface="Arial"/>
              <a:cs typeface="Arial"/>
            </a:endParaRPr>
          </a:p>
          <a:p>
            <a:pPr marL="926465" indent="-351155">
              <a:lnSpc>
                <a:spcPct val="100000"/>
              </a:lnSpc>
              <a:buChar char="○"/>
              <a:tabLst>
                <a:tab pos="926465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Vyberte tréningové údaje (</a:t>
            </a:r>
            <a:r>
              <a:rPr lang="sk-SK" sz="1600" dirty="0" err="1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600" dirty="0" err="1">
                <a:solidFill>
                  <a:srgbClr val="434343"/>
                </a:solidFill>
                <a:latin typeface="Arial"/>
                <a:cs typeface="Arial"/>
              </a:rPr>
              <a:t>Data</a:t>
            </a: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</a:p>
          <a:p>
            <a:pPr marL="926465" indent="-351155">
              <a:lnSpc>
                <a:spcPct val="100000"/>
              </a:lnSpc>
              <a:buChar char="○"/>
              <a:tabLst>
                <a:tab pos="926465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Vyberte overovacie údaje (</a:t>
            </a:r>
            <a:r>
              <a:rPr lang="sk-SK" sz="1600" dirty="0" err="1">
                <a:solidFill>
                  <a:srgbClr val="434343"/>
                </a:solidFill>
                <a:latin typeface="Arial"/>
                <a:cs typeface="Arial"/>
              </a:rPr>
              <a:t>Validation</a:t>
            </a: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600" dirty="0" err="1">
                <a:solidFill>
                  <a:srgbClr val="434343"/>
                </a:solidFill>
                <a:latin typeface="Arial"/>
                <a:cs typeface="Arial"/>
              </a:rPr>
              <a:t>Data</a:t>
            </a: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</a:p>
          <a:p>
            <a:pPr marL="926465" indent="-351155">
              <a:lnSpc>
                <a:spcPct val="100000"/>
              </a:lnSpc>
              <a:buChar char="○"/>
              <a:tabLst>
                <a:tab pos="926465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Nastavenie modelu (Model </a:t>
            </a:r>
            <a:r>
              <a:rPr lang="sk-SK" sz="1600" dirty="0" err="1">
                <a:solidFill>
                  <a:srgbClr val="434343"/>
                </a:solidFill>
                <a:latin typeface="Arial"/>
                <a:cs typeface="Arial"/>
              </a:rPr>
              <a:t>setup</a:t>
            </a: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</a:p>
          <a:p>
            <a:pPr marL="926465" indent="-351155">
              <a:lnSpc>
                <a:spcPct val="100000"/>
              </a:lnSpc>
              <a:buChar char="○"/>
              <a:tabLst>
                <a:tab pos="926465" algn="l"/>
              </a:tabLst>
            </a:pPr>
            <a:r>
              <a:rPr lang="sk-SK" sz="1600" dirty="0">
                <a:solidFill>
                  <a:srgbClr val="434343"/>
                </a:solidFill>
                <a:latin typeface="Arial"/>
                <a:cs typeface="Arial"/>
              </a:rPr>
              <a:t>Rozšírené nastavenia 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39525" y="3571700"/>
            <a:ext cx="8162925" cy="1104900"/>
            <a:chOff x="439525" y="3571700"/>
            <a:chExt cx="8162925" cy="11049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9525" y="3571700"/>
              <a:ext cx="8162925" cy="11049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675" y="3609800"/>
              <a:ext cx="8048624" cy="9905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8567594" cy="849152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2800" spc="175" dirty="0">
                <a:solidFill>
                  <a:srgbClr val="434343"/>
                </a:solidFill>
              </a:rPr>
              <a:t>Tréning modelu základných čiar (</a:t>
            </a:r>
            <a:r>
              <a:rPr lang="sk-SK" sz="2800" spc="135" dirty="0" err="1">
                <a:solidFill>
                  <a:srgbClr val="434343"/>
                </a:solidFill>
              </a:rPr>
              <a:t>Baseline</a:t>
            </a:r>
            <a:r>
              <a:rPr lang="sk-SK" sz="2800" spc="20" dirty="0">
                <a:solidFill>
                  <a:srgbClr val="434343"/>
                </a:solidFill>
              </a:rPr>
              <a:t> </a:t>
            </a:r>
            <a:r>
              <a:rPr lang="sk-SK" sz="2800" spc="90" dirty="0">
                <a:solidFill>
                  <a:srgbClr val="434343"/>
                </a:solidFill>
              </a:rPr>
              <a:t>Model)</a:t>
            </a:r>
            <a:endParaRPr sz="28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95200" y="2038350"/>
            <a:ext cx="5652135" cy="3105150"/>
            <a:chOff x="1695200" y="2155500"/>
            <a:chExt cx="5652135" cy="266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5200" y="2155500"/>
              <a:ext cx="5651599" cy="26666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2350" y="2193600"/>
              <a:ext cx="5537299" cy="25523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68449" y="2261350"/>
              <a:ext cx="1638935" cy="978535"/>
            </a:xfrm>
            <a:custGeom>
              <a:avLst/>
              <a:gdLst/>
              <a:ahLst/>
              <a:cxnLst/>
              <a:rect l="l" t="t" r="r" b="b"/>
              <a:pathLst>
                <a:path w="1638935" h="978535">
                  <a:moveTo>
                    <a:pt x="1377649" y="23338"/>
                  </a:moveTo>
                  <a:lnTo>
                    <a:pt x="1379484" y="14254"/>
                  </a:lnTo>
                  <a:lnTo>
                    <a:pt x="1384485" y="6835"/>
                  </a:lnTo>
                  <a:lnTo>
                    <a:pt x="1391904" y="1834"/>
                  </a:lnTo>
                  <a:lnTo>
                    <a:pt x="1400988" y="0"/>
                  </a:lnTo>
                  <a:lnTo>
                    <a:pt x="1615311" y="0"/>
                  </a:lnTo>
                  <a:lnTo>
                    <a:pt x="1621501" y="0"/>
                  </a:lnTo>
                  <a:lnTo>
                    <a:pt x="1627437" y="2458"/>
                  </a:lnTo>
                  <a:lnTo>
                    <a:pt x="1631814" y="6835"/>
                  </a:lnTo>
                  <a:lnTo>
                    <a:pt x="1636190" y="11212"/>
                  </a:lnTo>
                  <a:lnTo>
                    <a:pt x="1638649" y="17148"/>
                  </a:lnTo>
                  <a:lnTo>
                    <a:pt x="1638649" y="23338"/>
                  </a:lnTo>
                  <a:lnTo>
                    <a:pt x="1638649" y="103861"/>
                  </a:lnTo>
                  <a:lnTo>
                    <a:pt x="1636815" y="112945"/>
                  </a:lnTo>
                  <a:lnTo>
                    <a:pt x="1631814" y="120364"/>
                  </a:lnTo>
                  <a:lnTo>
                    <a:pt x="1624395" y="125365"/>
                  </a:lnTo>
                  <a:lnTo>
                    <a:pt x="1615311" y="127199"/>
                  </a:lnTo>
                  <a:lnTo>
                    <a:pt x="1400988" y="127199"/>
                  </a:lnTo>
                  <a:lnTo>
                    <a:pt x="1391904" y="125365"/>
                  </a:lnTo>
                  <a:lnTo>
                    <a:pt x="1384485" y="120364"/>
                  </a:lnTo>
                  <a:lnTo>
                    <a:pt x="1379484" y="112945"/>
                  </a:lnTo>
                  <a:lnTo>
                    <a:pt x="1377649" y="103861"/>
                  </a:lnTo>
                  <a:lnTo>
                    <a:pt x="1377649" y="23338"/>
                  </a:lnTo>
                  <a:close/>
                </a:path>
                <a:path w="1638935" h="978535">
                  <a:moveTo>
                    <a:pt x="0" y="894274"/>
                  </a:moveTo>
                  <a:lnTo>
                    <a:pt x="1479" y="886947"/>
                  </a:lnTo>
                  <a:lnTo>
                    <a:pt x="5513" y="880963"/>
                  </a:lnTo>
                  <a:lnTo>
                    <a:pt x="11497" y="876929"/>
                  </a:lnTo>
                  <a:lnTo>
                    <a:pt x="18824" y="875449"/>
                  </a:lnTo>
                  <a:lnTo>
                    <a:pt x="750074" y="875449"/>
                  </a:lnTo>
                  <a:lnTo>
                    <a:pt x="755067" y="875449"/>
                  </a:lnTo>
                  <a:lnTo>
                    <a:pt x="759855" y="877433"/>
                  </a:lnTo>
                  <a:lnTo>
                    <a:pt x="763386" y="880963"/>
                  </a:lnTo>
                  <a:lnTo>
                    <a:pt x="766916" y="884494"/>
                  </a:lnTo>
                  <a:lnTo>
                    <a:pt x="768899" y="889282"/>
                  </a:lnTo>
                  <a:lnTo>
                    <a:pt x="768899" y="894274"/>
                  </a:lnTo>
                  <a:lnTo>
                    <a:pt x="768899" y="959224"/>
                  </a:lnTo>
                  <a:lnTo>
                    <a:pt x="767420" y="966552"/>
                  </a:lnTo>
                  <a:lnTo>
                    <a:pt x="763386" y="972536"/>
                  </a:lnTo>
                  <a:lnTo>
                    <a:pt x="757402" y="976570"/>
                  </a:lnTo>
                  <a:lnTo>
                    <a:pt x="750074" y="978049"/>
                  </a:lnTo>
                  <a:lnTo>
                    <a:pt x="18824" y="978049"/>
                  </a:lnTo>
                  <a:lnTo>
                    <a:pt x="11497" y="976570"/>
                  </a:lnTo>
                  <a:lnTo>
                    <a:pt x="5513" y="972536"/>
                  </a:lnTo>
                  <a:lnTo>
                    <a:pt x="1479" y="966552"/>
                  </a:lnTo>
                  <a:lnTo>
                    <a:pt x="0" y="959224"/>
                  </a:lnTo>
                  <a:lnTo>
                    <a:pt x="0" y="894274"/>
                  </a:lnTo>
                  <a:close/>
                </a:path>
              </a:pathLst>
            </a:custGeom>
            <a:ln w="19049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26791" y="3086303"/>
              <a:ext cx="3693160" cy="596900"/>
            </a:xfrm>
            <a:custGeom>
              <a:avLst/>
              <a:gdLst/>
              <a:ahLst/>
              <a:cxnLst/>
              <a:rect l="l" t="t" r="r" b="b"/>
              <a:pathLst>
                <a:path w="3693159" h="596900">
                  <a:moveTo>
                    <a:pt x="512406" y="519417"/>
                  </a:moveTo>
                  <a:lnTo>
                    <a:pt x="511314" y="516801"/>
                  </a:lnTo>
                  <a:lnTo>
                    <a:pt x="507453" y="512940"/>
                  </a:lnTo>
                  <a:lnTo>
                    <a:pt x="504837" y="511848"/>
                  </a:lnTo>
                  <a:lnTo>
                    <a:pt x="4610" y="511848"/>
                  </a:lnTo>
                  <a:lnTo>
                    <a:pt x="0" y="516470"/>
                  </a:lnTo>
                  <a:lnTo>
                    <a:pt x="0" y="522147"/>
                  </a:lnTo>
                  <a:lnTo>
                    <a:pt x="0" y="569036"/>
                  </a:lnTo>
                  <a:lnTo>
                    <a:pt x="4610" y="573659"/>
                  </a:lnTo>
                  <a:lnTo>
                    <a:pt x="507796" y="573659"/>
                  </a:lnTo>
                  <a:lnTo>
                    <a:pt x="512406" y="569036"/>
                  </a:lnTo>
                  <a:lnTo>
                    <a:pt x="512406" y="519417"/>
                  </a:lnTo>
                  <a:close/>
                </a:path>
                <a:path w="3693159" h="596900">
                  <a:moveTo>
                    <a:pt x="512406" y="283565"/>
                  </a:moveTo>
                  <a:lnTo>
                    <a:pt x="511314" y="280949"/>
                  </a:lnTo>
                  <a:lnTo>
                    <a:pt x="507453" y="277088"/>
                  </a:lnTo>
                  <a:lnTo>
                    <a:pt x="504837" y="276009"/>
                  </a:lnTo>
                  <a:lnTo>
                    <a:pt x="4610" y="276009"/>
                  </a:lnTo>
                  <a:lnTo>
                    <a:pt x="0" y="280619"/>
                  </a:lnTo>
                  <a:lnTo>
                    <a:pt x="0" y="286308"/>
                  </a:lnTo>
                  <a:lnTo>
                    <a:pt x="0" y="333197"/>
                  </a:lnTo>
                  <a:lnTo>
                    <a:pt x="4610" y="337807"/>
                  </a:lnTo>
                  <a:lnTo>
                    <a:pt x="507796" y="337807"/>
                  </a:lnTo>
                  <a:lnTo>
                    <a:pt x="512406" y="333197"/>
                  </a:lnTo>
                  <a:lnTo>
                    <a:pt x="512406" y="283565"/>
                  </a:lnTo>
                  <a:close/>
                </a:path>
                <a:path w="3693159" h="596900">
                  <a:moveTo>
                    <a:pt x="512406" y="7569"/>
                  </a:moveTo>
                  <a:lnTo>
                    <a:pt x="511314" y="4953"/>
                  </a:lnTo>
                  <a:lnTo>
                    <a:pt x="507453" y="1092"/>
                  </a:lnTo>
                  <a:lnTo>
                    <a:pt x="504837" y="0"/>
                  </a:lnTo>
                  <a:lnTo>
                    <a:pt x="4610" y="0"/>
                  </a:lnTo>
                  <a:lnTo>
                    <a:pt x="0" y="4610"/>
                  </a:lnTo>
                  <a:lnTo>
                    <a:pt x="0" y="10299"/>
                  </a:lnTo>
                  <a:lnTo>
                    <a:pt x="0" y="57188"/>
                  </a:lnTo>
                  <a:lnTo>
                    <a:pt x="4610" y="61798"/>
                  </a:lnTo>
                  <a:lnTo>
                    <a:pt x="507796" y="61798"/>
                  </a:lnTo>
                  <a:lnTo>
                    <a:pt x="512406" y="57188"/>
                  </a:lnTo>
                  <a:lnTo>
                    <a:pt x="512406" y="7569"/>
                  </a:lnTo>
                  <a:close/>
                </a:path>
                <a:path w="3693159" h="596900">
                  <a:moveTo>
                    <a:pt x="3693122" y="542391"/>
                  </a:moveTo>
                  <a:lnTo>
                    <a:pt x="3692042" y="539775"/>
                  </a:lnTo>
                  <a:lnTo>
                    <a:pt x="3688181" y="535914"/>
                  </a:lnTo>
                  <a:lnTo>
                    <a:pt x="3685552" y="534822"/>
                  </a:lnTo>
                  <a:lnTo>
                    <a:pt x="3185337" y="534822"/>
                  </a:lnTo>
                  <a:lnTo>
                    <a:pt x="3180727" y="539445"/>
                  </a:lnTo>
                  <a:lnTo>
                    <a:pt x="3180727" y="545134"/>
                  </a:lnTo>
                  <a:lnTo>
                    <a:pt x="3180727" y="592010"/>
                  </a:lnTo>
                  <a:lnTo>
                    <a:pt x="3185337" y="596633"/>
                  </a:lnTo>
                  <a:lnTo>
                    <a:pt x="3688511" y="596633"/>
                  </a:lnTo>
                  <a:lnTo>
                    <a:pt x="3693122" y="592010"/>
                  </a:lnTo>
                  <a:lnTo>
                    <a:pt x="3693122" y="542391"/>
                  </a:lnTo>
                  <a:close/>
                </a:path>
              </a:pathLst>
            </a:custGeom>
            <a:solidFill>
              <a:srgbClr val="F1E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997600" y="4162599"/>
              <a:ext cx="267970" cy="143510"/>
            </a:xfrm>
            <a:custGeom>
              <a:avLst/>
              <a:gdLst/>
              <a:ahLst/>
              <a:cxnLst/>
              <a:rect l="l" t="t" r="r" b="b"/>
              <a:pathLst>
                <a:path w="267970" h="143510">
                  <a:moveTo>
                    <a:pt x="0" y="71699"/>
                  </a:moveTo>
                  <a:lnTo>
                    <a:pt x="10514" y="43791"/>
                  </a:lnTo>
                  <a:lnTo>
                    <a:pt x="39189" y="21000"/>
                  </a:lnTo>
                  <a:lnTo>
                    <a:pt x="81719" y="5634"/>
                  </a:lnTo>
                  <a:lnTo>
                    <a:pt x="133799" y="0"/>
                  </a:lnTo>
                  <a:lnTo>
                    <a:pt x="185880" y="5634"/>
                  </a:lnTo>
                  <a:lnTo>
                    <a:pt x="228410" y="21000"/>
                  </a:lnTo>
                  <a:lnTo>
                    <a:pt x="257085" y="43791"/>
                  </a:lnTo>
                  <a:lnTo>
                    <a:pt x="267599" y="71699"/>
                  </a:lnTo>
                  <a:lnTo>
                    <a:pt x="257085" y="99608"/>
                  </a:lnTo>
                  <a:lnTo>
                    <a:pt x="228410" y="122399"/>
                  </a:lnTo>
                  <a:lnTo>
                    <a:pt x="185880" y="137765"/>
                  </a:lnTo>
                  <a:lnTo>
                    <a:pt x="133799" y="143399"/>
                  </a:lnTo>
                  <a:lnTo>
                    <a:pt x="81719" y="137765"/>
                  </a:lnTo>
                  <a:lnTo>
                    <a:pt x="39189" y="122399"/>
                  </a:lnTo>
                  <a:lnTo>
                    <a:pt x="10514" y="99608"/>
                  </a:lnTo>
                  <a:lnTo>
                    <a:pt x="0" y="71699"/>
                  </a:lnTo>
                  <a:close/>
                </a:path>
              </a:pathLst>
            </a:custGeom>
            <a:ln w="19049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63225" y="1379530"/>
            <a:ext cx="7661909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sk-SK" sz="1500" spc="50" dirty="0">
                <a:solidFill>
                  <a:srgbClr val="434343"/>
                </a:solidFill>
                <a:latin typeface="Arial"/>
                <a:cs typeface="Arial"/>
              </a:rPr>
              <a:t>Po zaškolení môžete použiť svoj prispôsobený </a:t>
            </a:r>
            <a:r>
              <a:rPr lang="sk-SK" sz="1500" i="1" spc="50" dirty="0">
                <a:solidFill>
                  <a:srgbClr val="434343"/>
                </a:solidFill>
                <a:latin typeface="Arial"/>
                <a:cs typeface="Arial"/>
              </a:rPr>
              <a:t>Model pre základné čiary </a:t>
            </a:r>
            <a:r>
              <a:rPr lang="sk-SK" sz="1500" spc="50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Baselines</a:t>
            </a:r>
            <a:r>
              <a:rPr sz="15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model</a:t>
            </a: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5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500" spc="75" dirty="0">
                <a:solidFill>
                  <a:srgbClr val="434343"/>
                </a:solidFill>
                <a:latin typeface="Arial"/>
                <a:cs typeface="Arial"/>
              </a:rPr>
              <a:t>pre váš dokument</a:t>
            </a:r>
            <a:r>
              <a:rPr sz="1500" spc="-10" dirty="0">
                <a:solidFill>
                  <a:srgbClr val="434343"/>
                </a:solidFill>
                <a:latin typeface="Arial"/>
                <a:cs typeface="Arial"/>
              </a:rPr>
              <a:t>!</a:t>
            </a:r>
            <a:r>
              <a:rPr sz="1500" spc="5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500" dirty="0">
                <a:solidFill>
                  <a:srgbClr val="434343"/>
                </a:solidFill>
                <a:latin typeface="Arial"/>
                <a:cs typeface="Arial"/>
              </a:rPr>
              <a:t>Zobrazí sa v zozname vašich súkromných</a:t>
            </a:r>
            <a:r>
              <a:rPr sz="15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500" spc="120" dirty="0">
                <a:solidFill>
                  <a:srgbClr val="434343"/>
                </a:solidFill>
                <a:latin typeface="Arial"/>
                <a:cs typeface="Arial"/>
              </a:rPr>
              <a:t>Modelov rozloženia (</a:t>
            </a:r>
            <a:r>
              <a:rPr sz="1500" dirty="0">
                <a:solidFill>
                  <a:srgbClr val="434343"/>
                </a:solidFill>
                <a:latin typeface="Arial"/>
                <a:cs typeface="Arial"/>
              </a:rPr>
              <a:t>Layout</a:t>
            </a:r>
            <a:r>
              <a:rPr sz="15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434343"/>
                </a:solidFill>
                <a:latin typeface="Arial"/>
                <a:cs typeface="Arial"/>
              </a:rPr>
              <a:t>Models</a:t>
            </a:r>
            <a:r>
              <a:rPr lang="sk-SK" sz="1500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ctrTitle"/>
          </p:nvPr>
        </p:nvSpPr>
        <p:spPr>
          <a:xfrm>
            <a:off x="563225" y="467941"/>
            <a:ext cx="697166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400" spc="135" dirty="0">
                <a:solidFill>
                  <a:srgbClr val="434343"/>
                </a:solidFill>
              </a:rPr>
              <a:t>Modely pre základné čiary (</a:t>
            </a:r>
            <a:r>
              <a:rPr sz="2400" spc="135" dirty="0">
                <a:solidFill>
                  <a:srgbClr val="434343"/>
                </a:solidFill>
              </a:rPr>
              <a:t>Baselines</a:t>
            </a:r>
            <a:r>
              <a:rPr sz="2400" spc="20" dirty="0">
                <a:solidFill>
                  <a:srgbClr val="434343"/>
                </a:solidFill>
              </a:rPr>
              <a:t> </a:t>
            </a:r>
            <a:r>
              <a:rPr sz="2400" spc="114" dirty="0">
                <a:solidFill>
                  <a:srgbClr val="434343"/>
                </a:solidFill>
              </a:rPr>
              <a:t>Models</a:t>
            </a:r>
            <a:r>
              <a:rPr lang="sk-SK" sz="2400" spc="114" dirty="0">
                <a:solidFill>
                  <a:srgbClr val="434343"/>
                </a:solidFill>
              </a:rPr>
              <a:t>)</a:t>
            </a:r>
            <a:endParaRPr sz="24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55816" y="3822141"/>
            <a:ext cx="343344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600" spc="160" dirty="0">
                <a:solidFill>
                  <a:srgbClr val="FFFFFF"/>
                </a:solidFill>
                <a:latin typeface="Times New Roman"/>
                <a:cs typeface="Times New Roman"/>
              </a:rPr>
              <a:t>Nepresné bloky textu</a:t>
            </a:r>
            <a:endParaRPr sz="26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5887" y="1123875"/>
            <a:ext cx="3812099" cy="2261399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210" dirty="0">
                <a:solidFill>
                  <a:srgbClr val="434343"/>
                </a:solidFill>
              </a:rPr>
              <a:t>Nepresné bloky textu</a:t>
            </a:r>
            <a:endParaRPr lang="sk-SK" sz="36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36737" y="1287600"/>
            <a:ext cx="2382049" cy="35510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63225" y="1351481"/>
            <a:ext cx="11055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Example</a:t>
            </a:r>
            <a:r>
              <a:rPr sz="1800" u="heavy" spc="-3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800" u="heavy" spc="-5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1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Example</a:t>
            </a:r>
            <a:r>
              <a:rPr sz="1800" u="heavy" spc="-3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1800" u="heavy" spc="-5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4"/>
              </a:rPr>
              <a:t>2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40324" y="2135687"/>
            <a:ext cx="3127174" cy="1854928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98024" y="1360856"/>
            <a:ext cx="4604385" cy="3349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Bloky textu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Prístup zdola nahor</a:t>
            </a:r>
          </a:p>
          <a:p>
            <a:pPr marL="12700">
              <a:lnSpc>
                <a:spcPct val="100000"/>
              </a:lnSpc>
            </a:pPr>
            <a:r>
              <a:rPr sz="1800" spc="70" dirty="0">
                <a:solidFill>
                  <a:srgbClr val="595959"/>
                </a:solidFill>
                <a:latin typeface="Arial"/>
                <a:cs typeface="Arial"/>
              </a:rPr>
              <a:t>(</a:t>
            </a:r>
            <a:r>
              <a:rPr lang="sk-SK" sz="1800" spc="70" dirty="0">
                <a:solidFill>
                  <a:srgbClr val="595959"/>
                </a:solidFill>
                <a:latin typeface="Arial"/>
                <a:cs typeface="Arial"/>
              </a:rPr>
              <a:t>s predvoleným rozpoznávaním textu a rozloženia</a:t>
            </a:r>
            <a:r>
              <a:rPr sz="1800" spc="-10" dirty="0">
                <a:solidFill>
                  <a:srgbClr val="595959"/>
                </a:solidFill>
                <a:latin typeface="Arial"/>
                <a:cs typeface="Arial"/>
              </a:rPr>
              <a:t>):</a:t>
            </a:r>
            <a:endParaRPr lang="sk-SK" spc="-1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+mj-lt"/>
              <a:buAutoNum type="arabicPeriod"/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Rozpoznanie </a:t>
            </a:r>
            <a:r>
              <a:rPr lang="sk-SK" sz="1800" i="1" dirty="0">
                <a:solidFill>
                  <a:srgbClr val="595959"/>
                </a:solidFill>
                <a:latin typeface="Arial"/>
                <a:cs typeface="Arial"/>
              </a:rPr>
              <a:t>základných čiar</a:t>
            </a:r>
            <a:endParaRPr sz="1800" i="1" dirty="0">
              <a:latin typeface="Arial"/>
              <a:cs typeface="Arial"/>
            </a:endParaRPr>
          </a:p>
          <a:p>
            <a:pPr marL="382905" marR="355600" indent="-342900">
              <a:lnSpc>
                <a:spcPct val="100000"/>
              </a:lnSpc>
              <a:buFont typeface="+mj-lt"/>
              <a:buAutoNum type="arabicPeriod"/>
              <a:tabLst>
                <a:tab pos="469900" algn="l"/>
              </a:tabLst>
            </a:pPr>
            <a:r>
              <a:rPr lang="sk-SK" sz="1800" i="1" dirty="0">
                <a:solidFill>
                  <a:srgbClr val="595959"/>
                </a:solidFill>
                <a:latin typeface="Arial"/>
                <a:cs typeface="Arial"/>
              </a:rPr>
              <a:t>Agregácia</a:t>
            </a: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 východiskových hodnôt v textových oblastiach na základe ich súradníc</a:t>
            </a:r>
          </a:p>
          <a:p>
            <a:pPr marL="382905" marR="355600" indent="-342900">
              <a:lnSpc>
                <a:spcPct val="100000"/>
              </a:lnSpc>
              <a:buFont typeface="+mj-lt"/>
              <a:buAutoNum type="arabicPeriod"/>
              <a:tabLst>
                <a:tab pos="469900" algn="l"/>
              </a:tabLst>
            </a:pPr>
            <a:r>
              <a:rPr lang="sk-SK" sz="1800" i="1" dirty="0">
                <a:solidFill>
                  <a:srgbClr val="595959"/>
                </a:solidFill>
                <a:latin typeface="Arial"/>
                <a:cs typeface="Arial"/>
              </a:rPr>
              <a:t>Základné čiary a polygóny </a:t>
            </a: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sa tvoria v v momente </a:t>
            </a:r>
            <a:r>
              <a:rPr lang="sk-SK" sz="1800" i="1" dirty="0">
                <a:solidFill>
                  <a:srgbClr val="595959"/>
                </a:solidFill>
                <a:latin typeface="Arial"/>
                <a:cs typeface="Arial"/>
              </a:rPr>
              <a:t>rozpoznávania textu </a:t>
            </a: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(</a:t>
            </a:r>
            <a:r>
              <a:rPr sz="1800" dirty="0">
                <a:solidFill>
                  <a:srgbClr val="595959"/>
                </a:solidFill>
                <a:latin typeface="Arial"/>
                <a:cs typeface="Arial"/>
              </a:rPr>
              <a:t>Text</a:t>
            </a:r>
            <a:r>
              <a:rPr sz="1800" spc="3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595959"/>
                </a:solidFill>
                <a:latin typeface="Arial"/>
                <a:cs typeface="Arial"/>
              </a:rPr>
              <a:t>Recognition</a:t>
            </a:r>
            <a:r>
              <a:rPr lang="sk-SK" sz="1800" spc="-10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8491394" cy="787597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2400" spc="125" dirty="0">
                <a:solidFill>
                  <a:srgbClr val="434343"/>
                </a:solidFill>
              </a:rPr>
              <a:t>Analýzy rozloženie/segmentácia (rozpoznanie textu)</a:t>
            </a:r>
            <a:endParaRPr sz="2400" dirty="0"/>
          </a:p>
        </p:txBody>
      </p:sp>
      <p:grpSp>
        <p:nvGrpSpPr>
          <p:cNvPr id="4" name="object 4"/>
          <p:cNvGrpSpPr/>
          <p:nvPr/>
        </p:nvGrpSpPr>
        <p:grpSpPr>
          <a:xfrm>
            <a:off x="682972" y="1322675"/>
            <a:ext cx="2176145" cy="3098165"/>
            <a:chOff x="682972" y="1322675"/>
            <a:chExt cx="2176145" cy="3098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972" y="1322675"/>
              <a:ext cx="2175924" cy="30981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647" y="1370300"/>
              <a:ext cx="2042574" cy="29647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44884" y="1365537"/>
              <a:ext cx="2052320" cy="2974340"/>
            </a:xfrm>
            <a:custGeom>
              <a:avLst/>
              <a:gdLst/>
              <a:ahLst/>
              <a:cxnLst/>
              <a:rect l="l" t="t" r="r" b="b"/>
              <a:pathLst>
                <a:path w="2052320" h="2974340">
                  <a:moveTo>
                    <a:pt x="0" y="0"/>
                  </a:moveTo>
                  <a:lnTo>
                    <a:pt x="2052099" y="0"/>
                  </a:lnTo>
                  <a:lnTo>
                    <a:pt x="2052099" y="2974299"/>
                  </a:lnTo>
                  <a:lnTo>
                    <a:pt x="0" y="29742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52800" y="1365537"/>
            <a:ext cx="5297993" cy="1964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Bloky textu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Prístup zdola nahor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V tomto prístupe môžete upraviť iba nastavenia:
</a:t>
            </a:r>
          </a:p>
          <a:p>
            <a:pPr marL="355600" indent="-342900">
              <a:lnSpc>
                <a:spcPct val="100000"/>
              </a:lnSpc>
              <a:buFont typeface="+mj-lt"/>
              <a:buAutoNum type="arabicPeriod"/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Metóda oblasti textu
Orientácia základnej čiary textu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8491394" cy="787597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2400" spc="125" dirty="0">
                <a:solidFill>
                  <a:srgbClr val="434343"/>
                </a:solidFill>
              </a:rPr>
              <a:t>Analýzy rozloženie/segmentácia (rozpoznanie textu)</a:t>
            </a:r>
            <a:endParaRPr sz="2400" dirty="0"/>
          </a:p>
        </p:txBody>
      </p:sp>
      <p:grpSp>
        <p:nvGrpSpPr>
          <p:cNvPr id="4" name="object 4"/>
          <p:cNvGrpSpPr/>
          <p:nvPr/>
        </p:nvGrpSpPr>
        <p:grpSpPr>
          <a:xfrm>
            <a:off x="682972" y="1322675"/>
            <a:ext cx="2176145" cy="3098165"/>
            <a:chOff x="682972" y="1322675"/>
            <a:chExt cx="2176145" cy="30981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972" y="1322675"/>
              <a:ext cx="2175924" cy="30981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647" y="1370300"/>
              <a:ext cx="2042574" cy="29647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44884" y="1365537"/>
              <a:ext cx="2052320" cy="2974340"/>
            </a:xfrm>
            <a:custGeom>
              <a:avLst/>
              <a:gdLst/>
              <a:ahLst/>
              <a:cxnLst/>
              <a:rect l="l" t="t" r="r" b="b"/>
              <a:pathLst>
                <a:path w="2052320" h="2974340">
                  <a:moveTo>
                    <a:pt x="0" y="0"/>
                  </a:moveTo>
                  <a:lnTo>
                    <a:pt x="2052099" y="0"/>
                  </a:lnTo>
                  <a:lnTo>
                    <a:pt x="2052099" y="2974299"/>
                  </a:lnTo>
                  <a:lnTo>
                    <a:pt x="0" y="29742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98024" y="1360856"/>
            <a:ext cx="4510405" cy="30726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Bloky textu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sk-SK" sz="1800" b="1" dirty="0">
                <a:solidFill>
                  <a:srgbClr val="595959"/>
                </a:solidFill>
                <a:latin typeface="Arial"/>
                <a:cs typeface="Arial"/>
              </a:rPr>
              <a:t>Prístup zhora nadol</a:t>
            </a:r>
            <a:endParaRPr sz="1800" dirty="0">
              <a:latin typeface="Arial"/>
              <a:cs typeface="Arial"/>
            </a:endParaRPr>
          </a:p>
          <a:p>
            <a:pPr marL="469265" indent="-381635">
              <a:lnSpc>
                <a:spcPct val="100000"/>
              </a:lnSpc>
              <a:buAutoNum type="arabicPeriod"/>
              <a:tabLst>
                <a:tab pos="469265" algn="l"/>
              </a:tabLst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Rozpoznávanie blokov textu pomocou </a:t>
            </a:r>
            <a:r>
              <a:rPr lang="sk-SK" sz="1800" b="1" dirty="0">
                <a:solidFill>
                  <a:srgbClr val="FF0000"/>
                </a:solidFill>
                <a:latin typeface="Arial"/>
                <a:cs typeface="Arial"/>
              </a:rPr>
              <a:t>Modelu poľa </a:t>
            </a: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(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Field</a:t>
            </a:r>
            <a:r>
              <a:rPr sz="1800" b="1" spc="-6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40" dirty="0">
                <a:solidFill>
                  <a:srgbClr val="595959"/>
                </a:solidFill>
                <a:latin typeface="Arial"/>
                <a:cs typeface="Arial"/>
              </a:rPr>
              <a:t>Model</a:t>
            </a:r>
            <a:r>
              <a:rPr lang="sk-SK" sz="1800" b="1" spc="40" dirty="0">
                <a:solidFill>
                  <a:srgbClr val="595959"/>
                </a:solidFill>
                <a:latin typeface="Arial"/>
                <a:cs typeface="Arial"/>
              </a:rPr>
              <a:t>): </a:t>
            </a:r>
            <a:r>
              <a:rPr lang="sk-SK" sz="1800" i="1" spc="40" dirty="0">
                <a:solidFill>
                  <a:srgbClr val="595959"/>
                </a:solidFill>
                <a:latin typeface="Arial"/>
                <a:cs typeface="Arial"/>
              </a:rPr>
              <a:t>polia sú v blokoch stránky</a:t>
            </a:r>
            <a:endParaRPr sz="1800" i="1" dirty="0">
              <a:latin typeface="Arial"/>
              <a:cs typeface="Arial"/>
            </a:endParaRPr>
          </a:p>
          <a:p>
            <a:pPr marL="469900" marR="119380" indent="-429895">
              <a:lnSpc>
                <a:spcPct val="100000"/>
              </a:lnSpc>
              <a:buAutoNum type="arabicPeriod" startAt="2"/>
              <a:tabLst>
                <a:tab pos="469900" algn="l"/>
              </a:tabLst>
            </a:pP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Rozpoznanie základných čiar (</a:t>
            </a:r>
            <a:r>
              <a:rPr sz="1800" spc="-10" dirty="0">
                <a:solidFill>
                  <a:srgbClr val="595959"/>
                </a:solidFill>
                <a:latin typeface="Arial"/>
                <a:cs typeface="Arial"/>
              </a:rPr>
              <a:t>Layout Recognition</a:t>
            </a:r>
            <a:r>
              <a:rPr lang="sk-SK" sz="1800" spc="-10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endParaRPr sz="1800" dirty="0">
              <a:latin typeface="Arial"/>
              <a:cs typeface="Arial"/>
            </a:endParaRPr>
          </a:p>
          <a:p>
            <a:pPr marL="382905" marR="355600" indent="-342900">
              <a:lnSpc>
                <a:spcPct val="100000"/>
              </a:lnSpc>
              <a:buFont typeface="+mj-lt"/>
              <a:buAutoNum type="arabicPeriod"/>
              <a:tabLst>
                <a:tab pos="469900" algn="l"/>
              </a:tabLst>
            </a:pPr>
            <a:r>
              <a:rPr lang="sk-SK" sz="1800" i="1" dirty="0">
                <a:solidFill>
                  <a:srgbClr val="595959"/>
                </a:solidFill>
                <a:latin typeface="Arial"/>
                <a:cs typeface="Arial"/>
              </a:rPr>
              <a:t>Základné čiary a polygóny </a:t>
            </a: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sa tvoria v v momente </a:t>
            </a:r>
            <a:r>
              <a:rPr lang="sk-SK" sz="1800" i="1" dirty="0">
                <a:solidFill>
                  <a:srgbClr val="595959"/>
                </a:solidFill>
                <a:latin typeface="Arial"/>
                <a:cs typeface="Arial"/>
              </a:rPr>
              <a:t>rozpoznávania textu </a:t>
            </a:r>
            <a:r>
              <a:rPr lang="sk-SK" sz="1800" dirty="0">
                <a:solidFill>
                  <a:srgbClr val="595959"/>
                </a:solidFill>
                <a:latin typeface="Arial"/>
                <a:cs typeface="Arial"/>
              </a:rPr>
              <a:t>(Text</a:t>
            </a:r>
            <a:r>
              <a:rPr lang="sk-SK" sz="1800" spc="3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lang="sk-SK" sz="1800" spc="-10" dirty="0" err="1">
                <a:solidFill>
                  <a:srgbClr val="595959"/>
                </a:solidFill>
                <a:latin typeface="Arial"/>
                <a:cs typeface="Arial"/>
              </a:rPr>
              <a:t>Recognition</a:t>
            </a:r>
            <a:r>
              <a:rPr lang="sk-SK" sz="1800" spc="-10" dirty="0">
                <a:solidFill>
                  <a:srgbClr val="595959"/>
                </a:solidFill>
                <a:latin typeface="Arial"/>
                <a:cs typeface="Arial"/>
              </a:rPr>
              <a:t>)</a:t>
            </a:r>
            <a:endParaRPr lang="sk-SK"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8643794" cy="787597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2400" spc="125" dirty="0">
                <a:solidFill>
                  <a:srgbClr val="434343"/>
                </a:solidFill>
              </a:rPr>
              <a:t>Analýzy rozloženie/segmentácia (rozpoznanie textu)</a:t>
            </a:r>
            <a:endParaRPr sz="2400" dirty="0"/>
          </a:p>
        </p:txBody>
      </p:sp>
      <p:grpSp>
        <p:nvGrpSpPr>
          <p:cNvPr id="4" name="object 4"/>
          <p:cNvGrpSpPr/>
          <p:nvPr/>
        </p:nvGrpSpPr>
        <p:grpSpPr>
          <a:xfrm>
            <a:off x="423528" y="1249337"/>
            <a:ext cx="2670810" cy="3508375"/>
            <a:chOff x="423528" y="1249337"/>
            <a:chExt cx="2670810" cy="35083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3528" y="1249337"/>
              <a:ext cx="2670249" cy="35078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0203" y="1296962"/>
              <a:ext cx="2536899" cy="33744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85440" y="1292199"/>
              <a:ext cx="2546985" cy="3384550"/>
            </a:xfrm>
            <a:custGeom>
              <a:avLst/>
              <a:gdLst/>
              <a:ahLst/>
              <a:cxnLst/>
              <a:rect l="l" t="t" r="r" b="b"/>
              <a:pathLst>
                <a:path w="2546985" h="3384550">
                  <a:moveTo>
                    <a:pt x="0" y="0"/>
                  </a:moveTo>
                  <a:lnTo>
                    <a:pt x="2546424" y="0"/>
                  </a:lnTo>
                  <a:lnTo>
                    <a:pt x="2546424" y="3383999"/>
                  </a:lnTo>
                  <a:lnTo>
                    <a:pt x="0" y="33839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36C5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19338" y="3822141"/>
            <a:ext cx="190690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600" spc="85" dirty="0">
                <a:solidFill>
                  <a:srgbClr val="FFFFFF"/>
                </a:solidFill>
                <a:latin typeface="Times New Roman"/>
                <a:cs typeface="Times New Roman"/>
              </a:rPr>
              <a:t>Modely poľa</a:t>
            </a:r>
            <a:endParaRPr sz="26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43350" y="635124"/>
            <a:ext cx="4257299" cy="27353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C96DE8-ABBC-7564-81D8-B97200539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06" y="66421"/>
            <a:ext cx="7578725" cy="1708160"/>
          </a:xfrm>
        </p:spPr>
        <p:txBody>
          <a:bodyPr/>
          <a:lstStyle/>
          <a:p>
            <a:pPr algn="l"/>
            <a:r>
              <a:rPr lang="sk-SK" b="1" dirty="0">
                <a:solidFill>
                  <a:srgbClr val="33475B"/>
                </a:solidFill>
                <a:latin typeface="Noto Sans Display"/>
              </a:rPr>
              <a:t>Začíname: Prvé kroky v </a:t>
            </a:r>
            <a:r>
              <a:rPr lang="sk-SK" b="1" dirty="0" err="1">
                <a:solidFill>
                  <a:srgbClr val="33475B"/>
                </a:solidFill>
                <a:latin typeface="Noto Sans Display"/>
              </a:rPr>
              <a:t>Transkribuse</a:t>
            </a:r>
            <a:br>
              <a:rPr lang="sk-SK" b="1" dirty="0">
                <a:solidFill>
                  <a:srgbClr val="33475B"/>
                </a:solidFill>
                <a:latin typeface="Noto Sans Display"/>
              </a:rPr>
            </a:br>
            <a:br>
              <a:rPr lang="sk-SK" b="1" dirty="0">
                <a:solidFill>
                  <a:srgbClr val="33475B"/>
                </a:solidFill>
                <a:latin typeface="Noto Sans Display"/>
              </a:rPr>
            </a:b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2D96990-2B48-C800-6C99-3D96C4673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277" y="1657350"/>
            <a:ext cx="7578724" cy="2031325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sk-SK" sz="2800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2"/>
              </a:rPr>
              <a:t>1. Registrácia a prehľad používateľského rozhrania</a:t>
            </a:r>
            <a:endParaRPr lang="sk-SK" sz="2800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2800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3"/>
              </a:rPr>
              <a:t>2. Vytvorenie zbierky</a:t>
            </a:r>
            <a:endParaRPr lang="sk-SK" sz="2800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2800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4"/>
              </a:rPr>
              <a:t>3. Nahrávanie súborov</a:t>
            </a:r>
            <a:endParaRPr lang="sk-SK" sz="2800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2800" b="0" i="0" u="none" strike="noStrike" dirty="0">
                <a:solidFill>
                  <a:srgbClr val="2D3E50"/>
                </a:solidFill>
                <a:effectLst/>
                <a:latin typeface="Noto Sans Display"/>
                <a:hlinkClick r:id="rId5"/>
              </a:rPr>
              <a:t>4. Použitie kreditu</a:t>
            </a:r>
            <a:endParaRPr lang="sk-SK" sz="2800" b="0" i="0" dirty="0">
              <a:solidFill>
                <a:srgbClr val="33475B"/>
              </a:solidFill>
              <a:effectLst/>
              <a:latin typeface="Noto Sans Display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891335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95" dirty="0">
                <a:solidFill>
                  <a:srgbClr val="434343"/>
                </a:solidFill>
              </a:rPr>
              <a:t>Modely poľa </a:t>
            </a:r>
            <a:r>
              <a:rPr sz="3000" spc="-10" dirty="0">
                <a:solidFill>
                  <a:srgbClr val="434343"/>
                </a:solidFill>
              </a:rPr>
              <a:t>(</a:t>
            </a:r>
            <a:r>
              <a:rPr sz="30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Beta</a:t>
            </a:r>
            <a:r>
              <a:rPr sz="3000" spc="-10" dirty="0">
                <a:solidFill>
                  <a:srgbClr val="434343"/>
                </a:solidFill>
              </a:rPr>
              <a:t>)</a:t>
            </a:r>
            <a:endParaRPr sz="3000" dirty="0"/>
          </a:p>
        </p:txBody>
      </p:sp>
      <p:grpSp>
        <p:nvGrpSpPr>
          <p:cNvPr id="5" name="object 5"/>
          <p:cNvGrpSpPr/>
          <p:nvPr/>
        </p:nvGrpSpPr>
        <p:grpSpPr>
          <a:xfrm>
            <a:off x="2501800" y="1786025"/>
            <a:ext cx="4140835" cy="2193925"/>
            <a:chOff x="2501800" y="1786025"/>
            <a:chExt cx="4140835" cy="219392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8950" y="1798097"/>
              <a:ext cx="4026101" cy="21314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01800" y="1786025"/>
              <a:ext cx="4140399" cy="21936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8950" y="1824125"/>
              <a:ext cx="4026099" cy="20793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800" y="1330931"/>
            <a:ext cx="4675750" cy="24695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/>
            <a:r>
              <a:rPr lang="sk-SK" sz="1900" dirty="0">
                <a:solidFill>
                  <a:srgbClr val="434343"/>
                </a:solidFill>
                <a:latin typeface="Arial"/>
                <a:cs typeface="Arial"/>
              </a:rPr>
              <a:t>Modely poľa je možné trénovať na:</a:t>
            </a:r>
            <a:r>
              <a:rPr sz="1900" spc="6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900" b="1" dirty="0">
                <a:solidFill>
                  <a:srgbClr val="434343"/>
                </a:solidFill>
                <a:latin typeface="Arial"/>
                <a:cs typeface="Arial"/>
              </a:rPr>
              <a:t>automatické rozpoznávanie a označovanie určitých prvkov (dát) rozloženia dokumentu.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sk-SK" sz="1900" dirty="0">
                <a:solidFill>
                  <a:srgbClr val="434343"/>
                </a:solidFill>
                <a:latin typeface="Arial"/>
                <a:cs typeface="Arial"/>
              </a:rPr>
              <a:t>Bloky textu - Textové oblasti (polia)
Priradenie značiek štruktúry pre tieto oblasti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95" dirty="0">
                <a:solidFill>
                  <a:srgbClr val="434343"/>
                </a:solidFill>
              </a:rPr>
              <a:t>Modely poľa </a:t>
            </a:r>
            <a:r>
              <a:rPr lang="sk-SK" sz="3000" spc="-10" dirty="0">
                <a:solidFill>
                  <a:srgbClr val="434343"/>
                </a:solidFill>
              </a:rPr>
              <a:t>(</a:t>
            </a:r>
            <a:r>
              <a:rPr lang="sk-SK" sz="30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Beta</a:t>
            </a:r>
            <a:r>
              <a:rPr lang="sk-SK" sz="3000" spc="-10" dirty="0">
                <a:solidFill>
                  <a:srgbClr val="434343"/>
                </a:solidFill>
              </a:rPr>
              <a:t>)</a:t>
            </a:r>
            <a:endParaRPr lang="sk-SK" sz="3000" dirty="0"/>
          </a:p>
        </p:txBody>
      </p:sp>
      <p:grpSp>
        <p:nvGrpSpPr>
          <p:cNvPr id="4" name="object 4"/>
          <p:cNvGrpSpPr/>
          <p:nvPr/>
        </p:nvGrpSpPr>
        <p:grpSpPr>
          <a:xfrm>
            <a:off x="4980550" y="1759997"/>
            <a:ext cx="4140835" cy="2245995"/>
            <a:chOff x="4980550" y="1759997"/>
            <a:chExt cx="4140835" cy="22459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0550" y="1759997"/>
              <a:ext cx="4140401" cy="22457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37700" y="1798097"/>
              <a:ext cx="4026101" cy="21314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100262" y="984424"/>
            <a:ext cx="4943475" cy="4159250"/>
            <a:chOff x="2100262" y="984424"/>
            <a:chExt cx="4943475" cy="4159250"/>
          </a:xfrm>
        </p:grpSpPr>
        <p:sp>
          <p:nvSpPr>
            <p:cNvPr id="4" name="object 4"/>
            <p:cNvSpPr/>
            <p:nvPr/>
          </p:nvSpPr>
          <p:spPr>
            <a:xfrm>
              <a:off x="3932699" y="5084574"/>
              <a:ext cx="1278890" cy="59055"/>
            </a:xfrm>
            <a:custGeom>
              <a:avLst/>
              <a:gdLst/>
              <a:ahLst/>
              <a:cxnLst/>
              <a:rect l="l" t="t" r="r" b="b"/>
              <a:pathLst>
                <a:path w="1278889" h="59054">
                  <a:moveTo>
                    <a:pt x="0" y="0"/>
                  </a:moveTo>
                  <a:lnTo>
                    <a:pt x="1278599" y="0"/>
                  </a:lnTo>
                  <a:lnTo>
                    <a:pt x="1278599" y="58924"/>
                  </a:lnTo>
                  <a:lnTo>
                    <a:pt x="0" y="589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8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00262" y="984424"/>
              <a:ext cx="4943475" cy="40731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7412" y="1022524"/>
              <a:ext cx="4829175" cy="39588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75" dirty="0">
                <a:solidFill>
                  <a:srgbClr val="434343"/>
                </a:solidFill>
              </a:rPr>
              <a:t>Blogy textu (Text </a:t>
            </a:r>
            <a:r>
              <a:rPr lang="sk-SK" sz="3000" spc="75" dirty="0" err="1">
                <a:solidFill>
                  <a:srgbClr val="434343"/>
                </a:solidFill>
              </a:rPr>
              <a:t>regions</a:t>
            </a:r>
            <a:r>
              <a:rPr lang="sk-SK" sz="3000" spc="75" dirty="0">
                <a:solidFill>
                  <a:srgbClr val="434343"/>
                </a:solidFill>
              </a:rPr>
              <a:t>)</a:t>
            </a:r>
            <a:endParaRPr sz="30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794612" y="1136575"/>
            <a:ext cx="3555365" cy="4007485"/>
            <a:chOff x="2794612" y="1136575"/>
            <a:chExt cx="3555365" cy="4007485"/>
          </a:xfrm>
        </p:grpSpPr>
        <p:sp>
          <p:nvSpPr>
            <p:cNvPr id="4" name="object 4"/>
            <p:cNvSpPr/>
            <p:nvPr/>
          </p:nvSpPr>
          <p:spPr>
            <a:xfrm>
              <a:off x="3932699" y="5084574"/>
              <a:ext cx="1278890" cy="59055"/>
            </a:xfrm>
            <a:custGeom>
              <a:avLst/>
              <a:gdLst/>
              <a:ahLst/>
              <a:cxnLst/>
              <a:rect l="l" t="t" r="r" b="b"/>
              <a:pathLst>
                <a:path w="1278889" h="59054">
                  <a:moveTo>
                    <a:pt x="0" y="0"/>
                  </a:moveTo>
                  <a:lnTo>
                    <a:pt x="1278599" y="0"/>
                  </a:lnTo>
                  <a:lnTo>
                    <a:pt x="1278599" y="58924"/>
                  </a:lnTo>
                  <a:lnTo>
                    <a:pt x="0" y="589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8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4612" y="1136575"/>
              <a:ext cx="3554776" cy="39438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1762" y="1174675"/>
              <a:ext cx="3440476" cy="382955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135" dirty="0">
                <a:solidFill>
                  <a:srgbClr val="434343"/>
                </a:solidFill>
              </a:rPr>
              <a:t>Noviny</a:t>
            </a:r>
            <a:r>
              <a:rPr sz="3000" spc="135" dirty="0">
                <a:solidFill>
                  <a:srgbClr val="434343"/>
                </a:solidFill>
              </a:rPr>
              <a:t>:</a:t>
            </a:r>
            <a:r>
              <a:rPr sz="3000" spc="30" dirty="0">
                <a:solidFill>
                  <a:srgbClr val="434343"/>
                </a:solidFill>
              </a:rPr>
              <a:t> </a:t>
            </a:r>
            <a:r>
              <a:rPr lang="sk-SK" sz="3000" spc="95" dirty="0">
                <a:solidFill>
                  <a:srgbClr val="434343"/>
                </a:solidFill>
              </a:rPr>
              <a:t>Segmentácia rozloženia</a:t>
            </a:r>
            <a:endParaRPr sz="30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071851" y="1281275"/>
            <a:ext cx="5000625" cy="3633470"/>
            <a:chOff x="2071851" y="1281275"/>
            <a:chExt cx="5000625" cy="36334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1851" y="1281275"/>
              <a:ext cx="5000300" cy="36332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29001" y="1319375"/>
              <a:ext cx="4886000" cy="351897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180" dirty="0">
                <a:solidFill>
                  <a:srgbClr val="434343"/>
                </a:solidFill>
              </a:rPr>
              <a:t>Segmentácia formulára</a:t>
            </a:r>
            <a:endParaRPr sz="30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90" dirty="0">
                <a:solidFill>
                  <a:srgbClr val="434343"/>
                </a:solidFill>
              </a:rPr>
              <a:t>Viac stĺpcové rozloženie textu</a:t>
            </a:r>
            <a:endParaRPr sz="3000" dirty="0"/>
          </a:p>
        </p:txBody>
      </p:sp>
      <p:grpSp>
        <p:nvGrpSpPr>
          <p:cNvPr id="5" name="object 5"/>
          <p:cNvGrpSpPr/>
          <p:nvPr/>
        </p:nvGrpSpPr>
        <p:grpSpPr>
          <a:xfrm>
            <a:off x="1703275" y="1051725"/>
            <a:ext cx="2754630" cy="3877945"/>
            <a:chOff x="1703275" y="1051725"/>
            <a:chExt cx="2754630" cy="387794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03275" y="1051725"/>
              <a:ext cx="2754607" cy="38778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0425" y="1089825"/>
              <a:ext cx="2640307" cy="376357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4584108" y="1060400"/>
            <a:ext cx="2754630" cy="3860800"/>
            <a:chOff x="4584108" y="1060400"/>
            <a:chExt cx="2754630" cy="386080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84108" y="1060400"/>
              <a:ext cx="2754600" cy="38605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1258" y="1098500"/>
              <a:ext cx="2640300" cy="37462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5300" y="1644120"/>
            <a:ext cx="3516629" cy="25258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8600">
              <a:lnSpc>
                <a:spcPct val="114999"/>
              </a:lnSpc>
              <a:spcBef>
                <a:spcPts val="100"/>
              </a:spcBef>
            </a:pPr>
            <a:r>
              <a:rPr lang="sk-SK" sz="2000" b="1" dirty="0">
                <a:solidFill>
                  <a:srgbClr val="434343"/>
                </a:solidFill>
                <a:latin typeface="Arial"/>
                <a:cs typeface="Arial"/>
              </a:rPr>
              <a:t>Pripravte si cca 50 strán tréningových dát:</a:t>
            </a:r>
          </a:p>
          <a:p>
            <a:pPr marL="298450" marR="228600" indent="-285750">
              <a:lnSpc>
                <a:spcPct val="114999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sk-SK" sz="1700" spc="60" dirty="0">
                <a:solidFill>
                  <a:srgbClr val="434343"/>
                </a:solidFill>
                <a:latin typeface="Arial"/>
                <a:cs typeface="Arial"/>
              </a:rPr>
              <a:t>Nakreslite textovú oblasť okolo relevantných informácií, ktoré chcete extrahovať
Priraďujte štrukturálne značky (voliteľné)</a:t>
            </a:r>
            <a:endParaRPr sz="17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402250" y="1588886"/>
            <a:ext cx="4525010" cy="2615565"/>
            <a:chOff x="4402250" y="1588886"/>
            <a:chExt cx="4525010" cy="26155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02250" y="1588886"/>
              <a:ext cx="4524874" cy="26154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9400" y="1626986"/>
              <a:ext cx="4410574" cy="25011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95" dirty="0">
                <a:solidFill>
                  <a:srgbClr val="434343"/>
                </a:solidFill>
              </a:rPr>
              <a:t>Modely poľa </a:t>
            </a:r>
            <a:r>
              <a:rPr lang="sk-SK" sz="3000" spc="-10" dirty="0">
                <a:solidFill>
                  <a:srgbClr val="434343"/>
                </a:solidFill>
              </a:rPr>
              <a:t>(</a:t>
            </a:r>
            <a:r>
              <a:rPr lang="sk-SK" sz="30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4"/>
              </a:rPr>
              <a:t>Beta</a:t>
            </a:r>
            <a:r>
              <a:rPr lang="sk-SK" sz="3000" spc="-10" dirty="0">
                <a:solidFill>
                  <a:srgbClr val="434343"/>
                </a:solidFill>
              </a:rPr>
              <a:t>)</a:t>
            </a:r>
            <a:endParaRPr sz="30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2512437"/>
            <a:ext cx="8839200" cy="669925"/>
            <a:chOff x="152400" y="2512437"/>
            <a:chExt cx="8839200" cy="6699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2512437"/>
              <a:ext cx="8839202" cy="66971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916650" y="2593649"/>
              <a:ext cx="901065" cy="507365"/>
            </a:xfrm>
            <a:custGeom>
              <a:avLst/>
              <a:gdLst/>
              <a:ahLst/>
              <a:cxnLst/>
              <a:rect l="l" t="t" r="r" b="b"/>
              <a:pathLst>
                <a:path w="901065" h="507364">
                  <a:moveTo>
                    <a:pt x="0" y="84551"/>
                  </a:moveTo>
                  <a:lnTo>
                    <a:pt x="6644" y="51640"/>
                  </a:lnTo>
                  <a:lnTo>
                    <a:pt x="24764" y="24764"/>
                  </a:lnTo>
                  <a:lnTo>
                    <a:pt x="51640" y="6644"/>
                  </a:lnTo>
                  <a:lnTo>
                    <a:pt x="84551" y="0"/>
                  </a:lnTo>
                  <a:lnTo>
                    <a:pt x="816048" y="0"/>
                  </a:lnTo>
                  <a:lnTo>
                    <a:pt x="862957" y="14205"/>
                  </a:lnTo>
                  <a:lnTo>
                    <a:pt x="894164" y="52195"/>
                  </a:lnTo>
                  <a:lnTo>
                    <a:pt x="900599" y="84551"/>
                  </a:lnTo>
                  <a:lnTo>
                    <a:pt x="900599" y="422748"/>
                  </a:lnTo>
                  <a:lnTo>
                    <a:pt x="893955" y="455659"/>
                  </a:lnTo>
                  <a:lnTo>
                    <a:pt x="875835" y="482535"/>
                  </a:lnTo>
                  <a:lnTo>
                    <a:pt x="848959" y="500655"/>
                  </a:lnTo>
                  <a:lnTo>
                    <a:pt x="816048" y="507299"/>
                  </a:lnTo>
                  <a:lnTo>
                    <a:pt x="84551" y="507299"/>
                  </a:lnTo>
                  <a:lnTo>
                    <a:pt x="51640" y="500655"/>
                  </a:lnTo>
                  <a:lnTo>
                    <a:pt x="24764" y="482535"/>
                  </a:lnTo>
                  <a:lnTo>
                    <a:pt x="6644" y="455659"/>
                  </a:lnTo>
                  <a:lnTo>
                    <a:pt x="0" y="422748"/>
                  </a:lnTo>
                  <a:lnTo>
                    <a:pt x="0" y="84551"/>
                  </a:lnTo>
                  <a:close/>
                </a:path>
              </a:pathLst>
            </a:custGeom>
            <a:ln w="19049">
              <a:solidFill>
                <a:srgbClr val="3151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66800" y="3867150"/>
            <a:ext cx="74676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400" dirty="0">
                <a:solidFill>
                  <a:srgbClr val="FF0000"/>
                </a:solidFill>
                <a:latin typeface="Arial"/>
                <a:cs typeface="Arial"/>
              </a:rPr>
              <a:t>Modely (</a:t>
            </a:r>
            <a:r>
              <a:rPr lang="sk-SK" sz="1400" dirty="0" err="1">
                <a:solidFill>
                  <a:srgbClr val="FF0000"/>
                </a:solidFill>
                <a:latin typeface="Arial"/>
                <a:cs typeface="Arial"/>
              </a:rPr>
              <a:t>Models</a:t>
            </a:r>
            <a:r>
              <a:rPr lang="sk-SK" sz="1400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r>
              <a:rPr lang="sk-SK" sz="1400" dirty="0">
                <a:latin typeface="Arial"/>
                <a:cs typeface="Arial"/>
              </a:rPr>
              <a:t> </a:t>
            </a:r>
            <a:r>
              <a:rPr sz="1400" dirty="0" err="1">
                <a:latin typeface="Arial"/>
                <a:cs typeface="Arial"/>
              </a:rPr>
              <a:t>Transkribus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lang="sk-SK" sz="1400" dirty="0">
                <a:latin typeface="Arial"/>
                <a:cs typeface="Arial"/>
              </a:rPr>
              <a:t>je miesto, kde môžete trénovať a spravovať svoje modely</a:t>
            </a:r>
            <a:r>
              <a:rPr sz="1400" spc="-10" dirty="0"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95" dirty="0">
                <a:solidFill>
                  <a:srgbClr val="434343"/>
                </a:solidFill>
              </a:rPr>
              <a:t>Modely poľa </a:t>
            </a:r>
            <a:r>
              <a:rPr lang="sk-SK" sz="3000" spc="-10" dirty="0">
                <a:solidFill>
                  <a:srgbClr val="434343"/>
                </a:solidFill>
              </a:rPr>
              <a:t>(</a:t>
            </a:r>
            <a:r>
              <a:rPr lang="sk-SK" sz="30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3"/>
              </a:rPr>
              <a:t>Beta</a:t>
            </a:r>
            <a:r>
              <a:rPr lang="sk-SK" sz="3000" spc="-10" dirty="0">
                <a:solidFill>
                  <a:srgbClr val="434343"/>
                </a:solidFill>
              </a:rPr>
              <a:t>)</a:t>
            </a:r>
            <a:endParaRPr sz="30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74024" y="1173299"/>
            <a:ext cx="3568065" cy="1759585"/>
            <a:chOff x="5174024" y="1173299"/>
            <a:chExt cx="3568065" cy="17595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74024" y="1173299"/>
              <a:ext cx="3567900" cy="17592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1174" y="1211399"/>
              <a:ext cx="3453600" cy="164489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929749" y="3736500"/>
            <a:ext cx="7284720" cy="937260"/>
            <a:chOff x="929749" y="3736500"/>
            <a:chExt cx="7284720" cy="9372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9749" y="3736500"/>
              <a:ext cx="7284600" cy="9369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6899" y="3774600"/>
              <a:ext cx="7170299" cy="822599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5591787" y="1999775"/>
            <a:ext cx="1473835" cy="245745"/>
          </a:xfrm>
          <a:custGeom>
            <a:avLst/>
            <a:gdLst/>
            <a:ahLst/>
            <a:cxnLst/>
            <a:rect l="l" t="t" r="r" b="b"/>
            <a:pathLst>
              <a:path w="1473834" h="245744">
                <a:moveTo>
                  <a:pt x="0" y="0"/>
                </a:moveTo>
                <a:lnTo>
                  <a:pt x="1473299" y="0"/>
                </a:lnTo>
                <a:lnTo>
                  <a:pt x="1473299" y="245699"/>
                </a:lnTo>
                <a:lnTo>
                  <a:pt x="0" y="2456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95" dirty="0">
                <a:solidFill>
                  <a:srgbClr val="434343"/>
                </a:solidFill>
              </a:rPr>
              <a:t>Modely poľa </a:t>
            </a:r>
            <a:r>
              <a:rPr lang="sk-SK" sz="3000" spc="-10" dirty="0">
                <a:solidFill>
                  <a:srgbClr val="434343"/>
                </a:solidFill>
              </a:rPr>
              <a:t>(</a:t>
            </a:r>
            <a:r>
              <a:rPr lang="sk-SK" sz="30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6"/>
              </a:rPr>
              <a:t>Beta</a:t>
            </a:r>
            <a:r>
              <a:rPr lang="sk-SK" sz="3000" spc="-10" dirty="0">
                <a:solidFill>
                  <a:srgbClr val="434343"/>
                </a:solidFill>
              </a:rPr>
              <a:t>)</a:t>
            </a:r>
            <a:endParaRPr sz="3000" dirty="0"/>
          </a:p>
        </p:txBody>
      </p:sp>
      <p:sp>
        <p:nvSpPr>
          <p:cNvPr id="10" name="object 10"/>
          <p:cNvSpPr txBox="1"/>
          <p:nvPr/>
        </p:nvSpPr>
        <p:spPr>
          <a:xfrm>
            <a:off x="195406" y="1234133"/>
            <a:ext cx="4921468" cy="1946687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79095" indent="-366395">
              <a:lnSpc>
                <a:spcPct val="100000"/>
              </a:lnSpc>
              <a:spcBef>
                <a:spcPts val="420"/>
              </a:spcBef>
              <a:buChar char="●"/>
              <a:tabLst>
                <a:tab pos="379095" algn="l"/>
              </a:tabLst>
            </a:pP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Tréningové údaje (</a:t>
            </a:r>
            <a:r>
              <a:rPr lang="sk-SK" sz="1800" dirty="0" err="1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800" dirty="0" err="1">
                <a:solidFill>
                  <a:srgbClr val="434343"/>
                </a:solidFill>
                <a:latin typeface="Arial"/>
                <a:cs typeface="Arial"/>
              </a:rPr>
              <a:t>Data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</a:p>
          <a:p>
            <a:pPr marL="379095" indent="-366395">
              <a:lnSpc>
                <a:spcPct val="100000"/>
              </a:lnSpc>
              <a:spcBef>
                <a:spcPts val="420"/>
              </a:spcBef>
              <a:buChar char="●"/>
              <a:tabLst>
                <a:tab pos="379095" algn="l"/>
              </a:tabLst>
            </a:pP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Výber značky (tagov) (Tag </a:t>
            </a:r>
            <a:r>
              <a:rPr lang="sk-SK" sz="1800" dirty="0" err="1">
                <a:solidFill>
                  <a:srgbClr val="434343"/>
                </a:solidFill>
                <a:latin typeface="Arial"/>
                <a:cs typeface="Arial"/>
              </a:rPr>
              <a:t>Selection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</a:p>
          <a:p>
            <a:pPr marL="379095" indent="-366395">
              <a:lnSpc>
                <a:spcPct val="100000"/>
              </a:lnSpc>
              <a:spcBef>
                <a:spcPts val="420"/>
              </a:spcBef>
              <a:buChar char="●"/>
              <a:tabLst>
                <a:tab pos="379095" algn="l"/>
              </a:tabLst>
            </a:pP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Overovacie údaje (</a:t>
            </a:r>
            <a:r>
              <a:rPr lang="sk-SK" sz="1800" dirty="0" err="1">
                <a:solidFill>
                  <a:srgbClr val="434343"/>
                </a:solidFill>
                <a:latin typeface="Arial"/>
                <a:cs typeface="Arial"/>
              </a:rPr>
              <a:t>Validation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800" dirty="0" err="1">
                <a:solidFill>
                  <a:srgbClr val="434343"/>
                </a:solidFill>
                <a:latin typeface="Arial"/>
                <a:cs typeface="Arial"/>
              </a:rPr>
              <a:t>Data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</a:p>
          <a:p>
            <a:pPr marL="379095" indent="-366395">
              <a:lnSpc>
                <a:spcPct val="100000"/>
              </a:lnSpc>
              <a:spcBef>
                <a:spcPts val="420"/>
              </a:spcBef>
              <a:buChar char="●"/>
              <a:tabLst>
                <a:tab pos="379095" algn="l"/>
              </a:tabLst>
            </a:pPr>
            <a:r>
              <a:rPr lang="sk-SK" sz="1800" spc="50" dirty="0">
                <a:solidFill>
                  <a:srgbClr val="434343"/>
                </a:solidFill>
                <a:latin typeface="Arial"/>
                <a:cs typeface="Arial"/>
              </a:rPr>
              <a:t>Nastavenie modelu (Model </a:t>
            </a:r>
            <a:r>
              <a:rPr lang="sk-SK" sz="1800" spc="50" dirty="0" err="1">
                <a:solidFill>
                  <a:srgbClr val="434343"/>
                </a:solidFill>
                <a:latin typeface="Arial"/>
                <a:cs typeface="Arial"/>
              </a:rPr>
              <a:t>Setup</a:t>
            </a:r>
            <a:r>
              <a:rPr lang="sk-SK" sz="1800" spc="5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</a:p>
          <a:p>
            <a:pPr marL="379095" indent="-366395">
              <a:lnSpc>
                <a:spcPct val="100000"/>
              </a:lnSpc>
              <a:spcBef>
                <a:spcPts val="420"/>
              </a:spcBef>
              <a:buChar char="●"/>
              <a:tabLst>
                <a:tab pos="379095" algn="l"/>
              </a:tabLst>
            </a:pPr>
            <a:r>
              <a:rPr lang="sk-SK" sz="1800" spc="45" dirty="0">
                <a:solidFill>
                  <a:srgbClr val="434343"/>
                </a:solidFill>
                <a:latin typeface="Arial"/>
                <a:cs typeface="Arial"/>
              </a:rPr>
              <a:t>Rozšírené nastavenia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lang="sk-SK" sz="1800" dirty="0">
                <a:solidFill>
                  <a:srgbClr val="434343"/>
                </a:solidFill>
                <a:latin typeface="Arial"/>
                <a:cs typeface="Arial"/>
              </a:rPr>
              <a:t>Cykly tréningu a miera učenia</a:t>
            </a:r>
            <a:r>
              <a:rPr sz="1800" spc="-1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944" y="1274265"/>
            <a:ext cx="5068570" cy="1291379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34975" indent="-422275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3497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Vytvorenie </a:t>
            </a:r>
            <a:r>
              <a:rPr lang="sk-SK" sz="1700" b="1" dirty="0" err="1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lang="sk-SK" sz="1700" b="1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b="1" dirty="0" err="1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lang="sk-SK" sz="1700" b="1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pre rozpoznávanie polí</a:t>
            </a:r>
            <a:r>
              <a:rPr sz="1700" b="1" spc="-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endParaRPr sz="1700" dirty="0">
              <a:latin typeface="Arial"/>
              <a:cs typeface="Arial"/>
            </a:endParaRPr>
          </a:p>
          <a:p>
            <a:pPr marL="593725" lvl="1" indent="-158750">
              <a:lnSpc>
                <a:spcPct val="100000"/>
              </a:lnSpc>
              <a:spcBef>
                <a:spcPts val="610"/>
              </a:spcBef>
              <a:buChar char="-"/>
              <a:tabLst>
                <a:tab pos="593725" algn="l"/>
              </a:tabLst>
            </a:pPr>
            <a:r>
              <a:rPr lang="sk-SK" sz="1700" spc="60" dirty="0">
                <a:solidFill>
                  <a:srgbClr val="434343"/>
                </a:solidFill>
                <a:latin typeface="Arial"/>
                <a:cs typeface="Arial"/>
              </a:rPr>
              <a:t>minimálne 50 strán
Viac strán so zložitým rozložením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0" dirty="0">
                <a:solidFill>
                  <a:srgbClr val="434343"/>
                </a:solidFill>
              </a:rPr>
              <a:t>Spracovanie dokumentov s poľami</a:t>
            </a:r>
            <a:endParaRPr sz="3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3442" y="2438410"/>
            <a:ext cx="111506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1300" b="1" spc="-10" dirty="0">
                <a:solidFill>
                  <a:srgbClr val="FF0000"/>
                </a:solidFill>
                <a:latin typeface="Arial"/>
                <a:cs typeface="Arial"/>
              </a:rPr>
              <a:t>Spolupráca</a:t>
            </a:r>
            <a:endParaRPr sz="1950" baseline="2136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0882" y="2435746"/>
            <a:ext cx="270446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sk-SK" sz="1300" b="1" dirty="0">
                <a:solidFill>
                  <a:srgbClr val="FF0000"/>
                </a:solidFill>
                <a:latin typeface="Arial"/>
                <a:cs typeface="Arial"/>
              </a:rPr>
              <a:t>Manuálny a automatický prepis ručne písaných a tlačených dokumentov</a:t>
            </a:r>
            <a:endParaRPr sz="13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14908" y="2438365"/>
            <a:ext cx="2304891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095" marR="5080" indent="-240029">
              <a:lnSpc>
                <a:spcPct val="100000"/>
              </a:lnSpc>
              <a:spcBef>
                <a:spcPts val="100"/>
              </a:spcBef>
            </a:pPr>
            <a:r>
              <a:rPr lang="sk-SK" sz="1300" b="1" dirty="0">
                <a:solidFill>
                  <a:srgbClr val="FF0000"/>
                </a:solidFill>
                <a:latin typeface="Arial"/>
                <a:cs typeface="Arial"/>
              </a:rPr>
              <a:t>Trénovanie modelov </a:t>
            </a:r>
          </a:p>
          <a:p>
            <a:pPr marL="252095" marR="5080" indent="-240029">
              <a:lnSpc>
                <a:spcPct val="100000"/>
              </a:lnSpc>
              <a:spcBef>
                <a:spcPts val="100"/>
              </a:spcBef>
            </a:pPr>
            <a:r>
              <a:rPr lang="sk-SK" sz="1300" b="1" dirty="0">
                <a:solidFill>
                  <a:srgbClr val="FF0000"/>
                </a:solidFill>
                <a:latin typeface="Arial"/>
                <a:cs typeface="Arial"/>
              </a:rPr>
              <a:t>umelej inteligencie</a:t>
            </a:r>
            <a:endParaRPr sz="13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1350" y="1381700"/>
            <a:ext cx="1028699" cy="10286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30825" y="1337549"/>
            <a:ext cx="1028700" cy="102772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29100" y="1404262"/>
            <a:ext cx="983574" cy="98357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200" y="66421"/>
            <a:ext cx="7697931" cy="7027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9235" marR="5652770" indent="-217170">
              <a:lnSpc>
                <a:spcPct val="100000"/>
              </a:lnSpc>
              <a:spcBef>
                <a:spcPts val="100"/>
              </a:spcBef>
            </a:pPr>
            <a:r>
              <a:rPr lang="sk-SK" sz="1300" b="1" dirty="0">
                <a:solidFill>
                  <a:srgbClr val="FF0000"/>
                </a:solidFill>
                <a:latin typeface="Arial"/>
                <a:cs typeface="Arial"/>
              </a:rPr>
              <a:t>Vyhľadávanie</a:t>
            </a:r>
            <a:endParaRPr sz="13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80365" algn="ctr">
              <a:lnSpc>
                <a:spcPct val="100000"/>
              </a:lnSpc>
              <a:spcBef>
                <a:spcPts val="110"/>
              </a:spcBef>
            </a:pPr>
            <a:r>
              <a:rPr lang="sk-SK" sz="3100" spc="135" dirty="0">
                <a:solidFill>
                  <a:srgbClr val="434343"/>
                </a:solidFill>
              </a:rPr>
              <a:t>Čo </a:t>
            </a:r>
            <a:r>
              <a:rPr lang="sk-SK" sz="3100" spc="135" dirty="0" err="1">
                <a:solidFill>
                  <a:srgbClr val="434343"/>
                </a:solidFill>
              </a:rPr>
              <a:t>Transkribus</a:t>
            </a:r>
            <a:r>
              <a:rPr lang="sk-SK" sz="3100" spc="135" dirty="0">
                <a:solidFill>
                  <a:srgbClr val="434343"/>
                </a:solidFill>
              </a:rPr>
              <a:t> umožňuje?</a:t>
            </a:r>
            <a:endParaRPr sz="3100" dirty="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31350" y="3296699"/>
            <a:ext cx="1028700" cy="102775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714909" y="4266711"/>
            <a:ext cx="1713864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99900"/>
              </a:lnSpc>
              <a:spcBef>
                <a:spcPts val="100"/>
              </a:spcBef>
            </a:pPr>
            <a:r>
              <a:rPr lang="sk-SK" sz="1300" b="1" dirty="0" err="1">
                <a:solidFill>
                  <a:srgbClr val="FF0000"/>
                </a:solidFill>
                <a:latin typeface="Arial"/>
                <a:cs typeface="Arial"/>
              </a:rPr>
              <a:t>Tagovanie</a:t>
            </a:r>
            <a:r>
              <a:rPr lang="sk-SK" sz="1300" b="1" dirty="0">
                <a:solidFill>
                  <a:srgbClr val="FF0000"/>
                </a:solidFill>
                <a:latin typeface="Arial"/>
                <a:cs typeface="Arial"/>
              </a:rPr>
              <a:t> štruktúry a obsahu dokumentov</a:t>
            </a:r>
            <a:endParaRPr sz="1950" baseline="2136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16462" y="3203800"/>
            <a:ext cx="983574" cy="98357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248400" y="4313873"/>
            <a:ext cx="1944907" cy="421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 marR="5080" indent="-266700">
              <a:lnSpc>
                <a:spcPct val="100000"/>
              </a:lnSpc>
              <a:spcBef>
                <a:spcPts val="100"/>
              </a:spcBef>
            </a:pPr>
            <a:r>
              <a:rPr lang="sk-SK" sz="1300" b="1" spc="10" dirty="0">
                <a:solidFill>
                  <a:srgbClr val="FF0000"/>
                </a:solidFill>
                <a:latin typeface="Arial"/>
                <a:cs typeface="Arial"/>
              </a:rPr>
              <a:t>Export dokumentov v rôznych formátoch</a:t>
            </a:r>
            <a:endParaRPr sz="13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83951" y="3251616"/>
            <a:ext cx="1028699" cy="1027758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7596" y="1274265"/>
            <a:ext cx="6823803" cy="704039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Vytvorenie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lang="sk-SK" sz="1700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lang="sk-SK" sz="1700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pre rozpoznávanie polí </a:t>
            </a:r>
          </a:p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Trénovanie modelu rozpoznávania polí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0" dirty="0">
                <a:solidFill>
                  <a:srgbClr val="434343"/>
                </a:solidFill>
              </a:rPr>
              <a:t>Spracovanie dokumentov s poľami</a:t>
            </a:r>
            <a:endParaRPr sz="36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1237" y="1274265"/>
            <a:ext cx="6880859" cy="1036319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Vytvorenie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lang="sk-SK" sz="1700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lang="sk-SK" sz="1700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pre rozpoznávanie polí </a:t>
            </a:r>
          </a:p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Trénovanie modelu rozpoznávania polí</a:t>
            </a:r>
            <a:endParaRPr lang="sk-SK" sz="1700" dirty="0">
              <a:latin typeface="Arial"/>
              <a:cs typeface="Arial"/>
            </a:endParaRPr>
          </a:p>
          <a:p>
            <a:pPr marL="471805" indent="-459105">
              <a:lnSpc>
                <a:spcPct val="100000"/>
              </a:lnSpc>
              <a:spcBef>
                <a:spcPts val="615"/>
              </a:spcBef>
              <a:buAutoNum type="arabicParenR"/>
              <a:tabLst>
                <a:tab pos="47180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Použitie modelu rozpoznávania polí na zostávajúce strany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0" dirty="0">
                <a:solidFill>
                  <a:srgbClr val="434343"/>
                </a:solidFill>
              </a:rPr>
              <a:t>Spracovanie dokumentov s poľami</a:t>
            </a:r>
            <a:endParaRPr sz="36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7252" y="1274265"/>
            <a:ext cx="8428355" cy="3258584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Vytvorenie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lang="sk-SK" sz="1700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lang="sk-SK" sz="1700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pre rozpoznávanie polí </a:t>
            </a:r>
          </a:p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Trénovanie modelu rozpoznávania polí</a:t>
            </a:r>
            <a:endParaRPr lang="sk-SK" sz="1700" dirty="0">
              <a:latin typeface="Arial"/>
              <a:cs typeface="Arial"/>
            </a:endParaRPr>
          </a:p>
          <a:p>
            <a:pPr marL="471805" indent="-459105">
              <a:lnSpc>
                <a:spcPct val="100000"/>
              </a:lnSpc>
              <a:spcBef>
                <a:spcPts val="615"/>
              </a:spcBef>
              <a:buAutoNum type="arabicParenR"/>
              <a:tabLst>
                <a:tab pos="47180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Použitie modelu rozpoznávania polí na zostávajúce strany</a:t>
            </a:r>
            <a:endParaRPr sz="1700" dirty="0">
              <a:latin typeface="Arial"/>
              <a:cs typeface="Arial"/>
            </a:endParaRPr>
          </a:p>
          <a:p>
            <a:pPr marL="475615" indent="-462915">
              <a:lnSpc>
                <a:spcPct val="100000"/>
              </a:lnSpc>
              <a:spcBef>
                <a:spcPts val="610"/>
              </a:spcBef>
              <a:buAutoNum type="arabicParenR"/>
              <a:tabLst>
                <a:tab pos="475615" algn="l"/>
              </a:tabLst>
            </a:pPr>
            <a:r>
              <a:rPr lang="sk-SK" sz="1700" b="1" spc="-20" dirty="0">
                <a:solidFill>
                  <a:srgbClr val="434343"/>
                </a:solidFill>
                <a:latin typeface="Arial"/>
                <a:cs typeface="Arial"/>
              </a:rPr>
              <a:t>Spustenie rozpoznávania rozloženia na detekciu čiar</a:t>
            </a:r>
            <a:r>
              <a:rPr sz="1700" b="1" spc="-1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endParaRPr sz="1700" dirty="0">
              <a:latin typeface="Arial"/>
              <a:cs typeface="Arial"/>
            </a:endParaRPr>
          </a:p>
          <a:p>
            <a:pPr marL="475615">
              <a:lnSpc>
                <a:spcPct val="100000"/>
              </a:lnSpc>
              <a:spcBef>
                <a:spcPts val="615"/>
              </a:spcBef>
            </a:pPr>
            <a:r>
              <a:rPr lang="sk-SK" sz="1700" spc="-10" dirty="0">
                <a:solidFill>
                  <a:srgbClr val="FF0000"/>
                </a:solidFill>
                <a:latin typeface="Arial"/>
                <a:cs typeface="Arial"/>
              </a:rPr>
              <a:t>Nastavenia</a:t>
            </a:r>
            <a:r>
              <a:rPr sz="1700" spc="-10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sz="17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634365" lvl="1" indent="-158750">
              <a:lnSpc>
                <a:spcPct val="100000"/>
              </a:lnSpc>
              <a:spcBef>
                <a:spcPts val="610"/>
              </a:spcBef>
              <a:buFont typeface="Arial"/>
              <a:buChar char="-"/>
              <a:tabLst>
                <a:tab pos="634365" algn="l"/>
              </a:tabLst>
            </a:pPr>
            <a:r>
              <a:rPr lang="sk-SK" sz="1700" b="1" spc="-10" dirty="0">
                <a:solidFill>
                  <a:srgbClr val="434343"/>
                </a:solidFill>
                <a:latin typeface="Arial"/>
                <a:cs typeface="Arial"/>
              </a:rPr>
              <a:t>Model základnej čiary (</a:t>
            </a:r>
            <a:r>
              <a:rPr sz="1700" b="1" spc="-10" dirty="0">
                <a:solidFill>
                  <a:srgbClr val="434343"/>
                </a:solidFill>
                <a:latin typeface="Arial"/>
                <a:cs typeface="Arial"/>
              </a:rPr>
              <a:t>Baseline</a:t>
            </a:r>
            <a:r>
              <a:rPr sz="1700" b="1" spc="11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434343"/>
                </a:solidFill>
                <a:latin typeface="Arial"/>
                <a:cs typeface="Arial"/>
              </a:rPr>
              <a:t>model</a:t>
            </a: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:</a:t>
            </a:r>
            <a:r>
              <a:rPr sz="1700" spc="25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Horizontal/Mixed</a:t>
            </a:r>
            <a:r>
              <a:rPr sz="1700" spc="2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Text</a:t>
            </a:r>
            <a:r>
              <a:rPr sz="1700" spc="2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Line</a:t>
            </a:r>
            <a:r>
              <a:rPr sz="1700" spc="25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Orientation/Model</a:t>
            </a:r>
            <a:r>
              <a:rPr sz="1700" spc="25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trained</a:t>
            </a:r>
            <a:r>
              <a:rPr sz="1700" spc="2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60" dirty="0">
                <a:solidFill>
                  <a:srgbClr val="434343"/>
                </a:solidFill>
                <a:latin typeface="Arial"/>
                <a:cs typeface="Arial"/>
              </a:rPr>
              <a:t>by</a:t>
            </a:r>
            <a:r>
              <a:rPr sz="1700" spc="25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434343"/>
                </a:solidFill>
                <a:latin typeface="Arial"/>
                <a:cs typeface="Arial"/>
              </a:rPr>
              <a:t>you</a:t>
            </a:r>
            <a:endParaRPr sz="1700" dirty="0">
              <a:latin typeface="Arial"/>
              <a:cs typeface="Arial"/>
            </a:endParaRPr>
          </a:p>
          <a:p>
            <a:pPr marL="634365" lvl="1" indent="-158750">
              <a:lnSpc>
                <a:spcPct val="100000"/>
              </a:lnSpc>
              <a:spcBef>
                <a:spcPts val="610"/>
              </a:spcBef>
              <a:buFont typeface="Arial"/>
              <a:buChar char="-"/>
              <a:tabLst>
                <a:tab pos="63436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Zachovanie existujúcich blokov - oblastí textu </a:t>
            </a:r>
            <a:r>
              <a:rPr sz="1700" spc="50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lang="sk-SK" sz="1700" spc="50" dirty="0">
                <a:solidFill>
                  <a:srgbClr val="434343"/>
                </a:solidFill>
                <a:latin typeface="Arial"/>
                <a:cs typeface="Arial"/>
              </a:rPr>
              <a:t>môže pomôcť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7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Minimálna dĺžka základnej čiary: (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low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) nízka</a:t>
            </a:r>
          </a:p>
          <a:p>
            <a:pPr marL="634365" lvl="1" indent="-158750">
              <a:lnSpc>
                <a:spcPct val="100000"/>
              </a:lnSpc>
              <a:spcBef>
                <a:spcPts val="610"/>
              </a:spcBef>
              <a:buFont typeface="Arial"/>
              <a:buChar char="-"/>
              <a:tabLst>
                <a:tab pos="63436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Rozdelené čiary na hranici regiónu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0" dirty="0">
                <a:solidFill>
                  <a:srgbClr val="434343"/>
                </a:solidFill>
              </a:rPr>
              <a:t>Spracovanie dokumentov s poľami</a:t>
            </a:r>
            <a:endParaRPr sz="36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4455" y="1274265"/>
            <a:ext cx="7051040" cy="2319866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Vytvorenie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lang="sk-SK" sz="1700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lang="sk-SK" sz="1700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pre rozpoznávanie polí </a:t>
            </a:r>
          </a:p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Trénovanie modelu rozpoznávania polí</a:t>
            </a:r>
            <a:endParaRPr lang="sk-SK" sz="1700" dirty="0">
              <a:latin typeface="Arial"/>
              <a:cs typeface="Arial"/>
            </a:endParaRPr>
          </a:p>
          <a:p>
            <a:pPr marL="471805" indent="-459105">
              <a:lnSpc>
                <a:spcPct val="100000"/>
              </a:lnSpc>
              <a:spcBef>
                <a:spcPts val="615"/>
              </a:spcBef>
              <a:buAutoNum type="arabicParenR"/>
              <a:tabLst>
                <a:tab pos="47180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Použitie modelu rozpoznávania polí na zostávajúce strany</a:t>
            </a:r>
            <a:endParaRPr lang="sk-SK" sz="1700" dirty="0">
              <a:latin typeface="Arial"/>
              <a:cs typeface="Arial"/>
            </a:endParaRPr>
          </a:p>
          <a:p>
            <a:pPr marL="475615" indent="-462915">
              <a:lnSpc>
                <a:spcPct val="100000"/>
              </a:lnSpc>
              <a:spcBef>
                <a:spcPts val="610"/>
              </a:spcBef>
              <a:buAutoNum type="arabicParenR"/>
              <a:tabLst>
                <a:tab pos="475615" algn="l"/>
              </a:tabLst>
            </a:pPr>
            <a:r>
              <a:rPr lang="sk-SK" sz="1700" spc="-20" dirty="0">
                <a:solidFill>
                  <a:srgbClr val="434343"/>
                </a:solidFill>
                <a:latin typeface="Arial"/>
                <a:cs typeface="Arial"/>
              </a:rPr>
              <a:t>Spustenie rozpoznávania rozloženia na detekciu čiar</a:t>
            </a:r>
            <a:endParaRPr lang="sk-SK" sz="1700" dirty="0">
              <a:latin typeface="Arial"/>
              <a:cs typeface="Arial"/>
            </a:endParaRPr>
          </a:p>
          <a:p>
            <a:pPr marL="467995" indent="-455295">
              <a:lnSpc>
                <a:spcPct val="100000"/>
              </a:lnSpc>
              <a:spcBef>
                <a:spcPts val="615"/>
              </a:spcBef>
              <a:buAutoNum type="arabicParenR"/>
              <a:tabLst>
                <a:tab pos="467995" algn="l"/>
              </a:tabLst>
            </a:pPr>
            <a:r>
              <a:rPr lang="sk-SK" sz="1700" b="1" dirty="0">
                <a:solidFill>
                  <a:srgbClr val="434343"/>
                </a:solidFill>
                <a:latin typeface="Arial"/>
                <a:cs typeface="Arial"/>
              </a:rPr>
              <a:t>Rozpoznávanie textu</a:t>
            </a:r>
          </a:p>
          <a:p>
            <a:pPr marL="467995" indent="-455295">
              <a:lnSpc>
                <a:spcPct val="100000"/>
              </a:lnSpc>
              <a:spcBef>
                <a:spcPts val="615"/>
              </a:spcBef>
              <a:buAutoNum type="arabicParenR"/>
              <a:tabLst>
                <a:tab pos="46799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Verejný model / Privátny model, ktorý ste vyškolili, → možnosť aplikovať rôzne modely v rôznych oblastiach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0" dirty="0">
                <a:solidFill>
                  <a:srgbClr val="434343"/>
                </a:solidFill>
              </a:rPr>
              <a:t>Spracovanie dokumentov s poľami</a:t>
            </a:r>
            <a:endParaRPr sz="360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1083" y="1274265"/>
            <a:ext cx="6600190" cy="272034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Vytvorenie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Ground</a:t>
            </a:r>
            <a:r>
              <a:rPr lang="sk-SK" sz="1700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 err="1">
                <a:solidFill>
                  <a:srgbClr val="434343"/>
                </a:solidFill>
                <a:latin typeface="Arial"/>
                <a:cs typeface="Arial"/>
              </a:rPr>
              <a:t>Truth</a:t>
            </a:r>
            <a:r>
              <a:rPr lang="sk-SK" sz="1700" spc="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pre rozpoznávanie polí </a:t>
            </a:r>
          </a:p>
          <a:p>
            <a:pPr marL="465455" indent="-400050">
              <a:lnSpc>
                <a:spcPct val="100000"/>
              </a:lnSpc>
              <a:spcBef>
                <a:spcPts val="710"/>
              </a:spcBef>
              <a:buAutoNum type="arabicParenR"/>
              <a:tabLst>
                <a:tab pos="46545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Trénovanie modelu rozpoznávania polí</a:t>
            </a:r>
            <a:endParaRPr lang="sk-SK" sz="1700" dirty="0">
              <a:latin typeface="Arial"/>
              <a:cs typeface="Arial"/>
            </a:endParaRPr>
          </a:p>
          <a:p>
            <a:pPr marL="471805" indent="-459105">
              <a:lnSpc>
                <a:spcPct val="100000"/>
              </a:lnSpc>
              <a:spcBef>
                <a:spcPts val="615"/>
              </a:spcBef>
              <a:buAutoNum type="arabicParenR"/>
              <a:tabLst>
                <a:tab pos="47180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Použitie modelu rozpoznávania polí na zostávajúce strany</a:t>
            </a:r>
            <a:endParaRPr lang="sk-SK" sz="1700" dirty="0">
              <a:latin typeface="Arial"/>
              <a:cs typeface="Arial"/>
            </a:endParaRPr>
          </a:p>
          <a:p>
            <a:pPr marL="475615" indent="-462915">
              <a:lnSpc>
                <a:spcPct val="100000"/>
              </a:lnSpc>
              <a:spcBef>
                <a:spcPts val="610"/>
              </a:spcBef>
              <a:buAutoNum type="arabicParenR"/>
              <a:tabLst>
                <a:tab pos="475615" algn="l"/>
              </a:tabLst>
            </a:pPr>
            <a:r>
              <a:rPr lang="sk-SK" sz="1700" spc="-20" dirty="0">
                <a:solidFill>
                  <a:srgbClr val="434343"/>
                </a:solidFill>
                <a:latin typeface="Arial"/>
                <a:cs typeface="Arial"/>
              </a:rPr>
              <a:t>Spustenie rozpoznávania rozloženia na detekciu čiar</a:t>
            </a:r>
            <a:endParaRPr lang="sk-SK" sz="1700" dirty="0">
              <a:latin typeface="Arial"/>
              <a:cs typeface="Arial"/>
            </a:endParaRPr>
          </a:p>
          <a:p>
            <a:pPr marL="467995" indent="-455295">
              <a:lnSpc>
                <a:spcPct val="100000"/>
              </a:lnSpc>
              <a:spcBef>
                <a:spcPts val="615"/>
              </a:spcBef>
              <a:buAutoNum type="arabicParenR"/>
              <a:tabLst>
                <a:tab pos="46799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Rozpoznávanie textu</a:t>
            </a:r>
          </a:p>
          <a:p>
            <a:pPr marL="471805">
              <a:lnSpc>
                <a:spcPct val="100000"/>
              </a:lnSpc>
              <a:spcBef>
                <a:spcPts val="610"/>
              </a:spcBef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Verejný model</a:t>
            </a:r>
            <a:r>
              <a:rPr sz="17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105" dirty="0">
                <a:solidFill>
                  <a:srgbClr val="434343"/>
                </a:solidFill>
                <a:latin typeface="Arial"/>
                <a:cs typeface="Arial"/>
              </a:rPr>
              <a:t>/ </a:t>
            </a:r>
            <a:r>
              <a:rPr lang="sk-SK" sz="1700" spc="50" dirty="0">
                <a:solidFill>
                  <a:srgbClr val="434343"/>
                </a:solidFill>
                <a:latin typeface="Arial"/>
                <a:cs typeface="Arial"/>
              </a:rPr>
              <a:t>Vami vytrénovaný model</a:t>
            </a:r>
            <a:endParaRPr sz="1700" dirty="0">
              <a:latin typeface="Arial"/>
              <a:cs typeface="Arial"/>
            </a:endParaRPr>
          </a:p>
          <a:p>
            <a:pPr marL="471805" indent="-459105">
              <a:lnSpc>
                <a:spcPct val="100000"/>
              </a:lnSpc>
              <a:spcBef>
                <a:spcPts val="610"/>
              </a:spcBef>
              <a:buAutoNum type="arabicParenR" startAt="6"/>
              <a:tabLst>
                <a:tab pos="471805" algn="l"/>
              </a:tabLst>
            </a:pPr>
            <a:r>
              <a:rPr lang="sk-SK" sz="1700" dirty="0">
                <a:solidFill>
                  <a:srgbClr val="434343"/>
                </a:solidFill>
                <a:latin typeface="Arial"/>
                <a:cs typeface="Arial"/>
              </a:rPr>
              <a:t>Korekcie </a:t>
            </a:r>
            <a:r>
              <a:rPr sz="1700" spc="-10" dirty="0">
                <a:solidFill>
                  <a:srgbClr val="434343"/>
                </a:solidFill>
                <a:latin typeface="Arial"/>
                <a:cs typeface="Arial"/>
              </a:rPr>
              <a:t>(optional)</a:t>
            </a:r>
            <a:endParaRPr sz="1700" dirty="0">
              <a:latin typeface="Arial"/>
              <a:cs typeface="Arial"/>
            </a:endParaRPr>
          </a:p>
          <a:p>
            <a:pPr marL="471805" indent="-445134">
              <a:lnSpc>
                <a:spcPct val="100000"/>
              </a:lnSpc>
              <a:spcBef>
                <a:spcPts val="615"/>
              </a:spcBef>
              <a:buAutoNum type="arabicParenR" startAt="6"/>
              <a:tabLst>
                <a:tab pos="471805" algn="l"/>
              </a:tabLst>
            </a:pPr>
            <a:r>
              <a:rPr sz="1700" b="1" spc="-10" dirty="0">
                <a:solidFill>
                  <a:srgbClr val="434343"/>
                </a:solidFill>
                <a:latin typeface="Arial"/>
                <a:cs typeface="Arial"/>
              </a:rPr>
              <a:t>Export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0" dirty="0">
                <a:solidFill>
                  <a:srgbClr val="434343"/>
                </a:solidFill>
              </a:rPr>
              <a:t>Spracovanie dokumentov s poľami</a:t>
            </a:r>
            <a:endParaRPr lang="sk-SK" sz="36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0" dirty="0">
                <a:solidFill>
                  <a:srgbClr val="434343"/>
                </a:solidFill>
              </a:rPr>
              <a:t>Spracovanie dokumentov s poľami</a:t>
            </a:r>
            <a:endParaRPr sz="3600" dirty="0"/>
          </a:p>
        </p:txBody>
      </p:sp>
      <p:grpSp>
        <p:nvGrpSpPr>
          <p:cNvPr id="5" name="object 5"/>
          <p:cNvGrpSpPr/>
          <p:nvPr/>
        </p:nvGrpSpPr>
        <p:grpSpPr>
          <a:xfrm>
            <a:off x="462162" y="1207500"/>
            <a:ext cx="7578725" cy="3775075"/>
            <a:chOff x="1103512" y="1207500"/>
            <a:chExt cx="6937375" cy="377507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3512" y="1207500"/>
              <a:ext cx="6936974" cy="37749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0662" y="1245600"/>
              <a:ext cx="6822674" cy="36606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277313"/>
            <a:ext cx="123952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Ground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Truth: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spc="90" dirty="0">
                <a:latin typeface="Arial"/>
                <a:cs typeface="Arial"/>
              </a:rPr>
              <a:t>30</a:t>
            </a:r>
            <a:r>
              <a:rPr sz="1400" dirty="0">
                <a:latin typeface="Arial"/>
                <a:cs typeface="Arial"/>
              </a:rPr>
              <a:t> </a:t>
            </a:r>
            <a:r>
              <a:rPr lang="sk-SK" sz="1400" spc="-10" dirty="0">
                <a:latin typeface="Arial"/>
                <a:cs typeface="Arial"/>
              </a:rPr>
              <a:t>strán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spc="50" dirty="0">
                <a:latin typeface="Arial"/>
                <a:cs typeface="Arial"/>
              </a:rPr>
              <a:t>5</a:t>
            </a:r>
            <a:r>
              <a:rPr sz="1400" dirty="0">
                <a:latin typeface="Arial"/>
                <a:cs typeface="Arial"/>
              </a:rPr>
              <a:t> </a:t>
            </a:r>
            <a:r>
              <a:rPr lang="sk-SK" sz="1400" spc="-20" dirty="0">
                <a:latin typeface="Arial"/>
                <a:cs typeface="Arial"/>
              </a:rPr>
              <a:t>tagov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Example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09050" y="1106450"/>
            <a:ext cx="2622550" cy="3742054"/>
            <a:chOff x="3109050" y="1106450"/>
            <a:chExt cx="2622550" cy="374205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09050" y="1106450"/>
              <a:ext cx="2622444" cy="37415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66200" y="1144550"/>
              <a:ext cx="2508144" cy="3627298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6113142" y="1069900"/>
            <a:ext cx="2496185" cy="3778250"/>
            <a:chOff x="6113142" y="1069900"/>
            <a:chExt cx="2496185" cy="377825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13142" y="1069900"/>
              <a:ext cx="2495807" cy="37781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0292" y="1108000"/>
              <a:ext cx="2381506" cy="366384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130" dirty="0">
                <a:solidFill>
                  <a:srgbClr val="434343"/>
                </a:solidFill>
              </a:rPr>
              <a:t>Príklady Modelov polí</a:t>
            </a:r>
            <a:endParaRPr sz="3000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277313"/>
            <a:ext cx="7264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Example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563225" y="467941"/>
            <a:ext cx="697166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3000" spc="130" dirty="0">
                <a:solidFill>
                  <a:srgbClr val="434343"/>
                </a:solidFill>
              </a:rPr>
              <a:t>Príklady Modelov polí</a:t>
            </a:r>
            <a:endParaRPr sz="3000" dirty="0"/>
          </a:p>
        </p:txBody>
      </p:sp>
      <p:grpSp>
        <p:nvGrpSpPr>
          <p:cNvPr id="4" name="object 4"/>
          <p:cNvGrpSpPr/>
          <p:nvPr/>
        </p:nvGrpSpPr>
        <p:grpSpPr>
          <a:xfrm>
            <a:off x="5817777" y="1035875"/>
            <a:ext cx="2938145" cy="3869690"/>
            <a:chOff x="5817777" y="1035875"/>
            <a:chExt cx="2938145" cy="38696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17777" y="1035875"/>
              <a:ext cx="2937550" cy="38696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74927" y="1073975"/>
              <a:ext cx="2823250" cy="375535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2722625" y="1024149"/>
            <a:ext cx="2938145" cy="3893185"/>
            <a:chOff x="2722625" y="1024149"/>
            <a:chExt cx="2938145" cy="389318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22625" y="1024149"/>
              <a:ext cx="2937550" cy="389310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9775" y="1062249"/>
              <a:ext cx="2823250" cy="37788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81124" y="3822141"/>
            <a:ext cx="6872276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sk-SK" sz="2600" spc="160" dirty="0">
                <a:solidFill>
                  <a:srgbClr val="FFFFFF"/>
                </a:solidFill>
                <a:latin typeface="Times New Roman"/>
                <a:cs typeface="Times New Roman"/>
              </a:rPr>
              <a:t>Nepresné polygóny (mnohouholníky)</a:t>
            </a:r>
            <a:endParaRPr sz="26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1124" y="1345100"/>
            <a:ext cx="6581699" cy="1734899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sz="3600" spc="210" dirty="0">
                <a:solidFill>
                  <a:srgbClr val="434343"/>
                </a:solidFill>
              </a:rPr>
              <a:t>Inaccurate</a:t>
            </a:r>
            <a:r>
              <a:rPr sz="3600" spc="-5" dirty="0">
                <a:solidFill>
                  <a:srgbClr val="434343"/>
                </a:solidFill>
              </a:rPr>
              <a:t> </a:t>
            </a:r>
            <a:r>
              <a:rPr sz="3600" spc="105" dirty="0">
                <a:solidFill>
                  <a:srgbClr val="434343"/>
                </a:solidFill>
              </a:rPr>
              <a:t>Polygons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63225" y="1351481"/>
            <a:ext cx="11055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Example</a:t>
            </a:r>
            <a:r>
              <a:rPr sz="1800" u="heavy" spc="-3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800" u="heavy" spc="-5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2"/>
              </a:rPr>
              <a:t>1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Example</a:t>
            </a:r>
            <a:r>
              <a:rPr sz="1800" u="heavy" spc="-3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800" u="heavy" spc="-5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3"/>
              </a:rPr>
              <a:t>2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91525" y="1355774"/>
            <a:ext cx="6581750" cy="17350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91525" y="3575672"/>
            <a:ext cx="6581750" cy="115932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571775" y="1263895"/>
            <a:ext cx="7944484" cy="2791936"/>
          </a:xfrm>
          <a:prstGeom prst="rect">
            <a:avLst/>
          </a:prstGeom>
        </p:spPr>
        <p:txBody>
          <a:bodyPr vert="horz" wrap="square" lIns="0" tIns="260495" rIns="0" bIns="0" rtlCol="0">
            <a:spAutoFit/>
          </a:bodyPr>
          <a:lstStyle/>
          <a:p>
            <a:pPr marL="3810">
              <a:lnSpc>
                <a:spcPct val="100000"/>
              </a:lnSpc>
              <a:spcBef>
                <a:spcPts val="100"/>
              </a:spcBef>
            </a:pPr>
            <a:endParaRPr lang="sk-SK" sz="2300" spc="60" dirty="0"/>
          </a:p>
          <a:p>
            <a:pPr marL="3810">
              <a:lnSpc>
                <a:spcPct val="100000"/>
              </a:lnSpc>
              <a:spcBef>
                <a:spcPts val="100"/>
              </a:spcBef>
            </a:pPr>
            <a:r>
              <a:rPr lang="sk-SK" sz="2300" spc="60" dirty="0"/>
              <a:t>Strojové učenie:
</a:t>
            </a:r>
          </a:p>
          <a:p>
            <a:pPr marL="3810">
              <a:lnSpc>
                <a:spcPct val="100000"/>
              </a:lnSpc>
              <a:spcBef>
                <a:spcPts val="100"/>
              </a:spcBef>
            </a:pPr>
            <a:endParaRPr lang="sk-SK" sz="2300" spc="60" dirty="0"/>
          </a:p>
          <a:p>
            <a:pPr marL="3810">
              <a:lnSpc>
                <a:spcPct val="100000"/>
              </a:lnSpc>
              <a:spcBef>
                <a:spcPts val="100"/>
              </a:spcBef>
            </a:pPr>
            <a:r>
              <a:rPr lang="sk-SK" sz="2300" spc="60" dirty="0"/>
              <a:t>Umožňuje strojom učiť sa z (označených alebo neoznačených) údajov, identifikovať vzorce a robiť predpovede s minimálnym zásahom človeka.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2724" y="216043"/>
            <a:ext cx="8782675" cy="972263"/>
          </a:xfrm>
          <a:prstGeom prst="rect">
            <a:avLst/>
          </a:prstGeom>
        </p:spPr>
        <p:txBody>
          <a:bodyPr vert="horz" wrap="square" lIns="0" tIns="41422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600" spc="175" dirty="0">
                <a:solidFill>
                  <a:srgbClr val="434343"/>
                </a:solidFill>
              </a:rPr>
              <a:t>Trénovanie modelov umelej inteligencie</a:t>
            </a:r>
            <a:endParaRPr sz="360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0" y="1188306"/>
            <a:ext cx="1981200" cy="1840644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25" y="1583114"/>
            <a:ext cx="4918710" cy="763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434343"/>
                </a:solidFill>
                <a:latin typeface="Arial"/>
                <a:cs typeface="Arial"/>
              </a:rPr>
              <a:t>Prepare</a:t>
            </a:r>
            <a:r>
              <a:rPr sz="2000" b="1" spc="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34343"/>
                </a:solidFill>
                <a:latin typeface="Arial"/>
                <a:cs typeface="Arial"/>
              </a:rPr>
              <a:t>about</a:t>
            </a:r>
            <a:r>
              <a:rPr sz="2000" b="1" spc="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000" b="1" spc="204" dirty="0">
                <a:solidFill>
                  <a:srgbClr val="434343"/>
                </a:solidFill>
                <a:latin typeface="Arial"/>
                <a:cs typeface="Arial"/>
              </a:rPr>
              <a:t>50</a:t>
            </a:r>
            <a:r>
              <a:rPr sz="2000" b="1" spc="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434343"/>
                </a:solidFill>
                <a:latin typeface="Arial"/>
                <a:cs typeface="Arial"/>
              </a:rPr>
              <a:t>pages</a:t>
            </a:r>
            <a:r>
              <a:rPr sz="2000" b="1" spc="6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000" spc="105" dirty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sz="2000" spc="16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sz="2000" spc="16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34343"/>
                </a:solidFill>
                <a:latin typeface="Arial"/>
                <a:cs typeface="Arial"/>
              </a:rPr>
              <a:t>data:</a:t>
            </a:r>
            <a:endParaRPr sz="2000">
              <a:latin typeface="Arial"/>
              <a:cs typeface="Arial"/>
            </a:endParaRPr>
          </a:p>
          <a:p>
            <a:pPr marL="469265" indent="-358775">
              <a:lnSpc>
                <a:spcPct val="100000"/>
              </a:lnSpc>
              <a:spcBef>
                <a:spcPts val="1370"/>
              </a:spcBef>
              <a:buChar char="●"/>
              <a:tabLst>
                <a:tab pos="469265" algn="l"/>
              </a:tabLst>
            </a:pP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Adjust</a:t>
            </a:r>
            <a:r>
              <a:rPr sz="1700" spc="1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70" dirty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sz="1700" spc="1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line</a:t>
            </a:r>
            <a:r>
              <a:rPr sz="1700" spc="1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434343"/>
                </a:solidFill>
                <a:latin typeface="Arial"/>
                <a:cs typeface="Arial"/>
              </a:rPr>
              <a:t>polygons</a:t>
            </a:r>
            <a:r>
              <a:rPr sz="1700" spc="1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434343"/>
                </a:solidFill>
                <a:latin typeface="Arial"/>
                <a:cs typeface="Arial"/>
              </a:rPr>
              <a:t>manually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sz="3000" spc="95" dirty="0">
                <a:solidFill>
                  <a:srgbClr val="434343"/>
                </a:solidFill>
              </a:rPr>
              <a:t>Field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90" dirty="0">
                <a:solidFill>
                  <a:srgbClr val="434343"/>
                </a:solidFill>
              </a:rPr>
              <a:t>Model</a:t>
            </a:r>
            <a:r>
              <a:rPr sz="3000" spc="-35" dirty="0">
                <a:solidFill>
                  <a:srgbClr val="434343"/>
                </a:solidFill>
              </a:rPr>
              <a:t> </a:t>
            </a:r>
            <a:r>
              <a:rPr sz="3000" spc="200" dirty="0">
                <a:solidFill>
                  <a:srgbClr val="434343"/>
                </a:solidFill>
              </a:rPr>
              <a:t>trained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210" dirty="0">
                <a:solidFill>
                  <a:srgbClr val="434343"/>
                </a:solidFill>
              </a:rPr>
              <a:t>on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95" dirty="0">
                <a:solidFill>
                  <a:srgbClr val="434343"/>
                </a:solidFill>
              </a:rPr>
              <a:t>Line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85" dirty="0">
                <a:solidFill>
                  <a:srgbClr val="434343"/>
                </a:solidFill>
              </a:rPr>
              <a:t>Polygons</a:t>
            </a:r>
            <a:endParaRPr sz="3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537" y="2842974"/>
            <a:ext cx="7414912" cy="1628024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2200" y="3293676"/>
            <a:ext cx="8820150" cy="1649095"/>
            <a:chOff x="162200" y="3293676"/>
            <a:chExt cx="8820150" cy="1649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200" y="3293676"/>
              <a:ext cx="8819601" cy="16485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350" y="3331776"/>
              <a:ext cx="8705301" cy="15342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52889" y="4406430"/>
              <a:ext cx="2327910" cy="367665"/>
            </a:xfrm>
            <a:custGeom>
              <a:avLst/>
              <a:gdLst/>
              <a:ahLst/>
              <a:cxnLst/>
              <a:rect l="l" t="t" r="r" b="b"/>
              <a:pathLst>
                <a:path w="2327910" h="367664">
                  <a:moveTo>
                    <a:pt x="0" y="0"/>
                  </a:moveTo>
                  <a:lnTo>
                    <a:pt x="2327399" y="0"/>
                  </a:lnTo>
                  <a:lnTo>
                    <a:pt x="2327399" y="367199"/>
                  </a:lnTo>
                  <a:lnTo>
                    <a:pt x="0" y="367199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53749" y="1234133"/>
            <a:ext cx="6229350" cy="16027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79095" indent="-366395">
              <a:lnSpc>
                <a:spcPct val="100000"/>
              </a:lnSpc>
              <a:spcBef>
                <a:spcPts val="420"/>
              </a:spcBef>
              <a:buChar char="●"/>
              <a:tabLst>
                <a:tab pos="379095" algn="l"/>
              </a:tabLst>
            </a:pP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Training</a:t>
            </a:r>
            <a:r>
              <a:rPr sz="1800" spc="11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434343"/>
                </a:solidFill>
                <a:latin typeface="Arial"/>
                <a:cs typeface="Arial"/>
              </a:rPr>
              <a:t>data</a:t>
            </a:r>
            <a:endParaRPr sz="1800">
              <a:latin typeface="Arial"/>
              <a:cs typeface="Arial"/>
            </a:endParaRPr>
          </a:p>
          <a:p>
            <a:pPr marL="379095" indent="-366395">
              <a:lnSpc>
                <a:spcPct val="100000"/>
              </a:lnSpc>
              <a:spcBef>
                <a:spcPts val="325"/>
              </a:spcBef>
              <a:buChar char="●"/>
              <a:tabLst>
                <a:tab pos="379095" algn="l"/>
              </a:tabLst>
            </a:pP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Tag</a:t>
            </a:r>
            <a:r>
              <a:rPr sz="1800" spc="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selection:</a:t>
            </a:r>
            <a:r>
              <a:rPr sz="1800" spc="5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434343"/>
                </a:solidFill>
                <a:latin typeface="Arial"/>
                <a:cs typeface="Arial"/>
              </a:rPr>
              <a:t>TRAIN</a:t>
            </a:r>
            <a:r>
              <a:rPr sz="1800" spc="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ON</a:t>
            </a:r>
            <a:r>
              <a:rPr sz="1800" spc="4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434343"/>
                </a:solidFill>
                <a:latin typeface="Arial"/>
                <a:cs typeface="Arial"/>
              </a:rPr>
              <a:t>LINE</a:t>
            </a:r>
            <a:r>
              <a:rPr sz="1800" spc="5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434343"/>
                </a:solidFill>
                <a:latin typeface="Arial"/>
                <a:cs typeface="Arial"/>
              </a:rPr>
              <a:t>POLYGONS</a:t>
            </a:r>
            <a:endParaRPr sz="1800">
              <a:latin typeface="Arial"/>
              <a:cs typeface="Arial"/>
            </a:endParaRPr>
          </a:p>
          <a:p>
            <a:pPr marL="379095" indent="-366395">
              <a:lnSpc>
                <a:spcPct val="100000"/>
              </a:lnSpc>
              <a:spcBef>
                <a:spcPts val="325"/>
              </a:spcBef>
              <a:buChar char="●"/>
              <a:tabLst>
                <a:tab pos="379095" algn="l"/>
              </a:tabLst>
            </a:pP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Validation</a:t>
            </a:r>
            <a:r>
              <a:rPr sz="1800" spc="2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434343"/>
                </a:solidFill>
                <a:latin typeface="Arial"/>
                <a:cs typeface="Arial"/>
              </a:rPr>
              <a:t>data</a:t>
            </a:r>
            <a:endParaRPr sz="1800">
              <a:latin typeface="Arial"/>
              <a:cs typeface="Arial"/>
            </a:endParaRPr>
          </a:p>
          <a:p>
            <a:pPr marL="379095" indent="-366395">
              <a:lnSpc>
                <a:spcPct val="100000"/>
              </a:lnSpc>
              <a:spcBef>
                <a:spcPts val="325"/>
              </a:spcBef>
              <a:buChar char="●"/>
              <a:tabLst>
                <a:tab pos="379095" algn="l"/>
              </a:tabLst>
            </a:pPr>
            <a:r>
              <a:rPr sz="1800" spc="50" dirty="0">
                <a:solidFill>
                  <a:srgbClr val="434343"/>
                </a:solidFill>
                <a:latin typeface="Arial"/>
                <a:cs typeface="Arial"/>
              </a:rPr>
              <a:t>Model</a:t>
            </a:r>
            <a:r>
              <a:rPr sz="1800" spc="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434343"/>
                </a:solidFill>
                <a:latin typeface="Arial"/>
                <a:cs typeface="Arial"/>
              </a:rPr>
              <a:t>setting</a:t>
            </a:r>
            <a:endParaRPr sz="1800">
              <a:latin typeface="Arial"/>
              <a:cs typeface="Arial"/>
            </a:endParaRPr>
          </a:p>
          <a:p>
            <a:pPr marL="379095" indent="-366395">
              <a:lnSpc>
                <a:spcPct val="100000"/>
              </a:lnSpc>
              <a:spcBef>
                <a:spcPts val="325"/>
              </a:spcBef>
              <a:buChar char="●"/>
              <a:tabLst>
                <a:tab pos="379095" algn="l"/>
              </a:tabLst>
            </a:pPr>
            <a:r>
              <a:rPr sz="1800" spc="45" dirty="0">
                <a:solidFill>
                  <a:srgbClr val="434343"/>
                </a:solidFill>
                <a:latin typeface="Arial"/>
                <a:cs typeface="Arial"/>
              </a:rPr>
              <a:t>Advanced</a:t>
            </a:r>
            <a:r>
              <a:rPr sz="1800" spc="125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55" dirty="0">
                <a:solidFill>
                  <a:srgbClr val="434343"/>
                </a:solidFill>
                <a:latin typeface="Arial"/>
                <a:cs typeface="Arial"/>
              </a:rPr>
              <a:t>settings</a:t>
            </a:r>
            <a:r>
              <a:rPr sz="18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(Training</a:t>
            </a:r>
            <a:r>
              <a:rPr sz="18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Cycles</a:t>
            </a:r>
            <a:r>
              <a:rPr sz="1800" spc="114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and</a:t>
            </a:r>
            <a:r>
              <a:rPr sz="1800" spc="13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434343"/>
                </a:solidFill>
                <a:latin typeface="Arial"/>
                <a:cs typeface="Arial"/>
              </a:rPr>
              <a:t>Learning</a:t>
            </a:r>
            <a:r>
              <a:rPr sz="18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434343"/>
                </a:solidFill>
                <a:latin typeface="Arial"/>
                <a:cs typeface="Arial"/>
              </a:rPr>
              <a:t>Rate)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sz="3000" spc="95" dirty="0">
                <a:solidFill>
                  <a:srgbClr val="434343"/>
                </a:solidFill>
              </a:rPr>
              <a:t>Field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90" dirty="0">
                <a:solidFill>
                  <a:srgbClr val="434343"/>
                </a:solidFill>
              </a:rPr>
              <a:t>Model</a:t>
            </a:r>
            <a:r>
              <a:rPr sz="3000" spc="-35" dirty="0">
                <a:solidFill>
                  <a:srgbClr val="434343"/>
                </a:solidFill>
              </a:rPr>
              <a:t> </a:t>
            </a:r>
            <a:r>
              <a:rPr sz="3000" spc="200" dirty="0">
                <a:solidFill>
                  <a:srgbClr val="434343"/>
                </a:solidFill>
              </a:rPr>
              <a:t>trained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210" dirty="0">
                <a:solidFill>
                  <a:srgbClr val="434343"/>
                </a:solidFill>
              </a:rPr>
              <a:t>on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95" dirty="0">
                <a:solidFill>
                  <a:srgbClr val="434343"/>
                </a:solidFill>
              </a:rPr>
              <a:t>Line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85" dirty="0">
                <a:solidFill>
                  <a:srgbClr val="434343"/>
                </a:solidFill>
              </a:rPr>
              <a:t>Polygons</a:t>
            </a:r>
            <a:endParaRPr sz="300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3E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sz="3000" spc="95" dirty="0">
                <a:solidFill>
                  <a:srgbClr val="434343"/>
                </a:solidFill>
              </a:rPr>
              <a:t>Field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90" dirty="0">
                <a:solidFill>
                  <a:srgbClr val="434343"/>
                </a:solidFill>
              </a:rPr>
              <a:t>Model</a:t>
            </a:r>
            <a:r>
              <a:rPr sz="3000" spc="-35" dirty="0">
                <a:solidFill>
                  <a:srgbClr val="434343"/>
                </a:solidFill>
              </a:rPr>
              <a:t> </a:t>
            </a:r>
            <a:r>
              <a:rPr sz="3000" spc="200" dirty="0">
                <a:solidFill>
                  <a:srgbClr val="434343"/>
                </a:solidFill>
              </a:rPr>
              <a:t>trained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210" dirty="0">
                <a:solidFill>
                  <a:srgbClr val="434343"/>
                </a:solidFill>
              </a:rPr>
              <a:t>on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95" dirty="0">
                <a:solidFill>
                  <a:srgbClr val="434343"/>
                </a:solidFill>
              </a:rPr>
              <a:t>Line</a:t>
            </a:r>
            <a:r>
              <a:rPr sz="3000" spc="5" dirty="0">
                <a:solidFill>
                  <a:srgbClr val="434343"/>
                </a:solidFill>
              </a:rPr>
              <a:t> </a:t>
            </a:r>
            <a:r>
              <a:rPr sz="3000" spc="85" dirty="0">
                <a:solidFill>
                  <a:srgbClr val="434343"/>
                </a:solidFill>
              </a:rPr>
              <a:t>Polygons</a:t>
            </a:r>
            <a:endParaRPr sz="30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4075" y="1312237"/>
            <a:ext cx="5497200" cy="144912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050952" y="2903681"/>
            <a:ext cx="41275" cy="455930"/>
            <a:chOff x="3050952" y="2903681"/>
            <a:chExt cx="41275" cy="455930"/>
          </a:xfrm>
        </p:grpSpPr>
        <p:sp>
          <p:nvSpPr>
            <p:cNvPr id="7" name="object 7"/>
            <p:cNvSpPr/>
            <p:nvPr/>
          </p:nvSpPr>
          <p:spPr>
            <a:xfrm>
              <a:off x="3071446" y="2908444"/>
              <a:ext cx="3175" cy="403225"/>
            </a:xfrm>
            <a:custGeom>
              <a:avLst/>
              <a:gdLst/>
              <a:ahLst/>
              <a:cxnLst/>
              <a:rect l="l" t="t" r="r" b="b"/>
              <a:pathLst>
                <a:path w="3175" h="403225">
                  <a:moveTo>
                    <a:pt x="2890" y="0"/>
                  </a:moveTo>
                  <a:lnTo>
                    <a:pt x="0" y="403051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55714" y="3311383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422" y="43336"/>
                  </a:moveTo>
                  <a:lnTo>
                    <a:pt x="0" y="0"/>
                  </a:lnTo>
                  <a:lnTo>
                    <a:pt x="31464" y="225"/>
                  </a:lnTo>
                  <a:lnTo>
                    <a:pt x="15422" y="43336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55714" y="3311383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422" y="43336"/>
                  </a:lnTo>
                  <a:lnTo>
                    <a:pt x="31464" y="22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6700" y="3515732"/>
            <a:ext cx="5514574" cy="1285943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7394115" y="2837344"/>
            <a:ext cx="41275" cy="455930"/>
            <a:chOff x="7394115" y="2837344"/>
            <a:chExt cx="41275" cy="455930"/>
          </a:xfrm>
        </p:grpSpPr>
        <p:sp>
          <p:nvSpPr>
            <p:cNvPr id="12" name="object 12"/>
            <p:cNvSpPr/>
            <p:nvPr/>
          </p:nvSpPr>
          <p:spPr>
            <a:xfrm>
              <a:off x="7414610" y="2842106"/>
              <a:ext cx="3175" cy="403225"/>
            </a:xfrm>
            <a:custGeom>
              <a:avLst/>
              <a:gdLst/>
              <a:ahLst/>
              <a:cxnLst/>
              <a:rect l="l" t="t" r="r" b="b"/>
              <a:pathLst>
                <a:path w="3175" h="403225">
                  <a:moveTo>
                    <a:pt x="2889" y="0"/>
                  </a:moveTo>
                  <a:lnTo>
                    <a:pt x="0" y="403051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98877" y="324504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422" y="43336"/>
                  </a:moveTo>
                  <a:lnTo>
                    <a:pt x="0" y="0"/>
                  </a:lnTo>
                  <a:lnTo>
                    <a:pt x="31464" y="225"/>
                  </a:lnTo>
                  <a:lnTo>
                    <a:pt x="15422" y="43336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98877" y="324504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422" y="43336"/>
                  </a:lnTo>
                  <a:lnTo>
                    <a:pt x="31464" y="22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64050" y="3470793"/>
            <a:ext cx="2503600" cy="153405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3275" y="1600000"/>
            <a:ext cx="25035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3853" y="3822141"/>
            <a:ext cx="197802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75" dirty="0">
                <a:solidFill>
                  <a:srgbClr val="FFFFFF"/>
                </a:solidFill>
                <a:latin typeface="Times New Roman"/>
                <a:cs typeface="Times New Roman"/>
              </a:rPr>
              <a:t>Table</a:t>
            </a:r>
            <a:r>
              <a:rPr sz="26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80" dirty="0">
                <a:solidFill>
                  <a:srgbClr val="FFFFFF"/>
                </a:solidFill>
                <a:latin typeface="Times New Roman"/>
                <a:cs typeface="Times New Roman"/>
              </a:rPr>
              <a:t>Models</a:t>
            </a:r>
            <a:endParaRPr sz="26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3773" y="649675"/>
            <a:ext cx="4336499" cy="2891699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9501" y="3901056"/>
            <a:ext cx="8639224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100" dirty="0">
                <a:solidFill>
                  <a:srgbClr val="434343"/>
                </a:solidFill>
                <a:latin typeface="Arial"/>
                <a:cs typeface="Arial"/>
              </a:rPr>
              <a:t>Modely </a:t>
            </a:r>
            <a:r>
              <a:rPr lang="sk-SK" sz="2100" b="1" dirty="0">
                <a:solidFill>
                  <a:srgbClr val="434343"/>
                </a:solidFill>
                <a:latin typeface="Arial"/>
                <a:cs typeface="Arial"/>
              </a:rPr>
              <a:t>tabuliek</a:t>
            </a:r>
            <a:r>
              <a:rPr lang="sk-SK" sz="2100" dirty="0">
                <a:solidFill>
                  <a:srgbClr val="434343"/>
                </a:solidFill>
                <a:latin typeface="Arial"/>
                <a:cs typeface="Arial"/>
              </a:rPr>
              <a:t> automaticky rozpoznávajú </a:t>
            </a:r>
            <a:r>
              <a:rPr lang="sk-SK" sz="2100" b="1" dirty="0">
                <a:solidFill>
                  <a:srgbClr val="434343"/>
                </a:solidFill>
                <a:latin typeface="Arial"/>
                <a:cs typeface="Arial"/>
              </a:rPr>
              <a:t>riadky a stĺpce</a:t>
            </a:r>
            <a:r>
              <a:rPr lang="sk-SK" sz="2100" dirty="0">
                <a:solidFill>
                  <a:srgbClr val="434343"/>
                </a:solidFill>
                <a:latin typeface="Arial"/>
                <a:cs typeface="Arial"/>
              </a:rPr>
              <a:t>
a tým zlepšujú extrakciu a analýzu tabuľkových údajov.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85" dirty="0">
                <a:solidFill>
                  <a:srgbClr val="434343"/>
                </a:solidFill>
              </a:rPr>
              <a:t>Modely pre tabuľky</a:t>
            </a:r>
            <a:r>
              <a:rPr sz="3000" spc="-10" dirty="0">
                <a:solidFill>
                  <a:srgbClr val="434343"/>
                </a:solidFill>
              </a:rPr>
              <a:t>(</a:t>
            </a:r>
            <a:r>
              <a:rPr sz="30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Beta</a:t>
            </a:r>
            <a:r>
              <a:rPr sz="3000" spc="-10" dirty="0">
                <a:solidFill>
                  <a:srgbClr val="434343"/>
                </a:solidFill>
              </a:rPr>
              <a:t>)</a:t>
            </a:r>
            <a:endParaRPr sz="3000" dirty="0"/>
          </a:p>
        </p:txBody>
      </p:sp>
      <p:grpSp>
        <p:nvGrpSpPr>
          <p:cNvPr id="4" name="object 4"/>
          <p:cNvGrpSpPr/>
          <p:nvPr/>
        </p:nvGrpSpPr>
        <p:grpSpPr>
          <a:xfrm>
            <a:off x="152350" y="1250974"/>
            <a:ext cx="8696960" cy="2316480"/>
            <a:chOff x="152350" y="1250974"/>
            <a:chExt cx="8696960" cy="23164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0500" y="1250974"/>
              <a:ext cx="4228225" cy="23161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7650" y="1289075"/>
              <a:ext cx="4113924" cy="22018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350" y="1250974"/>
              <a:ext cx="4151656" cy="231610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9500" y="1289074"/>
              <a:ext cx="4037356" cy="220180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285250" y="2301474"/>
              <a:ext cx="354330" cy="177165"/>
            </a:xfrm>
            <a:custGeom>
              <a:avLst/>
              <a:gdLst/>
              <a:ahLst/>
              <a:cxnLst/>
              <a:rect l="l" t="t" r="r" b="b"/>
              <a:pathLst>
                <a:path w="354329" h="177164">
                  <a:moveTo>
                    <a:pt x="265499" y="176999"/>
                  </a:moveTo>
                  <a:lnTo>
                    <a:pt x="0" y="176999"/>
                  </a:lnTo>
                  <a:lnTo>
                    <a:pt x="0" y="0"/>
                  </a:lnTo>
                  <a:lnTo>
                    <a:pt x="265499" y="0"/>
                  </a:lnTo>
                  <a:lnTo>
                    <a:pt x="353999" y="88499"/>
                  </a:lnTo>
                  <a:lnTo>
                    <a:pt x="265499" y="176999"/>
                  </a:lnTo>
                  <a:close/>
                </a:path>
              </a:pathLst>
            </a:custGeom>
            <a:solidFill>
              <a:srgbClr val="193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8937" y="1397351"/>
            <a:ext cx="7338059" cy="2705228"/>
          </a:xfrm>
          <a:prstGeom prst="rect">
            <a:avLst/>
          </a:prstGeom>
        </p:spPr>
        <p:txBody>
          <a:bodyPr vert="horz" wrap="square" lIns="0" tIns="187325" rIns="0" bIns="0" rtlCol="0">
            <a:spAutoFit/>
          </a:bodyPr>
          <a:lstStyle/>
          <a:p>
            <a:pPr marL="401955" indent="-389255">
              <a:lnSpc>
                <a:spcPct val="100000"/>
              </a:lnSpc>
              <a:spcBef>
                <a:spcPts val="1475"/>
              </a:spcBef>
              <a:buChar char="●"/>
              <a:tabLst>
                <a:tab pos="401955" algn="l"/>
              </a:tabLst>
            </a:pPr>
            <a:r>
              <a:rPr lang="sk-SK" sz="2100" spc="60" dirty="0">
                <a:solidFill>
                  <a:srgbClr val="434343"/>
                </a:solidFill>
                <a:latin typeface="Arial"/>
                <a:cs typeface="Arial"/>
              </a:rPr>
              <a:t>Modely sa učia rozpoznávať riadky, stĺpce alebo obe</a:t>
            </a:r>
          </a:p>
          <a:p>
            <a:pPr marL="401955" indent="-389255">
              <a:lnSpc>
                <a:spcPct val="100000"/>
              </a:lnSpc>
              <a:spcBef>
                <a:spcPts val="1475"/>
              </a:spcBef>
              <a:buChar char="●"/>
              <a:tabLst>
                <a:tab pos="401955" algn="l"/>
              </a:tabLst>
            </a:pPr>
            <a:r>
              <a:rPr lang="sk-SK" sz="2100" dirty="0">
                <a:solidFill>
                  <a:srgbClr val="434343"/>
                </a:solidFill>
                <a:latin typeface="Arial"/>
                <a:cs typeface="Arial"/>
              </a:rPr>
              <a:t>Zatiaľ žiadne všeobecné modely, ale školenia pre konkrétne zbierky/dokumenty</a:t>
            </a:r>
          </a:p>
          <a:p>
            <a:pPr marL="401955" indent="-389255">
              <a:lnSpc>
                <a:spcPct val="100000"/>
              </a:lnSpc>
              <a:spcBef>
                <a:spcPts val="1475"/>
              </a:spcBef>
              <a:buChar char="●"/>
              <a:tabLst>
                <a:tab pos="401955" algn="l"/>
              </a:tabLst>
            </a:pPr>
            <a:r>
              <a:rPr lang="sk-SK" sz="2100" dirty="0">
                <a:solidFill>
                  <a:srgbClr val="434343"/>
                </a:solidFill>
                <a:latin typeface="Arial"/>
                <a:cs typeface="Arial"/>
              </a:rPr>
              <a:t>Nie sú potrebné oddeľovače (separátory)</a:t>
            </a:r>
          </a:p>
          <a:p>
            <a:pPr marL="401955" indent="-389255">
              <a:lnSpc>
                <a:spcPct val="100000"/>
              </a:lnSpc>
              <a:spcBef>
                <a:spcPts val="1475"/>
              </a:spcBef>
              <a:buChar char="●"/>
              <a:tabLst>
                <a:tab pos="401955" algn="l"/>
              </a:tabLst>
            </a:pPr>
            <a:r>
              <a:rPr lang="sk-SK" sz="2100" spc="55" dirty="0">
                <a:solidFill>
                  <a:srgbClr val="434343"/>
                </a:solidFill>
                <a:latin typeface="Arial"/>
                <a:cs typeface="Arial"/>
              </a:rPr>
              <a:t>S dostatkom tréningových údajov dokáže model spracovať viacero typov tabuliek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85" dirty="0">
                <a:solidFill>
                  <a:srgbClr val="434343"/>
                </a:solidFill>
              </a:rPr>
              <a:t>Modely pre tabuľky</a:t>
            </a:r>
            <a:r>
              <a:rPr lang="sk-SK" sz="3000" spc="-10" dirty="0">
                <a:solidFill>
                  <a:srgbClr val="434343"/>
                </a:solidFill>
              </a:rPr>
              <a:t>(</a:t>
            </a:r>
            <a:r>
              <a:rPr lang="sk-SK" sz="3000" u="heavy" spc="-1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hlinkClick r:id="rId2"/>
              </a:rPr>
              <a:t>Beta</a:t>
            </a:r>
            <a:r>
              <a:rPr lang="sk-SK" sz="3000" spc="-10" dirty="0">
                <a:solidFill>
                  <a:srgbClr val="434343"/>
                </a:solidFill>
              </a:rPr>
              <a:t>)</a:t>
            </a:r>
            <a:endParaRPr sz="300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9775" y="1211374"/>
            <a:ext cx="6162448" cy="379925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80" dirty="0">
                <a:solidFill>
                  <a:srgbClr val="434343"/>
                </a:solidFill>
              </a:rPr>
              <a:t>Riadky a stĺpce</a:t>
            </a:r>
            <a:endParaRPr sz="30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566196" y="1020324"/>
            <a:ext cx="6012180" cy="4123690"/>
            <a:chOff x="1566196" y="1020324"/>
            <a:chExt cx="6012180" cy="4123690"/>
          </a:xfrm>
        </p:grpSpPr>
        <p:sp>
          <p:nvSpPr>
            <p:cNvPr id="4" name="object 4"/>
            <p:cNvSpPr/>
            <p:nvPr/>
          </p:nvSpPr>
          <p:spPr>
            <a:xfrm>
              <a:off x="3932699" y="5084574"/>
              <a:ext cx="1278890" cy="59055"/>
            </a:xfrm>
            <a:custGeom>
              <a:avLst/>
              <a:gdLst/>
              <a:ahLst/>
              <a:cxnLst/>
              <a:rect l="l" t="t" r="r" b="b"/>
              <a:pathLst>
                <a:path w="1278889" h="59054">
                  <a:moveTo>
                    <a:pt x="0" y="0"/>
                  </a:moveTo>
                  <a:lnTo>
                    <a:pt x="1278599" y="0"/>
                  </a:lnTo>
                  <a:lnTo>
                    <a:pt x="1278599" y="58924"/>
                  </a:lnTo>
                  <a:lnTo>
                    <a:pt x="0" y="589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85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6196" y="1020324"/>
              <a:ext cx="6011605" cy="41231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80" dirty="0">
                <a:solidFill>
                  <a:srgbClr val="434343"/>
                </a:solidFill>
              </a:rPr>
              <a:t>Riadky a stĺpce</a:t>
            </a:r>
            <a:endParaRPr sz="3000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7776" y="1414599"/>
            <a:ext cx="5568449" cy="322442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110" dirty="0">
                <a:solidFill>
                  <a:srgbClr val="434343"/>
                </a:solidFill>
              </a:rPr>
              <a:t>Skosené tabuľky</a:t>
            </a:r>
            <a:endParaRPr sz="3000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1E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2699" y="5084574"/>
            <a:ext cx="1278890" cy="59055"/>
          </a:xfrm>
          <a:custGeom>
            <a:avLst/>
            <a:gdLst/>
            <a:ahLst/>
            <a:cxnLst/>
            <a:rect l="l" t="t" r="r" b="b"/>
            <a:pathLst>
              <a:path w="1278889" h="59054">
                <a:moveTo>
                  <a:pt x="0" y="0"/>
                </a:moveTo>
                <a:lnTo>
                  <a:pt x="1278599" y="0"/>
                </a:lnTo>
                <a:lnTo>
                  <a:pt x="1278599" y="58924"/>
                </a:lnTo>
                <a:lnTo>
                  <a:pt x="0" y="58924"/>
                </a:lnTo>
                <a:lnTo>
                  <a:pt x="0" y="0"/>
                </a:lnTo>
                <a:close/>
              </a:path>
            </a:pathLst>
          </a:custGeom>
          <a:solidFill>
            <a:srgbClr val="8E85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674" y="1254274"/>
            <a:ext cx="5942724" cy="376892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5406" y="66421"/>
            <a:ext cx="7578725" cy="852230"/>
          </a:xfrm>
          <a:prstGeom prst="rect">
            <a:avLst/>
          </a:prstGeom>
        </p:spPr>
        <p:txBody>
          <a:bodyPr vert="horz" wrap="square" lIns="0" tIns="386788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lang="sk-SK" sz="3000" spc="100" dirty="0">
                <a:solidFill>
                  <a:srgbClr val="434343"/>
                </a:solidFill>
              </a:rPr>
              <a:t>Viacriadkové bunky</a:t>
            </a:r>
            <a:endParaRPr sz="3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7A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1751</TotalTime>
  <Words>4178</Words>
  <Application>Microsoft Macintosh PowerPoint</Application>
  <PresentationFormat>Prezentácia na obrazovke (16:9)</PresentationFormat>
  <Paragraphs>627</Paragraphs>
  <Slides>137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137</vt:i4>
      </vt:variant>
    </vt:vector>
  </HeadingPairs>
  <TitlesOfParts>
    <vt:vector size="144" baseType="lpstr">
      <vt:lpstr>Arial Unicode MS</vt:lpstr>
      <vt:lpstr>Arial</vt:lpstr>
      <vt:lpstr>Calibri</vt:lpstr>
      <vt:lpstr>Noto Sans Display</vt:lpstr>
      <vt:lpstr>Segoe UI Web (East European)</vt:lpstr>
      <vt:lpstr>Times New Roman</vt:lpstr>
      <vt:lpstr>Office Theme</vt:lpstr>
      <vt:lpstr>Prezentácia programu PowerPoint</vt:lpstr>
      <vt:lpstr>Vaši sprievodcovia pre dnešnú cestu</vt:lpstr>
      <vt:lpstr>Obsah workshopu</vt:lpstr>
      <vt:lpstr>Úvod</vt:lpstr>
      <vt:lpstr>Čo je      Transkribus?</vt:lpstr>
      <vt:lpstr>Halfarová; Katechizmus, print 1661</vt:lpstr>
      <vt:lpstr>Začíname: Prvé kroky v Transkribuse  </vt:lpstr>
      <vt:lpstr>Vyhľadávanie Čo Transkribus umožňuje?</vt:lpstr>
      <vt:lpstr>Trénovanie modelov umelej inteligencie</vt:lpstr>
      <vt:lpstr>Trénovanie modelov AI</vt:lpstr>
      <vt:lpstr>Trénovanie modelov AI</vt:lpstr>
      <vt:lpstr>Prezentácia programu PowerPoint</vt:lpstr>
      <vt:lpstr>Trénovanie modelov AI</vt:lpstr>
      <vt:lpstr>Analýza rozloženia (segmentácia) </vt:lpstr>
      <vt:lpstr>Prezentácia programu PowerPoint</vt:lpstr>
      <vt:lpstr>Modely textu</vt:lpstr>
      <vt:lpstr>Textové modely</vt:lpstr>
      <vt:lpstr>Textové modely</vt:lpstr>
      <vt:lpstr>Textové modely</vt:lpstr>
      <vt:lpstr>Textové modely</vt:lpstr>
      <vt:lpstr>Textové modely</vt:lpstr>
      <vt:lpstr>Textové modely</vt:lpstr>
      <vt:lpstr>Textové modely</vt:lpstr>
      <vt:lpstr>Textové modely</vt:lpstr>
      <vt:lpstr>Textové modely</vt:lpstr>
      <vt:lpstr>Prezentácia programu PowerPoint</vt:lpstr>
      <vt:lpstr>Textové modely</vt:lpstr>
      <vt:lpstr>Textové modely</vt:lpstr>
      <vt:lpstr>Textové modely</vt:lpstr>
      <vt:lpstr>Prezentácia programu PowerPoint</vt:lpstr>
      <vt:lpstr>Tagging</vt:lpstr>
      <vt:lpstr>Tagovanie/značkovanie</vt:lpstr>
      <vt:lpstr>Skratky</vt:lpstr>
      <vt:lpstr>Skratky</vt:lpstr>
      <vt:lpstr>Skratky</vt:lpstr>
      <vt:lpstr>Skratky</vt:lpstr>
      <vt:lpstr>Prezentácia programu PowerPoint</vt:lpstr>
      <vt:lpstr>RTL skripty</vt:lpstr>
      <vt:lpstr>RTL skripty</vt:lpstr>
      <vt:lpstr>Prezentácia programu PowerPoint</vt:lpstr>
      <vt:lpstr>Čo sa stane, keď sa stránka rozpozná?</vt:lpstr>
      <vt:lpstr>Rozpoznávanie rozloženia (segmentácia)</vt:lpstr>
      <vt:lpstr>Tri piliere rozloženia (segmentácie)</vt:lpstr>
      <vt:lpstr>Tri piliere rozloženia (segmentácie)</vt:lpstr>
      <vt:lpstr>Tri piliere rozloženia (segmentácie)</vt:lpstr>
      <vt:lpstr>Rozpoznávanie rozloženia (segmentácia)</vt:lpstr>
      <vt:lpstr>Rozpoznávanie rozloženia (segmentácia)</vt:lpstr>
      <vt:lpstr>Rozpoznávanie rozloženia (segmentácia)</vt:lpstr>
      <vt:lpstr>Prezentácia programu PowerPoint</vt:lpstr>
      <vt:lpstr>Nepresné základné čiary </vt:lpstr>
      <vt:lpstr>Nepresné základné čiary</vt:lpstr>
      <vt:lpstr>Nepresné základné čiary</vt:lpstr>
      <vt:lpstr>Nepresné základné čiary</vt:lpstr>
      <vt:lpstr>Nepresné základné čiary</vt:lpstr>
      <vt:lpstr>Nepresné základné čiary</vt:lpstr>
      <vt:lpstr>Nepresné základné čiary</vt:lpstr>
      <vt:lpstr>Nepresné základné čiary</vt:lpstr>
      <vt:lpstr>Nepresné základné čiary</vt:lpstr>
      <vt:lpstr>Nepresné základné čiary</vt:lpstr>
      <vt:lpstr>Tréning modelu základných čiar (Baseline Model)</vt:lpstr>
      <vt:lpstr>Tréning modelu základných čiar (Baseline Model)</vt:lpstr>
      <vt:lpstr>Tréning modelu základných čiar (Baseline Model)</vt:lpstr>
      <vt:lpstr>Modely pre základné čiary (Baselines Models)</vt:lpstr>
      <vt:lpstr>Prezentácia programu PowerPoint</vt:lpstr>
      <vt:lpstr>Nepresné bloky textu</vt:lpstr>
      <vt:lpstr>Analýzy rozloženie/segmentácia (rozpoznanie textu)</vt:lpstr>
      <vt:lpstr>Analýzy rozloženie/segmentácia (rozpoznanie textu)</vt:lpstr>
      <vt:lpstr>Analýzy rozloženie/segmentácia (rozpoznanie textu)</vt:lpstr>
      <vt:lpstr>Prezentácia programu PowerPoint</vt:lpstr>
      <vt:lpstr>Modely poľa (Beta)</vt:lpstr>
      <vt:lpstr>Modely poľa (Beta)</vt:lpstr>
      <vt:lpstr>Blogy textu (Text regions)</vt:lpstr>
      <vt:lpstr>Noviny: Segmentácia rozloženia</vt:lpstr>
      <vt:lpstr>Segmentácia formulára</vt:lpstr>
      <vt:lpstr>Viac stĺpcové rozloženie textu</vt:lpstr>
      <vt:lpstr>Modely poľa (Beta)</vt:lpstr>
      <vt:lpstr>Modely poľa (Beta)</vt:lpstr>
      <vt:lpstr>Modely poľa (Beta)</vt:lpstr>
      <vt:lpstr>Spracovanie dokumentov s poľami</vt:lpstr>
      <vt:lpstr>Spracovanie dokumentov s poľami</vt:lpstr>
      <vt:lpstr>Spracovanie dokumentov s poľami</vt:lpstr>
      <vt:lpstr>Spracovanie dokumentov s poľami</vt:lpstr>
      <vt:lpstr>Spracovanie dokumentov s poľami</vt:lpstr>
      <vt:lpstr>Spracovanie dokumentov s poľami</vt:lpstr>
      <vt:lpstr>Spracovanie dokumentov s poľami</vt:lpstr>
      <vt:lpstr>Príklady Modelov polí</vt:lpstr>
      <vt:lpstr>Príklady Modelov polí</vt:lpstr>
      <vt:lpstr>Prezentácia programu PowerPoint</vt:lpstr>
      <vt:lpstr>Inaccurate Polygons</vt:lpstr>
      <vt:lpstr>Field Model trained on Line Polygons</vt:lpstr>
      <vt:lpstr>Field Model trained on Line Polygons</vt:lpstr>
      <vt:lpstr>Field Model trained on Line Polygons</vt:lpstr>
      <vt:lpstr>Prezentácia programu PowerPoint</vt:lpstr>
      <vt:lpstr>Modely pre tabuľky(Beta)</vt:lpstr>
      <vt:lpstr>Modely pre tabuľky(Beta)</vt:lpstr>
      <vt:lpstr>Riadky a stĺpce</vt:lpstr>
      <vt:lpstr>Riadky a stĺpce</vt:lpstr>
      <vt:lpstr>Skosené tabuľky</vt:lpstr>
      <vt:lpstr>Viacriadkové bunky</vt:lpstr>
      <vt:lpstr>Modely pre tabuľky</vt:lpstr>
      <vt:lpstr>Modely pre tabuľky</vt:lpstr>
      <vt:lpstr>Modely pre tabuľky</vt:lpstr>
      <vt:lpstr>Modely pre tabuľky</vt:lpstr>
      <vt:lpstr>Modely pre tabuľky</vt:lpstr>
      <vt:lpstr>Spracovanie dokumentov s tabuľkami</vt:lpstr>
      <vt:lpstr>Spracovanie dokumentov s tabuľkami</vt:lpstr>
      <vt:lpstr>Spracovanie dokumentov s tabuľkami</vt:lpstr>
      <vt:lpstr>Processing documents with tables</vt:lpstr>
      <vt:lpstr>Processing documents with tables</vt:lpstr>
      <vt:lpstr>Processing documents with tables</vt:lpstr>
      <vt:lpstr>Modely polí a tabuliek: Súhrn</vt:lpstr>
      <vt:lpstr>Prezentácia programu PowerPoint</vt:lpstr>
      <vt:lpstr>Výpočty presnosti transkripcie</vt:lpstr>
      <vt:lpstr>Výpočty presnosti transkripcie</vt:lpstr>
      <vt:lpstr>Výpočty presnosti transkripcie</vt:lpstr>
      <vt:lpstr>Výpočty presnosti transkripcie</vt:lpstr>
      <vt:lpstr>Kontrola kvality</vt:lpstr>
      <vt:lpstr>Prezentácia programu PowerPoint</vt:lpstr>
      <vt:lpstr>Publikačné modely</vt:lpstr>
      <vt:lpstr>Publikačné modely</vt:lpstr>
      <vt:lpstr>Prezentácia programu PowerPoint</vt:lpstr>
      <vt:lpstr>Prezentácia programu PowerPoint</vt:lpstr>
      <vt:lpstr>Prezentácia programu PowerPoint</vt:lpstr>
      <vt:lpstr>Plány predplatného</vt:lpstr>
      <vt:lpstr>Transkribus stránky - vlastnosti</vt:lpstr>
      <vt:lpstr>Transkribus stránky</vt:lpstr>
      <vt:lpstr>Vaša prvá stránka Transkribus</vt:lpstr>
      <vt:lpstr>Vaša prvá stránka Transkribus</vt:lpstr>
      <vt:lpstr>Vaša prvá stránka Transkribus</vt:lpstr>
      <vt:lpstr>Vaša prvá stránka Transkribus</vt:lpstr>
      <vt:lpstr>Vaša prvá stránka Transkribus</vt:lpstr>
      <vt:lpstr>Vaša prvá stránka Transkribus</vt:lpstr>
      <vt:lpstr>Čas na otázky</vt:lpstr>
      <vt:lpstr>Hands-on session Praktické sedenie</vt:lpstr>
      <vt:lpstr>Prezentácia programu PowerPoint</vt:lpstr>
      <vt:lpstr>Thank you!</vt:lpstr>
      <vt:lpstr>Unlocking the past, together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Transkribus Workshop - TUC24</dc:title>
  <cp:lastModifiedBy>Dusan Katuscak</cp:lastModifiedBy>
  <cp:revision>37</cp:revision>
  <dcterms:created xsi:type="dcterms:W3CDTF">2024-02-26T11:22:59Z</dcterms:created>
  <dcterms:modified xsi:type="dcterms:W3CDTF">2024-03-06T10:22:02Z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2024-02-26T00:00:00Z</vt:filetime>
  </property>
  <property fmtid="{D5CDD505-2E9C-101B-9397-08002B2CF9AE}" pid="3" name="Creator">
    <vt:lpwstr>Google</vt:lpwstr>
  </property>
  <property fmtid="{D5CDD505-2E9C-101B-9397-08002B2CF9AE}" pid="4" name="LastSaved">
    <vt:filetime>2024-02-26T00:00:00Z</vt:filetime>
  </property>
</Properties>
</file>