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69" r:id="rId2"/>
    <p:sldId id="256" r:id="rId3"/>
    <p:sldId id="302" r:id="rId4"/>
    <p:sldId id="311" r:id="rId5"/>
    <p:sldId id="299" r:id="rId6"/>
    <p:sldId id="293" r:id="rId7"/>
    <p:sldId id="270" r:id="rId8"/>
    <p:sldId id="296" r:id="rId9"/>
    <p:sldId id="297" r:id="rId10"/>
    <p:sldId id="298" r:id="rId11"/>
    <p:sldId id="289" r:id="rId12"/>
    <p:sldId id="295" r:id="rId13"/>
    <p:sldId id="271" r:id="rId14"/>
    <p:sldId id="272" r:id="rId15"/>
    <p:sldId id="303" r:id="rId16"/>
    <p:sldId id="273" r:id="rId17"/>
    <p:sldId id="274" r:id="rId18"/>
    <p:sldId id="275" r:id="rId19"/>
    <p:sldId id="261" r:id="rId20"/>
    <p:sldId id="276" r:id="rId21"/>
    <p:sldId id="301" r:id="rId22"/>
    <p:sldId id="285" r:id="rId23"/>
    <p:sldId id="305" r:id="rId24"/>
    <p:sldId id="277" r:id="rId25"/>
    <p:sldId id="278" r:id="rId26"/>
    <p:sldId id="279" r:id="rId27"/>
    <p:sldId id="280" r:id="rId28"/>
    <p:sldId id="281" r:id="rId29"/>
    <p:sldId id="282" r:id="rId30"/>
    <p:sldId id="306" r:id="rId31"/>
    <p:sldId id="307" r:id="rId32"/>
    <p:sldId id="286" r:id="rId33"/>
    <p:sldId id="290" r:id="rId34"/>
    <p:sldId id="284" r:id="rId35"/>
    <p:sldId id="308" r:id="rId36"/>
    <p:sldId id="309" r:id="rId37"/>
    <p:sldId id="268" r:id="rId38"/>
    <p:sldId id="310" r:id="rId39"/>
    <p:sldId id="288" r:id="rId40"/>
    <p:sldId id="304" r:id="rId41"/>
    <p:sldId id="264" r:id="rId42"/>
    <p:sldId id="287" r:id="rId4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852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ABE05-1F81-42D6-908D-469AAE61C4D2}" type="datetimeFigureOut">
              <a:rPr lang="cs-CZ" smtClean="0"/>
              <a:t>4.10.2016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D3ACA-48D3-4346-9E35-074A179AE5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1821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D3ACA-48D3-4346-9E35-074A179AE5E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0581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6B0-FF60-43D9-ABDD-A7D823E11F04}" type="datetimeFigureOut">
              <a:rPr lang="cs-CZ" smtClean="0"/>
              <a:t>4.10.2016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23F6-81B2-4F2C-AE71-E62DE19E50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5853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6B0-FF60-43D9-ABDD-A7D823E11F04}" type="datetimeFigureOut">
              <a:rPr lang="cs-CZ" smtClean="0"/>
              <a:t>4.10.2016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23F6-81B2-4F2C-AE71-E62DE19E50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9261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6B0-FF60-43D9-ABDD-A7D823E11F04}" type="datetimeFigureOut">
              <a:rPr lang="cs-CZ" smtClean="0"/>
              <a:t>4.10.2016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23F6-81B2-4F2C-AE71-E62DE19E50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7204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6B0-FF60-43D9-ABDD-A7D823E11F04}" type="datetimeFigureOut">
              <a:rPr lang="cs-CZ" smtClean="0"/>
              <a:t>4.10.2016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23F6-81B2-4F2C-AE71-E62DE19E50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2836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6B0-FF60-43D9-ABDD-A7D823E11F04}" type="datetimeFigureOut">
              <a:rPr lang="cs-CZ" smtClean="0"/>
              <a:t>4.10.2016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23F6-81B2-4F2C-AE71-E62DE19E50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2939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6B0-FF60-43D9-ABDD-A7D823E11F04}" type="datetimeFigureOut">
              <a:rPr lang="cs-CZ" smtClean="0"/>
              <a:t>4.10.2016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23F6-81B2-4F2C-AE71-E62DE19E50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0169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6B0-FF60-43D9-ABDD-A7D823E11F04}" type="datetimeFigureOut">
              <a:rPr lang="cs-CZ" smtClean="0"/>
              <a:t>4.10.2016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23F6-81B2-4F2C-AE71-E62DE19E50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5567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6B0-FF60-43D9-ABDD-A7D823E11F04}" type="datetimeFigureOut">
              <a:rPr lang="cs-CZ" smtClean="0"/>
              <a:t>4.10.2016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23F6-81B2-4F2C-AE71-E62DE19E50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6301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6B0-FF60-43D9-ABDD-A7D823E11F04}" type="datetimeFigureOut">
              <a:rPr lang="cs-CZ" smtClean="0"/>
              <a:t>4.10.2016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23F6-81B2-4F2C-AE71-E62DE19E50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1014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6B0-FF60-43D9-ABDD-A7D823E11F04}" type="datetimeFigureOut">
              <a:rPr lang="cs-CZ" smtClean="0"/>
              <a:t>4.10.2016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23F6-81B2-4F2C-AE71-E62DE19E50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7121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6B0-FF60-43D9-ABDD-A7D823E11F04}" type="datetimeFigureOut">
              <a:rPr lang="cs-CZ" smtClean="0"/>
              <a:t>4.10.2016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23F6-81B2-4F2C-AE71-E62DE19E50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3941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 t="9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AF6B0-FF60-43D9-ABDD-A7D823E11F04}" type="datetimeFigureOut">
              <a:rPr lang="cs-CZ" smtClean="0"/>
              <a:t>4.10.2016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623F6-81B2-4F2C-AE71-E62DE19E50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8168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ethinkingresourcesharing.org/" TargetMode="External"/><Relationship Id="rId2" Type="http://schemas.openxmlformats.org/officeDocument/2006/relationships/hyperlink" Target="http://rethinkingresourcesharing.org/star-librari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tMVHVRhEwE" TargetMode="External"/><Relationship Id="rId7" Type="http://schemas.openxmlformats.org/officeDocument/2006/relationships/image" Target="../media/image12.png"/><Relationship Id="rId2" Type="http://schemas.openxmlformats.org/officeDocument/2006/relationships/hyperlink" Target="https://www.stream.cz/slavne-znacky/10009391-pepsi-cola-pribeh-mnoha-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dZY26XINN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n1Fk2jvSH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hyperlink" Target="http://ukr.knihovna.cz/priprava-koncepce-rozvoje-knihoven-cr-na-leta-2016-2020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nihovny.cz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hkcity.cz/2016/02/16/knihovna-si-zahrala-v-reklame-na-t-mobile-je-z-ni-nemocnice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fbz.cz/" TargetMode="Externa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facebook.com/mzk.cz" TargetMode="Externa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nihovnabbb.cz/video-pruvodce-knihovnou" TargetMode="External"/><Relationship Id="rId2" Type="http://schemas.openxmlformats.org/officeDocument/2006/relationships/hyperlink" Target="http://www.cnb.cz/cs/verejnost/knihovna_cnb/knihovna/index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techlib.cz/cs/2833-video-navody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kvysociny.cz/" TargetMode="Externa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twinengine.com/" TargetMode="External"/><Relationship Id="rId2" Type="http://schemas.openxmlformats.org/officeDocument/2006/relationships/hyperlink" Target="http://am.artsmanager.org/pages/welcome.aspx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mailto:libuse.foberova@fpf.slu.cz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6279085"/>
          </a:xfrm>
        </p:spPr>
      </p:pic>
    </p:spTree>
    <p:extLst>
      <p:ext uri="{BB962C8B-B14F-4D97-AF65-F5344CB8AC3E}">
        <p14:creationId xmlns:p14="http://schemas.microsoft.com/office/powerpoint/2010/main" val="218092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latin typeface="Century Gothic" panose="020B0502020202020204" pitchFamily="34" charset="0"/>
              </a:rPr>
              <a:t>Budování značky – jedinečný prodejní argument </a:t>
            </a:r>
            <a:endParaRPr lang="cs-CZ" b="1" dirty="0"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>
                <a:latin typeface="Century Gothic" panose="020B0502020202020204" pitchFamily="34" charset="0"/>
              </a:rPr>
              <a:t>Dodávání dokumentů v NTK</a:t>
            </a:r>
            <a:endParaRPr lang="cs-CZ" sz="2400" b="1" dirty="0">
              <a:latin typeface="Century Gothic" panose="020B0502020202020204" pitchFamily="34" charset="0"/>
            </a:endParaRPr>
          </a:p>
          <a:p>
            <a:r>
              <a:rPr lang="cs-CZ" sz="2400" dirty="0">
                <a:latin typeface="Century Gothic" panose="020B0502020202020204" pitchFamily="34" charset="0"/>
              </a:rPr>
              <a:t>Národní technická knihovna je první knihovnou v České republice, která získala </a:t>
            </a:r>
            <a:r>
              <a:rPr lang="cs-CZ" sz="2400" b="1" dirty="0" smtClean="0">
                <a:latin typeface="Century Gothic" panose="020B0502020202020204" pitchFamily="34" charset="0"/>
                <a:hlinkClick r:id="rId2"/>
              </a:rPr>
              <a:t>STAR </a:t>
            </a:r>
            <a:r>
              <a:rPr lang="cs-CZ" sz="2400" b="1" dirty="0">
                <a:latin typeface="Century Gothic" panose="020B0502020202020204" pitchFamily="34" charset="0"/>
                <a:hlinkClick r:id="rId2"/>
              </a:rPr>
              <a:t>certifikát</a:t>
            </a:r>
            <a:r>
              <a:rPr lang="cs-CZ" sz="2400" dirty="0">
                <a:latin typeface="Century Gothic" panose="020B0502020202020204" pitchFamily="34" charset="0"/>
              </a:rPr>
              <a:t> od </a:t>
            </a:r>
            <a:r>
              <a:rPr lang="cs-CZ" sz="2400" dirty="0" err="1">
                <a:latin typeface="Century Gothic" panose="020B0502020202020204" pitchFamily="34" charset="0"/>
                <a:hlinkClick r:id="rId3"/>
              </a:rPr>
              <a:t>Resource</a:t>
            </a:r>
            <a:r>
              <a:rPr lang="cs-CZ" sz="2400" dirty="0">
                <a:latin typeface="Century Gothic" panose="020B0502020202020204" pitchFamily="34" charset="0"/>
                <a:hlinkClick r:id="rId3"/>
              </a:rPr>
              <a:t> </a:t>
            </a:r>
            <a:r>
              <a:rPr lang="cs-CZ" sz="2400" dirty="0" err="1">
                <a:latin typeface="Century Gothic" panose="020B0502020202020204" pitchFamily="34" charset="0"/>
                <a:hlinkClick r:id="rId3"/>
              </a:rPr>
              <a:t>Sharing</a:t>
            </a:r>
            <a:r>
              <a:rPr lang="cs-CZ" sz="2400" dirty="0">
                <a:latin typeface="Century Gothic" panose="020B0502020202020204" pitchFamily="34" charset="0"/>
                <a:hlinkClick r:id="rId3"/>
              </a:rPr>
              <a:t> </a:t>
            </a:r>
            <a:r>
              <a:rPr lang="cs-CZ" sz="2400" dirty="0" err="1">
                <a:latin typeface="Century Gothic" panose="020B0502020202020204" pitchFamily="34" charset="0"/>
                <a:hlinkClick r:id="rId3"/>
              </a:rPr>
              <a:t>Initiative</a:t>
            </a:r>
            <a:r>
              <a:rPr lang="cs-CZ" sz="2400" dirty="0">
                <a:latin typeface="Century Gothic" panose="020B0502020202020204" pitchFamily="34" charset="0"/>
              </a:rPr>
              <a:t>, což je mezinárodní koalice knihoven, které se angažují v optimalizaci sdílení informačních zdrojů mezi knihovnami a jejich uživateli ve světovém měřítku. </a:t>
            </a:r>
            <a:endParaRPr lang="cs-CZ" sz="2400" dirty="0" smtClean="0">
              <a:latin typeface="Century Gothic" panose="020B0502020202020204" pitchFamily="34" charset="0"/>
            </a:endParaRP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1" y="4437112"/>
            <a:ext cx="3456385" cy="175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81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smtClean="0">
                <a:latin typeface="Century Gothic" panose="020B0502020202020204" pitchFamily="34" charset="0"/>
              </a:rPr>
              <a:t>Příklady</a:t>
            </a:r>
            <a:endParaRPr lang="cs-CZ" b="1" dirty="0"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Century Gothic" panose="020B0502020202020204" pitchFamily="34" charset="0"/>
                <a:hlinkClick r:id="rId2"/>
              </a:rPr>
              <a:t>Pepsi </a:t>
            </a:r>
            <a:r>
              <a:rPr lang="cs-CZ" dirty="0" err="1" smtClean="0">
                <a:latin typeface="Century Gothic" panose="020B0502020202020204" pitchFamily="34" charset="0"/>
                <a:hlinkClick r:id="rId2"/>
              </a:rPr>
              <a:t>Cola</a:t>
            </a:r>
            <a:r>
              <a:rPr lang="cs-CZ" dirty="0" smtClean="0">
                <a:latin typeface="Century Gothic" panose="020B0502020202020204" pitchFamily="34" charset="0"/>
                <a:hlinkClick r:id="rId2"/>
              </a:rPr>
              <a:t> budování značky </a:t>
            </a:r>
            <a:endParaRPr lang="cs-CZ" dirty="0" smtClean="0">
              <a:latin typeface="Century Gothic" panose="020B0502020202020204" pitchFamily="34" charset="0"/>
            </a:endParaRPr>
          </a:p>
          <a:p>
            <a:r>
              <a:rPr lang="cs-CZ" dirty="0" smtClean="0">
                <a:latin typeface="Century Gothic" panose="020B0502020202020204" pitchFamily="34" charset="0"/>
                <a:hlinkClick r:id="rId3"/>
              </a:rPr>
              <a:t>Knihovna v tramvaji - tramvají do knihovny </a:t>
            </a:r>
            <a:endParaRPr lang="cs-CZ" dirty="0" smtClean="0">
              <a:latin typeface="Century Gothic" panose="020B0502020202020204" pitchFamily="34" charset="0"/>
            </a:endParaRPr>
          </a:p>
          <a:p>
            <a:r>
              <a:rPr lang="cs-CZ" dirty="0" smtClean="0">
                <a:latin typeface="Century Gothic" panose="020B0502020202020204" pitchFamily="34" charset="0"/>
              </a:rPr>
              <a:t>Jednotný </a:t>
            </a:r>
            <a:r>
              <a:rPr lang="cs-CZ" dirty="0">
                <a:latin typeface="Century Gothic" panose="020B0502020202020204" pitchFamily="34" charset="0"/>
              </a:rPr>
              <a:t>vizuální styl nizozemských veřejných </a:t>
            </a:r>
            <a:r>
              <a:rPr lang="cs-CZ" dirty="0" smtClean="0">
                <a:latin typeface="Century Gothic" panose="020B0502020202020204" pitchFamily="34" charset="0"/>
              </a:rPr>
              <a:t>knihoven</a:t>
            </a:r>
          </a:p>
          <a:p>
            <a:endParaRPr lang="cs-CZ" dirty="0">
              <a:latin typeface="Century Gothic" panose="020B0502020202020204" pitchFamily="34" charset="0"/>
            </a:endParaRPr>
          </a:p>
          <a:p>
            <a:endParaRPr lang="cs-CZ" dirty="0" smtClean="0">
              <a:latin typeface="Century Gothic" panose="020B0502020202020204" pitchFamily="34" charset="0"/>
            </a:endParaRPr>
          </a:p>
          <a:p>
            <a:endParaRPr lang="cs-CZ" dirty="0" smtClean="0">
              <a:latin typeface="Century Gothic" panose="020B0502020202020204" pitchFamily="34" charset="0"/>
            </a:endParaRPr>
          </a:p>
          <a:p>
            <a:endParaRPr lang="cs-CZ" dirty="0">
              <a:latin typeface="Century Gothic" panose="020B0502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02" y="5373216"/>
            <a:ext cx="7143750" cy="6096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383149"/>
            <a:ext cx="2857500" cy="9144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324" y="116632"/>
            <a:ext cx="3286125" cy="13906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6557"/>
            <a:ext cx="1508613" cy="144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56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latin typeface="Century Gothic" panose="020B0502020202020204" pitchFamily="34" charset="0"/>
              </a:rPr>
              <a:t>Příklady – budování značky - posilování identity</a:t>
            </a:r>
            <a:endParaRPr lang="cs-CZ" b="1" dirty="0"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>
                <a:latin typeface="Century Gothic" panose="020B0502020202020204" pitchFamily="34" charset="0"/>
              </a:rPr>
              <a:t>Čtyři </a:t>
            </a:r>
            <a:r>
              <a:rPr lang="cs-CZ" dirty="0">
                <a:latin typeface="Century Gothic" panose="020B0502020202020204" pitchFamily="34" charset="0"/>
              </a:rPr>
              <a:t>knihovny získaly titul </a:t>
            </a:r>
            <a:r>
              <a:rPr lang="cs-CZ" b="1" dirty="0">
                <a:latin typeface="Century Gothic" panose="020B0502020202020204" pitchFamily="34" charset="0"/>
              </a:rPr>
              <a:t>Knihovna roku 2015 Zlínského kraje:</a:t>
            </a:r>
            <a:r>
              <a:rPr lang="cs-CZ" dirty="0">
                <a:latin typeface="Century Gothic" panose="020B0502020202020204" pitchFamily="34" charset="0"/>
              </a:rPr>
              <a:t> </a:t>
            </a:r>
            <a:endParaRPr lang="cs-CZ" dirty="0" smtClean="0">
              <a:latin typeface="Century Gothic" panose="020B0502020202020204" pitchFamily="34" charset="0"/>
            </a:endParaRPr>
          </a:p>
          <a:p>
            <a:r>
              <a:rPr lang="cs-CZ" dirty="0" smtClean="0">
                <a:latin typeface="Century Gothic" panose="020B0502020202020204" pitchFamily="34" charset="0"/>
              </a:rPr>
              <a:t>Obecní </a:t>
            </a:r>
            <a:r>
              <a:rPr lang="cs-CZ" dirty="0">
                <a:latin typeface="Century Gothic" panose="020B0502020202020204" pitchFamily="34" charset="0"/>
              </a:rPr>
              <a:t>knihovna Rusava (okres Kroměříž), </a:t>
            </a:r>
            <a:endParaRPr lang="cs-CZ" dirty="0" smtClean="0">
              <a:latin typeface="Century Gothic" panose="020B0502020202020204" pitchFamily="34" charset="0"/>
            </a:endParaRPr>
          </a:p>
          <a:p>
            <a:r>
              <a:rPr lang="cs-CZ" dirty="0" smtClean="0">
                <a:latin typeface="Century Gothic" panose="020B0502020202020204" pitchFamily="34" charset="0"/>
              </a:rPr>
              <a:t>Městská </a:t>
            </a:r>
            <a:r>
              <a:rPr lang="cs-CZ" dirty="0">
                <a:latin typeface="Century Gothic" panose="020B0502020202020204" pitchFamily="34" charset="0"/>
              </a:rPr>
              <a:t>knihovna Bojkovice (okres Uherské Hradiště), </a:t>
            </a:r>
            <a:endParaRPr lang="cs-CZ" dirty="0" smtClean="0">
              <a:latin typeface="Century Gothic" panose="020B0502020202020204" pitchFamily="34" charset="0"/>
            </a:endParaRPr>
          </a:p>
          <a:p>
            <a:r>
              <a:rPr lang="cs-CZ" dirty="0" smtClean="0">
                <a:latin typeface="Century Gothic" panose="020B0502020202020204" pitchFamily="34" charset="0"/>
              </a:rPr>
              <a:t>Obecní </a:t>
            </a:r>
            <a:r>
              <a:rPr lang="cs-CZ" dirty="0">
                <a:latin typeface="Century Gothic" panose="020B0502020202020204" pitchFamily="34" charset="0"/>
              </a:rPr>
              <a:t>Karasova knihovna Hutisko-Solanec (okres Vsetín) </a:t>
            </a:r>
            <a:endParaRPr lang="cs-CZ" dirty="0" smtClean="0">
              <a:latin typeface="Century Gothic" panose="020B0502020202020204" pitchFamily="34" charset="0"/>
            </a:endParaRPr>
          </a:p>
          <a:p>
            <a:r>
              <a:rPr lang="cs-CZ" dirty="0" smtClean="0">
                <a:latin typeface="Century Gothic" panose="020B0502020202020204" pitchFamily="34" charset="0"/>
              </a:rPr>
              <a:t>Městská </a:t>
            </a:r>
            <a:r>
              <a:rPr lang="cs-CZ" dirty="0">
                <a:latin typeface="Century Gothic" panose="020B0502020202020204" pitchFamily="34" charset="0"/>
              </a:rPr>
              <a:t>knihovna Valašské Klobouky (okres Zlín</a:t>
            </a:r>
            <a:r>
              <a:rPr lang="cs-CZ" dirty="0" smtClean="0">
                <a:latin typeface="Century Gothic" panose="020B0502020202020204" pitchFamily="34" charset="0"/>
              </a:rPr>
              <a:t>).</a:t>
            </a:r>
          </a:p>
          <a:p>
            <a:r>
              <a:rPr lang="cs-CZ" dirty="0" smtClean="0">
                <a:latin typeface="Century Gothic" panose="020B0502020202020204" pitchFamily="34" charset="0"/>
                <a:hlinkClick r:id="rId2"/>
              </a:rPr>
              <a:t>Titul Knihovna roku 2015 Zlínského kraje -video</a:t>
            </a:r>
            <a:endParaRPr lang="cs-CZ" dirty="0" smtClean="0">
              <a:latin typeface="Century Gothic" panose="020B0502020202020204" pitchFamily="34" charset="0"/>
            </a:endParaRPr>
          </a:p>
          <a:p>
            <a:endParaRPr lang="cs-CZ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84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latin typeface="Century Gothic" panose="020B0502020202020204" pitchFamily="34" charset="0"/>
              </a:rPr>
              <a:t>2) Značka musí propojovat strategii a účel</a:t>
            </a:r>
            <a:endParaRPr lang="cs-CZ" b="1" dirty="0"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94522" y="1600200"/>
            <a:ext cx="3933462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 smtClean="0">
                <a:latin typeface="Century Gothic" panose="020B0502020202020204" pitchFamily="34" charset="0"/>
                <a:hlinkClick r:id="rId3"/>
              </a:rPr>
              <a:t>Otevíráme novou kapitolu knihovnictví</a:t>
            </a:r>
          </a:p>
          <a:p>
            <a:pPr marL="0" indent="0">
              <a:buNone/>
            </a:pPr>
            <a:endParaRPr lang="cs-CZ" dirty="0">
              <a:latin typeface="Century Gothic" panose="020B0502020202020204" pitchFamily="34" charset="0"/>
              <a:hlinkClick r:id="rId3"/>
            </a:endParaRPr>
          </a:p>
          <a:p>
            <a:pPr marL="0" indent="0">
              <a:buNone/>
            </a:pPr>
            <a:r>
              <a:rPr lang="pl-PL" dirty="0" smtClean="0">
                <a:latin typeface="Century Gothic" panose="020B0502020202020204" pitchFamily="34" charset="0"/>
                <a:hlinkClick r:id="rId4"/>
              </a:rPr>
              <a:t>Koncepce rozvoje knihoven na léta 2016 - 2020</a:t>
            </a:r>
            <a:endParaRPr lang="cs-CZ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cs-CZ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cs-CZ" dirty="0" smtClean="0">
                <a:latin typeface="Century Gothic" panose="020B0502020202020204" pitchFamily="34" charset="0"/>
              </a:rPr>
              <a:t>Charta </a:t>
            </a:r>
            <a:r>
              <a:rPr lang="cs-CZ" dirty="0">
                <a:latin typeface="Century Gothic" panose="020B0502020202020204" pitchFamily="34" charset="0"/>
              </a:rPr>
              <a:t>služeb pro děti a mladé lidi ve věku 10 – 15 let (cíl, co nabízíme, co ti slibujeme, zlepšení služeb….)</a:t>
            </a:r>
          </a:p>
          <a:p>
            <a:pPr marL="0" indent="0">
              <a:buNone/>
            </a:pPr>
            <a:endParaRPr lang="cs-CZ" dirty="0">
              <a:latin typeface="Century Gothic" panose="020B0502020202020204" pitchFamily="34" charset="0"/>
              <a:hlinkClick r:id="rId3"/>
            </a:endParaRPr>
          </a:p>
          <a:p>
            <a:pPr marL="0" indent="0">
              <a:buNone/>
            </a:pPr>
            <a:r>
              <a:rPr lang="cs-CZ" dirty="0" smtClean="0">
                <a:latin typeface="Century Gothic" panose="020B0502020202020204" pitchFamily="34" charset="0"/>
                <a:hlinkClick r:id="rId3"/>
              </a:rPr>
              <a:t> </a:t>
            </a:r>
            <a:endParaRPr lang="cs-CZ" dirty="0" smtClean="0">
              <a:latin typeface="Century Gothic" panose="020B0502020202020204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328" y="1620855"/>
            <a:ext cx="3096344" cy="448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97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latin typeface="Century Gothic" panose="020B0502020202020204" pitchFamily="34" charset="0"/>
              </a:rPr>
              <a:t>3) BUDOVÁNÍ VZTAHŮ SE ZÁKAZNÍKY JE KLÍČEM </a:t>
            </a:r>
            <a:endParaRPr lang="cs-CZ" b="1" dirty="0">
              <a:latin typeface="Century Gothic" panose="020B0502020202020204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sz="3300" b="1" dirty="0" smtClean="0">
                <a:latin typeface="Century Gothic" panose="020B0502020202020204" pitchFamily="34" charset="0"/>
              </a:rPr>
              <a:t>Osobní knihovnice</a:t>
            </a:r>
          </a:p>
          <a:p>
            <a:r>
              <a:rPr lang="cs-CZ" dirty="0">
                <a:latin typeface="Century Gothic" panose="020B0502020202020204" pitchFamily="34" charset="0"/>
              </a:rPr>
              <a:t>Nevíte, co si máte vybrat za knihu? </a:t>
            </a:r>
          </a:p>
          <a:p>
            <a:r>
              <a:rPr lang="cs-CZ" dirty="0">
                <a:latin typeface="Century Gothic" panose="020B0502020202020204" pitchFamily="34" charset="0"/>
              </a:rPr>
              <a:t>Zdá se vám, že již máte vše zajímavé přečtené? </a:t>
            </a:r>
          </a:p>
          <a:p>
            <a:r>
              <a:rPr lang="cs-CZ" dirty="0">
                <a:latin typeface="Century Gothic" panose="020B0502020202020204" pitchFamily="34" charset="0"/>
              </a:rPr>
              <a:t>Chcete poradit?</a:t>
            </a:r>
          </a:p>
          <a:p>
            <a:r>
              <a:rPr lang="cs-CZ" dirty="0">
                <a:latin typeface="Century Gothic" panose="020B0502020202020204" pitchFamily="34" charset="0"/>
              </a:rPr>
              <a:t>Obraťte se na osobní knihovnici, která se vám bude věnovat vždy dvě hodiny každý druhý a čtvrtý čtvrtek v měsíci</a:t>
            </a:r>
            <a:r>
              <a:rPr lang="cs-CZ" dirty="0" smtClean="0">
                <a:latin typeface="Century Gothic" panose="020B0502020202020204" pitchFamily="34" charset="0"/>
              </a:rPr>
              <a:t>.</a:t>
            </a:r>
          </a:p>
          <a:p>
            <a:r>
              <a:rPr lang="cs-CZ" b="1" dirty="0" smtClean="0">
                <a:latin typeface="Century Gothic" panose="020B0502020202020204" pitchFamily="34" charset="0"/>
              </a:rPr>
              <a:t>KJM v Brně</a:t>
            </a:r>
            <a:endParaRPr lang="cs-CZ" b="1" dirty="0">
              <a:latin typeface="Century Gothic" panose="020B0502020202020204" pitchFamily="34" charset="0"/>
            </a:endParaRPr>
          </a:p>
          <a:p>
            <a:endParaRPr lang="cs-CZ" dirty="0"/>
          </a:p>
        </p:txBody>
      </p:sp>
      <p:pic>
        <p:nvPicPr>
          <p:cNvPr id="1026" name="Picture 2" descr="http://kjm.data.quonia.cz/hr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6" y="2348881"/>
            <a:ext cx="3644672" cy="252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20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Century Gothic" panose="020B0502020202020204" pitchFamily="34" charset="0"/>
              </a:rPr>
              <a:t>Loajální uživatel</a:t>
            </a:r>
            <a:endParaRPr lang="cs-CZ" b="1" dirty="0">
              <a:latin typeface="Century Gothic" panose="020B0502020202020204" pitchFamily="34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>
                <a:latin typeface="Century Gothic" panose="020B0502020202020204" pitchFamily="34" charset="0"/>
              </a:rPr>
              <a:t>Čtenáři by vás měli doslova milovat, měli by za vámi rádi chodit, obdivovat vás, mělo by jim být po vás smutno. Knihovna třetím oblíbeným místem v životě lidí </a:t>
            </a:r>
            <a:r>
              <a:rPr lang="cs-CZ" b="1" dirty="0" smtClean="0">
                <a:latin typeface="Century Gothic" panose="020B0502020202020204" pitchFamily="34" charset="0"/>
              </a:rPr>
              <a:t>(domov, práce, knihovna)</a:t>
            </a:r>
            <a:endParaRPr lang="cs-CZ" b="1" dirty="0">
              <a:latin typeface="Century Gothic" panose="020B0502020202020204" pitchFamily="34" charset="0"/>
            </a:endParaRPr>
          </a:p>
          <a:p>
            <a:r>
              <a:rPr lang="cs-CZ" dirty="0" smtClean="0">
                <a:latin typeface="Century Gothic" panose="020B0502020202020204" pitchFamily="34" charset="0"/>
              </a:rPr>
              <a:t>To v praxi znamená přechod z neviditelné knihovny v knihovnu, která je v centru dění, která osloví a má co nabízet. </a:t>
            </a:r>
          </a:p>
          <a:p>
            <a:r>
              <a:rPr lang="cs-CZ" dirty="0" smtClean="0">
                <a:latin typeface="Century Gothic" panose="020B0502020202020204" pitchFamily="34" charset="0"/>
              </a:rPr>
              <a:t>Úkolem je sdělit veřejnosti, jak jste důležití. </a:t>
            </a:r>
          </a:p>
          <a:p>
            <a:r>
              <a:rPr lang="cs-CZ" dirty="0" smtClean="0">
                <a:latin typeface="Century Gothic" panose="020B0502020202020204" pitchFamily="34" charset="0"/>
              </a:rPr>
              <a:t>To můžeme činit, až jsme si jisti, že nabízíme prvotřídní služby a vše co děláme, děláme kvalitně. </a:t>
            </a:r>
          </a:p>
          <a:p>
            <a:r>
              <a:rPr lang="cs-CZ" b="1" dirty="0" smtClean="0">
                <a:latin typeface="Century Gothic" panose="020B0502020202020204" pitchFamily="34" charset="0"/>
              </a:rPr>
              <a:t>Musíme specifikovat naši pravou a jedinečnou hodnotu na trhu. </a:t>
            </a:r>
            <a:endParaRPr lang="cs-CZ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14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latin typeface="Century Gothic" panose="020B0502020202020204" pitchFamily="34" charset="0"/>
              </a:rPr>
              <a:t>4) STAVĚT SE BUDE NA ZKUŠENOSTECH ZÁKAZNÍKŮ</a:t>
            </a:r>
            <a:endParaRPr lang="cs-CZ" b="1" dirty="0"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latin typeface="Century Gothic" panose="020B0502020202020204" pitchFamily="34" charset="0"/>
              </a:rPr>
              <a:t>Zákazníci mají dnes bohaté možnosti díky sociálním sítím, zaměřte tedy svou pozornost na technologie pro zlepšení zákaznické zkušenosti…</a:t>
            </a:r>
          </a:p>
          <a:p>
            <a:r>
              <a:rPr lang="cs-CZ" b="1" dirty="0" err="1">
                <a:latin typeface="Century Gothic" panose="020B0502020202020204" pitchFamily="34" charset="0"/>
              </a:rPr>
              <a:t>Smartkatalog</a:t>
            </a:r>
            <a:r>
              <a:rPr lang="cs-CZ" b="1" dirty="0">
                <a:latin typeface="Century Gothic" panose="020B0502020202020204" pitchFamily="34" charset="0"/>
              </a:rPr>
              <a:t> - katalog pro mobilní zařízení</a:t>
            </a:r>
          </a:p>
          <a:p>
            <a:pPr marL="0" indent="0">
              <a:buNone/>
            </a:pPr>
            <a:endParaRPr lang="cs-CZ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cs-CZ" dirty="0">
              <a:latin typeface="Century Gothic" panose="020B0502020202020204" pitchFamily="34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140" y="1600200"/>
            <a:ext cx="3270720" cy="4525963"/>
          </a:xfrm>
        </p:spPr>
      </p:pic>
    </p:spTree>
    <p:extLst>
      <p:ext uri="{BB962C8B-B14F-4D97-AF65-F5344CB8AC3E}">
        <p14:creationId xmlns:p14="http://schemas.microsoft.com/office/powerpoint/2010/main" val="4752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36904" cy="1728192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latin typeface="Century Gothic" panose="020B0502020202020204" pitchFamily="34" charset="0"/>
              </a:rPr>
              <a:t>5) ZNAČKA MUSÍ DEFINOVAT SKUTEČNOU HODNOTU PRO ZÁKAZNÍKY</a:t>
            </a:r>
            <a:endParaRPr lang="cs-CZ" b="1" dirty="0"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916832"/>
            <a:ext cx="8136904" cy="4752528"/>
          </a:xfrm>
        </p:spPr>
        <p:txBody>
          <a:bodyPr>
            <a:normAutofit fontScale="85000" lnSpcReduction="20000"/>
          </a:bodyPr>
          <a:lstStyle/>
          <a:p>
            <a:r>
              <a:rPr lang="cs-CZ" i="1" dirty="0" smtClean="0">
                <a:latin typeface="Century Gothic" panose="020B0502020202020204" pitchFamily="34" charset="0"/>
              </a:rPr>
              <a:t>„Nemůžete </a:t>
            </a:r>
            <a:r>
              <a:rPr lang="cs-CZ" i="1" dirty="0">
                <a:latin typeface="Century Gothic" panose="020B0502020202020204" pitchFamily="34" charset="0"/>
              </a:rPr>
              <a:t>se jednoduše zeptat zákazníků, co chtějí, a pak se to pokusit sestavit. V době, kdy to budete mít hotové, už budou chtít něco jiného</a:t>
            </a:r>
            <a:r>
              <a:rPr lang="cs-CZ" i="1" dirty="0" smtClean="0">
                <a:latin typeface="Century Gothic" panose="020B0502020202020204" pitchFamily="34" charset="0"/>
              </a:rPr>
              <a:t>.“ </a:t>
            </a:r>
            <a:r>
              <a:rPr lang="cs-CZ" dirty="0" smtClean="0">
                <a:latin typeface="Century Gothic" panose="020B0502020202020204" pitchFamily="34" charset="0"/>
              </a:rPr>
              <a:t>(</a:t>
            </a:r>
            <a:r>
              <a:rPr lang="cs-CZ" dirty="0" err="1" smtClean="0">
                <a:latin typeface="Century Gothic" panose="020B0502020202020204" pitchFamily="34" charset="0"/>
              </a:rPr>
              <a:t>Steve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Jobs</a:t>
            </a:r>
            <a:r>
              <a:rPr lang="cs-CZ" dirty="0" smtClean="0">
                <a:latin typeface="Century Gothic" panose="020B0502020202020204" pitchFamily="34" charset="0"/>
              </a:rPr>
              <a:t>)</a:t>
            </a:r>
          </a:p>
          <a:p>
            <a:r>
              <a:rPr lang="cs-CZ" dirty="0" smtClean="0">
                <a:latin typeface="Century Gothic" panose="020B0502020202020204" pitchFamily="34" charset="0"/>
              </a:rPr>
              <a:t>Transparentnost napříč všemi sociálními a digitálními kanály, které budou podporovat důvěru, povede k trvalému úspěchu. </a:t>
            </a:r>
          </a:p>
          <a:p>
            <a:r>
              <a:rPr lang="cs-CZ" b="1" dirty="0" smtClean="0">
                <a:latin typeface="Century Gothic" panose="020B0502020202020204" pitchFamily="34" charset="0"/>
              </a:rPr>
              <a:t>Knihovní síť </a:t>
            </a:r>
            <a:r>
              <a:rPr lang="cs-CZ" dirty="0" smtClean="0">
                <a:latin typeface="Century Gothic" panose="020B0502020202020204" pitchFamily="34" charset="0"/>
              </a:rPr>
              <a:t>– MVS, MMVS, digitální knihovny, digitální výpůjčky (eReading.cz) – propagace četby, rozvoj čtenářství – knihovna = odborník na krásnou literaturu – hodnotná četba ……</a:t>
            </a:r>
          </a:p>
          <a:p>
            <a:r>
              <a:rPr lang="cs-CZ" dirty="0" smtClean="0">
                <a:latin typeface="Century Gothic" panose="020B0502020202020204" pitchFamily="34" charset="0"/>
                <a:hlinkClick r:id="rId2"/>
              </a:rPr>
              <a:t>Centrální portál knihoven </a:t>
            </a:r>
            <a:endParaRPr lang="cs-CZ" dirty="0" smtClean="0">
              <a:latin typeface="Century Gothic" panose="020B0502020202020204" pitchFamily="34" charset="0"/>
            </a:endParaRPr>
          </a:p>
          <a:p>
            <a:endParaRPr lang="cs-CZ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22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Century Gothic" panose="020B0502020202020204" pitchFamily="34" charset="0"/>
              </a:rPr>
              <a:t>6) Obsah zůstává „králem“</a:t>
            </a:r>
            <a:endParaRPr lang="cs-CZ" b="1" dirty="0"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>
                <a:latin typeface="Century Gothic" panose="020B0502020202020204" pitchFamily="34" charset="0"/>
              </a:rPr>
              <a:t>Život znamená žít </a:t>
            </a:r>
            <a:r>
              <a:rPr lang="cs-CZ" dirty="0" err="1" smtClean="0">
                <a:latin typeface="Century Gothic" panose="020B0502020202020204" pitchFamily="34" charset="0"/>
              </a:rPr>
              <a:t>offline</a:t>
            </a:r>
            <a:endParaRPr lang="cs-CZ" dirty="0" smtClean="0">
              <a:latin typeface="Century Gothic" panose="020B0502020202020204" pitchFamily="34" charset="0"/>
            </a:endParaRPr>
          </a:p>
          <a:p>
            <a:r>
              <a:rPr lang="cs-CZ" dirty="0" smtClean="0">
                <a:latin typeface="Century Gothic" panose="020B0502020202020204" pitchFamily="34" charset="0"/>
              </a:rPr>
              <a:t>1) Nové možnosti publikování</a:t>
            </a:r>
          </a:p>
          <a:p>
            <a:r>
              <a:rPr lang="cs-CZ" dirty="0" smtClean="0">
                <a:latin typeface="Century Gothic" panose="020B0502020202020204" pitchFamily="34" charset="0"/>
              </a:rPr>
              <a:t>2) Originální výzkum</a:t>
            </a:r>
          </a:p>
          <a:p>
            <a:r>
              <a:rPr lang="cs-CZ" dirty="0" smtClean="0">
                <a:latin typeface="Century Gothic" panose="020B0502020202020204" pitchFamily="34" charset="0"/>
              </a:rPr>
              <a:t>3) Další Rowlingová bude počítač</a:t>
            </a:r>
          </a:p>
          <a:p>
            <a:r>
              <a:rPr lang="cs-CZ" dirty="0" smtClean="0">
                <a:latin typeface="Century Gothic" panose="020B0502020202020204" pitchFamily="34" charset="0"/>
              </a:rPr>
              <a:t>4) Vzroste hodnota online prezentací </a:t>
            </a:r>
          </a:p>
          <a:p>
            <a:r>
              <a:rPr lang="cs-CZ" dirty="0" smtClean="0">
                <a:latin typeface="Century Gothic" panose="020B0502020202020204" pitchFamily="34" charset="0"/>
              </a:rPr>
              <a:t>5) Propojení psaného obsahu – cíl – např. tematické kolekce </a:t>
            </a:r>
          </a:p>
          <a:p>
            <a:r>
              <a:rPr lang="cs-CZ" dirty="0" smtClean="0">
                <a:latin typeface="Century Gothic" panose="020B0502020202020204" pitchFamily="34" charset="0"/>
              </a:rPr>
              <a:t>Knihovník – „hledač literárních pokladů“ (Máte </a:t>
            </a:r>
            <a:r>
              <a:rPr lang="cs-CZ" smtClean="0">
                <a:latin typeface="Century Gothic" panose="020B0502020202020204" pitchFamily="34" charset="0"/>
              </a:rPr>
              <a:t>svého osobního knihovníka</a:t>
            </a:r>
            <a:r>
              <a:rPr lang="cs-CZ" dirty="0" smtClean="0">
                <a:latin typeface="Century Gothic" panose="020B0502020202020204" pitchFamily="34" charset="0"/>
              </a:rPr>
              <a:t>?) </a:t>
            </a:r>
          </a:p>
          <a:p>
            <a:r>
              <a:rPr lang="cs-CZ" dirty="0" smtClean="0">
                <a:latin typeface="Century Gothic" panose="020B0502020202020204" pitchFamily="34" charset="0"/>
              </a:rPr>
              <a:t>Uživatelé spoluvytvářející obsah - recenze….</a:t>
            </a:r>
            <a:endParaRPr lang="cs-CZ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22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latin typeface="Century Gothic" panose="020B0502020202020204" pitchFamily="34" charset="0"/>
              </a:rPr>
              <a:t>Online reklama – SVK v Hradci Králové</a:t>
            </a:r>
            <a:endParaRPr lang="cs-CZ" b="1" dirty="0"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>
                <a:latin typeface="Century Gothic" panose="020B0502020202020204" pitchFamily="34" charset="0"/>
                <a:hlinkClick r:id="rId2"/>
              </a:rPr>
              <a:t>Knihovna si zahrála v reklamě na T-Mobile</a:t>
            </a:r>
            <a:endParaRPr lang="cs-CZ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cs-CZ" dirty="0">
              <a:latin typeface="Century Gothic" panose="020B0502020202020204" pitchFamily="34" charset="0"/>
            </a:endParaRPr>
          </a:p>
          <a:p>
            <a:r>
              <a:rPr lang="cs-CZ" dirty="0">
                <a:latin typeface="Century Gothic" panose="020B0502020202020204" pitchFamily="34" charset="0"/>
              </a:rPr>
              <a:t>„Nové reklamní spoty jsme točili v Hradci ve zdejší knihovně a stihli jsme to přes víkend,“ uvádí společnost T-Mobile, která má u </a:t>
            </a:r>
            <a:r>
              <a:rPr lang="cs-CZ" dirty="0" err="1">
                <a:latin typeface="Century Gothic" panose="020B0502020202020204" pitchFamily="34" charset="0"/>
              </a:rPr>
              <a:t>Aldisu</a:t>
            </a:r>
            <a:r>
              <a:rPr lang="cs-CZ" dirty="0">
                <a:latin typeface="Century Gothic" panose="020B0502020202020204" pitchFamily="34" charset="0"/>
              </a:rPr>
              <a:t> svoje republikové call centrum</a:t>
            </a:r>
            <a:r>
              <a:rPr lang="cs-CZ" dirty="0" smtClean="0">
                <a:latin typeface="Century Gothic" panose="020B0502020202020204" pitchFamily="34" charset="0"/>
              </a:rPr>
              <a:t>.“</a:t>
            </a:r>
          </a:p>
          <a:p>
            <a:pPr marL="0" indent="0">
              <a:buNone/>
            </a:pPr>
            <a:r>
              <a:rPr lang="cs-CZ" dirty="0">
                <a:latin typeface="Century Gothic" panose="020B0502020202020204" pitchFamily="34" charset="0"/>
              </a:rPr>
              <a:t/>
            </a:r>
            <a:br>
              <a:rPr lang="cs-CZ" dirty="0">
                <a:latin typeface="Century Gothic" panose="020B0502020202020204" pitchFamily="34" charset="0"/>
              </a:rPr>
            </a:br>
            <a:endParaRPr lang="cs-CZ" dirty="0">
              <a:latin typeface="Century Gothic" panose="020B0502020202020204" pitchFamily="34" charset="0"/>
            </a:endParaRPr>
          </a:p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2060848"/>
            <a:ext cx="4422411" cy="3316808"/>
          </a:xfrm>
        </p:spPr>
      </p:pic>
    </p:spTree>
    <p:extLst>
      <p:ext uri="{BB962C8B-B14F-4D97-AF65-F5344CB8AC3E}">
        <p14:creationId xmlns:p14="http://schemas.microsoft.com/office/powerpoint/2010/main" val="286692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690" y="4464539"/>
            <a:ext cx="4571999" cy="23717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2582187"/>
            <a:ext cx="7704856" cy="1278861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latin typeface="Century Gothic" panose="020B0502020202020204" pitchFamily="34" charset="0"/>
              </a:rPr>
              <a:t>16 MARKETINGOVÝCH TRENDŮ PRO ROK 2016 </a:t>
            </a:r>
            <a:endParaRPr lang="cs-CZ" b="1" dirty="0">
              <a:latin typeface="Century Gothic" panose="020B0502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Seminář pracovníků profesionálních knihoven Zlínského kraje</a:t>
            </a:r>
          </a:p>
          <a:p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27. dubna 2016 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6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latin typeface="Century Gothic" panose="020B0502020202020204" pitchFamily="34" charset="0"/>
              </a:rPr>
              <a:t>7) INBOUND MARKETING</a:t>
            </a:r>
            <a:endParaRPr lang="cs-CZ" b="1" dirty="0"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Century Gothic" panose="020B0502020202020204" pitchFamily="34" charset="0"/>
              </a:rPr>
              <a:t>Orientuje se na vysvětlení přínosu produktu (místo představení samotného produktu)…</a:t>
            </a:r>
          </a:p>
          <a:p>
            <a:r>
              <a:rPr lang="cs-CZ" dirty="0" smtClean="0">
                <a:latin typeface="Century Gothic" panose="020B0502020202020204" pitchFamily="34" charset="0"/>
              </a:rPr>
              <a:t>Obousměrná komunikace ….</a:t>
            </a:r>
          </a:p>
          <a:p>
            <a:r>
              <a:rPr lang="cs-CZ" dirty="0" smtClean="0">
                <a:latin typeface="Century Gothic" panose="020B0502020202020204" pitchFamily="34" charset="0"/>
              </a:rPr>
              <a:t>Obsahový marketing je základem INBOUND MARKETINGU ….</a:t>
            </a:r>
            <a:endParaRPr lang="cs-CZ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36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Century Gothic" panose="020B0502020202020204" pitchFamily="34" charset="0"/>
              </a:rPr>
              <a:t>OBSAHOVÝ MARKETING</a:t>
            </a:r>
            <a:endParaRPr lang="cs-CZ" b="1" dirty="0"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latin typeface="Century Gothic" panose="020B0502020202020204" pitchFamily="34" charset="0"/>
              </a:rPr>
              <a:t>Rok 2016 přinese další rozmach obsahového marketingu s cílem dostat se hlouběji do podvědomí uživatelů. Značky by měly v rámci své strategie stanovit, jakým způsobem budou spolupracovat s </a:t>
            </a:r>
            <a:r>
              <a:rPr lang="cs-CZ" dirty="0" err="1">
                <a:latin typeface="Century Gothic" panose="020B0502020202020204" pitchFamily="34" charset="0"/>
              </a:rPr>
              <a:t>blogery</a:t>
            </a:r>
            <a:r>
              <a:rPr lang="cs-CZ" dirty="0">
                <a:latin typeface="Century Gothic" panose="020B0502020202020204" pitchFamily="34" charset="0"/>
              </a:rPr>
              <a:t>, </a:t>
            </a:r>
            <a:r>
              <a:rPr lang="cs-CZ" dirty="0" err="1">
                <a:latin typeface="Century Gothic" panose="020B0502020202020204" pitchFamily="34" charset="0"/>
              </a:rPr>
              <a:t>youtubery</a:t>
            </a:r>
            <a:r>
              <a:rPr lang="cs-CZ" dirty="0">
                <a:latin typeface="Century Gothic" panose="020B0502020202020204" pitchFamily="34" charset="0"/>
              </a:rPr>
              <a:t> i profesionálními redaktory, jaký obsah zamýšlí publikovat na vlastních kanálech a jak hodlají monitorovat obsah generovaný uživateli.</a:t>
            </a:r>
          </a:p>
        </p:txBody>
      </p:sp>
    </p:spTree>
    <p:extLst>
      <p:ext uri="{BB962C8B-B14F-4D97-AF65-F5344CB8AC3E}">
        <p14:creationId xmlns:p14="http://schemas.microsoft.com/office/powerpoint/2010/main" val="39464828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83" y="-5083"/>
            <a:ext cx="9150778" cy="6863083"/>
          </a:xfrm>
        </p:spPr>
      </p:pic>
    </p:spTree>
    <p:extLst>
      <p:ext uri="{BB962C8B-B14F-4D97-AF65-F5344CB8AC3E}">
        <p14:creationId xmlns:p14="http://schemas.microsoft.com/office/powerpoint/2010/main" val="108176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entury Gothic" panose="020B0502020202020204" pitchFamily="34" charset="0"/>
              </a:rPr>
              <a:t>NEWSLETTER</a:t>
            </a:r>
            <a:endParaRPr lang="cs-CZ" dirty="0">
              <a:latin typeface="Century Gothic" panose="020B0502020202020204" pitchFamily="34" charset="0"/>
            </a:endParaRPr>
          </a:p>
        </p:txBody>
      </p:sp>
      <p:pic>
        <p:nvPicPr>
          <p:cNvPr id="3074" name="Picture 2" descr="http://image.isu.pub/150330102826-c9a5d7783933cc6e84c63774cd878b92/jpg/page_1_thumb_larg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697" y="1203722"/>
            <a:ext cx="3406803" cy="481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nuv.cz/uploads/ECVET_a_EQF_4_6/knihovna_obrazek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03722"/>
            <a:ext cx="2385603" cy="492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2554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latin typeface="Century Gothic" panose="020B0502020202020204" pitchFamily="34" charset="0"/>
              </a:rPr>
              <a:t>8) BIG DATA A MARKETINGOVÉ VÝZKUMY</a:t>
            </a:r>
            <a:endParaRPr lang="cs-CZ" b="1" dirty="0"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>
                <a:latin typeface="Century Gothic" panose="020B0502020202020204" pitchFamily="34" charset="0"/>
              </a:rPr>
              <a:t>Pomocí BD mohou velké firmy zachytit drobné signály v chování zákazníka, reagovat na ně a proměnit je v obchodní příležitost (potravinářský průmysl, banky atd.)</a:t>
            </a:r>
          </a:p>
          <a:p>
            <a:r>
              <a:rPr lang="cs-CZ" dirty="0" smtClean="0">
                <a:latin typeface="Century Gothic" panose="020B0502020202020204" pitchFamily="34" charset="0"/>
              </a:rPr>
              <a:t>Knihovny by mohly mnohem lépe analyzovat své statistiky…..</a:t>
            </a:r>
            <a:endParaRPr lang="cs-CZ" dirty="0">
              <a:latin typeface="Century Gothic" panose="020B0502020202020204" pitchFamily="34" charset="0"/>
            </a:endParaRPr>
          </a:p>
        </p:txBody>
      </p:sp>
      <p:pic>
        <p:nvPicPr>
          <p:cNvPr id="4098" name="Picture 2" descr="http://www.nipos-mk.cz/wp-content/uploads/2013/05/KvC_2015_titul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081" y="1600200"/>
            <a:ext cx="215683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18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latin typeface="Century Gothic" panose="020B0502020202020204" pitchFamily="34" charset="0"/>
              </a:rPr>
              <a:t>9) WEBOVÉ STRÁNKY MUSEJÍ ODRÁŽET PRAVOST ZNAČKY</a:t>
            </a:r>
            <a:endParaRPr lang="cs-CZ" b="1" dirty="0"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>
                <a:latin typeface="Century Gothic" panose="020B0502020202020204" pitchFamily="34" charset="0"/>
              </a:rPr>
              <a:t>Webové stránky musejí odrážet pravost značky…</a:t>
            </a:r>
          </a:p>
          <a:p>
            <a:r>
              <a:rPr lang="cs-CZ" dirty="0" smtClean="0">
                <a:latin typeface="Century Gothic" panose="020B0502020202020204" pitchFamily="34" charset="0"/>
              </a:rPr>
              <a:t>Pamatujte, že první dojem z webové stránky se vytvoří během 50 milisekund…</a:t>
            </a:r>
          </a:p>
          <a:p>
            <a:r>
              <a:rPr lang="cs-CZ" dirty="0" smtClean="0">
                <a:latin typeface="Century Gothic" panose="020B0502020202020204" pitchFamily="34" charset="0"/>
              </a:rPr>
              <a:t>Bezbariérový web, dětský web atd. </a:t>
            </a:r>
            <a:endParaRPr lang="cs-CZ" dirty="0">
              <a:latin typeface="Century Gothic" panose="020B0502020202020204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>
                <a:latin typeface="Century Gothic" panose="020B0502020202020204" pitchFamily="34" charset="0"/>
              </a:rPr>
              <a:t>Krajská knihovna Františka Bartoše ve Zlíně</a:t>
            </a:r>
            <a:r>
              <a:rPr lang="cs-CZ" dirty="0">
                <a:latin typeface="Century Gothic" panose="020B0502020202020204" pitchFamily="34" charset="0"/>
              </a:rPr>
              <a:t> se stala </a:t>
            </a:r>
            <a:r>
              <a:rPr lang="cs-CZ" b="1" dirty="0">
                <a:latin typeface="Century Gothic" panose="020B0502020202020204" pitchFamily="34" charset="0"/>
              </a:rPr>
              <a:t>absolutním vítězem</a:t>
            </a:r>
            <a:r>
              <a:rPr lang="cs-CZ" dirty="0">
                <a:latin typeface="Century Gothic" panose="020B0502020202020204" pitchFamily="34" charset="0"/>
              </a:rPr>
              <a:t> v letošním ročníku soutěže </a:t>
            </a:r>
            <a:r>
              <a:rPr lang="cs-CZ" dirty="0" err="1" smtClean="0">
                <a:latin typeface="Century Gothic" panose="020B0502020202020204" pitchFamily="34" charset="0"/>
              </a:rPr>
              <a:t>Biblioweb</a:t>
            </a:r>
            <a:r>
              <a:rPr lang="cs-CZ" dirty="0" smtClean="0">
                <a:latin typeface="Century Gothic" panose="020B0502020202020204" pitchFamily="34" charset="0"/>
              </a:rPr>
              <a:t>. Získala </a:t>
            </a:r>
            <a:r>
              <a:rPr lang="cs-CZ" dirty="0">
                <a:latin typeface="Century Gothic" panose="020B0502020202020204" pitchFamily="34" charset="0"/>
              </a:rPr>
              <a:t>též zvláštní cenu Blind </a:t>
            </a:r>
            <a:r>
              <a:rPr lang="cs-CZ" dirty="0" err="1">
                <a:latin typeface="Century Gothic" panose="020B0502020202020204" pitchFamily="34" charset="0"/>
              </a:rPr>
              <a:t>Friendly</a:t>
            </a:r>
            <a:r>
              <a:rPr lang="cs-CZ" dirty="0">
                <a:latin typeface="Century Gothic" panose="020B0502020202020204" pitchFamily="34" charset="0"/>
              </a:rPr>
              <a:t> za nejlepší bezbariérový web knihovny. </a:t>
            </a:r>
            <a:endParaRPr lang="cs-CZ" dirty="0" smtClean="0">
              <a:latin typeface="Century Gothic" panose="020B0502020202020204" pitchFamily="34" charset="0"/>
            </a:endParaRPr>
          </a:p>
          <a:p>
            <a:r>
              <a:rPr lang="cs-CZ" dirty="0">
                <a:latin typeface="Century Gothic" panose="020B0502020202020204" pitchFamily="34" charset="0"/>
                <a:hlinkClick r:id="rId2"/>
              </a:rPr>
              <a:t>http://www.kfbz.cz</a:t>
            </a:r>
            <a:r>
              <a:rPr lang="cs-CZ" dirty="0" smtClean="0">
                <a:latin typeface="Century Gothic" panose="020B0502020202020204" pitchFamily="34" charset="0"/>
                <a:hlinkClick r:id="rId2"/>
              </a:rPr>
              <a:t>/</a:t>
            </a:r>
            <a:endParaRPr lang="cs-CZ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cs-CZ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91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latin typeface="Century Gothic" panose="020B0502020202020204" pitchFamily="34" charset="0"/>
              </a:rPr>
              <a:t>10) SOCIÁLNÍM MÉDIEM JE INTERNET</a:t>
            </a:r>
            <a:endParaRPr lang="cs-CZ" b="1" dirty="0"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>
                <a:latin typeface="Century Gothic" panose="020B0502020202020204" pitchFamily="34" charset="0"/>
              </a:rPr>
              <a:t>88 % zákazníků se rozhoduje na základě online komentářů…</a:t>
            </a:r>
          </a:p>
          <a:p>
            <a:r>
              <a:rPr lang="cs-CZ" dirty="0" smtClean="0">
                <a:latin typeface="Century Gothic" panose="020B0502020202020204" pitchFamily="34" charset="0"/>
              </a:rPr>
              <a:t>Platby „vše v jednom“</a:t>
            </a:r>
          </a:p>
          <a:p>
            <a:r>
              <a:rPr lang="cs-CZ" dirty="0" smtClean="0">
                <a:latin typeface="Century Gothic" panose="020B0502020202020204" pitchFamily="34" charset="0"/>
              </a:rPr>
              <a:t>Nakupování na internetu roste….</a:t>
            </a:r>
          </a:p>
          <a:p>
            <a:r>
              <a:rPr lang="cs-CZ" dirty="0" smtClean="0">
                <a:latin typeface="Century Gothic" panose="020B0502020202020204" pitchFamily="34" charset="0"/>
              </a:rPr>
              <a:t>Google – </a:t>
            </a:r>
            <a:r>
              <a:rPr lang="cs-CZ" dirty="0" err="1" smtClean="0">
                <a:latin typeface="Century Gothic" panose="020B0502020202020204" pitchFamily="34" charset="0"/>
              </a:rPr>
              <a:t>Facebook</a:t>
            </a:r>
            <a:r>
              <a:rPr lang="cs-CZ" dirty="0" smtClean="0">
                <a:latin typeface="Century Gothic" panose="020B0502020202020204" pitchFamily="34" charset="0"/>
              </a:rPr>
              <a:t> ad.</a:t>
            </a:r>
          </a:p>
          <a:p>
            <a:r>
              <a:rPr lang="cs-CZ" dirty="0" err="1">
                <a:hlinkClick r:id="rId2"/>
              </a:rPr>
              <a:t>Facebook</a:t>
            </a:r>
            <a:r>
              <a:rPr lang="cs-CZ" dirty="0">
                <a:hlinkClick r:id="rId2"/>
              </a:rPr>
              <a:t> MZK v Brně</a:t>
            </a:r>
            <a:endParaRPr lang="cs-CZ" dirty="0"/>
          </a:p>
          <a:p>
            <a:pPr marL="0" indent="0">
              <a:buNone/>
            </a:pPr>
            <a:r>
              <a:rPr lang="cs-CZ" dirty="0" smtClean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9071124" y="5875161"/>
            <a:ext cx="1609823" cy="313065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8196" name="Picture 4" descr="Knihovna vystupuje na Facebooku jako profil, &quot;&amp;ccaron;lov&amp;ecaron;k&quot;. Pro malé knihovny to m&amp;uring;&amp;zcaron;e být &amp;rcaron;ešení, v&amp;ecaron;tší by si m&amp;ecaron;ly zalo&amp;zcaron;it v souladu s pravidly Facebooku stránku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86880"/>
            <a:ext cx="4664684" cy="411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9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latin typeface="Century Gothic" panose="020B0502020202020204" pitchFamily="34" charset="0"/>
              </a:rPr>
              <a:t>11) VIDEA POMÁHAJÍ BUDOVAT HODNOTU ZNAČKY </a:t>
            </a:r>
            <a:endParaRPr lang="cs-CZ" b="1" dirty="0"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>
                <a:latin typeface="Century Gothic" panose="020B0502020202020204" pitchFamily="34" charset="0"/>
              </a:rPr>
              <a:t>74 % z veškerého internetového provozu budou videa </a:t>
            </a:r>
          </a:p>
          <a:p>
            <a:r>
              <a:rPr lang="cs-CZ" dirty="0" smtClean="0">
                <a:latin typeface="Century Gothic" panose="020B0502020202020204" pitchFamily="34" charset="0"/>
              </a:rPr>
              <a:t>58 % zákazníků věří video reklamám a 71 % tvrdí, že videa v nich zanechávají pozitivní dojmy …..</a:t>
            </a:r>
          </a:p>
          <a:p>
            <a:r>
              <a:rPr lang="cs-CZ" dirty="0" smtClean="0">
                <a:latin typeface="Century Gothic" panose="020B0502020202020204" pitchFamily="34" charset="0"/>
              </a:rPr>
              <a:t>Pozitivní videa zvyšují šance, že uživatelé na webových stránkách zůstanou déle….</a:t>
            </a:r>
            <a:endParaRPr lang="cs-CZ" dirty="0">
              <a:latin typeface="Century Gothic" panose="020B0502020202020204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>
                <a:hlinkClick r:id="rId2"/>
              </a:rPr>
              <a:t>Virtuální prohlídka knihovny ČNB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>
                <a:hlinkClick r:id="rId3"/>
              </a:rPr>
              <a:t>Video Knihovna BBB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>
                <a:hlinkClick r:id="rId4"/>
              </a:rPr>
              <a:t>NTK video návody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582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latin typeface="Century Gothic" panose="020B0502020202020204" pitchFamily="34" charset="0"/>
              </a:rPr>
              <a:t>12) MOBILNÍ MARKETING JE NUTNOSTÍ </a:t>
            </a:r>
            <a:endParaRPr lang="cs-CZ" b="1" dirty="0"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>
                <a:latin typeface="Century Gothic" panose="020B0502020202020204" pitchFamily="34" charset="0"/>
              </a:rPr>
              <a:t>Optimalizovat své webové stránky pro mobilní zařízení se stává dobrou investicí a nutností ….</a:t>
            </a:r>
          </a:p>
          <a:p>
            <a:r>
              <a:rPr lang="cs-CZ" dirty="0" smtClean="0">
                <a:latin typeface="Century Gothic" panose="020B0502020202020204" pitchFamily="34" charset="0"/>
              </a:rPr>
              <a:t>Celkový počet uživatelů chytrých telefonů po celém světě je přes 2 miliardy a toto číslo stoupá…</a:t>
            </a:r>
          </a:p>
          <a:p>
            <a:r>
              <a:rPr lang="cs-CZ" dirty="0" smtClean="0">
                <a:latin typeface="Century Gothic" panose="020B0502020202020204" pitchFamily="34" charset="0"/>
              </a:rPr>
              <a:t>Uživatelé stráví na mobilních aplikacích 82 % svého času, v prohlížečích jen 18 %...</a:t>
            </a:r>
          </a:p>
          <a:p>
            <a:r>
              <a:rPr lang="cs-CZ" dirty="0" smtClean="0">
                <a:latin typeface="Century Gothic" panose="020B0502020202020204" pitchFamily="34" charset="0"/>
              </a:rPr>
              <a:t>45 % e-mailů jsou otevřeny na mobilních zařízeních…</a:t>
            </a:r>
          </a:p>
          <a:p>
            <a:r>
              <a:rPr lang="cs-CZ" dirty="0" smtClean="0">
                <a:latin typeface="Century Gothic" panose="020B0502020202020204" pitchFamily="34" charset="0"/>
              </a:rPr>
              <a:t>Příklad z knihoven – </a:t>
            </a:r>
            <a:r>
              <a:rPr lang="cs-CZ" dirty="0" err="1" smtClean="0">
                <a:latin typeface="Century Gothic" panose="020B0502020202020204" pitchFamily="34" charset="0"/>
              </a:rPr>
              <a:t>Smartkatalog</a:t>
            </a:r>
            <a:r>
              <a:rPr lang="cs-CZ" dirty="0" smtClean="0">
                <a:latin typeface="Century Gothic" panose="020B0502020202020204" pitchFamily="34" charset="0"/>
              </a:rPr>
              <a:t>, SMS, reklamní SMS, SMS soutěže a hlasování, QR kódy, virtuální realita – </a:t>
            </a:r>
            <a:r>
              <a:rPr lang="cs-CZ" dirty="0" err="1" smtClean="0">
                <a:latin typeface="Century Gothic" panose="020B0502020202020204" pitchFamily="34" charset="0"/>
              </a:rPr>
              <a:t>SecondLife</a:t>
            </a:r>
            <a:r>
              <a:rPr lang="cs-CZ" dirty="0" smtClean="0">
                <a:latin typeface="Century Gothic" panose="020B0502020202020204" pitchFamily="34" charset="0"/>
              </a:rPr>
              <a:t>..</a:t>
            </a:r>
          </a:p>
          <a:p>
            <a:endParaRPr lang="cs-CZ" dirty="0" smtClean="0"/>
          </a:p>
        </p:txBody>
      </p:sp>
      <p:pic>
        <p:nvPicPr>
          <p:cNvPr id="9218" name="Picture 2" descr="http://www.inflow.cz/files/redakce/Snapshot_003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35447"/>
            <a:ext cx="4038600" cy="245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71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latin typeface="Century Gothic" panose="020B0502020202020204" pitchFamily="34" charset="0"/>
              </a:rPr>
              <a:t>13) Význam lokálního marketingu poroste</a:t>
            </a:r>
            <a:endParaRPr lang="cs-CZ" b="1" dirty="0">
              <a:latin typeface="Century Gothic" panose="020B0502020202020204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>
                <a:latin typeface="Century Gothic" panose="020B0502020202020204" pitchFamily="34" charset="0"/>
              </a:rPr>
              <a:t>Spolek Přátel Literatury a Knihovny je občanským sdružením, které bylo založeno v roce 1997. K jeho cílům patří podpora čtenářství, propagace knihovny a regionální literatury a zejména se snaží navázat na odkaz Bedřicha Beneše </a:t>
            </a:r>
            <a:r>
              <a:rPr lang="cs-CZ" dirty="0" err="1">
                <a:latin typeface="Century Gothic" panose="020B0502020202020204" pitchFamily="34" charset="0"/>
              </a:rPr>
              <a:t>Buchlovana</a:t>
            </a:r>
            <a:r>
              <a:rPr lang="cs-CZ" dirty="0">
                <a:latin typeface="Century Gothic" panose="020B0502020202020204" pitchFamily="34" charset="0"/>
              </a:rPr>
              <a:t> v oblasti bibliofilství a sběratelství ex libris</a:t>
            </a:r>
            <a:r>
              <a:rPr lang="cs-CZ" dirty="0" smtClean="0">
                <a:latin typeface="Century Gothic" panose="020B0502020202020204" pitchFamily="34" charset="0"/>
              </a:rPr>
              <a:t>.</a:t>
            </a:r>
          </a:p>
          <a:p>
            <a:r>
              <a:rPr lang="cs-CZ" b="1" dirty="0" smtClean="0">
                <a:latin typeface="Century Gothic" panose="020B0502020202020204" pitchFamily="34" charset="0"/>
              </a:rPr>
              <a:t>KNIHOVNA BBB</a:t>
            </a:r>
          </a:p>
          <a:p>
            <a:endParaRPr lang="cs-CZ" dirty="0">
              <a:latin typeface="Century Gothic" panose="020B0502020202020204" pitchFamily="34" charset="0"/>
            </a:endParaRPr>
          </a:p>
        </p:txBody>
      </p:sp>
      <p:pic>
        <p:nvPicPr>
          <p:cNvPr id="6148" name="Picture 4" descr="http://www.knihovnabbb.cz/cardfiles/card-3911/card-5101/img/thumbs/04d8f3336590800541a3bf321100cc4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31587"/>
            <a:ext cx="4038600" cy="326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15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latin typeface="Century Gothic" panose="020B0502020202020204" pitchFamily="34" charset="0"/>
              </a:rPr>
              <a:t>Odlišnost se stává výzvou ve světě smyslového přetížení</a:t>
            </a:r>
            <a:endParaRPr lang="cs-CZ" b="1" dirty="0"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>
                <a:latin typeface="Century Gothic" panose="020B0502020202020204" pitchFamily="34" charset="0"/>
              </a:rPr>
              <a:t>Jedině důvěryhodná značka má schopnost uspět v přehuštěném trhu. </a:t>
            </a:r>
          </a:p>
          <a:p>
            <a:r>
              <a:rPr lang="cs-CZ" dirty="0" smtClean="0">
                <a:latin typeface="Century Gothic" panose="020B0502020202020204" pitchFamily="34" charset="0"/>
              </a:rPr>
              <a:t>Organizace budou ještě intenzivněji hledat unikátní charakter, který je odlišuje od konkurence. </a:t>
            </a:r>
          </a:p>
          <a:p>
            <a:r>
              <a:rPr lang="cs-CZ" dirty="0" smtClean="0">
                <a:latin typeface="Century Gothic" panose="020B0502020202020204" pitchFamily="34" charset="0"/>
              </a:rPr>
              <a:t>16 marketingových trendů pro rok 2016 – ROK ZNAČKY – zpracovala firma </a:t>
            </a:r>
            <a:r>
              <a:rPr lang="cs-CZ" dirty="0" err="1" smtClean="0">
                <a:latin typeface="Century Gothic" panose="020B0502020202020204" pitchFamily="34" charset="0"/>
              </a:rPr>
              <a:t>TwinEngine</a:t>
            </a:r>
            <a:r>
              <a:rPr lang="cs-CZ" dirty="0">
                <a:latin typeface="Century Gothic" panose="020B0502020202020204" pitchFamily="34" charset="0"/>
              </a:rPr>
              <a:t>.</a:t>
            </a:r>
            <a:endParaRPr lang="cs-CZ" dirty="0" smtClean="0">
              <a:latin typeface="Century Gothic" panose="020B0502020202020204" pitchFamily="34" charset="0"/>
            </a:endParaRPr>
          </a:p>
          <a:p>
            <a:r>
              <a:rPr lang="cs-CZ" b="1" dirty="0" err="1" smtClean="0">
                <a:latin typeface="Century Gothic" panose="020B0502020202020204" pitchFamily="34" charset="0"/>
              </a:rPr>
              <a:t>TwinEngine</a:t>
            </a:r>
            <a:r>
              <a:rPr lang="cs-CZ" dirty="0" smtClean="0">
                <a:latin typeface="Century Gothic" panose="020B0502020202020204" pitchFamily="34" charset="0"/>
              </a:rPr>
              <a:t> - marketingová poradenská agentura v Houstonu (USA - stát Texas)- specializuje se na budování značek…</a:t>
            </a:r>
          </a:p>
          <a:p>
            <a:r>
              <a:rPr lang="cs-CZ" dirty="0" smtClean="0">
                <a:latin typeface="Century Gothic" panose="020B0502020202020204" pitchFamily="34" charset="0"/>
              </a:rPr>
              <a:t>Mizí masový marketing…</a:t>
            </a:r>
            <a:endParaRPr lang="cs-CZ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88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latin typeface="Century Gothic" panose="020B0502020202020204" pitchFamily="34" charset="0"/>
              </a:rPr>
              <a:t>Čítárna </a:t>
            </a:r>
            <a:r>
              <a:rPr lang="cs-CZ" b="1" dirty="0">
                <a:latin typeface="Century Gothic" panose="020B0502020202020204" pitchFamily="34" charset="0"/>
              </a:rPr>
              <a:t>a </a:t>
            </a:r>
            <a:r>
              <a:rPr lang="cs-CZ" b="1" dirty="0" smtClean="0">
                <a:latin typeface="Century Gothic" panose="020B0502020202020204" pitchFamily="34" charset="0"/>
              </a:rPr>
              <a:t>kavárna </a:t>
            </a:r>
            <a:r>
              <a:rPr lang="cs-CZ" b="1" dirty="0">
                <a:latin typeface="Century Gothic" panose="020B0502020202020204" pitchFamily="34" charset="0"/>
              </a:rPr>
              <a:t>Avion</a:t>
            </a:r>
            <a:br>
              <a:rPr lang="cs-CZ" b="1" dirty="0">
                <a:latin typeface="Century Gothic" panose="020B0502020202020204" pitchFamily="34" charset="0"/>
              </a:rPr>
            </a:br>
            <a:endParaRPr lang="cs-CZ" dirty="0">
              <a:latin typeface="Century Gothic" panose="020B0502020202020204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>
                <a:latin typeface="Century Gothic" panose="020B0502020202020204" pitchFamily="34" charset="0"/>
              </a:rPr>
              <a:t>MOTTO</a:t>
            </a:r>
          </a:p>
          <a:p>
            <a:pPr marL="0" indent="0">
              <a:buNone/>
            </a:pPr>
            <a:r>
              <a:rPr lang="cs-CZ" b="1" dirty="0">
                <a:latin typeface="Century Gothic" panose="020B0502020202020204" pitchFamily="34" charset="0"/>
              </a:rPr>
              <a:t>AVION – NOIVA</a:t>
            </a:r>
          </a:p>
          <a:p>
            <a:pPr marL="0" indent="0">
              <a:buNone/>
            </a:pPr>
            <a:r>
              <a:rPr lang="cs-CZ" dirty="0">
                <a:latin typeface="Century Gothic" panose="020B0502020202020204" pitchFamily="34" charset="0"/>
              </a:rPr>
              <a:t>On a Ona. Nesetkali se v čase, ale vědí, že k sobě patří... Ona pokračuje v jeho stopách... </a:t>
            </a:r>
            <a:endParaRPr lang="cs-CZ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cs-CZ" b="1" dirty="0">
                <a:latin typeface="Century Gothic" panose="020B0502020202020204" pitchFamily="34" charset="0"/>
              </a:rPr>
              <a:t>„Avion výjimečný prostor pro výjimečné lidi.”</a:t>
            </a:r>
          </a:p>
          <a:p>
            <a:pPr marL="0" indent="0">
              <a:buNone/>
            </a:pPr>
            <a:endParaRPr lang="cs-CZ" dirty="0">
              <a:latin typeface="Century Gothic" panose="020B0502020202020204" pitchFamily="34" charset="0"/>
            </a:endParaRPr>
          </a:p>
        </p:txBody>
      </p:sp>
      <p:pic>
        <p:nvPicPr>
          <p:cNvPr id="7170" name="Picture 2" descr="http://www.havirovskenoviny.eu/data/nazory/827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77" y="213285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6707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latin typeface="Century Gothic" panose="020B0502020202020204" pitchFamily="34" charset="0"/>
              </a:rPr>
              <a:t>14) ONLINE REKLAMA SE PŘEMÍSTÍ NA MOBIL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>
                <a:latin typeface="Century Gothic" panose="020B0502020202020204" pitchFamily="34" charset="0"/>
              </a:rPr>
              <a:t>Internetové reklamy očekávají nárůst o 10 % </a:t>
            </a:r>
            <a:r>
              <a:rPr lang="cs-CZ" dirty="0" smtClean="0">
                <a:latin typeface="Century Gothic" panose="020B0502020202020204" pitchFamily="34" charset="0"/>
              </a:rPr>
              <a:t>v </a:t>
            </a:r>
            <a:r>
              <a:rPr lang="cs-CZ" dirty="0">
                <a:latin typeface="Century Gothic" panose="020B0502020202020204" pitchFamily="34" charset="0"/>
              </a:rPr>
              <a:t>celosvětovém měřítku a mobilní reklamy </a:t>
            </a:r>
            <a:r>
              <a:rPr lang="cs-CZ" dirty="0" smtClean="0">
                <a:latin typeface="Century Gothic" panose="020B0502020202020204" pitchFamily="34" charset="0"/>
              </a:rPr>
              <a:t>o 45 </a:t>
            </a:r>
            <a:r>
              <a:rPr lang="cs-CZ" dirty="0">
                <a:latin typeface="Century Gothic" panose="020B0502020202020204" pitchFamily="34" charset="0"/>
              </a:rPr>
              <a:t>% ….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>
                <a:latin typeface="Century Gothic" panose="020B0502020202020204" pitchFamily="34" charset="0"/>
              </a:rPr>
              <a:t>Online anketa </a:t>
            </a:r>
          </a:p>
          <a:p>
            <a:r>
              <a:rPr lang="cs-CZ" dirty="0">
                <a:latin typeface="Century Gothic" panose="020B0502020202020204" pitchFamily="34" charset="0"/>
              </a:rPr>
              <a:t>Jaký žánr kulturních programů vám v krajské knihovně chybí ?</a:t>
            </a:r>
          </a:p>
          <a:p>
            <a:r>
              <a:rPr lang="cs-CZ" dirty="0">
                <a:latin typeface="Century Gothic" panose="020B0502020202020204" pitchFamily="34" charset="0"/>
                <a:hlinkClick r:id="rId2"/>
              </a:rPr>
              <a:t>http://www.kkvysociny.cz/</a:t>
            </a:r>
            <a:endParaRPr lang="cs-CZ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21175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latin typeface="Century Gothic" panose="020B0502020202020204" pitchFamily="34" charset="0"/>
              </a:rPr>
              <a:t>15) </a:t>
            </a:r>
            <a:r>
              <a:rPr lang="cs-CZ" b="1" dirty="0" err="1" smtClean="0">
                <a:latin typeface="Century Gothic" panose="020B0502020202020204" pitchFamily="34" charset="0"/>
              </a:rPr>
              <a:t>Storytelling</a:t>
            </a:r>
            <a:r>
              <a:rPr lang="cs-CZ" b="1" dirty="0" smtClean="0">
                <a:latin typeface="Century Gothic" panose="020B0502020202020204" pitchFamily="34" charset="0"/>
              </a:rPr>
              <a:t> – vyprávění příběhů</a:t>
            </a:r>
            <a:endParaRPr lang="cs-CZ" b="1" dirty="0"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latin typeface="Century Gothic" panose="020B0502020202020204" pitchFamily="34" charset="0"/>
              </a:rPr>
              <a:t>Prodejní řeč – prodejní příběh – vizuální vyprávění bude mít zásadní vliv na úspěch marketingu…</a:t>
            </a:r>
          </a:p>
          <a:p>
            <a:r>
              <a:rPr lang="cs-CZ" dirty="0" smtClean="0">
                <a:latin typeface="Century Gothic" panose="020B0502020202020204" pitchFamily="34" charset="0"/>
              </a:rPr>
              <a:t>Průměrná pozornost člověka je 8,5 sekund..</a:t>
            </a:r>
          </a:p>
          <a:p>
            <a:r>
              <a:rPr lang="cs-CZ" dirty="0" smtClean="0">
                <a:latin typeface="Century Gothic" panose="020B0502020202020204" pitchFamily="34" charset="0"/>
              </a:rPr>
              <a:t>Značka se skládá z příběhů – příběhy zaměstnanců, příběhy, které ostatní vyprávějí o vás. </a:t>
            </a:r>
            <a:r>
              <a:rPr lang="cs-CZ" b="1" dirty="0" smtClean="0">
                <a:latin typeface="Century Gothic" panose="020B0502020202020204" pitchFamily="34" charset="0"/>
              </a:rPr>
              <a:t>Váš příběh je víc než chytlavý slogan. 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99659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451" y="1772816"/>
            <a:ext cx="6480721" cy="4320480"/>
          </a:xfrm>
        </p:spPr>
      </p:pic>
    </p:spTree>
    <p:extLst>
      <p:ext uri="{BB962C8B-B14F-4D97-AF65-F5344CB8AC3E}">
        <p14:creationId xmlns:p14="http://schemas.microsoft.com/office/powerpoint/2010/main" val="160999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dirty="0" smtClean="0">
                <a:latin typeface="Century Gothic" panose="020B0502020202020204" pitchFamily="34" charset="0"/>
              </a:rPr>
              <a:t>16) Vaše značky musí vynikat - jinakost</a:t>
            </a:r>
            <a:endParaRPr lang="cs-CZ" sz="3600" b="1" dirty="0"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Century Gothic" panose="020B0502020202020204" pitchFamily="34" charset="0"/>
              </a:rPr>
              <a:t>Nekopírujte druhé knihovny, buďte sami sebou. </a:t>
            </a:r>
            <a:endParaRPr lang="cs-CZ" dirty="0" smtClean="0">
              <a:latin typeface="Century Gothic" panose="020B0502020202020204" pitchFamily="34" charset="0"/>
            </a:endParaRPr>
          </a:p>
          <a:p>
            <a:r>
              <a:rPr lang="cs-CZ" dirty="0" smtClean="0">
                <a:latin typeface="Century Gothic" panose="020B0502020202020204" pitchFamily="34" charset="0"/>
              </a:rPr>
              <a:t>Vyniknout můžete jedině tak, že budete vědět, co vás dělá tím, kým jste …..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619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>
                <a:latin typeface="Century Gothic" panose="020B0502020202020204" pitchFamily="34" charset="0"/>
              </a:rPr>
              <a:t>Svatební obřady organizuje Městská knihovna Louny v atriu </a:t>
            </a:r>
            <a:r>
              <a:rPr lang="cs-CZ" sz="3200" b="1" dirty="0" smtClean="0">
                <a:latin typeface="Century Gothic" panose="020B0502020202020204" pitchFamily="34" charset="0"/>
              </a:rPr>
              <a:t>knihovny</a:t>
            </a:r>
            <a:endParaRPr lang="cs-CZ" sz="3200" b="1" dirty="0">
              <a:latin typeface="Century Gothic" panose="020B0502020202020204" pitchFamily="34" charset="0"/>
            </a:endParaRPr>
          </a:p>
        </p:txBody>
      </p:sp>
      <p:pic>
        <p:nvPicPr>
          <p:cNvPr id="11266" name="Picture 2" descr="http://www.mkl.cz/data/galerie/svatby/ruzov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96" y="1312948"/>
            <a:ext cx="8015870" cy="53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9600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Century Gothic" panose="020B0502020202020204" pitchFamily="34" charset="0"/>
              </a:rPr>
              <a:t>Zámek </a:t>
            </a:r>
            <a:r>
              <a:rPr lang="cs-CZ" b="1" dirty="0" err="1" smtClean="0">
                <a:latin typeface="Century Gothic" panose="020B0502020202020204" pitchFamily="34" charset="0"/>
              </a:rPr>
              <a:t>Kačina</a:t>
            </a:r>
            <a:r>
              <a:rPr lang="cs-CZ" b="1" dirty="0" smtClean="0">
                <a:latin typeface="Century Gothic" panose="020B0502020202020204" pitchFamily="34" charset="0"/>
              </a:rPr>
              <a:t> - knihovna</a:t>
            </a:r>
            <a:endParaRPr lang="cs-CZ" b="1" dirty="0">
              <a:latin typeface="Century Gothic" panose="020B0502020202020204" pitchFamily="34" charset="0"/>
            </a:endParaRPr>
          </a:p>
        </p:txBody>
      </p:sp>
      <p:pic>
        <p:nvPicPr>
          <p:cNvPr id="12290" name="Picture 2" descr="http://www.kacina.cz/galerie/v23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66" y="1600200"/>
            <a:ext cx="678486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4174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7953854" cy="6880564"/>
          </a:xfrm>
        </p:spPr>
      </p:pic>
    </p:spTree>
    <p:extLst>
      <p:ext uri="{BB962C8B-B14F-4D97-AF65-F5344CB8AC3E}">
        <p14:creationId xmlns:p14="http://schemas.microsoft.com/office/powerpoint/2010/main" val="372536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latin typeface="Century Gothic" panose="020B0502020202020204" pitchFamily="34" charset="0"/>
              </a:rPr>
              <a:t>Už teď je </a:t>
            </a:r>
            <a:r>
              <a:rPr lang="cs-CZ" b="1" dirty="0" smtClean="0">
                <a:latin typeface="Century Gothic" panose="020B0502020202020204" pitchFamily="34" charset="0"/>
              </a:rPr>
              <a:t>pozdě </a:t>
            </a:r>
            <a:r>
              <a:rPr lang="cs-CZ" b="1" dirty="0">
                <a:latin typeface="Century Gothic" panose="020B0502020202020204" pitchFamily="34" charset="0"/>
              </a:rPr>
              <a:t/>
            </a:r>
            <a:br>
              <a:rPr lang="cs-CZ" b="1" dirty="0">
                <a:latin typeface="Century Gothic" panose="020B0502020202020204" pitchFamily="34" charset="0"/>
              </a:rPr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latin typeface="Century Gothic" panose="020B0502020202020204" pitchFamily="34" charset="0"/>
              </a:rPr>
              <a:t>Amazon Prime </a:t>
            </a:r>
            <a:r>
              <a:rPr lang="cs-CZ" dirty="0" err="1" smtClean="0">
                <a:latin typeface="Century Gothic" panose="020B0502020202020204" pitchFamily="34" charset="0"/>
              </a:rPr>
              <a:t>Now</a:t>
            </a:r>
            <a:r>
              <a:rPr lang="cs-CZ" dirty="0" smtClean="0">
                <a:latin typeface="Century Gothic" panose="020B0502020202020204" pitchFamily="34" charset="0"/>
              </a:rPr>
              <a:t> slibuje dodání tisíců produktů do dvou hodin. </a:t>
            </a:r>
          </a:p>
          <a:p>
            <a:r>
              <a:rPr lang="cs-CZ" dirty="0" smtClean="0">
                <a:latin typeface="Century Gothic" panose="020B0502020202020204" pitchFamily="34" charset="0"/>
              </a:rPr>
              <a:t>Bezprostřednost = okamžitost jsou klíčové faktory, se kterými se setkáváme u očekávání Generace Y a X. </a:t>
            </a:r>
            <a:endParaRPr lang="cs-CZ" dirty="0">
              <a:latin typeface="Century Gothic" panose="020B0502020202020204" pitchFamily="34" charset="0"/>
            </a:endParaRPr>
          </a:p>
        </p:txBody>
      </p:sp>
      <p:pic>
        <p:nvPicPr>
          <p:cNvPr id="13314" name="Picture 2" descr="http://romannemec.cz/file_system/romannemeccz/image/generation-y__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2448719"/>
            <a:ext cx="39243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9481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0"/>
            <a:ext cx="8158654" cy="6858000"/>
          </a:xfrm>
        </p:spPr>
      </p:pic>
    </p:spTree>
    <p:extLst>
      <p:ext uri="{BB962C8B-B14F-4D97-AF65-F5344CB8AC3E}">
        <p14:creationId xmlns:p14="http://schemas.microsoft.com/office/powerpoint/2010/main" val="238841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latin typeface="Century Gothic" panose="020B0502020202020204" pitchFamily="34" charset="0"/>
              </a:rPr>
              <a:t>Cílené budování značky knihovny</a:t>
            </a:r>
            <a:endParaRPr lang="cs-CZ" b="1" dirty="0"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>
                <a:latin typeface="Century Gothic" panose="020B0502020202020204" pitchFamily="34" charset="0"/>
              </a:rPr>
              <a:t>Jedním z hlavních pilířů budování značky knihovny, tedy i firemní kultury, je komunikace a otevřenost, a to jak směrem ven z knihovny pomocí kvalitně řízeného PR, tak i dovnitř ke knihovníkům skrze interní komunikaci. </a:t>
            </a:r>
            <a:endParaRPr lang="cs-CZ" dirty="0">
              <a:latin typeface="Century Gothic" panose="020B0502020202020204" pitchFamily="34" charset="0"/>
            </a:endParaRPr>
          </a:p>
        </p:txBody>
      </p:sp>
      <p:pic>
        <p:nvPicPr>
          <p:cNvPr id="14338" name="Picture 2" descr="http://www.zemefilmu.cz/uploads/locations/15761-praha-mestska-knihovna-1200x9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399" y="2132856"/>
            <a:ext cx="4704523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34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ok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95" y="103022"/>
            <a:ext cx="8307777" cy="663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99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Century Gothic" panose="020B0502020202020204" pitchFamily="34" charset="0"/>
              </a:rPr>
              <a:t>Odkaz na informační zdroje </a:t>
            </a:r>
            <a:endParaRPr lang="cs-CZ" b="1" dirty="0"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latin typeface="Century Gothic" panose="020B0502020202020204" pitchFamily="34" charset="0"/>
              </a:rPr>
              <a:t>Artsmanager.org</a:t>
            </a:r>
            <a:r>
              <a:rPr lang="cs-CZ" dirty="0">
                <a:latin typeface="Century Gothic" panose="020B0502020202020204" pitchFamily="34" charset="0"/>
              </a:rPr>
              <a:t>. [online]. </a:t>
            </a:r>
            <a:r>
              <a:rPr lang="cs-CZ" dirty="0" err="1">
                <a:latin typeface="Century Gothic" panose="020B0502020202020204" pitchFamily="34" charset="0"/>
              </a:rPr>
              <a:t>DeVos</a:t>
            </a:r>
            <a:r>
              <a:rPr lang="cs-CZ" dirty="0">
                <a:latin typeface="Century Gothic" panose="020B0502020202020204" pitchFamily="34" charset="0"/>
              </a:rPr>
              <a:t> Institute </a:t>
            </a:r>
            <a:r>
              <a:rPr lang="cs-CZ" dirty="0" err="1">
                <a:latin typeface="Century Gothic" panose="020B0502020202020204" pitchFamily="34" charset="0"/>
              </a:rPr>
              <a:t>of</a:t>
            </a:r>
            <a:r>
              <a:rPr lang="cs-CZ" dirty="0">
                <a:latin typeface="Century Gothic" panose="020B0502020202020204" pitchFamily="34" charset="0"/>
              </a:rPr>
              <a:t> </a:t>
            </a:r>
            <a:r>
              <a:rPr lang="cs-CZ" dirty="0" err="1">
                <a:latin typeface="Century Gothic" panose="020B0502020202020204" pitchFamily="34" charset="0"/>
              </a:rPr>
              <a:t>Arts</a:t>
            </a:r>
            <a:r>
              <a:rPr lang="cs-CZ" dirty="0">
                <a:latin typeface="Century Gothic" panose="020B0502020202020204" pitchFamily="34" charset="0"/>
              </a:rPr>
              <a:t> management </a:t>
            </a:r>
            <a:r>
              <a:rPr lang="cs-CZ" dirty="0" err="1">
                <a:latin typeface="Century Gothic" panose="020B0502020202020204" pitchFamily="34" charset="0"/>
              </a:rPr>
              <a:t>at</a:t>
            </a:r>
            <a:r>
              <a:rPr lang="cs-CZ" dirty="0">
                <a:latin typeface="Century Gothic" panose="020B0502020202020204" pitchFamily="34" charset="0"/>
              </a:rPr>
              <a:t> </a:t>
            </a:r>
            <a:r>
              <a:rPr lang="cs-CZ" dirty="0" err="1">
                <a:latin typeface="Century Gothic" panose="020B0502020202020204" pitchFamily="34" charset="0"/>
              </a:rPr>
              <a:t>the</a:t>
            </a:r>
            <a:r>
              <a:rPr lang="cs-CZ" dirty="0">
                <a:latin typeface="Century Gothic" panose="020B0502020202020204" pitchFamily="34" charset="0"/>
              </a:rPr>
              <a:t> Kennedy Center. [vid. </a:t>
            </a:r>
            <a:r>
              <a:rPr lang="cs-CZ" dirty="0" smtClean="0">
                <a:latin typeface="Century Gothic" panose="020B0502020202020204" pitchFamily="34" charset="0"/>
              </a:rPr>
              <a:t>26.04.2016]. </a:t>
            </a:r>
            <a:r>
              <a:rPr lang="cs-CZ" dirty="0">
                <a:latin typeface="Century Gothic" panose="020B0502020202020204" pitchFamily="34" charset="0"/>
              </a:rPr>
              <a:t>Dostupný z: &lt;</a:t>
            </a:r>
            <a:r>
              <a:rPr lang="cs-CZ" dirty="0">
                <a:latin typeface="Century Gothic" panose="020B0502020202020204" pitchFamily="34" charset="0"/>
                <a:hlinkClick r:id="rId2"/>
              </a:rPr>
              <a:t>http://am.artsmanager.org/</a:t>
            </a:r>
            <a:r>
              <a:rPr lang="cs-CZ" dirty="0" err="1">
                <a:latin typeface="Century Gothic" panose="020B0502020202020204" pitchFamily="34" charset="0"/>
                <a:hlinkClick r:id="rId2"/>
              </a:rPr>
              <a:t>pages</a:t>
            </a:r>
            <a:r>
              <a:rPr lang="cs-CZ" dirty="0">
                <a:latin typeface="Century Gothic" panose="020B0502020202020204" pitchFamily="34" charset="0"/>
                <a:hlinkClick r:id="rId2"/>
              </a:rPr>
              <a:t>/welcome.aspx</a:t>
            </a:r>
            <a:r>
              <a:rPr lang="cs-CZ" dirty="0">
                <a:latin typeface="Century Gothic" panose="020B0502020202020204" pitchFamily="34" charset="0"/>
              </a:rPr>
              <a:t>&gt;. Videa s Michalem Kaiserem – světový fundraiser a vynikající manažer pro </a:t>
            </a:r>
            <a:r>
              <a:rPr lang="cs-CZ" dirty="0" smtClean="0">
                <a:latin typeface="Century Gothic" panose="020B0502020202020204" pitchFamily="34" charset="0"/>
              </a:rPr>
              <a:t>kulturu.</a:t>
            </a:r>
          </a:p>
          <a:p>
            <a:r>
              <a:rPr lang="cs-CZ" dirty="0">
                <a:latin typeface="Century Gothic" panose="020B0502020202020204" pitchFamily="34" charset="0"/>
                <a:hlinkClick r:id="rId3"/>
              </a:rPr>
              <a:t>http://twinengine.com</a:t>
            </a:r>
            <a:r>
              <a:rPr lang="cs-CZ" dirty="0" smtClean="0">
                <a:latin typeface="Century Gothic" panose="020B0502020202020204" pitchFamily="34" charset="0"/>
                <a:hlinkClick r:id="rId3"/>
              </a:rPr>
              <a:t>/</a:t>
            </a:r>
            <a:endParaRPr lang="cs-CZ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cs-CZ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cs-CZ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cs-CZ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92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latin typeface="Century Gothic" panose="020B0502020202020204" pitchFamily="34" charset="0"/>
              </a:rPr>
              <a:t>Děkuji vám za vaši pozornost. </a:t>
            </a:r>
            <a:endParaRPr lang="cs-CZ" b="1" dirty="0"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cs-CZ" altLang="cs-CZ" sz="2800" b="1" dirty="0">
                <a:latin typeface="Century Gothic" panose="020B0502020202020204" pitchFamily="34" charset="0"/>
                <a:cs typeface="Segoe UI Semibold" panose="020B0702040204020203" pitchFamily="34" charset="0"/>
              </a:rPr>
              <a:t>PhDr. Libuše </a:t>
            </a:r>
            <a:r>
              <a:rPr lang="cs-CZ" altLang="cs-CZ" sz="2800" b="1" dirty="0" err="1">
                <a:latin typeface="Century Gothic" panose="020B0502020202020204" pitchFamily="34" charset="0"/>
                <a:cs typeface="Segoe UI Semibold" panose="020B0702040204020203" pitchFamily="34" charset="0"/>
              </a:rPr>
              <a:t>Foberová</a:t>
            </a:r>
            <a:r>
              <a:rPr lang="cs-CZ" altLang="cs-CZ" sz="2800" b="1" dirty="0">
                <a:latin typeface="Century Gothic" panose="020B0502020202020204" pitchFamily="34" charset="0"/>
                <a:cs typeface="Segoe UI Semibold" panose="020B0702040204020203" pitchFamily="34" charset="0"/>
              </a:rPr>
              <a:t>, PhD. </a:t>
            </a:r>
          </a:p>
          <a:p>
            <a:pPr algn="ctr">
              <a:buFontTx/>
              <a:buNone/>
            </a:pPr>
            <a:r>
              <a:rPr lang="cs-CZ" altLang="cs-CZ" sz="2800" dirty="0">
                <a:latin typeface="Century Gothic" panose="020B0502020202020204" pitchFamily="34" charset="0"/>
                <a:cs typeface="Segoe UI Semibold" panose="020B0702040204020203" pitchFamily="34" charset="0"/>
              </a:rPr>
              <a:t>Ústav bohemistiky a knihovnictví </a:t>
            </a:r>
          </a:p>
          <a:p>
            <a:pPr algn="ctr">
              <a:buFontTx/>
              <a:buNone/>
            </a:pPr>
            <a:r>
              <a:rPr lang="cs-CZ" altLang="cs-CZ" sz="2800" dirty="0">
                <a:latin typeface="Century Gothic" panose="020B0502020202020204" pitchFamily="34" charset="0"/>
                <a:cs typeface="Segoe UI Semibold" panose="020B0702040204020203" pitchFamily="34" charset="0"/>
              </a:rPr>
              <a:t>FPF Slezská univerzita v Opavě </a:t>
            </a:r>
          </a:p>
          <a:p>
            <a:pPr algn="ctr">
              <a:buFontTx/>
              <a:buNone/>
            </a:pPr>
            <a:r>
              <a:rPr lang="cs-CZ" altLang="cs-CZ" sz="2800" dirty="0">
                <a:latin typeface="Century Gothic" panose="020B0502020202020204" pitchFamily="34" charset="0"/>
                <a:cs typeface="Segoe UI Semibold" panose="020B0702040204020203" pitchFamily="34" charset="0"/>
              </a:rPr>
              <a:t>Mobil: +420 607 755 899</a:t>
            </a:r>
          </a:p>
          <a:p>
            <a:pPr algn="ctr">
              <a:buFontTx/>
              <a:buNone/>
            </a:pPr>
            <a:r>
              <a:rPr lang="cs-CZ" altLang="cs-CZ" sz="2800" dirty="0">
                <a:latin typeface="Century Gothic" panose="020B0502020202020204" pitchFamily="34" charset="0"/>
                <a:cs typeface="Segoe UI Semibold" panose="020B0702040204020203" pitchFamily="34" charset="0"/>
              </a:rPr>
              <a:t>E-mail: </a:t>
            </a:r>
            <a:r>
              <a:rPr lang="cs-CZ" altLang="cs-CZ" sz="2800" dirty="0">
                <a:latin typeface="Century Gothic" panose="020B0502020202020204" pitchFamily="34" charset="0"/>
                <a:cs typeface="Segoe UI Semibold" panose="020B0702040204020203" pitchFamily="34" charset="0"/>
                <a:hlinkClick r:id="rId2"/>
              </a:rPr>
              <a:t>libuse.foberova@fpf.slu.cz</a:t>
            </a:r>
            <a:r>
              <a:rPr lang="cs-CZ" altLang="cs-CZ" sz="2800" dirty="0">
                <a:latin typeface="Century Gothic" panose="020B0502020202020204" pitchFamily="34" charset="0"/>
                <a:cs typeface="Segoe UI Semibold" panose="020B0702040204020203" pitchFamily="34" charset="0"/>
              </a:rPr>
              <a:t> </a:t>
            </a:r>
            <a:endParaRPr lang="sk-SK" altLang="cs-CZ" sz="2800" dirty="0">
              <a:latin typeface="Century Gothic" panose="020B0502020202020204" pitchFamily="34" charset="0"/>
              <a:cs typeface="Segoe UI Semibold" panose="020B0702040204020203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18" y="4149080"/>
            <a:ext cx="1787886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05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938"/>
            <a:ext cx="9143999" cy="689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879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latin typeface="Century Gothic" panose="020B0502020202020204" pitchFamily="34" charset="0"/>
              </a:rPr>
              <a:t>1930 – 2 miliardy lidí, 2008 - 6,7 miliard lidí</a:t>
            </a:r>
            <a:endParaRPr lang="cs-CZ" b="1" dirty="0"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>
                <a:latin typeface="Century Gothic" panose="020B0502020202020204" pitchFamily="34" charset="0"/>
              </a:rPr>
              <a:t>Nejlepší způsob jak se prodat, je vytvořit si vlastní značku. </a:t>
            </a:r>
          </a:p>
          <a:p>
            <a:r>
              <a:rPr lang="cs-CZ" dirty="0" smtClean="0">
                <a:latin typeface="Century Gothic" panose="020B0502020202020204" pitchFamily="34" charset="0"/>
              </a:rPr>
              <a:t>Homo sapiens – homo </a:t>
            </a:r>
            <a:r>
              <a:rPr lang="cs-CZ" dirty="0" err="1" smtClean="0">
                <a:latin typeface="Century Gothic" panose="020B0502020202020204" pitchFamily="34" charset="0"/>
              </a:rPr>
              <a:t>digitalis</a:t>
            </a:r>
            <a:r>
              <a:rPr lang="cs-CZ" dirty="0" smtClean="0">
                <a:latin typeface="Century Gothic" panose="020B0502020202020204" pitchFamily="34" charset="0"/>
              </a:rPr>
              <a:t>…</a:t>
            </a:r>
          </a:p>
          <a:p>
            <a:r>
              <a:rPr lang="cs-CZ" dirty="0" smtClean="0">
                <a:latin typeface="Century Gothic" panose="020B0502020202020204" pitchFamily="34" charset="0"/>
              </a:rPr>
              <a:t>Nezapomínejte na svou osobní značku…</a:t>
            </a:r>
          </a:p>
          <a:p>
            <a:r>
              <a:rPr lang="cs-CZ" dirty="0" smtClean="0">
                <a:latin typeface="Century Gothic" panose="020B0502020202020204" pitchFamily="34" charset="0"/>
              </a:rPr>
              <a:t>Když si dobře definujete svou cílovou skupinu, pomůže vám to ji lépe vysvětlit, co nabízíte, a vyvinete přesnější strategii, jak to vysvětlit. </a:t>
            </a:r>
          </a:p>
          <a:p>
            <a:r>
              <a:rPr lang="cs-CZ" dirty="0" smtClean="0">
                <a:latin typeface="Century Gothic" panose="020B0502020202020204" pitchFamily="34" charset="0"/>
              </a:rPr>
              <a:t>Marketingový přístup – tah a </a:t>
            </a:r>
            <a:r>
              <a:rPr lang="cs-CZ" b="1" dirty="0" smtClean="0">
                <a:latin typeface="Century Gothic" panose="020B0502020202020204" pitchFamily="34" charset="0"/>
              </a:rPr>
              <a:t>tlak</a:t>
            </a:r>
            <a:r>
              <a:rPr lang="cs-CZ" dirty="0" smtClean="0">
                <a:latin typeface="Century Gothic" panose="020B0502020202020204" pitchFamily="34" charset="0"/>
              </a:rPr>
              <a:t>…</a:t>
            </a:r>
            <a:endParaRPr lang="cs-CZ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47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latin typeface="Century Gothic" panose="020B0502020202020204" pitchFamily="34" charset="0"/>
              </a:rPr>
              <a:t>1) Umět se prodat ….</a:t>
            </a:r>
            <a:endParaRPr lang="cs-CZ" b="1" dirty="0"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853136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>
                <a:latin typeface="Century Gothic" panose="020B0502020202020204" pitchFamily="34" charset="0"/>
              </a:rPr>
              <a:t>Povědomí o značce bude klíčovou iniciativou/podnětem. </a:t>
            </a:r>
          </a:p>
          <a:p>
            <a:r>
              <a:rPr lang="cs-CZ" b="1" i="1" dirty="0" smtClean="0">
                <a:latin typeface="Century Gothic" panose="020B0502020202020204" pitchFamily="34" charset="0"/>
              </a:rPr>
              <a:t>„Vaší značkou je to, co o vás lidé říkají, když zrovna nejste v místnosti.“ </a:t>
            </a:r>
            <a:r>
              <a:rPr lang="cs-CZ" dirty="0" err="1" smtClean="0">
                <a:latin typeface="Century Gothic" panose="020B0502020202020204" pitchFamily="34" charset="0"/>
              </a:rPr>
              <a:t>Jeff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Bezos</a:t>
            </a:r>
            <a:endParaRPr lang="cs-CZ" dirty="0" smtClean="0">
              <a:latin typeface="Century Gothic" panose="020B0502020202020204" pitchFamily="34" charset="0"/>
            </a:endParaRPr>
          </a:p>
          <a:p>
            <a:r>
              <a:rPr lang="cs-CZ" dirty="0" smtClean="0">
                <a:latin typeface="Century Gothic" panose="020B0502020202020204" pitchFamily="34" charset="0"/>
              </a:rPr>
              <a:t>Musíte mít jasnou představu, kde se nyní nacházíte, definujte klíčové atributy značky – základní hodnoty, vize…..</a:t>
            </a:r>
          </a:p>
          <a:p>
            <a:r>
              <a:rPr lang="cs-CZ" b="1" dirty="0" smtClean="0">
                <a:latin typeface="Century Gothic" panose="020B0502020202020204" pitchFamily="34" charset="0"/>
              </a:rPr>
              <a:t>Identita knihovny – </a:t>
            </a:r>
            <a:r>
              <a:rPr lang="cs-CZ" dirty="0" smtClean="0">
                <a:latin typeface="Century Gothic" panose="020B0502020202020204" pitchFamily="34" charset="0"/>
              </a:rPr>
              <a:t>šokujte, medializujte, zapojte slavné osobnosti, inovujte, definujte cílovky, kooperujte…..</a:t>
            </a:r>
          </a:p>
          <a:p>
            <a:r>
              <a:rPr lang="cs-CZ" dirty="0">
                <a:latin typeface="Century Gothic" panose="020B0502020202020204" pitchFamily="34" charset="0"/>
              </a:rPr>
              <a:t>Značku budujeme buď pomocí jedinečného prodejního argumentu, nebo posilováním firemní identity</a:t>
            </a:r>
            <a:r>
              <a:rPr lang="cs-CZ" dirty="0" smtClean="0">
                <a:latin typeface="Century Gothic" panose="020B0502020202020204" pitchFamily="34" charset="0"/>
              </a:rPr>
              <a:t>.</a:t>
            </a:r>
          </a:p>
          <a:p>
            <a:endParaRPr lang="cs-CZ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cs-CZ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95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latin typeface="Century Gothic" panose="020B0502020202020204" pitchFamily="34" charset="0"/>
              </a:rPr>
              <a:t>Budování značky v knihovnách </a:t>
            </a:r>
            <a:endParaRPr lang="cs-CZ" b="1" dirty="0"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484784"/>
            <a:ext cx="8003232" cy="4641379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Century Gothic" panose="020B0502020202020204" pitchFamily="34" charset="0"/>
              </a:rPr>
              <a:t>Logo v různých variantách technických prvků. V budově najdete např. na schodech údaje, kolik kalorií spálíte na kterém schodu ad.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755077"/>
            <a:ext cx="3133535" cy="172819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17032"/>
            <a:ext cx="5112070" cy="238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39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b="1" dirty="0">
                <a:latin typeface="Century Gothic" panose="020B0502020202020204" pitchFamily="34" charset="0"/>
              </a:rPr>
              <a:t>Než zadáte ztvárnění loga designérovi, měli byste znát odpovědi na </a:t>
            </a:r>
            <a:r>
              <a:rPr lang="cs-CZ" sz="3200" b="1" dirty="0" smtClean="0">
                <a:latin typeface="Century Gothic" panose="020B0502020202020204" pitchFamily="34" charset="0"/>
              </a:rPr>
              <a:t>otázky:</a:t>
            </a:r>
            <a:endParaRPr lang="cs-CZ" sz="3200" b="1" dirty="0"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Century Gothic" panose="020B0502020202020204" pitchFamily="34" charset="0"/>
              </a:rPr>
              <a:t>Při budování značky musíte vědět, koho chcete oslovit, kdo jsou cílové skupiny, které chcete zasáhnout. </a:t>
            </a:r>
            <a:endParaRPr lang="cs-CZ" dirty="0" smtClean="0">
              <a:latin typeface="Century Gothic" panose="020B0502020202020204" pitchFamily="34" charset="0"/>
            </a:endParaRPr>
          </a:p>
          <a:p>
            <a:r>
              <a:rPr lang="cs-CZ" b="1" dirty="0" smtClean="0">
                <a:latin typeface="Century Gothic" panose="020B0502020202020204" pitchFamily="34" charset="0"/>
              </a:rPr>
              <a:t>Kdo </a:t>
            </a:r>
            <a:r>
              <a:rPr lang="cs-CZ" b="1" dirty="0">
                <a:latin typeface="Century Gothic" panose="020B0502020202020204" pitchFamily="34" charset="0"/>
              </a:rPr>
              <a:t>jsme?</a:t>
            </a:r>
          </a:p>
          <a:p>
            <a:r>
              <a:rPr lang="cs-CZ" b="1" dirty="0">
                <a:latin typeface="Century Gothic" panose="020B0502020202020204" pitchFamily="34" charset="0"/>
              </a:rPr>
              <a:t>Kdo by o nás měl vědět? (Cílové skupiny)</a:t>
            </a:r>
          </a:p>
          <a:p>
            <a:r>
              <a:rPr lang="cs-CZ" b="1" dirty="0">
                <a:latin typeface="Century Gothic" panose="020B0502020202020204" pitchFamily="34" charset="0"/>
              </a:rPr>
              <a:t>Jak se o nás dozví? (Marketing)</a:t>
            </a:r>
          </a:p>
          <a:p>
            <a:r>
              <a:rPr lang="cs-CZ" b="1" dirty="0">
                <a:latin typeface="Century Gothic" panose="020B0502020202020204" pitchFamily="34" charset="0"/>
              </a:rPr>
              <a:t>Proč bychom ho měli zajímat?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228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1579</Words>
  <Application>Microsoft Office PowerPoint</Application>
  <PresentationFormat>Předvádění na obrazovce (4:3)</PresentationFormat>
  <Paragraphs>167</Paragraphs>
  <Slides>42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3" baseType="lpstr">
      <vt:lpstr>Motiv systému Office</vt:lpstr>
      <vt:lpstr>Prezentace aplikace PowerPoint</vt:lpstr>
      <vt:lpstr>16 MARKETINGOVÝCH TRENDŮ PRO ROK 2016 </vt:lpstr>
      <vt:lpstr>Odlišnost se stává výzvou ve světě smyslového přetížení</vt:lpstr>
      <vt:lpstr>Cílené budování značky knihovny</vt:lpstr>
      <vt:lpstr>Prezentace aplikace PowerPoint</vt:lpstr>
      <vt:lpstr>1930 – 2 miliardy lidí, 2008 - 6,7 miliard lidí</vt:lpstr>
      <vt:lpstr>1) Umět se prodat ….</vt:lpstr>
      <vt:lpstr>Budování značky v knihovnách </vt:lpstr>
      <vt:lpstr>Než zadáte ztvárnění loga designérovi, měli byste znát odpovědi na otázky:</vt:lpstr>
      <vt:lpstr>Budování značky – jedinečný prodejní argument </vt:lpstr>
      <vt:lpstr>Příklady</vt:lpstr>
      <vt:lpstr>Příklady – budování značky - posilování identity</vt:lpstr>
      <vt:lpstr>2) Značka musí propojovat strategii a účel</vt:lpstr>
      <vt:lpstr>3) BUDOVÁNÍ VZTAHŮ SE ZÁKAZNÍKY JE KLÍČEM </vt:lpstr>
      <vt:lpstr>Loajální uživatel</vt:lpstr>
      <vt:lpstr>4) STAVĚT SE BUDE NA ZKUŠENOSTECH ZÁKAZNÍKŮ</vt:lpstr>
      <vt:lpstr>5) ZNAČKA MUSÍ DEFINOVAT SKUTEČNOU HODNOTU PRO ZÁKAZNÍKY</vt:lpstr>
      <vt:lpstr>6) Obsah zůstává „králem“</vt:lpstr>
      <vt:lpstr>Online reklama – SVK v Hradci Králové</vt:lpstr>
      <vt:lpstr>7) INBOUND MARKETING</vt:lpstr>
      <vt:lpstr>OBSAHOVÝ MARKETING</vt:lpstr>
      <vt:lpstr>Prezentace aplikace PowerPoint</vt:lpstr>
      <vt:lpstr>NEWSLETTER</vt:lpstr>
      <vt:lpstr>8) BIG DATA A MARKETINGOVÉ VÝZKUMY</vt:lpstr>
      <vt:lpstr>9) WEBOVÉ STRÁNKY MUSEJÍ ODRÁŽET PRAVOST ZNAČKY</vt:lpstr>
      <vt:lpstr>10) SOCIÁLNÍM MÉDIEM JE INTERNET</vt:lpstr>
      <vt:lpstr>11) VIDEA POMÁHAJÍ BUDOVAT HODNOTU ZNAČKY </vt:lpstr>
      <vt:lpstr>12) MOBILNÍ MARKETING JE NUTNOSTÍ </vt:lpstr>
      <vt:lpstr>13) Význam lokálního marketingu poroste</vt:lpstr>
      <vt:lpstr>Čítárna a kavárna Avion </vt:lpstr>
      <vt:lpstr>14) ONLINE REKLAMA SE PŘEMÍSTÍ NA MOBIL </vt:lpstr>
      <vt:lpstr>15) Storytelling – vyprávění příběhů</vt:lpstr>
      <vt:lpstr>Prezentace aplikace PowerPoint</vt:lpstr>
      <vt:lpstr>16) Vaše značky musí vynikat - jinakost</vt:lpstr>
      <vt:lpstr>Svatební obřady organizuje Městská knihovna Louny v atriu knihovny</vt:lpstr>
      <vt:lpstr>Zámek Kačina - knihovna</vt:lpstr>
      <vt:lpstr>Prezentace aplikace PowerPoint</vt:lpstr>
      <vt:lpstr>Už teď je pozdě  </vt:lpstr>
      <vt:lpstr>Prezentace aplikace PowerPoint</vt:lpstr>
      <vt:lpstr>Prezentace aplikace PowerPoint</vt:lpstr>
      <vt:lpstr>Odkaz na informační zdroje </vt:lpstr>
      <vt:lpstr>Děkuji vám za vaši pozornost.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Foberova</dc:creator>
  <cp:lastModifiedBy>Foberova</cp:lastModifiedBy>
  <cp:revision>107</cp:revision>
  <dcterms:created xsi:type="dcterms:W3CDTF">2016-04-15T11:08:02Z</dcterms:created>
  <dcterms:modified xsi:type="dcterms:W3CDTF">2016-10-04T11:02:59Z</dcterms:modified>
</cp:coreProperties>
</file>