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sldIdLst>
    <p:sldId id="256" r:id="rId2"/>
    <p:sldId id="273" r:id="rId3"/>
    <p:sldId id="257" r:id="rId4"/>
    <p:sldId id="274" r:id="rId5"/>
    <p:sldId id="275" r:id="rId6"/>
    <p:sldId id="260" r:id="rId7"/>
    <p:sldId id="276" r:id="rId8"/>
    <p:sldId id="262" r:id="rId9"/>
    <p:sldId id="263" r:id="rId10"/>
    <p:sldId id="277" r:id="rId11"/>
    <p:sldId id="278" r:id="rId12"/>
    <p:sldId id="279" r:id="rId13"/>
    <p:sldId id="280" r:id="rId14"/>
    <p:sldId id="282" r:id="rId15"/>
    <p:sldId id="28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17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7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50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15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50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54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73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34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62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35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62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8DADDE3A-EDDD-4611-9FC2-C3FD92109F50}" type="datetimeFigureOut">
              <a:rPr lang="cs-CZ" smtClean="0"/>
              <a:t>27.02.2024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21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1D62-64C5-41AF-96A9-DC98A494E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1) </a:t>
            </a:r>
            <a:r>
              <a:rPr lang="cs-CZ" sz="4000" b="1" cap="none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Úvod do dramaturgie kulturních projektů</a:t>
            </a:r>
            <a:endParaRPr lang="cs-CZ" sz="4000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3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FE976-8E1B-4FF4-B3B2-F8B58CD1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277906"/>
            <a:ext cx="11636188" cy="78889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Vysoká a nízká kultura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07F7E-1427-4879-9E24-8E7A9DE4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344706"/>
            <a:ext cx="11143129" cy="496594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Kulturu se může členit </a:t>
            </a: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podle kvality a publika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na: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vysoká kultura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kultura vyšší sociální třídy, vyžaduje vzdělání a péči, musí splňovat určité estetické normy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nízká kultura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od 18. století = spojeno s procesem národního uvědomování,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lidová kultura = vznikající zdola, z potřeby publika, původně přenášená orálně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obyčeje, svátky, dialekty jazyka, přísloví, písně, tance, obřady…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později zaměňovaná za kulturu masovou či popkulturu (tou se člověk spíše baví)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v současnosti se stírá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populární kultura získává stále více moci definovat, co je krásné</a:t>
            </a:r>
          </a:p>
        </p:txBody>
      </p:sp>
    </p:spTree>
    <p:extLst>
      <p:ext uri="{BB962C8B-B14F-4D97-AF65-F5344CB8AC3E}">
        <p14:creationId xmlns:p14="http://schemas.microsoft.com/office/powerpoint/2010/main" val="381295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FE976-8E1B-4FF4-B3B2-F8B58CD1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277906"/>
            <a:ext cx="11636188" cy="78889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Členění kulturních odvětví a oblastí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07F7E-1427-4879-9E24-8E7A9DE4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344706"/>
            <a:ext cx="11143129" cy="4965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Kultura a umění se neustále vyvíjí → proměňuje se i jejich klasifikace</a:t>
            </a:r>
          </a:p>
          <a:p>
            <a:pPr marL="0" indent="0"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Úkol!!!!!	</a:t>
            </a:r>
          </a:p>
          <a:p>
            <a:pPr marL="45720" indent="0">
              <a:buNone/>
            </a:pPr>
            <a:r>
              <a:rPr lang="cs-CZ" i="1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Zamyslete se nad strukturou současné kulturní scény v České republice včetně základní typologie kulturních institucí, pořadatelů kulturních projektů a médií v oblasti kultury. Jaké instituce zde působí?</a:t>
            </a:r>
          </a:p>
          <a:p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dělení kultury → různé přístupy, různé klasifikace </a:t>
            </a:r>
            <a:r>
              <a:rPr lang="cs-CZ" b="1" u="sng" dirty="0">
                <a:latin typeface="Arial Narrow" panose="020B0606020202030204" pitchFamily="34" charset="0"/>
                <a:cs typeface="Times New Roman" panose="02020603050405020304" pitchFamily="18" charset="0"/>
              </a:rPr>
              <a:t>odvětví kultury!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13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FE976-8E1B-4FF4-B3B2-F8B58CD1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277906"/>
            <a:ext cx="11636188" cy="78889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1) Administrativní členění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07F7E-1427-4879-9E24-8E7A9DE4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344706"/>
            <a:ext cx="11143129" cy="496594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Podle činností spadajících pod správu Ministerstva kultury ČR.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umění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(kreativní činnost, živé umění)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knižní kultura a knihovny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(včetně vydavatelské a nakladatelské činnosti)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památky a památková péče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dědictví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(muzea a galerie)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kinematografie a audiovize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církve a náboženské společnosti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oblast autorského práva</a:t>
            </a:r>
          </a:p>
        </p:txBody>
      </p:sp>
    </p:spTree>
    <p:extLst>
      <p:ext uri="{BB962C8B-B14F-4D97-AF65-F5344CB8AC3E}">
        <p14:creationId xmlns:p14="http://schemas.microsoft.com/office/powerpoint/2010/main" val="2373882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FE976-8E1B-4FF4-B3B2-F8B58CD1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277906"/>
            <a:ext cx="11636188" cy="788894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) </a:t>
            </a:r>
            <a:r>
              <a:rPr lang="cs-CZ" sz="40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Trojsektorové</a:t>
            </a:r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členění kultury</a:t>
            </a:r>
            <a:r>
              <a:rPr lang="cs-CZ" sz="40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cs-CZ" sz="4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07F7E-1427-4879-9E24-8E7A9DE4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344706"/>
            <a:ext cx="11143129" cy="496594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standardy Evropské komise = důraz na ekonomickou propojenost kulturního a tvůrčího sektoru!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koncept podle studie </a:t>
            </a: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Ekonomika kultury v Evropě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(The 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Economy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Culture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, 2006)</a:t>
            </a:r>
            <a:endParaRPr lang="cs-CZ" i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zachycuje přímý a nepřímý společensko-hospodářský vliv oblasti kultury v Evropě z pohledu: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hospodářského růstu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konkurenceschopnosti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počtu a kvality pracovních míst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udržitelného rozvoje a inovace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a)  kulturní sektor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 – oblast hlavních/tradičních uměleckých odvětví – neprůmyslová činnost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b)  kulturní průmysly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(průmyslová činnost mající za cíl masovou reprodukci)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c)  kreativní (tvůrčí) průmysly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595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FE976-8E1B-4FF4-B3B2-F8B58CD1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277906"/>
            <a:ext cx="11636188" cy="788894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) </a:t>
            </a:r>
            <a:r>
              <a:rPr lang="cs-CZ" sz="40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Trojsektorové</a:t>
            </a:r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členění kultury</a:t>
            </a:r>
            <a:r>
              <a:rPr lang="cs-CZ" sz="40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cs-CZ" sz="4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07F7E-1427-4879-9E24-8E7A9DE4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35" y="1192306"/>
            <a:ext cx="11143129" cy="515470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sektor</a:t>
            </a:r>
            <a:r>
              <a:rPr lang="cs-CZ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 – tradiční umělecká odvětví (neprůmyslová)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nereprodukovatelné zboží a služby, jsou „konzumovány“ na místě (koncert, veletrh, výstava)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i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výtvarné umění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sz="2200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řemesla, malířství, sochařství, fotografie, trh s uměním a starožitnostmi, ne design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i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scénická umění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sz="2200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divadlo, tanec, cirkus, festivaly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i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dědictví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sz="2200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historické památky, muzea a galerie, knihovny a archivy, archeologická naleziště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i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a umělecké vzdělávání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lphaLcParenR" startAt="2"/>
            </a:pPr>
            <a:r>
              <a:rPr lang="cs-CZ" b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průmysly </a:t>
            </a:r>
            <a:r>
              <a:rPr lang="cs-CZ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–</a:t>
            </a:r>
            <a:r>
              <a:rPr lang="cs-CZ" b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produkty určené k masové reprodukci, hromadnému šíření a vývozu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i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audiovizuální a interaktivní média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sz="2200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film, video, televize, rozhlas, videohry, hudební nahrávky, koncerty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i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periodický a neperiodický tisk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sz="2200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vydávání knih, časopisů a tisku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lphaLcParenR" startAt="3"/>
            </a:pPr>
            <a:r>
              <a:rPr lang="cs-CZ" b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kreativní (tvůrčí) průmysly</a:t>
            </a:r>
            <a:endParaRPr lang="cs-CZ" spc="-1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prostředky coby zprostředkující produkty ve výrobním procesu nekulturních odvětví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a</a:t>
            </a:r>
            <a:r>
              <a:rPr lang="cs-CZ" sz="2200" i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rchitektura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i="1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reklama a design = </a:t>
            </a:r>
            <a:r>
              <a:rPr lang="cs-CZ" sz="2200" spc="-10" dirty="0">
                <a:latin typeface="Arial Narrow" panose="020B0606020202030204" pitchFamily="34" charset="0"/>
                <a:cs typeface="Times New Roman" panose="02020603050405020304" pitchFamily="18" charset="0"/>
              </a:rPr>
              <a:t>módní návrhářství, grafický design, design interiérů, design produktů</a:t>
            </a:r>
          </a:p>
        </p:txBody>
      </p:sp>
    </p:spTree>
    <p:extLst>
      <p:ext uri="{BB962C8B-B14F-4D97-AF65-F5344CB8AC3E}">
        <p14:creationId xmlns:p14="http://schemas.microsoft.com/office/powerpoint/2010/main" val="220670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FE976-8E1B-4FF4-B3B2-F8B58CD1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277906"/>
            <a:ext cx="11636188" cy="96818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3) Členění kulturních oblastí dle metodiky </a:t>
            </a:r>
            <a:r>
              <a:rPr lang="cs-CZ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NIPOS</a:t>
            </a:r>
            <a:b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Národní informační a poradenské centrum pro kulturu</a:t>
            </a:r>
            <a:b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cs-CZ" sz="4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07F7E-1427-4879-9E24-8E7A9DE4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470213"/>
            <a:ext cx="11143129" cy="48404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a) kulturní dědictví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hmotné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movité – sbírky muzeí a galerií, mobiliáře hradů, zámků, plastiky v krajině apod.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nemovité – památníky, významná místa =</a:t>
            </a:r>
            <a:r>
              <a:rPr lang="cs-CZ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hrady zámky, kostely, muzea a galerie,</a:t>
            </a:r>
            <a:r>
              <a:rPr lang="cs-CZ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archivy, knihovny, naleziště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nehmotné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(napříč oblastmi kultury – např. modrotisk, ve scénickém umění apod.)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b) interpretační umění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(divadelní, hudební) = živé kulturní akce (profesionálů i amatérů)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scénické umění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(divadlo, tanec, opera, muzikál… + lokální akce – např. festivaly a tradice…)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hudba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(živá i zaznamenaná hudební vystoupení, vč. stahování nahrávek, jejich umisťování na internet)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c) vizuální (výtvarné) umění </a:t>
            </a: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malba, kresba, sochařství, řemesla, fotografie a služby designu + místa, kde se díla vystavují a prodávají</a:t>
            </a: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) periodický a neperiodický tisk</a:t>
            </a: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nakladatelská a vydavatelská činnost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(knihy a periodické i neperiodické tiskoviny)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aktivity zpravodajských agentur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překladatelské a tlumočnické služby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knižní veletrhy a maloobchodní prodej </a:t>
            </a: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knih a dalších tiskovin (novin, časopisů apod.)</a:t>
            </a:r>
          </a:p>
        </p:txBody>
      </p:sp>
    </p:spTree>
    <p:extLst>
      <p:ext uri="{BB962C8B-B14F-4D97-AF65-F5344CB8AC3E}">
        <p14:creationId xmlns:p14="http://schemas.microsoft.com/office/powerpoint/2010/main" val="312203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AE58A80-33FE-437E-AF68-925AD537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12376"/>
            <a:ext cx="9875520" cy="72614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Sylabus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1E1149-9BA1-466C-9876-3D479850D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929" y="1353671"/>
            <a:ext cx="10524565" cy="4966447"/>
          </a:xfrm>
        </p:spPr>
        <p:txBody>
          <a:bodyPr>
            <a:noAutofit/>
          </a:bodyPr>
          <a:lstStyle/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Úvod do dramaturgie kulturních projektů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Členění a typy projektů</a:t>
            </a:r>
            <a:endParaRPr lang="cs-CZ" sz="20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Strategické plánování a jeho využití při realizaci kulturních projektů</a:t>
            </a:r>
            <a:endParaRPr lang="cs-CZ" sz="20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Projektové řízení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(principy projektového řízení při realizaci kulturní akce)</a:t>
            </a: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Vznik a realizace kulturních projektů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(produkční cyklus různých typů kulturních projektů) </a:t>
            </a: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Organizace projektu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(role v rámci projektu, týmová práce)</a:t>
            </a: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Finanční zajištění projektu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(formy financování projektu, grantová politika atp.) 		</a:t>
            </a:r>
            <a:endParaRPr lang="cs-CZ" sz="20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Možnosti a formy propagace kulturní akce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0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Dramaturgie projektu</a:t>
            </a:r>
            <a:endParaRPr lang="cs-CZ" sz="20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Instituce, organizace a spolky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(instituce, které realizují </a:t>
            </a:r>
            <a:r>
              <a:rPr lang="cs-CZ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KP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právní subjektivitu atp.)</a:t>
            </a: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Realizace autorského projektu 1 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(příprava konceptu projektu vybrané kulturní akce) </a:t>
            </a: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Realizace autorského projektu 2 </a:t>
            </a:r>
            <a:r>
              <a:rPr lang="cs-C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(příprava konceptu dramaturgie vybrané kulturní akce)</a:t>
            </a:r>
            <a:endParaRPr lang="cs-CZ" sz="20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722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Reflexe autorského projektu ze strany pedagogů i studentů</a:t>
            </a: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5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AE58A80-33FE-437E-AF68-925AD537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29" y="349625"/>
            <a:ext cx="11573436" cy="82475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Dramaturgie kulturních projektů</a:t>
            </a:r>
            <a:endParaRPr lang="cs-CZ" sz="4000" b="1" dirty="0">
              <a:latin typeface="Arial Narrow" panose="020B0606020202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1E1149-9BA1-466C-9876-3D479850D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6" y="1577788"/>
            <a:ext cx="11107271" cy="432995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Pro úvod do dramaturgie kulturních projektů → nutno definovat pojmy: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dramaturgie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kultura a umění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kulturní/umělecký projekt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06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AE58A80-33FE-437E-AF68-925AD537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29" y="313764"/>
            <a:ext cx="11573436" cy="84268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1) Co je dramaturgie?</a:t>
            </a:r>
            <a:endParaRPr lang="cs-CZ" sz="4000" b="1" dirty="0">
              <a:latin typeface="Arial Narrow" panose="020B0606020202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1E1149-9BA1-466C-9876-3D479850D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6" y="1577788"/>
            <a:ext cx="11107271" cy="4329953"/>
          </a:xfrm>
        </p:spPr>
        <p:txBody>
          <a:bodyPr>
            <a:norm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pojem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dramaturgie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→ užívaný v rozmanitých sférách: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50292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kultura a umění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divadelní, hudební, operní, filmová a televizní dramaturgie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dramaturgie festivalů, přehlídek či výstav…</a:t>
            </a:r>
          </a:p>
          <a:p>
            <a:pPr marL="548640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50292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 startAt="2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mimo oblast kultury a umění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dramaturgie plesu, politické kampaně, společenské akce…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obecně: autor vytváří výběr prvků, které uskupuje do nové, pevné formy!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61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AE58A80-33FE-437E-AF68-925AD537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29" y="313764"/>
            <a:ext cx="11573436" cy="78889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Vznik termínů dramaturgie a dramaturg</a:t>
            </a:r>
            <a:endParaRPr lang="cs-CZ" sz="4000" b="1" dirty="0">
              <a:latin typeface="Arial Narrow" panose="020B0606020202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1E1149-9BA1-466C-9876-3D479850D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6" y="1577788"/>
            <a:ext cx="11107271" cy="432995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původ v řečtině + spojen s rozvojem antického dramatu a divadla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200" b="1" i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dramatopoieo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= básnická disciplína psaní  dramat → „</a:t>
            </a:r>
            <a:r>
              <a:rPr lang="cs-CZ" sz="22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umění skládat divadelní hry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200" b="1" i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dramaturgia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= výraz pro kompozici těchto textů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odvozen pojem </a:t>
            </a:r>
            <a:r>
              <a:rPr lang="cs-CZ" b="1" i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dramaturgós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= dramaturg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Řecko = osoba, která psala dramata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některé jazyky = význam i dnes (francouzština, španělština, polština, ruština, chorvatština, italština)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X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v češtině autor dramat = dramatik (či dramatický autor)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23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AC566-C3B3-4412-904F-7965C79D1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765" y="331694"/>
            <a:ext cx="11510682" cy="87854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Vznik dramaturgie jako profese, její náplň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3BD4-A304-47E5-8CF0-EA28206AB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9396" y="1690688"/>
            <a:ext cx="8306873" cy="480218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u="sng" dirty="0">
                <a:latin typeface="Arial Narrow" panose="020B0606020202030204" pitchFamily="34" charset="0"/>
                <a:cs typeface="Times New Roman" panose="02020603050405020304" pitchFamily="18" charset="0"/>
              </a:rPr>
              <a:t>principy dramaturgie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využívány od dob antického Řecka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nespojovány s dramaturgií jako profesí, ale jako funkcí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u="sng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dramaturgie jako profese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poprvé v 18. století (osvícenství)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Gotthold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Ephraim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Lessing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Hamburská dramaturgie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Hamburgische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Dramaturgie, 1767–69)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teoretické poznatky uplatňovány v divadelní praxi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dramaturgie – zatím v rámci divadla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samostatná tvůrčí profese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komplex činností (napomáhají vzniku uměleckého díla)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A0526920-5D17-4556-A757-3E0AD5EA798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769" y="1356776"/>
            <a:ext cx="2962835" cy="4828901"/>
          </a:xfrm>
        </p:spPr>
      </p:pic>
    </p:spTree>
    <p:extLst>
      <p:ext uri="{BB962C8B-B14F-4D97-AF65-F5344CB8AC3E}">
        <p14:creationId xmlns:p14="http://schemas.microsoft.com/office/powerpoint/2010/main" val="2124479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AC566-C3B3-4412-904F-7965C79D1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765" y="331694"/>
            <a:ext cx="11510682" cy="87854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Dramaturgie kulturních/uměleckých projektů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3BD4-A304-47E5-8CF0-EA28206AB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9396" y="1690688"/>
            <a:ext cx="11218510" cy="480218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dramaturgie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rozšiřuje okruh svých činností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v příbuzných uměleckých druzích a oblastech = např. hudba, kinematografie, televize, rozhlas…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propojit dílčí aktivity do uceleného souboru (divadelní inscenace, festival…)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obecná definice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dramaturgie spojuje organizační a tvůrčí činnost, která slouží k utváření koncepcí a plánů kulturních institucí nebo akcí, případně k realizaci repertoáru (program festivalu, kulturní instituce) a jednotlivých jeho částí – tedy i kulturních a uměleckých projektů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813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8BC5E-E285-495A-968A-8B82F2AC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976" y="251140"/>
            <a:ext cx="11681012" cy="82462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2) Kultura a umění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D3D993-FE39-4F0F-96C8-929BF1680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701" y="1519707"/>
            <a:ext cx="10869769" cy="464801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u="sng" dirty="0">
                <a:latin typeface="Arial Narrow" panose="020B0606020202030204" pitchFamily="34" charset="0"/>
                <a:cs typeface="Times New Roman" panose="02020603050405020304" pitchFamily="18" charset="0"/>
              </a:rPr>
              <a:t>Pojem kultura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odvozen z latinského slova </a:t>
            </a:r>
            <a:r>
              <a:rPr lang="cs-CZ" b="1" i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cultura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= „</a:t>
            </a:r>
            <a:r>
              <a:rPr lang="cs-CZ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to, co je třeba pěstovat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obecně: </a:t>
            </a:r>
            <a:r>
              <a:rPr lang="cs-CZ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souhrn hmotných a duchovních hodnot vytvořených lidstvem – jednání člověka vnímaná v kontrastu s přírodou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pojem kultura → není snadné přesně vymezit = používán v široké škále významů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např. </a:t>
            </a: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klasický antropologický smysl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(širší pojetí)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Thomas </a:t>
            </a:r>
            <a:r>
              <a:rPr lang="cs-CZ" sz="22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Hylland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Eriksen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cs-CZ" sz="22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Souhrn duchovních, intelektuálních, materiálních a citových norem vytvořených lidstvem v průběhu dějin. Tyto normy či vzory se dynamicky vyvíjí a mění na základě uspokojování kulturních či uměleckých potřeb, jež jsou lidem vrozené.  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67306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FE976-8E1B-4FF4-B3B2-F8B58CD1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277906"/>
            <a:ext cx="11636188" cy="78889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Kultura – charakteristické rysy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07F7E-1427-4879-9E24-8E7A9DE4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344706"/>
            <a:ext cx="11143129" cy="49659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je kolektivní a sdílená členy společnosti (evropská kultura x japonská kultura)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má symbolickou formu vyjádření, styl, uspořádanost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je v ní časová kontinuita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základní a nejobecnější vlastnost = komunikace → bez ní se nerozvíjí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vázána k nějakému místu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tvůrčí, umělecké a zábavní činnosti, činnosti knihoven, archívů, muzeí a kulturních zařízení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rozmanité </a:t>
            </a: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projekty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obohacují člověka + formují jeho myšlení, kultivují společnost a její identitu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00903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642</TotalTime>
  <Words>1299</Words>
  <Application>Microsoft Office PowerPoint</Application>
  <PresentationFormat>Širokoúhlá obrazovka</PresentationFormat>
  <Paragraphs>160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Corbel</vt:lpstr>
      <vt:lpstr>Wingdings</vt:lpstr>
      <vt:lpstr>Základ</vt:lpstr>
      <vt:lpstr>1) Úvod do dramaturgie kulturních projektů</vt:lpstr>
      <vt:lpstr>Sylabus</vt:lpstr>
      <vt:lpstr>Dramaturgie kulturních projektů</vt:lpstr>
      <vt:lpstr>1) Co je dramaturgie?</vt:lpstr>
      <vt:lpstr>Vznik termínů dramaturgie a dramaturg</vt:lpstr>
      <vt:lpstr>Vznik dramaturgie jako profese, její náplň</vt:lpstr>
      <vt:lpstr>Dramaturgie kulturních/uměleckých projektů</vt:lpstr>
      <vt:lpstr>2) Kultura a umění</vt:lpstr>
      <vt:lpstr>Kultura – charakteristické rysy</vt:lpstr>
      <vt:lpstr>Vysoká a nízká kultura</vt:lpstr>
      <vt:lpstr>Členění kulturních odvětví a oblastí</vt:lpstr>
      <vt:lpstr>1) Administrativní členění</vt:lpstr>
      <vt:lpstr>2) Trojsektorové členění kultury </vt:lpstr>
      <vt:lpstr>2) Trojsektorové členění kultury </vt:lpstr>
      <vt:lpstr> 3) Členění kulturních oblastí dle metodiky NIPOS Národní informační a poradenské centrum pro kulturu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ÚVOD DO DRAMATURGIE KULTURNÍCH PROJEKTŮ</dc:title>
  <dc:creator>Počítač</dc:creator>
  <cp:lastModifiedBy>Pavla Bergmannová</cp:lastModifiedBy>
  <cp:revision>46</cp:revision>
  <dcterms:created xsi:type="dcterms:W3CDTF">2021-03-02T10:08:11Z</dcterms:created>
  <dcterms:modified xsi:type="dcterms:W3CDTF">2024-02-27T01:01:34Z</dcterms:modified>
</cp:coreProperties>
</file>