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84" r:id="rId1"/>
  </p:sldMasterIdLst>
  <p:sldIdLst>
    <p:sldId id="256" r:id="rId2"/>
    <p:sldId id="271" r:id="rId3"/>
    <p:sldId id="285" r:id="rId4"/>
    <p:sldId id="286" r:id="rId5"/>
    <p:sldId id="287" r:id="rId6"/>
    <p:sldId id="275" r:id="rId7"/>
    <p:sldId id="276" r:id="rId8"/>
    <p:sldId id="277" r:id="rId9"/>
    <p:sldId id="279" r:id="rId10"/>
    <p:sldId id="280" r:id="rId11"/>
    <p:sldId id="282" r:id="rId12"/>
    <p:sldId id="281" r:id="rId13"/>
    <p:sldId id="283" r:id="rId14"/>
    <p:sldId id="284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DADDE3A-EDDD-4611-9FC2-C3FD92109F50}" type="datetimeFigureOut">
              <a:rPr lang="cs-CZ" smtClean="0"/>
              <a:t>26.03.2024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8925AEB-F571-4ECD-9B92-67AB270ED77E}" type="slidenum">
              <a:rPr lang="cs-CZ" smtClean="0"/>
              <a:t>‹#›</a:t>
            </a:fld>
            <a:endParaRPr lang="cs-CZ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0053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DDE3A-EDDD-4611-9FC2-C3FD92109F50}" type="datetimeFigureOut">
              <a:rPr lang="cs-CZ" smtClean="0"/>
              <a:t>26.03.2024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25AEB-F571-4ECD-9B92-67AB270ED77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2528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DDE3A-EDDD-4611-9FC2-C3FD92109F50}" type="datetimeFigureOut">
              <a:rPr lang="cs-CZ" smtClean="0"/>
              <a:t>26.03.2024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25AEB-F571-4ECD-9B92-67AB270ED77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5042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DDE3A-EDDD-4611-9FC2-C3FD92109F50}" type="datetimeFigureOut">
              <a:rPr lang="cs-CZ" smtClean="0"/>
              <a:t>26.03.2024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25AEB-F571-4ECD-9B92-67AB270ED77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1725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DDE3A-EDDD-4611-9FC2-C3FD92109F50}" type="datetimeFigureOut">
              <a:rPr lang="cs-CZ" smtClean="0"/>
              <a:t>26.03.2024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25AEB-F571-4ECD-9B92-67AB270ED77E}" type="slidenum">
              <a:rPr lang="cs-CZ" smtClean="0"/>
              <a:t>‹#›</a:t>
            </a:fld>
            <a:endParaRPr lang="cs-CZ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6585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DDE3A-EDDD-4611-9FC2-C3FD92109F50}" type="datetimeFigureOut">
              <a:rPr lang="cs-CZ" smtClean="0"/>
              <a:t>26.03.2024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25AEB-F571-4ECD-9B92-67AB270ED77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7963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DDE3A-EDDD-4611-9FC2-C3FD92109F50}" type="datetimeFigureOut">
              <a:rPr lang="cs-CZ" smtClean="0"/>
              <a:t>26.03.2024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25AEB-F571-4ECD-9B92-67AB270ED77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4684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DDE3A-EDDD-4611-9FC2-C3FD92109F50}" type="datetimeFigureOut">
              <a:rPr lang="cs-CZ" smtClean="0"/>
              <a:t>26.03.2024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25AEB-F571-4ECD-9B92-67AB270ED77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2474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DDE3A-EDDD-4611-9FC2-C3FD92109F50}" type="datetimeFigureOut">
              <a:rPr lang="cs-CZ" smtClean="0"/>
              <a:t>26.03.2024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25AEB-F571-4ECD-9B92-67AB270ED77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9560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DDE3A-EDDD-4611-9FC2-C3FD92109F50}" type="datetimeFigureOut">
              <a:rPr lang="cs-CZ" smtClean="0"/>
              <a:t>26.03.2024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25AEB-F571-4ECD-9B92-67AB270ED77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8344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DDE3A-EDDD-4611-9FC2-C3FD92109F50}" type="datetimeFigureOut">
              <a:rPr lang="cs-CZ" smtClean="0"/>
              <a:t>26.03.2024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25AEB-F571-4ECD-9B92-67AB270ED77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2083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8DADDE3A-EDDD-4611-9FC2-C3FD92109F50}" type="datetimeFigureOut">
              <a:rPr lang="cs-CZ" smtClean="0"/>
              <a:t>26.03.2024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A8925AEB-F571-4ECD-9B92-67AB270ED77E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9249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tx1"/>
        </a:buClr>
        <a:buSzPct val="80000"/>
        <a:buFont typeface="Corbe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katerinaseda.cz/" TargetMode="Externa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s://www.unes-co.cz/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191D62-64C5-41AF-96A9-DC98A494E16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Arial Narrow" panose="020B0606020202030204" pitchFamily="34" charset="0"/>
                <a:ea typeface="Tahoma" panose="020B0604030504040204" pitchFamily="34" charset="0"/>
                <a:cs typeface="Times New Roman" panose="02020603050405020304" pitchFamily="18" charset="0"/>
              </a:rPr>
              <a:t>1) ČLENĚNÍ A TYPY PROJEKTŮ</a:t>
            </a:r>
            <a:endParaRPr lang="cs-CZ" sz="4000" dirty="0">
              <a:latin typeface="Arial Narrow" panose="020B0606020202030204" pitchFamily="34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33365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00E0D2-7331-4C06-8CCF-3F137704C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2306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Klasifikace (členění) projektů</a:t>
            </a:r>
            <a:endParaRPr lang="cs-CZ" sz="40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7036727-49E8-4B59-AEC7-8534E9EFEF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5008"/>
            <a:ext cx="10515600" cy="521786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300"/>
              </a:spcBef>
            </a:pPr>
            <a:endParaRPr lang="cs-CZ" sz="20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celá řada různých projektů → různé typy a členění (velké množství kritérií, různá hlediska)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proč členit? → každý typ projektu vyžaduje specifické plánování i řízení:</a:t>
            </a:r>
          </a:p>
          <a:p>
            <a:pPr marL="45720" indent="0">
              <a:lnSpc>
                <a:spcPct val="100000"/>
              </a:lnSpc>
              <a:spcBef>
                <a:spcPts val="300"/>
              </a:spcBef>
              <a:buNone/>
            </a:pPr>
            <a:endParaRPr lang="cs-CZ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914400" lvl="1" indent="-45720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Font typeface="+mj-lt"/>
              <a:buAutoNum type="arabicParenR"/>
            </a:pP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cs-CZ" sz="22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interní x externí</a:t>
            </a:r>
            <a:endParaRPr lang="cs-CZ" sz="22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914400" lvl="1" indent="-45720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Font typeface="+mj-lt"/>
              <a:buAutoNum type="arabicParenR"/>
            </a:pP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cs-CZ" sz="22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velký x střední x malý</a:t>
            </a:r>
            <a:endParaRPr lang="cs-CZ" sz="22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914400" lvl="1" indent="-45720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Font typeface="+mj-lt"/>
              <a:buAutoNum type="arabicParenR"/>
            </a:pP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cs-CZ" sz="22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hard (tvrdý) x soft (měkký)</a:t>
            </a:r>
            <a:endParaRPr lang="cs-CZ" sz="22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914400" lvl="1" indent="-45720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Font typeface="+mj-lt"/>
              <a:buAutoNum type="arabicParenR"/>
            </a:pP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 projekty s </a:t>
            </a:r>
            <a:r>
              <a:rPr lang="cs-CZ" sz="22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jednoduchým x vícezdrojovým financováním</a:t>
            </a:r>
            <a:endParaRPr lang="cs-CZ" sz="22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914400" lvl="1" indent="-45720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Font typeface="+mj-lt"/>
              <a:buAutoNum type="arabicParenR"/>
            </a:pP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 dle </a:t>
            </a:r>
            <a:r>
              <a:rPr lang="cs-CZ" sz="22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geografické působnosti</a:t>
            </a:r>
            <a:endParaRPr lang="cs-CZ" sz="22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914400" lvl="1" indent="-45720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Font typeface="+mj-lt"/>
              <a:buAutoNum type="arabicParenR"/>
            </a:pP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dle </a:t>
            </a:r>
            <a:r>
              <a:rPr lang="cs-CZ" sz="22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různého obsahu, účelu a cíle</a:t>
            </a:r>
            <a:endParaRPr lang="cs-CZ" sz="22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300"/>
              </a:spcBef>
              <a:buNone/>
            </a:pPr>
            <a:endParaRPr lang="cs-CZ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300"/>
              </a:spcBef>
              <a:buNone/>
            </a:pP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jen pro základní orientaci → více variant</a:t>
            </a:r>
          </a:p>
          <a:p>
            <a:pPr marL="0" indent="0">
              <a:lnSpc>
                <a:spcPct val="100000"/>
              </a:lnSpc>
              <a:spcBef>
                <a:spcPts val="300"/>
              </a:spcBef>
              <a:buNone/>
            </a:pPr>
            <a:endParaRPr lang="cs-CZ" sz="20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41053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00E0D2-7331-4C06-8CCF-3F137704C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2306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Klasifikace (členění) projektů</a:t>
            </a:r>
            <a:endParaRPr lang="cs-CZ" sz="40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7036727-49E8-4B59-AEC7-8534E9EFEF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5008"/>
            <a:ext cx="10515600" cy="4901955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00"/>
              </a:spcBef>
              <a:buNone/>
            </a:pPr>
            <a:endParaRPr lang="cs-CZ" sz="2000" b="1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300"/>
              </a:spcBef>
              <a:buNone/>
            </a:pPr>
            <a:r>
              <a:rPr lang="cs-CZ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1)    interní x externí projekt </a:t>
            </a: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→ pro koho je určen výstup projektu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200" b="1" i="1" dirty="0">
                <a:latin typeface="Arial Narrow" panose="020B0606020202030204" pitchFamily="34" charset="0"/>
                <a:cs typeface="Times New Roman" panose="02020603050405020304" pitchFamily="18" charset="0"/>
              </a:rPr>
              <a:t>interní projekt </a:t>
            </a: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→ výstup určen vlastní organizaci</a:t>
            </a:r>
          </a:p>
          <a:p>
            <a:pPr marL="457200" lvl="1" indent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    př. zvyšování jazykových znalostí zaměstnanců muzea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200" b="1" i="1" dirty="0">
                <a:latin typeface="Arial Narrow" panose="020B0606020202030204" pitchFamily="34" charset="0"/>
                <a:cs typeface="Times New Roman" panose="02020603050405020304" pitchFamily="18" charset="0"/>
              </a:rPr>
              <a:t>externí projekt </a:t>
            </a: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→ určeno vnějšímu příjemci = veřejnosti, návštěvníkovi, zákazníkovi</a:t>
            </a:r>
          </a:p>
          <a:p>
            <a:pPr marL="457200" lvl="1" indent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    př. realizace projektu prohlídek muzea v cizích jazycích netradiční metodou</a:t>
            </a:r>
          </a:p>
          <a:p>
            <a:pPr marL="0" indent="0">
              <a:lnSpc>
                <a:spcPct val="100000"/>
              </a:lnSpc>
              <a:spcBef>
                <a:spcPts val="300"/>
              </a:spcBef>
              <a:buNone/>
            </a:pPr>
            <a:r>
              <a:rPr lang="cs-CZ" sz="2000" dirty="0">
                <a:latin typeface="Arial Narrow" panose="020B0606020202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lnSpc>
                <a:spcPct val="100000"/>
              </a:lnSpc>
              <a:spcBef>
                <a:spcPts val="300"/>
              </a:spcBef>
              <a:buNone/>
            </a:pPr>
            <a:r>
              <a:rPr lang="cs-CZ" sz="20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2)    </a:t>
            </a:r>
            <a:r>
              <a:rPr lang="cs-CZ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velký x střední x malý projekt </a:t>
            </a: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→ odvozeno od množství činností a financí či rozsahu akce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200" b="1" i="1" dirty="0">
                <a:latin typeface="Arial Narrow" panose="020B0606020202030204" pitchFamily="34" charset="0"/>
                <a:cs typeface="Times New Roman" panose="02020603050405020304" pitchFamily="18" charset="0"/>
              </a:rPr>
              <a:t>malý projekt </a:t>
            </a: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= prezentace studentského projektu inscenovaného čtení divadelní hry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200" b="1" i="1" dirty="0">
                <a:latin typeface="Arial Narrow" panose="020B0606020202030204" pitchFamily="34" charset="0"/>
                <a:cs typeface="Times New Roman" panose="02020603050405020304" pitchFamily="18" charset="0"/>
              </a:rPr>
              <a:t>střední projekt </a:t>
            </a: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= třídenní Festival Na cestě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200" b="1" i="1" dirty="0">
                <a:latin typeface="Arial Narrow" panose="020B0606020202030204" pitchFamily="34" charset="0"/>
                <a:cs typeface="Times New Roman" panose="02020603050405020304" pitchFamily="18" charset="0"/>
              </a:rPr>
              <a:t>velký projekt </a:t>
            </a: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= mezinárodní festival divadelních škol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endParaRPr lang="cs-CZ" sz="20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4501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00E0D2-7331-4C06-8CCF-3F137704C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2306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Klasifikace (členění) projektů</a:t>
            </a:r>
            <a:endParaRPr lang="cs-CZ" sz="40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7036727-49E8-4B59-AEC7-8534E9EFEF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5008"/>
            <a:ext cx="10515600" cy="5112913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300"/>
              </a:spcBef>
              <a:buNone/>
            </a:pPr>
            <a:endParaRPr lang="cs-CZ" sz="2000" b="1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300"/>
              </a:spcBef>
              <a:buNone/>
            </a:pPr>
            <a:r>
              <a:rPr lang="cs-CZ" sz="20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3)    </a:t>
            </a:r>
            <a:r>
              <a:rPr lang="cs-CZ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hard (tvrdý) x soft (měkký) projekt </a:t>
            </a: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→ odvozeno od náročnosti výsledků projektu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200" b="1" i="1" dirty="0">
                <a:latin typeface="Arial Narrow" panose="020B0606020202030204" pitchFamily="34" charset="0"/>
                <a:cs typeface="Times New Roman" panose="02020603050405020304" pitchFamily="18" charset="0"/>
              </a:rPr>
              <a:t>hard projekt </a:t>
            </a: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→ </a:t>
            </a:r>
            <a:r>
              <a:rPr lang="cs-CZ" sz="2200" dirty="0">
                <a:latin typeface="Arial Narrow" panose="020B0606020202030204" pitchFamily="34" charset="0"/>
                <a:ea typeface="Calibri" panose="020F0502020204030204" pitchFamily="34" charset="0"/>
              </a:rPr>
              <a:t>projekty investičního charakteru = cíl: získat hmotný i nehmotný majetek</a:t>
            </a:r>
            <a:endParaRPr lang="cs-CZ" sz="22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cs-CZ" sz="2200" dirty="0">
                <a:latin typeface="Arial Narrow" panose="020B0606020202030204" pitchFamily="34" charset="0"/>
                <a:ea typeface="Calibri" panose="020F0502020204030204" pitchFamily="34" charset="0"/>
              </a:rPr>
              <a:t>snadněji měřitelné – </a:t>
            </a: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př. rekonstrukce divadelního sálu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200" b="1" i="1" dirty="0">
                <a:latin typeface="Arial Narrow" panose="020B0606020202030204" pitchFamily="34" charset="0"/>
                <a:cs typeface="Times New Roman" panose="02020603050405020304" pitchFamily="18" charset="0"/>
              </a:rPr>
              <a:t>soft projekt </a:t>
            </a: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→ projekty neinvestiční povahy (ne pořizování, budování či rekonstrukce majetku) 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hůře měřitelné – př. projekty vzdělávacího nebo sociálního charakteru </a:t>
            </a:r>
          </a:p>
          <a:p>
            <a:pPr marL="0" indent="0">
              <a:lnSpc>
                <a:spcPct val="100000"/>
              </a:lnSpc>
              <a:spcBef>
                <a:spcPts val="300"/>
              </a:spcBef>
              <a:buNone/>
            </a:pPr>
            <a:endParaRPr lang="cs-CZ" sz="20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300"/>
              </a:spcBef>
              <a:buNone/>
            </a:pPr>
            <a:r>
              <a:rPr lang="cs-CZ" sz="20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4)    </a:t>
            </a:r>
            <a:r>
              <a:rPr lang="cs-CZ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projekty s jednoduchým x vícezdrojovým financováním</a:t>
            </a:r>
            <a:endParaRPr lang="cs-CZ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200" b="1" i="1" dirty="0">
                <a:latin typeface="Arial Narrow" panose="020B0606020202030204" pitchFamily="34" charset="0"/>
                <a:cs typeface="Times New Roman" panose="02020603050405020304" pitchFamily="18" charset="0"/>
              </a:rPr>
              <a:t>jednoduché financování </a:t>
            </a: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→ kryto z jednoho zdroje</a:t>
            </a:r>
          </a:p>
          <a:p>
            <a:pPr marL="457200" lvl="1" indent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    př. projekt hradí jen zákazník (necháte si vypracovat webovou prezentaci)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200" b="1" i="1" dirty="0">
                <a:latin typeface="Arial Narrow" panose="020B0606020202030204" pitchFamily="34" charset="0"/>
                <a:cs typeface="Times New Roman" panose="02020603050405020304" pitchFamily="18" charset="0"/>
              </a:rPr>
              <a:t>vícezdrojové financování </a:t>
            </a: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→ kryto ze dvou a více zdrojů</a:t>
            </a:r>
          </a:p>
          <a:p>
            <a:pPr marL="457200" lvl="1" indent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    př. festival je hrazen z dotací, grantů, sponzorských darů, vstupného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endParaRPr lang="cs-CZ" sz="20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43456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00E0D2-7331-4C06-8CCF-3F137704C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2306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Klasifikace (členění) projektů</a:t>
            </a:r>
            <a:endParaRPr lang="cs-CZ" sz="40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7036727-49E8-4B59-AEC7-8534E9EFEF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9397" y="1197735"/>
            <a:ext cx="11204620" cy="5190186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5)     hledisko různé geografické působnosti</a:t>
            </a: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</a:pPr>
            <a:endParaRPr lang="cs-CZ" b="1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podle počtu lokalit, ve kterých projekty působí</a:t>
            </a:r>
            <a:endParaRPr lang="cs-CZ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200" b="1" i="1" dirty="0">
                <a:latin typeface="Arial Narrow" panose="020B0606020202030204" pitchFamily="34" charset="0"/>
              </a:rPr>
              <a:t>pro</a:t>
            </a:r>
            <a:r>
              <a:rPr lang="cs-CZ" sz="2200" b="1" i="1" dirty="0">
                <a:latin typeface="Arial Narrow" panose="020B0606020202030204" pitchFamily="34" charset="0"/>
                <a:cs typeface="Times New Roman" panose="02020603050405020304" pitchFamily="18" charset="0"/>
              </a:rPr>
              <a:t> jednu lokalitu </a:t>
            </a: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→  instituci, podnik, univerzitu, síť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   př. na univerzitě – interní grantový systém/projekt (jen pro akademiky, studenty)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200" b="1" i="1" dirty="0">
                <a:latin typeface="Arial Narrow" panose="020B0606020202030204" pitchFamily="34" charset="0"/>
                <a:cs typeface="Times New Roman" panose="02020603050405020304" pitchFamily="18" charset="0"/>
              </a:rPr>
              <a:t>pro více lokalit</a:t>
            </a:r>
            <a:r>
              <a:rPr lang="cs-CZ" sz="22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→ vymezen i min, či max. počet partnerů z různých lokalit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   př. projekty bilaterální (pro dvě strany – národní i mezinárodní partneři), projekty vícečetné…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b="1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podle zadavatele a jeho dosahu</a:t>
            </a:r>
            <a:endParaRPr lang="cs-CZ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200" b="1" i="1" dirty="0">
                <a:latin typeface="Arial Narrow" panose="020B0606020202030204" pitchFamily="34" charset="0"/>
                <a:cs typeface="Times New Roman" panose="02020603050405020304" pitchFamily="18" charset="0"/>
              </a:rPr>
              <a:t>lokální, regionální</a:t>
            </a:r>
            <a:r>
              <a:rPr lang="cs-CZ" sz="2200" i="1" dirty="0"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→ realizované v určitém místě, vztahují se k němu, organizátoři či jednotlivci působící v daném místě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200" b="1" i="1" dirty="0">
                <a:latin typeface="Arial Narrow" panose="020B0606020202030204" pitchFamily="34" charset="0"/>
                <a:cs typeface="Times New Roman" panose="02020603050405020304" pitchFamily="18" charset="0"/>
              </a:rPr>
              <a:t>národní projekty</a:t>
            </a: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 → zadavatelem jsou národní instituce (ministerstva, velké podniky či nadace)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200" b="1" i="1" dirty="0">
                <a:latin typeface="Arial Narrow" panose="020B0606020202030204" pitchFamily="34" charset="0"/>
                <a:cs typeface="Times New Roman" panose="02020603050405020304" pitchFamily="18" charset="0"/>
              </a:rPr>
              <a:t>mezinárodní projekty </a:t>
            </a: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→ zadavatelem jsou nadnárodní sítě, do nichž přispívají jednotlivé země (státy) na základě mezinárodních dohod 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    př. Visegrádské fondy, fondy Evropské Unie (ESF) zaměřené na vymezené cíle</a:t>
            </a:r>
          </a:p>
          <a:p>
            <a:pPr marL="0" indent="0">
              <a:lnSpc>
                <a:spcPct val="100000"/>
              </a:lnSpc>
              <a:spcBef>
                <a:spcPts val="300"/>
              </a:spcBef>
              <a:buNone/>
            </a:pPr>
            <a:endParaRPr lang="cs-CZ" sz="20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300"/>
              </a:spcBef>
            </a:pPr>
            <a:endParaRPr lang="cs-CZ" sz="20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03916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00E0D2-7331-4C06-8CCF-3F137704C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2306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Klasifikace (členění) projektů</a:t>
            </a:r>
            <a:endParaRPr lang="cs-CZ" sz="40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7036727-49E8-4B59-AEC7-8534E9EFEF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9397" y="1197735"/>
            <a:ext cx="11204620" cy="5190186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300"/>
              </a:spcBef>
              <a:buNone/>
            </a:pPr>
            <a:endParaRPr lang="cs-CZ" sz="2000" b="1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300"/>
              </a:spcBef>
              <a:buNone/>
            </a:pPr>
            <a:r>
              <a:rPr lang="cs-CZ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6)    projekty dle různého obsahu, účelu a cíle</a:t>
            </a:r>
            <a:endParaRPr lang="cs-CZ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200" b="1" i="1" dirty="0">
                <a:latin typeface="Arial Narrow" panose="020B0606020202030204" pitchFamily="34" charset="0"/>
                <a:cs typeface="Times New Roman" panose="02020603050405020304" pitchFamily="18" charset="0"/>
              </a:rPr>
              <a:t>rozvojové </a:t>
            </a: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→ tvorba programů, jejich ověřování, doporučení pro praxi a praxi ovlivňující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200" b="1" i="1" dirty="0">
                <a:latin typeface="Arial Narrow" panose="020B0606020202030204" pitchFamily="34" charset="0"/>
                <a:cs typeface="Times New Roman" panose="02020603050405020304" pitchFamily="18" charset="0"/>
              </a:rPr>
              <a:t>výzkumné</a:t>
            </a:r>
            <a:r>
              <a:rPr lang="cs-CZ" sz="22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→ účel = výzkum na různé úrovni (hlavně VŠ a výzkumné organizace, stáže) 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200" b="1" i="1" dirty="0">
                <a:latin typeface="Arial Narrow" panose="020B0606020202030204" pitchFamily="34" charset="0"/>
                <a:cs typeface="Times New Roman" panose="02020603050405020304" pitchFamily="18" charset="0"/>
              </a:rPr>
              <a:t>vzdělávací</a:t>
            </a: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 → inovace vzdělávacích programů a předmětů, podporují vzdělávací akce </a:t>
            </a:r>
          </a:p>
          <a:p>
            <a:pPr marL="274320" lvl="1" indent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	př. projekty sítě v Erasmu PLUS…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200" b="1" i="1" dirty="0">
                <a:latin typeface="Arial Narrow" panose="020B0606020202030204" pitchFamily="34" charset="0"/>
                <a:cs typeface="Times New Roman" panose="02020603050405020304" pitchFamily="18" charset="0"/>
              </a:rPr>
              <a:t>projekty různého významu</a:t>
            </a:r>
            <a:endParaRPr lang="cs-CZ" sz="2200" i="1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</a:pPr>
            <a:r>
              <a:rPr lang="cs-CZ" sz="2200" b="1" i="1" dirty="0">
                <a:latin typeface="Arial Narrow" panose="020B0606020202030204" pitchFamily="34" charset="0"/>
                <a:cs typeface="Times New Roman" panose="02020603050405020304" pitchFamily="18" charset="0"/>
              </a:rPr>
              <a:t>neziskový projekt</a:t>
            </a: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 → dopředu plánované výdaje vyšší než příjmy</a:t>
            </a: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</a:pPr>
            <a:r>
              <a:rPr lang="cs-CZ" sz="2200" b="1" i="1" dirty="0">
                <a:latin typeface="Arial Narrow" panose="020B0606020202030204" pitchFamily="34" charset="0"/>
                <a:cs typeface="Times New Roman" panose="02020603050405020304" pitchFamily="18" charset="0"/>
              </a:rPr>
              <a:t>komerční projekt</a:t>
            </a: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 → plánuje zisk</a:t>
            </a:r>
          </a:p>
        </p:txBody>
      </p:sp>
    </p:spTree>
    <p:extLst>
      <p:ext uri="{BB962C8B-B14F-4D97-AF65-F5344CB8AC3E}">
        <p14:creationId xmlns:p14="http://schemas.microsoft.com/office/powerpoint/2010/main" val="1300818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B4E0A1-7133-47B4-8724-4B1FF5C3B9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905" y="286872"/>
            <a:ext cx="11627223" cy="730560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Obecná definice projektu</a:t>
            </a:r>
            <a:endParaRPr lang="cs-CZ" sz="40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D2F593F-D625-41B2-9ED0-A15FB1999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362635"/>
            <a:ext cx="11277601" cy="5011271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cs-CZ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Co je to projekt?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</a:pP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jedinečné, soustředěné, plánované a časově ohraničené úsilí se záměrem dosáhnout stanovených cílů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</a:pP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vytváří unikátní produkt nebo službu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</a:pP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na realizaci se podílí více lidí, spojených do tvůrčího týmu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</a:pP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využívá vymezené, předem určené zdroje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endParaRPr lang="cs-CZ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cs-CZ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Ne vše je ale projekt! 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</a:pP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ne činnost, která se děje bez cíle a plánu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</a:pP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ne činnost, u které není definován začátek a konec 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</a:pP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jak z pohledu času (kdy skončí)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</a:pP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tak z pohledu výstupu (čeho bude dosaženo)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endParaRPr lang="cs-CZ" b="1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endParaRPr lang="cs-CZ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0" indent="0" algn="r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				</a:t>
            </a:r>
          </a:p>
        </p:txBody>
      </p:sp>
    </p:spTree>
    <p:extLst>
      <p:ext uri="{BB962C8B-B14F-4D97-AF65-F5344CB8AC3E}">
        <p14:creationId xmlns:p14="http://schemas.microsoft.com/office/powerpoint/2010/main" val="308378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B4E0A1-7133-47B4-8724-4B1FF5C3B9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905" y="286872"/>
            <a:ext cx="11627223" cy="730560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Projekt v obecném slova smyslu</a:t>
            </a:r>
            <a:endParaRPr lang="cs-CZ" sz="40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D2F593F-D625-41B2-9ED0-A15FB1999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362635"/>
            <a:ext cx="11277601" cy="5011271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U každého projektu sledujeme a vyhodnocujeme následující skutečnosti: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endParaRPr lang="cs-CZ" b="1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228600" lvl="1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cs-CZ" sz="22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1) cíl</a:t>
            </a: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 – jasně a dostatečně přesně definovaný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představa o výsledku, kterého chceme dosáhnout (popis v projektu)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ukotveno v místě a čase = jedinečnost (např. v jednom místě a čase - ne podobné festivaly)</a:t>
            </a:r>
          </a:p>
          <a:p>
            <a:pPr marL="228600" lvl="1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endParaRPr lang="cs-CZ" sz="500" b="1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228600" lvl="1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cs-CZ" sz="22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2) kvalita </a:t>
            </a: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–</a:t>
            </a:r>
            <a:r>
              <a:rPr lang="cs-CZ" sz="22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jedinečnost, s jakou má být cíl/výsledek realizován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na začátku nastavit minimální požadovanou kvalitu + kontrolovat ji</a:t>
            </a:r>
          </a:p>
          <a:p>
            <a:pPr marL="228600" lvl="1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endParaRPr lang="cs-CZ" sz="500" b="1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228600" lvl="1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cs-CZ" sz="22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3) čas</a:t>
            </a: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 – projekt je časově ohraničen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trvání projektu, termíny plánu projektu (nutné dodržovat)</a:t>
            </a:r>
          </a:p>
          <a:p>
            <a:pPr marL="228600" lvl="1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endParaRPr lang="cs-CZ" sz="500" b="1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228600" lvl="1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cs-CZ" sz="22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4) náklady</a:t>
            </a: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 – jasný rozpočet</a:t>
            </a:r>
          </a:p>
          <a:p>
            <a:pPr marL="228600" lvl="1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endParaRPr lang="cs-CZ" sz="500" b="1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228600" lvl="1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cs-CZ" sz="22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5) zdroje – </a:t>
            </a: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jasné zdroje</a:t>
            </a:r>
          </a:p>
          <a:p>
            <a:pPr marL="228600" lvl="1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endParaRPr lang="cs-CZ" sz="500" b="1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228600" lvl="1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cs-CZ" sz="22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6) rizika a omezení – </a:t>
            </a: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nutno definovat rizika a omezení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endParaRPr lang="cs-CZ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4573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B4E0A1-7133-47B4-8724-4B1FF5C3B9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905" y="286872"/>
            <a:ext cx="11627223" cy="730560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latin typeface="Arial Narrow" panose="020B0606020202030204" pitchFamily="34" charset="0"/>
                <a:ea typeface="Tahoma" panose="020B0604030504040204" pitchFamily="34" charset="0"/>
                <a:cs typeface="Times New Roman" panose="02020603050405020304" pitchFamily="18" charset="0"/>
              </a:rPr>
              <a:t>Vymezení pojmů kulturní a umělecký projekt</a:t>
            </a:r>
            <a:endParaRPr lang="cs-CZ" sz="40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D2F593F-D625-41B2-9ED0-A15FB1999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362635"/>
            <a:ext cx="11277601" cy="5011271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endParaRPr lang="cs-CZ" b="1" dirty="0">
              <a:latin typeface="Arial Narrow" panose="020B0606020202030204" pitchFamily="34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cs-CZ" b="1" dirty="0">
                <a:latin typeface="Arial Narrow" panose="020B0606020202030204" pitchFamily="34" charset="0"/>
                <a:ea typeface="Tahoma" panose="020B0604030504040204" pitchFamily="34" charset="0"/>
                <a:cs typeface="Times New Roman" panose="02020603050405020304" pitchFamily="18" charset="0"/>
              </a:rPr>
              <a:t>kulturní</a:t>
            </a:r>
            <a:r>
              <a:rPr lang="cs-CZ" dirty="0">
                <a:latin typeface="Arial Narrow" panose="020B0606020202030204" pitchFamily="34" charset="0"/>
                <a:ea typeface="Tahoma" panose="020B0604030504040204" pitchFamily="34" charset="0"/>
                <a:cs typeface="Times New Roman" panose="02020603050405020304" pitchFamily="18" charset="0"/>
              </a:rPr>
              <a:t> X </a:t>
            </a:r>
            <a:r>
              <a:rPr lang="cs-CZ" b="1" dirty="0">
                <a:latin typeface="Arial Narrow" panose="020B0606020202030204" pitchFamily="34" charset="0"/>
                <a:ea typeface="Tahoma" panose="020B0604030504040204" pitchFamily="34" charset="0"/>
                <a:cs typeface="Times New Roman" panose="02020603050405020304" pitchFamily="18" charset="0"/>
              </a:rPr>
              <a:t>umělecké </a:t>
            </a:r>
            <a:r>
              <a:rPr lang="cs-CZ" dirty="0">
                <a:latin typeface="Arial Narrow" panose="020B0606020202030204" pitchFamily="34" charset="0"/>
                <a:ea typeface="Tahoma" panose="020B0604030504040204" pitchFamily="34" charset="0"/>
                <a:cs typeface="Times New Roman" panose="02020603050405020304" pitchFamily="18" charset="0"/>
              </a:rPr>
              <a:t>projekty</a:t>
            </a:r>
            <a:r>
              <a:rPr lang="cs-CZ" b="1" dirty="0">
                <a:latin typeface="Arial Narrow" panose="020B0606020202030204" pitchFamily="34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→  </a:t>
            </a:r>
            <a:r>
              <a:rPr lang="cs-CZ" u="sng" dirty="0">
                <a:latin typeface="Arial Narrow" panose="020B0606020202030204" pitchFamily="34" charset="0"/>
                <a:cs typeface="Times New Roman" panose="02020603050405020304" pitchFamily="18" charset="0"/>
              </a:rPr>
              <a:t>jaký je mezi nimi rozdíl???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kultura = pojem nadřazený pojmu umění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sz="2200" b="1" i="1" dirty="0">
                <a:latin typeface="Arial Narrow" panose="020B0606020202030204" pitchFamily="34" charset="0"/>
                <a:cs typeface="Times New Roman" panose="02020603050405020304" pitchFamily="18" charset="0"/>
              </a:rPr>
              <a:t>kulturní projekty </a:t>
            </a: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= obecnější pojmenování pro danou oblast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sz="2200" b="1" i="1" dirty="0">
                <a:latin typeface="Arial Narrow" panose="020B0606020202030204" pitchFamily="34" charset="0"/>
                <a:cs typeface="Times New Roman" panose="02020603050405020304" pitchFamily="18" charset="0"/>
              </a:rPr>
              <a:t>umělecké projekty </a:t>
            </a: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= umělecký záměr = samotný akt vzniku (tvorba)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endParaRPr lang="cs-CZ" dirty="0">
              <a:latin typeface="Arial Narrow" panose="020B0606020202030204" pitchFamily="34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cs-CZ" dirty="0">
                <a:latin typeface="Arial Narrow" panose="020B0606020202030204" pitchFamily="34" charset="0"/>
                <a:ea typeface="Tahoma" panose="020B0604030504040204" pitchFamily="34" charset="0"/>
                <a:cs typeface="Times New Roman" panose="02020603050405020304" pitchFamily="18" charset="0"/>
              </a:rPr>
              <a:t>kulturní a umělecké projekty </a:t>
            </a: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→ </a:t>
            </a:r>
            <a:r>
              <a:rPr lang="cs-CZ" dirty="0">
                <a:latin typeface="Arial Narrow" panose="020B0606020202030204" pitchFamily="34" charset="0"/>
                <a:ea typeface="Tahoma" panose="020B0604030504040204" pitchFamily="34" charset="0"/>
                <a:cs typeface="Times New Roman" panose="02020603050405020304" pitchFamily="18" charset="0"/>
              </a:rPr>
              <a:t>tvůrčí aktivity z oblasti kultury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dirty="0">
                <a:latin typeface="Arial Narrow" panose="020B0606020202030204" pitchFamily="34" charset="0"/>
                <a:ea typeface="Tahoma" panose="020B0604030504040204" pitchFamily="34" charset="0"/>
                <a:cs typeface="Times New Roman" panose="02020603050405020304" pitchFamily="18" charset="0"/>
              </a:rPr>
              <a:t>výsledek </a:t>
            </a: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→ </a:t>
            </a:r>
            <a:r>
              <a:rPr lang="cs-CZ" dirty="0">
                <a:latin typeface="Arial Narrow" panose="020B0606020202030204" pitchFamily="34" charset="0"/>
                <a:ea typeface="Tahoma" panose="020B0604030504040204" pitchFamily="34" charset="0"/>
                <a:cs typeface="Times New Roman" panose="02020603050405020304" pitchFamily="18" charset="0"/>
              </a:rPr>
              <a:t>i vznik uměleckého díla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dirty="0">
                <a:latin typeface="Arial Narrow" panose="020B0606020202030204" pitchFamily="34" charset="0"/>
                <a:ea typeface="Tahoma" panose="020B0604030504040204" pitchFamily="34" charset="0"/>
                <a:cs typeface="Times New Roman" panose="02020603050405020304" pitchFamily="18" charset="0"/>
              </a:rPr>
              <a:t>tým </a:t>
            </a: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→ </a:t>
            </a:r>
            <a:r>
              <a:rPr lang="cs-CZ" dirty="0">
                <a:latin typeface="Arial Narrow" panose="020B0606020202030204" pitchFamily="34" charset="0"/>
                <a:ea typeface="Tahoma" panose="020B0604030504040204" pitchFamily="34" charset="0"/>
                <a:cs typeface="Times New Roman" panose="02020603050405020304" pitchFamily="18" charset="0"/>
              </a:rPr>
              <a:t>tvořen mj. i zástupci uměleckých profesí</a:t>
            </a:r>
          </a:p>
          <a:p>
            <a:pPr marL="4572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endParaRPr lang="cs-CZ" dirty="0">
              <a:latin typeface="Arial Narrow" panose="020B0606020202030204" pitchFamily="34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rozdílů je ale mnohem víc!</a:t>
            </a:r>
            <a:endParaRPr lang="cs-CZ" dirty="0">
              <a:latin typeface="Arial Narrow" panose="020B0606020202030204" pitchFamily="34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endParaRPr lang="cs-CZ" dirty="0">
              <a:latin typeface="Arial Narrow" panose="020B0606020202030204" pitchFamily="34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endParaRPr lang="cs-CZ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8971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B4E0A1-7133-47B4-8724-4B1FF5C3B9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7905" y="286872"/>
            <a:ext cx="11627223" cy="730560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latin typeface="Arial Narrow" panose="020B0606020202030204" pitchFamily="34" charset="0"/>
                <a:ea typeface="Tahoma" panose="020B0604030504040204" pitchFamily="34" charset="0"/>
                <a:cs typeface="Times New Roman" panose="02020603050405020304" pitchFamily="18" charset="0"/>
              </a:rPr>
              <a:t>Tradiční x netradiční kulturní a umělecký projekt</a:t>
            </a:r>
            <a:endParaRPr lang="cs-CZ" sz="40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D2F593F-D625-41B2-9ED0-A15FB1999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362635"/>
            <a:ext cx="11277601" cy="5011271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cs-CZ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Tradiční kulturní a umělecké projekty</a:t>
            </a:r>
            <a:endParaRPr lang="cs-CZ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</a:pP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realizace divadelního, filmového, literárního, multikulturního či jinak zaměřeného festivalu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</a:pP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příprava katalogu k výstavě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</a:pP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vybudování multikulturního centra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</a:pP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realizace série přednášek o architektuře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</a:pP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série koncertů vážné hudby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</a:pP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realizace městských slavností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endParaRPr lang="cs-CZ" dirty="0">
              <a:latin typeface="Arial Narrow" panose="020B0606020202030204" pitchFamily="34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cs-CZ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Netradiční kulturní a umělecké projekty</a:t>
            </a:r>
            <a:endParaRPr lang="cs-CZ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méně tradiční aktivity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ovlivněno novými formami umělecké tvorby a netradičními způsoby prezentace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př. aktivity umělkyně </a:t>
            </a:r>
            <a:r>
              <a:rPr lang="cs-CZ" sz="2200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Kateřiny Šedé </a:t>
            </a: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(1977) 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endParaRPr lang="cs-CZ" sz="2200" dirty="0">
              <a:latin typeface="Arial Narrow" panose="020B0606020202030204" pitchFamily="34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endParaRPr lang="cs-CZ" sz="2000" dirty="0">
              <a:latin typeface="Arial Narrow" panose="020B0606020202030204" pitchFamily="34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endParaRPr lang="cs-CZ" sz="20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965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2B4E39-9DCC-4127-83E7-7F82A27399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9579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latin typeface="Arial Narrow" panose="020B0606020202030204" pitchFamily="34" charset="0"/>
                <a:ea typeface="Tahoma" panose="020B0604030504040204" pitchFamily="34" charset="0"/>
                <a:cs typeface="Times New Roman" panose="02020603050405020304" pitchFamily="18" charset="0"/>
              </a:rPr>
              <a:t>Kateřina Šedá</a:t>
            </a:r>
            <a:r>
              <a:rPr lang="cs-CZ" sz="4000" dirty="0">
                <a:latin typeface="Arial Narrow" panose="020B0606020202030204" pitchFamily="34" charset="0"/>
                <a:ea typeface="Tahoma" panose="020B0604030504040204" pitchFamily="34" charset="0"/>
                <a:cs typeface="Times New Roman" panose="02020603050405020304" pitchFamily="18" charset="0"/>
              </a:rPr>
              <a:t> (1977)</a:t>
            </a:r>
            <a:endParaRPr lang="cs-CZ" sz="4000" b="1" dirty="0">
              <a:latin typeface="Arial Narrow" panose="020B0606020202030204" pitchFamily="34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38546DD-D336-4CCD-9075-A1AA6A913B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6518" y="1378038"/>
            <a:ext cx="6766964" cy="504069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endParaRPr lang="cs-CZ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oceňovaná výtvarnice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2011: sólová výstava v </a:t>
            </a:r>
            <a:r>
              <a:rPr lang="cs-CZ" dirty="0" err="1">
                <a:latin typeface="Arial Narrow" panose="020B0606020202030204" pitchFamily="34" charset="0"/>
                <a:cs typeface="Times New Roman" panose="02020603050405020304" pitchFamily="18" charset="0"/>
              </a:rPr>
              <a:t>Tate</a:t>
            </a: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Arial Narrow" panose="020B0606020202030204" pitchFamily="34" charset="0"/>
                <a:cs typeface="Times New Roman" panose="02020603050405020304" pitchFamily="18" charset="0"/>
              </a:rPr>
              <a:t>Modern</a:t>
            </a: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 v Londýně (teprve 2. český umělec)</a:t>
            </a:r>
            <a:endParaRPr lang="cs-CZ" dirty="0">
              <a:latin typeface="Arial Narrow" panose="020B0606020202030204" pitchFamily="34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10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tzv. „sociální architektura“ → práce s obyvateli v různých lokalitách (přepychové městečko v Kalifornii, sídliště, vesnice, sociálně vyloučené lokality…)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téma: mezilidské vztahy → vyvést zúčastněné ze zažitých stereotypů či izolace skrze vlastní aktivity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endParaRPr lang="cs-CZ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</a:pPr>
            <a:endParaRPr lang="cs-CZ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snaha probudit trvalou změnu v chování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endParaRPr lang="cs-CZ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			</a:t>
            </a: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  <a:hlinkClick r:id="rId2"/>
              </a:rPr>
              <a:t>https://www.katerinaseda.cz/</a:t>
            </a:r>
            <a:endParaRPr lang="cs-CZ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endParaRPr lang="cs-CZ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Zástupný symbol pro obsah 5">
            <a:extLst>
              <a:ext uri="{FF2B5EF4-FFF2-40B4-BE49-F238E27FC236}">
                <a16:creationId xmlns:a16="http://schemas.microsoft.com/office/drawing/2014/main" id="{CB90F59A-2363-4A19-B2AA-03B46915447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93"/>
          <a:stretch/>
        </p:blipFill>
        <p:spPr>
          <a:xfrm>
            <a:off x="7367789" y="2050301"/>
            <a:ext cx="4347693" cy="3454400"/>
          </a:xfrm>
        </p:spPr>
      </p:pic>
    </p:spTree>
    <p:extLst>
      <p:ext uri="{BB962C8B-B14F-4D97-AF65-F5344CB8AC3E}">
        <p14:creationId xmlns:p14="http://schemas.microsoft.com/office/powerpoint/2010/main" val="25508072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2B4E39-9DCC-4127-83E7-7F82A27399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9878" y="331597"/>
            <a:ext cx="9380013" cy="743443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latin typeface="Arial Narrow" panose="020B0606020202030204" pitchFamily="34" charset="0"/>
                <a:ea typeface="Tahoma" panose="020B0604030504040204" pitchFamily="34" charset="0"/>
                <a:cs typeface="Times New Roman" panose="02020603050405020304" pitchFamily="18" charset="0"/>
              </a:rPr>
              <a:t>Kateřina Šedá – projekty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38546DD-D336-4CCD-9075-A1AA6A913B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78197" y="1524771"/>
            <a:ext cx="7300798" cy="4948440"/>
          </a:xfrm>
        </p:spPr>
        <p:txBody>
          <a:bodyPr>
            <a:noAutofit/>
          </a:bodyPr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2007: </a:t>
            </a:r>
            <a:r>
              <a:rPr lang="cs-CZ" b="1" dirty="0" err="1">
                <a:latin typeface="Arial Narrow" panose="020B0606020202030204" pitchFamily="34" charset="0"/>
                <a:cs typeface="Times New Roman" panose="02020603050405020304" pitchFamily="18" charset="0"/>
              </a:rPr>
              <a:t>Každej</a:t>
            </a:r>
            <a:r>
              <a:rPr lang="cs-CZ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 pes, jiná ves</a:t>
            </a: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 (Nová Líšeň)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zaslala dle adresáře získaného ze zvonků tisícovce rodin sídliště Nová Líšeň košile s motivy podle fasád paneláků, kde bydleli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2011: </a:t>
            </a:r>
            <a:r>
              <a:rPr lang="cs-CZ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Bedřichovice nad Temží </a:t>
            </a: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(</a:t>
            </a:r>
            <a:r>
              <a:rPr lang="cs-CZ" dirty="0" err="1">
                <a:latin typeface="Arial Narrow" panose="020B0606020202030204" pitchFamily="34" charset="0"/>
                <a:cs typeface="Times New Roman" panose="02020603050405020304" pitchFamily="18" charset="0"/>
              </a:rPr>
              <a:t>Tate</a:t>
            </a: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Arial Narrow" panose="020B0606020202030204" pitchFamily="34" charset="0"/>
                <a:cs typeface="Times New Roman" panose="02020603050405020304" pitchFamily="18" charset="0"/>
              </a:rPr>
              <a:t>Modern</a:t>
            </a: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, Londýn) 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konfrontace života vesnice Bedřichovice u Brna a světové metropole Londýn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2017–2019: </a:t>
            </a:r>
            <a:r>
              <a:rPr lang="cs-CZ" b="1" dirty="0">
                <a:latin typeface="Arial Narrow" panose="020B0606020202030204" pitchFamily="34" charset="0"/>
                <a:cs typeface="Times New Roman" panose="02020603050405020304" pitchFamily="18" charset="0"/>
              </a:rPr>
              <a:t>UNES-CO</a:t>
            </a: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 (Český Krumlov, Benátky) 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vylidňování historických center měst a stěhování obyvatel na okraj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založila organizaci UNES-CO – má vše zvrátit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historické centrum Českého Krumlova – ubytovala několik rodin, které tam po tři měsíce vykonávali běžné činnosti</a:t>
            </a:r>
          </a:p>
          <a:p>
            <a:pPr marL="4572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u="sng" dirty="0">
                <a:solidFill>
                  <a:schemeClr val="bg1"/>
                </a:solidFill>
                <a:latin typeface="Arial Narrow" panose="020B0606020202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  </a:t>
            </a:r>
            <a:r>
              <a:rPr lang="cs-CZ" dirty="0">
                <a:solidFill>
                  <a:srgbClr val="F59E00"/>
                </a:solidFill>
                <a:latin typeface="Arial Narrow" panose="020B0606020202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https://www.unes-co.cz/</a:t>
            </a:r>
            <a:endParaRPr lang="cs-CZ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Times New Roman" panose="02020603050405020304" pitchFamily="18" charset="0"/>
              <a:buChar char="-"/>
            </a:pPr>
            <a:endParaRPr lang="cs-CZ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A8193593-32FE-4063-859E-7BB65A1617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7042" y="1582994"/>
            <a:ext cx="2422238" cy="1826341"/>
          </a:xfrm>
          <a:prstGeom prst="rect">
            <a:avLst/>
          </a:prstGeom>
        </p:spPr>
      </p:pic>
      <p:pic>
        <p:nvPicPr>
          <p:cNvPr id="14" name="Obrázek 13">
            <a:extLst>
              <a:ext uri="{FF2B5EF4-FFF2-40B4-BE49-F238E27FC236}">
                <a16:creationId xmlns:a16="http://schemas.microsoft.com/office/drawing/2014/main" id="{0C9202D5-B566-47A4-9F99-0A822CA6875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63" t="8955" r="1627" b="11007"/>
          <a:stretch/>
        </p:blipFill>
        <p:spPr>
          <a:xfrm>
            <a:off x="8877338" y="3520154"/>
            <a:ext cx="2984822" cy="2862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57822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2B4E39-9DCC-4127-83E7-7F82A27399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6871" y="365126"/>
            <a:ext cx="11609294" cy="884126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latin typeface="Arial Narrow" panose="020B0606020202030204" pitchFamily="34" charset="0"/>
                <a:ea typeface="Tahoma" panose="020B0604030504040204" pitchFamily="34" charset="0"/>
                <a:cs typeface="Times New Roman" panose="02020603050405020304" pitchFamily="18" charset="0"/>
              </a:rPr>
              <a:t>Specifika kulturních a uměleckých projektů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38546DD-D336-4CCD-9075-A1AA6A913B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6517" y="1519707"/>
            <a:ext cx="7206236" cy="4657255"/>
          </a:xfrm>
        </p:spPr>
        <p:txBody>
          <a:bodyPr>
            <a:noAutofit/>
          </a:bodyPr>
          <a:lstStyle/>
          <a:p>
            <a:pPr marL="4572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při realizace kulturních projektů: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uplatnit postupy obecného projektového řízení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nutno upřesnit specifika kulturních projektů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možnosti vymezení kulturních projektů → různé úhly pohledu: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1) </a:t>
            </a:r>
            <a:r>
              <a:rPr lang="cs-CZ" dirty="0" err="1">
                <a:latin typeface="Arial Narrow" panose="020B0606020202030204" pitchFamily="34" charset="0"/>
                <a:cs typeface="Times New Roman" panose="02020603050405020304" pitchFamily="18" charset="0"/>
              </a:rPr>
              <a:t>Giep</a:t>
            </a: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Arial Narrow" panose="020B0606020202030204" pitchFamily="34" charset="0"/>
                <a:cs typeface="Times New Roman" panose="02020603050405020304" pitchFamily="18" charset="0"/>
              </a:rPr>
              <a:t>Hagoort</a:t>
            </a: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: </a:t>
            </a:r>
            <a:r>
              <a:rPr lang="cs-CZ" b="1" i="1" dirty="0">
                <a:latin typeface="Arial Narrow" panose="020B0606020202030204" pitchFamily="34" charset="0"/>
                <a:cs typeface="Times New Roman" panose="02020603050405020304" pitchFamily="18" charset="0"/>
              </a:rPr>
              <a:t>Umělecký management v podnikatelském stylu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kulturní projekty = výstupy činnosti kulturní organizace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dirty="0">
                <a:latin typeface="Arial Narrow" panose="020B0606020202030204" pitchFamily="34" charset="0"/>
                <a:cs typeface="Times New Roman" panose="02020603050405020304" pitchFamily="18" charset="0"/>
              </a:rPr>
              <a:t>vlastnosti: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umělecké vedení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odborné hledisko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menší pracovní týmy s neformálními pracovními vztahy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200" dirty="0">
                <a:latin typeface="Arial Narrow" panose="020B0606020202030204" pitchFamily="34" charset="0"/>
                <a:cs typeface="Times New Roman" panose="02020603050405020304" pitchFamily="18" charset="0"/>
              </a:rPr>
              <a:t>dynamické prostředí ovlivněné (digitálním) vlivem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2200" dirty="0">
              <a:latin typeface="Arial Narrow" panose="020B0606020202030204" pitchFamily="34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Zástupný symbol pro obsah 5">
            <a:extLst>
              <a:ext uri="{FF2B5EF4-FFF2-40B4-BE49-F238E27FC236}">
                <a16:creationId xmlns:a16="http://schemas.microsoft.com/office/drawing/2014/main" id="{2EE57F60-DD32-4DE1-A722-32E0C1E0232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18" t="3399" r="18177" b="-3399"/>
          <a:stretch/>
        </p:blipFill>
        <p:spPr>
          <a:xfrm>
            <a:off x="8050306" y="1909481"/>
            <a:ext cx="3747247" cy="3737721"/>
          </a:xfrm>
        </p:spPr>
      </p:pic>
    </p:spTree>
    <p:extLst>
      <p:ext uri="{BB962C8B-B14F-4D97-AF65-F5344CB8AC3E}">
        <p14:creationId xmlns:p14="http://schemas.microsoft.com/office/powerpoint/2010/main" val="34715863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2B4E39-9DCC-4127-83E7-7F82A27399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2305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latin typeface="Arial Narrow" panose="020B0606020202030204" pitchFamily="34" charset="0"/>
                <a:ea typeface="Tahoma" panose="020B0604030504040204" pitchFamily="34" charset="0"/>
                <a:cs typeface="Times New Roman" panose="02020603050405020304" pitchFamily="18" charset="0"/>
              </a:rPr>
              <a:t>Specifika kulturních projektů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38546DD-D336-4CCD-9075-A1AA6A913B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033" y="1210614"/>
            <a:ext cx="11127347" cy="5282260"/>
          </a:xfrm>
        </p:spPr>
        <p:txBody>
          <a:bodyPr>
            <a:noAutofit/>
          </a:bodyPr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dirty="0">
              <a:latin typeface="Arial Narrow" panose="020B0606020202030204" pitchFamily="34" charset="0"/>
              <a:ea typeface="SimHei" panose="02010609060101010101" pitchFamily="49" charset="-122"/>
              <a:cs typeface="Arial" panose="020B0604020202020204" pitchFamily="34" charset="0"/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>
                <a:latin typeface="Arial Narrow" panose="020B060602020203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vznik kulturního projektu → </a:t>
            </a:r>
            <a:r>
              <a:rPr lang="cs-CZ" b="1" dirty="0">
                <a:latin typeface="Arial Narrow" panose="020B060602020203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dynamické prostředí </a:t>
            </a:r>
            <a:r>
              <a:rPr lang="cs-CZ" dirty="0">
                <a:latin typeface="Arial Narrow" panose="020B060602020203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(složení účastníků = vkus, kreativita a invence)</a:t>
            </a:r>
          </a:p>
          <a:p>
            <a:pPr marL="45720" lv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500" b="1" i="1" dirty="0">
              <a:latin typeface="Arial Narrow" panose="020B0606020202030204" pitchFamily="34" charset="0"/>
              <a:ea typeface="SimHei" panose="02010609060101010101" pitchFamily="49" charset="-122"/>
              <a:cs typeface="Arial" panose="020B0604020202020204" pitchFamily="34" charset="0"/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cs-CZ" b="1" i="1" dirty="0">
                <a:latin typeface="Arial Narrow" panose="020B060602020203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účastníci</a:t>
            </a:r>
            <a:r>
              <a:rPr lang="cs-CZ" dirty="0">
                <a:latin typeface="Arial Narrow" panose="020B060602020203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 → umělecké, technické a produkční profese (kreativita + racionální postupy)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cs-CZ" b="1" i="1" dirty="0">
                <a:latin typeface="Arial Narrow" panose="020B060602020203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menší pracovní týmy </a:t>
            </a:r>
            <a:r>
              <a:rPr lang="cs-CZ" dirty="0">
                <a:latin typeface="Arial Narrow" panose="020B060602020203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→ neformální pracovní vztahy (týmová spolupráce)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cs-CZ" b="1" i="1" dirty="0">
                <a:latin typeface="Arial Narrow" panose="020B060602020203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přítomnost umělecké složky </a:t>
            </a:r>
            <a:r>
              <a:rPr lang="cs-CZ" dirty="0">
                <a:latin typeface="Arial Narrow" panose="020B060602020203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→ tvůrčí proces + využití umělecké koncepce + dramaturgický plán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cs-CZ" b="1" i="1" dirty="0">
                <a:latin typeface="Arial Narrow" panose="020B060602020203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organizační struktura </a:t>
            </a:r>
            <a:r>
              <a:rPr lang="cs-CZ" dirty="0">
                <a:latin typeface="Arial Narrow" panose="020B060602020203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projektu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cs-CZ" sz="2200" dirty="0">
                <a:latin typeface="Arial Narrow" panose="020B060602020203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náročné na komunikaci, koordinaci, zpětnou vazbu, racionální postupy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cs-CZ" sz="2200" dirty="0">
                <a:latin typeface="Arial Narrow" panose="020B060602020203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vyvažování umělecké svobody a seberealizace a technické a produkční činnosti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cs-CZ" b="1" i="1" dirty="0">
                <a:latin typeface="Arial Narrow" panose="020B060602020203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výstupy</a:t>
            </a:r>
            <a:r>
              <a:rPr lang="cs-CZ" dirty="0">
                <a:latin typeface="Arial Narrow" panose="020B060602020203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 projektu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cs-CZ" sz="2200" b="1" i="1" dirty="0">
                <a:latin typeface="Arial Narrow" panose="020B060602020203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hmotné = </a:t>
            </a:r>
            <a:r>
              <a:rPr lang="cs-CZ" sz="2200" dirty="0">
                <a:latin typeface="Arial Narrow" panose="020B060602020203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definovatelné i měřitelné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Char char="-"/>
            </a:pPr>
            <a:r>
              <a:rPr lang="cs-CZ" sz="2200" b="1" i="1" dirty="0">
                <a:latin typeface="Arial Narrow" panose="020B060602020203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nehmotné</a:t>
            </a:r>
            <a:r>
              <a:rPr lang="cs-CZ" sz="2200" dirty="0">
                <a:latin typeface="Arial Narrow" panose="020B060602020203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 = dojmy, pocity, zážitky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cs-CZ" b="1" i="1" dirty="0">
                <a:latin typeface="Arial Narrow" panose="020B060602020203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nejednoznačná kontrola </a:t>
            </a:r>
            <a:r>
              <a:rPr lang="cs-CZ" dirty="0">
                <a:latin typeface="Arial Narrow" panose="020B0606020202030204" pitchFamily="34" charset="0"/>
                <a:ea typeface="SimHei" panose="02010609060101010101" pitchFamily="49" charset="-122"/>
                <a:cs typeface="Arial" panose="020B0604020202020204" pitchFamily="34" charset="0"/>
              </a:rPr>
              <a:t>kvality výstupů během realizace → zpětná kontrola (hodnocení, kritika apod.)</a:t>
            </a:r>
          </a:p>
          <a:p>
            <a:pPr marL="45720" lv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dirty="0">
              <a:latin typeface="Arial Narrow" panose="020B0606020202030204" pitchFamily="34" charset="0"/>
              <a:ea typeface="SimHei" panose="02010609060101010101" pitchFamily="49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9434618"/>
      </p:ext>
    </p:extLst>
  </p:cSld>
  <p:clrMapOvr>
    <a:masterClrMapping/>
  </p:clrMapOvr>
</p:sld>
</file>

<file path=ppt/theme/theme1.xml><?xml version="1.0" encoding="utf-8"?>
<a:theme xmlns:a="http://schemas.openxmlformats.org/drawingml/2006/main" name="Základ">
  <a:themeElements>
    <a:clrScheme name="Základ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Zákla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Základ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ACC63D00-1EE0-4159-BF5A-6FF02000B7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Základ</Template>
  <TotalTime>1676</TotalTime>
  <Words>1269</Words>
  <Application>Microsoft Office PowerPoint</Application>
  <PresentationFormat>Širokoúhlá obrazovka</PresentationFormat>
  <Paragraphs>175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 Narrow</vt:lpstr>
      <vt:lpstr>Corbel</vt:lpstr>
      <vt:lpstr>Times New Roman</vt:lpstr>
      <vt:lpstr>Wingdings</vt:lpstr>
      <vt:lpstr>Základ</vt:lpstr>
      <vt:lpstr>1) ČLENĚNÍ A TYPY PROJEKTŮ</vt:lpstr>
      <vt:lpstr>Obecná definice projektu</vt:lpstr>
      <vt:lpstr>Projekt v obecném slova smyslu</vt:lpstr>
      <vt:lpstr>Vymezení pojmů kulturní a umělecký projekt</vt:lpstr>
      <vt:lpstr>Tradiční x netradiční kulturní a umělecký projekt</vt:lpstr>
      <vt:lpstr>Kateřina Šedá (1977)</vt:lpstr>
      <vt:lpstr>Kateřina Šedá – projekty</vt:lpstr>
      <vt:lpstr>Specifika kulturních a uměleckých projektů</vt:lpstr>
      <vt:lpstr>Specifika kulturních projektů</vt:lpstr>
      <vt:lpstr>Klasifikace (členění) projektů</vt:lpstr>
      <vt:lpstr>Klasifikace (členění) projektů</vt:lpstr>
      <vt:lpstr>Klasifikace (členění) projektů</vt:lpstr>
      <vt:lpstr>Klasifikace (členění) projektů</vt:lpstr>
      <vt:lpstr>Klasifikace (členění) projektů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1) ÚVOD DO DRAMATURGIE KULTURNÍCH PROJEKTŮ</dc:title>
  <dc:creator>Počítač</dc:creator>
  <cp:lastModifiedBy>Pavla Bergmannová</cp:lastModifiedBy>
  <cp:revision>59</cp:revision>
  <dcterms:created xsi:type="dcterms:W3CDTF">2021-03-02T10:08:11Z</dcterms:created>
  <dcterms:modified xsi:type="dcterms:W3CDTF">2024-03-26T07:35:54Z</dcterms:modified>
</cp:coreProperties>
</file>