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6" r:id="rId1"/>
  </p:sldMasterIdLst>
  <p:sldIdLst>
    <p:sldId id="256" r:id="rId2"/>
    <p:sldId id="290" r:id="rId3"/>
    <p:sldId id="291" r:id="rId4"/>
    <p:sldId id="292" r:id="rId5"/>
    <p:sldId id="293" r:id="rId6"/>
    <p:sldId id="280" r:id="rId7"/>
    <p:sldId id="294" r:id="rId8"/>
    <p:sldId id="295" r:id="rId9"/>
    <p:sldId id="287" r:id="rId10"/>
    <p:sldId id="29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DADDE3A-EDDD-4611-9FC2-C3FD92109F50}" type="datetimeFigureOut">
              <a:rPr lang="cs-CZ" smtClean="0"/>
              <a:t>16.04.2024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5490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16.04.2024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8006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16.04.2024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402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16.04.2024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917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16.04.2024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5491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16.04.2024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5334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16.04.2024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428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16.04.2024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394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16.04.2024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0974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16.04.2024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9909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16.04.2024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150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8DADDE3A-EDDD-4611-9FC2-C3FD92109F50}" type="datetimeFigureOut">
              <a:rPr lang="cs-CZ" smtClean="0"/>
              <a:t>16.04.2024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065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191D62-64C5-41AF-96A9-DC98A494E1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b="1" dirty="0"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PROJEKTOVÉ ŘÍZENÍ</a:t>
            </a:r>
            <a:endParaRPr lang="cs-CZ" sz="6000" dirty="0">
              <a:latin typeface="Arial Narrow" panose="020B060602020203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EC5B86C-D279-4B5C-AF60-E3CBEFFE1A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>
              <a:latin typeface="Arial Narrow" panose="020B060602020203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Tvorba projektů</a:t>
            </a:r>
          </a:p>
        </p:txBody>
      </p:sp>
    </p:spTree>
    <p:extLst>
      <p:ext uri="{BB962C8B-B14F-4D97-AF65-F5344CB8AC3E}">
        <p14:creationId xmlns:p14="http://schemas.microsoft.com/office/powerpoint/2010/main" val="3503336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B4E0A1-7133-47B4-8724-4B1FF5C3B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871" y="295835"/>
            <a:ext cx="11609293" cy="896472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Zhodnocení proveditelnosti a přínosů projektu</a:t>
            </a:r>
            <a:endParaRPr lang="cs-CZ" sz="4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2F593F-D625-41B2-9ED0-A15FB1999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154" y="1192307"/>
            <a:ext cx="11192751" cy="5226422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i="0" u="none" strike="noStrike" baseline="0" dirty="0">
                <a:latin typeface="Arial Narrow" panose="020B0606020202030204" pitchFamily="34" charset="0"/>
                <a:cs typeface="Times New Roman" panose="02020603050405020304" pitchFamily="18" charset="0"/>
              </a:rPr>
              <a:t>Studie proveditelnosti 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(</a:t>
            </a:r>
            <a:r>
              <a:rPr lang="cs-CZ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feasibility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 study) = nejvyšší stupeň analýzy projektu 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Sleduje: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posouzení realizovatelnosti a smysluplnosti projektu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hodnocení efektivnosti využití zdrojů a vložených prostředků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Její součástí je: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textová analýza projektu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analýza efektivnosti investic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předpověď stability projektu v čase a v závislosti na změnách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předpověď stability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093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B4E0A1-7133-47B4-8724-4B1FF5C3B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871" y="295835"/>
            <a:ext cx="11609293" cy="896472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Projekt v obecném slova smyslu</a:t>
            </a:r>
            <a:endParaRPr lang="cs-CZ" sz="4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2F593F-D625-41B2-9ED0-A15FB1999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154" y="1326776"/>
            <a:ext cx="11192751" cy="500230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U projektu sledujeme: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0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1) cíl</a:t>
            </a: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 – jasně a dostatečně přesně definovaný = 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čeho chceme dosáhnout v daném místě a čase = jedinečný (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2) kvalita – </a:t>
            </a: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jedinečnost, s jakou má být cíl realizován = s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tanovena minimální požadovaná kvalita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cs-CZ" sz="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3) čas</a:t>
            </a: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 – projekt je časově ohraničen (čas trvání +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 termíny plánu projektu)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4) náklady</a:t>
            </a: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 – jasně definovaný rozpočet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5) zdroje – </a:t>
            </a: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jasně určené zdroje pro realizaci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5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6) rizika a omezení – </a:t>
            </a: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nutno definovat rizika a omezení</a:t>
            </a:r>
          </a:p>
        </p:txBody>
      </p:sp>
    </p:spTree>
    <p:extLst>
      <p:ext uri="{BB962C8B-B14F-4D97-AF65-F5344CB8AC3E}">
        <p14:creationId xmlns:p14="http://schemas.microsoft.com/office/powerpoint/2010/main" val="2723966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B4E0A1-7133-47B4-8724-4B1FF5C3B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871" y="295835"/>
            <a:ext cx="11609293" cy="896472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Životní cyklus projektu</a:t>
            </a:r>
            <a:endParaRPr lang="cs-CZ" sz="4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2F593F-D625-41B2-9ED0-A15FB1999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154" y="1192307"/>
            <a:ext cx="11192751" cy="5136775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životní cyklus projektů </a:t>
            </a: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→ </a:t>
            </a:r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opakující se prvky a jevy =  jednotlivé </a:t>
            </a:r>
            <a:r>
              <a:rPr lang="cs-CZ" sz="2000" b="1" u="sng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fáze projektového cyklu</a:t>
            </a:r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cs-CZ" sz="20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sz="2000" b="1" dirty="0">
              <a:solidFill>
                <a:srgbClr val="0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64DE2DD8-032B-4879-B051-E621720740E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81" t="1343" r="9129" b="3836"/>
          <a:stretch/>
        </p:blipFill>
        <p:spPr bwMode="auto">
          <a:xfrm>
            <a:off x="2245657" y="1783974"/>
            <a:ext cx="7691719" cy="46795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7672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B4E0A1-7133-47B4-8724-4B1FF5C3B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871" y="295835"/>
            <a:ext cx="11609293" cy="896472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 Předprojektová fáze projektu </a:t>
            </a:r>
            <a:endParaRPr lang="cs-CZ" sz="4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2F593F-D625-41B2-9ED0-A15FB1999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154" y="1326776"/>
            <a:ext cx="11192751" cy="500230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Přípravná fáze</a:t>
            </a:r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důležitá </a:t>
            </a: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→</a:t>
            </a:r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základní předpoklady realizace projektu (soulad s vizí a cíli organizace)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odpovědnost = </a:t>
            </a:r>
            <a:r>
              <a:rPr lang="cs-CZ" sz="2000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manažer projektu</a:t>
            </a:r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cs-CZ" sz="20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stanovit cíle	 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vytvořit návrh milníků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specifikovat potřeby a požadavky 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předběžně určit náklady 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vytvořit návrh harmonogramu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solidFill>
                <a:srgbClr val="000000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další odpovědnosti = specialisté (např. dodávka služeb, stavba objektu…)</a:t>
            </a:r>
            <a:r>
              <a:rPr lang="cs-CZ" sz="20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20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vytvoření návrhů smluv v dané oblasti (ty, které je možné specifikovat v této fázi = studie proveditelnosti + další projektové dokumenty)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solidFill>
                <a:srgbClr val="0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ahájení projektu = potřeba sestavení dvou dokumentů: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rojektová </a:t>
            </a:r>
            <a:r>
              <a:rPr lang="cs-CZ" b="1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fiše</a:t>
            </a:r>
            <a:endParaRPr lang="cs-CZ" b="1" dirty="0">
              <a:solidFill>
                <a:srgbClr val="0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b="1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trojimperativ</a:t>
            </a:r>
            <a:r>
              <a:rPr lang="cs-CZ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projektu = </a:t>
            </a:r>
            <a:r>
              <a:rPr lang="cs-CZ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ředběžná definice předmětu projektu 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189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B4E0A1-7133-47B4-8724-4B1FF5C3B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871" y="295835"/>
            <a:ext cx="11609293" cy="896472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Projektová </a:t>
            </a:r>
            <a:r>
              <a:rPr lang="cs-CZ" sz="4000" b="1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fiše</a:t>
            </a:r>
            <a:r>
              <a:rPr lang="cs-CZ" sz="4000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4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2F593F-D625-41B2-9ED0-A15FB1999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154" y="1326776"/>
            <a:ext cx="11192751" cy="5002306"/>
          </a:xfrm>
        </p:spPr>
        <p:txBody>
          <a:bodyPr>
            <a:noAutofit/>
          </a:bodyPr>
          <a:lstStyle/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návrh projektu (projektový záměr) </a:t>
            </a:r>
            <a:r>
              <a:rPr lang="cs-CZ" sz="20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první souhrnná vstupní informace o projektu</a:t>
            </a:r>
            <a:endParaRPr lang="cs-CZ" sz="20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solidFill>
                <a:srgbClr val="000000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slouží pro: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potřeby žadatelů dotací či prostředků zřizovatele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zařazení do zásobníku projektů (záměrů) vedeného správcem grantových finančních prostředků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vytváření </a:t>
            </a:r>
            <a:r>
              <a:rPr lang="cs-CZ" sz="2000" b="1" u="sng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projektové </a:t>
            </a:r>
            <a:r>
              <a:rPr lang="cs-CZ" sz="2000" b="1" u="sng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fiše</a:t>
            </a:r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nutno zohlednit: </a:t>
            </a:r>
            <a:endParaRPr lang="cs-CZ" sz="20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strategické cíle organizace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metody práce organizace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znalosti a zkušenosti s řízením projektů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specifikace činností, které by měly být realizovány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rozsah pověření sponzora projektu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067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824FB0-48E1-4236-AEDD-7C4C9BA7E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351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Projektová </a:t>
            </a:r>
            <a:r>
              <a:rPr lang="cs-CZ" sz="4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fiše</a:t>
            </a:r>
            <a:endParaRPr lang="cs-CZ" dirty="0">
              <a:latin typeface="Arial Narrow" panose="020B0606020202030204" pitchFamily="34" charset="0"/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1452F3C-1255-42C6-8D24-95054DE96C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2122" y="1184856"/>
            <a:ext cx="6714819" cy="519018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b="1" dirty="0">
              <a:solidFill>
                <a:srgbClr val="0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Fiše</a:t>
            </a:r>
            <a:r>
              <a:rPr lang="cs-CZ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projektu je pomůcka umožňující: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rychlou a srozumitelnou charakteristiku projektu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solidFill>
                <a:srgbClr val="00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upřesnění vztahů v projektu (předmět, aktivity, cíle, potřeby a účel, náklady a výnosy…)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solidFill>
                <a:srgbClr val="00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základní odhad nákladů a zisků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solidFill>
                <a:srgbClr val="00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přijetí rozhodnutí o dalším rozpracovávání, realizaci či financování projektu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95D02704-40FC-4307-9FCA-745D674EA6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17476" y="1184856"/>
            <a:ext cx="3962400" cy="499210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dirty="0">
              <a:solidFill>
                <a:srgbClr val="0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Fiše</a:t>
            </a:r>
            <a:r>
              <a:rPr lang="cs-CZ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projektu odpovídá na otázky:</a:t>
            </a:r>
          </a:p>
          <a:p>
            <a:pPr lvl="1"/>
            <a:endParaRPr lang="cs-CZ" sz="2200" dirty="0">
              <a:solidFill>
                <a:srgbClr val="0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Kdo?</a:t>
            </a:r>
            <a:endParaRPr lang="cs-CZ" sz="20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Kde?</a:t>
            </a:r>
            <a:endParaRPr lang="cs-CZ" sz="20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Co?</a:t>
            </a:r>
            <a:endParaRPr lang="cs-CZ" sz="20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Proč?</a:t>
            </a:r>
            <a:endParaRPr lang="cs-CZ" sz="20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koho?</a:t>
            </a:r>
            <a:endParaRPr lang="cs-CZ" sz="20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kým?</a:t>
            </a:r>
            <a:endParaRPr lang="cs-CZ" sz="20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Jak?</a:t>
            </a:r>
            <a:endParaRPr lang="cs-CZ" sz="20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Kdy?</a:t>
            </a:r>
            <a:endParaRPr lang="cs-CZ" sz="20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dlouho?</a:t>
            </a:r>
            <a:endParaRPr lang="cs-CZ" sz="20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kolik?</a:t>
            </a:r>
            <a:endParaRPr lang="cs-CZ" sz="20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 koho?</a:t>
            </a:r>
            <a:endParaRPr lang="cs-CZ" sz="20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37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B4E0A1-7133-47B4-8724-4B1FF5C3B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871" y="295835"/>
            <a:ext cx="11609293" cy="896472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Osnova </a:t>
            </a:r>
            <a:r>
              <a:rPr lang="cs-CZ" sz="4000" b="1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fiše</a:t>
            </a:r>
            <a:r>
              <a:rPr lang="cs-CZ" sz="40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projektu</a:t>
            </a:r>
            <a:endParaRPr lang="cs-CZ" sz="4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2F593F-D625-41B2-9ED0-A15FB1999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154" y="1326776"/>
            <a:ext cx="11192751" cy="500230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Neexistuje univerzální osnova x lze ale vyjít z následujícího rámce (zobecňující osnova):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cs-CZ" sz="2000" dirty="0">
              <a:solidFill>
                <a:srgbClr val="000000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60120" lvl="2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0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Identifikace předkladatele projektu</a:t>
            </a:r>
            <a:endParaRPr lang="cs-CZ" sz="20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60120" lvl="2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0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Název projektu</a:t>
            </a:r>
            <a:endParaRPr lang="cs-CZ" sz="20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60120" lvl="2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0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Lokalizace projektu</a:t>
            </a:r>
            <a:endParaRPr lang="cs-CZ" sz="20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60120" lvl="2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0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Popis předmětu, cílů a výsledků projektu</a:t>
            </a:r>
            <a:endParaRPr lang="cs-CZ" sz="20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60120" lvl="2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0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Popis výchozího stavu a zdůvodnění potřeby projektu</a:t>
            </a:r>
            <a:endParaRPr lang="cs-CZ" sz="20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60120" lvl="2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0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Popis cílové skupiny</a:t>
            </a:r>
            <a:endParaRPr lang="cs-CZ" sz="20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60120" lvl="2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0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Identifikace partnerů projektu</a:t>
            </a:r>
            <a:endParaRPr lang="cs-CZ" sz="20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60120" lvl="2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0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Popis způsobu realizace</a:t>
            </a:r>
            <a:endParaRPr lang="cs-CZ" sz="20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60120" lvl="2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0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Odhad časového harmonogramu realizace</a:t>
            </a:r>
            <a:endParaRPr lang="cs-CZ" sz="20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60120" lvl="2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0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Odhad investičního rozpočtu projektu</a:t>
            </a:r>
            <a:endParaRPr lang="cs-CZ" sz="20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60120" lvl="2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0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Odhad provozního financování projektu</a:t>
            </a:r>
            <a:endParaRPr lang="cs-CZ" sz="20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60120" lvl="2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0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Odhad výše a struktury financování projektu</a:t>
            </a:r>
            <a:endParaRPr lang="cs-CZ" sz="20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cs-CZ" sz="20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cs-CZ" sz="20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292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cs-CZ" sz="2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912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B4E0A1-7133-47B4-8724-4B1FF5C3B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871" y="295835"/>
            <a:ext cx="11609293" cy="896472"/>
          </a:xfrm>
        </p:spPr>
        <p:txBody>
          <a:bodyPr>
            <a:normAutofit/>
          </a:bodyPr>
          <a:lstStyle/>
          <a:p>
            <a:pPr algn="ctr"/>
            <a:r>
              <a:rPr lang="cs-CZ" sz="40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Stanovení cílů</a:t>
            </a:r>
            <a:endParaRPr lang="cs-CZ" sz="4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2F593F-D625-41B2-9ED0-A15FB1999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154" y="1192307"/>
            <a:ext cx="11192751" cy="5226422"/>
          </a:xfrm>
        </p:spPr>
        <p:txBody>
          <a:bodyPr>
            <a:noAutofit/>
          </a:bodyPr>
          <a:lstStyle/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Smyslem plánování = stanovení cílů (co zamýšlíme, kdy a jak).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VIZE (poslání organizace)</a:t>
            </a:r>
            <a:r>
              <a:rPr lang="cs-CZ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= čeho chceme dosáhnout a KAM bychom se chtěli dostat </a:t>
            </a:r>
            <a:endParaRPr lang="cs-CZ" sz="20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MISE</a:t>
            </a:r>
            <a:r>
              <a:rPr lang="cs-CZ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definování, JAK bychom chtěli vizi naplnit</a:t>
            </a:r>
            <a:endParaRPr lang="cs-CZ" sz="20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CÍL</a:t>
            </a:r>
            <a:r>
              <a:rPr lang="cs-CZ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stanovení toho, CO se musí dosáhnout, v jakém časovém horizontu a v jaké kvalitě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000" dirty="0">
              <a:solidFill>
                <a:srgbClr val="0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Nutno postupovat systematicky </a:t>
            </a: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→ </a:t>
            </a:r>
            <a:r>
              <a:rPr lang="cs-CZ" sz="20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SMART</a:t>
            </a:r>
            <a:r>
              <a:rPr lang="cs-CZ" sz="2000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cs-CZ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jednoduchý nástroj napomáhající definovat cíle.</a:t>
            </a:r>
            <a:endParaRPr lang="cs-CZ" sz="20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cs-CZ" sz="20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S</a:t>
            </a:r>
            <a:r>
              <a:rPr lang="cs-CZ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cs-CZ" sz="20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</a:t>
            </a:r>
            <a:r>
              <a:rPr lang="cs-CZ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// specifikovaný – </a:t>
            </a:r>
            <a:r>
              <a:rPr lang="cs-CZ" sz="2000" dirty="0">
                <a:solidFill>
                  <a:schemeClr val="accent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konkrétní a jasně definovaný cíl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cs-CZ" sz="20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M</a:t>
            </a:r>
            <a:r>
              <a:rPr lang="cs-CZ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0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Measurable</a:t>
            </a:r>
            <a:r>
              <a:rPr lang="cs-CZ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// měřitelný – </a:t>
            </a:r>
            <a:r>
              <a:rPr lang="cs-CZ" sz="2000" dirty="0">
                <a:solidFill>
                  <a:schemeClr val="accent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množství akcí, délka trvání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cs-CZ" sz="20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	</a:t>
            </a:r>
            <a:r>
              <a:rPr lang="cs-CZ" sz="20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Acceptable</a:t>
            </a:r>
            <a:r>
              <a:rPr lang="cs-CZ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// akceptovatelný – </a:t>
            </a:r>
            <a:r>
              <a:rPr lang="cs-CZ" sz="2000" dirty="0">
                <a:solidFill>
                  <a:schemeClr val="accent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dosažitelný a přijatelný cíl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cs-CZ" sz="20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R	</a:t>
            </a:r>
            <a:r>
              <a:rPr lang="cs-CZ" sz="20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Realistic</a:t>
            </a:r>
            <a:r>
              <a:rPr lang="cs-CZ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// realistický – </a:t>
            </a:r>
            <a:r>
              <a:rPr lang="cs-CZ" sz="2000" dirty="0">
                <a:solidFill>
                  <a:schemeClr val="accent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 vzdušné zámky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cs-CZ" sz="20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T	Time </a:t>
            </a:r>
            <a:r>
              <a:rPr lang="cs-CZ" sz="20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</a:t>
            </a:r>
            <a:r>
              <a:rPr lang="cs-CZ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//</a:t>
            </a:r>
            <a:r>
              <a:rPr lang="cs-CZ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termínovaný </a:t>
            </a:r>
            <a:r>
              <a:rPr lang="cs-CZ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cs-CZ" sz="2000" dirty="0">
                <a:solidFill>
                  <a:schemeClr val="accent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jasný termín, plnění sledovatelné v čase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endParaRPr lang="cs-CZ" sz="1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Př. Festival Na cestě – cíl?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	</a:t>
            </a:r>
            <a:r>
              <a:rPr lang="cs-CZ" sz="2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S</a:t>
            </a: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 = výsledek – uspořádání festivalu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	</a:t>
            </a:r>
            <a:r>
              <a:rPr lang="cs-CZ" sz="2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M</a:t>
            </a: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 = třídenní festival, program nabídne 5 divadel, 2 koncerty, 1 workshop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cs-CZ" sz="2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	A </a:t>
            </a: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= projekt je podporován vedením fakulty, zájem na organizaci mají studenti </a:t>
            </a:r>
            <a:r>
              <a:rPr lang="cs-CZ" sz="20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KD</a:t>
            </a:r>
            <a:endParaRPr lang="cs-CZ" sz="2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	</a:t>
            </a:r>
            <a:r>
              <a:rPr lang="cs-CZ" sz="2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R</a:t>
            </a: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 = přes omezené finanční zdroje jsou studenti projekt schopni zorganizovat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	</a:t>
            </a:r>
            <a:r>
              <a:rPr lang="cs-CZ" sz="2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T</a:t>
            </a: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 = festival proběhne v červnu, projekt bude ukončen v červnu</a:t>
            </a:r>
          </a:p>
          <a:p>
            <a:pPr marL="50292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cs-CZ" sz="2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688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9089F0-3F07-4F5A-B02A-A38D1BA3D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Projektový </a:t>
            </a:r>
            <a:r>
              <a:rPr lang="cs-CZ" sz="4400" b="1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trojimperativ</a:t>
            </a:r>
            <a:endParaRPr lang="cs-CZ" dirty="0">
              <a:latin typeface="Arial Narrow" panose="020B0606020202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6CCF65-3F85-496A-AFAF-CDE789C63C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6213" y="1300765"/>
            <a:ext cx="6310649" cy="534473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Trojúhelník projektového řízení </a:t>
            </a: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= magický trojúhelník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3 parametry, kterými se měří úspěch projektu: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čas</a:t>
            </a: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 – dodržení harmonogramu, milníků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rozpočet projektu –</a:t>
            </a: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 dodržení rozpočtu a nákladů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kvalita výstupů </a:t>
            </a: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– dodržení kvality výstupů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porušení jednoho ze zmiňovaných parametrů = komplikace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zpoždění harmonogramu</a:t>
            </a:r>
            <a:r>
              <a:rPr lang="cs-CZ" sz="2000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(čas)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překročení nákladů </a:t>
            </a: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(rozpočet projektu)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zhoršení kvality výstupů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>
                <a:latin typeface="Arial Narrow" panose="020B0606020202030204" pitchFamily="34" charset="0"/>
                <a:cs typeface="Times New Roman" panose="02020603050405020304" pitchFamily="18" charset="0"/>
              </a:rPr>
              <a:t>Snaha </a:t>
            </a: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udržet vše v rovnováze!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Jak toho dosáhnout? 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zkušenosti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správný odhad situace současné i předcházejících!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407307C-A6CC-4730-8E6C-54267BCA4D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6862" y="2280341"/>
            <a:ext cx="5163797" cy="3896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596053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Základ</Template>
  <TotalTime>1111</TotalTime>
  <Words>749</Words>
  <Application>Microsoft Office PowerPoint</Application>
  <PresentationFormat>Širokoúhlá obrazovka</PresentationFormat>
  <Paragraphs>138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Arial Narrow</vt:lpstr>
      <vt:lpstr>Corbel</vt:lpstr>
      <vt:lpstr>Wingdings</vt:lpstr>
      <vt:lpstr>Základ</vt:lpstr>
      <vt:lpstr>PROJEKTOVÉ ŘÍZENÍ</vt:lpstr>
      <vt:lpstr>Projekt v obecném slova smyslu</vt:lpstr>
      <vt:lpstr>Životní cyklus projektu</vt:lpstr>
      <vt:lpstr>I. Předprojektová fáze projektu </vt:lpstr>
      <vt:lpstr>Projektová fiše </vt:lpstr>
      <vt:lpstr>Projektová fiše</vt:lpstr>
      <vt:lpstr>Osnova fiše projektu</vt:lpstr>
      <vt:lpstr>Stanovení cílů</vt:lpstr>
      <vt:lpstr>Projektový trojimperativ</vt:lpstr>
      <vt:lpstr>Zhodnocení proveditelnosti a přínosů projektu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1) ÚVOD DO DRAMATURGIE KULTURNÍCH PROJEKTŮ</dc:title>
  <dc:creator>Počítač</dc:creator>
  <cp:lastModifiedBy>Pavla Bergmannová</cp:lastModifiedBy>
  <cp:revision>76</cp:revision>
  <dcterms:created xsi:type="dcterms:W3CDTF">2021-03-02T10:08:11Z</dcterms:created>
  <dcterms:modified xsi:type="dcterms:W3CDTF">2024-04-16T06:44:19Z</dcterms:modified>
</cp:coreProperties>
</file>