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2" r:id="rId23"/>
    <p:sldId id="284" r:id="rId24"/>
    <p:sldId id="285" r:id="rId25"/>
    <p:sldId id="286" r:id="rId26"/>
    <p:sldId id="287" r:id="rId27"/>
    <p:sldId id="288" r:id="rId28"/>
    <p:sldId id="289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34" autoAdjust="0"/>
    <p:restoredTop sz="94660"/>
  </p:normalViewPr>
  <p:slideViewPr>
    <p:cSldViewPr>
      <p:cViewPr varScale="1">
        <p:scale>
          <a:sx n="104" d="100"/>
          <a:sy n="104" d="100"/>
        </p:scale>
        <p:origin x="-16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A8733F-59C8-4B79-92F3-B4743197FBAD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832418-EFD1-47BE-8B7D-8AF0417DA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in't" TargetMode="External"/><Relationship Id="rId3" Type="http://schemas.openxmlformats.org/officeDocument/2006/relationships/hyperlink" Target="http://en.wikipedia.org/wiki/Language" TargetMode="External"/><Relationship Id="rId7" Type="http://schemas.openxmlformats.org/officeDocument/2006/relationships/hyperlink" Target="http://en.wikipedia.org/wiki/Alveolar_nasal" TargetMode="External"/><Relationship Id="rId2" Type="http://schemas.openxmlformats.org/officeDocument/2006/relationships/hyperlink" Target="http://en.wikipedia.org/wiki/Variety_(linguistics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Velar_nasal" TargetMode="External"/><Relationship Id="rId5" Type="http://schemas.openxmlformats.org/officeDocument/2006/relationships/hyperlink" Target="http://en.wikipedia.org/wiki/Prescription_and_description" TargetMode="External"/><Relationship Id="rId4" Type="http://schemas.openxmlformats.org/officeDocument/2006/relationships/hyperlink" Target="http://en.wikipedia.org/wiki/English_languag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lang" TargetMode="External"/><Relationship Id="rId2" Type="http://schemas.openxmlformats.org/officeDocument/2006/relationships/hyperlink" Target="http://en.wikipedia.org/wiki/Elliptical_construc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Synonymy, </a:t>
            </a:r>
            <a:r>
              <a:rPr lang="cs-CZ" dirty="0" err="1" smtClean="0"/>
              <a:t>outdated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                                                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61841" y="2967335"/>
            <a:ext cx="735810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32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cs-CZ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Formal</a:t>
            </a:r>
            <a:r>
              <a:rPr lang="cs-CZ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cs-CZ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and</a:t>
            </a:r>
            <a:r>
              <a:rPr lang="cs-CZ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cs-CZ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informal</a:t>
            </a:r>
            <a:r>
              <a:rPr lang="cs-CZ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cs-CZ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speech</a:t>
            </a:r>
            <a:r>
              <a:rPr lang="cs-CZ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</a:p>
          <a:p>
            <a:pPr algn="ctr"/>
            <a:r>
              <a:rPr lang="cs-CZ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and</a:t>
            </a:r>
            <a:r>
              <a:rPr lang="cs-CZ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cs-CZ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writing</a:t>
            </a:r>
            <a:r>
              <a:rPr lang="cs-CZ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</a:t>
            </a:r>
            <a:r>
              <a:rPr lang="cs-CZ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word</a:t>
            </a:r>
            <a:r>
              <a:rPr lang="cs-CZ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cs-CZ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register</a:t>
            </a:r>
            <a:endParaRPr lang="cs-CZ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about</a:t>
            </a:r>
            <a:r>
              <a:rPr lang="cs-CZ" dirty="0" smtClean="0"/>
              <a:t>			x 		</a:t>
            </a:r>
            <a:r>
              <a:rPr lang="cs-CZ" dirty="0" err="1" smtClean="0"/>
              <a:t>regarding</a:t>
            </a:r>
            <a:endParaRPr lang="cs-CZ" dirty="0" smtClean="0"/>
          </a:p>
          <a:p>
            <a:r>
              <a:rPr lang="cs-CZ" dirty="0" err="1" smtClean="0"/>
              <a:t>Because</a:t>
            </a:r>
            <a:r>
              <a:rPr lang="cs-CZ" dirty="0" smtClean="0"/>
              <a:t>			x		as a </a:t>
            </a:r>
            <a:r>
              <a:rPr lang="cs-CZ" dirty="0" err="1" smtClean="0"/>
              <a:t>result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/ 						</a:t>
            </a:r>
            <a:r>
              <a:rPr lang="cs-CZ" dirty="0" err="1" smtClean="0"/>
              <a:t>due</a:t>
            </a:r>
            <a:r>
              <a:rPr lang="cs-CZ" dirty="0" smtClean="0"/>
              <a:t> to</a:t>
            </a:r>
          </a:p>
          <a:p>
            <a:r>
              <a:rPr lang="cs-CZ" dirty="0" err="1" smtClean="0"/>
              <a:t>Sorry</a:t>
            </a:r>
            <a:r>
              <a:rPr lang="cs-CZ" dirty="0" smtClean="0"/>
              <a:t>			x		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regret</a:t>
            </a:r>
            <a:endParaRPr lang="cs-CZ" dirty="0" smtClean="0"/>
          </a:p>
          <a:p>
            <a:r>
              <a:rPr lang="cs-CZ" dirty="0" err="1" smtClean="0"/>
              <a:t>Get</a:t>
            </a:r>
            <a:r>
              <a:rPr lang="cs-CZ" dirty="0" smtClean="0"/>
              <a:t>			x		</a:t>
            </a:r>
            <a:r>
              <a:rPr lang="cs-CZ" dirty="0" err="1" smtClean="0"/>
              <a:t>receive</a:t>
            </a:r>
            <a:endParaRPr lang="cs-CZ" dirty="0" smtClean="0"/>
          </a:p>
          <a:p>
            <a:r>
              <a:rPr lang="cs-CZ" dirty="0" err="1" smtClean="0"/>
              <a:t>Enough</a:t>
            </a:r>
            <a:r>
              <a:rPr lang="cs-CZ" dirty="0" smtClean="0"/>
              <a:t>			x		</a:t>
            </a:r>
            <a:r>
              <a:rPr lang="cs-CZ" dirty="0" err="1" smtClean="0"/>
              <a:t>sufficient</a:t>
            </a:r>
            <a:endParaRPr lang="cs-CZ" dirty="0" smtClean="0"/>
          </a:p>
          <a:p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give</a:t>
            </a:r>
            <a:r>
              <a:rPr lang="cs-CZ" dirty="0" smtClean="0"/>
              <a:t>		x		</a:t>
            </a:r>
            <a:r>
              <a:rPr lang="cs-CZ" dirty="0" err="1" smtClean="0"/>
              <a:t>submit</a:t>
            </a:r>
            <a:endParaRPr lang="cs-CZ" dirty="0" smtClean="0"/>
          </a:p>
          <a:p>
            <a:r>
              <a:rPr lang="cs-CZ" dirty="0" smtClean="0"/>
              <a:t>Tell			x		</a:t>
            </a:r>
            <a:r>
              <a:rPr lang="cs-CZ" dirty="0" err="1" smtClean="0"/>
              <a:t>disclose</a:t>
            </a:r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9600" dirty="0" smtClean="0"/>
              <a:t>  Synonymy</a:t>
            </a:r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Synonym: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comes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Ancient</a:t>
            </a:r>
            <a:r>
              <a:rPr lang="cs-CZ" dirty="0" smtClean="0"/>
              <a:t> </a:t>
            </a:r>
            <a:r>
              <a:rPr lang="cs-CZ" dirty="0" err="1" smtClean="0"/>
              <a:t>Greek</a:t>
            </a:r>
            <a:r>
              <a:rPr lang="cs-CZ" dirty="0" smtClean="0"/>
              <a:t>: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syn</a:t>
            </a:r>
            <a:r>
              <a:rPr lang="cs-CZ" dirty="0" smtClean="0"/>
              <a:t> (</a:t>
            </a:r>
            <a:r>
              <a:rPr lang="cs-CZ" dirty="0" err="1" smtClean="0"/>
              <a:t>σύν</a:t>
            </a:r>
            <a:r>
              <a:rPr lang="cs-CZ" dirty="0" smtClean="0"/>
              <a:t>) ("</a:t>
            </a:r>
            <a:r>
              <a:rPr lang="cs-CZ" dirty="0" err="1" smtClean="0"/>
              <a:t>with</a:t>
            </a:r>
            <a:r>
              <a:rPr lang="cs-CZ" dirty="0" smtClean="0"/>
              <a:t>") </a:t>
            </a:r>
          </a:p>
          <a:p>
            <a:r>
              <a:rPr lang="cs-CZ" dirty="0" smtClean="0"/>
              <a:t> </a:t>
            </a:r>
            <a:r>
              <a:rPr lang="cs-CZ" i="1" dirty="0" err="1" smtClean="0"/>
              <a:t>onoma</a:t>
            </a:r>
            <a:r>
              <a:rPr lang="cs-CZ" dirty="0" smtClean="0"/>
              <a:t> (</a:t>
            </a:r>
            <a:r>
              <a:rPr lang="cs-CZ" dirty="0" err="1" smtClean="0"/>
              <a:t>ὄνομα</a:t>
            </a:r>
            <a:r>
              <a:rPr lang="cs-CZ" dirty="0" smtClean="0"/>
              <a:t>) ("</a:t>
            </a:r>
            <a:r>
              <a:rPr lang="cs-CZ" dirty="0" err="1" smtClean="0"/>
              <a:t>name</a:t>
            </a:r>
            <a:r>
              <a:rPr lang="cs-CZ" dirty="0" smtClean="0"/>
              <a:t>")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Synonymy (equivalence relation)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Synonymy is a kind of semantic relation.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err="1" smtClean="0"/>
              <a:t>Synonyms</a:t>
            </a:r>
            <a:r>
              <a:rPr lang="cs-CZ" dirty="0" smtClean="0"/>
              <a:t> are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almost</a:t>
            </a:r>
            <a:r>
              <a:rPr lang="cs-CZ" dirty="0" smtClean="0"/>
              <a:t> </a:t>
            </a:r>
            <a:r>
              <a:rPr lang="cs-CZ" dirty="0" err="1" smtClean="0"/>
              <a:t>identical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similar</a:t>
            </a:r>
            <a:r>
              <a:rPr lang="cs-CZ" dirty="0" smtClean="0"/>
              <a:t> </a:t>
            </a:r>
            <a:r>
              <a:rPr lang="cs-CZ" dirty="0" err="1" smtClean="0"/>
              <a:t>meanings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 such a </a:t>
            </a:r>
            <a:r>
              <a:rPr lang="cs-CZ" dirty="0" err="1" smtClean="0"/>
              <a:t>thing</a:t>
            </a:r>
            <a:r>
              <a:rPr lang="cs-CZ" dirty="0" smtClean="0"/>
              <a:t> as a </a:t>
            </a:r>
            <a:r>
              <a:rPr lang="cs-CZ" dirty="0" err="1" smtClean="0"/>
              <a:t>perfect</a:t>
            </a:r>
            <a:r>
              <a:rPr lang="cs-CZ" dirty="0" smtClean="0"/>
              <a:t> synonym.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Full</a:t>
            </a:r>
            <a:r>
              <a:rPr lang="cs-CZ" dirty="0" smtClean="0"/>
              <a:t> synonymy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Full</a:t>
            </a:r>
            <a:r>
              <a:rPr lang="cs-CZ" dirty="0" smtClean="0"/>
              <a:t> synonymy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rare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E. g. </a:t>
            </a:r>
            <a:r>
              <a:rPr lang="cs-CZ" dirty="0" err="1" smtClean="0"/>
              <a:t>greenhouse</a:t>
            </a:r>
            <a:r>
              <a:rPr lang="cs-CZ" dirty="0" smtClean="0"/>
              <a:t> = </a:t>
            </a:r>
            <a:r>
              <a:rPr lang="cs-CZ" dirty="0" err="1" smtClean="0"/>
              <a:t>hothouse</a:t>
            </a:r>
            <a:endParaRPr lang="cs-CZ" dirty="0" smtClean="0"/>
          </a:p>
          <a:p>
            <a:r>
              <a:rPr lang="cs-CZ" dirty="0" smtClean="0"/>
              <a:t>                  </a:t>
            </a:r>
            <a:r>
              <a:rPr lang="cs-CZ" dirty="0" err="1" smtClean="0"/>
              <a:t>kind</a:t>
            </a:r>
            <a:r>
              <a:rPr lang="cs-CZ" dirty="0" smtClean="0"/>
              <a:t>   = sort</a:t>
            </a:r>
          </a:p>
          <a:p>
            <a:r>
              <a:rPr lang="cs-CZ" dirty="0" smtClean="0"/>
              <a:t>                  </a:t>
            </a:r>
            <a:r>
              <a:rPr lang="cs-CZ" dirty="0" err="1" smtClean="0"/>
              <a:t>noun</a:t>
            </a:r>
            <a:r>
              <a:rPr lang="cs-CZ" dirty="0" smtClean="0"/>
              <a:t>  = </a:t>
            </a:r>
            <a:r>
              <a:rPr lang="cs-CZ" dirty="0" err="1" smtClean="0"/>
              <a:t>substantive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Synonyms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 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nouns</a:t>
            </a:r>
            <a:r>
              <a:rPr lang="cs-CZ" dirty="0" smtClean="0"/>
              <a:t>, </a:t>
            </a:r>
            <a:r>
              <a:rPr lang="cs-CZ" dirty="0" err="1" smtClean="0"/>
              <a:t>verbs</a:t>
            </a:r>
            <a:r>
              <a:rPr lang="cs-CZ" dirty="0" smtClean="0"/>
              <a:t>, </a:t>
            </a:r>
            <a:r>
              <a:rPr lang="cs-CZ" dirty="0" err="1" smtClean="0"/>
              <a:t>adjectives</a:t>
            </a:r>
            <a:r>
              <a:rPr lang="cs-CZ" dirty="0" smtClean="0"/>
              <a:t>, </a:t>
            </a:r>
            <a:r>
              <a:rPr lang="cs-CZ" dirty="0" err="1" smtClean="0"/>
              <a:t>adverbs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prepositions</a:t>
            </a:r>
            <a:r>
              <a:rPr lang="cs-CZ" dirty="0" smtClean="0"/>
              <a:t>), as </a:t>
            </a:r>
            <a:r>
              <a:rPr lang="cs-CZ" dirty="0" err="1" smtClean="0"/>
              <a:t>long</a:t>
            </a:r>
            <a:r>
              <a:rPr lang="cs-CZ" dirty="0" smtClean="0"/>
              <a:t> as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pair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. </a:t>
            </a:r>
          </a:p>
          <a:p>
            <a:r>
              <a:rPr lang="cs-CZ" dirty="0" smtClean="0"/>
              <a:t>More </a:t>
            </a:r>
            <a:r>
              <a:rPr lang="cs-CZ" dirty="0" err="1" smtClean="0"/>
              <a:t>examples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synonyms</a:t>
            </a:r>
            <a:r>
              <a:rPr lang="cs-CZ" dirty="0" smtClean="0"/>
              <a:t> are:</a:t>
            </a:r>
            <a:endParaRPr lang="cs-CZ" sz="2000" dirty="0" smtClean="0"/>
          </a:p>
          <a:p>
            <a:pPr lvl="0"/>
            <a:r>
              <a:rPr lang="cs-CZ" dirty="0" err="1" smtClean="0"/>
              <a:t>Noun</a:t>
            </a:r>
            <a:r>
              <a:rPr lang="cs-CZ" dirty="0" smtClean="0"/>
              <a:t>: </a:t>
            </a:r>
            <a:endParaRPr lang="cs-CZ" sz="2000" dirty="0" smtClean="0"/>
          </a:p>
          <a:p>
            <a:pPr lvl="1"/>
            <a:r>
              <a:rPr lang="cs-CZ" sz="2400" dirty="0" smtClean="0"/>
              <a:t>"student" </a:t>
            </a:r>
            <a:r>
              <a:rPr lang="cs-CZ" sz="2400" dirty="0" err="1" smtClean="0"/>
              <a:t>and</a:t>
            </a:r>
            <a:r>
              <a:rPr lang="cs-CZ" sz="2400" dirty="0" smtClean="0"/>
              <a:t> "pupil"</a:t>
            </a:r>
            <a:endParaRPr lang="cs-CZ" sz="2000" dirty="0" smtClean="0"/>
          </a:p>
          <a:p>
            <a:pPr lvl="1"/>
            <a:r>
              <a:rPr lang="cs-CZ" sz="2400" dirty="0" smtClean="0"/>
              <a:t>"</a:t>
            </a:r>
            <a:r>
              <a:rPr lang="cs-CZ" sz="2400" dirty="0" err="1" smtClean="0"/>
              <a:t>petty</a:t>
            </a:r>
            <a:r>
              <a:rPr lang="cs-CZ" sz="2400" dirty="0" smtClean="0"/>
              <a:t> </a:t>
            </a:r>
            <a:r>
              <a:rPr lang="cs-CZ" sz="2400" dirty="0" err="1" smtClean="0"/>
              <a:t>crime</a:t>
            </a:r>
            <a:r>
              <a:rPr lang="cs-CZ" sz="2400" dirty="0" smtClean="0"/>
              <a:t>" </a:t>
            </a:r>
            <a:r>
              <a:rPr lang="cs-CZ" sz="2400" dirty="0" err="1" smtClean="0"/>
              <a:t>and</a:t>
            </a:r>
            <a:r>
              <a:rPr lang="cs-CZ" sz="2400" dirty="0" smtClean="0"/>
              <a:t> "</a:t>
            </a:r>
            <a:r>
              <a:rPr lang="cs-CZ" sz="2400" dirty="0" err="1" smtClean="0"/>
              <a:t>misdemeanor</a:t>
            </a:r>
            <a:r>
              <a:rPr lang="cs-CZ" sz="2400" dirty="0" smtClean="0"/>
              <a:t>"</a:t>
            </a:r>
            <a:endParaRPr lang="cs-CZ" sz="2000" dirty="0" smtClean="0"/>
          </a:p>
          <a:p>
            <a:pPr lvl="0"/>
            <a:r>
              <a:rPr lang="cs-CZ" dirty="0" smtClean="0"/>
              <a:t>verb :</a:t>
            </a:r>
            <a:endParaRPr lang="cs-CZ" sz="2000" dirty="0" smtClean="0"/>
          </a:p>
          <a:p>
            <a:pPr lvl="1"/>
            <a:r>
              <a:rPr lang="cs-CZ" sz="2400" dirty="0" smtClean="0"/>
              <a:t>"</a:t>
            </a:r>
            <a:r>
              <a:rPr lang="cs-CZ" sz="2400" dirty="0" err="1" smtClean="0"/>
              <a:t>buy</a:t>
            </a:r>
            <a:r>
              <a:rPr lang="cs-CZ" sz="2400" dirty="0" smtClean="0"/>
              <a:t>" </a:t>
            </a:r>
            <a:r>
              <a:rPr lang="cs-CZ" sz="2400" dirty="0" err="1" smtClean="0"/>
              <a:t>and</a:t>
            </a:r>
            <a:r>
              <a:rPr lang="cs-CZ" sz="2400" dirty="0" smtClean="0"/>
              <a:t> "</a:t>
            </a:r>
            <a:r>
              <a:rPr lang="cs-CZ" sz="2400" dirty="0" err="1" smtClean="0"/>
              <a:t>purchase</a:t>
            </a:r>
            <a:r>
              <a:rPr lang="cs-CZ" sz="2400" dirty="0" smtClean="0"/>
              <a:t>"</a:t>
            </a:r>
            <a:endParaRPr lang="cs-CZ" sz="2000" dirty="0" smtClean="0"/>
          </a:p>
          <a:p>
            <a:pPr lvl="0"/>
            <a:r>
              <a:rPr lang="cs-CZ" dirty="0" err="1" smtClean="0"/>
              <a:t>Adjective</a:t>
            </a:r>
            <a:r>
              <a:rPr lang="cs-CZ" dirty="0" smtClean="0"/>
              <a:t>: </a:t>
            </a:r>
            <a:endParaRPr lang="cs-CZ" sz="2000" dirty="0" smtClean="0"/>
          </a:p>
          <a:p>
            <a:pPr lvl="1"/>
            <a:r>
              <a:rPr lang="cs-CZ" sz="2400" dirty="0" smtClean="0"/>
              <a:t>"</a:t>
            </a:r>
            <a:r>
              <a:rPr lang="cs-CZ" sz="2400" dirty="0" err="1" smtClean="0"/>
              <a:t>sick</a:t>
            </a:r>
            <a:r>
              <a:rPr lang="cs-CZ" sz="2400" dirty="0" smtClean="0"/>
              <a:t>" </a:t>
            </a:r>
            <a:r>
              <a:rPr lang="cs-CZ" sz="2400" dirty="0" err="1" smtClean="0"/>
              <a:t>and</a:t>
            </a:r>
            <a:r>
              <a:rPr lang="cs-CZ" sz="2400" dirty="0" smtClean="0"/>
              <a:t> "</a:t>
            </a:r>
            <a:r>
              <a:rPr lang="cs-CZ" sz="2400" dirty="0" err="1" smtClean="0"/>
              <a:t>ill</a:t>
            </a:r>
            <a:r>
              <a:rPr lang="cs-CZ" sz="2400" dirty="0" smtClean="0"/>
              <a:t>"</a:t>
            </a:r>
            <a:endParaRPr lang="cs-CZ" sz="2000" dirty="0" smtClean="0"/>
          </a:p>
          <a:p>
            <a:pPr lvl="0"/>
            <a:r>
              <a:rPr lang="cs-CZ" dirty="0" err="1" smtClean="0"/>
              <a:t>adverb</a:t>
            </a:r>
            <a:r>
              <a:rPr lang="cs-CZ" dirty="0" smtClean="0"/>
              <a:t> :</a:t>
            </a:r>
            <a:endParaRPr lang="cs-CZ" sz="2000" dirty="0" smtClean="0"/>
          </a:p>
          <a:p>
            <a:pPr lvl="1"/>
            <a:r>
              <a:rPr lang="cs-CZ" sz="2400" dirty="0" smtClean="0"/>
              <a:t>"</a:t>
            </a:r>
            <a:r>
              <a:rPr lang="cs-CZ" sz="2400" dirty="0" err="1" smtClean="0"/>
              <a:t>quickly</a:t>
            </a:r>
            <a:r>
              <a:rPr lang="cs-CZ" sz="2400" dirty="0" smtClean="0"/>
              <a:t>" </a:t>
            </a:r>
            <a:r>
              <a:rPr lang="cs-CZ" sz="2400" dirty="0" err="1" smtClean="0"/>
              <a:t>and</a:t>
            </a:r>
            <a:r>
              <a:rPr lang="cs-CZ" sz="2400" dirty="0" smtClean="0"/>
              <a:t> "</a:t>
            </a:r>
            <a:r>
              <a:rPr lang="cs-CZ" sz="2400" dirty="0" err="1" smtClean="0"/>
              <a:t>speedily</a:t>
            </a:r>
            <a:r>
              <a:rPr lang="cs-CZ" sz="2400" dirty="0" smtClean="0"/>
              <a:t>"</a:t>
            </a:r>
            <a:endParaRPr lang="cs-CZ" sz="2000" dirty="0" smtClean="0"/>
          </a:p>
          <a:p>
            <a:pPr lvl="0"/>
            <a:r>
              <a:rPr lang="cs-CZ" dirty="0" err="1" smtClean="0"/>
              <a:t>Preposition</a:t>
            </a:r>
            <a:r>
              <a:rPr lang="cs-CZ" dirty="0" smtClean="0"/>
              <a:t>: </a:t>
            </a:r>
            <a:endParaRPr lang="cs-CZ" sz="2000" dirty="0" smtClean="0"/>
          </a:p>
          <a:p>
            <a:pPr lvl="1"/>
            <a:r>
              <a:rPr lang="cs-CZ" sz="2400" dirty="0" smtClean="0"/>
              <a:t>"on" </a:t>
            </a:r>
            <a:r>
              <a:rPr lang="cs-CZ" sz="2400" dirty="0" err="1" smtClean="0"/>
              <a:t>and</a:t>
            </a:r>
            <a:r>
              <a:rPr lang="cs-CZ" sz="2400" dirty="0" smtClean="0"/>
              <a:t> "</a:t>
            </a:r>
            <a:r>
              <a:rPr lang="cs-CZ" sz="2400" dirty="0" err="1" smtClean="0"/>
              <a:t>upon</a:t>
            </a:r>
            <a:r>
              <a:rPr lang="cs-CZ" sz="2400" dirty="0" smtClean="0"/>
              <a:t>"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Synonyms</a:t>
            </a:r>
            <a:r>
              <a:rPr lang="cs-CZ" dirty="0" smtClean="0"/>
              <a:t> are </a:t>
            </a:r>
            <a:r>
              <a:rPr lang="cs-CZ" dirty="0" err="1" smtClean="0"/>
              <a:t>defined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respect</a:t>
            </a:r>
            <a:r>
              <a:rPr lang="cs-CZ" dirty="0" smtClean="0"/>
              <a:t> to </a:t>
            </a:r>
            <a:r>
              <a:rPr lang="cs-CZ" dirty="0" err="1" smtClean="0"/>
              <a:t>certain</a:t>
            </a:r>
            <a:r>
              <a:rPr lang="cs-CZ" dirty="0" smtClean="0"/>
              <a:t> </a:t>
            </a:r>
            <a:r>
              <a:rPr lang="cs-CZ" dirty="0" err="1" smtClean="0"/>
              <a:t>senses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; 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instance, </a:t>
            </a:r>
            <a:r>
              <a:rPr lang="cs-CZ" i="1" dirty="0" smtClean="0"/>
              <a:t>pupil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i="1" dirty="0" smtClean="0"/>
              <a:t>"</a:t>
            </a:r>
            <a:r>
              <a:rPr lang="cs-CZ" i="1" dirty="0" err="1" smtClean="0"/>
              <a:t>aperture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iris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eye</a:t>
            </a:r>
            <a:r>
              <a:rPr lang="cs-CZ" i="1" dirty="0" smtClean="0"/>
              <a:t>"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synonymous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i="1" dirty="0" smtClean="0"/>
              <a:t>student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 err="1" smtClean="0"/>
              <a:t>Similarly</a:t>
            </a:r>
            <a:r>
              <a:rPr lang="cs-CZ" dirty="0" smtClean="0"/>
              <a:t>, </a:t>
            </a:r>
            <a:r>
              <a:rPr lang="cs-CZ" i="1" dirty="0" smtClean="0"/>
              <a:t>he </a:t>
            </a:r>
            <a:r>
              <a:rPr lang="cs-CZ" i="1" dirty="0" err="1" smtClean="0"/>
              <a:t>expired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as </a:t>
            </a:r>
            <a:r>
              <a:rPr lang="cs-CZ" i="1" dirty="0" smtClean="0"/>
              <a:t>he </a:t>
            </a:r>
            <a:r>
              <a:rPr lang="cs-CZ" i="1" dirty="0" err="1" smtClean="0"/>
              <a:t>died</a:t>
            </a:r>
            <a:r>
              <a:rPr lang="cs-CZ" dirty="0" smtClean="0"/>
              <a:t>, </a:t>
            </a:r>
            <a:r>
              <a:rPr lang="cs-CZ" dirty="0" err="1" smtClean="0"/>
              <a:t>yet</a:t>
            </a:r>
            <a:r>
              <a:rPr lang="cs-CZ" dirty="0" smtClean="0"/>
              <a:t> </a:t>
            </a:r>
            <a:r>
              <a:rPr lang="cs-CZ" i="1" dirty="0" smtClean="0"/>
              <a:t>my </a:t>
            </a:r>
            <a:r>
              <a:rPr lang="cs-CZ" i="1" dirty="0" err="1" smtClean="0"/>
              <a:t>passport</a:t>
            </a:r>
            <a:r>
              <a:rPr lang="cs-CZ" i="1" dirty="0" smtClean="0"/>
              <a:t> has </a:t>
            </a:r>
            <a:r>
              <a:rPr lang="cs-CZ" i="1" dirty="0" err="1" smtClean="0"/>
              <a:t>expired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replaced</a:t>
            </a:r>
            <a:r>
              <a:rPr lang="cs-CZ" dirty="0" smtClean="0"/>
              <a:t> by </a:t>
            </a:r>
            <a:r>
              <a:rPr lang="cs-CZ" i="1" dirty="0" smtClean="0"/>
              <a:t>my </a:t>
            </a:r>
            <a:r>
              <a:rPr lang="cs-CZ" i="1" dirty="0" err="1" smtClean="0"/>
              <a:t>passport</a:t>
            </a:r>
            <a:r>
              <a:rPr lang="cs-CZ" i="1" dirty="0" smtClean="0"/>
              <a:t> has </a:t>
            </a:r>
            <a:r>
              <a:rPr lang="cs-CZ" i="1" dirty="0" err="1" smtClean="0"/>
              <a:t>died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 </a:t>
            </a:r>
            <a:r>
              <a:rPr lang="cs-CZ" dirty="0" err="1" smtClean="0"/>
              <a:t>English</a:t>
            </a:r>
            <a:r>
              <a:rPr lang="cs-CZ" dirty="0" smtClean="0"/>
              <a:t>, </a:t>
            </a:r>
          </a:p>
          <a:p>
            <a:r>
              <a:rPr lang="cs-CZ" dirty="0" smtClean="0"/>
              <a:t>many </a:t>
            </a:r>
            <a:r>
              <a:rPr lang="cs-CZ" dirty="0" err="1" smtClean="0"/>
              <a:t>synonyms</a:t>
            </a:r>
            <a:r>
              <a:rPr lang="cs-CZ" dirty="0" smtClean="0"/>
              <a:t> </a:t>
            </a:r>
            <a:r>
              <a:rPr lang="cs-CZ" dirty="0" err="1" smtClean="0"/>
              <a:t>evolved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parallel</a:t>
            </a:r>
            <a:r>
              <a:rPr lang="cs-CZ" dirty="0" smtClean="0"/>
              <a:t> use,</a:t>
            </a:r>
          </a:p>
          <a:p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early</a:t>
            </a:r>
            <a:r>
              <a:rPr lang="cs-CZ" dirty="0" smtClean="0"/>
              <a:t> medieval period, </a:t>
            </a:r>
            <a:r>
              <a:rPr lang="cs-CZ" dirty="0" err="1" smtClean="0"/>
              <a:t>of</a:t>
            </a:r>
            <a:r>
              <a:rPr lang="cs-CZ" dirty="0" smtClean="0"/>
              <a:t> Norman </a:t>
            </a:r>
            <a:r>
              <a:rPr lang="cs-CZ" dirty="0" err="1" smtClean="0"/>
              <a:t>French</a:t>
            </a:r>
            <a:r>
              <a:rPr lang="cs-CZ" dirty="0" smtClean="0"/>
              <a:t> (</a:t>
            </a:r>
            <a:r>
              <a:rPr lang="cs-CZ" dirty="0" err="1" smtClean="0"/>
              <a:t>from</a:t>
            </a:r>
            <a:r>
              <a:rPr lang="cs-CZ" dirty="0" smtClean="0"/>
              <a:t> Latin)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(</a:t>
            </a:r>
            <a:r>
              <a:rPr lang="cs-CZ" dirty="0" err="1" smtClean="0"/>
              <a:t>Anglo</a:t>
            </a:r>
            <a:r>
              <a:rPr lang="cs-CZ" dirty="0" smtClean="0"/>
              <a:t>-</a:t>
            </a:r>
            <a:r>
              <a:rPr lang="cs-CZ" dirty="0" err="1" smtClean="0"/>
              <a:t>Saxon</a:t>
            </a:r>
            <a:r>
              <a:rPr lang="cs-CZ" dirty="0" smtClean="0"/>
              <a:t>) </a:t>
            </a:r>
            <a:r>
              <a:rPr lang="cs-CZ" dirty="0" err="1" smtClean="0"/>
              <a:t>words</a:t>
            </a:r>
            <a:r>
              <a:rPr lang="cs-CZ" dirty="0" smtClean="0"/>
              <a:t>,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principally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Saxon</a:t>
            </a:r>
            <a:r>
              <a:rPr lang="cs-CZ" dirty="0" smtClean="0"/>
              <a:t> </a:t>
            </a:r>
            <a:r>
              <a:rPr lang="cs-CZ" dirty="0" err="1" smtClean="0"/>
              <a:t>peasantry</a:t>
            </a:r>
            <a:r>
              <a:rPr lang="cs-CZ" dirty="0" smtClean="0"/>
              <a:t> (</a:t>
            </a:r>
            <a:r>
              <a:rPr lang="cs-CZ" i="1" dirty="0" smtClean="0"/>
              <a:t>"folk"</a:t>
            </a:r>
            <a:r>
              <a:rPr lang="cs-CZ" dirty="0" smtClean="0"/>
              <a:t>, </a:t>
            </a:r>
            <a:r>
              <a:rPr lang="cs-CZ" i="1" dirty="0" smtClean="0"/>
              <a:t>"</a:t>
            </a:r>
            <a:r>
              <a:rPr lang="cs-CZ" i="1" dirty="0" err="1" smtClean="0"/>
              <a:t>freedom</a:t>
            </a:r>
            <a:r>
              <a:rPr lang="cs-CZ" i="1" dirty="0" smtClean="0"/>
              <a:t>"</a:t>
            </a:r>
            <a:r>
              <a:rPr lang="cs-CZ" dirty="0" smtClean="0"/>
              <a:t>, </a:t>
            </a:r>
            <a:r>
              <a:rPr lang="cs-CZ" i="1" dirty="0" smtClean="0"/>
              <a:t>"</a:t>
            </a:r>
            <a:r>
              <a:rPr lang="cs-CZ" i="1" dirty="0" err="1" smtClean="0"/>
              <a:t>bowman</a:t>
            </a:r>
            <a:r>
              <a:rPr lang="cs-CZ" i="1" dirty="0" smtClean="0"/>
              <a:t>"</a:t>
            </a:r>
            <a:r>
              <a:rPr lang="cs-CZ" dirty="0" smtClean="0"/>
              <a:t>) </a:t>
            </a:r>
          </a:p>
          <a:p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synonyms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Norman nobility (</a:t>
            </a:r>
            <a:r>
              <a:rPr lang="cs-CZ" i="1" dirty="0" smtClean="0"/>
              <a:t>"</a:t>
            </a:r>
            <a:r>
              <a:rPr lang="cs-CZ" i="1" dirty="0" err="1" smtClean="0"/>
              <a:t>people</a:t>
            </a:r>
            <a:r>
              <a:rPr lang="cs-CZ" i="1" dirty="0" smtClean="0"/>
              <a:t>"</a:t>
            </a:r>
            <a:r>
              <a:rPr lang="cs-CZ" dirty="0" smtClean="0"/>
              <a:t>, </a:t>
            </a:r>
            <a:r>
              <a:rPr lang="cs-CZ" i="1" dirty="0" smtClean="0"/>
              <a:t>"liberty"</a:t>
            </a:r>
            <a:r>
              <a:rPr lang="cs-CZ" dirty="0" smtClean="0"/>
              <a:t>, </a:t>
            </a:r>
            <a:r>
              <a:rPr lang="cs-CZ" i="1" dirty="0" smtClean="0"/>
              <a:t>"</a:t>
            </a:r>
            <a:r>
              <a:rPr lang="cs-CZ" i="1" dirty="0" err="1" smtClean="0"/>
              <a:t>archer</a:t>
            </a:r>
            <a:r>
              <a:rPr lang="cs-CZ" i="1" dirty="0" smtClean="0"/>
              <a:t>"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lexicographers</a:t>
            </a:r>
            <a:r>
              <a:rPr lang="cs-CZ" dirty="0" smtClean="0"/>
              <a:t> </a:t>
            </a:r>
            <a:r>
              <a:rPr lang="cs-CZ" dirty="0" err="1" smtClean="0"/>
              <a:t>claim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that</a:t>
            </a:r>
            <a:r>
              <a:rPr lang="cs-CZ" dirty="0" smtClean="0"/>
              <a:t> no </a:t>
            </a:r>
            <a:r>
              <a:rPr lang="cs-CZ" dirty="0" err="1" smtClean="0"/>
              <a:t>synonyms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exactly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(in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contexts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 </a:t>
            </a:r>
            <a:r>
              <a:rPr lang="cs-CZ" dirty="0" err="1" smtClean="0"/>
              <a:t>because</a:t>
            </a:r>
            <a:r>
              <a:rPr lang="cs-CZ" dirty="0" smtClean="0"/>
              <a:t> etymology, </a:t>
            </a:r>
          </a:p>
          <a:p>
            <a:pPr>
              <a:buNone/>
            </a:pPr>
            <a:r>
              <a:rPr lang="cs-CZ" dirty="0" smtClean="0"/>
              <a:t>                  </a:t>
            </a:r>
            <a:r>
              <a:rPr lang="cs-CZ" dirty="0" err="1" smtClean="0"/>
              <a:t>orthography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                 </a:t>
            </a:r>
            <a:r>
              <a:rPr lang="cs-CZ" dirty="0" err="1" smtClean="0"/>
              <a:t>phonic</a:t>
            </a:r>
            <a:r>
              <a:rPr lang="cs-CZ" dirty="0" smtClean="0"/>
              <a:t> </a:t>
            </a:r>
            <a:r>
              <a:rPr lang="cs-CZ" dirty="0" err="1" smtClean="0"/>
              <a:t>qualities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                 </a:t>
            </a:r>
            <a:r>
              <a:rPr lang="cs-CZ" dirty="0" err="1" smtClean="0"/>
              <a:t>ambiguous</a:t>
            </a:r>
            <a:r>
              <a:rPr lang="cs-CZ" dirty="0" smtClean="0"/>
              <a:t> </a:t>
            </a:r>
            <a:r>
              <a:rPr lang="cs-CZ" dirty="0" err="1" smtClean="0"/>
              <a:t>meanings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                 </a:t>
            </a:r>
            <a:r>
              <a:rPr lang="cs-CZ" dirty="0" err="1" smtClean="0"/>
              <a:t>usage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                 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unique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are </a:t>
            </a:r>
            <a:r>
              <a:rPr lang="cs-CZ" dirty="0" err="1" smtClean="0"/>
              <a:t>similar</a:t>
            </a:r>
            <a:r>
              <a:rPr lang="cs-CZ" dirty="0" smtClean="0"/>
              <a:t> in </a:t>
            </a:r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differ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reason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i="1" dirty="0" err="1" smtClean="0"/>
              <a:t>feline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more 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i="1" dirty="0" err="1" smtClean="0"/>
              <a:t>cat</a:t>
            </a:r>
            <a:r>
              <a:rPr lang="cs-CZ" dirty="0" smtClean="0"/>
              <a:t>;</a:t>
            </a:r>
          </a:p>
          <a:p>
            <a:r>
              <a:rPr lang="cs-CZ" dirty="0" smtClean="0"/>
              <a:t> </a:t>
            </a:r>
            <a:r>
              <a:rPr lang="cs-CZ" i="1" dirty="0" err="1" smtClean="0"/>
              <a:t>long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i="1" dirty="0" err="1" smtClean="0"/>
              <a:t>extended</a:t>
            </a:r>
            <a:r>
              <a:rPr lang="cs-CZ" dirty="0" smtClean="0"/>
              <a:t> are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synonyms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usage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not in </a:t>
            </a:r>
            <a:r>
              <a:rPr lang="cs-CZ" dirty="0" err="1" smtClean="0"/>
              <a:t>others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(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, a </a:t>
            </a:r>
            <a:r>
              <a:rPr lang="cs-CZ" i="1" dirty="0" err="1" smtClean="0"/>
              <a:t>long</a:t>
            </a:r>
            <a:r>
              <a:rPr lang="cs-CZ" i="1" dirty="0" smtClean="0"/>
              <a:t> </a:t>
            </a:r>
            <a:r>
              <a:rPr lang="cs-CZ" i="1" dirty="0" err="1" smtClean="0"/>
              <a:t>arm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i="1" dirty="0" err="1" smtClean="0"/>
              <a:t>extended</a:t>
            </a:r>
            <a:r>
              <a:rPr lang="cs-CZ" i="1" dirty="0" smtClean="0"/>
              <a:t> </a:t>
            </a:r>
            <a:r>
              <a:rPr lang="cs-CZ" i="1" dirty="0" err="1" smtClean="0"/>
              <a:t>arm</a:t>
            </a:r>
            <a:r>
              <a:rPr lang="cs-CZ" dirty="0" smtClean="0"/>
              <a:t>).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Synonyms</a:t>
            </a:r>
            <a:r>
              <a:rPr lang="cs-CZ" dirty="0" smtClean="0"/>
              <a:t> are </a:t>
            </a:r>
            <a:r>
              <a:rPr lang="cs-CZ" dirty="0" err="1" smtClean="0"/>
              <a:t>also</a:t>
            </a:r>
            <a:r>
              <a:rPr lang="cs-CZ" dirty="0" smtClean="0"/>
              <a:t> a </a:t>
            </a:r>
            <a:r>
              <a:rPr lang="cs-CZ" dirty="0" err="1" smtClean="0"/>
              <a:t>source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euphemisms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WORD REGISTER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register</a:t>
            </a:r>
            <a:r>
              <a:rPr lang="en-US" dirty="0" smtClean="0"/>
              <a:t> is a </a:t>
            </a:r>
            <a:r>
              <a:rPr lang="en-US" dirty="0" smtClean="0">
                <a:hlinkClick r:id="rId2" tooltip="Variety (linguistics)"/>
              </a:rPr>
              <a:t>variety</a:t>
            </a:r>
            <a:r>
              <a:rPr lang="en-US" dirty="0" smtClean="0"/>
              <a:t> of a </a:t>
            </a:r>
            <a:r>
              <a:rPr lang="en-US" dirty="0" smtClean="0">
                <a:hlinkClick r:id="rId3" tooltip="Language"/>
              </a:rPr>
              <a:t>language</a:t>
            </a:r>
            <a:r>
              <a:rPr lang="en-US" dirty="0" smtClean="0"/>
              <a:t> used for a particular purpose or in a particular social setting. For example, when speaking in a formal setting an </a:t>
            </a:r>
            <a:r>
              <a:rPr lang="en-US" dirty="0" smtClean="0">
                <a:hlinkClick r:id="rId4" tooltip="English language"/>
              </a:rPr>
              <a:t>English</a:t>
            </a:r>
            <a:r>
              <a:rPr lang="en-US" dirty="0" smtClean="0"/>
              <a:t> speaker may be more likely to adhere more closely to </a:t>
            </a:r>
            <a:r>
              <a:rPr lang="en-US" dirty="0" smtClean="0">
                <a:hlinkClick r:id="rId5" tooltip="Prescription and description"/>
              </a:rPr>
              <a:t>prescribed grammar</a:t>
            </a:r>
            <a:r>
              <a:rPr lang="en-US" dirty="0" smtClean="0"/>
              <a:t>, pronounce words ending in -</a:t>
            </a:r>
            <a:r>
              <a:rPr lang="en-US" dirty="0" err="1" smtClean="0"/>
              <a:t>ing</a:t>
            </a:r>
            <a:r>
              <a:rPr lang="en-US" dirty="0" smtClean="0"/>
              <a:t> with a </a:t>
            </a:r>
            <a:r>
              <a:rPr lang="en-US" dirty="0" smtClean="0">
                <a:hlinkClick r:id="rId6" tooltip="Velar nasal"/>
              </a:rPr>
              <a:t>velar nasal</a:t>
            </a:r>
            <a:r>
              <a:rPr lang="en-US" dirty="0" smtClean="0"/>
              <a:t> instead of an </a:t>
            </a:r>
            <a:r>
              <a:rPr lang="en-US" dirty="0" smtClean="0">
                <a:hlinkClick r:id="rId7" tooltip="Alveolar nasal"/>
              </a:rPr>
              <a:t>alveolar nasal</a:t>
            </a:r>
            <a:r>
              <a:rPr lang="en-US" dirty="0" smtClean="0"/>
              <a:t> (e.g. "walking", not "</a:t>
            </a:r>
            <a:r>
              <a:rPr lang="en-US" dirty="0" err="1" smtClean="0"/>
              <a:t>walkin</a:t>
            </a:r>
            <a:r>
              <a:rPr lang="en-US" dirty="0" smtClean="0"/>
              <a:t>'"), choose more formal words (e.g. </a:t>
            </a:r>
            <a:r>
              <a:rPr lang="en-US" i="1" dirty="0" smtClean="0"/>
              <a:t>father</a:t>
            </a:r>
            <a:r>
              <a:rPr lang="en-US" dirty="0" smtClean="0"/>
              <a:t> vs. </a:t>
            </a:r>
            <a:r>
              <a:rPr lang="en-US" i="1" dirty="0" smtClean="0"/>
              <a:t>dad,</a:t>
            </a:r>
            <a:r>
              <a:rPr lang="en-US" dirty="0" smtClean="0"/>
              <a:t> </a:t>
            </a:r>
            <a:r>
              <a:rPr lang="en-US" i="1" dirty="0" smtClean="0"/>
              <a:t>child</a:t>
            </a:r>
            <a:r>
              <a:rPr lang="en-US" dirty="0" smtClean="0"/>
              <a:t> vs. </a:t>
            </a:r>
            <a:r>
              <a:rPr lang="en-US" i="1" dirty="0" smtClean="0"/>
              <a:t>kid,</a:t>
            </a:r>
            <a:r>
              <a:rPr lang="en-US" dirty="0" smtClean="0"/>
              <a:t> etc.), and refrain from using the word </a:t>
            </a:r>
            <a:r>
              <a:rPr lang="en-US" i="1" dirty="0" err="1" smtClean="0">
                <a:hlinkClick r:id="rId8" tooltip="Ain't"/>
              </a:rPr>
              <a:t>ain't</a:t>
            </a:r>
            <a:r>
              <a:rPr lang="en-US" dirty="0" smtClean="0"/>
              <a:t> than when speaking in an informal setting.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euphemism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</a:t>
            </a:r>
            <a:r>
              <a:rPr lang="en-US" dirty="0" smtClean="0"/>
              <a:t>the substitution of a mild, inoffensive, relatively uncontroversial phrase for another more frank expression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</a:t>
            </a:r>
            <a:r>
              <a:rPr lang="en-US" dirty="0" smtClean="0"/>
              <a:t>that might offend or otherwise suggest something unpleasant to the audience.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 </a:t>
            </a:r>
            <a:r>
              <a:rPr lang="cs-CZ" dirty="0" err="1" smtClean="0"/>
              <a:t>casket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coffin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</a:t>
            </a:r>
            <a:r>
              <a:rPr lang="cs-CZ" dirty="0" err="1" smtClean="0"/>
              <a:t>pass</a:t>
            </a:r>
            <a:r>
              <a:rPr lang="cs-CZ" dirty="0" smtClean="0"/>
              <a:t> </a:t>
            </a:r>
            <a:r>
              <a:rPr lang="cs-CZ" dirty="0" err="1" smtClean="0"/>
              <a:t>away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weather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ill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</a:t>
            </a:r>
            <a:r>
              <a:rPr lang="cs-CZ" dirty="0" err="1" smtClean="0"/>
              <a:t>adult</a:t>
            </a:r>
            <a:r>
              <a:rPr lang="cs-CZ" dirty="0" smtClean="0"/>
              <a:t> video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pornography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syntactic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synonyms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E.g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plane </a:t>
            </a:r>
            <a:r>
              <a:rPr lang="cs-CZ" dirty="0" err="1" smtClean="0"/>
              <a:t>leaves</a:t>
            </a:r>
            <a:r>
              <a:rPr lang="cs-CZ" dirty="0" smtClean="0"/>
              <a:t>/ </a:t>
            </a:r>
            <a:r>
              <a:rPr lang="cs-CZ" dirty="0" err="1" smtClean="0"/>
              <a:t>departes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Gatwick</a:t>
            </a:r>
            <a:r>
              <a:rPr lang="cs-CZ" dirty="0" smtClean="0"/>
              <a:t>, not </a:t>
            </a:r>
            <a:r>
              <a:rPr lang="cs-CZ" dirty="0" err="1" smtClean="0"/>
              <a:t>Stansted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 museum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seven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departed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house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seven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Slang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synonymes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Money:</a:t>
            </a:r>
          </a:p>
          <a:p>
            <a:pPr>
              <a:buNone/>
            </a:pPr>
            <a:r>
              <a:rPr lang="cs-CZ" dirty="0" err="1" smtClean="0"/>
              <a:t>Dough</a:t>
            </a:r>
            <a:r>
              <a:rPr lang="cs-CZ" dirty="0" smtClean="0"/>
              <a:t>, </a:t>
            </a:r>
            <a:r>
              <a:rPr lang="cs-CZ" dirty="0" err="1" smtClean="0"/>
              <a:t>bread</a:t>
            </a:r>
            <a:r>
              <a:rPr lang="cs-CZ" dirty="0" smtClean="0"/>
              <a:t>, </a:t>
            </a:r>
            <a:r>
              <a:rPr lang="cs-CZ" dirty="0" err="1" smtClean="0"/>
              <a:t>dosh</a:t>
            </a:r>
            <a:r>
              <a:rPr lang="cs-CZ" dirty="0" smtClean="0"/>
              <a:t>, </a:t>
            </a:r>
            <a:r>
              <a:rPr lang="cs-CZ" dirty="0" err="1" smtClean="0"/>
              <a:t>loot</a:t>
            </a:r>
            <a:r>
              <a:rPr lang="cs-CZ" dirty="0" smtClean="0"/>
              <a:t>, </a:t>
            </a:r>
            <a:r>
              <a:rPr lang="cs-CZ" dirty="0" err="1" smtClean="0"/>
              <a:t>brass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Lavatory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err="1" smtClean="0"/>
              <a:t>Loo</a:t>
            </a:r>
            <a:r>
              <a:rPr lang="cs-CZ" dirty="0" smtClean="0"/>
              <a:t>, </a:t>
            </a:r>
            <a:r>
              <a:rPr lang="cs-CZ" dirty="0" err="1" smtClean="0"/>
              <a:t>lay</a:t>
            </a:r>
            <a:r>
              <a:rPr lang="cs-CZ" dirty="0" smtClean="0"/>
              <a:t>, </a:t>
            </a:r>
            <a:r>
              <a:rPr lang="cs-CZ" dirty="0" err="1" smtClean="0"/>
              <a:t>bog</a:t>
            </a:r>
            <a:r>
              <a:rPr lang="cs-CZ" dirty="0" smtClean="0"/>
              <a:t>, </a:t>
            </a:r>
            <a:r>
              <a:rPr lang="cs-CZ" dirty="0" err="1" smtClean="0"/>
              <a:t>john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Drugs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Fix, </a:t>
            </a:r>
            <a:r>
              <a:rPr lang="cs-CZ" dirty="0" err="1" smtClean="0"/>
              <a:t>dope</a:t>
            </a:r>
            <a:r>
              <a:rPr lang="cs-CZ" dirty="0" smtClean="0"/>
              <a:t>, </a:t>
            </a:r>
            <a:r>
              <a:rPr lang="cs-CZ" dirty="0" err="1" smtClean="0"/>
              <a:t>grass</a:t>
            </a:r>
            <a:r>
              <a:rPr lang="cs-CZ" dirty="0" smtClean="0"/>
              <a:t>, stone, </a:t>
            </a:r>
            <a:r>
              <a:rPr lang="cs-CZ" dirty="0" err="1" smtClean="0"/>
              <a:t>snow</a:t>
            </a:r>
            <a:r>
              <a:rPr lang="cs-CZ" dirty="0" smtClean="0"/>
              <a:t>, </a:t>
            </a:r>
            <a:r>
              <a:rPr lang="cs-CZ" dirty="0" err="1" smtClean="0"/>
              <a:t>uppers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Drunk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err="1" smtClean="0"/>
              <a:t>Pissed</a:t>
            </a:r>
            <a:r>
              <a:rPr lang="cs-CZ" dirty="0" smtClean="0"/>
              <a:t>, </a:t>
            </a:r>
            <a:r>
              <a:rPr lang="cs-CZ" dirty="0" err="1" smtClean="0"/>
              <a:t>sozzled</a:t>
            </a:r>
            <a:r>
              <a:rPr lang="cs-CZ" dirty="0" smtClean="0"/>
              <a:t>, </a:t>
            </a:r>
            <a:r>
              <a:rPr lang="cs-CZ" dirty="0" err="1" smtClean="0"/>
              <a:t>paralytic</a:t>
            </a:r>
            <a:r>
              <a:rPr lang="cs-CZ" dirty="0" smtClean="0"/>
              <a:t>, </a:t>
            </a:r>
            <a:r>
              <a:rPr lang="cs-CZ" dirty="0" err="1" smtClean="0"/>
              <a:t>legless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Stupid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err="1" smtClean="0"/>
              <a:t>Wally</a:t>
            </a:r>
            <a:r>
              <a:rPr lang="cs-CZ" dirty="0" smtClean="0"/>
              <a:t>, </a:t>
            </a:r>
            <a:r>
              <a:rPr lang="cs-CZ" dirty="0" err="1" smtClean="0"/>
              <a:t>prat</a:t>
            </a:r>
            <a:r>
              <a:rPr lang="cs-CZ" dirty="0" smtClean="0"/>
              <a:t>, </a:t>
            </a:r>
            <a:r>
              <a:rPr lang="cs-CZ" dirty="0" err="1" smtClean="0"/>
              <a:t>nerd</a:t>
            </a:r>
            <a:r>
              <a:rPr lang="cs-CZ" dirty="0" smtClean="0"/>
              <a:t>, </a:t>
            </a:r>
            <a:r>
              <a:rPr lang="cs-CZ" dirty="0" err="1" smtClean="0"/>
              <a:t>jerk</a:t>
            </a:r>
            <a:r>
              <a:rPr lang="cs-CZ" dirty="0" smtClean="0"/>
              <a:t>, </a:t>
            </a:r>
            <a:r>
              <a:rPr lang="cs-CZ" dirty="0" err="1" smtClean="0"/>
              <a:t>plonker</a:t>
            </a:r>
            <a:r>
              <a:rPr lang="cs-CZ" dirty="0" smtClean="0"/>
              <a:t>, </a:t>
            </a:r>
            <a:r>
              <a:rPr lang="cs-CZ" dirty="0" err="1" smtClean="0"/>
              <a:t>pillock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Antonyms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=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opposite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nearly</a:t>
            </a:r>
            <a:r>
              <a:rPr lang="cs-CZ" dirty="0" smtClean="0"/>
              <a:t> </a:t>
            </a:r>
            <a:r>
              <a:rPr lang="cs-CZ" dirty="0" err="1" smtClean="0"/>
              <a:t>opposite</a:t>
            </a:r>
            <a:r>
              <a:rPr lang="cs-CZ" dirty="0" smtClean="0"/>
              <a:t> </a:t>
            </a:r>
            <a:r>
              <a:rPr lang="cs-CZ" dirty="0" err="1" smtClean="0"/>
              <a:t>meanings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:</a:t>
            </a:r>
          </a:p>
          <a:p>
            <a:pPr lvl="0"/>
            <a:r>
              <a:rPr lang="cs-CZ" i="1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i="1" dirty="0" err="1" smtClean="0"/>
              <a:t>tall</a:t>
            </a:r>
            <a:endParaRPr lang="cs-CZ" dirty="0" smtClean="0"/>
          </a:p>
          <a:p>
            <a:pPr lvl="0"/>
            <a:r>
              <a:rPr lang="cs-CZ" i="1" dirty="0" err="1" smtClean="0"/>
              <a:t>dead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i="1" dirty="0" err="1" smtClean="0"/>
              <a:t>alive</a:t>
            </a:r>
            <a:endParaRPr lang="cs-CZ" dirty="0" smtClean="0"/>
          </a:p>
          <a:p>
            <a:pPr lvl="0"/>
            <a:r>
              <a:rPr lang="cs-CZ" i="1" dirty="0" err="1" smtClean="0"/>
              <a:t>increase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i="1" dirty="0" err="1" smtClean="0"/>
              <a:t>decrease</a:t>
            </a:r>
            <a:endParaRPr lang="cs-CZ" dirty="0" smtClean="0"/>
          </a:p>
          <a:p>
            <a:pPr lvl="0"/>
            <a:r>
              <a:rPr lang="cs-CZ" i="1" dirty="0" err="1" smtClean="0"/>
              <a:t>add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i="1" dirty="0" err="1" smtClean="0"/>
              <a:t>subtract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Outdated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2,000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forthcoming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dictionary</a:t>
            </a:r>
            <a:r>
              <a:rPr lang="cs-CZ" dirty="0" smtClean="0"/>
              <a:t> has </a:t>
            </a:r>
            <a:r>
              <a:rPr lang="cs-CZ" dirty="0" err="1" smtClean="0"/>
              <a:t>meant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lesser</a:t>
            </a:r>
            <a:r>
              <a:rPr lang="cs-CZ" dirty="0" smtClean="0"/>
              <a:t> </a:t>
            </a:r>
            <a:r>
              <a:rPr lang="cs-CZ" dirty="0" err="1" smtClean="0"/>
              <a:t>known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endangered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face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publication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outdated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Muliebrity</a:t>
            </a:r>
            <a:r>
              <a:rPr lang="cs-CZ" dirty="0" smtClean="0"/>
              <a:t> 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a </a:t>
            </a:r>
            <a:r>
              <a:rPr lang="cs-CZ" dirty="0" err="1" smtClean="0"/>
              <a:t>woman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Niddering</a:t>
            </a:r>
            <a:r>
              <a:rPr lang="cs-CZ" dirty="0" smtClean="0"/>
              <a:t> - </a:t>
            </a:r>
            <a:r>
              <a:rPr lang="cs-CZ" dirty="0" err="1" smtClean="0"/>
              <a:t>cowardly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Nitid</a:t>
            </a:r>
            <a:r>
              <a:rPr lang="cs-CZ" dirty="0" smtClean="0"/>
              <a:t> -</a:t>
            </a:r>
            <a:r>
              <a:rPr lang="cs-CZ" dirty="0" err="1" smtClean="0"/>
              <a:t>bright</a:t>
            </a:r>
            <a:r>
              <a:rPr lang="cs-CZ" dirty="0" smtClean="0"/>
              <a:t>, </a:t>
            </a:r>
            <a:r>
              <a:rPr lang="cs-CZ" dirty="0" err="1" smtClean="0"/>
              <a:t>glistening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Olid</a:t>
            </a:r>
            <a:r>
              <a:rPr lang="cs-CZ" dirty="0" smtClean="0"/>
              <a:t> - </a:t>
            </a:r>
            <a:r>
              <a:rPr lang="cs-CZ" dirty="0" err="1" smtClean="0"/>
              <a:t>foul</a:t>
            </a:r>
            <a:r>
              <a:rPr lang="cs-CZ" dirty="0" smtClean="0"/>
              <a:t>-</a:t>
            </a:r>
            <a:r>
              <a:rPr lang="cs-CZ" dirty="0" err="1" smtClean="0"/>
              <a:t>smelling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Periapt</a:t>
            </a:r>
            <a:r>
              <a:rPr lang="cs-CZ" dirty="0" smtClean="0"/>
              <a:t> - </a:t>
            </a:r>
            <a:r>
              <a:rPr lang="cs-CZ" dirty="0" err="1" smtClean="0"/>
              <a:t>combative</a:t>
            </a:r>
            <a:r>
              <a:rPr lang="cs-CZ" dirty="0" smtClean="0"/>
              <a:t>, </a:t>
            </a:r>
            <a:r>
              <a:rPr lang="cs-CZ" dirty="0" err="1" smtClean="0"/>
              <a:t>antagonistic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contrary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Recrement</a:t>
            </a:r>
            <a:r>
              <a:rPr lang="cs-CZ" dirty="0" smtClean="0"/>
              <a:t> - </a:t>
            </a:r>
            <a:r>
              <a:rPr lang="cs-CZ" dirty="0" err="1" smtClean="0"/>
              <a:t>waste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r>
              <a:rPr lang="cs-CZ" dirty="0" smtClean="0"/>
              <a:t>, </a:t>
            </a:r>
            <a:r>
              <a:rPr lang="cs-CZ" dirty="0" err="1" smtClean="0"/>
              <a:t>refuse</a:t>
            </a:r>
            <a:r>
              <a:rPr lang="cs-CZ" dirty="0" smtClean="0"/>
              <a:t> </a:t>
            </a:r>
            <a:r>
              <a:rPr lang="cs-CZ" dirty="0" err="1" smtClean="0"/>
              <a:t>dross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Roborant</a:t>
            </a:r>
            <a:r>
              <a:rPr lang="cs-CZ" dirty="0" smtClean="0"/>
              <a:t> - </a:t>
            </a:r>
            <a:r>
              <a:rPr lang="cs-CZ" dirty="0" err="1" smtClean="0"/>
              <a:t>tending</a:t>
            </a:r>
            <a:r>
              <a:rPr lang="cs-CZ" dirty="0" smtClean="0"/>
              <a:t> to </a:t>
            </a:r>
            <a:r>
              <a:rPr lang="cs-CZ" dirty="0" err="1" smtClean="0"/>
              <a:t>fortify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increase</a:t>
            </a:r>
            <a:r>
              <a:rPr lang="cs-CZ" dirty="0" smtClean="0"/>
              <a:t> </a:t>
            </a:r>
            <a:r>
              <a:rPr lang="cs-CZ" dirty="0" err="1" smtClean="0"/>
              <a:t>strength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Vaticinate</a:t>
            </a:r>
            <a:r>
              <a:rPr lang="cs-CZ" dirty="0" smtClean="0"/>
              <a:t> - to </a:t>
            </a:r>
            <a:r>
              <a:rPr lang="cs-CZ" dirty="0" err="1" smtClean="0"/>
              <a:t>foretell</a:t>
            </a:r>
            <a:r>
              <a:rPr lang="cs-CZ" dirty="0" smtClean="0"/>
              <a:t>, </a:t>
            </a:r>
            <a:r>
              <a:rPr lang="cs-CZ" dirty="0" err="1" smtClean="0"/>
              <a:t>prophesy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Fusby</a:t>
            </a:r>
            <a:r>
              <a:rPr lang="cs-CZ" dirty="0" smtClean="0"/>
              <a:t>-  </a:t>
            </a:r>
            <a:r>
              <a:rPr lang="cs-CZ" dirty="0" err="1" smtClean="0"/>
              <a:t>short</a:t>
            </a:r>
            <a:r>
              <a:rPr lang="cs-CZ" dirty="0" smtClean="0"/>
              <a:t>,</a:t>
            </a:r>
            <a:r>
              <a:rPr lang="cs-CZ" dirty="0" err="1" smtClean="0"/>
              <a:t>stout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squat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Skirr</a:t>
            </a:r>
            <a:r>
              <a:rPr lang="cs-CZ" dirty="0" smtClean="0"/>
              <a:t> - a </a:t>
            </a:r>
            <a:r>
              <a:rPr lang="cs-CZ" dirty="0" err="1" smtClean="0"/>
              <a:t>whirring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grating</a:t>
            </a:r>
            <a:r>
              <a:rPr lang="cs-CZ" dirty="0" smtClean="0"/>
              <a:t> </a:t>
            </a:r>
            <a:r>
              <a:rPr lang="cs-CZ" dirty="0" err="1" smtClean="0"/>
              <a:t>sound</a:t>
            </a:r>
            <a:r>
              <a:rPr lang="cs-CZ" dirty="0" smtClean="0"/>
              <a:t> as </a:t>
            </a:r>
            <a:r>
              <a:rPr lang="cs-CZ" dirty="0" err="1" smtClean="0"/>
              <a:t>made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birds</a:t>
            </a:r>
            <a:r>
              <a:rPr lang="cs-CZ" dirty="0" smtClean="0"/>
              <a:t> in </a:t>
            </a:r>
            <a:r>
              <a:rPr lang="cs-CZ" dirty="0" err="1" smtClean="0"/>
              <a:t>flight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 10 Funniest Outdated 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Guttersnipe:</a:t>
            </a:r>
            <a:r>
              <a:rPr lang="en-US" dirty="0" smtClean="0"/>
              <a:t> (noun) somebody from lower class - </a:t>
            </a:r>
            <a:r>
              <a:rPr lang="en-US" i="1" dirty="0" smtClean="0"/>
              <a:t>There was no place in the village for the likes of a guttersnipe.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</a:t>
            </a:r>
            <a:endParaRPr lang="cs-CZ" b="1" dirty="0" smtClean="0"/>
          </a:p>
          <a:p>
            <a:pPr>
              <a:buNone/>
            </a:pPr>
            <a:r>
              <a:rPr lang="en-US" b="1" dirty="0" smtClean="0"/>
              <a:t>Hoi polloi:</a:t>
            </a:r>
            <a:r>
              <a:rPr lang="en-US" dirty="0" smtClean="0"/>
              <a:t> (noun) the masses, ordinary people - A</a:t>
            </a:r>
            <a:r>
              <a:rPr lang="en-US" i="1" dirty="0" smtClean="0"/>
              <a:t>fter receiving his Oscar the actor decided to mingle with the hoi polloi.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 Balderdash:</a:t>
            </a:r>
            <a:r>
              <a:rPr lang="en-US" dirty="0" smtClean="0"/>
              <a:t> (noun) senseless or pointless talk or writing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en-US" dirty="0" smtClean="0"/>
              <a:t>- </a:t>
            </a:r>
            <a:r>
              <a:rPr lang="en-US" i="1" dirty="0" smtClean="0"/>
              <a:t>In an attempt to make his point the journalist's article was total balderdash.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</a:t>
            </a:r>
            <a:endParaRPr lang="cs-CZ" b="1" dirty="0" smtClean="0"/>
          </a:p>
          <a:p>
            <a:pPr>
              <a:buNone/>
            </a:pPr>
            <a:r>
              <a:rPr lang="en-US" b="1" dirty="0" smtClean="0"/>
              <a:t>Flibbertigibbet:</a:t>
            </a:r>
            <a:r>
              <a:rPr lang="en-US" dirty="0" smtClean="0"/>
              <a:t> (noun) flighty person, irresponsible, scatterbrained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i="1" dirty="0" smtClean="0"/>
              <a:t>The professor was more of a flibbertigibbet than an </a:t>
            </a:r>
            <a:r>
              <a:rPr lang="en-US" i="1" dirty="0" err="1" smtClean="0"/>
              <a:t>intellectua</a:t>
            </a:r>
            <a:r>
              <a:rPr lang="cs-CZ" i="1" dirty="0" smtClean="0"/>
              <a:t>l</a:t>
            </a:r>
            <a:endParaRPr lang="en-US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 10 Funniest Outdated 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Rigmarole: (noun) needless motion, complex, excess steps </a:t>
            </a:r>
            <a:endParaRPr lang="cs-CZ" b="1" dirty="0" smtClean="0"/>
          </a:p>
          <a:p>
            <a:pPr>
              <a:buNone/>
            </a:pPr>
            <a:r>
              <a:rPr lang="en-US" b="1" dirty="0" smtClean="0"/>
              <a:t>-</a:t>
            </a:r>
            <a:r>
              <a:rPr lang="en-US" dirty="0" smtClean="0"/>
              <a:t> </a:t>
            </a:r>
            <a:r>
              <a:rPr lang="en-US" i="1" dirty="0" smtClean="0"/>
              <a:t>Have you seen all the rigmarole you have to go through at airport security these days?</a:t>
            </a:r>
            <a:r>
              <a:rPr lang="en-US" dirty="0" smtClean="0"/>
              <a:t> </a:t>
            </a:r>
          </a:p>
          <a:p>
            <a:endParaRPr lang="cs-CZ" b="1" dirty="0" smtClean="0"/>
          </a:p>
          <a:p>
            <a:pPr>
              <a:buNone/>
            </a:pPr>
            <a:r>
              <a:rPr lang="en-US" b="1" dirty="0" smtClean="0"/>
              <a:t>Gobbledygook:</a:t>
            </a:r>
            <a:r>
              <a:rPr lang="en-US" dirty="0" smtClean="0"/>
              <a:t> (noun) nonsense or jargon </a:t>
            </a:r>
            <a:endParaRPr lang="cs-CZ" dirty="0" smtClean="0"/>
          </a:p>
          <a:p>
            <a:pPr>
              <a:buFontTx/>
              <a:buChar char="-"/>
            </a:pPr>
            <a:r>
              <a:rPr lang="en-US" i="1" dirty="0" smtClean="0"/>
              <a:t>This manual is full of gobbledygook.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 Malarkey:</a:t>
            </a:r>
            <a:r>
              <a:rPr lang="en-US" dirty="0" smtClean="0"/>
              <a:t> (noun) insincere talk - </a:t>
            </a:r>
            <a:r>
              <a:rPr lang="en-US" i="1" dirty="0" smtClean="0"/>
              <a:t>The politician's speech was full of malarkey.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 Bamboozle:</a:t>
            </a:r>
            <a:r>
              <a:rPr lang="en-US" dirty="0" smtClean="0"/>
              <a:t> (v.) cheat somebody - </a:t>
            </a:r>
            <a:r>
              <a:rPr lang="en-US" i="1" dirty="0" smtClean="0"/>
              <a:t>The sales person tried to bamboozle us into purchasing</a:t>
            </a:r>
            <a:r>
              <a:rPr lang="en-US" dirty="0" smtClean="0"/>
              <a:t> the defective items. </a:t>
            </a:r>
            <a:r>
              <a:rPr lang="en-US" b="1" dirty="0" smtClean="0"/>
              <a:t> 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Cockamamie:</a:t>
            </a:r>
            <a:r>
              <a:rPr lang="en-US" dirty="0" smtClean="0"/>
              <a:t> (adjective) trivial, ridiculous - </a:t>
            </a:r>
            <a:r>
              <a:rPr lang="en-US" i="1" dirty="0" smtClean="0"/>
              <a:t>It was a cockamamie idea to begin with.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Mollycoddle:</a:t>
            </a:r>
            <a:r>
              <a:rPr lang="en-US" dirty="0" smtClean="0"/>
              <a:t> (transitive verb) pamper and spoil somebody - </a:t>
            </a:r>
            <a:r>
              <a:rPr lang="en-US" i="1" dirty="0" smtClean="0"/>
              <a:t>The king insists his royal staff mollycoddle his children.</a:t>
            </a:r>
            <a:r>
              <a:rPr lang="en-US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8000" dirty="0" err="1" smtClean="0"/>
              <a:t>Thank</a:t>
            </a:r>
            <a:r>
              <a:rPr lang="cs-CZ" sz="8000" dirty="0" smtClean="0"/>
              <a:t> </a:t>
            </a:r>
            <a:r>
              <a:rPr lang="cs-CZ" sz="8000" dirty="0" err="1" smtClean="0"/>
              <a:t>you</a:t>
            </a:r>
            <a:r>
              <a:rPr lang="cs-CZ" sz="8000" dirty="0" smtClean="0"/>
              <a:t> </a:t>
            </a:r>
            <a:r>
              <a:rPr lang="cs-CZ" sz="8000" dirty="0" err="1" smtClean="0"/>
              <a:t>very</a:t>
            </a:r>
            <a:r>
              <a:rPr lang="cs-CZ" sz="8000" dirty="0" smtClean="0"/>
              <a:t> much </a:t>
            </a:r>
            <a:r>
              <a:rPr lang="cs-CZ" sz="8000" dirty="0" err="1" smtClean="0"/>
              <a:t>for</a:t>
            </a:r>
            <a:r>
              <a:rPr lang="cs-CZ" sz="8000" dirty="0" smtClean="0"/>
              <a:t> </a:t>
            </a:r>
            <a:r>
              <a:rPr lang="cs-CZ" sz="8000" dirty="0" err="1" smtClean="0"/>
              <a:t>your</a:t>
            </a:r>
            <a:r>
              <a:rPr lang="cs-CZ" sz="8000" dirty="0" smtClean="0"/>
              <a:t> </a:t>
            </a:r>
            <a:r>
              <a:rPr lang="cs-CZ" sz="8000" dirty="0" err="1" smtClean="0"/>
              <a:t>attention</a:t>
            </a:r>
            <a:endParaRPr lang="cs-CZ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Register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as: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Jargon</a:t>
            </a:r>
            <a:endParaRPr lang="cs-CZ" dirty="0" smtClean="0"/>
          </a:p>
          <a:p>
            <a:r>
              <a:rPr lang="cs-CZ" dirty="0" smtClean="0"/>
              <a:t>Tenor</a:t>
            </a:r>
          </a:p>
          <a:p>
            <a:r>
              <a:rPr lang="cs-CZ" dirty="0" smtClean="0"/>
              <a:t>Style</a:t>
            </a:r>
          </a:p>
          <a:p>
            <a:r>
              <a:rPr lang="cs-CZ" dirty="0" err="1" smtClean="0"/>
              <a:t>Genre</a:t>
            </a:r>
            <a:endParaRPr lang="cs-CZ" dirty="0" smtClean="0"/>
          </a:p>
          <a:p>
            <a:r>
              <a:rPr lang="cs-CZ" dirty="0" smtClean="0"/>
              <a:t>Text </a:t>
            </a:r>
            <a:r>
              <a:rPr lang="cs-CZ" dirty="0" err="1" smtClean="0"/>
              <a:t>types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Martin </a:t>
            </a:r>
            <a:r>
              <a:rPr lang="cs-CZ" dirty="0" err="1" smtClean="0"/>
              <a:t>Joos</a:t>
            </a:r>
            <a:r>
              <a:rPr lang="cs-CZ" dirty="0" smtClean="0"/>
              <a:t> – 5 </a:t>
            </a:r>
            <a:r>
              <a:rPr lang="cs-CZ" dirty="0" err="1" smtClean="0"/>
              <a:t>styles</a:t>
            </a:r>
            <a:r>
              <a:rPr lang="cs-CZ" dirty="0" smtClean="0"/>
              <a:t> in </a:t>
            </a:r>
            <a:r>
              <a:rPr lang="cs-CZ" dirty="0" err="1" smtClean="0"/>
              <a:t>spoken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Frozen</a:t>
            </a:r>
            <a:r>
              <a:rPr lang="cs-CZ" b="1" dirty="0" smtClean="0"/>
              <a:t> – </a:t>
            </a:r>
            <a:r>
              <a:rPr lang="cs-CZ" dirty="0" err="1" smtClean="0"/>
              <a:t>printed</a:t>
            </a:r>
            <a:r>
              <a:rPr lang="cs-CZ" dirty="0" smtClean="0"/>
              <a:t> </a:t>
            </a:r>
            <a:r>
              <a:rPr lang="cs-CZ" dirty="0" err="1" smtClean="0"/>
              <a:t>unchanged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(</a:t>
            </a:r>
            <a:r>
              <a:rPr lang="cs-CZ" dirty="0" err="1" smtClean="0"/>
              <a:t>wedding</a:t>
            </a:r>
            <a:r>
              <a:rPr lang="cs-CZ" dirty="0" smtClean="0"/>
              <a:t> </a:t>
            </a:r>
            <a:r>
              <a:rPr lang="cs-CZ" dirty="0" err="1" smtClean="0"/>
              <a:t>vowes</a:t>
            </a:r>
            <a:r>
              <a:rPr lang="cs-CZ" dirty="0" smtClean="0"/>
              <a:t>, </a:t>
            </a:r>
            <a:r>
              <a:rPr lang="cs-CZ" dirty="0" err="1" smtClean="0"/>
              <a:t>ritualistic</a:t>
            </a:r>
            <a:r>
              <a:rPr lang="cs-CZ" dirty="0" smtClean="0"/>
              <a:t>, </a:t>
            </a:r>
            <a:r>
              <a:rPr lang="cs-CZ" dirty="0" err="1" smtClean="0"/>
              <a:t>monotone</a:t>
            </a:r>
            <a:r>
              <a:rPr lang="cs-CZ" b="1" dirty="0" smtClean="0"/>
              <a:t>)</a:t>
            </a:r>
          </a:p>
          <a:p>
            <a:r>
              <a:rPr lang="en-US" b="1" dirty="0" smtClean="0"/>
              <a:t>Formal:</a:t>
            </a:r>
            <a:r>
              <a:rPr lang="en-US" dirty="0" smtClean="0"/>
              <a:t> One-way participation, no interruption. Technical vocabulary or exact definitions are important. Includes presentations or introductions between strangers.</a:t>
            </a:r>
            <a:endParaRPr lang="cs-CZ" dirty="0" smtClean="0"/>
          </a:p>
          <a:p>
            <a:r>
              <a:rPr lang="en-US" b="1" dirty="0" smtClean="0"/>
              <a:t>Casual:</a:t>
            </a:r>
            <a:r>
              <a:rPr lang="en-US" dirty="0" smtClean="0"/>
              <a:t> In-group friends and acquaintances. No background information provided. </a:t>
            </a:r>
            <a:r>
              <a:rPr lang="en-US" dirty="0" smtClean="0">
                <a:hlinkClick r:id="rId2" tooltip="Elliptical construction"/>
              </a:rPr>
              <a:t>Ellipsis</a:t>
            </a:r>
            <a:r>
              <a:rPr lang="en-US" dirty="0" smtClean="0"/>
              <a:t> and </a:t>
            </a:r>
            <a:r>
              <a:rPr lang="en-US" dirty="0" smtClean="0">
                <a:hlinkClick r:id="rId3" tooltip="Slang"/>
              </a:rPr>
              <a:t>slang</a:t>
            </a:r>
            <a:r>
              <a:rPr lang="en-US" dirty="0" smtClean="0"/>
              <a:t> common. Interruptions common. This is common among friends in a social setting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Consultative:</a:t>
            </a:r>
            <a:r>
              <a:rPr lang="en-US" dirty="0" smtClean="0"/>
              <a:t> Two-way participation. Background information is provided — prior knowledge is not assumed. "Back-channel behavior" such as "uh huh", "I see", etc. is common. Interruptions are allowed. Examples include teacher/student, doctor/patient, expert/apprentice, etc.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Intimate:</a:t>
            </a:r>
            <a:r>
              <a:rPr lang="en-US" dirty="0" smtClean="0"/>
              <a:t> Non-public. Intonation more important than wording or grammar. Private vocabulary. Also includes non-verbal messages. This is most common among family members and close friends.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FORMAL		x		INFORMAL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Formal</a:t>
            </a:r>
            <a:r>
              <a:rPr lang="en-US" dirty="0" smtClean="0"/>
              <a:t> English is used in "serious" texts and situations — for example, in official documents, books, news reports, articles, business letters or official speeches. </a:t>
            </a:r>
            <a:endParaRPr lang="cs-CZ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Informal</a:t>
            </a:r>
            <a:r>
              <a:rPr lang="en-US" dirty="0" smtClean="0"/>
              <a:t> English is used in everyday conversations and in personal letters.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 CONTRACTIONS (he´s,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aren</a:t>
            </a:r>
            <a:r>
              <a:rPr lang="cs-CZ" dirty="0" smtClean="0"/>
              <a:t>´t)</a:t>
            </a:r>
          </a:p>
          <a:p>
            <a:r>
              <a:rPr lang="cs-CZ" dirty="0" smtClean="0"/>
              <a:t>LESS ACTIVE VOICE (more </a:t>
            </a:r>
            <a:r>
              <a:rPr lang="cs-CZ" dirty="0" err="1" smtClean="0"/>
              <a:t>passive</a:t>
            </a:r>
            <a:r>
              <a:rPr lang="cs-CZ" dirty="0" smtClean="0"/>
              <a:t>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 has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received</a:t>
            </a:r>
            <a:r>
              <a:rPr lang="cs-CZ" dirty="0" smtClean="0"/>
              <a:t> </a:t>
            </a:r>
            <a:r>
              <a:rPr lang="cs-CZ" dirty="0" err="1" smtClean="0"/>
              <a:t>successfully</a:t>
            </a:r>
            <a:r>
              <a:rPr lang="cs-CZ" dirty="0" smtClean="0"/>
              <a:t> </a:t>
            </a:r>
          </a:p>
          <a:p>
            <a:r>
              <a:rPr lang="cs-CZ" dirty="0" smtClean="0"/>
              <a:t>LESS </a:t>
            </a:r>
            <a:r>
              <a:rPr lang="cs-CZ" dirty="0" err="1" smtClean="0"/>
              <a:t>phrasal</a:t>
            </a:r>
            <a:r>
              <a:rPr lang="cs-CZ" dirty="0" smtClean="0"/>
              <a:t> </a:t>
            </a:r>
            <a:r>
              <a:rPr lang="cs-CZ" dirty="0" err="1" smtClean="0"/>
              <a:t>verbs</a:t>
            </a:r>
            <a:r>
              <a:rPr lang="cs-CZ" dirty="0" smtClean="0"/>
              <a:t> – many are </a:t>
            </a:r>
            <a:r>
              <a:rPr lang="cs-CZ" dirty="0" err="1" smtClean="0"/>
              <a:t>avoided</a:t>
            </a:r>
            <a:endParaRPr lang="cs-CZ" dirty="0" smtClean="0"/>
          </a:p>
          <a:p>
            <a:r>
              <a:rPr lang="cs-CZ" dirty="0" smtClean="0"/>
              <a:t>No slang</a:t>
            </a:r>
          </a:p>
          <a:p>
            <a:r>
              <a:rPr lang="cs-CZ" dirty="0" err="1" smtClean="0"/>
              <a:t>Usage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 not </a:t>
            </a:r>
            <a:r>
              <a:rPr lang="cs-CZ" dirty="0" err="1" smtClean="0"/>
              <a:t>singular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 </a:t>
            </a:r>
            <a:r>
              <a:rPr lang="cs-CZ" dirty="0" err="1" smtClean="0"/>
              <a:t>can</a:t>
            </a:r>
            <a:r>
              <a:rPr lang="cs-CZ" dirty="0" smtClean="0"/>
              <a:t> help </a:t>
            </a:r>
            <a:r>
              <a:rPr lang="cs-CZ" dirty="0" err="1" smtClean="0"/>
              <a:t>you</a:t>
            </a:r>
            <a:r>
              <a:rPr lang="cs-CZ" dirty="0" smtClean="0"/>
              <a:t> to </a:t>
            </a:r>
            <a:r>
              <a:rPr lang="cs-CZ" dirty="0" err="1" smtClean="0"/>
              <a:t>solve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, </a:t>
            </a:r>
            <a:r>
              <a:rPr lang="cs-CZ" dirty="0" err="1" smtClean="0"/>
              <a:t>call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				</a:t>
            </a:r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assist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resolution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116</TotalTime>
  <Words>1311</Words>
  <Application>Microsoft Office PowerPoint</Application>
  <PresentationFormat>Předvádění na obrazovce (4:3)</PresentationFormat>
  <Paragraphs>168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Arkýř</vt:lpstr>
      <vt:lpstr>Synonymy, outdated words</vt:lpstr>
      <vt:lpstr>WORD REGISTER </vt:lpstr>
      <vt:lpstr>Register is also called as:</vt:lpstr>
      <vt:lpstr>Martin Joos – 5 styles in spoken English</vt:lpstr>
      <vt:lpstr>Snímek 5</vt:lpstr>
      <vt:lpstr>Snímek 6</vt:lpstr>
      <vt:lpstr>FORMAL  x  INFORMAL</vt:lpstr>
      <vt:lpstr>FORMAL</vt:lpstr>
      <vt:lpstr>Snímek 9</vt:lpstr>
      <vt:lpstr>Snímek 10</vt:lpstr>
      <vt:lpstr>Snímek 11</vt:lpstr>
      <vt:lpstr>Synonym:</vt:lpstr>
      <vt:lpstr>Synonymy (equivalence relation)</vt:lpstr>
      <vt:lpstr>Full synonymy</vt:lpstr>
      <vt:lpstr>Snímek 15</vt:lpstr>
      <vt:lpstr>Snímek 16</vt:lpstr>
      <vt:lpstr>Snímek 17</vt:lpstr>
      <vt:lpstr>Snímek 18</vt:lpstr>
      <vt:lpstr>Snímek 19</vt:lpstr>
      <vt:lpstr>euphemism</vt:lpstr>
      <vt:lpstr>Different syntactic behaviour of synonyms:</vt:lpstr>
      <vt:lpstr>Slang and synonymes</vt:lpstr>
      <vt:lpstr>Antonyms:</vt:lpstr>
      <vt:lpstr>Outdated words</vt:lpstr>
      <vt:lpstr>Examples of outdated words</vt:lpstr>
      <vt:lpstr>Top 10 Funniest Outdated Words</vt:lpstr>
      <vt:lpstr>Top 10 Funniest Outdated Words</vt:lpstr>
      <vt:lpstr>Snímek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Register</dc:title>
  <dc:creator>Regisek</dc:creator>
  <cp:lastModifiedBy> </cp:lastModifiedBy>
  <cp:revision>17</cp:revision>
  <dcterms:created xsi:type="dcterms:W3CDTF">2011-11-19T18:29:30Z</dcterms:created>
  <dcterms:modified xsi:type="dcterms:W3CDTF">2016-11-07T12:03:57Z</dcterms:modified>
</cp:coreProperties>
</file>