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3" d="100"/>
          <a:sy n="113" d="100"/>
        </p:scale>
        <p:origin x="45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58FC37-AC73-4BA1-AB59-E6A9336A524A}"/>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C883BBB9-60F4-4AE4-99C5-FA350C76D5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9787E8DB-BAB4-4F3A-BC85-8E04ECC2164C}"/>
              </a:ext>
            </a:extLst>
          </p:cNvPr>
          <p:cNvSpPr>
            <a:spLocks noGrp="1"/>
          </p:cNvSpPr>
          <p:nvPr>
            <p:ph type="dt" sz="half" idx="10"/>
          </p:nvPr>
        </p:nvSpPr>
        <p:spPr/>
        <p:txBody>
          <a:bodyPr/>
          <a:lstStyle/>
          <a:p>
            <a:fld id="{095649EE-077C-4F32-B8E8-6E60F4A174E2}" type="datetimeFigureOut">
              <a:rPr lang="cs-CZ" smtClean="0"/>
              <a:t>16.02.2024</a:t>
            </a:fld>
            <a:endParaRPr lang="cs-CZ"/>
          </a:p>
        </p:txBody>
      </p:sp>
      <p:sp>
        <p:nvSpPr>
          <p:cNvPr id="5" name="Zástupný symbol pro zápatí 4">
            <a:extLst>
              <a:ext uri="{FF2B5EF4-FFF2-40B4-BE49-F238E27FC236}">
                <a16:creationId xmlns:a16="http://schemas.microsoft.com/office/drawing/2014/main" id="{D99017E5-A89B-4B4C-8B07-3B8199560BF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8FC56F0-647D-41BB-B52F-AC0083ABF38F}"/>
              </a:ext>
            </a:extLst>
          </p:cNvPr>
          <p:cNvSpPr>
            <a:spLocks noGrp="1"/>
          </p:cNvSpPr>
          <p:nvPr>
            <p:ph type="sldNum" sz="quarter" idx="12"/>
          </p:nvPr>
        </p:nvSpPr>
        <p:spPr/>
        <p:txBody>
          <a:bodyPr/>
          <a:lstStyle/>
          <a:p>
            <a:fld id="{243C16B8-BD46-47B9-AB9A-35F94D8C5ECD}" type="slidenum">
              <a:rPr lang="cs-CZ" smtClean="0"/>
              <a:t>‹#›</a:t>
            </a:fld>
            <a:endParaRPr lang="cs-CZ"/>
          </a:p>
        </p:txBody>
      </p:sp>
    </p:spTree>
    <p:extLst>
      <p:ext uri="{BB962C8B-B14F-4D97-AF65-F5344CB8AC3E}">
        <p14:creationId xmlns:p14="http://schemas.microsoft.com/office/powerpoint/2010/main" val="2899413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9A63FC-E4A2-40A0-9832-948AD59109EB}"/>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58D26E16-FE38-436C-B940-6952E206E819}"/>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FDEBBEB-44B6-43EA-8543-9DB7CA9AEC77}"/>
              </a:ext>
            </a:extLst>
          </p:cNvPr>
          <p:cNvSpPr>
            <a:spLocks noGrp="1"/>
          </p:cNvSpPr>
          <p:nvPr>
            <p:ph type="dt" sz="half" idx="10"/>
          </p:nvPr>
        </p:nvSpPr>
        <p:spPr/>
        <p:txBody>
          <a:bodyPr/>
          <a:lstStyle/>
          <a:p>
            <a:fld id="{095649EE-077C-4F32-B8E8-6E60F4A174E2}" type="datetimeFigureOut">
              <a:rPr lang="cs-CZ" smtClean="0"/>
              <a:t>16.02.2024</a:t>
            </a:fld>
            <a:endParaRPr lang="cs-CZ"/>
          </a:p>
        </p:txBody>
      </p:sp>
      <p:sp>
        <p:nvSpPr>
          <p:cNvPr id="5" name="Zástupný symbol pro zápatí 4">
            <a:extLst>
              <a:ext uri="{FF2B5EF4-FFF2-40B4-BE49-F238E27FC236}">
                <a16:creationId xmlns:a16="http://schemas.microsoft.com/office/drawing/2014/main" id="{F72E573E-0569-4039-9C13-243FCAC8AB4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1D7C773-E32F-4F00-812A-8F3EA64F876C}"/>
              </a:ext>
            </a:extLst>
          </p:cNvPr>
          <p:cNvSpPr>
            <a:spLocks noGrp="1"/>
          </p:cNvSpPr>
          <p:nvPr>
            <p:ph type="sldNum" sz="quarter" idx="12"/>
          </p:nvPr>
        </p:nvSpPr>
        <p:spPr/>
        <p:txBody>
          <a:bodyPr/>
          <a:lstStyle/>
          <a:p>
            <a:fld id="{243C16B8-BD46-47B9-AB9A-35F94D8C5ECD}" type="slidenum">
              <a:rPr lang="cs-CZ" smtClean="0"/>
              <a:t>‹#›</a:t>
            </a:fld>
            <a:endParaRPr lang="cs-CZ"/>
          </a:p>
        </p:txBody>
      </p:sp>
    </p:spTree>
    <p:extLst>
      <p:ext uri="{BB962C8B-B14F-4D97-AF65-F5344CB8AC3E}">
        <p14:creationId xmlns:p14="http://schemas.microsoft.com/office/powerpoint/2010/main" val="702028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5E24BE91-489B-4B68-84D8-ABCD33C11AD9}"/>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CC5D5694-7B57-43CC-A1A5-75212E257768}"/>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2731892-3676-49A0-BD64-4563A5CB2363}"/>
              </a:ext>
            </a:extLst>
          </p:cNvPr>
          <p:cNvSpPr>
            <a:spLocks noGrp="1"/>
          </p:cNvSpPr>
          <p:nvPr>
            <p:ph type="dt" sz="half" idx="10"/>
          </p:nvPr>
        </p:nvSpPr>
        <p:spPr/>
        <p:txBody>
          <a:bodyPr/>
          <a:lstStyle/>
          <a:p>
            <a:fld id="{095649EE-077C-4F32-B8E8-6E60F4A174E2}" type="datetimeFigureOut">
              <a:rPr lang="cs-CZ" smtClean="0"/>
              <a:t>16.02.2024</a:t>
            </a:fld>
            <a:endParaRPr lang="cs-CZ"/>
          </a:p>
        </p:txBody>
      </p:sp>
      <p:sp>
        <p:nvSpPr>
          <p:cNvPr id="5" name="Zástupný symbol pro zápatí 4">
            <a:extLst>
              <a:ext uri="{FF2B5EF4-FFF2-40B4-BE49-F238E27FC236}">
                <a16:creationId xmlns:a16="http://schemas.microsoft.com/office/drawing/2014/main" id="{527E3FD2-7092-49C4-9BEA-6716F259BB8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F3986A1-FFE0-414E-84B4-3860ADCB52A2}"/>
              </a:ext>
            </a:extLst>
          </p:cNvPr>
          <p:cNvSpPr>
            <a:spLocks noGrp="1"/>
          </p:cNvSpPr>
          <p:nvPr>
            <p:ph type="sldNum" sz="quarter" idx="12"/>
          </p:nvPr>
        </p:nvSpPr>
        <p:spPr/>
        <p:txBody>
          <a:bodyPr/>
          <a:lstStyle/>
          <a:p>
            <a:fld id="{243C16B8-BD46-47B9-AB9A-35F94D8C5ECD}" type="slidenum">
              <a:rPr lang="cs-CZ" smtClean="0"/>
              <a:t>‹#›</a:t>
            </a:fld>
            <a:endParaRPr lang="cs-CZ"/>
          </a:p>
        </p:txBody>
      </p:sp>
    </p:spTree>
    <p:extLst>
      <p:ext uri="{BB962C8B-B14F-4D97-AF65-F5344CB8AC3E}">
        <p14:creationId xmlns:p14="http://schemas.microsoft.com/office/powerpoint/2010/main" val="2623428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E42A3F-C375-4044-9349-7FEA0AD34158}"/>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7244C53E-8D3A-4788-884C-690C0A6DF327}"/>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06257E2-5CC4-4A05-893E-A5DB4157ED2F}"/>
              </a:ext>
            </a:extLst>
          </p:cNvPr>
          <p:cNvSpPr>
            <a:spLocks noGrp="1"/>
          </p:cNvSpPr>
          <p:nvPr>
            <p:ph type="dt" sz="half" idx="10"/>
          </p:nvPr>
        </p:nvSpPr>
        <p:spPr/>
        <p:txBody>
          <a:bodyPr/>
          <a:lstStyle/>
          <a:p>
            <a:fld id="{095649EE-077C-4F32-B8E8-6E60F4A174E2}" type="datetimeFigureOut">
              <a:rPr lang="cs-CZ" smtClean="0"/>
              <a:t>16.02.2024</a:t>
            </a:fld>
            <a:endParaRPr lang="cs-CZ"/>
          </a:p>
        </p:txBody>
      </p:sp>
      <p:sp>
        <p:nvSpPr>
          <p:cNvPr id="5" name="Zástupný symbol pro zápatí 4">
            <a:extLst>
              <a:ext uri="{FF2B5EF4-FFF2-40B4-BE49-F238E27FC236}">
                <a16:creationId xmlns:a16="http://schemas.microsoft.com/office/drawing/2014/main" id="{8327F2F2-0BB6-4A2A-9325-5DBD213CF4A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3931BDF-4A40-413D-A442-FBAD0992BA25}"/>
              </a:ext>
            </a:extLst>
          </p:cNvPr>
          <p:cNvSpPr>
            <a:spLocks noGrp="1"/>
          </p:cNvSpPr>
          <p:nvPr>
            <p:ph type="sldNum" sz="quarter" idx="12"/>
          </p:nvPr>
        </p:nvSpPr>
        <p:spPr/>
        <p:txBody>
          <a:bodyPr/>
          <a:lstStyle/>
          <a:p>
            <a:fld id="{243C16B8-BD46-47B9-AB9A-35F94D8C5ECD}" type="slidenum">
              <a:rPr lang="cs-CZ" smtClean="0"/>
              <a:t>‹#›</a:t>
            </a:fld>
            <a:endParaRPr lang="cs-CZ"/>
          </a:p>
        </p:txBody>
      </p:sp>
    </p:spTree>
    <p:extLst>
      <p:ext uri="{BB962C8B-B14F-4D97-AF65-F5344CB8AC3E}">
        <p14:creationId xmlns:p14="http://schemas.microsoft.com/office/powerpoint/2010/main" val="33439173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7AACEDD-8B56-4410-92D8-AB8747CFD765}"/>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9AA625A8-C213-45EC-92B0-877CA0F939B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434B5201-049F-47B4-8F4B-DCBF52E546B7}"/>
              </a:ext>
            </a:extLst>
          </p:cNvPr>
          <p:cNvSpPr>
            <a:spLocks noGrp="1"/>
          </p:cNvSpPr>
          <p:nvPr>
            <p:ph type="dt" sz="half" idx="10"/>
          </p:nvPr>
        </p:nvSpPr>
        <p:spPr/>
        <p:txBody>
          <a:bodyPr/>
          <a:lstStyle/>
          <a:p>
            <a:fld id="{095649EE-077C-4F32-B8E8-6E60F4A174E2}" type="datetimeFigureOut">
              <a:rPr lang="cs-CZ" smtClean="0"/>
              <a:t>16.02.2024</a:t>
            </a:fld>
            <a:endParaRPr lang="cs-CZ"/>
          </a:p>
        </p:txBody>
      </p:sp>
      <p:sp>
        <p:nvSpPr>
          <p:cNvPr id="5" name="Zástupný symbol pro zápatí 4">
            <a:extLst>
              <a:ext uri="{FF2B5EF4-FFF2-40B4-BE49-F238E27FC236}">
                <a16:creationId xmlns:a16="http://schemas.microsoft.com/office/drawing/2014/main" id="{DD36419E-E3ED-4C07-96DE-229A17C1B9A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8D86A3B-1378-494E-93AC-7F7A8828CFD7}"/>
              </a:ext>
            </a:extLst>
          </p:cNvPr>
          <p:cNvSpPr>
            <a:spLocks noGrp="1"/>
          </p:cNvSpPr>
          <p:nvPr>
            <p:ph type="sldNum" sz="quarter" idx="12"/>
          </p:nvPr>
        </p:nvSpPr>
        <p:spPr/>
        <p:txBody>
          <a:bodyPr/>
          <a:lstStyle/>
          <a:p>
            <a:fld id="{243C16B8-BD46-47B9-AB9A-35F94D8C5ECD}" type="slidenum">
              <a:rPr lang="cs-CZ" smtClean="0"/>
              <a:t>‹#›</a:t>
            </a:fld>
            <a:endParaRPr lang="cs-CZ"/>
          </a:p>
        </p:txBody>
      </p:sp>
    </p:spTree>
    <p:extLst>
      <p:ext uri="{BB962C8B-B14F-4D97-AF65-F5344CB8AC3E}">
        <p14:creationId xmlns:p14="http://schemas.microsoft.com/office/powerpoint/2010/main" val="6933660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1156930-2543-4D96-B62F-F82296D2C7CF}"/>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3E816E26-471B-4FB5-95FE-69D2FF3DEB00}"/>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8B26EE94-E51D-4B78-9E0B-1750A22AAE52}"/>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482D139C-1BBF-46E5-807C-126F3353A62E}"/>
              </a:ext>
            </a:extLst>
          </p:cNvPr>
          <p:cNvSpPr>
            <a:spLocks noGrp="1"/>
          </p:cNvSpPr>
          <p:nvPr>
            <p:ph type="dt" sz="half" idx="10"/>
          </p:nvPr>
        </p:nvSpPr>
        <p:spPr/>
        <p:txBody>
          <a:bodyPr/>
          <a:lstStyle/>
          <a:p>
            <a:fld id="{095649EE-077C-4F32-B8E8-6E60F4A174E2}" type="datetimeFigureOut">
              <a:rPr lang="cs-CZ" smtClean="0"/>
              <a:t>16.02.2024</a:t>
            </a:fld>
            <a:endParaRPr lang="cs-CZ"/>
          </a:p>
        </p:txBody>
      </p:sp>
      <p:sp>
        <p:nvSpPr>
          <p:cNvPr id="6" name="Zástupný symbol pro zápatí 5">
            <a:extLst>
              <a:ext uri="{FF2B5EF4-FFF2-40B4-BE49-F238E27FC236}">
                <a16:creationId xmlns:a16="http://schemas.microsoft.com/office/drawing/2014/main" id="{881DA040-587C-4AFA-8C00-4EB7F8A62B9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6432814D-42A8-42D8-B629-446731D530E9}"/>
              </a:ext>
            </a:extLst>
          </p:cNvPr>
          <p:cNvSpPr>
            <a:spLocks noGrp="1"/>
          </p:cNvSpPr>
          <p:nvPr>
            <p:ph type="sldNum" sz="quarter" idx="12"/>
          </p:nvPr>
        </p:nvSpPr>
        <p:spPr/>
        <p:txBody>
          <a:bodyPr/>
          <a:lstStyle/>
          <a:p>
            <a:fld id="{243C16B8-BD46-47B9-AB9A-35F94D8C5ECD}" type="slidenum">
              <a:rPr lang="cs-CZ" smtClean="0"/>
              <a:t>‹#›</a:t>
            </a:fld>
            <a:endParaRPr lang="cs-CZ"/>
          </a:p>
        </p:txBody>
      </p:sp>
    </p:spTree>
    <p:extLst>
      <p:ext uri="{BB962C8B-B14F-4D97-AF65-F5344CB8AC3E}">
        <p14:creationId xmlns:p14="http://schemas.microsoft.com/office/powerpoint/2010/main" val="3278938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DD5F466-9D8B-4757-93C1-39BE7FB8BC96}"/>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38ABA616-2188-4C82-9426-DCA75ACCF9F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BE5F658F-8141-4AE9-935D-E016FA0AE7E0}"/>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5CB74385-EDBF-49EF-839B-C829DE2F360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647F85C9-DA53-47AB-8868-6DB28A0D5CD1}"/>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A1EC80EC-C9AB-4A8B-A7B1-8FB366D62849}"/>
              </a:ext>
            </a:extLst>
          </p:cNvPr>
          <p:cNvSpPr>
            <a:spLocks noGrp="1"/>
          </p:cNvSpPr>
          <p:nvPr>
            <p:ph type="dt" sz="half" idx="10"/>
          </p:nvPr>
        </p:nvSpPr>
        <p:spPr/>
        <p:txBody>
          <a:bodyPr/>
          <a:lstStyle/>
          <a:p>
            <a:fld id="{095649EE-077C-4F32-B8E8-6E60F4A174E2}" type="datetimeFigureOut">
              <a:rPr lang="cs-CZ" smtClean="0"/>
              <a:t>16.02.2024</a:t>
            </a:fld>
            <a:endParaRPr lang="cs-CZ"/>
          </a:p>
        </p:txBody>
      </p:sp>
      <p:sp>
        <p:nvSpPr>
          <p:cNvPr id="8" name="Zástupný symbol pro zápatí 7">
            <a:extLst>
              <a:ext uri="{FF2B5EF4-FFF2-40B4-BE49-F238E27FC236}">
                <a16:creationId xmlns:a16="http://schemas.microsoft.com/office/drawing/2014/main" id="{3D098812-73D4-4637-BDD9-2E85CEFED025}"/>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49CB1D55-6A3A-405D-A803-E2F6297540F8}"/>
              </a:ext>
            </a:extLst>
          </p:cNvPr>
          <p:cNvSpPr>
            <a:spLocks noGrp="1"/>
          </p:cNvSpPr>
          <p:nvPr>
            <p:ph type="sldNum" sz="quarter" idx="12"/>
          </p:nvPr>
        </p:nvSpPr>
        <p:spPr/>
        <p:txBody>
          <a:bodyPr/>
          <a:lstStyle/>
          <a:p>
            <a:fld id="{243C16B8-BD46-47B9-AB9A-35F94D8C5ECD}" type="slidenum">
              <a:rPr lang="cs-CZ" smtClean="0"/>
              <a:t>‹#›</a:t>
            </a:fld>
            <a:endParaRPr lang="cs-CZ"/>
          </a:p>
        </p:txBody>
      </p:sp>
    </p:spTree>
    <p:extLst>
      <p:ext uri="{BB962C8B-B14F-4D97-AF65-F5344CB8AC3E}">
        <p14:creationId xmlns:p14="http://schemas.microsoft.com/office/powerpoint/2010/main" val="24415253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AFBA54F-B4A4-461E-A6D1-C45FE935CB3E}"/>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4CDBE796-490F-44C8-943D-215611173521}"/>
              </a:ext>
            </a:extLst>
          </p:cNvPr>
          <p:cNvSpPr>
            <a:spLocks noGrp="1"/>
          </p:cNvSpPr>
          <p:nvPr>
            <p:ph type="dt" sz="half" idx="10"/>
          </p:nvPr>
        </p:nvSpPr>
        <p:spPr/>
        <p:txBody>
          <a:bodyPr/>
          <a:lstStyle/>
          <a:p>
            <a:fld id="{095649EE-077C-4F32-B8E8-6E60F4A174E2}" type="datetimeFigureOut">
              <a:rPr lang="cs-CZ" smtClean="0"/>
              <a:t>16.02.2024</a:t>
            </a:fld>
            <a:endParaRPr lang="cs-CZ"/>
          </a:p>
        </p:txBody>
      </p:sp>
      <p:sp>
        <p:nvSpPr>
          <p:cNvPr id="4" name="Zástupný symbol pro zápatí 3">
            <a:extLst>
              <a:ext uri="{FF2B5EF4-FFF2-40B4-BE49-F238E27FC236}">
                <a16:creationId xmlns:a16="http://schemas.microsoft.com/office/drawing/2014/main" id="{767DB58D-7783-43E5-8C40-C5B3F1EA7DD0}"/>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AE2694C3-2D73-4EB4-AC82-9B1B038F803D}"/>
              </a:ext>
            </a:extLst>
          </p:cNvPr>
          <p:cNvSpPr>
            <a:spLocks noGrp="1"/>
          </p:cNvSpPr>
          <p:nvPr>
            <p:ph type="sldNum" sz="quarter" idx="12"/>
          </p:nvPr>
        </p:nvSpPr>
        <p:spPr/>
        <p:txBody>
          <a:bodyPr/>
          <a:lstStyle/>
          <a:p>
            <a:fld id="{243C16B8-BD46-47B9-AB9A-35F94D8C5ECD}" type="slidenum">
              <a:rPr lang="cs-CZ" smtClean="0"/>
              <a:t>‹#›</a:t>
            </a:fld>
            <a:endParaRPr lang="cs-CZ"/>
          </a:p>
        </p:txBody>
      </p:sp>
    </p:spTree>
    <p:extLst>
      <p:ext uri="{BB962C8B-B14F-4D97-AF65-F5344CB8AC3E}">
        <p14:creationId xmlns:p14="http://schemas.microsoft.com/office/powerpoint/2010/main" val="2763267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4E5E00C4-7D0B-4818-80C1-98F6686315F7}"/>
              </a:ext>
            </a:extLst>
          </p:cNvPr>
          <p:cNvSpPr>
            <a:spLocks noGrp="1"/>
          </p:cNvSpPr>
          <p:nvPr>
            <p:ph type="dt" sz="half" idx="10"/>
          </p:nvPr>
        </p:nvSpPr>
        <p:spPr/>
        <p:txBody>
          <a:bodyPr/>
          <a:lstStyle/>
          <a:p>
            <a:fld id="{095649EE-077C-4F32-B8E8-6E60F4A174E2}" type="datetimeFigureOut">
              <a:rPr lang="cs-CZ" smtClean="0"/>
              <a:t>16.02.2024</a:t>
            </a:fld>
            <a:endParaRPr lang="cs-CZ"/>
          </a:p>
        </p:txBody>
      </p:sp>
      <p:sp>
        <p:nvSpPr>
          <p:cNvPr id="3" name="Zástupný symbol pro zápatí 2">
            <a:extLst>
              <a:ext uri="{FF2B5EF4-FFF2-40B4-BE49-F238E27FC236}">
                <a16:creationId xmlns:a16="http://schemas.microsoft.com/office/drawing/2014/main" id="{39CAF300-6CC7-402C-8402-2346672F415C}"/>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34D8F288-BB0B-4FEE-9166-8757650A9972}"/>
              </a:ext>
            </a:extLst>
          </p:cNvPr>
          <p:cNvSpPr>
            <a:spLocks noGrp="1"/>
          </p:cNvSpPr>
          <p:nvPr>
            <p:ph type="sldNum" sz="quarter" idx="12"/>
          </p:nvPr>
        </p:nvSpPr>
        <p:spPr/>
        <p:txBody>
          <a:bodyPr/>
          <a:lstStyle/>
          <a:p>
            <a:fld id="{243C16B8-BD46-47B9-AB9A-35F94D8C5ECD}" type="slidenum">
              <a:rPr lang="cs-CZ" smtClean="0"/>
              <a:t>‹#›</a:t>
            </a:fld>
            <a:endParaRPr lang="cs-CZ"/>
          </a:p>
        </p:txBody>
      </p:sp>
    </p:spTree>
    <p:extLst>
      <p:ext uri="{BB962C8B-B14F-4D97-AF65-F5344CB8AC3E}">
        <p14:creationId xmlns:p14="http://schemas.microsoft.com/office/powerpoint/2010/main" val="1259960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DD0A6D-59EB-4426-A238-9FC5C07B939D}"/>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E525F0E1-5F6F-4DFA-AD6F-9EC74898C88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3153AC8F-6A76-402D-B1A6-F98D6D7295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2A496527-1513-4A29-9D2B-9C3BBC7A32AA}"/>
              </a:ext>
            </a:extLst>
          </p:cNvPr>
          <p:cNvSpPr>
            <a:spLocks noGrp="1"/>
          </p:cNvSpPr>
          <p:nvPr>
            <p:ph type="dt" sz="half" idx="10"/>
          </p:nvPr>
        </p:nvSpPr>
        <p:spPr/>
        <p:txBody>
          <a:bodyPr/>
          <a:lstStyle/>
          <a:p>
            <a:fld id="{095649EE-077C-4F32-B8E8-6E60F4A174E2}" type="datetimeFigureOut">
              <a:rPr lang="cs-CZ" smtClean="0"/>
              <a:t>16.02.2024</a:t>
            </a:fld>
            <a:endParaRPr lang="cs-CZ"/>
          </a:p>
        </p:txBody>
      </p:sp>
      <p:sp>
        <p:nvSpPr>
          <p:cNvPr id="6" name="Zástupný symbol pro zápatí 5">
            <a:extLst>
              <a:ext uri="{FF2B5EF4-FFF2-40B4-BE49-F238E27FC236}">
                <a16:creationId xmlns:a16="http://schemas.microsoft.com/office/drawing/2014/main" id="{4B89665B-0359-4D1E-A70A-7FEB8B47288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09FEAE75-8465-48D5-A429-45CC9E9EA295}"/>
              </a:ext>
            </a:extLst>
          </p:cNvPr>
          <p:cNvSpPr>
            <a:spLocks noGrp="1"/>
          </p:cNvSpPr>
          <p:nvPr>
            <p:ph type="sldNum" sz="quarter" idx="12"/>
          </p:nvPr>
        </p:nvSpPr>
        <p:spPr/>
        <p:txBody>
          <a:bodyPr/>
          <a:lstStyle/>
          <a:p>
            <a:fld id="{243C16B8-BD46-47B9-AB9A-35F94D8C5ECD}" type="slidenum">
              <a:rPr lang="cs-CZ" smtClean="0"/>
              <a:t>‹#›</a:t>
            </a:fld>
            <a:endParaRPr lang="cs-CZ"/>
          </a:p>
        </p:txBody>
      </p:sp>
    </p:spTree>
    <p:extLst>
      <p:ext uri="{BB962C8B-B14F-4D97-AF65-F5344CB8AC3E}">
        <p14:creationId xmlns:p14="http://schemas.microsoft.com/office/powerpoint/2010/main" val="25777602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B7B06B-B383-4A52-AD77-DA81FD732B4A}"/>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A1B07D3A-6885-492F-90A8-59683EC60EE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9AC51C84-32B1-415E-A3BF-F08DB8127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02459DF2-70E5-484A-AAF8-56B52A1D4B63}"/>
              </a:ext>
            </a:extLst>
          </p:cNvPr>
          <p:cNvSpPr>
            <a:spLocks noGrp="1"/>
          </p:cNvSpPr>
          <p:nvPr>
            <p:ph type="dt" sz="half" idx="10"/>
          </p:nvPr>
        </p:nvSpPr>
        <p:spPr/>
        <p:txBody>
          <a:bodyPr/>
          <a:lstStyle/>
          <a:p>
            <a:fld id="{095649EE-077C-4F32-B8E8-6E60F4A174E2}" type="datetimeFigureOut">
              <a:rPr lang="cs-CZ" smtClean="0"/>
              <a:t>16.02.2024</a:t>
            </a:fld>
            <a:endParaRPr lang="cs-CZ"/>
          </a:p>
        </p:txBody>
      </p:sp>
      <p:sp>
        <p:nvSpPr>
          <p:cNvPr id="6" name="Zástupný symbol pro zápatí 5">
            <a:extLst>
              <a:ext uri="{FF2B5EF4-FFF2-40B4-BE49-F238E27FC236}">
                <a16:creationId xmlns:a16="http://schemas.microsoft.com/office/drawing/2014/main" id="{A96C21CF-DE70-416B-A31F-754123208DA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4D247DBA-FD17-4845-8DC8-ADF1F18F0A5E}"/>
              </a:ext>
            </a:extLst>
          </p:cNvPr>
          <p:cNvSpPr>
            <a:spLocks noGrp="1"/>
          </p:cNvSpPr>
          <p:nvPr>
            <p:ph type="sldNum" sz="quarter" idx="12"/>
          </p:nvPr>
        </p:nvSpPr>
        <p:spPr/>
        <p:txBody>
          <a:bodyPr/>
          <a:lstStyle/>
          <a:p>
            <a:fld id="{243C16B8-BD46-47B9-AB9A-35F94D8C5ECD}" type="slidenum">
              <a:rPr lang="cs-CZ" smtClean="0"/>
              <a:t>‹#›</a:t>
            </a:fld>
            <a:endParaRPr lang="cs-CZ"/>
          </a:p>
        </p:txBody>
      </p:sp>
    </p:spTree>
    <p:extLst>
      <p:ext uri="{BB962C8B-B14F-4D97-AF65-F5344CB8AC3E}">
        <p14:creationId xmlns:p14="http://schemas.microsoft.com/office/powerpoint/2010/main" val="21458855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30C66C99-2D1D-4FD8-BDB4-5EE780A2078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67F060C4-EA32-4A4C-B190-82674F8B60F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57676A3-E834-46B0-B537-883FEA8CDB2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5649EE-077C-4F32-B8E8-6E60F4A174E2}" type="datetimeFigureOut">
              <a:rPr lang="cs-CZ" smtClean="0"/>
              <a:t>16.02.2024</a:t>
            </a:fld>
            <a:endParaRPr lang="cs-CZ"/>
          </a:p>
        </p:txBody>
      </p:sp>
      <p:sp>
        <p:nvSpPr>
          <p:cNvPr id="5" name="Zástupný symbol pro zápatí 4">
            <a:extLst>
              <a:ext uri="{FF2B5EF4-FFF2-40B4-BE49-F238E27FC236}">
                <a16:creationId xmlns:a16="http://schemas.microsoft.com/office/drawing/2014/main" id="{EECA8B04-A193-44C7-8666-B5F0A96E9D0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03BD818D-96FA-424E-9DAB-0B2806D7DD5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3C16B8-BD46-47B9-AB9A-35F94D8C5ECD}" type="slidenum">
              <a:rPr lang="cs-CZ" smtClean="0"/>
              <a:t>‹#›</a:t>
            </a:fld>
            <a:endParaRPr lang="cs-CZ"/>
          </a:p>
        </p:txBody>
      </p:sp>
    </p:spTree>
    <p:extLst>
      <p:ext uri="{BB962C8B-B14F-4D97-AF65-F5344CB8AC3E}">
        <p14:creationId xmlns:p14="http://schemas.microsoft.com/office/powerpoint/2010/main" val="18370222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B04715-87A1-437B-ACA9-E47079DE4ED7}"/>
              </a:ext>
            </a:extLst>
          </p:cNvPr>
          <p:cNvSpPr>
            <a:spLocks noGrp="1"/>
          </p:cNvSpPr>
          <p:nvPr>
            <p:ph type="ctrTitle"/>
          </p:nvPr>
        </p:nvSpPr>
        <p:spPr/>
        <p:txBody>
          <a:bodyPr/>
          <a:lstStyle/>
          <a:p>
            <a:r>
              <a:rPr lang="cs-CZ" dirty="0" err="1"/>
              <a:t>archaisms</a:t>
            </a:r>
            <a:endParaRPr lang="cs-CZ" dirty="0"/>
          </a:p>
        </p:txBody>
      </p:sp>
      <p:sp>
        <p:nvSpPr>
          <p:cNvPr id="3" name="Podnadpis 2">
            <a:extLst>
              <a:ext uri="{FF2B5EF4-FFF2-40B4-BE49-F238E27FC236}">
                <a16:creationId xmlns:a16="http://schemas.microsoft.com/office/drawing/2014/main" id="{D7D79BED-09B6-42C6-86D8-9371FF8DE39D}"/>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14121375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D29C19-B484-4069-96CA-294794AB0008}"/>
              </a:ext>
            </a:extLst>
          </p:cNvPr>
          <p:cNvSpPr>
            <a:spLocks noGrp="1"/>
          </p:cNvSpPr>
          <p:nvPr>
            <p:ph type="title"/>
          </p:nvPr>
        </p:nvSpPr>
        <p:spPr/>
        <p:txBody>
          <a:bodyPr/>
          <a:lstStyle/>
          <a:p>
            <a:r>
              <a:rPr lang="cs-CZ" b="1" dirty="0" err="1"/>
              <a:t>Archaisms</a:t>
            </a:r>
            <a:r>
              <a:rPr lang="cs-CZ" b="1" dirty="0"/>
              <a:t>. </a:t>
            </a:r>
            <a:r>
              <a:rPr lang="cs-CZ" b="1" dirty="0" err="1"/>
              <a:t>Definition</a:t>
            </a:r>
            <a:r>
              <a:rPr lang="cs-CZ" b="1" dirty="0"/>
              <a:t>.</a:t>
            </a:r>
            <a:br>
              <a:rPr lang="cs-CZ" b="1" dirty="0"/>
            </a:br>
            <a:endParaRPr lang="cs-CZ" dirty="0"/>
          </a:p>
        </p:txBody>
      </p:sp>
      <p:sp>
        <p:nvSpPr>
          <p:cNvPr id="3" name="Zástupný symbol pro obsah 2">
            <a:extLst>
              <a:ext uri="{FF2B5EF4-FFF2-40B4-BE49-F238E27FC236}">
                <a16:creationId xmlns:a16="http://schemas.microsoft.com/office/drawing/2014/main" id="{BB1E7CB0-68E5-4318-AA8A-B06767AA5678}"/>
              </a:ext>
            </a:extLst>
          </p:cNvPr>
          <p:cNvSpPr>
            <a:spLocks noGrp="1"/>
          </p:cNvSpPr>
          <p:nvPr>
            <p:ph idx="1"/>
          </p:nvPr>
        </p:nvSpPr>
        <p:spPr/>
        <p:txBody>
          <a:bodyPr/>
          <a:lstStyle/>
          <a:p>
            <a:r>
              <a:rPr lang="en-US" dirty="0"/>
              <a:t>Archaisms are words which were once in common use but now replaced by synonyms. There is no difference in the denotational component of meaning of both words, they differ only in their connotation, mainly in their stylistic and emotional </a:t>
            </a:r>
            <a:r>
              <a:rPr lang="en-US" dirty="0" err="1"/>
              <a:t>colouring</a:t>
            </a:r>
            <a:r>
              <a:rPr lang="en-US" dirty="0"/>
              <a:t>, imparting to the process of nomination a special ancient </a:t>
            </a:r>
            <a:r>
              <a:rPr lang="en-US" dirty="0" err="1"/>
              <a:t>flavour</a:t>
            </a:r>
            <a:r>
              <a:rPr lang="en-US" dirty="0"/>
              <a:t>, making it lofty and in a way out-of-the ordinary, creating a special atmosphere.</a:t>
            </a:r>
            <a:endParaRPr lang="cs-CZ" dirty="0"/>
          </a:p>
        </p:txBody>
      </p:sp>
    </p:spTree>
    <p:extLst>
      <p:ext uri="{BB962C8B-B14F-4D97-AF65-F5344CB8AC3E}">
        <p14:creationId xmlns:p14="http://schemas.microsoft.com/office/powerpoint/2010/main" val="4258024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7F7E452-771C-4B4A-BE93-E7F5805E04A2}"/>
              </a:ext>
            </a:extLst>
          </p:cNvPr>
          <p:cNvSpPr>
            <a:spLocks noGrp="1"/>
          </p:cNvSpPr>
          <p:nvPr>
            <p:ph type="title"/>
          </p:nvPr>
        </p:nvSpPr>
        <p:spPr/>
        <p:txBody>
          <a:bodyPr/>
          <a:lstStyle/>
          <a:p>
            <a:r>
              <a:rPr lang="en-US" dirty="0"/>
              <a:t>Archaisms can be classified into lexical and grammatical.</a:t>
            </a:r>
            <a:endParaRPr lang="cs-CZ" dirty="0"/>
          </a:p>
        </p:txBody>
      </p:sp>
      <p:sp>
        <p:nvSpPr>
          <p:cNvPr id="3" name="Zástupný symbol pro obsah 2">
            <a:extLst>
              <a:ext uri="{FF2B5EF4-FFF2-40B4-BE49-F238E27FC236}">
                <a16:creationId xmlns:a16="http://schemas.microsoft.com/office/drawing/2014/main" id="{EC9412CB-1E2C-475E-AAE5-DC6B17B2AE42}"/>
              </a:ext>
            </a:extLst>
          </p:cNvPr>
          <p:cNvSpPr>
            <a:spLocks noGrp="1"/>
          </p:cNvSpPr>
          <p:nvPr>
            <p:ph idx="1"/>
          </p:nvPr>
        </p:nvSpPr>
        <p:spPr/>
        <p:txBody>
          <a:bodyPr/>
          <a:lstStyle/>
          <a:p>
            <a:r>
              <a:rPr lang="en-US" dirty="0"/>
              <a:t>Lexical archaisms are</a:t>
            </a:r>
          </a:p>
          <a:p>
            <a:r>
              <a:rPr lang="en-US" dirty="0"/>
              <a:t>words: woe (sorrow), nigh (near), aught (anything).</a:t>
            </a:r>
          </a:p>
          <a:p>
            <a:r>
              <a:rPr lang="en-US" dirty="0"/>
              <a:t>Grammatical archaisms are old grammatical</a:t>
            </a:r>
          </a:p>
          <a:p>
            <a:r>
              <a:rPr lang="en-US" dirty="0"/>
              <a:t>forms: thou (you), the -</a:t>
            </a:r>
            <a:r>
              <a:rPr lang="en-US" dirty="0" err="1"/>
              <a:t>est</a:t>
            </a:r>
            <a:r>
              <a:rPr lang="en-US" dirty="0"/>
              <a:t> inflexion for the 2nd person singular, -</a:t>
            </a:r>
            <a:r>
              <a:rPr lang="en-US" dirty="0" err="1"/>
              <a:t>th</a:t>
            </a:r>
            <a:r>
              <a:rPr lang="en-US" dirty="0"/>
              <a:t> for the 3rd person singular, the plural form of brother (brethren), tense forms like wilt, </a:t>
            </a:r>
            <a:r>
              <a:rPr lang="en-US" dirty="0" err="1"/>
              <a:t>spake</a:t>
            </a:r>
            <a:r>
              <a:rPr lang="en-US" dirty="0"/>
              <a:t>, </a:t>
            </a:r>
            <a:r>
              <a:rPr lang="en-US" dirty="0" err="1"/>
              <a:t>builded</a:t>
            </a:r>
            <a:r>
              <a:rPr lang="en-US" dirty="0"/>
              <a:t>.</a:t>
            </a:r>
          </a:p>
          <a:p>
            <a:endParaRPr lang="cs-CZ" dirty="0"/>
          </a:p>
        </p:txBody>
      </p:sp>
    </p:spTree>
    <p:extLst>
      <p:ext uri="{BB962C8B-B14F-4D97-AF65-F5344CB8AC3E}">
        <p14:creationId xmlns:p14="http://schemas.microsoft.com/office/powerpoint/2010/main" val="19038940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BE6820-F2E3-42A0-AD78-F9A8E4DF1310}"/>
              </a:ext>
            </a:extLst>
          </p:cNvPr>
          <p:cNvSpPr>
            <a:spLocks noGrp="1"/>
          </p:cNvSpPr>
          <p:nvPr>
            <p:ph type="title"/>
          </p:nvPr>
        </p:nvSpPr>
        <p:spPr/>
        <p:txBody>
          <a:bodyPr/>
          <a:lstStyle/>
          <a:p>
            <a:r>
              <a:rPr lang="en-US" dirty="0"/>
              <a:t>There are 3 stages in the aging process of words:</a:t>
            </a:r>
            <a:endParaRPr lang="cs-CZ" dirty="0"/>
          </a:p>
        </p:txBody>
      </p:sp>
      <p:sp>
        <p:nvSpPr>
          <p:cNvPr id="3" name="Zástupný symbol pro obsah 2">
            <a:extLst>
              <a:ext uri="{FF2B5EF4-FFF2-40B4-BE49-F238E27FC236}">
                <a16:creationId xmlns:a16="http://schemas.microsoft.com/office/drawing/2014/main" id="{A570B4EB-A5A1-4EA9-9A22-22BDFB828482}"/>
              </a:ext>
            </a:extLst>
          </p:cNvPr>
          <p:cNvSpPr>
            <a:spLocks noGrp="1"/>
          </p:cNvSpPr>
          <p:nvPr>
            <p:ph idx="1"/>
          </p:nvPr>
        </p:nvSpPr>
        <p:spPr/>
        <p:txBody>
          <a:bodyPr/>
          <a:lstStyle/>
          <a:p>
            <a:r>
              <a:rPr lang="en-US" dirty="0"/>
              <a:t>1. The beginning of the aging process when the word becomes rarely used.</a:t>
            </a:r>
          </a:p>
          <a:p>
            <a:endParaRPr lang="en-US" dirty="0"/>
          </a:p>
          <a:p>
            <a:r>
              <a:rPr lang="en-US" dirty="0"/>
              <a:t>To this category first of all belong morphological forms belonging to the earlier stages in the development of the language. In the English language these are the pronouns thou and its forms thee, thy and thine, the corresponding verbal ending -</a:t>
            </a:r>
            <a:r>
              <a:rPr lang="en-US" dirty="0" err="1"/>
              <a:t>est</a:t>
            </a:r>
            <a:r>
              <a:rPr lang="en-US" dirty="0"/>
              <a:t>, wilt (thou </a:t>
            </a:r>
            <a:r>
              <a:rPr lang="en-US" dirty="0" err="1"/>
              <a:t>makest</a:t>
            </a:r>
            <a:r>
              <a:rPr lang="en-US" dirty="0"/>
              <a:t>, thou wilt), the ending -(e)</a:t>
            </a:r>
            <a:r>
              <a:rPr lang="en-US" dirty="0" err="1"/>
              <a:t>th</a:t>
            </a:r>
            <a:r>
              <a:rPr lang="en-US" dirty="0"/>
              <a:t> instead of -(e)s (he </a:t>
            </a:r>
            <a:r>
              <a:rPr lang="en-US" dirty="0" err="1"/>
              <a:t>maketh</a:t>
            </a:r>
            <a:r>
              <a:rPr lang="en-US" dirty="0"/>
              <a:t>) and the pronoun ye.</a:t>
            </a:r>
            <a:endParaRPr lang="cs-CZ" dirty="0"/>
          </a:p>
        </p:txBody>
      </p:sp>
    </p:spTree>
    <p:extLst>
      <p:ext uri="{BB962C8B-B14F-4D97-AF65-F5344CB8AC3E}">
        <p14:creationId xmlns:p14="http://schemas.microsoft.com/office/powerpoint/2010/main" val="28985862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A1F731-C227-4F69-988C-B05B875BE02B}"/>
              </a:ext>
            </a:extLst>
          </p:cNvPr>
          <p:cNvSpPr>
            <a:spLocks noGrp="1"/>
          </p:cNvSpPr>
          <p:nvPr>
            <p:ph type="title"/>
          </p:nvPr>
        </p:nvSpPr>
        <p:spPr>
          <a:xfrm>
            <a:off x="838200" y="365125"/>
            <a:ext cx="10515600" cy="2378075"/>
          </a:xfrm>
        </p:spPr>
        <p:txBody>
          <a:bodyPr>
            <a:normAutofit/>
          </a:bodyPr>
          <a:lstStyle/>
          <a:p>
            <a:r>
              <a:rPr lang="en-US" sz="3600" dirty="0"/>
              <a:t>2. The second group of archaic words are those that have already gone completely out of use but are still </a:t>
            </a:r>
            <a:r>
              <a:rPr lang="en-US" sz="3600" dirty="0" err="1"/>
              <a:t>recognised</a:t>
            </a:r>
            <a:r>
              <a:rPr lang="en-US" sz="3600" dirty="0"/>
              <a:t> by the English-speaking community: e. g. methinks (it seems to me); nay (=no).</a:t>
            </a:r>
            <a:endParaRPr lang="cs-CZ" sz="3600" dirty="0"/>
          </a:p>
        </p:txBody>
      </p:sp>
      <p:sp>
        <p:nvSpPr>
          <p:cNvPr id="3" name="Zástupný symbol pro obsah 2">
            <a:extLst>
              <a:ext uri="{FF2B5EF4-FFF2-40B4-BE49-F238E27FC236}">
                <a16:creationId xmlns:a16="http://schemas.microsoft.com/office/drawing/2014/main" id="{C62599B2-39AA-4374-948A-2AC34148264A}"/>
              </a:ext>
            </a:extLst>
          </p:cNvPr>
          <p:cNvSpPr>
            <a:spLocks noGrp="1"/>
          </p:cNvSpPr>
          <p:nvPr>
            <p:ph idx="1"/>
          </p:nvPr>
        </p:nvSpPr>
        <p:spPr>
          <a:xfrm>
            <a:off x="838200" y="3141133"/>
            <a:ext cx="10515600" cy="3035830"/>
          </a:xfrm>
        </p:spPr>
        <p:txBody>
          <a:bodyPr>
            <a:normAutofit/>
          </a:bodyPr>
          <a:lstStyle/>
          <a:p>
            <a:pPr marL="0" indent="0">
              <a:buNone/>
            </a:pPr>
            <a:r>
              <a:rPr lang="en-US" sz="3200" dirty="0"/>
              <a:t>3. The third group, which may be called archaic proper, are words which are no longer recognizable in modern English, words that were in use in Old English and which have either dropped out of the language entirely or have changed in their appearance so much that they have become unrecognizable, e. g. troth (=faith); a losel (=a worthless, lazy fellow).</a:t>
            </a:r>
            <a:endParaRPr lang="cs-CZ" sz="3200" dirty="0"/>
          </a:p>
        </p:txBody>
      </p:sp>
    </p:spTree>
    <p:extLst>
      <p:ext uri="{BB962C8B-B14F-4D97-AF65-F5344CB8AC3E}">
        <p14:creationId xmlns:p14="http://schemas.microsoft.com/office/powerpoint/2010/main" val="37223018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D45057-634D-409D-B7CB-10533656C36D}"/>
              </a:ext>
            </a:extLst>
          </p:cNvPr>
          <p:cNvSpPr>
            <a:spLocks noGrp="1"/>
          </p:cNvSpPr>
          <p:nvPr>
            <p:ph type="title"/>
          </p:nvPr>
        </p:nvSpPr>
        <p:spPr>
          <a:xfrm>
            <a:off x="838200" y="365126"/>
            <a:ext cx="10515600" cy="947208"/>
          </a:xfrm>
        </p:spPr>
        <p:txBody>
          <a:bodyPr>
            <a:normAutofit fontScale="90000"/>
          </a:bodyPr>
          <a:lstStyle/>
          <a:p>
            <a:r>
              <a:rPr lang="en-US" b="1" dirty="0"/>
              <a:t>Examples of archaisms in literature:</a:t>
            </a:r>
            <a:br>
              <a:rPr lang="en-US" b="1" dirty="0"/>
            </a:br>
            <a:endParaRPr lang="cs-CZ" dirty="0"/>
          </a:p>
        </p:txBody>
      </p:sp>
      <p:sp>
        <p:nvSpPr>
          <p:cNvPr id="3" name="Zástupný symbol pro obsah 2">
            <a:extLst>
              <a:ext uri="{FF2B5EF4-FFF2-40B4-BE49-F238E27FC236}">
                <a16:creationId xmlns:a16="http://schemas.microsoft.com/office/drawing/2014/main" id="{51B46383-964A-42E9-84F2-C032D74AE123}"/>
              </a:ext>
            </a:extLst>
          </p:cNvPr>
          <p:cNvSpPr>
            <a:spLocks noGrp="1"/>
          </p:cNvSpPr>
          <p:nvPr>
            <p:ph idx="1"/>
          </p:nvPr>
        </p:nvSpPr>
        <p:spPr>
          <a:xfrm>
            <a:off x="838200" y="1312334"/>
            <a:ext cx="10515600" cy="4864629"/>
          </a:xfrm>
        </p:spPr>
        <p:txBody>
          <a:bodyPr>
            <a:normAutofit lnSpcReduction="10000"/>
          </a:bodyPr>
          <a:lstStyle/>
          <a:p>
            <a:r>
              <a:rPr lang="en-US" dirty="0"/>
              <a:t>"The old man raised the axe and split the head of John Joel </a:t>
            </a:r>
            <a:r>
              <a:rPr lang="en-US" dirty="0" err="1"/>
              <a:t>Glanton</a:t>
            </a:r>
            <a:r>
              <a:rPr lang="en-US" dirty="0"/>
              <a:t> to the thrapple." (the throat or windpipe)</a:t>
            </a:r>
          </a:p>
          <a:p>
            <a:r>
              <a:rPr lang="en-US" dirty="0"/>
              <a:t>(Cormac McCarthy, Blood Meridian, 1985)</a:t>
            </a:r>
          </a:p>
          <a:p>
            <a:r>
              <a:rPr lang="en-US" dirty="0"/>
              <a:t>…He shall lie all night betwixt my breasts.(Song of Solomon 1:13) (between)</a:t>
            </a:r>
          </a:p>
          <a:p>
            <a:r>
              <a:rPr lang="en-US" dirty="0"/>
              <a:t>"Though thou hast ever so many counsellors, yet ("yet" is generally not an archaism, but it is in this context) do not forsake the counsel of thy own soul." (English proverb) (you have, but, your)</a:t>
            </a:r>
          </a:p>
          <a:p>
            <a:r>
              <a:rPr lang="en-US" dirty="0"/>
              <a:t>"To thine own self be true." (William Shakespeare) (your)</a:t>
            </a:r>
          </a:p>
          <a:p>
            <a:r>
              <a:rPr lang="en-US" dirty="0"/>
              <a:t>It's what a cove knows that counts, </a:t>
            </a:r>
            <a:r>
              <a:rPr lang="en-US" dirty="0" err="1"/>
              <a:t>ain't</a:t>
            </a:r>
            <a:r>
              <a:rPr lang="en-US" dirty="0"/>
              <a:t> it, Sybil? (The Difference Engine, by Bruce Sterling and William Gibson) (fellow)</a:t>
            </a:r>
          </a:p>
          <a:p>
            <a:endParaRPr lang="cs-CZ" dirty="0"/>
          </a:p>
        </p:txBody>
      </p:sp>
    </p:spTree>
    <p:extLst>
      <p:ext uri="{BB962C8B-B14F-4D97-AF65-F5344CB8AC3E}">
        <p14:creationId xmlns:p14="http://schemas.microsoft.com/office/powerpoint/2010/main" val="3581534428"/>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514</Words>
  <Application>Microsoft Office PowerPoint</Application>
  <PresentationFormat>Širokoúhlá obrazovka</PresentationFormat>
  <Paragraphs>21</Paragraphs>
  <Slides>6</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6</vt:i4>
      </vt:variant>
    </vt:vector>
  </HeadingPairs>
  <TitlesOfParts>
    <vt:vector size="10" baseType="lpstr">
      <vt:lpstr>Arial</vt:lpstr>
      <vt:lpstr>Calibri</vt:lpstr>
      <vt:lpstr>Calibri Light</vt:lpstr>
      <vt:lpstr>Motiv Office</vt:lpstr>
      <vt:lpstr>archaisms</vt:lpstr>
      <vt:lpstr>Archaisms. Definition. </vt:lpstr>
      <vt:lpstr>Archaisms can be classified into lexical and grammatical.</vt:lpstr>
      <vt:lpstr>There are 3 stages in the aging process of words:</vt:lpstr>
      <vt:lpstr>2. The second group of archaic words are those that have already gone completely out of use but are still recognised by the English-speaking community: e. g. methinks (it seems to me); nay (=no).</vt:lpstr>
      <vt:lpstr>Examples of archaisms in literature: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archaisms</dc:title>
  <dc:creator>Kateřina Knoppová</dc:creator>
  <cp:lastModifiedBy>Kateřina Knoppová</cp:lastModifiedBy>
  <cp:revision>1</cp:revision>
  <dcterms:created xsi:type="dcterms:W3CDTF">2024-02-16T10:18:39Z</dcterms:created>
  <dcterms:modified xsi:type="dcterms:W3CDTF">2024-02-16T10:20:30Z</dcterms:modified>
</cp:coreProperties>
</file>