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57" r:id="rId3"/>
    <p:sldId id="271" r:id="rId4"/>
    <p:sldId id="258" r:id="rId5"/>
    <p:sldId id="277" r:id="rId6"/>
    <p:sldId id="278" r:id="rId7"/>
    <p:sldId id="279" r:id="rId8"/>
    <p:sldId id="280" r:id="rId9"/>
    <p:sldId id="260" r:id="rId10"/>
    <p:sldId id="261" r:id="rId11"/>
    <p:sldId id="262" r:id="rId12"/>
    <p:sldId id="263" r:id="rId13"/>
    <p:sldId id="272" r:id="rId14"/>
    <p:sldId id="264" r:id="rId15"/>
    <p:sldId id="266" r:id="rId16"/>
    <p:sldId id="273" r:id="rId17"/>
    <p:sldId id="265" r:id="rId18"/>
    <p:sldId id="267" r:id="rId19"/>
    <p:sldId id="268" r:id="rId20"/>
    <p:sldId id="269" r:id="rId21"/>
    <p:sldId id="270" r:id="rId22"/>
    <p:sldId id="275" r:id="rId23"/>
    <p:sldId id="281" r:id="rId24"/>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9C21236B-D4CB-40C2-AE63-1D57D87A2595}" type="datetimeFigureOut">
              <a:rPr lang="cs-CZ" smtClean="0"/>
              <a:pPr/>
              <a:t>15.05.2024</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484CF961-8306-492D-8BA7-6D0F376ADDA2}" type="slidenum">
              <a:rPr lang="cs-CZ" smtClean="0"/>
              <a:pPr/>
              <a:t>‹#›</a:t>
            </a:fld>
            <a:endParaRPr lang="cs-CZ"/>
          </a:p>
        </p:txBody>
      </p:sp>
    </p:spTree>
    <p:extLst>
      <p:ext uri="{BB962C8B-B14F-4D97-AF65-F5344CB8AC3E}">
        <p14:creationId xmlns:p14="http://schemas.microsoft.com/office/powerpoint/2010/main" val="2069458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52B803BF-FA8F-4692-A93C-67D6B3DD9680}" type="datetimeFigureOut">
              <a:rPr lang="cs-CZ" smtClean="0"/>
              <a:pPr/>
              <a:t>15.05.2024</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5034308D-52C9-4D5A-A788-9E9E552735CB}" type="slidenum">
              <a:rPr lang="cs-CZ" smtClean="0"/>
              <a:pPr/>
              <a:t>‹#›</a:t>
            </a:fld>
            <a:endParaRPr lang="cs-CZ"/>
          </a:p>
        </p:txBody>
      </p:sp>
    </p:spTree>
    <p:extLst>
      <p:ext uri="{BB962C8B-B14F-4D97-AF65-F5344CB8AC3E}">
        <p14:creationId xmlns:p14="http://schemas.microsoft.com/office/powerpoint/2010/main" val="288111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POTTER, David: </a:t>
            </a:r>
            <a:r>
              <a:rPr lang="cs-CZ" sz="1200" i="1" kern="1200" dirty="0" err="1" smtClean="0">
                <a:solidFill>
                  <a:schemeClr val="tx1"/>
                </a:solidFill>
                <a:effectLst/>
                <a:latin typeface="+mn-lt"/>
                <a:ea typeface="+mn-ea"/>
                <a:cs typeface="+mn-cs"/>
              </a:rPr>
              <a:t>Explaining</a:t>
            </a:r>
            <a:r>
              <a:rPr lang="cs-CZ" sz="1200" i="1"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Democratization</a:t>
            </a:r>
            <a:r>
              <a:rPr lang="cs-CZ" sz="1200" i="1"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In: POTTER, David a kol.: (</a:t>
            </a:r>
            <a:r>
              <a:rPr lang="cs-CZ" sz="1200" kern="1200" dirty="0" err="1" smtClean="0">
                <a:solidFill>
                  <a:schemeClr val="tx1"/>
                </a:solidFill>
                <a:effectLst/>
                <a:latin typeface="+mn-lt"/>
                <a:ea typeface="+mn-ea"/>
                <a:cs typeface="+mn-cs"/>
              </a:rPr>
              <a:t>eds</a:t>
            </a:r>
            <a:r>
              <a:rPr lang="cs-CZ" sz="1200" kern="1200" dirty="0" smtClean="0">
                <a:solidFill>
                  <a:schemeClr val="tx1"/>
                </a:solidFill>
                <a:effectLst/>
                <a:latin typeface="+mn-lt"/>
                <a:ea typeface="+mn-ea"/>
                <a:cs typeface="+mn-cs"/>
              </a:rPr>
              <a:t>.)</a:t>
            </a:r>
            <a:r>
              <a:rPr lang="cs-CZ" sz="1200" i="1"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Democratization</a:t>
            </a:r>
            <a:r>
              <a:rPr lang="cs-CZ" sz="1200" i="1"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Cambridge 2008, s. 10.</a:t>
            </a:r>
          </a:p>
          <a:p>
            <a:endParaRPr lang="cs-CZ" dirty="0"/>
          </a:p>
        </p:txBody>
      </p:sp>
      <p:sp>
        <p:nvSpPr>
          <p:cNvPr id="4" name="Zástupný symbol pro číslo snímku 3"/>
          <p:cNvSpPr>
            <a:spLocks noGrp="1"/>
          </p:cNvSpPr>
          <p:nvPr>
            <p:ph type="sldNum" sz="quarter" idx="10"/>
          </p:nvPr>
        </p:nvSpPr>
        <p:spPr/>
        <p:txBody>
          <a:bodyPr/>
          <a:lstStyle/>
          <a:p>
            <a:fld id="{5034308D-52C9-4D5A-A788-9E9E552735CB}" type="slidenum">
              <a:rPr lang="cs-CZ" smtClean="0"/>
              <a:pPr/>
              <a:t>4</a:t>
            </a:fld>
            <a:endParaRPr lang="cs-CZ"/>
          </a:p>
        </p:txBody>
      </p:sp>
    </p:spTree>
    <p:extLst>
      <p:ext uri="{BB962C8B-B14F-4D97-AF65-F5344CB8AC3E}">
        <p14:creationId xmlns:p14="http://schemas.microsoft.com/office/powerpoint/2010/main" val="2949354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ÁGH, </a:t>
            </a:r>
            <a:r>
              <a:rPr lang="cs-CZ" sz="1200" kern="1200" dirty="0" err="1" smtClean="0">
                <a:solidFill>
                  <a:schemeClr val="tx1"/>
                </a:solidFill>
                <a:effectLst/>
                <a:latin typeface="+mn-lt"/>
                <a:ea typeface="+mn-ea"/>
                <a:cs typeface="+mn-cs"/>
              </a:rPr>
              <a:t>Atilla</a:t>
            </a:r>
            <a:r>
              <a:rPr lang="cs-CZ" sz="1200"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Globalization</a:t>
            </a:r>
            <a:r>
              <a:rPr lang="cs-CZ" sz="1200" i="1" kern="1200" dirty="0" smtClean="0">
                <a:solidFill>
                  <a:schemeClr val="tx1"/>
                </a:solidFill>
                <a:effectLst/>
                <a:latin typeface="+mn-lt"/>
                <a:ea typeface="+mn-ea"/>
                <a:cs typeface="+mn-cs"/>
              </a:rPr>
              <a:t> and Centra-East </a:t>
            </a:r>
            <a:r>
              <a:rPr lang="cs-CZ" sz="1200" i="1" kern="1200" dirty="0" err="1" smtClean="0">
                <a:solidFill>
                  <a:schemeClr val="tx1"/>
                </a:solidFill>
                <a:effectLst/>
                <a:latin typeface="+mn-lt"/>
                <a:ea typeface="+mn-ea"/>
                <a:cs typeface="+mn-cs"/>
              </a:rPr>
              <a:t>European</a:t>
            </a:r>
            <a:r>
              <a:rPr lang="cs-CZ" sz="1200" i="1"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Conutries´demoratization</a:t>
            </a:r>
            <a:r>
              <a:rPr lang="cs-CZ" sz="1200" i="1"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The</a:t>
            </a:r>
            <a:r>
              <a:rPr lang="cs-CZ" sz="1200" i="1"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Fourth</a:t>
            </a:r>
            <a:r>
              <a:rPr lang="cs-CZ" sz="1200" i="1"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Wave</a:t>
            </a:r>
            <a:r>
              <a:rPr lang="cs-CZ" sz="1200" i="1"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In: MARKOWSKI, </a:t>
            </a:r>
            <a:r>
              <a:rPr lang="cs-CZ" sz="1200" kern="1200" dirty="0" err="1" smtClean="0">
                <a:solidFill>
                  <a:schemeClr val="tx1"/>
                </a:solidFill>
                <a:effectLst/>
                <a:latin typeface="+mn-lt"/>
                <a:ea typeface="+mn-ea"/>
                <a:cs typeface="+mn-cs"/>
              </a:rPr>
              <a:t>Radosław</a:t>
            </a:r>
            <a:r>
              <a:rPr lang="cs-CZ" sz="1200" kern="1200" dirty="0" smtClean="0">
                <a:solidFill>
                  <a:schemeClr val="tx1"/>
                </a:solidFill>
                <a:effectLst/>
                <a:latin typeface="+mn-lt"/>
                <a:ea typeface="+mn-ea"/>
                <a:cs typeface="+mn-cs"/>
              </a:rPr>
              <a:t> – WNUK-LIPIŃSKI, Edmund (</a:t>
            </a:r>
            <a:r>
              <a:rPr lang="cs-CZ" sz="1200" kern="1200" dirty="0" err="1" smtClean="0">
                <a:solidFill>
                  <a:schemeClr val="tx1"/>
                </a:solidFill>
                <a:effectLst/>
                <a:latin typeface="+mn-lt"/>
                <a:ea typeface="+mn-ea"/>
                <a:cs typeface="+mn-cs"/>
              </a:rPr>
              <a:t>eds</a:t>
            </a:r>
            <a:r>
              <a:rPr lang="cs-CZ" sz="1200"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Transformative</a:t>
            </a:r>
            <a:r>
              <a:rPr lang="cs-CZ" sz="1200" i="1"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Paths</a:t>
            </a:r>
            <a:r>
              <a:rPr lang="cs-CZ" sz="1200" i="1" kern="1200" dirty="0" smtClean="0">
                <a:solidFill>
                  <a:schemeClr val="tx1"/>
                </a:solidFill>
                <a:effectLst/>
                <a:latin typeface="+mn-lt"/>
                <a:ea typeface="+mn-ea"/>
                <a:cs typeface="+mn-cs"/>
              </a:rPr>
              <a:t> in </a:t>
            </a:r>
            <a:r>
              <a:rPr lang="cs-CZ" sz="1200" i="1" kern="1200" dirty="0" err="1" smtClean="0">
                <a:solidFill>
                  <a:schemeClr val="tx1"/>
                </a:solidFill>
                <a:effectLst/>
                <a:latin typeface="+mn-lt"/>
                <a:ea typeface="+mn-ea"/>
                <a:cs typeface="+mn-cs"/>
              </a:rPr>
              <a:t>Central</a:t>
            </a:r>
            <a:r>
              <a:rPr lang="cs-CZ" sz="1200" i="1" kern="1200" dirty="0" smtClean="0">
                <a:solidFill>
                  <a:schemeClr val="tx1"/>
                </a:solidFill>
                <a:effectLst/>
                <a:latin typeface="+mn-lt"/>
                <a:ea typeface="+mn-ea"/>
                <a:cs typeface="+mn-cs"/>
              </a:rPr>
              <a:t> and </a:t>
            </a:r>
            <a:r>
              <a:rPr lang="cs-CZ" sz="1200" i="1" kern="1200" dirty="0" err="1" smtClean="0">
                <a:solidFill>
                  <a:schemeClr val="tx1"/>
                </a:solidFill>
                <a:effectLst/>
                <a:latin typeface="+mn-lt"/>
                <a:ea typeface="+mn-ea"/>
                <a:cs typeface="+mn-cs"/>
              </a:rPr>
              <a:t>Eastern</a:t>
            </a:r>
            <a:r>
              <a:rPr lang="cs-CZ" sz="1200" i="1"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Europe</a:t>
            </a:r>
            <a:r>
              <a:rPr lang="cs-CZ" sz="1200" i="1"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Warszaw</a:t>
            </a:r>
            <a:r>
              <a:rPr lang="cs-CZ" sz="1200" kern="1200" dirty="0" smtClean="0">
                <a:solidFill>
                  <a:schemeClr val="tx1"/>
                </a:solidFill>
                <a:effectLst/>
                <a:latin typeface="+mn-lt"/>
                <a:ea typeface="+mn-ea"/>
                <a:cs typeface="+mn-cs"/>
              </a:rPr>
              <a:t> 2001, s. 94.</a:t>
            </a:r>
            <a:endParaRPr lang="cs-CZ" dirty="0"/>
          </a:p>
        </p:txBody>
      </p:sp>
      <p:sp>
        <p:nvSpPr>
          <p:cNvPr id="4" name="Zástupný symbol pro číslo snímku 3"/>
          <p:cNvSpPr>
            <a:spLocks noGrp="1"/>
          </p:cNvSpPr>
          <p:nvPr>
            <p:ph type="sldNum" sz="quarter" idx="10"/>
          </p:nvPr>
        </p:nvSpPr>
        <p:spPr/>
        <p:txBody>
          <a:bodyPr/>
          <a:lstStyle/>
          <a:p>
            <a:fld id="{5034308D-52C9-4D5A-A788-9E9E552735CB}" type="slidenum">
              <a:rPr lang="cs-CZ" smtClean="0"/>
              <a:pPr/>
              <a:t>10</a:t>
            </a:fld>
            <a:endParaRPr lang="cs-CZ"/>
          </a:p>
        </p:txBody>
      </p:sp>
    </p:spTree>
    <p:extLst>
      <p:ext uri="{BB962C8B-B14F-4D97-AF65-F5344CB8AC3E}">
        <p14:creationId xmlns:p14="http://schemas.microsoft.com/office/powerpoint/2010/main" val="1113590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Říchová</a:t>
            </a:r>
            <a:r>
              <a:rPr lang="cs-CZ" baseline="0" smtClean="0"/>
              <a:t> 2000, 247</a:t>
            </a:r>
            <a:endParaRPr lang="cs-CZ"/>
          </a:p>
        </p:txBody>
      </p:sp>
      <p:sp>
        <p:nvSpPr>
          <p:cNvPr id="4" name="Zástupný symbol pro číslo snímku 3"/>
          <p:cNvSpPr>
            <a:spLocks noGrp="1"/>
          </p:cNvSpPr>
          <p:nvPr>
            <p:ph type="sldNum" sz="quarter" idx="10"/>
          </p:nvPr>
        </p:nvSpPr>
        <p:spPr/>
        <p:txBody>
          <a:bodyPr/>
          <a:lstStyle/>
          <a:p>
            <a:fld id="{5034308D-52C9-4D5A-A788-9E9E552735CB}" type="slidenum">
              <a:rPr lang="cs-CZ" smtClean="0"/>
              <a:pPr/>
              <a:t>16</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5A239D2D-0D42-4B28-9943-DFD6AB948EF0}" type="datetimeFigureOut">
              <a:rPr lang="cs-CZ" smtClean="0"/>
              <a:pPr/>
              <a:t>15.05.2024</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4DE4A03-37C0-4907-813F-604A1B39D3B4}"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A239D2D-0D42-4B28-9943-DFD6AB948EF0}" type="datetimeFigureOut">
              <a:rPr lang="cs-CZ" smtClean="0"/>
              <a:pPr/>
              <a:t>15.05.2024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DE4A03-37C0-4907-813F-604A1B39D3B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54DE4A03-37C0-4907-813F-604A1B39D3B4}"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A239D2D-0D42-4B28-9943-DFD6AB948EF0}" type="datetimeFigureOut">
              <a:rPr lang="cs-CZ" smtClean="0"/>
              <a:pPr/>
              <a:t>15.05.2024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5A239D2D-0D42-4B28-9943-DFD6AB948EF0}" type="datetimeFigureOut">
              <a:rPr lang="cs-CZ" smtClean="0"/>
              <a:pPr/>
              <a:t>15.05.2024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54DE4A03-37C0-4907-813F-604A1B39D3B4}"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5A239D2D-0D42-4B28-9943-DFD6AB948EF0}" type="datetimeFigureOut">
              <a:rPr lang="cs-CZ" smtClean="0"/>
              <a:pPr/>
              <a:t>15.05.2024</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4DE4A03-37C0-4907-813F-604A1B39D3B4}"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5A239D2D-0D42-4B28-9943-DFD6AB948EF0}" type="datetimeFigureOut">
              <a:rPr lang="cs-CZ" smtClean="0"/>
              <a:pPr/>
              <a:t>15.05.2024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4DE4A03-37C0-4907-813F-604A1B39D3B4}" type="slidenum">
              <a:rPr lang="cs-CZ" smtClean="0"/>
              <a:pPr/>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5A239D2D-0D42-4B28-9943-DFD6AB948EF0}" type="datetimeFigureOut">
              <a:rPr lang="cs-CZ" smtClean="0"/>
              <a:pPr/>
              <a:t>15.05.2024</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54DE4A03-37C0-4907-813F-604A1B39D3B4}"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5A239D2D-0D42-4B28-9943-DFD6AB948EF0}" type="datetimeFigureOut">
              <a:rPr lang="cs-CZ" smtClean="0"/>
              <a:pPr/>
              <a:t>15.05.2024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54DE4A03-37C0-4907-813F-604A1B39D3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5A239D2D-0D42-4B28-9943-DFD6AB948EF0}" type="datetimeFigureOut">
              <a:rPr lang="cs-CZ" smtClean="0"/>
              <a:pPr/>
              <a:t>15.05.2024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4DE4A03-37C0-4907-813F-604A1B39D3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4DE4A03-37C0-4907-813F-604A1B39D3B4}"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5A239D2D-0D42-4B28-9943-DFD6AB948EF0}" type="datetimeFigureOut">
              <a:rPr lang="cs-CZ" smtClean="0"/>
              <a:pPr/>
              <a:t>15.05.2024</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54DE4A03-37C0-4907-813F-604A1B39D3B4}"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5A239D2D-0D42-4B28-9943-DFD6AB948EF0}" type="datetimeFigureOut">
              <a:rPr lang="cs-CZ" smtClean="0"/>
              <a:pPr/>
              <a:t>15.05.2024</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A239D2D-0D42-4B28-9943-DFD6AB948EF0}" type="datetimeFigureOut">
              <a:rPr lang="cs-CZ" smtClean="0"/>
              <a:pPr/>
              <a:t>15.05.2024</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4DE4A03-37C0-4907-813F-604A1B39D3B4}"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Lukáš </a:t>
            </a:r>
            <a:r>
              <a:rPr lang="cs-CZ" dirty="0" err="1" smtClean="0"/>
              <a:t>Vomlela</a:t>
            </a:r>
            <a:endParaRPr lang="cs-CZ" dirty="0" smtClean="0"/>
          </a:p>
          <a:p>
            <a:endParaRPr lang="cs-CZ" dirty="0"/>
          </a:p>
          <a:p>
            <a:r>
              <a:rPr lang="cs-CZ" dirty="0" smtClean="0"/>
              <a:t>Základy politické </a:t>
            </a:r>
            <a:r>
              <a:rPr lang="cs-CZ" dirty="0" smtClean="0"/>
              <a:t>vědy</a:t>
            </a:r>
            <a:endParaRPr lang="cs-CZ" dirty="0" smtClean="0"/>
          </a:p>
        </p:txBody>
      </p:sp>
      <p:sp>
        <p:nvSpPr>
          <p:cNvPr id="2" name="Nadpis 1"/>
          <p:cNvSpPr>
            <a:spLocks noGrp="1"/>
          </p:cNvSpPr>
          <p:nvPr>
            <p:ph type="ctrTitle"/>
          </p:nvPr>
        </p:nvSpPr>
        <p:spPr/>
        <p:txBody>
          <a:bodyPr>
            <a:normAutofit/>
          </a:bodyPr>
          <a:lstStyle/>
          <a:p>
            <a:r>
              <a:rPr lang="cs-CZ" dirty="0" smtClean="0"/>
              <a:t>Přechody k demokracii</a:t>
            </a:r>
            <a:endParaRPr lang="cs-CZ" dirty="0"/>
          </a:p>
        </p:txBody>
      </p:sp>
    </p:spTree>
    <p:extLst>
      <p:ext uri="{BB962C8B-B14F-4D97-AF65-F5344CB8AC3E}">
        <p14:creationId xmlns:p14="http://schemas.microsoft.com/office/powerpoint/2010/main" val="2710374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Vlny demokratizace</a:t>
            </a:r>
            <a:endParaRPr lang="cs-CZ" dirty="0"/>
          </a:p>
        </p:txBody>
      </p:sp>
      <p:sp>
        <p:nvSpPr>
          <p:cNvPr id="3" name="Zástupný symbol pro obsah 2"/>
          <p:cNvSpPr>
            <a:spLocks noGrp="1"/>
          </p:cNvSpPr>
          <p:nvPr>
            <p:ph sz="quarter" idx="1"/>
          </p:nvPr>
        </p:nvSpPr>
        <p:spPr>
          <a:xfrm>
            <a:off x="301752" y="1268760"/>
            <a:ext cx="8503920" cy="5400600"/>
          </a:xfrm>
        </p:spPr>
        <p:txBody>
          <a:bodyPr>
            <a:normAutofit fontScale="70000" lnSpcReduction="20000"/>
          </a:bodyPr>
          <a:lstStyle/>
          <a:p>
            <a:r>
              <a:rPr lang="cs-CZ" dirty="0" smtClean="0"/>
              <a:t>Michael </a:t>
            </a:r>
            <a:r>
              <a:rPr lang="cs-CZ" dirty="0" err="1" smtClean="0"/>
              <a:t>McFaul</a:t>
            </a:r>
            <a:r>
              <a:rPr lang="cs-CZ" dirty="0" smtClean="0"/>
              <a:t> (4)</a:t>
            </a:r>
          </a:p>
          <a:p>
            <a:r>
              <a:rPr lang="cs-CZ" dirty="0" err="1"/>
              <a:t>Atilla</a:t>
            </a:r>
            <a:r>
              <a:rPr lang="cs-CZ" dirty="0"/>
              <a:t> </a:t>
            </a:r>
            <a:r>
              <a:rPr lang="cs-CZ" dirty="0" err="1" smtClean="0"/>
              <a:t>Ágh</a:t>
            </a:r>
            <a:r>
              <a:rPr lang="cs-CZ" dirty="0" smtClean="0"/>
              <a:t> (5)</a:t>
            </a:r>
          </a:p>
          <a:p>
            <a:r>
              <a:rPr lang="cs-CZ" dirty="0" err="1" smtClean="0"/>
              <a:t>Renske</a:t>
            </a:r>
            <a:r>
              <a:rPr lang="cs-CZ" dirty="0" smtClean="0"/>
              <a:t> </a:t>
            </a:r>
            <a:r>
              <a:rPr lang="cs-CZ" dirty="0" err="1" smtClean="0"/>
              <a:t>Dorenspleet</a:t>
            </a:r>
            <a:endParaRPr lang="cs-CZ" dirty="0" smtClean="0"/>
          </a:p>
          <a:p>
            <a:r>
              <a:rPr lang="cs-CZ" dirty="0"/>
              <a:t>R</a:t>
            </a:r>
            <a:r>
              <a:rPr lang="cs-CZ" dirty="0" smtClean="0"/>
              <a:t>ozdíly </a:t>
            </a:r>
            <a:r>
              <a:rPr lang="cs-CZ" dirty="0"/>
              <a:t>mezi jižní Evropou, Latinskou Amerikou a střední a východní Evropou považují tito autoři za velice </a:t>
            </a:r>
            <a:r>
              <a:rPr lang="cs-CZ" dirty="0" smtClean="0"/>
              <a:t>značné, proto nelze o nich hovořit jako o zemích, které se demokratizovaly v rámci jediné demokratizační vlny. </a:t>
            </a:r>
          </a:p>
          <a:p>
            <a:r>
              <a:rPr lang="cs-CZ" dirty="0" smtClean="0"/>
              <a:t>Michael </a:t>
            </a:r>
            <a:r>
              <a:rPr lang="cs-CZ" dirty="0" err="1" smtClean="0"/>
              <a:t>McFaul</a:t>
            </a:r>
            <a:r>
              <a:rPr lang="cs-CZ" dirty="0" smtClean="0"/>
              <a:t> -  </a:t>
            </a:r>
            <a:r>
              <a:rPr lang="cs-CZ" dirty="0"/>
              <a:t>představují postkomunistické země čtvrtou vlnu, </a:t>
            </a:r>
          </a:p>
          <a:p>
            <a:r>
              <a:rPr lang="cs-CZ" dirty="0" err="1" smtClean="0"/>
              <a:t>Atillu</a:t>
            </a:r>
            <a:r>
              <a:rPr lang="cs-CZ" dirty="0" smtClean="0"/>
              <a:t> </a:t>
            </a:r>
            <a:r>
              <a:rPr lang="cs-CZ" dirty="0" err="1"/>
              <a:t>Ágha</a:t>
            </a:r>
            <a:r>
              <a:rPr lang="cs-CZ" dirty="0"/>
              <a:t> dokonce ani skupina postkomunistických zemí nemůže být brána jako homogenní, protože představuje tři velmi odlišné </a:t>
            </a:r>
            <a:r>
              <a:rPr lang="cs-CZ" dirty="0" smtClean="0"/>
              <a:t>regiony: </a:t>
            </a:r>
          </a:p>
          <a:p>
            <a:pPr lvl="1"/>
            <a:r>
              <a:rPr lang="cs-CZ" dirty="0" smtClean="0"/>
              <a:t>Země střední </a:t>
            </a:r>
            <a:r>
              <a:rPr lang="cs-CZ" dirty="0"/>
              <a:t>Evropy, Balkánu a východní Evropy. </a:t>
            </a:r>
            <a:endParaRPr lang="cs-CZ" dirty="0" smtClean="0"/>
          </a:p>
          <a:p>
            <a:pPr lvl="1"/>
            <a:r>
              <a:rPr lang="cs-CZ" dirty="0" smtClean="0"/>
              <a:t>U </a:t>
            </a:r>
            <a:r>
              <a:rPr lang="cs-CZ" dirty="0"/>
              <a:t>zemí střední Evropy, kam </a:t>
            </a:r>
            <a:r>
              <a:rPr lang="cs-CZ" dirty="0" err="1"/>
              <a:t>Ágh</a:t>
            </a:r>
            <a:r>
              <a:rPr lang="cs-CZ" dirty="0"/>
              <a:t> řadí „Polsko, Česko, Slovensko Maďarsko, Slovinsko a Chorvatsko, se ukazuje, že čím více se vzdalují od počátku 90. let, jsou podstatněji odlišné od demokratizací v jižní Evropě a Latinské Americe, které proběhly ve skutečné třetí vlně. Ve stejné míře, </a:t>
            </a:r>
            <a:r>
              <a:rPr lang="cs-CZ" dirty="0" err="1"/>
              <a:t>středovýchodoevropské</a:t>
            </a:r>
            <a:r>
              <a:rPr lang="cs-CZ" dirty="0"/>
              <a:t> demokratizace jsou stále více a více rozdílné od budoucích balkánských a východoevropských transformací, které můžeme považovat za nadcházející pátou vlnu za několik dekád.“</a:t>
            </a:r>
            <a:r>
              <a:rPr lang="cs-CZ" i="1" dirty="0"/>
              <a:t> </a:t>
            </a:r>
            <a:endParaRPr lang="cs-CZ" i="1" dirty="0" smtClean="0"/>
          </a:p>
          <a:p>
            <a:r>
              <a:rPr lang="cs-CZ" dirty="0" err="1" smtClean="0"/>
              <a:t>Jerzy</a:t>
            </a:r>
            <a:r>
              <a:rPr lang="cs-CZ" dirty="0" smtClean="0"/>
              <a:t> </a:t>
            </a:r>
            <a:r>
              <a:rPr lang="cs-CZ" dirty="0" err="1" smtClean="0"/>
              <a:t>Wiatr</a:t>
            </a:r>
            <a:r>
              <a:rPr lang="cs-CZ" dirty="0" smtClean="0"/>
              <a:t> – koncepty čtyř </a:t>
            </a:r>
            <a:r>
              <a:rPr lang="cs-CZ" dirty="0"/>
              <a:t>nebo dokonce více vln demokratizace, by </a:t>
            </a:r>
            <a:r>
              <a:rPr lang="cs-CZ" dirty="0" smtClean="0"/>
              <a:t>mohly </a:t>
            </a:r>
            <a:r>
              <a:rPr lang="cs-CZ" dirty="0"/>
              <a:t>zásadně narušit </a:t>
            </a:r>
            <a:r>
              <a:rPr lang="cs-CZ" dirty="0" err="1"/>
              <a:t>Huntingtonův</a:t>
            </a:r>
            <a:r>
              <a:rPr lang="cs-CZ" dirty="0"/>
              <a:t> koncept, protože každá demokratizační vlna je poté následována zpětnou protivlnou, která má za následek další vlnu demokratizace</a:t>
            </a:r>
            <a:r>
              <a:rPr lang="cs-CZ" dirty="0" smtClean="0"/>
              <a:t>. Žádnou další jsme od roku 1974 nezaznamenali.  </a:t>
            </a:r>
            <a:endParaRPr lang="cs-CZ" dirty="0"/>
          </a:p>
        </p:txBody>
      </p:sp>
    </p:spTree>
    <p:extLst>
      <p:ext uri="{BB962C8B-B14F-4D97-AF65-F5344CB8AC3E}">
        <p14:creationId xmlns:p14="http://schemas.microsoft.com/office/powerpoint/2010/main" val="3342859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Huntington</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Pět změn </a:t>
            </a:r>
            <a:r>
              <a:rPr lang="cs-CZ" dirty="0"/>
              <a:t>v nedemokratických společnostech, které vedly k </a:t>
            </a:r>
            <a:r>
              <a:rPr lang="cs-CZ" dirty="0" smtClean="0"/>
              <a:t>demokratizaci: </a:t>
            </a:r>
          </a:p>
          <a:p>
            <a:pPr lvl="0"/>
            <a:r>
              <a:rPr lang="cs-CZ" dirty="0" smtClean="0"/>
              <a:t>1) </a:t>
            </a:r>
            <a:r>
              <a:rPr lang="cs-CZ" i="1" dirty="0"/>
              <a:t>„Prohlubující se problémy legitimity autoritářských systémů ve světě, kde se demokratické hodnoty těšily obecné popularitě, závislost legitimity těchto režimů na jejich výkonnosti a úpadek takové legitimity v důsledku vojenských porážek, hospodářského selhávání a ropných krizí let 1973-1974 a 1978-1979</a:t>
            </a:r>
            <a:r>
              <a:rPr lang="cs-CZ" i="1" dirty="0" smtClean="0"/>
              <a:t>.</a:t>
            </a:r>
          </a:p>
          <a:p>
            <a:r>
              <a:rPr lang="cs-CZ" i="1" dirty="0" smtClean="0"/>
              <a:t>2) Bezprecedentní </a:t>
            </a:r>
            <a:r>
              <a:rPr lang="cs-CZ" i="1" dirty="0"/>
              <a:t>celosvětový hospodářský růst šedesátých let dvacátého století, v jehož důsledku došlo v mnoha zemích ke vzestupu životní úrovně většiny obyvatel, ke zvýšení kvality vzdělání a k výraznému nárůstu počtu příslušníků městské střední třídy.</a:t>
            </a:r>
          </a:p>
          <a:p>
            <a:pPr lvl="0"/>
            <a:endParaRPr lang="cs-CZ" i="1" dirty="0"/>
          </a:p>
          <a:p>
            <a:endParaRPr lang="cs-CZ" i="1" dirty="0"/>
          </a:p>
        </p:txBody>
      </p:sp>
    </p:spTree>
    <p:extLst>
      <p:ext uri="{BB962C8B-B14F-4D97-AF65-F5344CB8AC3E}">
        <p14:creationId xmlns:p14="http://schemas.microsoft.com/office/powerpoint/2010/main" val="3303420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332656"/>
            <a:ext cx="8534400" cy="758952"/>
          </a:xfrm>
        </p:spPr>
        <p:txBody>
          <a:bodyPr>
            <a:noAutofit/>
          </a:bodyPr>
          <a:lstStyle/>
          <a:p>
            <a:r>
              <a:rPr lang="cs-CZ" sz="2800" dirty="0" smtClean="0"/>
              <a:t>Změny v nedemokratických společnostech </a:t>
            </a:r>
            <a:br>
              <a:rPr lang="cs-CZ" sz="2800" dirty="0" smtClean="0"/>
            </a:br>
            <a:r>
              <a:rPr lang="cs-CZ" sz="2800" dirty="0" smtClean="0"/>
              <a:t>(S. </a:t>
            </a:r>
            <a:r>
              <a:rPr lang="cs-CZ" sz="2800" dirty="0" err="1" smtClean="0"/>
              <a:t>Huntington</a:t>
            </a:r>
            <a:r>
              <a:rPr lang="cs-CZ" sz="2800" dirty="0" smtClean="0"/>
              <a:t>)</a:t>
            </a:r>
            <a:endParaRPr lang="cs-CZ" sz="2800" dirty="0"/>
          </a:p>
        </p:txBody>
      </p:sp>
      <p:sp>
        <p:nvSpPr>
          <p:cNvPr id="3" name="Zástupný symbol pro obsah 2"/>
          <p:cNvSpPr>
            <a:spLocks noGrp="1"/>
          </p:cNvSpPr>
          <p:nvPr>
            <p:ph sz="quarter" idx="1"/>
          </p:nvPr>
        </p:nvSpPr>
        <p:spPr>
          <a:xfrm>
            <a:off x="301752" y="1527048"/>
            <a:ext cx="8503920" cy="5070304"/>
          </a:xfrm>
        </p:spPr>
        <p:txBody>
          <a:bodyPr>
            <a:normAutofit fontScale="77500" lnSpcReduction="20000"/>
          </a:bodyPr>
          <a:lstStyle/>
          <a:p>
            <a:pPr lvl="0"/>
            <a:r>
              <a:rPr lang="cs-CZ" dirty="0" smtClean="0"/>
              <a:t>3) Nápadné </a:t>
            </a:r>
            <a:r>
              <a:rPr lang="cs-CZ" dirty="0"/>
              <a:t>změny doktríny i činnosti katolické církve, které se poprvé projevily v průběhu Druhého vatikánského koncilu v letech 1963–1965, a související proměna řady národních církví z obhájců </a:t>
            </a:r>
            <a:r>
              <a:rPr lang="cs-CZ" dirty="0" err="1"/>
              <a:t>statu</a:t>
            </a:r>
            <a:r>
              <a:rPr lang="cs-CZ" dirty="0"/>
              <a:t> quo v odpůrce autoritářství a obhájce sociálních hospodářských a politických reforem.</a:t>
            </a:r>
          </a:p>
          <a:p>
            <a:pPr lvl="0"/>
            <a:r>
              <a:rPr lang="cs-CZ" dirty="0" smtClean="0"/>
              <a:t>4) Změny </a:t>
            </a:r>
            <a:r>
              <a:rPr lang="cs-CZ" dirty="0"/>
              <a:t>v politice vnějších činitelů včetně nového postoje Evropského společenství k možnosti přijímání dalších členů, k níž došlo v šedesátých letech, zásadní proměny zahraniční politiky Spojených států po roce 1974, odkdy se jejím významným prvkem stalo prosazování lidských práv a demokracie v jiných zemích a Gorbačovova dramatická změna sovětské politiky a s ní související rezignace na udržování sovětské říše, k níž došlo na konci osmdesátých let, a </a:t>
            </a:r>
          </a:p>
          <a:p>
            <a:pPr lvl="0"/>
            <a:r>
              <a:rPr lang="cs-CZ" dirty="0" smtClean="0"/>
              <a:t>5) ‚lavinový </a:t>
            </a:r>
            <a:r>
              <a:rPr lang="cs-CZ" dirty="0"/>
              <a:t>efekt‘ neboli ‚inspirace příkladem‘, jejž poskytovaly první přechody k demokracii v rámci třetí vlny posilující ty, kdo v jiných zemích usilovali o podobné změny režimu, a poskytující jim vhodné modely (to vše bylo navíc ještě posíleno novými prostředky mezinárodní komunikace</a:t>
            </a:r>
            <a:r>
              <a:rPr lang="cs-CZ" dirty="0" smtClean="0"/>
              <a:t>).“ </a:t>
            </a:r>
            <a:r>
              <a:rPr lang="cs-CZ" dirty="0" err="1" smtClean="0"/>
              <a:t>Huntington</a:t>
            </a:r>
            <a:r>
              <a:rPr lang="cs-CZ" dirty="0" smtClean="0"/>
              <a:t>, 2008, 52).</a:t>
            </a:r>
            <a:endParaRPr lang="cs-CZ" dirty="0"/>
          </a:p>
        </p:txBody>
      </p:sp>
    </p:spTree>
    <p:extLst>
      <p:ext uri="{BB962C8B-B14F-4D97-AF65-F5344CB8AC3E}">
        <p14:creationId xmlns:p14="http://schemas.microsoft.com/office/powerpoint/2010/main" val="119736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a:t>
            </a:r>
            <a:r>
              <a:rPr lang="cs-CZ" dirty="0" err="1" smtClean="0"/>
              <a:t>Stepan</a:t>
            </a:r>
            <a:endParaRPr lang="cs-CZ" dirty="0"/>
          </a:p>
        </p:txBody>
      </p:sp>
      <p:sp>
        <p:nvSpPr>
          <p:cNvPr id="3" name="Zástupný symbol pro obsah 2"/>
          <p:cNvSpPr>
            <a:spLocks noGrp="1"/>
          </p:cNvSpPr>
          <p:nvPr>
            <p:ph sz="quarter" idx="1"/>
          </p:nvPr>
        </p:nvSpPr>
        <p:spPr>
          <a:xfrm>
            <a:off x="323528" y="1329586"/>
            <a:ext cx="8503920" cy="5544616"/>
          </a:xfrm>
        </p:spPr>
        <p:txBody>
          <a:bodyPr>
            <a:normAutofit fontScale="62500" lnSpcReduction="20000"/>
          </a:bodyPr>
          <a:lstStyle/>
          <a:p>
            <a:r>
              <a:rPr lang="cs-CZ" dirty="0" smtClean="0"/>
              <a:t>Typy ukončení nedemokratických režimů:</a:t>
            </a:r>
          </a:p>
          <a:p>
            <a:r>
              <a:rPr lang="cs-CZ" dirty="0" smtClean="0"/>
              <a:t>Vnitřní restaurace po dobytí zvnějšku</a:t>
            </a:r>
          </a:p>
          <a:p>
            <a:pPr lvl="1"/>
            <a:r>
              <a:rPr lang="cs-CZ" dirty="0" smtClean="0"/>
              <a:t>(ukončení válečných konfliktů, či dobytí území – Belgie, Norsko, Dánsko, Nizozemí po 2. světové válce) – Spolupráce místního obyvatelstva s nedemokratickým režimem byla minimální</a:t>
            </a:r>
          </a:p>
          <a:p>
            <a:r>
              <a:rPr lang="cs-CZ" dirty="0" smtClean="0"/>
              <a:t>Vnitřní přeformulování</a:t>
            </a:r>
          </a:p>
          <a:p>
            <a:pPr lvl="1"/>
            <a:r>
              <a:rPr lang="cs-CZ" dirty="0" smtClean="0"/>
              <a:t>(ukončení válečných konfliktů, či dobytí území – Řecko a Francie) – určitá kolaborace místního obyvatelstva s nedemokratickým režimem. Proto se musely demokratizující se společnosti vypořádat s touto minulostí.</a:t>
            </a:r>
          </a:p>
          <a:p>
            <a:r>
              <a:rPr lang="cs-CZ" dirty="0" smtClean="0"/>
              <a:t>Zvnějšku monitorované nastolení</a:t>
            </a:r>
          </a:p>
          <a:p>
            <a:pPr lvl="1"/>
            <a:r>
              <a:rPr lang="cs-CZ" dirty="0" smtClean="0"/>
              <a:t>(ukončení válečných konfliktů a dobytí území – Německo, Japonsko, Itálie po 2. světové válce). Demokracie prosazována pod přímou kontrolou vítězných demokratických zemí. Tato kontrola demokratický proces uspíšila.</a:t>
            </a:r>
          </a:p>
          <a:p>
            <a:r>
              <a:rPr lang="cs-CZ" dirty="0" err="1" smtClean="0"/>
              <a:t>Redemokratizace</a:t>
            </a:r>
            <a:r>
              <a:rPr lang="cs-CZ" dirty="0" smtClean="0"/>
              <a:t> zahájená zevnitř autoritářských režimů</a:t>
            </a:r>
          </a:p>
          <a:p>
            <a:pPr lvl="1"/>
            <a:r>
              <a:rPr lang="cs-CZ" dirty="0" smtClean="0"/>
              <a:t>Rozhodující roli sehrávají politické elity předchozího režimu – opozice neakceschopná a nejednotná. Výsledek nemusí být jednoznačný. Je velmi problematické pro iniciátory změn navázat kontakty se společností a jejími představiteli. </a:t>
            </a:r>
          </a:p>
          <a:p>
            <a:r>
              <a:rPr lang="cs-CZ" dirty="0" smtClean="0"/>
              <a:t>Ukončení režimu tlakem společnosti </a:t>
            </a:r>
          </a:p>
          <a:p>
            <a:pPr lvl="1"/>
            <a:r>
              <a:rPr lang="cs-CZ" dirty="0" smtClean="0"/>
              <a:t>(transformace pod vlivem  opozice) – Pokud opozice není jednotná je možné vyústění pouze změna vlády, nikoli změna režimu</a:t>
            </a:r>
          </a:p>
          <a:p>
            <a:r>
              <a:rPr lang="cs-CZ" dirty="0" smtClean="0"/>
              <a:t>Pakt mezi politickými stranami </a:t>
            </a:r>
          </a:p>
          <a:p>
            <a:pPr lvl="1"/>
            <a:r>
              <a:rPr lang="cs-CZ" dirty="0" smtClean="0"/>
              <a:t>(transformace pod vlivem  opozice)</a:t>
            </a:r>
          </a:p>
          <a:p>
            <a:r>
              <a:rPr lang="cs-CZ" dirty="0" smtClean="0"/>
              <a:t>Organizovaná násilná revolta koordinovaná reformistickými stranami </a:t>
            </a:r>
          </a:p>
          <a:p>
            <a:pPr lvl="1"/>
            <a:r>
              <a:rPr lang="cs-CZ" dirty="0" smtClean="0"/>
              <a:t>(transformace pod vlivem  opozice)</a:t>
            </a:r>
          </a:p>
          <a:p>
            <a:r>
              <a:rPr lang="cs-CZ" dirty="0" smtClean="0"/>
              <a:t>Revoluční válka vedená marxisty. </a:t>
            </a:r>
          </a:p>
          <a:p>
            <a:pPr lvl="1"/>
            <a:r>
              <a:rPr lang="cs-CZ" dirty="0" smtClean="0"/>
              <a:t>(transformace pod vlivem  opozice)</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Terry</a:t>
            </a:r>
            <a:r>
              <a:rPr lang="cs-CZ" dirty="0"/>
              <a:t> L. Karl a Phillipe </a:t>
            </a:r>
            <a:r>
              <a:rPr lang="cs-CZ" dirty="0" err="1"/>
              <a:t>Schmitter</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Interakce mezi vládnoucími skupinami a představiteli opozice</a:t>
            </a:r>
          </a:p>
          <a:p>
            <a:r>
              <a:rPr lang="cs-CZ" b="1" dirty="0" smtClean="0"/>
              <a:t>Pakt</a:t>
            </a:r>
            <a:r>
              <a:rPr lang="cs-CZ" dirty="0" smtClean="0"/>
              <a:t>, - iniciátorem změn jsou elity, které navrhnou kompromis vyhovující všem politickým silám (Španělsko 1975, Maďarsko 1989)</a:t>
            </a:r>
          </a:p>
          <a:p>
            <a:r>
              <a:rPr lang="cs-CZ" b="1" dirty="0" smtClean="0"/>
              <a:t>Vnucení</a:t>
            </a:r>
            <a:r>
              <a:rPr lang="cs-CZ" dirty="0" smtClean="0"/>
              <a:t> – elity se jednostranně rozhodnou o změnách. Jedná se o velmi úspěšné typy přechodů. (Turecko, Brazílie)</a:t>
            </a:r>
          </a:p>
          <a:p>
            <a:r>
              <a:rPr lang="cs-CZ" b="1" dirty="0"/>
              <a:t>R</a:t>
            </a:r>
            <a:r>
              <a:rPr lang="cs-CZ" b="1" dirty="0" smtClean="0"/>
              <a:t>eforma</a:t>
            </a:r>
            <a:r>
              <a:rPr lang="cs-CZ" dirty="0" smtClean="0"/>
              <a:t> - iniciativa vychází od mas, elity jsou ochotny ke kompromisům. </a:t>
            </a:r>
          </a:p>
          <a:p>
            <a:r>
              <a:rPr lang="cs-CZ" b="1" dirty="0" smtClean="0"/>
              <a:t>Revoluce</a:t>
            </a:r>
            <a:r>
              <a:rPr lang="cs-CZ" dirty="0" smtClean="0"/>
              <a:t> – násilné převzetí moci nespokojenou masou. Dosavadní režim je poražen vojensky. Jedná se o poměrně vzácný typ. (Rumunsko 1989). </a:t>
            </a:r>
            <a:endParaRPr lang="cs-CZ" dirty="0"/>
          </a:p>
        </p:txBody>
      </p:sp>
    </p:spTree>
    <p:extLst>
      <p:ext uri="{BB962C8B-B14F-4D97-AF65-F5344CB8AC3E}">
        <p14:creationId xmlns:p14="http://schemas.microsoft.com/office/powerpoint/2010/main" val="390516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24136"/>
          </a:xfrm>
        </p:spPr>
        <p:txBody>
          <a:bodyPr>
            <a:normAutofit fontScale="90000"/>
          </a:bodyPr>
          <a:lstStyle/>
          <a:p>
            <a:r>
              <a:rPr lang="cs-CZ" dirty="0" smtClean="0"/>
              <a:t>Příklady změn režimů podle typologie </a:t>
            </a:r>
            <a:r>
              <a:rPr lang="cs-CZ" dirty="0" err="1" smtClean="0"/>
              <a:t>Schmittera</a:t>
            </a:r>
            <a:r>
              <a:rPr lang="cs-CZ" dirty="0" smtClean="0"/>
              <a:t> a Karlové</a:t>
            </a:r>
            <a:endParaRPr lang="cs-CZ" dirty="0"/>
          </a:p>
        </p:txBody>
      </p:sp>
      <p:pic>
        <p:nvPicPr>
          <p:cNvPr id="4" name="Zástupný symbol pro obsah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611560" y="1482866"/>
            <a:ext cx="7344816" cy="4341678"/>
          </a:xfrm>
        </p:spPr>
      </p:pic>
    </p:spTree>
    <p:extLst>
      <p:ext uri="{BB962C8B-B14F-4D97-AF65-F5344CB8AC3E}">
        <p14:creationId xmlns:p14="http://schemas.microsoft.com/office/powerpoint/2010/main" val="20595317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Scott</a:t>
            </a:r>
            <a:r>
              <a:rPr lang="cs-CZ" dirty="0" smtClean="0"/>
              <a:t> </a:t>
            </a:r>
            <a:r>
              <a:rPr lang="cs-CZ" dirty="0" err="1" smtClean="0"/>
              <a:t>Mainwaring</a:t>
            </a:r>
            <a:endParaRPr lang="cs-CZ" dirty="0"/>
          </a:p>
        </p:txBody>
      </p:sp>
      <p:sp>
        <p:nvSpPr>
          <p:cNvPr id="3" name="Zástupný symbol pro obsah 2"/>
          <p:cNvSpPr>
            <a:spLocks noGrp="1"/>
          </p:cNvSpPr>
          <p:nvPr>
            <p:ph sz="quarter" idx="1"/>
          </p:nvPr>
        </p:nvSpPr>
        <p:spPr>
          <a:xfrm>
            <a:off x="301752" y="1527048"/>
            <a:ext cx="8503920" cy="4782272"/>
          </a:xfrm>
        </p:spPr>
        <p:txBody>
          <a:bodyPr>
            <a:normAutofit fontScale="70000" lnSpcReduction="20000"/>
          </a:bodyPr>
          <a:lstStyle/>
          <a:p>
            <a:r>
              <a:rPr lang="cs-CZ" dirty="0" smtClean="0"/>
              <a:t>I. Přechod transakcí: </a:t>
            </a:r>
          </a:p>
          <a:p>
            <a:r>
              <a:rPr lang="cs-CZ" dirty="0" smtClean="0"/>
              <a:t>Autoritářský režim volí cestu pokračujícího otevření politického systému, neboť:</a:t>
            </a:r>
          </a:p>
          <a:p>
            <a:pPr lvl="1"/>
            <a:r>
              <a:rPr lang="cs-CZ" dirty="0" smtClean="0"/>
              <a:t>A. Náklady spojené se setrvání u moci se zvyšují a/nebo se náklady spojené s liberalizací snižují:</a:t>
            </a:r>
          </a:p>
          <a:p>
            <a:pPr lvl="2"/>
            <a:r>
              <a:rPr lang="cs-CZ" dirty="0" smtClean="0"/>
              <a:t>1. Náklady setrvání u moci se zvyšují, protože:</a:t>
            </a:r>
          </a:p>
          <a:p>
            <a:pPr lvl="3"/>
            <a:r>
              <a:rPr lang="cs-CZ" dirty="0" smtClean="0"/>
              <a:t>a) trvají krize,</a:t>
            </a:r>
          </a:p>
          <a:p>
            <a:pPr lvl="3"/>
            <a:r>
              <a:rPr lang="cs-CZ" dirty="0" smtClean="0"/>
              <a:t>b) snižuje se soudržnost armády,</a:t>
            </a:r>
          </a:p>
          <a:p>
            <a:pPr lvl="3"/>
            <a:r>
              <a:rPr lang="cs-CZ" dirty="0" smtClean="0"/>
              <a:t>c) snižuje se legitimita. </a:t>
            </a:r>
          </a:p>
          <a:p>
            <a:pPr lvl="2"/>
            <a:r>
              <a:rPr lang="cs-CZ" dirty="0" smtClean="0"/>
              <a:t>2. Náklady na demokratizaci se snižují, protože:</a:t>
            </a:r>
          </a:p>
          <a:p>
            <a:pPr lvl="3"/>
            <a:r>
              <a:rPr lang="cs-CZ" dirty="0" smtClean="0"/>
              <a:t>a) je eliminován pocit ohrožení,</a:t>
            </a:r>
          </a:p>
          <a:p>
            <a:pPr lvl="3"/>
            <a:r>
              <a:rPr lang="cs-CZ" dirty="0" smtClean="0"/>
              <a:t>b) se dosáhlo stabilizace v sociální a ekonomické sféře.</a:t>
            </a:r>
          </a:p>
          <a:p>
            <a:pPr lvl="1"/>
            <a:r>
              <a:rPr lang="cs-CZ" dirty="0" smtClean="0"/>
              <a:t>B. Přetrvává původní představa o možnosti intervenovat v situaci, kdy se projeví krize, a po období krátkého přerušení obnovit opět demokracii. </a:t>
            </a:r>
          </a:p>
          <a:p>
            <a:r>
              <a:rPr lang="cs-CZ" dirty="0" smtClean="0"/>
              <a:t>II. Přechod oddělováním</a:t>
            </a:r>
          </a:p>
          <a:p>
            <a:r>
              <a:rPr lang="cs-CZ" dirty="0" smtClean="0"/>
              <a:t>Autoritářský režim je oslaben, ale zůstává dostatečně silný na to, aby diktoval postup přechodu</a:t>
            </a:r>
          </a:p>
          <a:p>
            <a:r>
              <a:rPr lang="cs-CZ" dirty="0" smtClean="0"/>
              <a:t>III. Přechod v důsledku porážky režimu</a:t>
            </a:r>
          </a:p>
          <a:p>
            <a:r>
              <a:rPr lang="cs-CZ" dirty="0" smtClean="0"/>
              <a:t>Autoritářský režim končí kolapsem.</a:t>
            </a:r>
          </a:p>
          <a:p>
            <a:endParaRPr lang="cs-CZ" dirty="0" smtClean="0"/>
          </a:p>
          <a:p>
            <a:pPr lvl="1"/>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Jerzy</a:t>
            </a:r>
            <a:r>
              <a:rPr lang="cs-CZ" dirty="0" smtClean="0"/>
              <a:t> </a:t>
            </a:r>
            <a:r>
              <a:rPr lang="cs-CZ" dirty="0" err="1" smtClean="0"/>
              <a:t>Wiatr</a:t>
            </a:r>
            <a:endParaRPr lang="cs-CZ" dirty="0"/>
          </a:p>
        </p:txBody>
      </p:sp>
      <p:sp>
        <p:nvSpPr>
          <p:cNvPr id="3" name="Zástupný symbol pro obsah 2"/>
          <p:cNvSpPr>
            <a:spLocks noGrp="1"/>
          </p:cNvSpPr>
          <p:nvPr>
            <p:ph sz="quarter" idx="1"/>
          </p:nvPr>
        </p:nvSpPr>
        <p:spPr/>
        <p:txBody>
          <a:bodyPr/>
          <a:lstStyle/>
          <a:p>
            <a:r>
              <a:rPr lang="cs-CZ" dirty="0"/>
              <a:t>1) sjednaná reforma systému </a:t>
            </a:r>
            <a:endParaRPr lang="cs-CZ" dirty="0" smtClean="0"/>
          </a:p>
          <a:p>
            <a:r>
              <a:rPr lang="cs-CZ" dirty="0" smtClean="0"/>
              <a:t>2</a:t>
            </a:r>
            <a:r>
              <a:rPr lang="cs-CZ" dirty="0"/>
              <a:t>) kapitulace a odevzdání moci </a:t>
            </a:r>
            <a:endParaRPr lang="cs-CZ" dirty="0" smtClean="0"/>
          </a:p>
          <a:p>
            <a:r>
              <a:rPr lang="cs-CZ" dirty="0" smtClean="0"/>
              <a:t>3</a:t>
            </a:r>
            <a:r>
              <a:rPr lang="cs-CZ" dirty="0"/>
              <a:t>) revoluce </a:t>
            </a:r>
            <a:endParaRPr lang="cs-CZ" dirty="0" smtClean="0"/>
          </a:p>
          <a:p>
            <a:r>
              <a:rPr lang="cs-CZ" dirty="0" smtClean="0"/>
              <a:t>4</a:t>
            </a:r>
            <a:r>
              <a:rPr lang="cs-CZ" dirty="0"/>
              <a:t>) reforma bez vyjednávání </a:t>
            </a:r>
            <a:endParaRPr lang="cs-CZ" dirty="0" smtClean="0"/>
          </a:p>
          <a:p>
            <a:r>
              <a:rPr lang="cs-CZ" dirty="0" smtClean="0"/>
              <a:t>5</a:t>
            </a:r>
            <a:r>
              <a:rPr lang="cs-CZ" dirty="0"/>
              <a:t>) rozpad federálního státu</a:t>
            </a:r>
            <a:r>
              <a:rPr lang="cs-CZ" dirty="0" smtClean="0"/>
              <a:t>.</a:t>
            </a:r>
          </a:p>
          <a:p>
            <a:pPr lvl="1"/>
            <a:r>
              <a:rPr lang="cs-CZ" dirty="0" smtClean="0"/>
              <a:t>(</a:t>
            </a:r>
            <a:r>
              <a:rPr lang="cs-CZ" dirty="0" err="1" smtClean="0"/>
              <a:t>Wiatr</a:t>
            </a:r>
            <a:r>
              <a:rPr lang="cs-CZ" dirty="0" smtClean="0"/>
              <a:t>, </a:t>
            </a:r>
            <a:r>
              <a:rPr lang="cs-CZ" dirty="0" err="1" smtClean="0"/>
              <a:t>Jerzy</a:t>
            </a:r>
            <a:r>
              <a:rPr lang="cs-CZ" dirty="0" smtClean="0"/>
              <a:t>. </a:t>
            </a:r>
            <a:r>
              <a:rPr lang="cs-CZ" i="1" dirty="0" smtClean="0"/>
              <a:t>Europa </a:t>
            </a:r>
            <a:r>
              <a:rPr lang="cs-CZ" i="1" dirty="0" err="1" smtClean="0"/>
              <a:t>pokomunistyczna</a:t>
            </a:r>
            <a:r>
              <a:rPr lang="cs-CZ" i="1" dirty="0" smtClean="0"/>
              <a:t>. </a:t>
            </a:r>
            <a:r>
              <a:rPr lang="cs-CZ" i="1" dirty="0" err="1" smtClean="0"/>
              <a:t>Przemiany</a:t>
            </a:r>
            <a:r>
              <a:rPr lang="cs-CZ" i="1" dirty="0" smtClean="0"/>
              <a:t> </a:t>
            </a:r>
            <a:r>
              <a:rPr lang="cs-CZ" i="1" dirty="0" err="1" smtClean="0"/>
              <a:t>państw</a:t>
            </a:r>
            <a:r>
              <a:rPr lang="cs-CZ" i="1" dirty="0" smtClean="0"/>
              <a:t> i </a:t>
            </a:r>
            <a:r>
              <a:rPr lang="cs-CZ" i="1" dirty="0" err="1" smtClean="0"/>
              <a:t>społeczeństw</a:t>
            </a:r>
            <a:r>
              <a:rPr lang="cs-CZ" i="1" dirty="0" smtClean="0"/>
              <a:t> po 1989 roku. </a:t>
            </a:r>
            <a:r>
              <a:rPr lang="cs-CZ" dirty="0" err="1" smtClean="0"/>
              <a:t>Warszawa</a:t>
            </a:r>
            <a:r>
              <a:rPr lang="cs-CZ" dirty="0" smtClean="0"/>
              <a:t> 2006).</a:t>
            </a:r>
            <a:endParaRPr lang="cs-CZ" dirty="0"/>
          </a:p>
          <a:p>
            <a:endParaRPr lang="cs-CZ" dirty="0"/>
          </a:p>
        </p:txBody>
      </p:sp>
    </p:spTree>
    <p:extLst>
      <p:ext uri="{BB962C8B-B14F-4D97-AF65-F5344CB8AC3E}">
        <p14:creationId xmlns:p14="http://schemas.microsoft.com/office/powerpoint/2010/main" val="40239264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Ekonomický rozvoj a demokratizace</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err="1"/>
              <a:t>Seymour</a:t>
            </a:r>
            <a:r>
              <a:rPr lang="cs-CZ" dirty="0"/>
              <a:t> Martin </a:t>
            </a:r>
            <a:r>
              <a:rPr lang="cs-CZ" dirty="0" err="1"/>
              <a:t>Lipset</a:t>
            </a:r>
            <a:r>
              <a:rPr lang="cs-CZ" dirty="0"/>
              <a:t> se ve své studii </a:t>
            </a:r>
            <a:r>
              <a:rPr lang="cs-CZ" i="1" dirty="0" err="1"/>
              <a:t>Political</a:t>
            </a:r>
            <a:r>
              <a:rPr lang="cs-CZ" i="1" dirty="0"/>
              <a:t> Man </a:t>
            </a:r>
            <a:r>
              <a:rPr lang="cs-CZ" dirty="0"/>
              <a:t>z roku 1960 zaměřil na souvislost mezi ekonomickým rozvojem a demokracií</a:t>
            </a:r>
            <a:r>
              <a:rPr lang="cs-CZ" dirty="0" smtClean="0"/>
              <a:t>. Podle něj: </a:t>
            </a:r>
            <a:r>
              <a:rPr lang="cs-CZ" b="1" dirty="0" smtClean="0"/>
              <a:t>více </a:t>
            </a:r>
            <a:r>
              <a:rPr lang="cs-CZ" b="1" dirty="0"/>
              <a:t>rozvinuté státy mají větší šanci udržet </a:t>
            </a:r>
            <a:r>
              <a:rPr lang="cs-CZ" b="1" dirty="0" smtClean="0"/>
              <a:t>demokracii. </a:t>
            </a:r>
          </a:p>
          <a:p>
            <a:r>
              <a:rPr lang="cs-CZ" dirty="0" smtClean="0"/>
              <a:t>A. </a:t>
            </a:r>
            <a:r>
              <a:rPr lang="cs-CZ" dirty="0" err="1" smtClean="0"/>
              <a:t>Przeworski</a:t>
            </a:r>
            <a:r>
              <a:rPr lang="cs-CZ" dirty="0" smtClean="0"/>
              <a:t>: </a:t>
            </a:r>
            <a:r>
              <a:rPr lang="cs-CZ" b="1" dirty="0" smtClean="0"/>
              <a:t>HDP „nad </a:t>
            </a:r>
            <a:r>
              <a:rPr lang="cs-CZ" b="1" dirty="0"/>
              <a:t>6 000 dolarů (ročně na jednoho obyvatele) jsou demokracie nezničitelné a dá se očekávat, že budou trvat věčně</a:t>
            </a:r>
            <a:r>
              <a:rPr lang="cs-CZ" b="1" dirty="0" smtClean="0"/>
              <a:t>.“</a:t>
            </a:r>
          </a:p>
          <a:p>
            <a:r>
              <a:rPr lang="cs-CZ" b="1" dirty="0" smtClean="0"/>
              <a:t>Robert </a:t>
            </a:r>
            <a:r>
              <a:rPr lang="cs-CZ" b="1" dirty="0" err="1" smtClean="0"/>
              <a:t>Barro</a:t>
            </a:r>
            <a:r>
              <a:rPr lang="cs-CZ" b="1" dirty="0" smtClean="0"/>
              <a:t> </a:t>
            </a:r>
            <a:r>
              <a:rPr lang="cs-CZ" dirty="0" smtClean="0"/>
              <a:t>poukazuje na to, že </a:t>
            </a:r>
            <a:r>
              <a:rPr lang="cs-CZ" b="1" dirty="0" smtClean="0"/>
              <a:t>není </a:t>
            </a:r>
            <a:r>
              <a:rPr lang="cs-CZ" b="1" dirty="0"/>
              <a:t>jednoduché </a:t>
            </a:r>
            <a:r>
              <a:rPr lang="cs-CZ" dirty="0" smtClean="0"/>
              <a:t>jednoznačně </a:t>
            </a:r>
            <a:r>
              <a:rPr lang="cs-CZ" b="1" dirty="0" smtClean="0"/>
              <a:t>určit </a:t>
            </a:r>
            <a:r>
              <a:rPr lang="cs-CZ" b="1" dirty="0"/>
              <a:t>přesný vztah </a:t>
            </a:r>
            <a:r>
              <a:rPr lang="cs-CZ" dirty="0"/>
              <a:t>mezi úrovní ekonomického rozvoje a způsobem, jakým podmiňuje přechod k demokratickému </a:t>
            </a:r>
            <a:r>
              <a:rPr lang="cs-CZ" dirty="0" smtClean="0"/>
              <a:t>uspořádání, avšak souhlasí s </a:t>
            </a:r>
            <a:r>
              <a:rPr lang="cs-CZ" dirty="0" err="1" smtClean="0"/>
              <a:t>Lipsetem</a:t>
            </a:r>
            <a:r>
              <a:rPr lang="cs-CZ" dirty="0" smtClean="0"/>
              <a:t>, a </a:t>
            </a:r>
            <a:r>
              <a:rPr lang="cs-CZ" dirty="0"/>
              <a:t>rovněž upozorňuje na </a:t>
            </a:r>
            <a:r>
              <a:rPr lang="cs-CZ" b="1" u="sng" dirty="0"/>
              <a:t>nestálost demokracií</a:t>
            </a:r>
            <a:r>
              <a:rPr lang="cs-CZ" dirty="0"/>
              <a:t>, které </a:t>
            </a:r>
            <a:r>
              <a:rPr lang="cs-CZ" b="1" u="sng" dirty="0"/>
              <a:t>vznikly bez </a:t>
            </a:r>
            <a:r>
              <a:rPr lang="cs-CZ" dirty="0"/>
              <a:t>předchozího ekonomického </a:t>
            </a:r>
            <a:r>
              <a:rPr lang="cs-CZ" b="1" u="sng" dirty="0"/>
              <a:t>rozvoje</a:t>
            </a:r>
            <a:r>
              <a:rPr lang="cs-CZ" dirty="0" smtClean="0"/>
              <a:t>.</a:t>
            </a:r>
          </a:p>
        </p:txBody>
      </p:sp>
    </p:spTree>
    <p:extLst>
      <p:ext uri="{BB962C8B-B14F-4D97-AF65-F5344CB8AC3E}">
        <p14:creationId xmlns:p14="http://schemas.microsoft.com/office/powerpoint/2010/main" val="15805398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Ekonomický rozvoj a demokratizace</a:t>
            </a:r>
            <a:endParaRPr lang="cs-CZ" dirty="0"/>
          </a:p>
        </p:txBody>
      </p:sp>
      <p:sp>
        <p:nvSpPr>
          <p:cNvPr id="3" name="Zástupný symbol pro obsah 2"/>
          <p:cNvSpPr>
            <a:spLocks noGrp="1"/>
          </p:cNvSpPr>
          <p:nvPr>
            <p:ph sz="quarter" idx="1"/>
          </p:nvPr>
        </p:nvSpPr>
        <p:spPr/>
        <p:txBody>
          <a:bodyPr>
            <a:normAutofit fontScale="92500" lnSpcReduction="20000"/>
          </a:bodyPr>
          <a:lstStyle/>
          <a:p>
            <a:pPr algn="just"/>
            <a:r>
              <a:rPr lang="cs-CZ" b="1" dirty="0" smtClean="0"/>
              <a:t>Všeobecná shoda v tom, že vysoká </a:t>
            </a:r>
            <a:r>
              <a:rPr lang="cs-CZ" b="1" dirty="0"/>
              <a:t>úroveň ekonomického rozvoje má na demokratizaci pozitivní dopad.</a:t>
            </a:r>
            <a:endParaRPr lang="cs-CZ" b="1" dirty="0" smtClean="0"/>
          </a:p>
          <a:p>
            <a:pPr algn="just"/>
            <a:r>
              <a:rPr lang="cs-CZ" dirty="0" smtClean="0"/>
              <a:t>Juan </a:t>
            </a:r>
            <a:r>
              <a:rPr lang="cs-CZ" dirty="0"/>
              <a:t>José </a:t>
            </a:r>
            <a:r>
              <a:rPr lang="cs-CZ" dirty="0" err="1" smtClean="0"/>
              <a:t>Linz</a:t>
            </a:r>
            <a:r>
              <a:rPr lang="cs-CZ" dirty="0" smtClean="0"/>
              <a:t>: </a:t>
            </a:r>
            <a:r>
              <a:rPr lang="cs-CZ" b="1" dirty="0" smtClean="0"/>
              <a:t>ekonomický </a:t>
            </a:r>
            <a:r>
              <a:rPr lang="cs-CZ" b="1" dirty="0"/>
              <a:t>rozvoj má příznivý vliv na demokratizaci, pokud se „projevuje obecným zlepšením blahobytu obyvatelstva a růstem středních tříd</a:t>
            </a:r>
            <a:r>
              <a:rPr lang="cs-CZ" b="1" dirty="0" smtClean="0"/>
              <a:t>.“</a:t>
            </a:r>
          </a:p>
          <a:p>
            <a:pPr algn="just"/>
            <a:r>
              <a:rPr lang="cs-CZ" dirty="0" err="1"/>
              <a:t>Lipset</a:t>
            </a:r>
            <a:r>
              <a:rPr lang="cs-CZ" dirty="0"/>
              <a:t> předpokládá, že socioekonomický rozvoj je spojen s posílením významu střední třídy pro danou společnost. </a:t>
            </a:r>
            <a:r>
              <a:rPr lang="cs-CZ" i="1" dirty="0"/>
              <a:t>„Socioekonomický rozvoj v zemi může také posílit </a:t>
            </a:r>
            <a:r>
              <a:rPr lang="cs-CZ" b="1" i="1" dirty="0"/>
              <a:t>střední třídu a velká střední třída</a:t>
            </a:r>
            <a:r>
              <a:rPr lang="cs-CZ" i="1" dirty="0"/>
              <a:t> je dobrá pro demokracii, protože </a:t>
            </a:r>
            <a:r>
              <a:rPr lang="cs-CZ" b="1" i="1" dirty="0"/>
              <a:t>zjemňuje konflikty prostřednictvím </a:t>
            </a:r>
            <a:r>
              <a:rPr lang="cs-CZ" b="1" i="1" dirty="0" err="1"/>
              <a:t>favorizace</a:t>
            </a:r>
            <a:r>
              <a:rPr lang="cs-CZ" b="1" i="1" dirty="0"/>
              <a:t> umírněných a demokratických stran</a:t>
            </a:r>
            <a:r>
              <a:rPr lang="cs-CZ" i="1" dirty="0"/>
              <a:t> a penalizuje extrémisty.“</a:t>
            </a:r>
          </a:p>
        </p:txBody>
      </p:sp>
    </p:spTree>
    <p:extLst>
      <p:ext uri="{BB962C8B-B14F-4D97-AF65-F5344CB8AC3E}">
        <p14:creationId xmlns:p14="http://schemas.microsoft.com/office/powerpoint/2010/main" val="1367401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Přístupy k demokratizaci</a:t>
            </a:r>
            <a:endParaRPr lang="cs-CZ" dirty="0"/>
          </a:p>
        </p:txBody>
      </p:sp>
      <p:sp>
        <p:nvSpPr>
          <p:cNvPr id="3" name="Zástupný symbol pro obsah 2"/>
          <p:cNvSpPr>
            <a:spLocks noGrp="1"/>
          </p:cNvSpPr>
          <p:nvPr>
            <p:ph sz="quarter" idx="1"/>
          </p:nvPr>
        </p:nvSpPr>
        <p:spPr/>
        <p:txBody>
          <a:bodyPr/>
          <a:lstStyle/>
          <a:p>
            <a:r>
              <a:rPr lang="cs-CZ" dirty="0" err="1"/>
              <a:t>Atilla</a:t>
            </a:r>
            <a:r>
              <a:rPr lang="cs-CZ" dirty="0"/>
              <a:t> </a:t>
            </a:r>
            <a:r>
              <a:rPr lang="cs-CZ" dirty="0" err="1" smtClean="0"/>
              <a:t>Ágh</a:t>
            </a:r>
            <a:r>
              <a:rPr lang="cs-CZ" dirty="0" smtClean="0"/>
              <a:t>-  přechody </a:t>
            </a:r>
            <a:r>
              <a:rPr lang="cs-CZ" dirty="0"/>
              <a:t>k demokracii </a:t>
            </a:r>
            <a:r>
              <a:rPr lang="cs-CZ" dirty="0" smtClean="0"/>
              <a:t>považuje za </a:t>
            </a:r>
            <a:r>
              <a:rPr lang="cs-CZ" i="1" dirty="0"/>
              <a:t>„chaotické období s koexistencí dvou systémů, starého a </a:t>
            </a:r>
            <a:r>
              <a:rPr lang="cs-CZ" i="1" dirty="0" smtClean="0"/>
              <a:t>nového“</a:t>
            </a:r>
          </a:p>
          <a:p>
            <a:r>
              <a:rPr lang="cs-CZ" dirty="0"/>
              <a:t>J. </a:t>
            </a:r>
            <a:r>
              <a:rPr lang="cs-CZ" dirty="0" err="1"/>
              <a:t>Linz</a:t>
            </a:r>
            <a:r>
              <a:rPr lang="cs-CZ" dirty="0"/>
              <a:t> a A. </a:t>
            </a:r>
            <a:r>
              <a:rPr lang="cs-CZ" dirty="0" err="1" smtClean="0"/>
              <a:t>Stepan</a:t>
            </a:r>
            <a:r>
              <a:rPr lang="cs-CZ" dirty="0" smtClean="0"/>
              <a:t>, </a:t>
            </a:r>
            <a:r>
              <a:rPr lang="cs-CZ" i="1" dirty="0"/>
              <a:t>„tranzice může začít a nemusí být dokončena</a:t>
            </a:r>
            <a:r>
              <a:rPr lang="cs-CZ" i="1" dirty="0" smtClean="0"/>
              <a:t>.“</a:t>
            </a:r>
            <a:r>
              <a:rPr lang="cs-CZ" baseline="30000" dirty="0" smtClean="0"/>
              <a:t> </a:t>
            </a:r>
          </a:p>
          <a:p>
            <a:r>
              <a:rPr lang="cs-CZ" dirty="0"/>
              <a:t>země, které se ocitnou v </a:t>
            </a:r>
            <a:r>
              <a:rPr lang="cs-CZ" dirty="0" err="1"/>
              <a:t>tranzici</a:t>
            </a:r>
            <a:r>
              <a:rPr lang="cs-CZ" dirty="0"/>
              <a:t>, se </a:t>
            </a:r>
            <a:r>
              <a:rPr lang="cs-CZ" b="1" u="sng" dirty="0"/>
              <a:t>nemusejí nutně demokratizovat</a:t>
            </a:r>
            <a:r>
              <a:rPr lang="cs-CZ" dirty="0"/>
              <a:t>, přičemž </a:t>
            </a:r>
            <a:r>
              <a:rPr lang="cs-CZ" i="1" dirty="0"/>
              <a:t>„</a:t>
            </a:r>
            <a:r>
              <a:rPr lang="cs-CZ" b="1" i="1" u="sng" dirty="0"/>
              <a:t>konsolidovaná demokracie</a:t>
            </a:r>
            <a:r>
              <a:rPr lang="cs-CZ" i="1" dirty="0"/>
              <a:t> je </a:t>
            </a:r>
            <a:r>
              <a:rPr lang="cs-CZ" b="1" i="1" u="sng" dirty="0"/>
              <a:t>jedním</a:t>
            </a:r>
            <a:r>
              <a:rPr lang="cs-CZ" i="1" dirty="0"/>
              <a:t> </a:t>
            </a:r>
            <a:r>
              <a:rPr lang="cs-CZ" b="1" i="1" u="sng" dirty="0"/>
              <a:t>z možných výsledků</a:t>
            </a:r>
            <a:r>
              <a:rPr lang="cs-CZ" i="1" dirty="0"/>
              <a:t>, které nastanou po kolapsu autoritářského režimu</a:t>
            </a:r>
            <a:r>
              <a:rPr lang="cs-CZ" i="1" dirty="0" smtClean="0"/>
              <a:t>.“ </a:t>
            </a:r>
            <a:r>
              <a:rPr lang="cs-CZ" dirty="0" smtClean="0"/>
              <a:t>(Ženíšek, 2006, 18)</a:t>
            </a:r>
            <a:endParaRPr lang="cs-CZ" i="1" dirty="0"/>
          </a:p>
        </p:txBody>
      </p:sp>
    </p:spTree>
    <p:extLst>
      <p:ext uri="{BB962C8B-B14F-4D97-AF65-F5344CB8AC3E}">
        <p14:creationId xmlns:p14="http://schemas.microsoft.com/office/powerpoint/2010/main" val="42371501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Samuel Huntington</a:t>
            </a:r>
            <a:endParaRPr lang="cs-CZ" dirty="0"/>
          </a:p>
        </p:txBody>
      </p:sp>
      <p:sp>
        <p:nvSpPr>
          <p:cNvPr id="3" name="Zástupný symbol pro obsah 2"/>
          <p:cNvSpPr>
            <a:spLocks noGrp="1"/>
          </p:cNvSpPr>
          <p:nvPr>
            <p:ph sz="quarter" idx="1"/>
          </p:nvPr>
        </p:nvSpPr>
        <p:spPr/>
        <p:txBody>
          <a:bodyPr>
            <a:normAutofit fontScale="77500" lnSpcReduction="20000"/>
          </a:bodyPr>
          <a:lstStyle/>
          <a:p>
            <a:pPr algn="just"/>
            <a:r>
              <a:rPr lang="cs-CZ" dirty="0" smtClean="0"/>
              <a:t>Podle </a:t>
            </a:r>
            <a:r>
              <a:rPr lang="cs-CZ" dirty="0" err="1" smtClean="0"/>
              <a:t>Huntingtona</a:t>
            </a:r>
            <a:r>
              <a:rPr lang="cs-CZ" dirty="0" smtClean="0"/>
              <a:t> úroveň ekonomického rozvoje přímo nerozhoduje o demokratizaci. Podle něj „Mezi </a:t>
            </a:r>
            <a:r>
              <a:rPr lang="cs-CZ" dirty="0"/>
              <a:t>úrovní hospodářského rozvoje a demokracií sice </a:t>
            </a:r>
            <a:r>
              <a:rPr lang="cs-CZ" b="1" dirty="0"/>
              <a:t>existuje všeobecný vztah</a:t>
            </a:r>
            <a:r>
              <a:rPr lang="cs-CZ" dirty="0"/>
              <a:t>, ale žádná úroveň hospodářského rozvoje ani jeho struktura </a:t>
            </a:r>
            <a:r>
              <a:rPr lang="cs-CZ" b="1" dirty="0"/>
              <a:t>není sama o sobě k tomu, aby proběhla demokratizace, ani nutná ani postačující</a:t>
            </a:r>
            <a:r>
              <a:rPr lang="cs-CZ" b="1" dirty="0" smtClean="0"/>
              <a:t>.“ </a:t>
            </a:r>
            <a:r>
              <a:rPr lang="cs-CZ" dirty="0" smtClean="0"/>
              <a:t>(</a:t>
            </a:r>
            <a:r>
              <a:rPr lang="cs-CZ" dirty="0" err="1" smtClean="0"/>
              <a:t>Huntington</a:t>
            </a:r>
            <a:r>
              <a:rPr lang="cs-CZ" dirty="0" smtClean="0"/>
              <a:t> 2008, s. 65)</a:t>
            </a:r>
          </a:p>
          <a:p>
            <a:r>
              <a:rPr lang="cs-CZ" b="1" dirty="0" smtClean="0"/>
              <a:t>Trojí ovlivnění: </a:t>
            </a:r>
          </a:p>
          <a:p>
            <a:pPr lvl="1" algn="just"/>
            <a:r>
              <a:rPr lang="cs-CZ" dirty="0" smtClean="0"/>
              <a:t>1) Náhlé </a:t>
            </a:r>
            <a:r>
              <a:rPr lang="cs-CZ" dirty="0"/>
              <a:t>zvýšení cen ropy po ropných šocích po roce 1973 a komunistická omezení ekonomiky způsobila značné ekonomické problémy v těchto zemích, což často vedlo ke kolapsu jejich režimů. </a:t>
            </a:r>
            <a:endParaRPr lang="cs-CZ" dirty="0" smtClean="0"/>
          </a:p>
          <a:p>
            <a:pPr lvl="1" algn="just"/>
            <a:r>
              <a:rPr lang="cs-CZ" dirty="0" smtClean="0"/>
              <a:t>2) Celkový </a:t>
            </a:r>
            <a:r>
              <a:rPr lang="cs-CZ" dirty="0"/>
              <a:t>ekonomický rozvoj dosáhl v mnoha zemích v 70. letech takové úrovně, kdy byla budoucí demokracii poskytnuta široká ekonomická základna, která umožňovala přechod k budoucímu demokratickému uspořádání. </a:t>
            </a:r>
            <a:endParaRPr lang="cs-CZ" dirty="0" smtClean="0"/>
          </a:p>
          <a:p>
            <a:pPr lvl="1" algn="just"/>
            <a:r>
              <a:rPr lang="cs-CZ" dirty="0" smtClean="0"/>
              <a:t>3) Rychlý </a:t>
            </a:r>
            <a:r>
              <a:rPr lang="cs-CZ" dirty="0"/>
              <a:t>hospodářský růst zapříčinil destabilizaci autoritářských režimů, které na něj reagovaly zesílenými represemi nebo se liberalizovaly.</a:t>
            </a:r>
          </a:p>
        </p:txBody>
      </p:sp>
    </p:spTree>
    <p:extLst>
      <p:ext uri="{BB962C8B-B14F-4D97-AF65-F5344CB8AC3E}">
        <p14:creationId xmlns:p14="http://schemas.microsoft.com/office/powerpoint/2010/main" val="22648231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Etapy přechodu</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dirty="0" smtClean="0"/>
              <a:t>D. </a:t>
            </a:r>
            <a:r>
              <a:rPr lang="cs-CZ" dirty="0" err="1" smtClean="0"/>
              <a:t>Rustow</a:t>
            </a:r>
            <a:r>
              <a:rPr lang="cs-CZ" dirty="0" smtClean="0"/>
              <a:t>:</a:t>
            </a:r>
          </a:p>
          <a:p>
            <a:r>
              <a:rPr lang="cs-CZ" b="1" dirty="0" smtClean="0"/>
              <a:t>Přípravná fáze </a:t>
            </a:r>
            <a:r>
              <a:rPr lang="cs-CZ" dirty="0" smtClean="0"/>
              <a:t>– Nespokojené skupiny se stávajícím režimem, jsou schopny přehlížet vzájemné rozdíly. Rozhodující je, aby se neobjevil žádný subjekt, který by byl schopen samostatně ovládnout proces změn. Tato fáze je ukončena institucionalizací některých demokratických procedur (volby, legalizace opozice, rozšíření svobod)</a:t>
            </a:r>
          </a:p>
          <a:p>
            <a:r>
              <a:rPr lang="cs-CZ" b="1" dirty="0" smtClean="0"/>
              <a:t>Rozhodující fáze </a:t>
            </a:r>
            <a:r>
              <a:rPr lang="cs-CZ" dirty="0" smtClean="0"/>
              <a:t>– demokratické procedury se rozšiřují, stále přetrvávají spory ohledně cílů transformace a nástrojů jejich dosažení.</a:t>
            </a:r>
          </a:p>
          <a:p>
            <a:r>
              <a:rPr lang="cs-CZ" b="1" dirty="0" err="1" smtClean="0"/>
              <a:t>Uvykací</a:t>
            </a:r>
            <a:r>
              <a:rPr lang="cs-CZ" b="1" dirty="0" smtClean="0"/>
              <a:t> fáze </a:t>
            </a:r>
            <a:r>
              <a:rPr lang="cs-CZ" dirty="0" smtClean="0"/>
              <a:t>– rozšíření demokratických mechanizmů pro řešení konfliktů z politické do občanské sféry. </a:t>
            </a:r>
          </a:p>
          <a:p>
            <a:pPr lvl="1"/>
            <a:r>
              <a:rPr lang="cs-CZ" dirty="0" smtClean="0"/>
              <a:t>Podle </a:t>
            </a:r>
            <a:r>
              <a:rPr lang="cs-CZ" dirty="0" err="1" smtClean="0"/>
              <a:t>Rustowa</a:t>
            </a:r>
            <a:r>
              <a:rPr lang="cs-CZ" dirty="0" smtClean="0"/>
              <a:t> </a:t>
            </a:r>
            <a:r>
              <a:rPr lang="cs-CZ" b="1" dirty="0" smtClean="0"/>
              <a:t>celý  proces nutně nemusí k demokracii vést</a:t>
            </a:r>
            <a:r>
              <a:rPr lang="cs-CZ" dirty="0" smtClean="0"/>
              <a:t>. </a:t>
            </a:r>
            <a:endParaRPr lang="cs-CZ" dirty="0"/>
          </a:p>
        </p:txBody>
      </p:sp>
    </p:spTree>
    <p:extLst>
      <p:ext uri="{BB962C8B-B14F-4D97-AF65-F5344CB8AC3E}">
        <p14:creationId xmlns:p14="http://schemas.microsoft.com/office/powerpoint/2010/main" val="33691070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Adam </a:t>
            </a:r>
            <a:r>
              <a:rPr lang="cs-CZ" dirty="0" err="1" smtClean="0"/>
              <a:t>Przeworski</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Liberalizace – </a:t>
            </a:r>
            <a:r>
              <a:rPr lang="cs-CZ" b="1" dirty="0" smtClean="0"/>
              <a:t>počáteční fáze přechodu. Jedná se o fázi, kterou můžeme označit jako „otevření“, či „přeformulování“</a:t>
            </a:r>
          </a:p>
          <a:p>
            <a:r>
              <a:rPr lang="cs-CZ" b="1" dirty="0" smtClean="0"/>
              <a:t>Demokratizace – proces, který navazuje na úspěšnou liberalizaci. Z opozičních skupin se stávají aktivní účastníci procesu demokratizace. Dochází k budování demokratických „pravidel hry“. </a:t>
            </a:r>
          </a:p>
          <a:p>
            <a:pPr lvl="1"/>
            <a:r>
              <a:rPr lang="cs-CZ" dirty="0" smtClean="0"/>
              <a:t>Etapy – v nichž se řeší tyto otázky:</a:t>
            </a:r>
          </a:p>
          <a:p>
            <a:pPr lvl="1"/>
            <a:r>
              <a:rPr lang="cs-CZ" dirty="0" smtClean="0"/>
              <a:t>Jak se vyvázat z předchozího autoritářského režimu</a:t>
            </a:r>
          </a:p>
          <a:p>
            <a:pPr lvl="1"/>
            <a:r>
              <a:rPr lang="cs-CZ" dirty="0" smtClean="0"/>
              <a:t>Jak budovat instituce odpovídající demokratickému režimu</a:t>
            </a: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Diskuse</a:t>
            </a:r>
            <a:endParaRPr lang="cs-CZ" dirty="0"/>
          </a:p>
        </p:txBody>
      </p:sp>
      <p:sp>
        <p:nvSpPr>
          <p:cNvPr id="6" name="Zástupný symbol pro obsah 5"/>
          <p:cNvSpPr>
            <a:spLocks noGrp="1"/>
          </p:cNvSpPr>
          <p:nvPr>
            <p:ph sz="quarter" idx="1"/>
          </p:nvPr>
        </p:nvSpPr>
        <p:spPr/>
        <p:txBody>
          <a:bodyPr/>
          <a:lstStyle/>
          <a:p>
            <a:r>
              <a:rPr lang="cs-CZ" dirty="0" smtClean="0"/>
              <a:t>Který přístup k demokratizaci nejlépe vystihuje změny v SVE po r. 1989 a </a:t>
            </a:r>
            <a:r>
              <a:rPr lang="cs-CZ" smtClean="0"/>
              <a:t>jejich příčiny?</a:t>
            </a:r>
            <a:endParaRPr lang="cs-CZ" dirty="0" smtClean="0"/>
          </a:p>
          <a:p>
            <a:r>
              <a:rPr lang="cs-CZ" dirty="0" smtClean="0"/>
              <a:t>Jaké vidíte příčiny pádu komunizmu v zemích SVE?</a:t>
            </a:r>
          </a:p>
          <a:p>
            <a:r>
              <a:rPr lang="cs-CZ" dirty="0" smtClean="0"/>
              <a:t>Které faktory ovlivnily průběh tranzice zemí SVE?</a:t>
            </a:r>
          </a:p>
          <a:p>
            <a:r>
              <a:rPr lang="cs-CZ" dirty="0" smtClean="0"/>
              <a:t>Byl rok 1989 v zemích SVE součástí 3 vlny?</a:t>
            </a:r>
          </a:p>
          <a:p>
            <a:r>
              <a:rPr lang="cs-CZ" dirty="0" smtClean="0"/>
              <a:t>Podmiňuje neexistence separatistických snah v daném státě míru úspěšnosti demokratizace?</a:t>
            </a:r>
          </a:p>
          <a:p>
            <a:r>
              <a:rPr lang="cs-CZ" dirty="0" smtClean="0"/>
              <a:t>Jakou strategii vůči měnícím se podmínkám zaujaly komunistické strany v zemích SVE?</a:t>
            </a:r>
          </a:p>
          <a:p>
            <a:pPr>
              <a:buNone/>
            </a:pP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smtClean="0"/>
              <a:t>Přechodem je v obecné rovině myšlen:</a:t>
            </a:r>
          </a:p>
          <a:p>
            <a:pPr algn="just"/>
            <a:r>
              <a:rPr lang="cs-CZ" dirty="0" smtClean="0"/>
              <a:t>„interval mezi jedním a druhým politickým režimem. Pro přechod je charakteristické, že v jeho průběhu nejsou trvale definována a všeobecně přijímána pravidla hry. Aktéři bojují nejen za uspokojení svých bezprostředních zájmů (a zájmů těch, koho se domnívají reprezentovat), ale také o určení pravidel a procedur, jejichž konfigurace rozhodne o vítězích a poražených v budoucnu.“ (Dvořáková, Kunc 1994, s. 77, </a:t>
            </a:r>
            <a:r>
              <a:rPr lang="cs-CZ" dirty="0" err="1" smtClean="0"/>
              <a:t>Říchová</a:t>
            </a:r>
            <a:r>
              <a:rPr lang="cs-CZ" dirty="0" smtClean="0"/>
              <a:t> 2000, 241)</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Přístupy k demokratizaci</a:t>
            </a:r>
            <a:endParaRPr lang="cs-CZ" dirty="0"/>
          </a:p>
        </p:txBody>
      </p:sp>
      <p:sp>
        <p:nvSpPr>
          <p:cNvPr id="3" name="Zástupný symbol pro obsah 2"/>
          <p:cNvSpPr>
            <a:spLocks noGrp="1"/>
          </p:cNvSpPr>
          <p:nvPr>
            <p:ph sz="quarter" idx="1"/>
          </p:nvPr>
        </p:nvSpPr>
        <p:spPr/>
        <p:txBody>
          <a:bodyPr>
            <a:normAutofit fontScale="92500" lnSpcReduction="10000"/>
          </a:bodyPr>
          <a:lstStyle/>
          <a:p>
            <a:pPr lvl="0"/>
            <a:r>
              <a:rPr lang="cs-CZ" b="1" u="sng" dirty="0" smtClean="0"/>
              <a:t>Tři převažující přístupy k demokratizaci:</a:t>
            </a:r>
          </a:p>
          <a:p>
            <a:pPr lvl="1"/>
            <a:r>
              <a:rPr lang="cs-CZ" dirty="0" smtClean="0"/>
              <a:t>1 „Modernizační </a:t>
            </a:r>
            <a:r>
              <a:rPr lang="cs-CZ" dirty="0"/>
              <a:t>přístup, který se soustředí na sociální a ekonomické požadavky, jež jsou spojeny s existujícími liberálními demokraciemi nebo s úspěšnou demokratizací.</a:t>
            </a:r>
          </a:p>
          <a:p>
            <a:pPr lvl="2"/>
            <a:r>
              <a:rPr lang="cs-CZ" dirty="0" err="1"/>
              <a:t>Seymour</a:t>
            </a:r>
            <a:r>
              <a:rPr lang="cs-CZ" dirty="0"/>
              <a:t> Martin </a:t>
            </a:r>
            <a:r>
              <a:rPr lang="cs-CZ" dirty="0" err="1" smtClean="0"/>
              <a:t>Lipset</a:t>
            </a:r>
            <a:r>
              <a:rPr lang="cs-CZ" dirty="0" smtClean="0"/>
              <a:t>, (zkoumání sociálních </a:t>
            </a:r>
            <a:r>
              <a:rPr lang="cs-CZ" dirty="0"/>
              <a:t>a </a:t>
            </a:r>
            <a:r>
              <a:rPr lang="cs-CZ" dirty="0" smtClean="0"/>
              <a:t>ekonomických faktorů </a:t>
            </a:r>
            <a:r>
              <a:rPr lang="cs-CZ" dirty="0"/>
              <a:t>a celkovou úrovní </a:t>
            </a:r>
            <a:r>
              <a:rPr lang="cs-CZ" dirty="0" smtClean="0"/>
              <a:t>rozvoje)</a:t>
            </a:r>
          </a:p>
          <a:p>
            <a:pPr lvl="1"/>
            <a:r>
              <a:rPr lang="cs-CZ" dirty="0" smtClean="0"/>
              <a:t>Tranzitivní </a:t>
            </a:r>
            <a:r>
              <a:rPr lang="cs-CZ" dirty="0"/>
              <a:t>přístup, který se soustředí na politické procesy a iniciativy a volby elit, jejichž kroky vedou z autoritativní vlády směrem k liberální demokracii</a:t>
            </a:r>
            <a:r>
              <a:rPr lang="cs-CZ" dirty="0" smtClean="0"/>
              <a:t>.</a:t>
            </a:r>
          </a:p>
          <a:p>
            <a:pPr lvl="2"/>
            <a:r>
              <a:rPr lang="cs-CZ" dirty="0" err="1"/>
              <a:t>Dankward</a:t>
            </a:r>
            <a:r>
              <a:rPr lang="cs-CZ" dirty="0"/>
              <a:t> </a:t>
            </a:r>
            <a:r>
              <a:rPr lang="cs-CZ" dirty="0" err="1"/>
              <a:t>Rustow</a:t>
            </a:r>
            <a:r>
              <a:rPr lang="cs-CZ" dirty="0"/>
              <a:t> </a:t>
            </a:r>
            <a:r>
              <a:rPr lang="cs-CZ" dirty="0" smtClean="0"/>
              <a:t> (zkoumání rolí </a:t>
            </a:r>
            <a:r>
              <a:rPr lang="cs-CZ" dirty="0"/>
              <a:t>politických elit a jejich strategií vůči demokratizačním </a:t>
            </a:r>
            <a:r>
              <a:rPr lang="cs-CZ" dirty="0" smtClean="0"/>
              <a:t>změnám), Další: </a:t>
            </a:r>
            <a:r>
              <a:rPr lang="cs-CZ" dirty="0"/>
              <a:t>Philippe </a:t>
            </a:r>
            <a:r>
              <a:rPr lang="cs-CZ" dirty="0" err="1"/>
              <a:t>Schmitter</a:t>
            </a:r>
            <a:r>
              <a:rPr lang="cs-CZ" dirty="0"/>
              <a:t>, </a:t>
            </a:r>
            <a:r>
              <a:rPr lang="cs-CZ" dirty="0" err="1"/>
              <a:t>Terry</a:t>
            </a:r>
            <a:r>
              <a:rPr lang="cs-CZ" dirty="0"/>
              <a:t> </a:t>
            </a:r>
            <a:r>
              <a:rPr lang="cs-CZ" dirty="0" err="1"/>
              <a:t>Lynn</a:t>
            </a:r>
            <a:r>
              <a:rPr lang="cs-CZ" dirty="0"/>
              <a:t> </a:t>
            </a:r>
            <a:r>
              <a:rPr lang="cs-CZ" dirty="0" smtClean="0"/>
              <a:t>Karl</a:t>
            </a:r>
            <a:endParaRPr lang="cs-CZ" dirty="0"/>
          </a:p>
          <a:p>
            <a:pPr lvl="1"/>
            <a:r>
              <a:rPr lang="cs-CZ" dirty="0"/>
              <a:t>Strukturální přístup, který se soustředí na měnící se struktury moci favorizující demokratizaci</a:t>
            </a:r>
            <a:r>
              <a:rPr lang="cs-CZ" dirty="0" smtClean="0"/>
              <a:t>.“</a:t>
            </a:r>
          </a:p>
          <a:p>
            <a:pPr lvl="2"/>
            <a:r>
              <a:rPr lang="cs-CZ" dirty="0" err="1"/>
              <a:t>Barington</a:t>
            </a:r>
            <a:r>
              <a:rPr lang="cs-CZ" dirty="0"/>
              <a:t> </a:t>
            </a:r>
            <a:r>
              <a:rPr lang="cs-CZ" dirty="0" err="1"/>
              <a:t>Moore</a:t>
            </a:r>
            <a:r>
              <a:rPr lang="cs-CZ" dirty="0"/>
              <a:t> a Anthony </a:t>
            </a:r>
            <a:r>
              <a:rPr lang="cs-CZ" dirty="0" err="1"/>
              <a:t>Gidens</a:t>
            </a:r>
            <a:r>
              <a:rPr lang="cs-CZ" dirty="0"/>
              <a:t> </a:t>
            </a:r>
          </a:p>
        </p:txBody>
      </p:sp>
    </p:spTree>
    <p:extLst>
      <p:ext uri="{BB962C8B-B14F-4D97-AF65-F5344CB8AC3E}">
        <p14:creationId xmlns:p14="http://schemas.microsoft.com/office/powerpoint/2010/main" val="843855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Modernizační přístup</a:t>
            </a:r>
            <a:endParaRPr lang="cs-CZ" dirty="0"/>
          </a:p>
        </p:txBody>
      </p:sp>
      <p:sp>
        <p:nvSpPr>
          <p:cNvPr id="3" name="Zástupný symbol pro obsah 2"/>
          <p:cNvSpPr>
            <a:spLocks noGrp="1"/>
          </p:cNvSpPr>
          <p:nvPr>
            <p:ph sz="quarter" idx="1"/>
          </p:nvPr>
        </p:nvSpPr>
        <p:spPr/>
        <p:txBody>
          <a:bodyPr>
            <a:normAutofit fontScale="62500" lnSpcReduction="20000"/>
          </a:bodyPr>
          <a:lstStyle/>
          <a:p>
            <a:r>
              <a:rPr lang="cs-CZ" dirty="0" smtClean="0"/>
              <a:t>Základem </a:t>
            </a:r>
            <a:r>
              <a:rPr lang="cs-CZ" b="1" i="1" dirty="0" smtClean="0"/>
              <a:t>modernizačního přístupu </a:t>
            </a:r>
            <a:r>
              <a:rPr lang="cs-CZ" dirty="0" smtClean="0"/>
              <a:t>jsou sociální a ekonomické změny ve</a:t>
            </a:r>
          </a:p>
          <a:p>
            <a:r>
              <a:rPr lang="cs-CZ" dirty="0" smtClean="0"/>
              <a:t>společnosti. </a:t>
            </a:r>
          </a:p>
          <a:p>
            <a:r>
              <a:rPr lang="cs-CZ" dirty="0" smtClean="0"/>
              <a:t>Vychází již z </a:t>
            </a:r>
            <a:r>
              <a:rPr lang="cs-CZ" dirty="0" err="1" smtClean="0"/>
              <a:t>Lipsetova</a:t>
            </a:r>
            <a:r>
              <a:rPr lang="cs-CZ" dirty="0" smtClean="0"/>
              <a:t> díla </a:t>
            </a:r>
            <a:r>
              <a:rPr lang="cs-CZ" b="1" i="1" dirty="0" err="1" smtClean="0"/>
              <a:t>Political</a:t>
            </a:r>
            <a:r>
              <a:rPr lang="cs-CZ" b="1" i="1" dirty="0" smtClean="0"/>
              <a:t> Man </a:t>
            </a:r>
            <a:r>
              <a:rPr lang="cs-CZ" dirty="0" smtClean="0"/>
              <a:t>z roku 1960. </a:t>
            </a:r>
          </a:p>
          <a:p>
            <a:r>
              <a:rPr lang="cs-CZ" dirty="0" err="1" smtClean="0"/>
              <a:t>Lipset</a:t>
            </a:r>
            <a:r>
              <a:rPr lang="cs-CZ" dirty="0" smtClean="0"/>
              <a:t> srovnal industrializaci, stupeň urbanizace, míru vzdělání a míru bohatství občanů ve vybraných zemích. </a:t>
            </a:r>
          </a:p>
          <a:p>
            <a:r>
              <a:rPr lang="cs-CZ" dirty="0" smtClean="0"/>
              <a:t>Demokracie je vázána na socioekonomický vývoj nebo míru modernizace v dané společnosti (</a:t>
            </a:r>
            <a:r>
              <a:rPr lang="cs-CZ" dirty="0" err="1" smtClean="0"/>
              <a:t>Lipset</a:t>
            </a:r>
            <a:r>
              <a:rPr lang="cs-CZ" dirty="0" smtClean="0"/>
              <a:t> 1960). </a:t>
            </a:r>
          </a:p>
          <a:p>
            <a:r>
              <a:rPr lang="cs-CZ" i="1" dirty="0" smtClean="0"/>
              <a:t>Problémem této koncepce je skutečnost, že existenci</a:t>
            </a:r>
            <a:r>
              <a:rPr lang="cs-CZ" dirty="0" smtClean="0"/>
              <a:t> </a:t>
            </a:r>
            <a:r>
              <a:rPr lang="cs-CZ" i="1" dirty="0" smtClean="0"/>
              <a:t>vztahu modernizace a demokracie podkopává řada příkladů, které jsou v</a:t>
            </a:r>
            <a:r>
              <a:rPr lang="cs-CZ" dirty="0" smtClean="0"/>
              <a:t> </a:t>
            </a:r>
            <a:r>
              <a:rPr lang="cs-CZ" i="1" dirty="0" smtClean="0"/>
              <a:t>protikladu s </a:t>
            </a:r>
            <a:r>
              <a:rPr lang="cs-CZ" i="1" dirty="0" err="1" smtClean="0"/>
              <a:t>Lipsetovým</a:t>
            </a:r>
            <a:r>
              <a:rPr lang="cs-CZ" i="1" dirty="0" smtClean="0"/>
              <a:t> zjištěním, jež se v 60. letech jevilo jako</a:t>
            </a:r>
            <a:r>
              <a:rPr lang="cs-CZ" dirty="0" smtClean="0"/>
              <a:t> </a:t>
            </a:r>
            <a:r>
              <a:rPr lang="cs-CZ" i="1" dirty="0" smtClean="0"/>
              <a:t>nezpochybnitelné. </a:t>
            </a:r>
          </a:p>
          <a:p>
            <a:r>
              <a:rPr lang="cs-CZ" dirty="0" smtClean="0"/>
              <a:t>Existence </a:t>
            </a:r>
            <a:r>
              <a:rPr lang="cs-CZ" b="1" u="sng" dirty="0" smtClean="0"/>
              <a:t>relativně chudých zemí, jako je</a:t>
            </a:r>
            <a:r>
              <a:rPr lang="cs-CZ" dirty="0" smtClean="0"/>
              <a:t> </a:t>
            </a:r>
            <a:r>
              <a:rPr lang="cs-CZ" b="1" u="sng" dirty="0" smtClean="0"/>
              <a:t>Mali, Ghana či Indie, kde se demokracii celkem daří/</a:t>
            </a:r>
            <a:r>
              <a:rPr lang="cs-CZ" b="1" u="sng" dirty="0" err="1" smtClean="0"/>
              <a:t>ilo</a:t>
            </a:r>
            <a:r>
              <a:rPr lang="cs-CZ" b="1" u="sng" dirty="0" smtClean="0"/>
              <a:t>.</a:t>
            </a:r>
            <a:r>
              <a:rPr lang="cs-CZ" dirty="0" smtClean="0"/>
              <a:t> </a:t>
            </a:r>
          </a:p>
          <a:p>
            <a:r>
              <a:rPr lang="cs-CZ" dirty="0" smtClean="0"/>
              <a:t>Spíše než schopnost zavést demokracii je dnes modernizaci přisuzována schopnost demokracii udržet, ale </a:t>
            </a:r>
            <a:r>
              <a:rPr lang="cs-CZ" b="1" u="sng" dirty="0" smtClean="0"/>
              <a:t>tato teze neplatí univerzálně.</a:t>
            </a:r>
            <a:r>
              <a:rPr lang="cs-CZ" dirty="0" smtClean="0"/>
              <a:t> </a:t>
            </a:r>
          </a:p>
          <a:p>
            <a:r>
              <a:rPr lang="cs-CZ" dirty="0" smtClean="0"/>
              <a:t>I přes kritiku lze díky tomuto přístupu vysvětlit řadu demokratizačních procesů ve světě.</a:t>
            </a:r>
          </a:p>
          <a:p>
            <a:r>
              <a:rPr lang="cs-CZ" dirty="0" smtClean="0"/>
              <a:t>Typickými příklady jsou přechod k demokracii v Jižní Koreji nebo přechod k demokracii na Tchaj-wanu.</a:t>
            </a:r>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Tranzitivní přístup</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b="1" u="sng" dirty="0" smtClean="0"/>
              <a:t>Sleduje především politické změny</a:t>
            </a:r>
            <a:r>
              <a:rPr lang="cs-CZ" dirty="0" smtClean="0"/>
              <a:t>. </a:t>
            </a:r>
          </a:p>
          <a:p>
            <a:r>
              <a:rPr lang="cs-CZ" b="1" u="sng" dirty="0" smtClean="0"/>
              <a:t>D. </a:t>
            </a:r>
            <a:r>
              <a:rPr lang="cs-CZ" b="1" u="sng" dirty="0" err="1" smtClean="0"/>
              <a:t>Rustow</a:t>
            </a:r>
            <a:r>
              <a:rPr lang="cs-CZ" b="1" u="sng" dirty="0" smtClean="0"/>
              <a:t>, J. J. </a:t>
            </a:r>
            <a:r>
              <a:rPr lang="cs-CZ" b="1" u="sng" dirty="0" err="1" smtClean="0"/>
              <a:t>Linz</a:t>
            </a:r>
            <a:r>
              <a:rPr lang="cs-CZ" b="1" u="sng" dirty="0" smtClean="0"/>
              <a:t>, P. </a:t>
            </a:r>
            <a:r>
              <a:rPr lang="cs-CZ" b="1" u="sng" dirty="0" err="1" smtClean="0"/>
              <a:t>O'Donnel</a:t>
            </a:r>
            <a:r>
              <a:rPr lang="cs-CZ" b="1" u="sng" dirty="0" smtClean="0"/>
              <a:t> či S.</a:t>
            </a:r>
            <a:r>
              <a:rPr lang="cs-CZ" dirty="0"/>
              <a:t> </a:t>
            </a:r>
            <a:r>
              <a:rPr lang="cs-CZ" b="1" u="sng" dirty="0" err="1" smtClean="0"/>
              <a:t>Mainwaring</a:t>
            </a:r>
            <a:r>
              <a:rPr lang="cs-CZ" b="1" u="sng" dirty="0" smtClean="0"/>
              <a:t>. </a:t>
            </a:r>
          </a:p>
          <a:p>
            <a:r>
              <a:rPr lang="cs-CZ" dirty="0" smtClean="0"/>
              <a:t>hlavními aktéry přechodu k demokracii jsou politické elity. Na základě tranzitního přístupu vznikla celá řada modelů přechodu k demokracii a patří k nejvíce preferovaným způsobům při pokusu o vysvětlení konkrétního přechodu k demokracii. </a:t>
            </a:r>
          </a:p>
          <a:p>
            <a:r>
              <a:rPr lang="cs-CZ" dirty="0" smtClean="0"/>
              <a:t>Zastánci tranzitního přístupu jsou přesvědčeni o tom, že </a:t>
            </a:r>
            <a:r>
              <a:rPr lang="cs-CZ" b="1" u="sng" dirty="0" smtClean="0"/>
              <a:t>historie liberální demokracie je výsledkem vlastní</a:t>
            </a:r>
            <a:r>
              <a:rPr lang="cs-CZ" dirty="0" smtClean="0"/>
              <a:t> </a:t>
            </a:r>
            <a:r>
              <a:rPr lang="cs-CZ" b="1" u="sng" dirty="0" smtClean="0"/>
              <a:t>iniciativy elit, jejich konkrétních kroků a volby a výběru strategie</a:t>
            </a:r>
            <a:r>
              <a:rPr lang="cs-CZ" dirty="0" smtClean="0"/>
              <a:t> </a:t>
            </a:r>
          </a:p>
          <a:p>
            <a:r>
              <a:rPr lang="cs-CZ" dirty="0" smtClean="0"/>
              <a:t>I přes všechny faktory preferuje tento přístup vysvětlení demokratizace </a:t>
            </a:r>
            <a:r>
              <a:rPr lang="cs-CZ" b="1" u="sng" dirty="0" smtClean="0"/>
              <a:t>prostřednictvím studia studiu politických elit, jejich preferencím a struktuře.</a:t>
            </a:r>
            <a:r>
              <a:rPr lang="cs-CZ" dirty="0" smtClean="0"/>
              <a:t> </a:t>
            </a:r>
          </a:p>
          <a:p>
            <a:r>
              <a:rPr lang="cs-CZ" b="1" u="sng" dirty="0" smtClean="0"/>
              <a:t>Ta v případě vládní elity může mít podobu zastánců tvrdé linie nebo reformátorů. Uvnitř opozice to mohou být radikálové či naopak umírnění.</a:t>
            </a:r>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Strukturální přístup</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Základem </a:t>
            </a:r>
            <a:r>
              <a:rPr lang="cs-CZ" i="1" dirty="0" smtClean="0"/>
              <a:t> </a:t>
            </a:r>
            <a:r>
              <a:rPr lang="cs-CZ" dirty="0" smtClean="0"/>
              <a:t>je </a:t>
            </a:r>
            <a:r>
              <a:rPr lang="cs-CZ" b="1" u="sng" dirty="0" smtClean="0"/>
              <a:t>změna struktury ve společnosti, ve státě</a:t>
            </a:r>
            <a:r>
              <a:rPr lang="cs-CZ" dirty="0" smtClean="0"/>
              <a:t> </a:t>
            </a:r>
            <a:r>
              <a:rPr lang="cs-CZ" b="1" u="sng" dirty="0" smtClean="0"/>
              <a:t>nebo v charakteru mezinárodního prostředí. </a:t>
            </a:r>
          </a:p>
          <a:p>
            <a:r>
              <a:rPr lang="cs-CZ" dirty="0" smtClean="0"/>
              <a:t>A. </a:t>
            </a:r>
            <a:r>
              <a:rPr lang="cs-CZ" dirty="0" err="1" smtClean="0"/>
              <a:t>Giddens</a:t>
            </a:r>
            <a:r>
              <a:rPr lang="cs-CZ" dirty="0" smtClean="0"/>
              <a:t> nebo B. </a:t>
            </a:r>
            <a:r>
              <a:rPr lang="cs-CZ" dirty="0" err="1" smtClean="0"/>
              <a:t>Moore</a:t>
            </a:r>
            <a:endParaRPr lang="cs-CZ" dirty="0" smtClean="0"/>
          </a:p>
          <a:p>
            <a:r>
              <a:rPr lang="cs-CZ" dirty="0" smtClean="0"/>
              <a:t>Příkladem je např. </a:t>
            </a:r>
            <a:r>
              <a:rPr lang="cs-CZ" b="1" u="sng" dirty="0" smtClean="0"/>
              <a:t>demokratizační</a:t>
            </a:r>
            <a:r>
              <a:rPr lang="cs-CZ" dirty="0" smtClean="0"/>
              <a:t> </a:t>
            </a:r>
            <a:r>
              <a:rPr lang="cs-CZ" b="1" u="sng" dirty="0" smtClean="0"/>
              <a:t>proces v zemích, který započal až po rozpadu </a:t>
            </a:r>
            <a:r>
              <a:rPr lang="cs-CZ" b="1" u="sng" dirty="0" err="1" smtClean="0"/>
              <a:t>bipolámí</a:t>
            </a:r>
            <a:r>
              <a:rPr lang="cs-CZ" b="1" u="sng" dirty="0" smtClean="0"/>
              <a:t> struktury světa, nebo ve</a:t>
            </a:r>
            <a:r>
              <a:rPr lang="cs-CZ" dirty="0" smtClean="0"/>
              <a:t> </a:t>
            </a:r>
            <a:r>
              <a:rPr lang="cs-CZ" b="1" u="sng" dirty="0" smtClean="0"/>
              <a:t>společnostech, kde se s rozmachem střední třídy obyvatelstva naprosto změnila</a:t>
            </a:r>
            <a:r>
              <a:rPr lang="cs-CZ" dirty="0" smtClean="0"/>
              <a:t> </a:t>
            </a:r>
            <a:r>
              <a:rPr lang="cs-CZ" b="1" u="sng" dirty="0" smtClean="0"/>
              <a:t>struktura společnosti. </a:t>
            </a:r>
          </a:p>
          <a:p>
            <a:r>
              <a:rPr lang="cs-CZ" dirty="0" smtClean="0"/>
              <a:t>Dalším příkladem mohou být země, kde hlavní představitel nedemokratické vlády zemřel a tím se změnila i celková struktura vládní elity, která tak začala být pro demokracii příznivá.</a:t>
            </a:r>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Koncept demokratizačních vln</a:t>
            </a:r>
            <a:endParaRPr lang="cs-CZ" dirty="0"/>
          </a:p>
        </p:txBody>
      </p:sp>
      <p:sp>
        <p:nvSpPr>
          <p:cNvPr id="3" name="Zástupný symbol pro obsah 2"/>
          <p:cNvSpPr>
            <a:spLocks noGrp="1"/>
          </p:cNvSpPr>
          <p:nvPr>
            <p:ph sz="quarter" idx="1"/>
          </p:nvPr>
        </p:nvSpPr>
        <p:spPr/>
        <p:txBody>
          <a:bodyPr>
            <a:normAutofit fontScale="92500" lnSpcReduction="10000"/>
          </a:bodyPr>
          <a:lstStyle/>
          <a:p>
            <a:pPr algn="just"/>
            <a:r>
              <a:rPr lang="cs-CZ" b="1" u="sng" dirty="0" smtClean="0"/>
              <a:t>Autor: Samuel </a:t>
            </a:r>
            <a:r>
              <a:rPr lang="cs-CZ" b="1" u="sng" dirty="0" err="1" smtClean="0"/>
              <a:t>Huntington</a:t>
            </a:r>
            <a:endParaRPr lang="cs-CZ" b="1" u="sng" dirty="0" smtClean="0"/>
          </a:p>
          <a:p>
            <a:r>
              <a:rPr lang="cs-CZ" dirty="0" smtClean="0"/>
              <a:t>„</a:t>
            </a:r>
            <a:r>
              <a:rPr lang="cs-CZ" dirty="0"/>
              <a:t>Termínem demokratizační vlna se označuje </a:t>
            </a:r>
            <a:r>
              <a:rPr lang="cs-CZ" b="1" dirty="0"/>
              <a:t>skupina přechodů od nedemokratických vládních </a:t>
            </a:r>
            <a:r>
              <a:rPr lang="cs-CZ" dirty="0"/>
              <a:t>režimů k režimům demokratickým, k nimž dochází v nějakém ohraničeném časovém období </a:t>
            </a:r>
            <a:r>
              <a:rPr lang="cs-CZ" b="1" dirty="0"/>
              <a:t>a je jich podstatně více než přechodů opačným směrem,</a:t>
            </a:r>
            <a:r>
              <a:rPr lang="cs-CZ" dirty="0"/>
              <a:t> které se odehrají v témž období. Součástí takové vlny bývá obvykle také liberalizace nebo částečná demokratizace politických systémů, které se plně demokratickými prozatím nestanou.“ </a:t>
            </a:r>
            <a:endParaRPr lang="cs-CZ" dirty="0" smtClean="0"/>
          </a:p>
          <a:p>
            <a:r>
              <a:rPr lang="cs-CZ" dirty="0" smtClean="0"/>
              <a:t>HUNTINGTON</a:t>
            </a:r>
            <a:r>
              <a:rPr lang="cs-CZ" dirty="0"/>
              <a:t>, Samuel P.: </a:t>
            </a:r>
            <a:r>
              <a:rPr lang="cs-CZ" i="1" dirty="0"/>
              <a:t>Třetí vlna. Demokratizace na sklonku dvacátého století. </a:t>
            </a:r>
            <a:r>
              <a:rPr lang="cs-CZ" dirty="0"/>
              <a:t>Brno 2008, s. 24. </a:t>
            </a:r>
          </a:p>
          <a:p>
            <a:endParaRPr lang="cs-CZ" dirty="0"/>
          </a:p>
        </p:txBody>
      </p:sp>
    </p:spTree>
    <p:extLst>
      <p:ext uri="{BB962C8B-B14F-4D97-AF65-F5344CB8AC3E}">
        <p14:creationId xmlns:p14="http://schemas.microsoft.com/office/powerpoint/2010/main" val="1387401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Vlny a protivlny</a:t>
            </a:r>
            <a:endParaRPr lang="cs-CZ" dirty="0"/>
          </a:p>
        </p:txBody>
      </p:sp>
      <p:sp>
        <p:nvSpPr>
          <p:cNvPr id="3" name="Zástupný symbol pro obsah 2"/>
          <p:cNvSpPr>
            <a:spLocks noGrp="1"/>
          </p:cNvSpPr>
          <p:nvPr>
            <p:ph sz="quarter" idx="1"/>
          </p:nvPr>
        </p:nvSpPr>
        <p:spPr/>
        <p:txBody>
          <a:bodyPr>
            <a:normAutofit/>
          </a:bodyPr>
          <a:lstStyle/>
          <a:p>
            <a:r>
              <a:rPr lang="cs-CZ" dirty="0"/>
              <a:t>Demokratizační vlny (S. </a:t>
            </a:r>
            <a:r>
              <a:rPr lang="cs-CZ" dirty="0" err="1"/>
              <a:t>Huntington</a:t>
            </a:r>
            <a:r>
              <a:rPr lang="cs-CZ" dirty="0"/>
              <a:t>).</a:t>
            </a:r>
          </a:p>
          <a:p>
            <a:pPr lvl="1"/>
            <a:r>
              <a:rPr lang="cs-CZ" dirty="0"/>
              <a:t>1. vlna (dlouhá) 1828-1926</a:t>
            </a:r>
          </a:p>
          <a:p>
            <a:pPr lvl="1"/>
            <a:r>
              <a:rPr lang="cs-CZ" dirty="0"/>
              <a:t>1. protivlna 1922-1942</a:t>
            </a:r>
          </a:p>
          <a:p>
            <a:pPr lvl="1"/>
            <a:r>
              <a:rPr lang="cs-CZ" dirty="0"/>
              <a:t>2. vlna (krátká) 1943-1962</a:t>
            </a:r>
          </a:p>
          <a:p>
            <a:pPr lvl="1"/>
            <a:r>
              <a:rPr lang="cs-CZ" dirty="0"/>
              <a:t>2. protivlna 1958-1975</a:t>
            </a:r>
          </a:p>
          <a:p>
            <a:pPr lvl="1"/>
            <a:r>
              <a:rPr lang="cs-CZ" dirty="0"/>
              <a:t>3. vlna 1974-současnost</a:t>
            </a:r>
          </a:p>
          <a:p>
            <a:r>
              <a:rPr lang="cs-CZ" dirty="0" smtClean="0"/>
              <a:t>R. </a:t>
            </a:r>
            <a:r>
              <a:rPr lang="cs-CZ" dirty="0" err="1" smtClean="0"/>
              <a:t>Dahl</a:t>
            </a:r>
            <a:r>
              <a:rPr lang="cs-CZ" dirty="0" smtClean="0"/>
              <a:t> – Rozmach Polyarchií:</a:t>
            </a:r>
          </a:p>
          <a:p>
            <a:pPr lvl="1"/>
            <a:r>
              <a:rPr lang="cs-CZ" dirty="0" smtClean="0"/>
              <a:t>1776 – 1930 – americká a francouzská revoluce, konec první světové války a následné zhroucení polyarchií</a:t>
            </a:r>
          </a:p>
          <a:p>
            <a:pPr lvl="1"/>
            <a:r>
              <a:rPr lang="cs-CZ" dirty="0" smtClean="0"/>
              <a:t>1950 – 1959 – konec druhé světové války, proces dekolonizace</a:t>
            </a:r>
          </a:p>
          <a:p>
            <a:pPr lvl="1"/>
            <a:r>
              <a:rPr lang="cs-CZ" dirty="0" smtClean="0"/>
              <a:t>1980-1989 – rozmach polyarchií v zemích lat. Ameriky</a:t>
            </a:r>
            <a:endParaRPr lang="cs-CZ" dirty="0"/>
          </a:p>
        </p:txBody>
      </p:sp>
    </p:spTree>
    <p:extLst>
      <p:ext uri="{BB962C8B-B14F-4D97-AF65-F5344CB8AC3E}">
        <p14:creationId xmlns:p14="http://schemas.microsoft.com/office/powerpoint/2010/main" val="18521854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576</TotalTime>
  <Words>2555</Words>
  <Application>Microsoft Office PowerPoint</Application>
  <PresentationFormat>Předvádění na obrazovce (4:3)</PresentationFormat>
  <Paragraphs>161</Paragraphs>
  <Slides>23</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Calibri</vt:lpstr>
      <vt:lpstr>Georgia</vt:lpstr>
      <vt:lpstr>Wingdings</vt:lpstr>
      <vt:lpstr>Wingdings 2</vt:lpstr>
      <vt:lpstr>Administrativní</vt:lpstr>
      <vt:lpstr>Přechody k demokracii</vt:lpstr>
      <vt:lpstr>Přístupy k demokratizaci</vt:lpstr>
      <vt:lpstr>Prezentace aplikace PowerPoint</vt:lpstr>
      <vt:lpstr>Přístupy k demokratizaci</vt:lpstr>
      <vt:lpstr>Modernizační přístup</vt:lpstr>
      <vt:lpstr>Tranzitivní přístup</vt:lpstr>
      <vt:lpstr>Strukturální přístup</vt:lpstr>
      <vt:lpstr>Koncept demokratizačních vln</vt:lpstr>
      <vt:lpstr>Vlny a protivlny</vt:lpstr>
      <vt:lpstr>Vlny demokratizace</vt:lpstr>
      <vt:lpstr>Huntington</vt:lpstr>
      <vt:lpstr>Změny v nedemokratických společnostech  (S. Huntington)</vt:lpstr>
      <vt:lpstr>A. Stepan</vt:lpstr>
      <vt:lpstr>Terry L. Karl a Phillipe Schmitter</vt:lpstr>
      <vt:lpstr>Příklady změn režimů podle typologie Schmittera a Karlové</vt:lpstr>
      <vt:lpstr>Scott Mainwaring</vt:lpstr>
      <vt:lpstr>Jerzy Wiatr</vt:lpstr>
      <vt:lpstr>Ekonomický rozvoj a demokratizace</vt:lpstr>
      <vt:lpstr>Ekonomický rozvoj a demokratizace</vt:lpstr>
      <vt:lpstr>Samuel Huntington</vt:lpstr>
      <vt:lpstr>Etapy přechodu</vt:lpstr>
      <vt:lpstr>Adam Przeworski</vt:lpstr>
      <vt:lpstr>Diskuse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VomlelaL</dc:creator>
  <cp:lastModifiedBy>Administrator</cp:lastModifiedBy>
  <cp:revision>45</cp:revision>
  <cp:lastPrinted>2017-10-24T06:19:22Z</cp:lastPrinted>
  <dcterms:created xsi:type="dcterms:W3CDTF">2015-09-29T13:12:41Z</dcterms:created>
  <dcterms:modified xsi:type="dcterms:W3CDTF">2024-05-15T09:31:11Z</dcterms:modified>
</cp:coreProperties>
</file>