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16" r:id="rId9"/>
    <p:sldId id="263" r:id="rId10"/>
    <p:sldId id="264" r:id="rId11"/>
    <p:sldId id="277" r:id="rId12"/>
    <p:sldId id="265" r:id="rId13"/>
    <p:sldId id="266" r:id="rId14"/>
    <p:sldId id="282" r:id="rId15"/>
    <p:sldId id="283" r:id="rId16"/>
    <p:sldId id="285" r:id="rId17"/>
    <p:sldId id="287" r:id="rId18"/>
    <p:sldId id="278" r:id="rId19"/>
    <p:sldId id="279" r:id="rId20"/>
    <p:sldId id="280" r:id="rId21"/>
    <p:sldId id="267" r:id="rId22"/>
    <p:sldId id="311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56" r:id="rId38"/>
    <p:sldId id="357" r:id="rId39"/>
    <p:sldId id="358" r:id="rId40"/>
    <p:sldId id="359" r:id="rId41"/>
    <p:sldId id="360" r:id="rId42"/>
    <p:sldId id="361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ED307-DEFC-4723-9FF5-BDD8C0EF13E5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974E9-94A9-451F-A7BF-F625F3225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71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974E9-94A9-451F-A7BF-F625F3225B5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97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273D394-A7BA-44B9-B4F7-513BF3CAED6F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</a:t>
            </a:r>
          </a:p>
          <a:p>
            <a:pPr lvl="0"/>
            <a:r>
              <a:rPr lang="cs-CZ" dirty="0"/>
              <a:t>Teoretická východiska (definice, typologie a funkce politických stran)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Lukáš Vomlela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Politické strany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Arend </a:t>
            </a:r>
            <a:r>
              <a:rPr lang="cs-CZ" dirty="0" err="1" smtClean="0"/>
              <a:t>Lijphart</a:t>
            </a:r>
            <a:r>
              <a:rPr lang="cs-CZ" dirty="0" smtClean="0"/>
              <a:t> 1990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– ideologické dimenze. Definuje celkem sedm dimenzí, kde se odehrává hlavní stranická soutěž :</a:t>
            </a:r>
          </a:p>
          <a:p>
            <a:r>
              <a:rPr lang="cs-CZ" dirty="0" smtClean="0"/>
              <a:t>1) socioekonomická, </a:t>
            </a:r>
          </a:p>
          <a:p>
            <a:r>
              <a:rPr lang="cs-CZ" dirty="0" smtClean="0"/>
              <a:t>2) náboženská, </a:t>
            </a:r>
          </a:p>
          <a:p>
            <a:r>
              <a:rPr lang="cs-CZ" dirty="0" smtClean="0"/>
              <a:t>3) kulturně-etnická, </a:t>
            </a:r>
          </a:p>
          <a:p>
            <a:r>
              <a:rPr lang="cs-CZ" dirty="0" smtClean="0"/>
              <a:t>4) urbánně-rurální, </a:t>
            </a:r>
          </a:p>
          <a:p>
            <a:r>
              <a:rPr lang="cs-CZ" dirty="0" smtClean="0"/>
              <a:t>5) postmateriální hodnoty </a:t>
            </a:r>
          </a:p>
          <a:p>
            <a:r>
              <a:rPr lang="cs-CZ" dirty="0" smtClean="0"/>
              <a:t>6) podpora režimu – (systémové a </a:t>
            </a:r>
            <a:r>
              <a:rPr lang="cs-CZ" dirty="0" err="1" smtClean="0"/>
              <a:t>antisystémové</a:t>
            </a:r>
            <a:r>
              <a:rPr lang="cs-CZ" dirty="0" smtClean="0"/>
              <a:t> strany) </a:t>
            </a:r>
          </a:p>
          <a:p>
            <a:r>
              <a:rPr lang="cs-CZ" dirty="0" smtClean="0"/>
              <a:t>7) dimenze zahraniční politiky. (otázky Evropské integrace).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Klaus von </a:t>
            </a:r>
            <a:r>
              <a:rPr lang="cs-CZ" dirty="0" err="1" smtClean="0"/>
              <a:t>Beyme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schéma, na jejichž základě vznikaly, nebo se diferencovaly jednotlivé politické strany a </a:t>
            </a:r>
            <a:r>
              <a:rPr lang="cs-CZ" dirty="0" smtClean="0"/>
              <a:t>to:</a:t>
            </a:r>
          </a:p>
          <a:p>
            <a:pPr lvl="0"/>
            <a:r>
              <a:rPr lang="cs-CZ" b="1" dirty="0"/>
              <a:t>Liberalizmus proti starému režimu</a:t>
            </a:r>
            <a:endParaRPr lang="cs-CZ" dirty="0"/>
          </a:p>
          <a:p>
            <a:pPr lvl="0"/>
            <a:r>
              <a:rPr lang="cs-CZ" b="1" dirty="0"/>
              <a:t>Konzervativci</a:t>
            </a:r>
            <a:endParaRPr lang="cs-CZ" dirty="0"/>
          </a:p>
          <a:p>
            <a:pPr lvl="0"/>
            <a:r>
              <a:rPr lang="cs-CZ" b="1" dirty="0"/>
              <a:t>Dělnické strany proti občanskému systému</a:t>
            </a:r>
            <a:endParaRPr lang="cs-CZ" dirty="0"/>
          </a:p>
          <a:p>
            <a:pPr lvl="0"/>
            <a:r>
              <a:rPr lang="cs-CZ" b="1" dirty="0"/>
              <a:t>Agrární strany proti průmyslovému systému</a:t>
            </a:r>
            <a:endParaRPr lang="cs-CZ" dirty="0"/>
          </a:p>
          <a:p>
            <a:pPr lvl="0"/>
            <a:r>
              <a:rPr lang="cs-CZ" b="1" dirty="0"/>
              <a:t>Regionální strany proti centralistickému systému</a:t>
            </a:r>
            <a:endParaRPr lang="cs-CZ" dirty="0"/>
          </a:p>
          <a:p>
            <a:pPr lvl="0"/>
            <a:r>
              <a:rPr lang="cs-CZ" b="1" dirty="0"/>
              <a:t>Křesťanské strany proti laickému systému</a:t>
            </a:r>
            <a:endParaRPr lang="cs-CZ" dirty="0"/>
          </a:p>
          <a:p>
            <a:pPr lvl="0"/>
            <a:r>
              <a:rPr lang="cs-CZ" b="1" dirty="0"/>
              <a:t>Komunistické strany proti sociálně demokratickému proudu</a:t>
            </a:r>
            <a:endParaRPr lang="cs-CZ" dirty="0"/>
          </a:p>
          <a:p>
            <a:pPr lvl="0"/>
            <a:r>
              <a:rPr lang="cs-CZ" b="1" dirty="0"/>
              <a:t>Fašistické strany proti demokratickému systému</a:t>
            </a:r>
            <a:endParaRPr lang="cs-CZ" dirty="0"/>
          </a:p>
          <a:p>
            <a:pPr lvl="0"/>
            <a:r>
              <a:rPr lang="cs-CZ" b="1" dirty="0"/>
              <a:t>Protestní občanské strany proti silnému byrokratickému systému sociálního </a:t>
            </a:r>
            <a:r>
              <a:rPr lang="cs-CZ" b="1" dirty="0" err="1"/>
              <a:t>welfare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. </a:t>
            </a:r>
            <a:endParaRPr lang="cs-CZ" dirty="0"/>
          </a:p>
          <a:p>
            <a:pPr lvl="0"/>
            <a:r>
              <a:rPr lang="cs-CZ" b="1" dirty="0"/>
              <a:t>Ekologická hnutí proti společnosti růstu a spotřeby.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2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Klaus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Beyme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u="sng" dirty="0" smtClean="0"/>
              <a:t>1) liberální a radikální strany,</a:t>
            </a:r>
            <a:endParaRPr lang="cs-CZ" dirty="0" smtClean="0"/>
          </a:p>
          <a:p>
            <a:r>
              <a:rPr lang="cs-CZ" b="1" i="1" u="sng" dirty="0" smtClean="0"/>
              <a:t>2) konzervativní strany</a:t>
            </a:r>
            <a:endParaRPr lang="cs-CZ" dirty="0" smtClean="0"/>
          </a:p>
          <a:p>
            <a:r>
              <a:rPr lang="cs-CZ" b="1" i="1" u="sng" dirty="0" smtClean="0"/>
              <a:t>3) socialistické a sociálně demokratické strany</a:t>
            </a:r>
            <a:endParaRPr lang="cs-CZ" dirty="0" smtClean="0"/>
          </a:p>
          <a:p>
            <a:r>
              <a:rPr lang="cs-CZ" b="1" i="1" u="sng" dirty="0" smtClean="0"/>
              <a:t>4) </a:t>
            </a:r>
            <a:r>
              <a:rPr lang="cs-CZ" b="1" i="1" u="sng" dirty="0" err="1" smtClean="0"/>
              <a:t>křesťansko</a:t>
            </a:r>
            <a:r>
              <a:rPr lang="cs-CZ" b="1" i="1" u="sng" dirty="0" smtClean="0"/>
              <a:t> – demokratické strany</a:t>
            </a:r>
            <a:endParaRPr lang="cs-CZ" dirty="0" smtClean="0"/>
          </a:p>
          <a:p>
            <a:r>
              <a:rPr lang="cs-CZ" b="1" i="1" u="sng" dirty="0" smtClean="0"/>
              <a:t>5) komunistické strany</a:t>
            </a:r>
            <a:endParaRPr lang="cs-CZ" dirty="0" smtClean="0"/>
          </a:p>
          <a:p>
            <a:r>
              <a:rPr lang="cs-CZ" b="1" i="1" u="sng" dirty="0" smtClean="0"/>
              <a:t>6) rolnické strany</a:t>
            </a:r>
            <a:endParaRPr lang="cs-CZ" dirty="0" smtClean="0"/>
          </a:p>
          <a:p>
            <a:r>
              <a:rPr lang="cs-CZ" b="1" i="1" u="sng" dirty="0" smtClean="0"/>
              <a:t>7) regionální a etnické strany</a:t>
            </a:r>
            <a:endParaRPr lang="cs-CZ" dirty="0" smtClean="0"/>
          </a:p>
          <a:p>
            <a:r>
              <a:rPr lang="cs-CZ" b="1" i="1" u="sng" dirty="0" smtClean="0"/>
              <a:t>8) krajně (extrémně) pravicové strany a</a:t>
            </a:r>
            <a:endParaRPr lang="cs-CZ" dirty="0" smtClean="0"/>
          </a:p>
          <a:p>
            <a:r>
              <a:rPr lang="cs-CZ" b="1" i="1" u="sng" dirty="0" smtClean="0"/>
              <a:t>9) ekologické strany.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Michael </a:t>
            </a:r>
            <a:r>
              <a:rPr lang="cs-CZ" sz="2400" dirty="0" err="1" smtClean="0"/>
              <a:t>Gallagher</a:t>
            </a:r>
            <a:r>
              <a:rPr lang="cs-CZ" sz="2400" dirty="0" smtClean="0"/>
              <a:t> a kol.: kritéria pro zařazení stran: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b="1" i="1" u="sng" dirty="0" smtClean="0"/>
              <a:t>Genetický původ </a:t>
            </a:r>
            <a:r>
              <a:rPr lang="cs-CZ" i="1" dirty="0" smtClean="0"/>
              <a:t>–jednotlivé druhy politických stran vznikly a etablovaly se v různých částech západní Evropy v podobných historických podmínkách a na základě reprezentace analogických zájmů</a:t>
            </a:r>
            <a:endParaRPr lang="cs-CZ" dirty="0" smtClean="0"/>
          </a:p>
          <a:p>
            <a:pPr lvl="0"/>
            <a:r>
              <a:rPr lang="cs-CZ" b="1" i="1" u="sng" dirty="0" smtClean="0"/>
              <a:t>Transnacionální vazby </a:t>
            </a:r>
            <a:r>
              <a:rPr lang="cs-CZ" i="1" dirty="0" smtClean="0"/>
              <a:t>–vytváření nadnárodních stranických federací nebo multinárodních stranických skupin (typicky na půdě Evropského parlamentu), které sdružují strany s podobnou orientací</a:t>
            </a:r>
            <a:endParaRPr lang="cs-CZ" dirty="0" smtClean="0"/>
          </a:p>
          <a:p>
            <a:r>
              <a:rPr lang="cs-CZ" b="1" i="1" u="sng" dirty="0" smtClean="0"/>
              <a:t>Programové politiky</a:t>
            </a:r>
            <a:r>
              <a:rPr lang="cs-CZ" i="1" dirty="0" smtClean="0"/>
              <a:t>, tj. jednotlivé politiky stran (sociální, hospodářská, zahraniční, vzdělávací)…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úzké </a:t>
            </a:r>
            <a:r>
              <a:rPr lang="cs-CZ" dirty="0" smtClean="0"/>
              <a:t>(obecné) 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A) původ stran – </a:t>
            </a:r>
            <a:r>
              <a:rPr lang="cs-CZ" dirty="0"/>
              <a:t>vliv analogických historicko-společenských okolností, jež měly za následek vznik daných politických stran, na </a:t>
            </a:r>
            <a:r>
              <a:rPr lang="cs-CZ" b="1" dirty="0"/>
              <a:t>základě </a:t>
            </a:r>
            <a:r>
              <a:rPr lang="cs-CZ" b="1" dirty="0" smtClean="0"/>
              <a:t>konfliktních </a:t>
            </a:r>
            <a:r>
              <a:rPr lang="cs-CZ" b="1" dirty="0"/>
              <a:t>linií.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 smtClean="0"/>
              <a:t>B</a:t>
            </a:r>
            <a:r>
              <a:rPr lang="cs-CZ" b="1" dirty="0"/>
              <a:t>) ideově programový profil.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 průběhu posledních desetiletí jsme mohli pozorovat zásadní změny západoevropských společností. Tyto změny se promítly do oslabení ideologických rozdílů mezi jednotlivými stranickými rodinami. </a:t>
            </a:r>
          </a:p>
          <a:p>
            <a:r>
              <a:rPr lang="cs-CZ" dirty="0" smtClean="0"/>
              <a:t>Některé strany </a:t>
            </a:r>
            <a:r>
              <a:rPr lang="cs-CZ" u="sng" dirty="0" smtClean="0"/>
              <a:t>ztratily část svých tradičních prvků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Zároveň došlo k přiblížení se některých stranických rodin navzájem.</a:t>
            </a:r>
          </a:p>
          <a:p>
            <a:r>
              <a:rPr lang="cs-CZ" dirty="0" smtClean="0"/>
              <a:t>Stále je možné určit příslušnost politické strany k příslušné stranické rodině na základě programu.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4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Postkomunistická část Evropy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Ideově-programové přiblížení západoevropskému „standardu“</a:t>
            </a:r>
          </a:p>
          <a:p>
            <a:r>
              <a:rPr lang="cs-CZ" dirty="0" smtClean="0"/>
              <a:t>Postkomunistická specifika vyplývající z tranzitivního období</a:t>
            </a:r>
          </a:p>
          <a:p>
            <a:r>
              <a:rPr lang="cs-CZ" dirty="0" smtClean="0"/>
              <a:t>Diskontinuita stranického systému</a:t>
            </a:r>
          </a:p>
          <a:p>
            <a:r>
              <a:rPr lang="cs-CZ" dirty="0" smtClean="0"/>
              <a:t>Nutnost upřednostnit ideově-programovou orientaci před „genetickým“ původem strany pro zařazení do stranické rodiny.</a:t>
            </a:r>
          </a:p>
          <a:p>
            <a:r>
              <a:rPr lang="cs-CZ" dirty="0" smtClean="0"/>
              <a:t>Balkán a postsovětský prostor – složitější situace</a:t>
            </a:r>
          </a:p>
          <a:p>
            <a:pPr lvl="1"/>
            <a:r>
              <a:rPr lang="cs-CZ" dirty="0" smtClean="0"/>
              <a:t>Opoždění ideově-politické profilace</a:t>
            </a:r>
          </a:p>
          <a:p>
            <a:pPr lvl="1"/>
            <a:r>
              <a:rPr lang="cs-CZ" dirty="0" smtClean="0"/>
              <a:t>Složitější využití konceptu stranických rodin</a:t>
            </a:r>
          </a:p>
          <a:p>
            <a:pPr lvl="1"/>
            <a:r>
              <a:rPr lang="cs-CZ" dirty="0" smtClean="0"/>
              <a:t>V tomto prostoru se mohou mnohé strany zařadit ke konkrétní rodině (platí zejména o etnických a regionálních, krajní levici. V menší míře – sociálnědemokratické a socialistické levici, konzervativní a liberální strany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25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Členství v nadnárodních stranických strukturách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Sporné kritérium</a:t>
            </a:r>
          </a:p>
          <a:p>
            <a:r>
              <a:rPr lang="cs-CZ" dirty="0" smtClean="0"/>
              <a:t>Nadnárodní spolupráce mezi některými podobně orientovanými politickými stranami nemusí existovat.</a:t>
            </a:r>
          </a:p>
          <a:p>
            <a:pPr lvl="1"/>
            <a:r>
              <a:rPr lang="cs-CZ" dirty="0" smtClean="0"/>
              <a:t>Stranická rodina je v některých případech velmi slabá a není schopna vytvořit samostatnou nadnárodní spolupráci</a:t>
            </a:r>
          </a:p>
          <a:p>
            <a:pPr lvl="1"/>
            <a:r>
              <a:rPr lang="cs-CZ" dirty="0" smtClean="0"/>
              <a:t>Více rodin se může spojit v jediné struktuře (např. EPP)</a:t>
            </a:r>
          </a:p>
          <a:p>
            <a:pPr lvl="1"/>
            <a:r>
              <a:rPr lang="cs-CZ" dirty="0" smtClean="0"/>
              <a:t>Některé strany chtějí pouze demonstrovat určitou sounáležitost s některou s nadnárodních struktur, ale jejich programová orientace je jiná (krajně pravicové strany)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1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Peter </a:t>
            </a:r>
            <a:r>
              <a:rPr lang="cs-CZ" dirty="0" err="1" smtClean="0"/>
              <a:t>Mair</a:t>
            </a:r>
            <a:r>
              <a:rPr lang="cs-CZ" dirty="0" smtClean="0"/>
              <a:t>, </a:t>
            </a:r>
            <a:r>
              <a:rPr lang="cs-CZ" dirty="0" err="1" smtClean="0"/>
              <a:t>Cas</a:t>
            </a:r>
            <a:r>
              <a:rPr lang="cs-CZ" dirty="0" smtClean="0"/>
              <a:t> </a:t>
            </a:r>
            <a:r>
              <a:rPr lang="cs-CZ" dirty="0" err="1" smtClean="0"/>
              <a:t>Mudde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preferují ideologii před krátkodobými profily </a:t>
            </a:r>
            <a:r>
              <a:rPr lang="cs-CZ" b="1" dirty="0" smtClean="0"/>
              <a:t>stra</a:t>
            </a:r>
          </a:p>
          <a:p>
            <a:r>
              <a:rPr lang="cs-CZ" i="1" dirty="0" smtClean="0"/>
              <a:t>Různá zakotvenost stranických expertů v oblasti </a:t>
            </a:r>
            <a:r>
              <a:rPr lang="cs-CZ" i="1" dirty="0" err="1" smtClean="0"/>
              <a:t>policy</a:t>
            </a:r>
            <a:endParaRPr lang="cs-CZ" i="1" dirty="0" smtClean="0"/>
          </a:p>
          <a:p>
            <a:r>
              <a:rPr lang="cs-CZ" i="1" dirty="0" smtClean="0"/>
              <a:t>Výsledem </a:t>
            </a:r>
            <a:r>
              <a:rPr lang="cs-CZ" i="1" dirty="0"/>
              <a:t>tak spíše než </a:t>
            </a:r>
            <a:r>
              <a:rPr lang="cs-CZ" b="1" i="1" u="sng" dirty="0"/>
              <a:t>klasifikace stran může být klasifikace </a:t>
            </a:r>
            <a:r>
              <a:rPr lang="cs-CZ" b="1" i="1" u="sng" dirty="0" smtClean="0"/>
              <a:t>zemí</a:t>
            </a:r>
            <a:r>
              <a:rPr lang="cs-CZ" b="1" dirty="0" smtClean="0"/>
              <a:t> </a:t>
            </a:r>
            <a:r>
              <a:rPr lang="cs-CZ" b="1" dirty="0"/>
              <a:t>v oblasti </a:t>
            </a:r>
            <a:r>
              <a:rPr lang="cs-CZ" b="1" dirty="0" err="1" smtClean="0"/>
              <a:t>policy</a:t>
            </a:r>
            <a:endParaRPr lang="cs-CZ" b="1" dirty="0" smtClean="0"/>
          </a:p>
          <a:p>
            <a:r>
              <a:rPr lang="cs-CZ" b="1" dirty="0" smtClean="0"/>
              <a:t>Klíčové – pro určení základů </a:t>
            </a:r>
            <a:r>
              <a:rPr lang="cs-CZ" b="1" i="1" u="sng" dirty="0" smtClean="0"/>
              <a:t>ideologického základu - </a:t>
            </a:r>
            <a:r>
              <a:rPr lang="cs-CZ" i="1" dirty="0" smtClean="0"/>
              <a:t>nejenom </a:t>
            </a:r>
            <a:r>
              <a:rPr lang="cs-CZ" i="1" dirty="0"/>
              <a:t>existující literatura k jednotlivým stranám, ale i selektivní analýza stranickým materiálů včetně programů a prohlášení</a:t>
            </a:r>
            <a:r>
              <a:rPr lang="cs-CZ" i="1" dirty="0" smtClean="0"/>
              <a:t>. (ideologicko-programové kritérium)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77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George Brunner, funkce politických stran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Integrační funkce – ta představuje nejrozmanitější formy zprostředkování mezi lidem a nositeli státní moci</a:t>
            </a:r>
          </a:p>
          <a:p>
            <a:pPr lvl="0"/>
            <a:r>
              <a:rPr lang="cs-CZ" dirty="0"/>
              <a:t>Funkce výběru vedení – strany vybírají a snaží se prosadit kandidáty do nejrůznějších funkcí.  (tyto dvě funkce se doplňují)</a:t>
            </a:r>
          </a:p>
          <a:p>
            <a:pPr lvl="0"/>
            <a:r>
              <a:rPr lang="cs-CZ" dirty="0"/>
              <a:t>Funkce výkonu panství (státní moci) – tu naplňuje ve volbách vítězná strana</a:t>
            </a:r>
          </a:p>
          <a:p>
            <a:r>
              <a:rPr lang="cs-CZ" dirty="0"/>
              <a:t>Funkce kontroly panství – ta je realizována opozičními politickými stranami</a:t>
            </a:r>
          </a:p>
        </p:txBody>
      </p:sp>
    </p:spTree>
    <p:extLst>
      <p:ext uri="{BB962C8B-B14F-4D97-AF65-F5344CB8AC3E}">
        <p14:creationId xmlns:p14="http://schemas.microsoft.com/office/powerpoint/2010/main" val="291576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Gabriel </a:t>
            </a:r>
            <a:r>
              <a:rPr lang="cs-CZ" dirty="0" err="1" smtClean="0"/>
              <a:t>Almond</a:t>
            </a:r>
            <a:r>
              <a:rPr lang="cs-CZ" dirty="0" smtClean="0"/>
              <a:t>, </a:t>
            </a:r>
            <a:r>
              <a:rPr lang="cs-CZ" dirty="0" err="1" smtClean="0"/>
              <a:t>Bingham</a:t>
            </a:r>
            <a:r>
              <a:rPr lang="cs-CZ" dirty="0" smtClean="0"/>
              <a:t> </a:t>
            </a:r>
            <a:r>
              <a:rPr lang="cs-CZ" dirty="0" err="1" smtClean="0"/>
              <a:t>Powel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b="1" u="sng" dirty="0" smtClean="0"/>
              <a:t>SYSTÉMOVÉ ÚKONY</a:t>
            </a:r>
          </a:p>
          <a:p>
            <a:pPr lvl="0"/>
            <a:r>
              <a:rPr lang="cs-CZ" dirty="0" smtClean="0"/>
              <a:t>Formulace </a:t>
            </a:r>
            <a:r>
              <a:rPr lang="cs-CZ" dirty="0"/>
              <a:t>požadavků</a:t>
            </a:r>
          </a:p>
          <a:p>
            <a:pPr lvl="0"/>
            <a:r>
              <a:rPr lang="cs-CZ" dirty="0"/>
              <a:t>Požadavky jsou kombinovány ve </a:t>
            </a:r>
            <a:r>
              <a:rPr lang="cs-CZ" dirty="0" smtClean="0"/>
              <a:t>formě </a:t>
            </a:r>
            <a:r>
              <a:rPr lang="cs-CZ" dirty="0"/>
              <a:t>alternativních návrhů jednání</a:t>
            </a:r>
          </a:p>
          <a:p>
            <a:pPr lvl="0"/>
            <a:r>
              <a:rPr lang="cs-CZ" dirty="0"/>
              <a:t>Jsou formulována autoritativní pravidla, která jsou</a:t>
            </a:r>
          </a:p>
          <a:p>
            <a:pPr lvl="0"/>
            <a:r>
              <a:rPr lang="cs-CZ" dirty="0"/>
              <a:t>Zavedena a prosazena, tato aplikace je </a:t>
            </a:r>
          </a:p>
          <a:p>
            <a:pPr lvl="0"/>
            <a:r>
              <a:rPr lang="cs-CZ" dirty="0"/>
              <a:t>Přizpůsobena individuálním případům, přičemž</a:t>
            </a:r>
          </a:p>
          <a:p>
            <a:pPr lvl="0"/>
            <a:r>
              <a:rPr lang="cs-CZ" dirty="0"/>
              <a:t>Tyto rozličné aktivity jsou vyměňovány uvnitř politického systému a předávány jeho okolí</a:t>
            </a:r>
          </a:p>
          <a:p>
            <a:r>
              <a:rPr lang="cs-CZ" dirty="0"/>
              <a:t>Tyto základní funkce autoři ještě rozšiřují </a:t>
            </a:r>
            <a:r>
              <a:rPr lang="cs-CZ" b="1" dirty="0"/>
              <a:t>– a doplňují je o:</a:t>
            </a:r>
          </a:p>
          <a:p>
            <a:r>
              <a:rPr lang="cs-CZ" dirty="0"/>
              <a:t>7. udržování a přizpůsobování sytému</a:t>
            </a:r>
          </a:p>
          <a:p>
            <a:r>
              <a:rPr lang="cs-CZ" dirty="0"/>
              <a:t>8. </a:t>
            </a:r>
            <a:r>
              <a:rPr lang="cs-CZ" dirty="0" err="1"/>
              <a:t>rekrutaci</a:t>
            </a:r>
            <a:r>
              <a:rPr lang="cs-CZ" dirty="0"/>
              <a:t> politického personálu.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30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Edmund </a:t>
            </a:r>
            <a:r>
              <a:rPr lang="cs-CZ" dirty="0" err="1" smtClean="0"/>
              <a:t>Burke</a:t>
            </a:r>
            <a:r>
              <a:rPr lang="cs-CZ" dirty="0" smtClean="0"/>
              <a:t> (1770): </a:t>
            </a:r>
            <a:r>
              <a:rPr lang="cs-CZ" i="1" dirty="0" smtClean="0"/>
              <a:t>„strana je seskupení lidí, kteří se spojují, aby společnými silami prosazovali národní zájem a to na základě nějakého konkrétního principu, na němž se všichni shodují.“</a:t>
            </a:r>
          </a:p>
          <a:p>
            <a:r>
              <a:rPr lang="cs-CZ" dirty="0" err="1" smtClean="0"/>
              <a:t>Schumpeter</a:t>
            </a:r>
            <a:r>
              <a:rPr lang="cs-CZ" dirty="0" smtClean="0"/>
              <a:t> skupina, </a:t>
            </a:r>
            <a:r>
              <a:rPr lang="cs-CZ" i="1" dirty="0" smtClean="0"/>
              <a:t>„v níž se její členové sjednocují, aby získali politickou moc.“</a:t>
            </a:r>
          </a:p>
          <a:p>
            <a:r>
              <a:rPr lang="cs-CZ" dirty="0" smtClean="0"/>
              <a:t>prvek převažuje, zda-li snaha získat politickou moc, nebo snaha sjednotit se na základě určité ideologické blízkosti.</a:t>
            </a:r>
          </a:p>
          <a:p>
            <a:r>
              <a:rPr lang="cs-CZ" b="1" dirty="0" err="1" smtClean="0"/>
              <a:t>Giovanni</a:t>
            </a:r>
            <a:r>
              <a:rPr lang="cs-CZ" b="1" dirty="0" smtClean="0"/>
              <a:t> </a:t>
            </a:r>
            <a:r>
              <a:rPr lang="cs-CZ" b="1" dirty="0" err="1" smtClean="0"/>
              <a:t>Sartori</a:t>
            </a:r>
            <a:r>
              <a:rPr lang="cs-CZ" b="1" dirty="0" smtClean="0"/>
              <a:t> – tzv. minimální definice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Elmar </a:t>
            </a:r>
            <a:r>
              <a:rPr lang="cs-CZ" dirty="0" err="1" smtClean="0"/>
              <a:t>Wiesendhal</a:t>
            </a:r>
            <a:r>
              <a:rPr lang="cs-CZ" dirty="0" smtClean="0"/>
              <a:t> – FUNKČNÍ KATALOG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i="1" dirty="0"/>
              <a:t>„1. Výběr a rekrutování elity, 2., vytváření vůle, programu a formulování cílů, 3. Vytváření mínění, informace a komunikace, 4. Vytváření vlády, řízení a koordinace, 5. Soutěž o hlasy, účast ve volbách a volební boj 6. Artikulace a reprezentace zájmů, 7. Integrace skupin, 8. Artikulace zájmů, 9. Nominování kandidátů a jejich prezentace, 10. Vzdělávání a politická socializace, 11. Mobilizování mas, vzdělávání mas, participace, 12. Propaganda, mobilizace a podpora, 13. Legitimizační funkce, vytváření konsenzu, 14. Funkce spojování, 15. Zprostředkování a transformace zájmů, 16. Kontrola vlády, 17. Udržování systému, 18. Reforma systému a jeho </a:t>
            </a:r>
            <a:r>
              <a:rPr lang="cs-CZ" b="1" i="1" dirty="0" smtClean="0"/>
              <a:t>inovace</a:t>
            </a:r>
            <a:r>
              <a:rPr lang="cs-CZ" b="1" i="1" smtClean="0"/>
              <a:t>“ </a:t>
            </a: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227855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politických stran (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Beyme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identifikují politické cíle, což se vztahuje k jejich ideologickému vymezení a </a:t>
            </a:r>
            <a:r>
              <a:rPr lang="cs-CZ" dirty="0" err="1" smtClean="0"/>
              <a:t>programatice</a:t>
            </a:r>
            <a:endParaRPr lang="cs-CZ" dirty="0" smtClean="0"/>
          </a:p>
          <a:p>
            <a:pPr lvl="0"/>
            <a:r>
              <a:rPr lang="cs-CZ" dirty="0" smtClean="0"/>
              <a:t>Podílejí se na artikulaci a agregaci společenských zájmů</a:t>
            </a:r>
          </a:p>
          <a:p>
            <a:pPr lvl="0"/>
            <a:r>
              <a:rPr lang="cs-CZ" dirty="0" smtClean="0"/>
              <a:t>Mobilizují veřejnost zejména formou účasti na volbách a podílejí se také na procesu politické socializace a </a:t>
            </a:r>
          </a:p>
          <a:p>
            <a:pPr lvl="0"/>
            <a:r>
              <a:rPr lang="cs-CZ" dirty="0" smtClean="0"/>
              <a:t>Hrají nezastupitelnou roli v procesu rekrutování politické elity a formování vlády.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Hlavní stranické rodiny a jejich geneze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Stranické rodiny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298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Socialisté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Nejdůležitější stranická rodina na levici</a:t>
            </a:r>
          </a:p>
          <a:p>
            <a:r>
              <a:rPr lang="cs-CZ" dirty="0"/>
              <a:t>Původ v širokém socialistickém hnutí </a:t>
            </a:r>
            <a:r>
              <a:rPr lang="cs-CZ" b="1" u="sng" dirty="0"/>
              <a:t>z 19. století, jež je spojeno s průmyslovou revolucí a s narůstajícím počtem dělníků.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Postaven na </a:t>
            </a:r>
            <a:r>
              <a:rPr lang="cs-CZ" b="1" dirty="0"/>
              <a:t>marxismu a k třídnímu </a:t>
            </a:r>
            <a:r>
              <a:rPr lang="cs-CZ" b="1" dirty="0" smtClean="0"/>
              <a:t>boji</a:t>
            </a:r>
          </a:p>
          <a:p>
            <a:r>
              <a:rPr lang="cs-CZ" dirty="0"/>
              <a:t>Přelom 19. a počátek 20. století – </a:t>
            </a:r>
            <a:r>
              <a:rPr lang="cs-CZ" b="1" dirty="0"/>
              <a:t>určitá revize díla Karla Marxe </a:t>
            </a:r>
            <a:r>
              <a:rPr lang="cs-CZ" dirty="0"/>
              <a:t>(Eduard </a:t>
            </a:r>
            <a:r>
              <a:rPr lang="cs-CZ" dirty="0" err="1"/>
              <a:t>Bernstein</a:t>
            </a:r>
            <a:r>
              <a:rPr lang="cs-CZ" dirty="0"/>
              <a:t>, Karl </a:t>
            </a:r>
            <a:r>
              <a:rPr lang="cs-CZ" dirty="0" err="1"/>
              <a:t>Kautsky</a:t>
            </a:r>
            <a:r>
              <a:rPr lang="cs-CZ" dirty="0"/>
              <a:t>, Viktor Adler a </a:t>
            </a:r>
            <a:r>
              <a:rPr lang="cs-CZ" dirty="0" smtClean="0"/>
              <a:t>další),</a:t>
            </a:r>
          </a:p>
          <a:p>
            <a:r>
              <a:rPr lang="cs-CZ" dirty="0" smtClean="0"/>
              <a:t>Důraz na </a:t>
            </a:r>
            <a:r>
              <a:rPr lang="cs-CZ" b="1" i="1" u="sng" dirty="0"/>
              <a:t>evoluční reformy stávajícího uspořádání,</a:t>
            </a:r>
            <a:r>
              <a:rPr lang="cs-CZ" i="1" dirty="0"/>
              <a:t> jež povede ke zlepšování postavení </a:t>
            </a:r>
            <a:r>
              <a:rPr lang="cs-CZ" i="1" dirty="0" smtClean="0"/>
              <a:t>dělnictva</a:t>
            </a:r>
          </a:p>
          <a:p>
            <a:r>
              <a:rPr lang="cs-CZ" b="1" i="1" u="sng" dirty="0"/>
              <a:t>Antisystémové vnímání sociální demokracie tím začalo postupně mizet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45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demokraté a socialisté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Sociální demokraté </a:t>
            </a:r>
            <a:r>
              <a:rPr lang="cs-CZ" b="1" u="sng" dirty="0"/>
              <a:t>se stali více pragmatickými politickými stranami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Německá </a:t>
            </a:r>
            <a:r>
              <a:rPr lang="cs-CZ" dirty="0"/>
              <a:t>sociální demokracie – </a:t>
            </a:r>
            <a:r>
              <a:rPr lang="cs-CZ" b="1" u="sng" dirty="0" err="1"/>
              <a:t>Godesberský</a:t>
            </a:r>
            <a:r>
              <a:rPr lang="cs-CZ" b="1" u="sng" dirty="0"/>
              <a:t> program</a:t>
            </a:r>
            <a:r>
              <a:rPr lang="cs-CZ" dirty="0"/>
              <a:t> (1959 – rezignace na </a:t>
            </a:r>
            <a:r>
              <a:rPr lang="cs-CZ" dirty="0" smtClean="0"/>
              <a:t>Marxismus </a:t>
            </a:r>
            <a:r>
              <a:rPr lang="cs-CZ" dirty="0"/>
              <a:t>– svoboda, spravedlnost a solidarita). 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2. světové válce – dominující představa – </a:t>
            </a:r>
            <a:r>
              <a:rPr lang="cs-CZ" b="1" u="sng" dirty="0" err="1"/>
              <a:t>welfare</a:t>
            </a:r>
            <a:r>
              <a:rPr lang="cs-CZ" b="1" u="sng" dirty="0"/>
              <a:t> </a:t>
            </a:r>
            <a:r>
              <a:rPr lang="cs-CZ" b="1" u="sng" dirty="0" err="1"/>
              <a:t>state</a:t>
            </a:r>
            <a:r>
              <a:rPr lang="cs-CZ" dirty="0"/>
              <a:t> – s </a:t>
            </a:r>
            <a:r>
              <a:rPr lang="cs-CZ" u="sng" dirty="0"/>
              <a:t>rozsáhlým veřejným sektorem</a:t>
            </a:r>
            <a:r>
              <a:rPr lang="cs-CZ" dirty="0"/>
              <a:t> a </a:t>
            </a:r>
            <a:r>
              <a:rPr lang="cs-CZ" u="sng" dirty="0"/>
              <a:t>zmenšujícími sociálními rozdíly ve společnosti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Preference smíšené ekonomiky a keynesiánskou ekonomickou strategii, </a:t>
            </a:r>
            <a:r>
              <a:rPr lang="cs-CZ" dirty="0"/>
              <a:t>která byla založená na </a:t>
            </a:r>
            <a:r>
              <a:rPr lang="cs-CZ" b="1" u="sng" dirty="0"/>
              <a:t>rozsáhlých vládních výdajích, </a:t>
            </a:r>
            <a:r>
              <a:rPr lang="cs-CZ" b="1" u="sng" dirty="0" smtClean="0"/>
              <a:t>za účelem zajištění plné zaměstnanosti. </a:t>
            </a:r>
          </a:p>
          <a:p>
            <a:r>
              <a:rPr lang="cs-CZ" b="1" u="sng" dirty="0" smtClean="0"/>
              <a:t>Důraz </a:t>
            </a:r>
            <a:r>
              <a:rPr lang="cs-CZ" b="1" u="sng" dirty="0"/>
              <a:t>na solidaritu, sociální spravedlnost, ochranu sociálně slabších, ochranu nejrůznějších menšin a žen, snahu redukovat sociální rozdíly ve společnosti prostřednictvím progresivního zdanění a státní redistribuce.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u="sng" dirty="0"/>
              <a:t>T</a:t>
            </a:r>
            <a:r>
              <a:rPr lang="cs-CZ" b="1" u="sng" dirty="0" smtClean="0"/>
              <a:t>endence </a:t>
            </a:r>
            <a:r>
              <a:rPr lang="cs-CZ" dirty="0"/>
              <a:t>zajistit – </a:t>
            </a:r>
            <a:r>
              <a:rPr lang="cs-CZ" b="1" u="sng" dirty="0"/>
              <a:t>cenovou stabilitu, ekonomický růst, vysoké mzdy, odstranění nezaměstnanosti. </a:t>
            </a:r>
            <a:endParaRPr lang="cs-CZ" dirty="0"/>
          </a:p>
          <a:p>
            <a:r>
              <a:rPr lang="cs-CZ" b="1" u="sng" dirty="0" smtClean="0"/>
              <a:t>Strana </a:t>
            </a:r>
            <a:r>
              <a:rPr lang="cs-CZ" b="1" u="sng" dirty="0"/>
              <a:t>evropských socialistů – (PES) na úrovni frakce EU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502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Krajní levice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Vznik většiny komunistických stran spojený s </a:t>
            </a:r>
            <a:r>
              <a:rPr lang="cs-CZ" b="1" u="sng" dirty="0"/>
              <a:t>Říjnovou revolucí v Rusku</a:t>
            </a:r>
            <a:r>
              <a:rPr lang="cs-CZ" dirty="0"/>
              <a:t>. </a:t>
            </a:r>
            <a:r>
              <a:rPr lang="cs-CZ" b="1" u="sng" dirty="0"/>
              <a:t>Formace v téměř celé Evropě.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Většinou </a:t>
            </a:r>
            <a:r>
              <a:rPr lang="cs-CZ" dirty="0"/>
              <a:t>se zformovaly odtržením radikálně levicových křídel Sociálních demokracií. (někdy výjimky – Řecko, Francie – částečně Norsko). </a:t>
            </a:r>
            <a:endParaRPr lang="cs-CZ" dirty="0" smtClean="0"/>
          </a:p>
          <a:p>
            <a:r>
              <a:rPr lang="cs-CZ" i="1" dirty="0" smtClean="0"/>
              <a:t>„</a:t>
            </a:r>
            <a:r>
              <a:rPr lang="cs-CZ" i="1" dirty="0"/>
              <a:t>Úspěch komunistů v některých zemích vysvětluje komparativní analýza </a:t>
            </a:r>
            <a:r>
              <a:rPr lang="cs-CZ" b="1" i="1" dirty="0"/>
              <a:t>Stefana </a:t>
            </a:r>
            <a:r>
              <a:rPr lang="cs-CZ" b="1" i="1" dirty="0" err="1"/>
              <a:t>Bartoliniho</a:t>
            </a:r>
            <a:r>
              <a:rPr lang="cs-CZ" i="1" dirty="0"/>
              <a:t>, která poukazuje na tři provázané </a:t>
            </a:r>
            <a:r>
              <a:rPr lang="cs-CZ" i="1" dirty="0" err="1"/>
              <a:t>socio</a:t>
            </a:r>
            <a:r>
              <a:rPr lang="cs-CZ" i="1" dirty="0"/>
              <a:t>-ekonomické faktory. </a:t>
            </a:r>
            <a:r>
              <a:rPr lang="cs-CZ" i="1" u="sng" dirty="0"/>
              <a:t>1. opožděnou industrializaci produkující 2. nehomogenní dělnickou třídu a 3. vysokou třídní polarizaci na venkově.</a:t>
            </a:r>
            <a:r>
              <a:rPr lang="cs-CZ" i="1" dirty="0"/>
              <a:t> Poslední faktor ukazuje na </a:t>
            </a:r>
            <a:r>
              <a:rPr lang="cs-CZ" b="1" i="1" dirty="0"/>
              <a:t>zajímavý fakt</a:t>
            </a:r>
            <a:r>
              <a:rPr lang="cs-CZ" i="1" dirty="0"/>
              <a:t>, že si komunisté byli schopni vytvořit základnu nejenom </a:t>
            </a:r>
            <a:r>
              <a:rPr lang="cs-CZ" b="1" i="1" u="sng" dirty="0"/>
              <a:t>mezi částí dělnictva, ale i v prostředí sociálně „znejistěných“ zemědělských skupin,</a:t>
            </a:r>
            <a:r>
              <a:rPr lang="cs-CZ" i="1" dirty="0"/>
              <a:t> jako byl </a:t>
            </a:r>
            <a:r>
              <a:rPr lang="cs-CZ" b="1" i="1" u="sng" dirty="0"/>
              <a:t>rurální proletariát ohrožený technologickým rozvojem</a:t>
            </a:r>
            <a:r>
              <a:rPr lang="cs-CZ" i="1" dirty="0"/>
              <a:t>. Důležité pro vzestup komunistů ovšem nebylo pouze toto socioekonomické podhoubí, ale i organizační křehkost </a:t>
            </a:r>
            <a:r>
              <a:rPr lang="cs-CZ" b="1" i="1" u="sng" dirty="0"/>
              <a:t>předválečného a meziválečného socializmu. Komunisté se dokázali prosadit především tam, kde existovala slabá vazba voličů na socialistické/sociálně demokratické strany</a:t>
            </a:r>
            <a:r>
              <a:rPr lang="cs-CZ" i="1" dirty="0"/>
              <a:t>, </a:t>
            </a:r>
            <a:r>
              <a:rPr lang="cs-CZ" b="1" i="1" dirty="0"/>
              <a:t>odbory neměly větší význam ani vztah k těmto stranám, a dále se neprosadila větší </a:t>
            </a:r>
            <a:r>
              <a:rPr lang="cs-CZ" b="1" i="1" dirty="0" err="1"/>
              <a:t>socio</a:t>
            </a:r>
            <a:r>
              <a:rPr lang="cs-CZ" b="1" i="1" dirty="0"/>
              <a:t>-organizační integrace jednotlivých sociálních skupin do pevnějších sloupů, či táborů</a:t>
            </a:r>
            <a:r>
              <a:rPr lang="cs-CZ" i="1" dirty="0"/>
              <a:t>.)</a:t>
            </a:r>
            <a:r>
              <a:rPr lang="cs-CZ" dirty="0"/>
              <a:t> V meziválečném období – komunisté úspěšní </a:t>
            </a:r>
            <a:r>
              <a:rPr lang="cs-CZ" b="1" u="sng" dirty="0"/>
              <a:t>v zemědělských společnostech</a:t>
            </a:r>
            <a:r>
              <a:rPr lang="cs-CZ" dirty="0"/>
              <a:t>, </a:t>
            </a:r>
            <a:r>
              <a:rPr lang="cs-CZ" b="1" u="sng" dirty="0"/>
              <a:t>Marxův předpoklad, že revoluce, založena na třídním boji v rozvinutých kapitalistických společnostech se nepotvrdila. </a:t>
            </a:r>
            <a:endParaRPr lang="cs-CZ" dirty="0"/>
          </a:p>
          <a:p>
            <a:r>
              <a:rPr lang="cs-CZ" dirty="0"/>
              <a:t>Komunistické strany v řadě </a:t>
            </a:r>
            <a:r>
              <a:rPr lang="cs-CZ" b="1" dirty="0"/>
              <a:t>zemích vnímány jako antisystémové. </a:t>
            </a:r>
            <a:r>
              <a:rPr lang="cs-CZ" dirty="0"/>
              <a:t>Zejména po </a:t>
            </a:r>
            <a:r>
              <a:rPr lang="cs-CZ" b="1" u="sng" dirty="0"/>
              <a:t>roce 1947 – Marshallův plán. </a:t>
            </a:r>
            <a:r>
              <a:rPr lang="cs-CZ" dirty="0"/>
              <a:t>Snaha odsunout komunistické strany v západní Evropě do pozadí.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45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Komunisté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Vznik většiny komunistických stran spojený s </a:t>
            </a:r>
            <a:r>
              <a:rPr lang="cs-CZ" b="1" u="sng" dirty="0"/>
              <a:t>Říjnovou revolucí v Rusku</a:t>
            </a:r>
            <a:r>
              <a:rPr lang="cs-CZ" dirty="0"/>
              <a:t>. </a:t>
            </a:r>
            <a:r>
              <a:rPr lang="cs-CZ" b="1" u="sng" dirty="0"/>
              <a:t>Formace v téměř celé Evropě.</a:t>
            </a:r>
            <a:r>
              <a:rPr lang="cs-CZ" dirty="0"/>
              <a:t> </a:t>
            </a:r>
          </a:p>
          <a:p>
            <a:r>
              <a:rPr lang="cs-CZ" dirty="0"/>
              <a:t>Většinou se zformovaly odtržením radikálně levicových křídel Sociálních demokracií. (někdy výjimky – Řecko, Francie – částečně Norsko). </a:t>
            </a:r>
          </a:p>
          <a:p>
            <a:r>
              <a:rPr lang="cs-CZ" dirty="0" smtClean="0"/>
              <a:t>Stefan </a:t>
            </a:r>
            <a:r>
              <a:rPr lang="cs-CZ" dirty="0" err="1" smtClean="0"/>
              <a:t>Bartolini</a:t>
            </a:r>
            <a:r>
              <a:rPr lang="cs-CZ" dirty="0" smtClean="0"/>
              <a:t> – vysvětlení úspěchu komunistů:</a:t>
            </a:r>
          </a:p>
          <a:p>
            <a:pPr lvl="1"/>
            <a:r>
              <a:rPr lang="cs-CZ" i="1" dirty="0"/>
              <a:t>tři provázané </a:t>
            </a:r>
            <a:r>
              <a:rPr lang="cs-CZ" i="1" dirty="0" err="1"/>
              <a:t>socio</a:t>
            </a:r>
            <a:r>
              <a:rPr lang="cs-CZ" i="1" dirty="0"/>
              <a:t>-ekonomické </a:t>
            </a:r>
            <a:r>
              <a:rPr lang="cs-CZ" i="1" dirty="0" smtClean="0"/>
              <a:t>faktory – které zapříčinily úspěchy komunistické strany </a:t>
            </a:r>
            <a:endParaRPr lang="cs-CZ" dirty="0" smtClean="0"/>
          </a:p>
          <a:p>
            <a:pPr lvl="1"/>
            <a:r>
              <a:rPr lang="cs-CZ" dirty="0" smtClean="0"/>
              <a:t>Jejich úspěch byl ovlivněn: </a:t>
            </a:r>
            <a:r>
              <a:rPr lang="cs-CZ" i="1" dirty="0" smtClean="0"/>
              <a:t>„1</a:t>
            </a:r>
            <a:r>
              <a:rPr lang="cs-CZ" i="1" dirty="0"/>
              <a:t>. opožděnou industrializaci produkující 2. nehomogenní dělnickou třídu a 3. vysokou třídní polarizaci na venkově</a:t>
            </a:r>
            <a:r>
              <a:rPr lang="cs-CZ" i="1" dirty="0" smtClean="0"/>
              <a:t>.“ </a:t>
            </a:r>
          </a:p>
          <a:p>
            <a:pPr lvl="1"/>
            <a:r>
              <a:rPr lang="cs-CZ" i="1" dirty="0" smtClean="0"/>
              <a:t>Komunisté vytvářeli základnu </a:t>
            </a:r>
            <a:r>
              <a:rPr lang="cs-CZ" i="1" dirty="0"/>
              <a:t>nejenom </a:t>
            </a:r>
            <a:r>
              <a:rPr lang="cs-CZ" b="1" i="1" u="sng" dirty="0"/>
              <a:t>mezi částí dělnictva, ale i v prostředí sociálně „znejistěných“ zemědělských skupin,</a:t>
            </a:r>
            <a:r>
              <a:rPr lang="cs-CZ" i="1" dirty="0"/>
              <a:t> jako byl </a:t>
            </a:r>
            <a:r>
              <a:rPr lang="cs-CZ" b="1" i="1" u="sng" dirty="0"/>
              <a:t>rurální proletariát ohrožený technologickým rozvojem</a:t>
            </a:r>
            <a:r>
              <a:rPr lang="cs-CZ" i="1" dirty="0"/>
              <a:t>.</a:t>
            </a:r>
            <a:endParaRPr lang="cs-CZ" i="1" dirty="0" smtClean="0"/>
          </a:p>
          <a:p>
            <a:r>
              <a:rPr lang="cs-CZ" dirty="0" smtClean="0"/>
              <a:t>V meziválečné Evropě byli komunisté úspěšnější v zemědělských společnostech.</a:t>
            </a:r>
          </a:p>
          <a:p>
            <a:r>
              <a:rPr lang="cs-CZ" dirty="0" smtClean="0"/>
              <a:t>V západní Evropě byly komunistické strany považovány za antisystémové. Po roce 1947 (Marshallův plán). Byly odsunuty spíše na okraj.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6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Komunisté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62500" lnSpcReduction="20000"/>
          </a:bodyPr>
          <a:lstStyle/>
          <a:p>
            <a:r>
              <a:rPr lang="cs-CZ" b="1" u="sng" dirty="0"/>
              <a:t>Komunistické strany se od sebe postupně odlišovaly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Odlišný </a:t>
            </a:r>
            <a:r>
              <a:rPr lang="cs-CZ" dirty="0"/>
              <a:t>vývoj SSSR a jeho </a:t>
            </a:r>
            <a:r>
              <a:rPr lang="cs-CZ" dirty="0" err="1"/>
              <a:t>satelité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b="1" u="sng" dirty="0" smtClean="0"/>
              <a:t>Jugoslávie </a:t>
            </a:r>
            <a:r>
              <a:rPr lang="cs-CZ" b="1" u="sng" dirty="0"/>
              <a:t>– SKS – od roku 1952 – inspirace zejména Marxem v dřívějším období a snaha o decentralizovaný stát s prvkem samosprávného socializmu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b="1" u="sng" dirty="0" smtClean="0"/>
              <a:t>Čína</a:t>
            </a:r>
            <a:r>
              <a:rPr lang="cs-CZ" b="1" u="sng" dirty="0"/>
              <a:t>, Albánie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Ve </a:t>
            </a:r>
            <a:r>
              <a:rPr lang="cs-CZ" b="1" dirty="0"/>
              <a:t>většině západoevropských zemích byly komunistické strany spíše na okraji. </a:t>
            </a:r>
            <a:endParaRPr lang="cs-CZ" dirty="0"/>
          </a:p>
          <a:p>
            <a:r>
              <a:rPr lang="cs-CZ" b="1" u="sng" dirty="0" smtClean="0"/>
              <a:t>Komunisté </a:t>
            </a:r>
            <a:r>
              <a:rPr lang="cs-CZ" b="1" u="sng" dirty="0"/>
              <a:t>odmítali reformistický odklon od Marxe – a ideje o třídních bojích. </a:t>
            </a:r>
            <a:endParaRPr lang="cs-CZ" dirty="0"/>
          </a:p>
          <a:p>
            <a:r>
              <a:rPr lang="cs-CZ" b="1" u="sng" dirty="0"/>
              <a:t>Demokratický centralizmus</a:t>
            </a:r>
            <a:r>
              <a:rPr lang="cs-CZ" dirty="0"/>
              <a:t> – ústřední princip, na němž byly komunistické strany </a:t>
            </a:r>
            <a:r>
              <a:rPr lang="cs-CZ" dirty="0" smtClean="0"/>
              <a:t>založeny. (</a:t>
            </a:r>
            <a:r>
              <a:rPr lang="cs-CZ" b="1" dirty="0" smtClean="0"/>
              <a:t>organizační </a:t>
            </a:r>
            <a:r>
              <a:rPr lang="cs-CZ" b="1" dirty="0"/>
              <a:t>princip</a:t>
            </a:r>
            <a:r>
              <a:rPr lang="cs-CZ" dirty="0"/>
              <a:t>, </a:t>
            </a:r>
            <a:r>
              <a:rPr lang="cs-CZ" dirty="0" smtClean="0"/>
              <a:t>znamenající </a:t>
            </a:r>
            <a:r>
              <a:rPr lang="cs-CZ" b="1" u="sng" dirty="0"/>
              <a:t>pevnou disciplínu uvnitř strany</a:t>
            </a:r>
            <a:r>
              <a:rPr lang="cs-CZ" dirty="0"/>
              <a:t> a </a:t>
            </a:r>
            <a:r>
              <a:rPr lang="cs-CZ" b="1" dirty="0"/>
              <a:t>podřízení nižších stranických orgánů vyšším</a:t>
            </a:r>
            <a:r>
              <a:rPr lang="cs-CZ" dirty="0"/>
              <a:t>. </a:t>
            </a:r>
            <a:r>
              <a:rPr lang="cs-CZ" b="1" u="sng" dirty="0"/>
              <a:t>Diskuze</a:t>
            </a:r>
            <a:r>
              <a:rPr lang="cs-CZ" dirty="0"/>
              <a:t> v rámci strany byla </a:t>
            </a:r>
            <a:r>
              <a:rPr lang="cs-CZ" b="1" u="sng" dirty="0"/>
              <a:t>omezena na marxismus-leninismus</a:t>
            </a:r>
            <a:r>
              <a:rPr lang="cs-CZ" dirty="0" smtClean="0"/>
              <a:t>.) </a:t>
            </a:r>
          </a:p>
          <a:p>
            <a:r>
              <a:rPr lang="cs-CZ" dirty="0" smtClean="0"/>
              <a:t>Strany</a:t>
            </a:r>
            <a:r>
              <a:rPr lang="cs-CZ" dirty="0"/>
              <a:t>, které vstoupily do </a:t>
            </a:r>
            <a:r>
              <a:rPr lang="cs-CZ" b="1" dirty="0"/>
              <a:t>Kominterny, byly rovněž velmi závislé na rozhodnutích z Moskvy</a:t>
            </a:r>
            <a:r>
              <a:rPr lang="cs-CZ" dirty="0"/>
              <a:t>. Vybočení vedlo k vyloučení a ostrakizaci. </a:t>
            </a:r>
          </a:p>
          <a:p>
            <a:r>
              <a:rPr lang="cs-CZ" b="1" dirty="0"/>
              <a:t>Ve 20. letech – bolševizace komunistických stran – ve 20. letech – vnitřní čistky ve straně. </a:t>
            </a:r>
            <a:r>
              <a:rPr lang="cs-CZ" dirty="0" smtClean="0"/>
              <a:t>V průběhu 2. světové války byla Kominterna zrušena. </a:t>
            </a:r>
          </a:p>
          <a:p>
            <a:r>
              <a:rPr lang="cs-CZ" dirty="0" smtClean="0"/>
              <a:t>1947 založení </a:t>
            </a:r>
            <a:r>
              <a:rPr lang="cs-CZ" dirty="0" err="1" smtClean="0"/>
              <a:t>Informbyra</a:t>
            </a:r>
            <a:r>
              <a:rPr lang="cs-CZ" dirty="0" smtClean="0"/>
              <a:t>. </a:t>
            </a:r>
          </a:p>
          <a:p>
            <a:r>
              <a:rPr lang="cs-CZ" dirty="0" smtClean="0"/>
              <a:t>1933 – taktika „Lidových front“</a:t>
            </a:r>
          </a:p>
          <a:p>
            <a:r>
              <a:rPr lang="cs-CZ" dirty="0" smtClean="0"/>
              <a:t>1956 – zlom kultu osobnosti</a:t>
            </a:r>
          </a:p>
          <a:p>
            <a:r>
              <a:rPr lang="cs-CZ" dirty="0" smtClean="0"/>
              <a:t>70. leta – západoevropští komunisté – Eurokomunizmus (Snaha vymezit se proti SSSR).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782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Odlišení krajní levice od umírněné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u="sng" dirty="0" smtClean="0"/>
              <a:t>L. </a:t>
            </a:r>
            <a:r>
              <a:rPr lang="cs-CZ" b="1" i="1" u="sng" dirty="0" err="1" smtClean="0"/>
              <a:t>March</a:t>
            </a:r>
            <a:r>
              <a:rPr lang="cs-CZ" b="1" i="1" u="sng" dirty="0" smtClean="0"/>
              <a:t> </a:t>
            </a:r>
            <a:r>
              <a:rPr lang="cs-CZ" b="1" i="1" u="sng" dirty="0"/>
              <a:t>a </a:t>
            </a:r>
            <a:r>
              <a:rPr lang="cs-CZ" b="1" i="1" u="sng" dirty="0" smtClean="0"/>
              <a:t>C. </a:t>
            </a:r>
            <a:r>
              <a:rPr lang="cs-CZ" b="1" i="1" u="sng" dirty="0" err="1" smtClean="0"/>
              <a:t>Mudde</a:t>
            </a:r>
            <a:r>
              <a:rPr lang="cs-CZ" b="1" i="1" u="sng" dirty="0" smtClean="0"/>
              <a:t> – krajní levice:</a:t>
            </a:r>
          </a:p>
          <a:p>
            <a:pPr lvl="0"/>
            <a:r>
              <a:rPr lang="cs-CZ" i="1" dirty="0" smtClean="0"/>
              <a:t>„Odmítá </a:t>
            </a:r>
            <a:r>
              <a:rPr lang="cs-CZ" i="1" dirty="0"/>
              <a:t>základní struktury současného kapitalizmu, jeho hodnoty a praxi</a:t>
            </a:r>
            <a:endParaRPr lang="cs-CZ" dirty="0"/>
          </a:p>
          <a:p>
            <a:pPr lvl="0"/>
            <a:r>
              <a:rPr lang="cs-CZ" i="1" dirty="0"/>
              <a:t>Pokračuje v obhajobě alternativních ekonomických a mocenských struktur zahrnujících masivní redistribuci zdrojů od existujících politických elit a</a:t>
            </a:r>
            <a:endParaRPr lang="cs-CZ" dirty="0"/>
          </a:p>
          <a:p>
            <a:pPr lvl="0"/>
            <a:r>
              <a:rPr lang="cs-CZ" i="1" dirty="0"/>
              <a:t>Je internacionalistická, a to jak ve sféře nadnárodních vazeb a solidarity, tak v náhledu, že národní a regionální </a:t>
            </a:r>
            <a:r>
              <a:rPr lang="cs-CZ" i="1" dirty="0" err="1"/>
              <a:t>socio</a:t>
            </a:r>
            <a:r>
              <a:rPr lang="cs-CZ" i="1" dirty="0"/>
              <a:t>-politická témata mají své strukturální příčiny v „imperializmu“, či „globalizaci“.</a:t>
            </a:r>
            <a:endParaRPr lang="cs-CZ" dirty="0"/>
          </a:p>
          <a:p>
            <a:pPr lvl="0"/>
            <a:r>
              <a:rPr lang="cs-CZ" i="1" dirty="0"/>
              <a:t>... </a:t>
            </a:r>
            <a:r>
              <a:rPr lang="cs-CZ" i="1" dirty="0" smtClean="0"/>
              <a:t>větší </a:t>
            </a:r>
            <a:r>
              <a:rPr lang="cs-CZ" i="1" dirty="0"/>
              <a:t>konzistentnost antikapitalistické, než antidemokratické orientace krajní levice</a:t>
            </a:r>
            <a:r>
              <a:rPr lang="cs-CZ" i="1" dirty="0" smtClean="0"/>
              <a:t>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82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Skupiny krajně levicových stran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radikálně levicové postmoderní </a:t>
            </a:r>
            <a:r>
              <a:rPr lang="cs-CZ" b="1" dirty="0" smtClean="0"/>
              <a:t>formace </a:t>
            </a:r>
            <a:r>
              <a:rPr lang="cs-CZ" dirty="0" smtClean="0"/>
              <a:t>(environmentální, pacifistické, feministické aj. prvky programu, někdy </a:t>
            </a:r>
            <a:r>
              <a:rPr lang="cs-CZ" dirty="0" err="1" smtClean="0"/>
              <a:t>neomarxistická</a:t>
            </a:r>
            <a:r>
              <a:rPr lang="cs-CZ" dirty="0" smtClean="0"/>
              <a:t> orientace) </a:t>
            </a:r>
          </a:p>
          <a:p>
            <a:r>
              <a:rPr lang="cs-CZ" b="1" dirty="0"/>
              <a:t>t</a:t>
            </a:r>
            <a:r>
              <a:rPr lang="cs-CZ" b="1" dirty="0" smtClean="0"/>
              <a:t>radicionalistické </a:t>
            </a:r>
            <a:r>
              <a:rPr lang="cs-CZ" b="1" dirty="0"/>
              <a:t>komunistické strany </a:t>
            </a:r>
            <a:r>
              <a:rPr lang="cs-CZ" dirty="0" smtClean="0"/>
              <a:t>(přetrvává silná vazba k ideologii)</a:t>
            </a:r>
            <a:endParaRPr lang="cs-CZ" b="1" dirty="0" smtClean="0"/>
          </a:p>
          <a:p>
            <a:r>
              <a:rPr lang="cs-CZ" b="1" dirty="0"/>
              <a:t>r</a:t>
            </a:r>
            <a:r>
              <a:rPr lang="cs-CZ" b="1" dirty="0" smtClean="0"/>
              <a:t>eformně </a:t>
            </a:r>
            <a:r>
              <a:rPr lang="cs-CZ" b="1" dirty="0"/>
              <a:t>komunistické </a:t>
            </a:r>
            <a:r>
              <a:rPr lang="cs-CZ" b="1" dirty="0" smtClean="0"/>
              <a:t>formace </a:t>
            </a:r>
            <a:r>
              <a:rPr lang="cs-CZ" dirty="0" smtClean="0"/>
              <a:t>(prošly změnami, ale obtížně zařaditelné)</a:t>
            </a:r>
            <a:r>
              <a:rPr lang="cs-CZ" b="1" dirty="0" smtClean="0"/>
              <a:t> </a:t>
            </a:r>
          </a:p>
          <a:p>
            <a:r>
              <a:rPr lang="cs-CZ" b="1" dirty="0"/>
              <a:t>s</a:t>
            </a:r>
            <a:r>
              <a:rPr lang="cs-CZ" b="1" dirty="0" smtClean="0"/>
              <a:t>ociálně populistické </a:t>
            </a:r>
            <a:r>
              <a:rPr lang="cs-CZ" dirty="0" smtClean="0"/>
              <a:t>(slabší napojení na ideologii)</a:t>
            </a:r>
            <a:endParaRPr lang="cs-CZ" b="1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 smtClean="0"/>
              <a:t>Giovanni</a:t>
            </a:r>
            <a:r>
              <a:rPr lang="cs-CZ" b="1" dirty="0" smtClean="0"/>
              <a:t> </a:t>
            </a:r>
            <a:r>
              <a:rPr lang="cs-CZ" b="1" dirty="0" err="1" smtClean="0"/>
              <a:t>Sartori</a:t>
            </a:r>
            <a:r>
              <a:rPr lang="cs-CZ" b="1" dirty="0" smtClean="0"/>
              <a:t> – tzv. minimální definice</a:t>
            </a:r>
          </a:p>
          <a:p>
            <a:r>
              <a:rPr lang="cs-CZ" b="1" i="1" u="sng" dirty="0" smtClean="0"/>
              <a:t>„politická skupina, jež se účastní voleb, jež je schopna jejich prostřednictvím prosadit své kandidáty do veřejných úřadů.“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Nejmladší stranická rodina.</a:t>
            </a:r>
          </a:p>
          <a:p>
            <a:r>
              <a:rPr lang="cs-CZ" dirty="0" smtClean="0"/>
              <a:t>Vznik v 70. letech</a:t>
            </a:r>
          </a:p>
          <a:p>
            <a:r>
              <a:rPr lang="cs-CZ" dirty="0" smtClean="0"/>
              <a:t>Většinou se jedná o menší politické strany</a:t>
            </a:r>
          </a:p>
          <a:p>
            <a:r>
              <a:rPr lang="cs-CZ" dirty="0" smtClean="0"/>
              <a:t>Herbert </a:t>
            </a:r>
            <a:r>
              <a:rPr lang="cs-CZ" dirty="0" err="1" smtClean="0"/>
              <a:t>Kitschelt</a:t>
            </a:r>
            <a:endParaRPr lang="cs-CZ" dirty="0" smtClean="0"/>
          </a:p>
          <a:p>
            <a:r>
              <a:rPr lang="cs-CZ" i="1" dirty="0"/>
              <a:t>Zelení byli úspěšní tam, kde hnutí, z něhož vznikli, bylo: 1. Silně mobilizované a kde souběžně 2. Nepůsobila žádná strana, která by už přestavovala jejich tematickou konkurenci, a kde existovala 3. Historie levostředových vlád a korporativistické zprostředkování zájmů</a:t>
            </a:r>
            <a:r>
              <a:rPr lang="cs-CZ" i="1" dirty="0" smtClean="0"/>
              <a:t>. (převzato – Hloušek, Kopeček 2010: 84)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1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Agrární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Dříve velmi významná stranická rodina</a:t>
            </a:r>
            <a:r>
              <a:rPr lang="cs-CZ" dirty="0"/>
              <a:t> – založena na štěpící linii – město x venkov. </a:t>
            </a:r>
            <a:endParaRPr lang="cs-CZ" dirty="0" smtClean="0"/>
          </a:p>
          <a:p>
            <a:r>
              <a:rPr lang="cs-CZ" dirty="0" err="1" smtClean="0"/>
              <a:t>Rokkan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b="1" u="sng" dirty="0"/>
              <a:t>čtyři podmínky pro prosazení agrárních stran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i="1" dirty="0" smtClean="0"/>
              <a:t>„</a:t>
            </a:r>
            <a:r>
              <a:rPr lang="cs-CZ" i="1" dirty="0"/>
              <a:t>1. Relativně malý význam městských a průmyslových center v době rozšiřování volebního práva, 2. Značný počet samostatně hospodařících středních rolníků, 3). Silné kulturní bariéry mezi městem a venkovem </a:t>
            </a:r>
            <a:r>
              <a:rPr lang="cs-CZ" i="1" dirty="0" smtClean="0"/>
              <a:t>4). </a:t>
            </a:r>
            <a:r>
              <a:rPr lang="cs-CZ" i="1" dirty="0"/>
              <a:t>Malý vliv katolicizmu</a:t>
            </a:r>
            <a:r>
              <a:rPr lang="cs-CZ" i="1" dirty="0" smtClean="0"/>
              <a:t>.“</a:t>
            </a:r>
          </a:p>
          <a:p>
            <a:r>
              <a:rPr lang="cs-CZ" u="sng" dirty="0"/>
              <a:t>Agrární strany – rozvoj na přelomu 19. a 20. s</a:t>
            </a:r>
            <a:r>
              <a:rPr lang="cs-CZ" u="sng" dirty="0" smtClean="0"/>
              <a:t>toletí</a:t>
            </a:r>
            <a:r>
              <a:rPr lang="cs-CZ" dirty="0"/>
              <a:t>. Pojetí se lišilo v různých částech Evropy. Hodnoty – vztah k půdě. Vztah k lokalitě. Agrární komunita – přirozená báze  na ochranu proti změnám. Důraz na nezávislost zemědělců, ochrana vlastnictví půdy. </a:t>
            </a:r>
          </a:p>
          <a:p>
            <a:r>
              <a:rPr lang="cs-CZ" dirty="0"/>
              <a:t>V západní Evropě – vznik na základě liberálních a konzervativních formací.</a:t>
            </a:r>
          </a:p>
        </p:txBody>
      </p:sp>
    </p:spTree>
    <p:extLst>
      <p:ext uri="{BB962C8B-B14F-4D97-AF65-F5344CB8AC3E}">
        <p14:creationId xmlns:p14="http://schemas.microsoft.com/office/powerpoint/2010/main" val="2619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Liberálové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u="sng" dirty="0"/>
              <a:t>Liberalizmus – spojen s Johnem </a:t>
            </a:r>
            <a:r>
              <a:rPr lang="cs-CZ" b="1" u="sng" dirty="0" smtClean="0"/>
              <a:t>Lockem, Adamem Smithem</a:t>
            </a:r>
            <a:r>
              <a:rPr lang="cs-CZ" dirty="0" smtClean="0"/>
              <a:t> (svoboda, individualizmus, odmítání příliš silnému státu, přirozená rovnost jedinců, v ekonomické oblasti – volná soutěž, </a:t>
            </a:r>
            <a:r>
              <a:rPr lang="cs-CZ" dirty="0" err="1" smtClean="0"/>
              <a:t>laissez-faire</a:t>
            </a:r>
            <a:r>
              <a:rPr lang="cs-CZ" dirty="0" smtClean="0"/>
              <a:t> – ekonomická doktrína)</a:t>
            </a:r>
          </a:p>
          <a:p>
            <a:r>
              <a:rPr lang="cs-CZ" b="1" dirty="0"/>
              <a:t>Voliči – měšťané proti konzervativcům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19. </a:t>
            </a:r>
            <a:r>
              <a:rPr lang="cs-CZ" dirty="0" smtClean="0"/>
              <a:t>století </a:t>
            </a:r>
            <a:r>
              <a:rPr lang="cs-CZ" dirty="0"/>
              <a:t>konzervativci a liberálové – značně heterogenní </a:t>
            </a:r>
            <a:r>
              <a:rPr lang="cs-CZ" dirty="0" smtClean="0"/>
              <a:t>uskupení.</a:t>
            </a:r>
          </a:p>
          <a:p>
            <a:r>
              <a:rPr lang="cs-CZ" dirty="0" smtClean="0"/>
              <a:t>V 19. století – konflikt mezi liberály a radikály </a:t>
            </a:r>
          </a:p>
          <a:p>
            <a:pPr lvl="1"/>
            <a:r>
              <a:rPr lang="cs-CZ" dirty="0" smtClean="0"/>
              <a:t>liberálové  obhajují konstitucionalizmus a parlamentarizmus, volný trh, </a:t>
            </a:r>
          </a:p>
          <a:p>
            <a:pPr lvl="1"/>
            <a:r>
              <a:rPr lang="cs-CZ" dirty="0" smtClean="0"/>
              <a:t>radikálové požadují – přímou moc lidu, vládu shromáždění, imperativní mandát, často antikatolicizmus (FR, Itálie)</a:t>
            </a:r>
          </a:p>
          <a:p>
            <a:r>
              <a:rPr lang="cs-CZ" dirty="0"/>
              <a:t>Ve 20. </a:t>
            </a:r>
            <a:r>
              <a:rPr lang="cs-CZ" dirty="0" smtClean="0"/>
              <a:t>století </a:t>
            </a:r>
            <a:r>
              <a:rPr lang="cs-CZ" dirty="0"/>
              <a:t>po světových válkách a po hospodářské krizi – </a:t>
            </a:r>
            <a:r>
              <a:rPr lang="cs-CZ" b="1" u="sng" dirty="0"/>
              <a:t>opouštění představy </a:t>
            </a:r>
            <a:r>
              <a:rPr lang="cs-CZ" b="1" u="sng" dirty="0" err="1"/>
              <a:t>laissez-faire</a:t>
            </a:r>
            <a:r>
              <a:rPr lang="cs-CZ" b="1" u="sng" dirty="0"/>
              <a:t> – a příklon k sociálnímu </a:t>
            </a:r>
            <a:r>
              <a:rPr lang="cs-CZ" b="1" u="sng" dirty="0" smtClean="0"/>
              <a:t>liberalizmu </a:t>
            </a:r>
            <a:r>
              <a:rPr lang="cs-CZ" dirty="0" smtClean="0"/>
              <a:t>(akceptace sociálního státu, částečný příklon ke státním zásahům do ekonomiky)</a:t>
            </a:r>
          </a:p>
          <a:p>
            <a:r>
              <a:rPr lang="cs-CZ" dirty="0" smtClean="0"/>
              <a:t>V současnosti – </a:t>
            </a:r>
            <a:r>
              <a:rPr lang="cs-CZ" b="1" u="sng" dirty="0" smtClean="0"/>
              <a:t>neoliberalizmus: </a:t>
            </a:r>
            <a:r>
              <a:rPr lang="cs-CZ" dirty="0" smtClean="0"/>
              <a:t>Snaha omezit roli státu, omezení státních intervencí do ekonomicky, orientace na volný trh, postmateriální hodnoty – práva a svobody.</a:t>
            </a:r>
          </a:p>
          <a:p>
            <a:r>
              <a:rPr lang="cs-CZ" dirty="0" smtClean="0"/>
              <a:t>Dvě skupiny stran:</a:t>
            </a:r>
          </a:p>
          <a:p>
            <a:pPr lvl="1"/>
            <a:r>
              <a:rPr lang="cs-CZ" dirty="0" smtClean="0"/>
              <a:t>Primárně zaměřené na ekonomická témata (pravicově orientované strany, prosazují minimální roli státu a volný trh</a:t>
            </a:r>
          </a:p>
          <a:p>
            <a:pPr lvl="1"/>
            <a:r>
              <a:rPr lang="cs-CZ" dirty="0" smtClean="0"/>
              <a:t>Sociálně-liberální strany (společenská svoboda a rovnost, boj proti diskriminaci menšin, menšinová práva. Tržní orientace, avšak připouštějí určitou roli státu a intervence do ekonomiky).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8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Křesťanští demokraté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Historický vývoj – kořeny – </a:t>
            </a:r>
            <a:r>
              <a:rPr lang="cs-CZ" b="1" u="sng" dirty="0"/>
              <a:t>jsou spojeny především s katolicizmem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Rokkan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/>
              <a:t>Lipset</a:t>
            </a:r>
            <a:r>
              <a:rPr lang="cs-CZ" dirty="0"/>
              <a:t> – společně poukazovali na jistý </a:t>
            </a:r>
            <a:r>
              <a:rPr lang="cs-CZ" b="1" u="sng" dirty="0"/>
              <a:t>nadnárodní charakter katolické církve</a:t>
            </a:r>
            <a:r>
              <a:rPr lang="cs-CZ" dirty="0"/>
              <a:t>. Výrazným apelem se stal sekularizmus. </a:t>
            </a:r>
            <a:r>
              <a:rPr lang="cs-CZ" b="1" u="sng" dirty="0"/>
              <a:t>Katolický tábor se profiloval </a:t>
            </a:r>
            <a:r>
              <a:rPr lang="cs-CZ" b="1" u="sng" dirty="0" err="1"/>
              <a:t>nadtřídně</a:t>
            </a:r>
            <a:r>
              <a:rPr lang="cs-CZ" dirty="0"/>
              <a:t>. </a:t>
            </a:r>
            <a:r>
              <a:rPr lang="cs-CZ" b="1" u="sng" dirty="0" err="1"/>
              <a:t>Rerum</a:t>
            </a:r>
            <a:r>
              <a:rPr lang="cs-CZ" b="1" u="sng" dirty="0"/>
              <a:t> </a:t>
            </a:r>
            <a:r>
              <a:rPr lang="cs-CZ" b="1" u="sng" dirty="0" err="1"/>
              <a:t>Novarum</a:t>
            </a:r>
            <a:r>
              <a:rPr lang="cs-CZ" b="1" u="sng" dirty="0"/>
              <a:t> Lev XIII,</a:t>
            </a:r>
            <a:r>
              <a:rPr lang="cs-CZ" dirty="0"/>
              <a:t> </a:t>
            </a:r>
            <a:r>
              <a:rPr lang="cs-CZ" b="1" u="sng" dirty="0"/>
              <a:t>1891.</a:t>
            </a:r>
            <a:r>
              <a:rPr lang="cs-CZ" dirty="0"/>
              <a:t> Konfliktní linie – církev stát</a:t>
            </a:r>
            <a:r>
              <a:rPr lang="cs-CZ" dirty="0" smtClean="0"/>
              <a:t>.</a:t>
            </a:r>
          </a:p>
          <a:p>
            <a:r>
              <a:rPr lang="cs-CZ" b="1" u="sng" dirty="0" smtClean="0"/>
              <a:t>Členy především </a:t>
            </a:r>
            <a:r>
              <a:rPr lang="cs-CZ" b="1" u="sng" dirty="0"/>
              <a:t>mladí, níže postavení kněží a </a:t>
            </a:r>
            <a:r>
              <a:rPr lang="cs-CZ" b="1" u="sng" dirty="0" smtClean="0"/>
              <a:t>klerikové. </a:t>
            </a:r>
          </a:p>
          <a:p>
            <a:r>
              <a:rPr lang="cs-CZ" dirty="0" smtClean="0"/>
              <a:t>V průběhu 20. století odtržení od struktur Římskokatolické církve. V 60. letech 20. století úspěšné v transformaci v </a:t>
            </a:r>
            <a:r>
              <a:rPr lang="cs-CZ" i="1" dirty="0" err="1" smtClean="0"/>
              <a:t>Catch-all</a:t>
            </a:r>
            <a:r>
              <a:rPr lang="cs-CZ" i="1" dirty="0" smtClean="0"/>
              <a:t> party. </a:t>
            </a:r>
            <a:endParaRPr lang="cs-CZ" dirty="0" smtClean="0"/>
          </a:p>
          <a:p>
            <a:pPr marL="0" indent="0">
              <a:buNone/>
            </a:pPr>
            <a:endParaRPr lang="cs-CZ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6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Konzervativci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V západní </a:t>
            </a:r>
            <a:r>
              <a:rPr lang="cs-CZ" b="1" dirty="0"/>
              <a:t>Evropě mají konzervativci své zastoupení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Ale </a:t>
            </a:r>
            <a:r>
              <a:rPr lang="cs-CZ" dirty="0"/>
              <a:t>v zemích, kde je silný křesťansko-demokratický proud – jsou konzervativci </a:t>
            </a:r>
            <a:r>
              <a:rPr lang="cs-CZ" dirty="0" smtClean="0"/>
              <a:t>slabší.</a:t>
            </a:r>
          </a:p>
          <a:p>
            <a:r>
              <a:rPr lang="cs-CZ" b="1" dirty="0"/>
              <a:t>Edmund </a:t>
            </a:r>
            <a:r>
              <a:rPr lang="cs-CZ" b="1" dirty="0" err="1" smtClean="0"/>
              <a:t>Burke</a:t>
            </a:r>
            <a:endParaRPr lang="cs-CZ" b="1" dirty="0" smtClean="0"/>
          </a:p>
          <a:p>
            <a:r>
              <a:rPr lang="cs-CZ" dirty="0"/>
              <a:t>Ideovým východiskem se stal odpor proti revoluci, osvícenství. Ústřední roli zaujímá důraz na tradice, společenský řád a zvyky a instituce. </a:t>
            </a:r>
            <a:endParaRPr lang="cs-CZ" dirty="0" smtClean="0"/>
          </a:p>
          <a:p>
            <a:r>
              <a:rPr lang="cs-CZ" dirty="0"/>
              <a:t>Svoboda jednotlivce musí být spojena s vědomím odpovědnosti a ochotu přijímat závazky a povinnosti. Platí to ve vztahu k majetku, který je nedotknutelný a je základem lidské nezávislosti a bezpečí. Skepse k víře v pokrok a radikálním, či revolučním hnutím. </a:t>
            </a:r>
            <a:endParaRPr lang="cs-CZ" dirty="0" smtClean="0"/>
          </a:p>
          <a:p>
            <a:r>
              <a:rPr lang="cs-CZ" dirty="0" smtClean="0"/>
              <a:t>V 80. letech 20. století příklon k ekonomickému neoliberalizmu. (Margaret Thatcher/</a:t>
            </a:r>
            <a:r>
              <a:rPr lang="cs-CZ" dirty="0" err="1" smtClean="0"/>
              <a:t>ová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b="1" u="sng" dirty="0"/>
              <a:t>Obecně – tam kde se objevila malá konfliktní linie – církev – stát – jsou konzervativci silnější </a:t>
            </a:r>
            <a:r>
              <a:rPr lang="cs-CZ" b="1" u="sng" dirty="0" smtClean="0"/>
              <a:t>– Malta</a:t>
            </a:r>
            <a:r>
              <a:rPr lang="cs-CZ" b="1" u="sng" dirty="0"/>
              <a:t>, Island, </a:t>
            </a:r>
            <a:r>
              <a:rPr lang="cs-CZ" b="1" u="sng" dirty="0" smtClean="0"/>
              <a:t>Irsk</a:t>
            </a:r>
            <a:r>
              <a:rPr lang="cs-CZ" b="1" u="sng" dirty="0"/>
              <a:t>o a Británie</a:t>
            </a:r>
            <a:endParaRPr lang="cs-CZ" b="1" u="sng" dirty="0" smtClean="0"/>
          </a:p>
          <a:p>
            <a:r>
              <a:rPr lang="cs-CZ" b="1" dirty="0"/>
              <a:t>Tato rodina má velmi blízko ke křesťanskodemokratickému </a:t>
            </a:r>
            <a:r>
              <a:rPr lang="cs-CZ" b="1" dirty="0" smtClean="0"/>
              <a:t>táboru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56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Krajní pravice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Piero</a:t>
            </a:r>
            <a:r>
              <a:rPr lang="cs-CZ" dirty="0" smtClean="0"/>
              <a:t> </a:t>
            </a:r>
            <a:r>
              <a:rPr lang="cs-CZ" smtClean="0"/>
              <a:t>Ignazi</a:t>
            </a:r>
            <a:r>
              <a:rPr lang="cs-CZ" dirty="0" smtClean="0"/>
              <a:t>:</a:t>
            </a:r>
          </a:p>
          <a:p>
            <a:r>
              <a:rPr lang="cs-CZ" dirty="0" smtClean="0"/>
              <a:t>1. Musí se pohybovat </a:t>
            </a:r>
            <a:r>
              <a:rPr lang="cs-CZ" dirty="0"/>
              <a:t>na pravém okraji, přičemž žádná strana nesmí být napravo od nich 2. Napojení na fašistickou mytologii a principy – 3. Hodnoty, témata a politiky zavrhující demokracii. (pro identifikaci stačí prvek 1 a 3</a:t>
            </a:r>
            <a:r>
              <a:rPr lang="cs-CZ" dirty="0" smtClean="0"/>
              <a:t>).</a:t>
            </a:r>
          </a:p>
          <a:p>
            <a:r>
              <a:rPr lang="cs-CZ" dirty="0" err="1" smtClean="0"/>
              <a:t>Cas</a:t>
            </a:r>
            <a:r>
              <a:rPr lang="cs-CZ" dirty="0" smtClean="0"/>
              <a:t> </a:t>
            </a:r>
            <a:r>
              <a:rPr lang="cs-CZ" dirty="0" err="1" smtClean="0"/>
              <a:t>Mudde</a:t>
            </a:r>
            <a:r>
              <a:rPr lang="cs-CZ" dirty="0" smtClean="0"/>
              <a:t> - </a:t>
            </a:r>
            <a:r>
              <a:rPr lang="cs-CZ" dirty="0"/>
              <a:t>minimalistický koncept – čtyři prvky – nacionalizmus, xenofobie, volání po právu a pořádku a programu, či představě šovinistického sociálního zabezpečení. (sociální politika – fungovat musí pro naše lidi).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65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Etnické a regionální strany – úvod ke stranické rodině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Centrum x Periferie</a:t>
            </a:r>
          </a:p>
          <a:p>
            <a:r>
              <a:rPr lang="cs-CZ" dirty="0"/>
              <a:t>v</a:t>
            </a:r>
            <a:r>
              <a:rPr lang="cs-CZ" dirty="0" smtClean="0"/>
              <a:t>on </a:t>
            </a:r>
            <a:r>
              <a:rPr lang="cs-CZ" dirty="0" err="1" smtClean="0"/>
              <a:t>Beyme</a:t>
            </a:r>
            <a:r>
              <a:rPr lang="cs-CZ" dirty="0" smtClean="0"/>
              <a:t>: etnické strany, které mají ve svém regionu hegemonní pozici – vykazují inklinaci k pravostředové konzervativní orientaci a fungují jako „svébytné </a:t>
            </a:r>
            <a:r>
              <a:rPr lang="cs-CZ" dirty="0" err="1" smtClean="0"/>
              <a:t>catch-all</a:t>
            </a:r>
            <a:r>
              <a:rPr lang="cs-CZ" dirty="0" smtClean="0"/>
              <a:t> strany“. </a:t>
            </a:r>
          </a:p>
          <a:p>
            <a:r>
              <a:rPr lang="cs-CZ" dirty="0" smtClean="0"/>
              <a:t>V industriálních a urbanizovaných regionech – převažuje – levicová orientace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4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a regionální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konfliktní linie centrum x periferie </a:t>
            </a:r>
            <a:endParaRPr lang="cs-CZ" dirty="0" smtClean="0"/>
          </a:p>
          <a:p>
            <a:r>
              <a:rPr lang="cs-CZ" dirty="0" smtClean="0"/>
              <a:t>Západní Evropa – ve 20. století jen několik málo úspěšných regionálních a etnických formací: např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i="1" dirty="0"/>
              <a:t>bavorská CSU, Jihotyrolská lidová </a:t>
            </a:r>
            <a:r>
              <a:rPr lang="cs-CZ" i="1" dirty="0" smtClean="0"/>
              <a:t>strana (Itálie), Švédská </a:t>
            </a:r>
            <a:r>
              <a:rPr lang="cs-CZ" i="1" dirty="0"/>
              <a:t>lidová strana </a:t>
            </a:r>
            <a:r>
              <a:rPr lang="cs-CZ" i="1" dirty="0" smtClean="0"/>
              <a:t>(Finsko).</a:t>
            </a:r>
            <a:endParaRPr lang="cs-CZ" dirty="0"/>
          </a:p>
          <a:p>
            <a:r>
              <a:rPr lang="cs-CZ" dirty="0"/>
              <a:t>Strany – nejvýznamnější </a:t>
            </a:r>
            <a:endParaRPr lang="cs-CZ" dirty="0" smtClean="0"/>
          </a:p>
          <a:p>
            <a:r>
              <a:rPr lang="cs-CZ" b="1" dirty="0" smtClean="0"/>
              <a:t>Skotská </a:t>
            </a:r>
            <a:r>
              <a:rPr lang="cs-CZ" b="1" dirty="0"/>
              <a:t>národní strana SNP, </a:t>
            </a:r>
            <a:endParaRPr lang="cs-CZ" b="1" dirty="0" smtClean="0"/>
          </a:p>
          <a:p>
            <a:r>
              <a:rPr lang="cs-CZ" b="1" dirty="0" smtClean="0"/>
              <a:t>Konvergence </a:t>
            </a:r>
            <a:r>
              <a:rPr lang="cs-CZ" b="1" dirty="0"/>
              <a:t>a Jednota (</a:t>
            </a:r>
            <a:r>
              <a:rPr lang="cs-CZ" b="1" dirty="0" err="1"/>
              <a:t>CiU</a:t>
            </a:r>
            <a:r>
              <a:rPr lang="cs-CZ" b="1" dirty="0"/>
              <a:t>) – Katalánsko, </a:t>
            </a:r>
            <a:endParaRPr lang="cs-CZ" b="1" dirty="0" smtClean="0"/>
          </a:p>
          <a:p>
            <a:r>
              <a:rPr lang="cs-CZ" b="1" dirty="0" smtClean="0"/>
              <a:t>Jihotyrolská </a:t>
            </a:r>
            <a:r>
              <a:rPr lang="cs-CZ" b="1" dirty="0"/>
              <a:t>lidová strana (SVP) – působí v Itálii – jižní Tyrolsko, </a:t>
            </a:r>
            <a:endParaRPr lang="cs-CZ" b="1" dirty="0" smtClean="0"/>
          </a:p>
          <a:p>
            <a:r>
              <a:rPr lang="cs-CZ" b="1" dirty="0" smtClean="0"/>
              <a:t>Liga </a:t>
            </a:r>
            <a:r>
              <a:rPr lang="cs-CZ" b="1" dirty="0"/>
              <a:t>Ticina </a:t>
            </a:r>
            <a:r>
              <a:rPr lang="cs-CZ" b="1" dirty="0" err="1"/>
              <a:t>LdT</a:t>
            </a:r>
            <a:r>
              <a:rPr lang="cs-CZ" b="1" dirty="0"/>
              <a:t> – Švýcarsko</a:t>
            </a:r>
            <a:r>
              <a:rPr lang="cs-CZ" b="1" dirty="0" smtClean="0"/>
              <a:t>,</a:t>
            </a:r>
          </a:p>
          <a:p>
            <a:r>
              <a:rPr lang="cs-CZ" b="1" dirty="0" smtClean="0"/>
              <a:t>SFP </a:t>
            </a:r>
            <a:r>
              <a:rPr lang="cs-CZ" b="1" dirty="0"/>
              <a:t>Švédská lidová strana – Finsko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5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a regionální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90. letech – </a:t>
            </a:r>
            <a:r>
              <a:rPr lang="cs-CZ" dirty="0" err="1" smtClean="0"/>
              <a:t>revival</a:t>
            </a:r>
            <a:r>
              <a:rPr lang="cs-CZ" dirty="0" smtClean="0"/>
              <a:t> etnických a regionálních partikulárních zájmů. </a:t>
            </a:r>
          </a:p>
          <a:p>
            <a:r>
              <a:rPr lang="cs-CZ" b="1" i="1" u="sng" dirty="0" smtClean="0"/>
              <a:t>Revitalizace etnické </a:t>
            </a:r>
            <a:r>
              <a:rPr lang="cs-CZ" b="1" i="1" u="sng" dirty="0"/>
              <a:t>konfliktní linie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dirty="0" smtClean="0"/>
              <a:t>Role evropské integrace – oslabila národní státy. </a:t>
            </a:r>
          </a:p>
          <a:p>
            <a:r>
              <a:rPr lang="cs-CZ" dirty="0" smtClean="0"/>
              <a:t>Tato stranická rodina – patří k nejvíc proevropským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84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Identita regionálních a etnických </a:t>
            </a:r>
            <a:r>
              <a:rPr lang="cs-CZ" b="1" dirty="0" smtClean="0"/>
              <a:t>stran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orientace na obranu zájmů určitého regionu, či </a:t>
            </a:r>
            <a:r>
              <a:rPr lang="cs-CZ" dirty="0" smtClean="0"/>
              <a:t>etnika</a:t>
            </a:r>
          </a:p>
          <a:p>
            <a:r>
              <a:rPr lang="cs-CZ" dirty="0" smtClean="0"/>
              <a:t>Strmiska: </a:t>
            </a:r>
            <a:r>
              <a:rPr lang="cs-CZ" b="1" dirty="0"/>
              <a:t>Regionální strany</a:t>
            </a:r>
            <a:r>
              <a:rPr lang="cs-CZ" dirty="0"/>
              <a:t>, můžeme definovat: „jako formace, jejichž ideová, programová a organizační identita, stejně jako jimi používané zdroje politické legitimace a mobilizace voličů mají </a:t>
            </a:r>
            <a:r>
              <a:rPr lang="cs-CZ" b="1" dirty="0"/>
              <a:t>regionální charakter</a:t>
            </a:r>
            <a:r>
              <a:rPr lang="cs-CZ" dirty="0"/>
              <a:t>. </a:t>
            </a:r>
            <a:r>
              <a:rPr lang="cs-CZ" b="1" dirty="0"/>
              <a:t>Pro etnické strany lze použít podobnou definici </a:t>
            </a:r>
            <a:r>
              <a:rPr lang="cs-CZ" dirty="0"/>
              <a:t>– ovšem s tím rozdílem, že identita a zdroje nemají charakter regionální, </a:t>
            </a:r>
            <a:r>
              <a:rPr lang="cs-CZ" b="1" dirty="0"/>
              <a:t>ale </a:t>
            </a:r>
            <a:r>
              <a:rPr lang="cs-CZ" b="1" dirty="0" smtClean="0"/>
              <a:t>etnický.“ Strmiska </a:t>
            </a:r>
          </a:p>
          <a:p>
            <a:r>
              <a:rPr lang="cs-CZ" dirty="0"/>
              <a:t>regionální strany – MOHOU BÝT A VĚŠTŠINOU TAKÉ JSOU STRANAMI ETNICKÝMI.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Ale JE NEPŘESNÉ – OBĚ SKUPINY ZTOTOŽŇOVAT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5913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M. Strmiska: </a:t>
            </a:r>
            <a:r>
              <a:rPr lang="cs-CZ" i="1" dirty="0" smtClean="0"/>
              <a:t>„Oblíbenost </a:t>
            </a:r>
            <a:r>
              <a:rPr lang="cs-CZ" i="1" dirty="0" err="1" smtClean="0"/>
              <a:t>Sartoriho</a:t>
            </a:r>
            <a:r>
              <a:rPr lang="cs-CZ" i="1" dirty="0" smtClean="0"/>
              <a:t> definice plyne z její oblíbenosti a minima charakterizujících znaků. Vymezení politické strany ovšem často bývá koncipováno šířeji a různými autory jsou zmiňovány další znaky..... Na prvním místě bývá zmiňována </a:t>
            </a:r>
            <a:r>
              <a:rPr lang="cs-CZ" b="1" i="1" u="sng" dirty="0" smtClean="0"/>
              <a:t>trvalost organizační struktury a existence místních územních struktur a centrálního vedení</a:t>
            </a:r>
            <a:r>
              <a:rPr lang="cs-CZ" i="1" dirty="0" smtClean="0"/>
              <a:t>, dále </a:t>
            </a:r>
            <a:r>
              <a:rPr lang="cs-CZ" b="1" i="1" u="sng" dirty="0" smtClean="0"/>
              <a:t>ideologická orientace</a:t>
            </a:r>
            <a:r>
              <a:rPr lang="cs-CZ" i="1" dirty="0" smtClean="0"/>
              <a:t> a/nebo </a:t>
            </a:r>
            <a:r>
              <a:rPr lang="cs-CZ" b="1" i="1" u="sng" dirty="0" smtClean="0"/>
              <a:t>prezentování určitého programu</a:t>
            </a:r>
            <a:r>
              <a:rPr lang="cs-CZ" i="1" dirty="0" smtClean="0"/>
              <a:t>, případně alespoň </a:t>
            </a:r>
            <a:r>
              <a:rPr lang="cs-CZ" b="1" i="1" u="sng" dirty="0" smtClean="0"/>
              <a:t>základního politického cíle,</a:t>
            </a:r>
            <a:r>
              <a:rPr lang="cs-CZ" i="1" dirty="0" smtClean="0"/>
              <a:t> a někdy také snaha </a:t>
            </a:r>
            <a:r>
              <a:rPr lang="cs-CZ" b="1" i="1" u="sng" dirty="0" smtClean="0"/>
              <a:t>získávat společenskou podporu nejenom prostřednictvím voleb.“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nebo etnická strana?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Křesťansko-sociální unie </a:t>
            </a:r>
            <a:r>
              <a:rPr lang="cs-CZ" i="1" dirty="0" smtClean="0"/>
              <a:t> </a:t>
            </a:r>
            <a:r>
              <a:rPr lang="cs-CZ" dirty="0" smtClean="0"/>
              <a:t>(Bavorsko)?</a:t>
            </a:r>
          </a:p>
          <a:p>
            <a:r>
              <a:rPr lang="cs-CZ" i="1" dirty="0"/>
              <a:t>Švédská lidová strana </a:t>
            </a:r>
            <a:r>
              <a:rPr lang="cs-CZ" dirty="0" smtClean="0"/>
              <a:t>(Finsko)?  </a:t>
            </a:r>
          </a:p>
          <a:p>
            <a:r>
              <a:rPr lang="cs-CZ" b="1" dirty="0" smtClean="0"/>
              <a:t>Stranická rodina značně heterogenní. </a:t>
            </a:r>
          </a:p>
        </p:txBody>
      </p:sp>
    </p:spTree>
    <p:extLst>
      <p:ext uri="{BB962C8B-B14F-4D97-AF65-F5344CB8AC3E}">
        <p14:creationId xmlns:p14="http://schemas.microsoft.com/office/powerpoint/2010/main" val="62691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Klaus von </a:t>
            </a:r>
            <a:r>
              <a:rPr lang="cs-CZ" b="1" dirty="0" err="1" smtClean="0"/>
              <a:t>Beyme</a:t>
            </a:r>
            <a:endParaRPr lang="cs-CZ" b="1" dirty="0" smtClean="0"/>
          </a:p>
          <a:p>
            <a:r>
              <a:rPr lang="cs-CZ" b="1" dirty="0" smtClean="0"/>
              <a:t> </a:t>
            </a:r>
            <a:r>
              <a:rPr lang="cs-CZ" dirty="0"/>
              <a:t>- etnické strany, které disponují ve svém regionu hegemonní pozici </a:t>
            </a:r>
            <a:r>
              <a:rPr lang="cs-CZ" dirty="0" smtClean="0"/>
              <a:t>vykazují </a:t>
            </a:r>
            <a:r>
              <a:rPr lang="cs-CZ" dirty="0"/>
              <a:t>inklinaci k pravostředové (nejspíše) konzervativní orientaci a v podstatě fungují v daném regionu jako svébytné </a:t>
            </a:r>
            <a:r>
              <a:rPr lang="cs-CZ" dirty="0" err="1"/>
              <a:t>catch-all</a:t>
            </a:r>
            <a:r>
              <a:rPr lang="cs-CZ" dirty="0"/>
              <a:t> strany. </a:t>
            </a:r>
            <a:endParaRPr lang="cs-CZ" dirty="0" smtClean="0"/>
          </a:p>
          <a:p>
            <a:r>
              <a:rPr lang="cs-CZ" dirty="0" smtClean="0"/>
              <a:t>Naopak </a:t>
            </a:r>
            <a:r>
              <a:rPr lang="cs-CZ" dirty="0"/>
              <a:t>– je-li regionální prostředí diverzifikované, tj. působí-li zde několik konkurenčních stran, je pravděpodobné, že některá z nich bude levicověji orientovaná. </a:t>
            </a:r>
            <a:endParaRPr lang="cs-CZ" dirty="0" smtClean="0"/>
          </a:p>
          <a:p>
            <a:r>
              <a:rPr lang="cs-CZ" dirty="0"/>
              <a:t>rozvinutost daného </a:t>
            </a:r>
            <a:r>
              <a:rPr lang="cs-CZ" dirty="0" smtClean="0"/>
              <a:t>regionu – levicová inklinace – v </a:t>
            </a:r>
            <a:r>
              <a:rPr lang="cs-CZ" dirty="0" err="1" smtClean="0"/>
              <a:t>industrializovanějších</a:t>
            </a:r>
            <a:r>
              <a:rPr lang="cs-CZ" dirty="0" smtClean="0"/>
              <a:t> a urbanizovanějších regionech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Evropská svobodná aliance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Založena r. 1981</a:t>
            </a:r>
          </a:p>
          <a:p>
            <a:r>
              <a:rPr lang="cs-CZ" dirty="0" smtClean="0"/>
              <a:t>Několik desítek členů</a:t>
            </a:r>
          </a:p>
          <a:p>
            <a:r>
              <a:rPr lang="cs-CZ" dirty="0"/>
              <a:t>http://www.e-f-a.org/home/</a:t>
            </a:r>
          </a:p>
          <a:p>
            <a:r>
              <a:rPr lang="cs-CZ" dirty="0" smtClean="0"/>
              <a:t>Mnoho významných etnických a regionálních formací jsou ukotveny </a:t>
            </a:r>
            <a:r>
              <a:rPr lang="cs-CZ" b="1" dirty="0" smtClean="0"/>
              <a:t>mimo</a:t>
            </a:r>
            <a:r>
              <a:rPr lang="cs-CZ" dirty="0" smtClean="0"/>
              <a:t> Evropskou svobodnou alianci, např.</a:t>
            </a:r>
            <a:r>
              <a:rPr lang="cs-CZ" b="1" dirty="0" smtClean="0"/>
              <a:t> </a:t>
            </a:r>
            <a:r>
              <a:rPr lang="cs-CZ" dirty="0" smtClean="0"/>
              <a:t>Jihotyrolská evropská strana</a:t>
            </a:r>
          </a:p>
          <a:p>
            <a:r>
              <a:rPr lang="cs-CZ" dirty="0" smtClean="0"/>
              <a:t>Členové např. Moravané, Hnutí za autonomii Slezska, </a:t>
            </a:r>
            <a:r>
              <a:rPr lang="cs-CZ" dirty="0" err="1" smtClean="0"/>
              <a:t>Plaid</a:t>
            </a:r>
            <a:r>
              <a:rPr lang="cs-CZ" dirty="0" smtClean="0"/>
              <a:t> </a:t>
            </a:r>
            <a:r>
              <a:rPr lang="cs-CZ" dirty="0" err="1" smtClean="0"/>
              <a:t>Cymru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46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 smtClean="0"/>
              <a:t>Maurice Duverger – rozdíl, - politické strany se snaží moc získat a vykonávat, zájmové skupiny – pouze působit na moc a uplatňovat svůj vliv. </a:t>
            </a:r>
          </a:p>
          <a:p>
            <a:r>
              <a:rPr lang="cs-CZ" u="sng" dirty="0" smtClean="0"/>
              <a:t>monotematické strany</a:t>
            </a:r>
            <a:endParaRPr lang="cs-CZ" b="1" u="sng" dirty="0" smtClean="0"/>
          </a:p>
          <a:p>
            <a:r>
              <a:rPr lang="cs-CZ" b="1" u="sng" dirty="0" smtClean="0"/>
              <a:t>Strana x Hnutí</a:t>
            </a:r>
          </a:p>
          <a:p>
            <a:r>
              <a:rPr lang="cs-CZ" dirty="0" smtClean="0"/>
              <a:t>Hnutí velice často širší fenomén, ale oproti straně – menší míra organizovanosti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politických stran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/>
          </a:bodyPr>
          <a:lstStyle/>
          <a:p>
            <a:r>
              <a:rPr lang="cs-CZ" b="1" dirty="0" smtClean="0"/>
              <a:t>Duverger:</a:t>
            </a:r>
          </a:p>
          <a:p>
            <a:r>
              <a:rPr lang="cs-CZ" dirty="0" smtClean="0"/>
              <a:t>interně vzniklé x externě vzniklé</a:t>
            </a:r>
          </a:p>
          <a:p>
            <a:r>
              <a:rPr lang="cs-CZ" u="sng" dirty="0" smtClean="0"/>
              <a:t>kádrové strany a strany masové</a:t>
            </a:r>
          </a:p>
          <a:p>
            <a:r>
              <a:rPr lang="cs-CZ" b="1" dirty="0" smtClean="0"/>
              <a:t>Otto </a:t>
            </a:r>
            <a:r>
              <a:rPr lang="cs-CZ" b="1" dirty="0" err="1" smtClean="0"/>
              <a:t>Kirschheimer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b="1" u="sng" dirty="0" err="1" smtClean="0"/>
              <a:t>catch</a:t>
            </a:r>
            <a:r>
              <a:rPr lang="cs-CZ" b="1" u="sng" dirty="0" smtClean="0"/>
              <a:t>-</a:t>
            </a:r>
            <a:r>
              <a:rPr lang="cs-CZ" b="1" u="sng" dirty="0" err="1" smtClean="0"/>
              <a:t>all</a:t>
            </a:r>
            <a:r>
              <a:rPr lang="cs-CZ" b="1" u="sng" dirty="0" smtClean="0"/>
              <a:t> party</a:t>
            </a:r>
            <a:r>
              <a:rPr lang="cs-CZ" dirty="0" smtClean="0"/>
              <a:t>, znaky:</a:t>
            </a:r>
          </a:p>
          <a:p>
            <a:pPr lvl="1"/>
            <a:r>
              <a:rPr lang="cs-CZ" dirty="0" smtClean="0"/>
              <a:t>drastické omezení ideologické zátěže</a:t>
            </a:r>
          </a:p>
          <a:p>
            <a:pPr lvl="1"/>
            <a:r>
              <a:rPr lang="cs-CZ" dirty="0" smtClean="0"/>
              <a:t>zvýšení úlohy stranického vedení</a:t>
            </a:r>
          </a:p>
          <a:p>
            <a:pPr lvl="1"/>
            <a:r>
              <a:rPr lang="cs-CZ" dirty="0" smtClean="0"/>
              <a:t>snížení významu individuálního členství ve straně</a:t>
            </a:r>
          </a:p>
          <a:p>
            <a:pPr lvl="1"/>
            <a:r>
              <a:rPr lang="cs-CZ" dirty="0" smtClean="0"/>
              <a:t>méně důrazu na úzké dílčí zájmy</a:t>
            </a:r>
          </a:p>
          <a:p>
            <a:pPr lvl="1"/>
            <a:r>
              <a:rPr lang="cs-CZ" dirty="0" smtClean="0"/>
              <a:t>zajištění přístupu k různorodým skupinovým zájmům.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 smtClean="0"/>
              <a:t>Richard </a:t>
            </a:r>
            <a:r>
              <a:rPr lang="cs-CZ" b="1" i="1" dirty="0" err="1" smtClean="0"/>
              <a:t>Katz</a:t>
            </a:r>
            <a:r>
              <a:rPr lang="cs-CZ" b="1" i="1" dirty="0" smtClean="0"/>
              <a:t>, Peter </a:t>
            </a:r>
            <a:r>
              <a:rPr lang="cs-CZ" b="1" i="1" dirty="0" err="1" smtClean="0"/>
              <a:t>Mair</a:t>
            </a:r>
            <a:r>
              <a:rPr lang="cs-CZ" b="1" i="1" dirty="0" smtClean="0"/>
              <a:t> – kartelová strana</a:t>
            </a:r>
            <a:endParaRPr lang="cs-CZ" b="1" dirty="0" smtClean="0"/>
          </a:p>
          <a:p>
            <a:endParaRPr lang="cs-CZ" dirty="0" smtClean="0"/>
          </a:p>
          <a:p>
            <a:r>
              <a:rPr lang="cs-CZ" b="1" dirty="0" smtClean="0"/>
              <a:t>Herbert </a:t>
            </a:r>
            <a:r>
              <a:rPr lang="cs-CZ" b="1" dirty="0" err="1" smtClean="0"/>
              <a:t>Kitschelt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se zabývá politickými stranami ve střední a východní Evropě.</a:t>
            </a:r>
          </a:p>
          <a:p>
            <a:r>
              <a:rPr lang="cs-CZ" b="1" dirty="0" smtClean="0"/>
              <a:t>Charizmatické, klientelistické, programové.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H. </a:t>
            </a:r>
            <a:r>
              <a:rPr lang="cs-CZ" dirty="0" err="1" smtClean="0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Tři typy nových politických stran v SVE po roce 1989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charizmatické, klientelistické a programové </a:t>
            </a:r>
          </a:p>
          <a:p>
            <a:r>
              <a:rPr lang="cs-CZ" b="1" dirty="0" smtClean="0"/>
              <a:t>Programové </a:t>
            </a:r>
            <a:r>
              <a:rPr lang="cs-CZ" dirty="0" smtClean="0"/>
              <a:t>favorizují</a:t>
            </a:r>
            <a:r>
              <a:rPr lang="cs-CZ" b="1" dirty="0" smtClean="0"/>
              <a:t> úspěšný přechod k demokracii </a:t>
            </a:r>
          </a:p>
          <a:p>
            <a:r>
              <a:rPr lang="cs-CZ" dirty="0" smtClean="0"/>
              <a:t>Stranické systémy klientelistických a charizmatických stran se podle </a:t>
            </a:r>
            <a:r>
              <a:rPr lang="cs-CZ" dirty="0" err="1" smtClean="0"/>
              <a:t>Kitschelta</a:t>
            </a:r>
            <a:r>
              <a:rPr lang="cs-CZ" dirty="0" smtClean="0"/>
              <a:t> mohou udržet za dvou podmínek a to „pokud 1) oslovují prosté a nevzdělané voliče, pro které rozpor mezi demokratickými normami a chováním strany není nápadný nebo problematický a 2) neoperují v prostředí ekonomického růstu a </a:t>
            </a:r>
            <a:r>
              <a:rPr lang="cs-CZ" dirty="0" err="1" smtClean="0"/>
              <a:t>sektorálních</a:t>
            </a:r>
            <a:r>
              <a:rPr lang="cs-CZ" dirty="0" smtClean="0"/>
              <a:t> změn, které ruší rovnováhu politických koalic dotvořené těmito stranickými systémy.“ KITSCHELT: </a:t>
            </a:r>
            <a:r>
              <a:rPr lang="cs-CZ" i="1" dirty="0" err="1" smtClean="0"/>
              <a:t>Formation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Party </a:t>
            </a:r>
            <a:r>
              <a:rPr lang="cs-CZ" i="1" dirty="0" err="1" smtClean="0"/>
              <a:t>Cleavages</a:t>
            </a:r>
            <a:r>
              <a:rPr lang="cs-CZ" i="1" dirty="0" smtClean="0"/>
              <a:t>... </a:t>
            </a:r>
            <a:r>
              <a:rPr lang="cs-CZ" dirty="0" err="1" smtClean="0"/>
              <a:t>c</a:t>
            </a:r>
            <a:r>
              <a:rPr lang="cs-CZ" dirty="0" smtClean="0"/>
              <a:t>. </a:t>
            </a:r>
            <a:r>
              <a:rPr lang="cs-CZ" dirty="0" err="1" smtClean="0"/>
              <a:t>d</a:t>
            </a:r>
            <a:r>
              <a:rPr lang="cs-CZ" dirty="0" smtClean="0"/>
              <a:t>., s. 450. </a:t>
            </a:r>
          </a:p>
          <a:p>
            <a:endParaRPr lang="cs-CZ" b="1" dirty="0" smtClean="0"/>
          </a:p>
          <a:p>
            <a:r>
              <a:rPr lang="cs-CZ" b="1" dirty="0" smtClean="0"/>
              <a:t>Více viz další snímky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31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Konfliktní linie - </a:t>
            </a:r>
            <a:r>
              <a:rPr lang="cs-CZ" dirty="0" err="1" smtClean="0"/>
              <a:t>cleavages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 smtClean="0"/>
              <a:t>Stein </a:t>
            </a:r>
            <a:r>
              <a:rPr lang="cs-CZ" b="1" u="sng" dirty="0" err="1" smtClean="0"/>
              <a:t>Rokkan</a:t>
            </a:r>
            <a:r>
              <a:rPr lang="cs-CZ" b="1" u="sng" dirty="0" smtClean="0"/>
              <a:t>, S. M. </a:t>
            </a:r>
            <a:r>
              <a:rPr lang="cs-CZ" b="1" u="sng" dirty="0" err="1" smtClean="0"/>
              <a:t>Lipset</a:t>
            </a:r>
            <a:r>
              <a:rPr lang="cs-CZ" b="1" u="sng" dirty="0" smtClean="0"/>
              <a:t>: </a:t>
            </a:r>
          </a:p>
          <a:p>
            <a:r>
              <a:rPr lang="cs-CZ" b="1" dirty="0" smtClean="0"/>
              <a:t>Národní a průmyslová revoluce měly za následek změnu společnosti. V důsledku těchto změn došlo k utváření konfliktních linií</a:t>
            </a:r>
          </a:p>
          <a:p>
            <a:pPr lvl="1"/>
            <a:r>
              <a:rPr lang="cs-CZ" b="1" dirty="0" smtClean="0"/>
              <a:t>Centrum x Periferie</a:t>
            </a:r>
            <a:endParaRPr lang="cs-CZ" dirty="0" smtClean="0"/>
          </a:p>
          <a:p>
            <a:pPr lvl="1"/>
            <a:r>
              <a:rPr lang="cs-CZ" b="1" dirty="0" smtClean="0"/>
              <a:t>Církev x Stát</a:t>
            </a:r>
            <a:endParaRPr lang="cs-CZ" dirty="0" smtClean="0"/>
          </a:p>
          <a:p>
            <a:pPr lvl="1"/>
            <a:r>
              <a:rPr lang="cs-CZ" b="1" dirty="0" smtClean="0"/>
              <a:t>Město x Venkov</a:t>
            </a:r>
            <a:endParaRPr lang="cs-CZ" dirty="0" smtClean="0"/>
          </a:p>
          <a:p>
            <a:pPr lvl="1"/>
            <a:r>
              <a:rPr lang="cs-CZ" b="1" dirty="0" smtClean="0"/>
              <a:t>Zaměstnavatelé x zaměstnanci – nebo – vlastníci x pracující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R. </a:t>
            </a:r>
            <a:r>
              <a:rPr lang="cs-CZ" dirty="0" err="1" smtClean="0"/>
              <a:t>Inglehart</a:t>
            </a:r>
            <a:endParaRPr lang="cs-CZ" dirty="0"/>
          </a:p>
          <a:p>
            <a:pPr lvl="1"/>
            <a:r>
              <a:rPr lang="cs-CZ" dirty="0" smtClean="0"/>
              <a:t>Možná budoucí konfliktní linie materiální x postmateriální hodnoty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447</TotalTime>
  <Words>3519</Words>
  <Application>Microsoft Office PowerPoint</Application>
  <PresentationFormat>Předvádění na obrazovce (4:3)</PresentationFormat>
  <Paragraphs>274</Paragraphs>
  <Slides>42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Calibri</vt:lpstr>
      <vt:lpstr>Georgia</vt:lpstr>
      <vt:lpstr>Wingdings</vt:lpstr>
      <vt:lpstr>Wingdings 2</vt:lpstr>
      <vt:lpstr>Administrativní</vt:lpstr>
      <vt:lpstr>Politické strany</vt:lpstr>
      <vt:lpstr>Teoretická východiska</vt:lpstr>
      <vt:lpstr>Prezentace aplikace PowerPoint</vt:lpstr>
      <vt:lpstr>Další vymezení</vt:lpstr>
      <vt:lpstr>Politické strany</vt:lpstr>
      <vt:lpstr>Vývoj politických stran</vt:lpstr>
      <vt:lpstr>Prezentace aplikace PowerPoint</vt:lpstr>
      <vt:lpstr>H. Kitschelt</vt:lpstr>
      <vt:lpstr>Konfliktní linie - cleavages</vt:lpstr>
      <vt:lpstr>Arend Lijphart 1990 </vt:lpstr>
      <vt:lpstr>Klaus von Beyme</vt:lpstr>
      <vt:lpstr>Klaus von Beyme</vt:lpstr>
      <vt:lpstr>Michael Gallagher a kol.: kritéria pro zařazení stran:</vt:lpstr>
      <vt:lpstr>Dvě úzké (obecné) charakteristiky</vt:lpstr>
      <vt:lpstr>Postkomunistická část Evropy</vt:lpstr>
      <vt:lpstr>Členství v nadnárodních stranických strukturách</vt:lpstr>
      <vt:lpstr>Peter Mair, Cas Mudde</vt:lpstr>
      <vt:lpstr>George Brunner, funkce politických stran</vt:lpstr>
      <vt:lpstr>Gabriel Almond, Bingham Powel</vt:lpstr>
      <vt:lpstr>Elmar Wiesendhal – FUNKČNÍ KATALOG </vt:lpstr>
      <vt:lpstr>Funkce politických stran (von Beyme)</vt:lpstr>
      <vt:lpstr>Stranické rodiny</vt:lpstr>
      <vt:lpstr>Socialisté </vt:lpstr>
      <vt:lpstr>Sociální demokraté a socialisté</vt:lpstr>
      <vt:lpstr>Krajní levice</vt:lpstr>
      <vt:lpstr>Komunisté</vt:lpstr>
      <vt:lpstr>Komunisté</vt:lpstr>
      <vt:lpstr>Odlišení krajní levice od umírněné</vt:lpstr>
      <vt:lpstr>Skupiny krajně levicových stran</vt:lpstr>
      <vt:lpstr>Zelení </vt:lpstr>
      <vt:lpstr>Agrární strany</vt:lpstr>
      <vt:lpstr>Liberálové</vt:lpstr>
      <vt:lpstr>Křesťanští demokraté</vt:lpstr>
      <vt:lpstr>Konzervativci</vt:lpstr>
      <vt:lpstr>Krajní pravice</vt:lpstr>
      <vt:lpstr>Etnické a regionální strany – úvod ke stranické rodině</vt:lpstr>
      <vt:lpstr>Etnické a regionální strany</vt:lpstr>
      <vt:lpstr>Etnické a regionální strany</vt:lpstr>
      <vt:lpstr>Identita regionálních a etnických stran</vt:lpstr>
      <vt:lpstr>Regionální nebo etnická strana?</vt:lpstr>
      <vt:lpstr>Prezentace aplikace PowerPoint</vt:lpstr>
      <vt:lpstr>Evropská svobodná aliance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strany a zájmové skupiny</dc:title>
  <dc:creator>Lukas</dc:creator>
  <cp:lastModifiedBy>Administrator</cp:lastModifiedBy>
  <cp:revision>25</cp:revision>
  <dcterms:created xsi:type="dcterms:W3CDTF">2012-11-04T20:58:09Z</dcterms:created>
  <dcterms:modified xsi:type="dcterms:W3CDTF">2024-05-15T09:31:31Z</dcterms:modified>
</cp:coreProperties>
</file>