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84" r:id="rId5"/>
    <p:sldId id="285" r:id="rId6"/>
    <p:sldId id="272" r:id="rId7"/>
    <p:sldId id="277" r:id="rId8"/>
    <p:sldId id="267" r:id="rId9"/>
    <p:sldId id="268" r:id="rId10"/>
    <p:sldId id="273" r:id="rId11"/>
    <p:sldId id="283" r:id="rId12"/>
    <p:sldId id="280" r:id="rId13"/>
    <p:sldId id="282" r:id="rId14"/>
    <p:sldId id="274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9"/>
    <p:restoredTop sz="94609"/>
  </p:normalViewPr>
  <p:slideViewPr>
    <p:cSldViewPr snapToGrid="0" snapToObjects="1">
      <p:cViewPr varScale="1">
        <p:scale>
          <a:sx n="104" d="100"/>
          <a:sy n="104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D38E99-BA7C-E54C-A679-9ED33237B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E6E1BD-0AA2-734E-899A-3BAAACA4D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30D33C-4D9D-D042-9594-FF73AC9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424E83-8785-1247-8C52-5046845E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1B642F-643E-0E49-BB08-E119EFD5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79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792634-6176-EC4B-8B0D-A8AC8C85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840F27-546B-F840-8BDE-9E426B662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33A154-041F-1F44-8E93-A4E87846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D0850B-D3CE-1B45-B6EE-22598421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642A59-2049-B047-AF55-A2EA10B5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72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0389602-ECB4-1344-90EE-CCA7DB6FB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B8FCB3-5A6B-3E48-B56B-DE19C878B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F69173-214A-CB46-ABA5-B2FE4B2A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5D0674-8084-F04D-9D56-4283D4F6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B63D7B-F88C-B643-8D81-7865D643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83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A9516-D3F8-2447-B818-1F85DB07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19A4B9-E73C-CC42-A945-9E6CFC08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854248-15AA-7E4D-AFF7-3943213C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704DF4-ABBA-8F4F-B438-8815DF3B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166619-0D19-1342-85ED-2E01832C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08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1291C9-B34E-FC41-85F3-2BA68D17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593465-1CCE-1945-B434-9AEFBCD7C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80D6D1-D918-0046-B086-AEBAF8DF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8E2679-1162-0B49-91E6-DC91602D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42741E-5F86-C04F-BA2D-B15EEC25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22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0C9DAD-11BC-EA4D-B76C-8AC0DEC9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5B0B2C-E4C9-5E42-B141-9EAA0A759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9E0ECD-C790-F64E-B9A9-4492E4108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3D2037-3A0E-E34E-A40E-6C648758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EC6BB0-71E5-CE4D-93A7-F321B7FA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C71823-8C72-FE43-AE51-624FAC27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44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217828-56FE-FC4F-8DB9-6A1A3222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774CC2-912B-C34A-B5F2-FEE5BDCEE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B98401-7A1E-F94E-AE9E-32FB7D471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66F1ED4-8263-CF4F-92FF-4C14BE875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E21EC7-B9E6-AB40-8958-0CABE941F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1618A05-5474-5B4C-8189-7989764A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0EF035B-E77D-904B-993B-CB8A8DCC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F2C10BE-8525-7548-9090-047B3B19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07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29D92-21CA-B143-B52F-246EBFDC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FBBF4B-27CA-664F-8F3F-3C11DA44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8FCA9E-291B-9A49-A5EE-FA7A46CA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B47F36-AC13-FE43-ABDF-185F4167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81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3B40ECB-CC37-544E-A47F-0E680086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03CC37-D391-B041-8FE0-7155A6D2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4D28CF-8394-B54F-95B9-4C01AACD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92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5B5E6-0E0E-534C-8910-F4E0B2B9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5A46FF-9DA7-3A49-B4E0-31F4B87D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CAF8C9-318E-574E-98FC-31D0358EC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28BF07-98E6-B741-9D3C-178990DA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F50E1A-8B05-8D47-BA2E-2266D08C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796117-C616-9448-B683-BAB72FCA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34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F4AFA-18C9-4544-A372-59B061A5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8347D5-4271-364B-B7DC-BA4EEFD28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7BA634-46EA-F04A-957F-047BDA033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162A36-D09A-A046-A7DA-D32C7D38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0A4072-587F-B943-B31C-88E05404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E7518A-BA35-BA44-BE2A-89F3DDCF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65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F89F56-F331-A94D-AF81-319335E9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95C9A0-ABD8-2E45-8031-781C96B67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144EB5-C6C9-5249-BE4C-42CEA064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88D7-C112-F845-91DB-DC971827F400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70431C-F870-2D4C-A6D0-7DC327631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6E7DC0-6064-484F-91A1-164109508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D551-4E14-5E47-94E6-3833FDE40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87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bria24.it/cultura/luisa-spagnoli-apre-un-museo-del-costume-il-viaggio-nella-storia-e-tutto-onlin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riere.it/moda/news/16_febbraio_03/luisa-spagnoli-mia-bisnonna-non-era-bella-come-ranieri-ma-storia-vista-tivu-tutta-vera-14252dc2-caac-11e5-a089-b5567fb53351_foto_zoom_big.s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eriacortinamilano.it/scheda-libro/sofia-gnoli/luisa-spagnoli-9788891815262-326952.html" TargetMode="External"/><Relationship Id="rId7" Type="http://schemas.openxmlformats.org/officeDocument/2006/relationships/hyperlink" Target="https://www.pinterest.com/pin/467600373788206570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hyperlink" Target="https://kendam.com/photos/album/ioanmcivkqs_" TargetMode="Externa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374643262742360301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ewmyroyals.com/2017/02/prince-william-and-duchess-catherine.html" TargetMode="Externa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blog.it/post/1240296/luisa-ranieri-luisa-spagnoli-fiction-rai1-video-intervist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urgus.com/2012/09/25/109e-non-marcordo-quando-il-mi-babbo-incontro-la-mi-mamma-anche-lei-lavorava-alla-buitoni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isaspagnoli.it/universo-luisa-spagnoli/history/?lang=e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ugina.com/it/mondo-perugina/stori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nanirocca.it/design-del-bacio-perugin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nterest.com/pin/383157880770985345/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Il_bacio_(Hayez)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it.wikipedia.org/wiki/Tango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nanirocca.it/design-del-bacio-perugina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zienda.com/2016/03/lesempio-imprenditoriale-di-luisa-spagnoli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isaspagnoli.com.ua/90-let-istorii-luisa-spagnoli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5" name="Rectangle 174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5ADAD6-B44D-B44D-9EA9-26C507BC9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883875"/>
            <a:ext cx="10592174" cy="1233309"/>
          </a:xfrm>
        </p:spPr>
        <p:txBody>
          <a:bodyPr anchor="t">
            <a:normAutofit fontScale="90000"/>
          </a:bodyPr>
          <a:lstStyle/>
          <a:p>
            <a:r>
              <a:rPr lang="it-IT" sz="5300" b="1" dirty="0">
                <a:solidFill>
                  <a:srgbClr val="C00000"/>
                </a:solidFill>
                <a:latin typeface="Lucida Calligraphy" panose="03010101010101010101" pitchFamily="66" charset="77"/>
                <a:cs typeface="Apple Chancery" panose="03020702040506060504" pitchFamily="66" charset="-79"/>
              </a:rPr>
              <a:t>LUISA SPAGNOLI S.P.A.</a:t>
            </a:r>
            <a:br>
              <a:rPr lang="it-IT" sz="4000" b="1" dirty="0">
                <a:solidFill>
                  <a:srgbClr val="C00000"/>
                </a:solidFill>
                <a:latin typeface="Lucida Calligraphy" panose="03010101010101010101" pitchFamily="66" charset="77"/>
                <a:cs typeface="Apple Chancery" panose="03020702040506060504" pitchFamily="66" charset="-79"/>
              </a:rPr>
            </a:br>
            <a:br>
              <a:rPr lang="it-IT" sz="4000" b="1" dirty="0">
                <a:solidFill>
                  <a:srgbClr val="C00000"/>
                </a:solidFill>
                <a:latin typeface="Lucida Calligraphy" panose="03010101010101010101" pitchFamily="66" charset="77"/>
                <a:cs typeface="Apple Chancery" panose="03020702040506060504" pitchFamily="66" charset="-79"/>
              </a:rPr>
            </a:br>
            <a:br>
              <a:rPr lang="it-IT" sz="2000" b="1" dirty="0">
                <a:solidFill>
                  <a:srgbClr val="C00000"/>
                </a:solidFill>
                <a:latin typeface="Lucida Calligraphy" panose="03010101010101010101" pitchFamily="66" charset="77"/>
                <a:cs typeface="Apple Chancery" panose="03020702040506060504" pitchFamily="66" charset="-79"/>
              </a:rPr>
            </a:br>
            <a:br>
              <a:rPr lang="it-IT" sz="4000" dirty="0">
                <a:solidFill>
                  <a:schemeClr val="tx2"/>
                </a:solidFill>
                <a:latin typeface="+mn-lt"/>
              </a:rPr>
            </a:br>
            <a:endParaRPr lang="it-IT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70" name="Immagine 169" descr="Immagine che contiene testo, persona, posando&#10;&#10;Descrizione generata automaticamente">
            <a:extLst>
              <a:ext uri="{FF2B5EF4-FFF2-40B4-BE49-F238E27FC236}">
                <a16:creationId xmlns:a16="http://schemas.microsoft.com/office/drawing/2014/main" id="{FDF7913A-F622-0F40-8D6E-6AFBC811C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118" b="23554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B749F5AF-30FE-094A-BB91-739BBC3EF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rmAutofit/>
          </a:bodyPr>
          <a:lstStyle/>
          <a:p>
            <a:pPr algn="l"/>
            <a:endParaRPr lang="it-IT" sz="2000" dirty="0">
              <a:solidFill>
                <a:schemeClr val="tx2"/>
              </a:solidFill>
            </a:endParaRPr>
          </a:p>
          <a:p>
            <a:pPr algn="l"/>
            <a:endParaRPr lang="it-IT" sz="2000" dirty="0">
              <a:solidFill>
                <a:schemeClr val="tx2"/>
              </a:solidFill>
            </a:endParaRPr>
          </a:p>
          <a:p>
            <a:pPr algn="l"/>
            <a:endParaRPr lang="it-IT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455F0-0B1F-E64E-ADAE-5AB25052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91968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 Le quarto generazioni della famiglia Spagnoli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E33724-1C9F-9142-8215-0D0517468F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DB3592-4FCA-674C-886F-07E91F982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6477" y="1507524"/>
            <a:ext cx="4555522" cy="52379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b="1" dirty="0">
              <a:latin typeface="Lucida Calligraphy" panose="03010101010101010101" pitchFamily="66" charset="77"/>
            </a:endParaRPr>
          </a:p>
          <a:p>
            <a:pPr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Luisa Spagnoli</a:t>
            </a:r>
          </a:p>
          <a:p>
            <a:pPr marL="0" indent="0">
              <a:buNone/>
            </a:pPr>
            <a:r>
              <a:rPr lang="it-IT" sz="1800" b="1" dirty="0">
                <a:latin typeface="Lucida Calligraphy" panose="03010101010101010101" pitchFamily="66" charset="77"/>
              </a:rPr>
              <a:t>   1935</a:t>
            </a:r>
          </a:p>
          <a:p>
            <a:pPr marL="0" indent="0">
              <a:buNone/>
            </a:pPr>
            <a:endParaRPr lang="it-IT" sz="1800" b="1" dirty="0">
              <a:latin typeface="Lucida Calligraphy" panose="03010101010101010101" pitchFamily="66" charset="77"/>
            </a:endParaRPr>
          </a:p>
          <a:p>
            <a:pPr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Mario Spagnoli, la Treccani</a:t>
            </a:r>
          </a:p>
          <a:p>
            <a:pPr marL="0" indent="0">
              <a:buNone/>
            </a:pPr>
            <a:r>
              <a:rPr lang="it-IT" sz="1800" b="1" dirty="0">
                <a:latin typeface="Lucida Calligraphy" panose="03010101010101010101" pitchFamily="66" charset="77"/>
              </a:rPr>
              <a:t>   1960</a:t>
            </a:r>
          </a:p>
          <a:p>
            <a:pPr marL="0" indent="0">
              <a:buNone/>
            </a:pPr>
            <a:endParaRPr lang="it-IT" sz="1800" b="1" dirty="0">
              <a:latin typeface="Lucida Calligraphy" panose="03010101010101010101" pitchFamily="66" charset="77"/>
            </a:endParaRPr>
          </a:p>
          <a:p>
            <a:pPr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Lino Spagnoli</a:t>
            </a:r>
          </a:p>
          <a:p>
            <a:pPr marL="0" indent="0">
              <a:buNone/>
            </a:pPr>
            <a:r>
              <a:rPr lang="it-IT" sz="1800" b="1" dirty="0">
                <a:latin typeface="Lucida Calligraphy" panose="03010101010101010101" pitchFamily="66" charset="77"/>
              </a:rPr>
              <a:t>   1986</a:t>
            </a:r>
          </a:p>
          <a:p>
            <a:pPr marL="0" indent="0">
              <a:buNone/>
            </a:pPr>
            <a:endParaRPr lang="it-IT" sz="1800" b="1" dirty="0">
              <a:latin typeface="Lucida Calligraphy" panose="03010101010101010101" pitchFamily="66" charset="77"/>
            </a:endParaRPr>
          </a:p>
          <a:p>
            <a:pPr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Nicoletta Spagnoli </a:t>
            </a:r>
          </a:p>
          <a:p>
            <a:pPr marL="0" indent="0">
              <a:buNone/>
            </a:pPr>
            <a:r>
              <a:rPr lang="it-IT" sz="1800" b="1" dirty="0">
                <a:latin typeface="Lucida Calligraphy" panose="03010101010101010101" pitchFamily="66" charset="77"/>
              </a:rPr>
              <a:t>   fino ad oggi  </a:t>
            </a:r>
          </a:p>
        </p:txBody>
      </p:sp>
      <p:pic>
        <p:nvPicPr>
          <p:cNvPr id="12" name="Immagine 11" descr="Immagine che contiene testo, persona, interni, donna&#10;&#10;Descrizione generata automaticamente">
            <a:extLst>
              <a:ext uri="{FF2B5EF4-FFF2-40B4-BE49-F238E27FC236}">
                <a16:creationId xmlns:a16="http://schemas.microsoft.com/office/drawing/2014/main" id="{406AA21D-5DF8-1545-8650-2FB0763C8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223" y="1678898"/>
            <a:ext cx="6486532" cy="44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2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5B870-42F4-F04F-BDE8-704A96B4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1140"/>
            <a:ext cx="10515600" cy="983228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Lucida Calligraphy" panose="03010101010101010101" pitchFamily="66" charset="77"/>
              </a:rPr>
              <a:t>L’ anagrafica aziendale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EE4338-55BD-5F4A-B234-1ECFA8612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C0DE2-E0BB-494C-93E9-78E9B0E94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8EC933-94BB-024C-82EA-7E152B84DC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5E405FD-276C-7D49-8DF9-088F1FD15F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3706FA68-CDFC-0348-8CBB-BAF55F6E8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D5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A95267D0-208A-234F-A03E-78C0C4BBEEDE}"/>
              </a:ext>
            </a:extLst>
          </p:cNvPr>
          <p:cNvSpPr txBox="1">
            <a:spLocks/>
          </p:cNvSpPr>
          <p:nvPr/>
        </p:nvSpPr>
        <p:spPr>
          <a:xfrm>
            <a:off x="1" y="321731"/>
            <a:ext cx="7556974" cy="19626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C00000"/>
                </a:solidFill>
                <a:latin typeface="Lucida Calligraphy" panose="03010101010101010101" pitchFamily="66" charset="77"/>
              </a:rPr>
              <a:t>L’ anagrafica aziendale</a:t>
            </a:r>
            <a:endParaRPr lang="en-US" sz="3600" dirty="0">
              <a:solidFill>
                <a:srgbClr val="C00000"/>
              </a:solidFill>
              <a:latin typeface="Lucida Calligraphy" panose="03010101010101010101" pitchFamily="66" charset="77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26619851-2701-9E48-8BC8-3BEC3EBD4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66E6F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Segnaposto contenuto 13">
            <a:extLst>
              <a:ext uri="{FF2B5EF4-FFF2-40B4-BE49-F238E27FC236}">
                <a16:creationId xmlns:a16="http://schemas.microsoft.com/office/drawing/2014/main" id="{1CAD447A-004B-E84C-9195-4DC124AFF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25" y="2667953"/>
            <a:ext cx="2431978" cy="3696662"/>
          </a:xfrm>
          <a:prstGeom prst="rect">
            <a:avLst/>
          </a:prstGeom>
        </p:spPr>
      </p:pic>
      <p:sp>
        <p:nvSpPr>
          <p:cNvPr id="17" name="Rectangle 22">
            <a:extLst>
              <a:ext uri="{FF2B5EF4-FFF2-40B4-BE49-F238E27FC236}">
                <a16:creationId xmlns:a16="http://schemas.microsoft.com/office/drawing/2014/main" id="{B1C9283F-3CF6-4C4D-8D90-4B1B56634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66E6F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Segnaposto contenuto 11">
            <a:extLst>
              <a:ext uri="{FF2B5EF4-FFF2-40B4-BE49-F238E27FC236}">
                <a16:creationId xmlns:a16="http://schemas.microsoft.com/office/drawing/2014/main" id="{D6B4692C-F844-5841-A1A9-9B905F96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164" y="2667953"/>
            <a:ext cx="2262970" cy="3635294"/>
          </a:xfrm>
          <a:prstGeom prst="rect">
            <a:avLst/>
          </a:prstGeom>
        </p:spPr>
      </p:pic>
      <p:sp>
        <p:nvSpPr>
          <p:cNvPr id="19" name="Rectangle 24">
            <a:extLst>
              <a:ext uri="{FF2B5EF4-FFF2-40B4-BE49-F238E27FC236}">
                <a16:creationId xmlns:a16="http://schemas.microsoft.com/office/drawing/2014/main" id="{06F9C74B-0BC4-2D41-9936-B8C8FC266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5A3FBCFC-BDB8-E149-ADE5-C3C57D6D4003}"/>
              </a:ext>
            </a:extLst>
          </p:cNvPr>
          <p:cNvSpPr txBox="1">
            <a:spLocks/>
          </p:cNvSpPr>
          <p:nvPr/>
        </p:nvSpPr>
        <p:spPr>
          <a:xfrm>
            <a:off x="7728097" y="-556054"/>
            <a:ext cx="4142171" cy="8130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bg1"/>
                </a:solidFill>
              </a:rPr>
              <a:t>Vocabolario: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b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rgbClr val="FFFFFF"/>
                </a:solidFill>
              </a:rPr>
              <a:t>Fatturato = Obrat za určité období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rgbClr val="FFFFFF"/>
                </a:solidFill>
              </a:rPr>
              <a:t>Utile = Zisk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rgbClr val="FFFFFF"/>
                </a:solidFill>
              </a:rPr>
              <a:t>Dipendenti = Počet zaměstnanců</a:t>
            </a:r>
          </a:p>
          <a:p>
            <a:endParaRPr lang="en-US" sz="1500" b="0">
              <a:solidFill>
                <a:srgbClr val="FFFFFF"/>
              </a:solidFill>
            </a:endParaRPr>
          </a:p>
          <a:p>
            <a:r>
              <a:rPr lang="en-US" sz="1500" b="0">
                <a:solidFill>
                  <a:srgbClr val="FFFFFF"/>
                </a:solidFill>
              </a:rPr>
              <a:t>----------------------------------------------------------</a:t>
            </a:r>
          </a:p>
          <a:p>
            <a:endParaRPr lang="en-US" sz="1500" b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rgbClr val="FFFFFF"/>
                </a:solidFill>
              </a:rPr>
              <a:t>Ragione sociale = Obchodní jméno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rgbClr val="FFFFFF"/>
                </a:solidFill>
              </a:rPr>
              <a:t>Partita IVA = Daňové identifikační číslo (DIČ)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rgbClr val="FFFFFF"/>
                </a:solidFill>
              </a:rPr>
              <a:t>Codice Fiscale = Daňový kód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rgbClr val="FFFFFF"/>
                </a:solidFill>
              </a:rPr>
              <a:t>Sede Legale = Sídlo společnosti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rgbClr val="FFFFFF"/>
                </a:solidFill>
              </a:rPr>
              <a:t>Forma Giuridica = Právní forma (podnikání)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rgbClr val="FFFFFF"/>
                </a:solidFill>
              </a:rPr>
              <a:t>Codice ATECO = Kód ekonomické činnosti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rgbClr val="FFFFFF"/>
                </a:solidFill>
              </a:rPr>
              <a:t>Data di Registrazione = Datum registrace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rgbClr val="FFFFFF"/>
                </a:solidFill>
              </a:rPr>
              <a:t>Capitale Sociale = Základní kapitál společnosti       </a:t>
            </a:r>
            <a:endParaRPr lang="en-US" sz="15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6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92A307-4A79-CB44-9979-6E49A297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Lucida Calligraphy" panose="03010101010101010101" pitchFamily="66" charset="77"/>
              </a:rPr>
              <a:t>          La contabilità dal 2016 - 2018</a:t>
            </a:r>
          </a:p>
        </p:txBody>
      </p:sp>
      <p:pic>
        <p:nvPicPr>
          <p:cNvPr id="7" name="Segnaposto contenuto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FD8F456-42D0-A644-8B1E-6F9195D4E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207" y="1515891"/>
            <a:ext cx="3320793" cy="4817365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EE23C0D-33DF-AF4B-AAA4-63C15874B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8247"/>
            <a:ext cx="3345392" cy="48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268138-5896-9B4D-B371-38586BAE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4322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Lucida Calligraphy" panose="03010101010101010101" pitchFamily="66" charset="77"/>
              </a:rPr>
              <a:t>               I punti di vendita 2020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776420C-75B0-7447-B69D-BF61A06AC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120820"/>
            <a:ext cx="10058400" cy="5217593"/>
          </a:xfrm>
        </p:spPr>
      </p:pic>
    </p:spTree>
    <p:extLst>
      <p:ext uri="{BB962C8B-B14F-4D97-AF65-F5344CB8AC3E}">
        <p14:creationId xmlns:p14="http://schemas.microsoft.com/office/powerpoint/2010/main" val="328532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FD656-748B-154D-AA60-25C09DC6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848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Lucida Calligraphy" panose="03010101010101010101" pitchFamily="66" charset="77"/>
              </a:rPr>
              <a:t>La produzione odierna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E44D03-555A-6D4E-9BDC-B702D9C318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3AEE4D4-42F2-084E-80D9-DA11F1CB1C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13401" y="2020230"/>
            <a:ext cx="2657876" cy="3402081"/>
          </a:xfrm>
        </p:spPr>
      </p:pic>
      <p:pic>
        <p:nvPicPr>
          <p:cNvPr id="6" name="Immagine 5" descr="Immagine che contiene parete, pavimento, interni, persona&#10;&#10;Descrizione generata automaticamente">
            <a:extLst>
              <a:ext uri="{FF2B5EF4-FFF2-40B4-BE49-F238E27FC236}">
                <a16:creationId xmlns:a16="http://schemas.microsoft.com/office/drawing/2014/main" id="{696E5B26-7DDF-B642-BCC6-BA3DF8333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4033" y="1322456"/>
            <a:ext cx="3236338" cy="4854507"/>
          </a:xfrm>
          <a:prstGeom prst="rect">
            <a:avLst/>
          </a:prstGeom>
        </p:spPr>
      </p:pic>
      <p:pic>
        <p:nvPicPr>
          <p:cNvPr id="18" name="Immagine 17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2429F25B-257B-FA48-A067-C4269F7F1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8315" y="2426301"/>
            <a:ext cx="3806233" cy="31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7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persona, esterni, posando&#10;&#10;Descrizione generata automaticamente">
            <a:extLst>
              <a:ext uri="{FF2B5EF4-FFF2-40B4-BE49-F238E27FC236}">
                <a16:creationId xmlns:a16="http://schemas.microsoft.com/office/drawing/2014/main" id="{7077CF98-EAAB-8E40-979B-6457AB0B7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87104" y="0"/>
            <a:ext cx="8104896" cy="6858000"/>
          </a:xfrm>
          <a:prstGeom prst="rect">
            <a:avLst/>
          </a:prstGeom>
        </p:spPr>
      </p:pic>
      <p:pic>
        <p:nvPicPr>
          <p:cNvPr id="7" name="Immagine 6" descr="Immagine che contiene testo, persona, inpiedi&#10;&#10;Descrizione generata automaticamente">
            <a:extLst>
              <a:ext uri="{FF2B5EF4-FFF2-40B4-BE49-F238E27FC236}">
                <a16:creationId xmlns:a16="http://schemas.microsoft.com/office/drawing/2014/main" id="{FAA7798D-5AAE-124E-AC7C-10C4A0C21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3870415" y="717388"/>
            <a:ext cx="7368989" cy="533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4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B61F7-B073-5F40-95E5-2AECAF14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E16392-EC1C-0B4D-8873-9B47A4A39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886" y="727075"/>
            <a:ext cx="3662435" cy="5403849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Luisa Spagnoli     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  RAI fiction</a:t>
            </a:r>
          </a:p>
          <a:p>
            <a:pPr marL="0" indent="0">
              <a:buNone/>
            </a:pPr>
            <a:endParaRPr lang="it-IT" b="1" dirty="0">
              <a:solidFill>
                <a:srgbClr val="C00000"/>
              </a:solidFill>
              <a:latin typeface="Lucida Calligraphy" panose="03010101010101010101" pitchFamily="66" charset="77"/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Con i protagonisti:</a:t>
            </a:r>
          </a:p>
          <a:p>
            <a:pPr marL="0" indent="0">
              <a:buNone/>
            </a:pPr>
            <a:endParaRPr lang="it-IT" sz="1800" b="1" dirty="0">
              <a:latin typeface="Lucida Calligraphy" panose="03010101010101010101" pitchFamily="66" charset="77"/>
            </a:endParaRPr>
          </a:p>
          <a:p>
            <a:pPr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Luisa Ranieri</a:t>
            </a:r>
          </a:p>
          <a:p>
            <a:pPr marL="0" indent="0">
              <a:buNone/>
            </a:pPr>
            <a:endParaRPr lang="it-IT" sz="1800" b="1" dirty="0">
              <a:latin typeface="Lucida Calligraphy" panose="03010101010101010101" pitchFamily="66" charset="77"/>
            </a:endParaRPr>
          </a:p>
          <a:p>
            <a:pPr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Vinicio Marchioni</a:t>
            </a:r>
          </a:p>
          <a:p>
            <a:pPr>
              <a:buFont typeface="Wingdings" pitchFamily="2" charset="2"/>
              <a:buChar char="Ø"/>
            </a:pPr>
            <a:endParaRPr lang="it-IT" sz="1800" b="1" dirty="0">
              <a:latin typeface="Lucida Calligraphy" panose="03010101010101010101" pitchFamily="66" charset="77"/>
            </a:endParaRPr>
          </a:p>
          <a:p>
            <a:pPr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Matteo </a:t>
            </a:r>
            <a:r>
              <a:rPr lang="it-IT" sz="1800" b="1" dirty="0" err="1">
                <a:latin typeface="Lucida Calligraphy" panose="03010101010101010101" pitchFamily="66" charset="77"/>
              </a:rPr>
              <a:t>Martari</a:t>
            </a:r>
            <a:endParaRPr lang="it-IT" sz="1800" b="1" dirty="0">
              <a:latin typeface="Lucida Calligraphy" panose="03010101010101010101" pitchFamily="66" charset="77"/>
            </a:endParaRPr>
          </a:p>
          <a:p>
            <a:pPr marL="0" indent="0">
              <a:buNone/>
            </a:pPr>
            <a:endParaRPr lang="it-IT" sz="1800" b="1" dirty="0">
              <a:latin typeface="Lucida Calligraphy" panose="03010101010101010101" pitchFamily="66" charset="77"/>
            </a:endParaRPr>
          </a:p>
          <a:p>
            <a:pPr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Antonello </a:t>
            </a:r>
            <a:r>
              <a:rPr lang="it-IT" sz="1800" b="1" dirty="0" err="1">
                <a:latin typeface="Lucida Calligraphy" panose="03010101010101010101" pitchFamily="66" charset="77"/>
              </a:rPr>
              <a:t>Fassari</a:t>
            </a:r>
            <a:endParaRPr lang="it-IT" sz="1800" b="1" dirty="0">
              <a:latin typeface="Lucida Calligraphy" panose="03010101010101010101" pitchFamily="66" charset="77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0E8877-291B-2444-9709-BD50ED62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" name="Immagine 21" descr="Immagine che contiene erba, persona, esterni&#10;&#10;Descrizione generata automaticamente">
            <a:extLst>
              <a:ext uri="{FF2B5EF4-FFF2-40B4-BE49-F238E27FC236}">
                <a16:creationId xmlns:a16="http://schemas.microsoft.com/office/drawing/2014/main" id="{9EF68089-C335-D541-BA41-E44DD190E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1405" y="727075"/>
            <a:ext cx="7176770" cy="54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7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3485C-31D4-1C40-9495-E65E35F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8349"/>
            <a:ext cx="12192000" cy="2968764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Grazie di aver lasciato un Bacio a tutti noi.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37E26A-0BAE-D54B-9E7A-511C82A37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84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1">
            <a:extLst>
              <a:ext uri="{FF2B5EF4-FFF2-40B4-BE49-F238E27FC236}">
                <a16:creationId xmlns:a16="http://schemas.microsoft.com/office/drawing/2014/main" id="{5F79CFC8-9CB6-4FB1-96EE-B4FF3AB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6F2ED7-D679-3C48-A082-9FCD80B9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096" y="449667"/>
            <a:ext cx="6945888" cy="8094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Chi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è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Luisa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Spagnoli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F6EC92-8AAA-464D-99C7-E151E22FE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096" y="1685343"/>
            <a:ext cx="7185855" cy="474645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Luisa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Sargentini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, il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suo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cognome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di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famiglia</a:t>
            </a:r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Nasce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il 30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ottobre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1877 a Perugia, in Umbria</a:t>
            </a:r>
          </a:p>
          <a:p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Proviene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da una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famiglia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povera,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orfana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di padre</a:t>
            </a:r>
          </a:p>
          <a:p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Già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a 13 anni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lavora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nella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Casa di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Moda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Antinori</a:t>
            </a:r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Con il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maritoAnnibale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hanno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2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figli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Mario ed Alfredo</a:t>
            </a:r>
          </a:p>
          <a:p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Nel 1900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aprono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’’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Confeteria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Spagnoli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’’</a:t>
            </a:r>
          </a:p>
        </p:txBody>
      </p:sp>
      <p:pic>
        <p:nvPicPr>
          <p:cNvPr id="5" name="Immagine 4" descr="Immagine che contiene testo, persona, inpiedi, posando&#10;&#10;Descrizione generata automaticamente">
            <a:extLst>
              <a:ext uri="{FF2B5EF4-FFF2-40B4-BE49-F238E27FC236}">
                <a16:creationId xmlns:a16="http://schemas.microsoft.com/office/drawing/2014/main" id="{0E9F6FDD-9E7D-9540-A4EB-ED0AFD9D9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4637"/>
          <a:stretch/>
        </p:blipFill>
        <p:spPr>
          <a:xfrm>
            <a:off x="565608" y="558466"/>
            <a:ext cx="4197521" cy="576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0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21423D-64C5-1847-83DB-5500C058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38" y="24382"/>
            <a:ext cx="6999113" cy="126072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La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nascita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della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Perugina</a:t>
            </a:r>
            <a:endParaRPr lang="en-US" sz="3600" b="1" dirty="0">
              <a:solidFill>
                <a:srgbClr val="C00000"/>
              </a:solidFill>
              <a:latin typeface="Lucida Calligraphy" panose="03010101010101010101" pitchFamily="66" charset="77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7BD369-C575-EF42-91F3-38B35B638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6849" y="1841157"/>
            <a:ext cx="6772102" cy="468273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Nel 1907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viene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fondata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la ’’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Società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Perugina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’’ </a:t>
            </a:r>
          </a:p>
          <a:p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In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azienda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si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fatica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, ma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conti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non sempre </a:t>
            </a:r>
          </a:p>
          <a:p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quadrano</a:t>
            </a:r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Nel 1908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subentra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Giovanni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Buitoni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per </a:t>
            </a:r>
          </a:p>
          <a:p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amministrare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la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società</a:t>
            </a:r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Conquistano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il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mercato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del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centro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–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sud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</a:p>
          <a:p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I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treni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arrivano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direttamente</a:t>
            </a:r>
            <a:r>
              <a:rPr lang="en-US" sz="1800" b="1" dirty="0">
                <a:solidFill>
                  <a:schemeClr val="tx1"/>
                </a:solidFill>
                <a:latin typeface="Lucida Calligraphy" panose="03010101010101010101" pitchFamily="66" charset="77"/>
              </a:rPr>
              <a:t> in </a:t>
            </a:r>
            <a:r>
              <a:rPr lang="en-US" sz="1800" b="1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fabbrica</a:t>
            </a:r>
            <a:endParaRPr lang="en-US" sz="1800" b="1" dirty="0">
              <a:solidFill>
                <a:schemeClr val="tx1"/>
              </a:solidFill>
              <a:latin typeface="Lucida Calligraphy" panose="03010101010101010101" pitchFamily="66" charset="77"/>
            </a:endParaRPr>
          </a:p>
        </p:txBody>
      </p:sp>
      <p:pic>
        <p:nvPicPr>
          <p:cNvPr id="5" name="Immagine 4" descr="Immagine che contiene testo, edificio, esterni, negozio&#10;&#10;Descrizione generata automaticamente">
            <a:extLst>
              <a:ext uri="{FF2B5EF4-FFF2-40B4-BE49-F238E27FC236}">
                <a16:creationId xmlns:a16="http://schemas.microsoft.com/office/drawing/2014/main" id="{E31A6AB2-6F93-7C4B-984A-18C7B6215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990" r="850"/>
          <a:stretch/>
        </p:blipFill>
        <p:spPr>
          <a:xfrm>
            <a:off x="502504" y="561308"/>
            <a:ext cx="4411840" cy="57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989514-6D44-BC47-AE07-9DC0117B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2197"/>
            <a:ext cx="12192000" cy="932334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Lucida Calligraphy" panose="03010101010101010101" pitchFamily="66" charset="77"/>
              </a:rPr>
              <a:t>’’Luisa’’ alimento indispensabile per i soldati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0D3590-6ADB-6241-B2D0-7D3026772D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FF0359-3E85-B040-BC19-B96EFA8392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" y="1509713"/>
            <a:ext cx="10668000" cy="4667250"/>
          </a:xfrm>
        </p:spPr>
      </p:pic>
    </p:spTree>
    <p:extLst>
      <p:ext uri="{BB962C8B-B14F-4D97-AF65-F5344CB8AC3E}">
        <p14:creationId xmlns:p14="http://schemas.microsoft.com/office/powerpoint/2010/main" val="345064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CE8CC6-4BED-144A-AA96-9B83E4C1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271"/>
            <a:ext cx="8741043" cy="3157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Il primo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incarto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del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Bacio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del 1922 </a:t>
            </a:r>
            <a:b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</a:br>
            <a:b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</a:b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 ed uno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dei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primi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bigliettini</a:t>
            </a:r>
            <a:endParaRPr lang="en-US" sz="3600" b="1" dirty="0">
              <a:solidFill>
                <a:srgbClr val="C00000"/>
              </a:solidFill>
              <a:latin typeface="Lucida Calligraphy" panose="03010101010101010101" pitchFamily="66" charset="77"/>
            </a:endParaRPr>
          </a:p>
        </p:txBody>
      </p:sp>
      <p:pic>
        <p:nvPicPr>
          <p:cNvPr id="29" name="Segnaposto contenuto 28" descr="Immagine che contiene testo&#10;&#10;Descrizione generata automaticamente">
            <a:extLst>
              <a:ext uri="{FF2B5EF4-FFF2-40B4-BE49-F238E27FC236}">
                <a16:creationId xmlns:a16="http://schemas.microsoft.com/office/drawing/2014/main" id="{9709C5CB-40C7-C74A-9D11-CAD74D0AC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3197" y="3946484"/>
            <a:ext cx="8001595" cy="2326455"/>
          </a:xfrm>
        </p:spPr>
      </p:pic>
      <p:pic>
        <p:nvPicPr>
          <p:cNvPr id="31" name="Immagine 30" descr="Immagine che contiene testo&#10;&#10;Descrizione generata automaticamente">
            <a:extLst>
              <a:ext uri="{FF2B5EF4-FFF2-40B4-BE49-F238E27FC236}">
                <a16:creationId xmlns:a16="http://schemas.microsoft.com/office/drawing/2014/main" id="{1697EDD6-E518-0843-82A3-42D10AE6CB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746" t="11977" r="16333" b="35368"/>
          <a:stretch/>
        </p:blipFill>
        <p:spPr>
          <a:xfrm>
            <a:off x="8611890" y="335379"/>
            <a:ext cx="3580110" cy="36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8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egnaposto contenuto 5" descr="Immagine che contiene pavimento, parete, interni&#10;&#10;Descrizione generata automaticamente">
            <a:extLst>
              <a:ext uri="{FF2B5EF4-FFF2-40B4-BE49-F238E27FC236}">
                <a16:creationId xmlns:a16="http://schemas.microsoft.com/office/drawing/2014/main" id="{A12956CC-F87C-A34F-90DA-EB30A3A547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175" b="635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9" name="Segnaposto contenuto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37277034-EB21-974B-B4C8-7885CA23A8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833" b="432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3FD684-68C1-DC4A-B0D1-F6DE24C8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59" y="2761554"/>
            <a:ext cx="5065025" cy="134572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kern="1200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Pubblicità</a:t>
            </a:r>
            <a:br>
              <a:rPr lang="en-US" sz="3600" b="1" kern="1200" dirty="0">
                <a:solidFill>
                  <a:srgbClr val="C00000"/>
                </a:solidFill>
                <a:latin typeface="Lucida Calligraphy" panose="03010101010101010101" pitchFamily="66" charset="77"/>
              </a:rPr>
            </a:br>
            <a:br>
              <a:rPr lang="en-US" sz="3600" b="1" kern="1200" dirty="0">
                <a:solidFill>
                  <a:srgbClr val="C00000"/>
                </a:solidFill>
                <a:latin typeface="Lucida Calligraphy" panose="03010101010101010101" pitchFamily="66" charset="77"/>
              </a:rPr>
            </a:br>
            <a:r>
              <a:rPr lang="en-US" sz="3600" b="1" kern="1200" dirty="0">
                <a:solidFill>
                  <a:srgbClr val="C00000"/>
                </a:solidFill>
                <a:latin typeface="Lucida Calligraphy" panose="03010101010101010101" pitchFamily="66" charset="77"/>
              </a:rPr>
              <a:t>di Seneca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830888-ABEF-2A4E-894E-94D379E67058}"/>
              </a:ext>
            </a:extLst>
          </p:cNvPr>
          <p:cNvSpPr txBox="1"/>
          <p:nvPr/>
        </p:nvSpPr>
        <p:spPr>
          <a:xfrm>
            <a:off x="3415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it.wikipedia.org/wiki/Il_bacio_(Hayez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t-IT" sz="700">
              <a:solidFill>
                <a:srgbClr val="FFFFFF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BB6EDE-FA89-4C44-B31E-5969DD52D764}"/>
              </a:ext>
            </a:extLst>
          </p:cNvPr>
          <p:cNvSpPr txBox="1"/>
          <p:nvPr/>
        </p:nvSpPr>
        <p:spPr>
          <a:xfrm>
            <a:off x="9511458" y="6657945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5" tooltip="https://it.wikipedia.org/wiki/Tang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AAFECEC8-23B4-7543-9107-0CFFDCF93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72" t="2034" r="1355" b="2147"/>
          <a:stretch/>
        </p:blipFill>
        <p:spPr>
          <a:xfrm>
            <a:off x="154982" y="139485"/>
            <a:ext cx="11871703" cy="65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4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testo, persona, interni, gruppo&#10;&#10;Descrizione generata automaticamente">
            <a:extLst>
              <a:ext uri="{FF2B5EF4-FFF2-40B4-BE49-F238E27FC236}">
                <a16:creationId xmlns:a16="http://schemas.microsoft.com/office/drawing/2014/main" id="{14BC8FA6-9D25-3A4A-9B63-C513497313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334" r="5332" b="-1"/>
          <a:stretch/>
        </p:blipFill>
        <p:spPr>
          <a:xfrm>
            <a:off x="985112" y="554125"/>
            <a:ext cx="10221776" cy="5749750"/>
          </a:xfrm>
          <a:prstGeom prst="rect">
            <a:avLst/>
          </a:prstGeom>
        </p:spPr>
      </p:pic>
      <p:sp>
        <p:nvSpPr>
          <p:cNvPr id="40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650C3B-9240-FF46-8D1E-655ED051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856"/>
            <a:ext cx="12191999" cy="10719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I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diritti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dei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lavoratori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e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delle</a:t>
            </a:r>
            <a:r>
              <a:rPr lang="en-US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Lucida Calligraphy" panose="03010101010101010101" pitchFamily="66" charset="77"/>
              </a:rPr>
              <a:t>donne</a:t>
            </a:r>
            <a:endParaRPr lang="en-US" sz="3600" b="1" dirty="0">
              <a:solidFill>
                <a:srgbClr val="C00000"/>
              </a:solidFill>
              <a:latin typeface="Lucida Calligraphy" panose="03010101010101010101" pitchFamily="66" charset="77"/>
            </a:endParaRPr>
          </a:p>
        </p:txBody>
      </p:sp>
      <p:cxnSp>
        <p:nvCxnSpPr>
          <p:cNvPr id="41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35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4866A1-805C-124D-9A45-13958A02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654" y="457200"/>
            <a:ext cx="5692346" cy="844658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  Angora Luisa Spagnoli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6054CC-F1EC-6A42-B58E-64193A0FE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9768" y="1735810"/>
            <a:ext cx="5512232" cy="4885706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Nel 1922 va a Parigi con Giovanni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1800" b="1" dirty="0">
              <a:latin typeface="Lucida Calligraphy" panose="03010101010101010101" pitchFamily="66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Acquista dei conigli d’Angora </a:t>
            </a:r>
          </a:p>
          <a:p>
            <a:endParaRPr lang="it-IT" sz="1800" b="1" dirty="0">
              <a:latin typeface="Lucida Calligraphy" panose="03010101010101010101" pitchFamily="66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Produce primi filati di lana d’Angora</a:t>
            </a:r>
          </a:p>
          <a:p>
            <a:endParaRPr lang="it-IT" sz="1800" b="1" dirty="0">
              <a:latin typeface="Lucida Calligraphy" panose="03010101010101010101" pitchFamily="66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Mario brevetta il pettine </a:t>
            </a:r>
          </a:p>
          <a:p>
            <a:endParaRPr lang="it-IT" sz="1800" b="1" dirty="0">
              <a:latin typeface="Lucida Calligraphy" panose="03010101010101010101" pitchFamily="66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Inizia commerciare nel settore vestiario 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1800" b="1" dirty="0">
              <a:latin typeface="Lucida Calligraphy" panose="03010101010101010101" pitchFamily="66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800" b="1" dirty="0">
                <a:latin typeface="Lucida Calligraphy" panose="03010101010101010101" pitchFamily="66" charset="77"/>
              </a:rPr>
              <a:t>Luisa lascia i suoi cari nel 1935</a:t>
            </a:r>
          </a:p>
        </p:txBody>
      </p:sp>
      <p:pic>
        <p:nvPicPr>
          <p:cNvPr id="10" name="Segnaposto contenuto 9" descr="Immagine che contiene soffitto, interni, parete, stanza&#10;&#10;Descrizione generata automaticamente">
            <a:extLst>
              <a:ext uri="{FF2B5EF4-FFF2-40B4-BE49-F238E27FC236}">
                <a16:creationId xmlns:a16="http://schemas.microsoft.com/office/drawing/2014/main" id="{8BF76243-75E8-004A-9954-BCCF986CC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489" y="619288"/>
            <a:ext cx="5775145" cy="5594709"/>
          </a:xfrm>
        </p:spPr>
      </p:pic>
    </p:spTree>
    <p:extLst>
      <p:ext uri="{BB962C8B-B14F-4D97-AF65-F5344CB8AC3E}">
        <p14:creationId xmlns:p14="http://schemas.microsoft.com/office/powerpoint/2010/main" val="58528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362</Words>
  <Application>Microsoft Macintosh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Lucida Calligraphy</vt:lpstr>
      <vt:lpstr>Wingdings</vt:lpstr>
      <vt:lpstr>Tema di Office</vt:lpstr>
      <vt:lpstr>LUISA SPAGNOLI S.P.A.    </vt:lpstr>
      <vt:lpstr> Chi è Luisa Spagnoli ?</vt:lpstr>
      <vt:lpstr>La nascita della Perugina</vt:lpstr>
      <vt:lpstr>’’Luisa’’ alimento indispensabile per i soldati</vt:lpstr>
      <vt:lpstr> Il primo incarto del Bacio del 1922     ed uno dei primi bigliettini</vt:lpstr>
      <vt:lpstr>Pubblicità  di Seneca</vt:lpstr>
      <vt:lpstr>Presentazione standard di PowerPoint</vt:lpstr>
      <vt:lpstr>I diritti dei lavoratori e delle donne</vt:lpstr>
      <vt:lpstr>  Angora Luisa Spagnoli</vt:lpstr>
      <vt:lpstr>  Le quarto generazioni della famiglia Spagnoli</vt:lpstr>
      <vt:lpstr>L’ anagrafica aziendale</vt:lpstr>
      <vt:lpstr>          La contabilità dal 2016 - 2018</vt:lpstr>
      <vt:lpstr>               I punti di vendita 2020</vt:lpstr>
      <vt:lpstr>La produzione odierna</vt:lpstr>
      <vt:lpstr>Presentazione standard di PowerPoint</vt:lpstr>
      <vt:lpstr>Presentazione standard di PowerPoint</vt:lpstr>
      <vt:lpstr>Grazie di aver lasciato un Bacio a tutti noi.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LUISA SPAGNOLI   ha lasciato un’ impronta che è andata oltre il suo tempo  </dc:title>
  <dc:creator>karimponticelli@seznam.cz</dc:creator>
  <cp:lastModifiedBy>karimponticelli@seznam.cz</cp:lastModifiedBy>
  <cp:revision>15</cp:revision>
  <dcterms:created xsi:type="dcterms:W3CDTF">2020-12-10T15:24:58Z</dcterms:created>
  <dcterms:modified xsi:type="dcterms:W3CDTF">2020-12-17T12:08:08Z</dcterms:modified>
</cp:coreProperties>
</file>