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83" r:id="rId4"/>
    <p:sldId id="286" r:id="rId5"/>
    <p:sldId id="285" r:id="rId6"/>
    <p:sldId id="260" r:id="rId7"/>
    <p:sldId id="261" r:id="rId8"/>
    <p:sldId id="263" r:id="rId9"/>
    <p:sldId id="294" r:id="rId10"/>
    <p:sldId id="257" r:id="rId11"/>
    <p:sldId id="258" r:id="rId12"/>
    <p:sldId id="265" r:id="rId13"/>
    <p:sldId id="266" r:id="rId14"/>
    <p:sldId id="296" r:id="rId15"/>
    <p:sldId id="297" r:id="rId16"/>
    <p:sldId id="298" r:id="rId17"/>
    <p:sldId id="299" r:id="rId18"/>
    <p:sldId id="302" r:id="rId19"/>
    <p:sldId id="295" r:id="rId20"/>
    <p:sldId id="282" r:id="rId21"/>
    <p:sldId id="289" r:id="rId22"/>
    <p:sldId id="288" r:id="rId23"/>
    <p:sldId id="290" r:id="rId24"/>
    <p:sldId id="291" r:id="rId25"/>
    <p:sldId id="301" r:id="rId26"/>
    <p:sldId id="293" r:id="rId27"/>
    <p:sldId id="272" r:id="rId28"/>
    <p:sldId id="273" r:id="rId29"/>
    <p:sldId id="274" r:id="rId30"/>
    <p:sldId id="275" r:id="rId31"/>
    <p:sldId id="276" r:id="rId3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B123C380-DEBD-4580-A39B-49E231D516E1}" type="datetimeFigureOut">
              <a:rPr lang="cs-CZ" smtClean="0"/>
              <a:t>21.02.2024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76FEA10-B837-4A3D-865A-8C46DAF1DEC1}" type="slidenum">
              <a:rPr lang="cs-CZ" smtClean="0"/>
              <a:t>‹#›</a:t>
            </a:fld>
            <a:endParaRPr lang="cs-CZ"/>
          </a:p>
        </p:txBody>
      </p:sp>
    </p:spTree>
    <p:extLst>
      <p:ext uri="{BB962C8B-B14F-4D97-AF65-F5344CB8AC3E}">
        <p14:creationId xmlns:p14="http://schemas.microsoft.com/office/powerpoint/2010/main" val="70388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123C380-DEBD-4580-A39B-49E231D516E1}" type="datetimeFigureOut">
              <a:rPr lang="cs-CZ" smtClean="0"/>
              <a:t>21.02.2024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76FEA10-B837-4A3D-865A-8C46DAF1DEC1}" type="slidenum">
              <a:rPr lang="cs-CZ" smtClean="0"/>
              <a:t>‹#›</a:t>
            </a:fld>
            <a:endParaRPr lang="cs-CZ"/>
          </a:p>
        </p:txBody>
      </p:sp>
    </p:spTree>
    <p:extLst>
      <p:ext uri="{BB962C8B-B14F-4D97-AF65-F5344CB8AC3E}">
        <p14:creationId xmlns:p14="http://schemas.microsoft.com/office/powerpoint/2010/main" val="1951113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123C380-DEBD-4580-A39B-49E231D516E1}" type="datetimeFigureOut">
              <a:rPr lang="cs-CZ" smtClean="0"/>
              <a:t>21.02.2024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76FEA10-B837-4A3D-865A-8C46DAF1DEC1}" type="slidenum">
              <a:rPr lang="cs-CZ" smtClean="0"/>
              <a:t>‹#›</a:t>
            </a:fld>
            <a:endParaRPr lang="cs-CZ"/>
          </a:p>
        </p:txBody>
      </p:sp>
    </p:spTree>
    <p:extLst>
      <p:ext uri="{BB962C8B-B14F-4D97-AF65-F5344CB8AC3E}">
        <p14:creationId xmlns:p14="http://schemas.microsoft.com/office/powerpoint/2010/main" val="1842702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123C380-DEBD-4580-A39B-49E231D516E1}" type="datetimeFigureOut">
              <a:rPr lang="cs-CZ" smtClean="0"/>
              <a:t>21.02.2024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76FEA10-B837-4A3D-865A-8C46DAF1DEC1}" type="slidenum">
              <a:rPr lang="cs-CZ" smtClean="0"/>
              <a:t>‹#›</a:t>
            </a:fld>
            <a:endParaRPr lang="cs-CZ"/>
          </a:p>
        </p:txBody>
      </p:sp>
    </p:spTree>
    <p:extLst>
      <p:ext uri="{BB962C8B-B14F-4D97-AF65-F5344CB8AC3E}">
        <p14:creationId xmlns:p14="http://schemas.microsoft.com/office/powerpoint/2010/main" val="1153011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B123C380-DEBD-4580-A39B-49E231D516E1}" type="datetimeFigureOut">
              <a:rPr lang="cs-CZ" smtClean="0"/>
              <a:t>21.02.2024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76FEA10-B837-4A3D-865A-8C46DAF1DEC1}" type="slidenum">
              <a:rPr lang="cs-CZ" smtClean="0"/>
              <a:t>‹#›</a:t>
            </a:fld>
            <a:endParaRPr lang="cs-CZ"/>
          </a:p>
        </p:txBody>
      </p:sp>
    </p:spTree>
    <p:extLst>
      <p:ext uri="{BB962C8B-B14F-4D97-AF65-F5344CB8AC3E}">
        <p14:creationId xmlns:p14="http://schemas.microsoft.com/office/powerpoint/2010/main" val="3747147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B123C380-DEBD-4580-A39B-49E231D516E1}" type="datetimeFigureOut">
              <a:rPr lang="cs-CZ" smtClean="0"/>
              <a:t>21.02.2024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76FEA10-B837-4A3D-865A-8C46DAF1DEC1}" type="slidenum">
              <a:rPr lang="cs-CZ" smtClean="0"/>
              <a:t>‹#›</a:t>
            </a:fld>
            <a:endParaRPr lang="cs-CZ"/>
          </a:p>
        </p:txBody>
      </p:sp>
    </p:spTree>
    <p:extLst>
      <p:ext uri="{BB962C8B-B14F-4D97-AF65-F5344CB8AC3E}">
        <p14:creationId xmlns:p14="http://schemas.microsoft.com/office/powerpoint/2010/main" val="432689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B123C380-DEBD-4580-A39B-49E231D516E1}" type="datetimeFigureOut">
              <a:rPr lang="cs-CZ" smtClean="0"/>
              <a:t>21.02.2024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076FEA10-B837-4A3D-865A-8C46DAF1DEC1}" type="slidenum">
              <a:rPr lang="cs-CZ" smtClean="0"/>
              <a:t>‹#›</a:t>
            </a:fld>
            <a:endParaRPr lang="cs-CZ"/>
          </a:p>
        </p:txBody>
      </p:sp>
    </p:spTree>
    <p:extLst>
      <p:ext uri="{BB962C8B-B14F-4D97-AF65-F5344CB8AC3E}">
        <p14:creationId xmlns:p14="http://schemas.microsoft.com/office/powerpoint/2010/main" val="1442050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B123C380-DEBD-4580-A39B-49E231D516E1}" type="datetimeFigureOut">
              <a:rPr lang="cs-CZ" smtClean="0"/>
              <a:t>21.02.2024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076FEA10-B837-4A3D-865A-8C46DAF1DEC1}" type="slidenum">
              <a:rPr lang="cs-CZ" smtClean="0"/>
              <a:t>‹#›</a:t>
            </a:fld>
            <a:endParaRPr lang="cs-CZ"/>
          </a:p>
        </p:txBody>
      </p:sp>
    </p:spTree>
    <p:extLst>
      <p:ext uri="{BB962C8B-B14F-4D97-AF65-F5344CB8AC3E}">
        <p14:creationId xmlns:p14="http://schemas.microsoft.com/office/powerpoint/2010/main" val="2521352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123C380-DEBD-4580-A39B-49E231D516E1}" type="datetimeFigureOut">
              <a:rPr lang="cs-CZ" smtClean="0"/>
              <a:t>21.02.2024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076FEA10-B837-4A3D-865A-8C46DAF1DEC1}" type="slidenum">
              <a:rPr lang="cs-CZ" smtClean="0"/>
              <a:t>‹#›</a:t>
            </a:fld>
            <a:endParaRPr lang="cs-CZ"/>
          </a:p>
        </p:txBody>
      </p:sp>
    </p:spTree>
    <p:extLst>
      <p:ext uri="{BB962C8B-B14F-4D97-AF65-F5344CB8AC3E}">
        <p14:creationId xmlns:p14="http://schemas.microsoft.com/office/powerpoint/2010/main" val="1607859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B123C380-DEBD-4580-A39B-49E231D516E1}" type="datetimeFigureOut">
              <a:rPr lang="cs-CZ" smtClean="0"/>
              <a:t>21.02.2024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76FEA10-B837-4A3D-865A-8C46DAF1DEC1}" type="slidenum">
              <a:rPr lang="cs-CZ" smtClean="0"/>
              <a:t>‹#›</a:t>
            </a:fld>
            <a:endParaRPr lang="cs-CZ"/>
          </a:p>
        </p:txBody>
      </p:sp>
    </p:spTree>
    <p:extLst>
      <p:ext uri="{BB962C8B-B14F-4D97-AF65-F5344CB8AC3E}">
        <p14:creationId xmlns:p14="http://schemas.microsoft.com/office/powerpoint/2010/main" val="3979459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B123C380-DEBD-4580-A39B-49E231D516E1}" type="datetimeFigureOut">
              <a:rPr lang="cs-CZ" smtClean="0"/>
              <a:t>21.02.2024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76FEA10-B837-4A3D-865A-8C46DAF1DEC1}" type="slidenum">
              <a:rPr lang="cs-CZ" smtClean="0"/>
              <a:t>‹#›</a:t>
            </a:fld>
            <a:endParaRPr lang="cs-CZ"/>
          </a:p>
        </p:txBody>
      </p:sp>
    </p:spTree>
    <p:extLst>
      <p:ext uri="{BB962C8B-B14F-4D97-AF65-F5344CB8AC3E}">
        <p14:creationId xmlns:p14="http://schemas.microsoft.com/office/powerpoint/2010/main" val="3094506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23C380-DEBD-4580-A39B-49E231D516E1}" type="datetimeFigureOut">
              <a:rPr lang="cs-CZ" smtClean="0"/>
              <a:t>21.02.2024</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6FEA10-B837-4A3D-865A-8C46DAF1DEC1}" type="slidenum">
              <a:rPr lang="cs-CZ" smtClean="0"/>
              <a:t>‹#›</a:t>
            </a:fld>
            <a:endParaRPr lang="cs-CZ"/>
          </a:p>
        </p:txBody>
      </p:sp>
    </p:spTree>
    <p:extLst>
      <p:ext uri="{BB962C8B-B14F-4D97-AF65-F5344CB8AC3E}">
        <p14:creationId xmlns:p14="http://schemas.microsoft.com/office/powerpoint/2010/main" val="2575318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Základy archeologie</a:t>
            </a:r>
            <a:br>
              <a:rPr lang="cs-CZ" b="1" dirty="0"/>
            </a:br>
            <a:endParaRPr lang="cs-CZ" b="1" dirty="0"/>
          </a:p>
        </p:txBody>
      </p:sp>
      <p:sp>
        <p:nvSpPr>
          <p:cNvPr id="3" name="Podnadpis 2"/>
          <p:cNvSpPr>
            <a:spLocks noGrp="1"/>
          </p:cNvSpPr>
          <p:nvPr>
            <p:ph type="subTitle" idx="1"/>
          </p:nvPr>
        </p:nvSpPr>
        <p:spPr/>
        <p:txBody>
          <a:bodyPr/>
          <a:lstStyle/>
          <a:p>
            <a:endParaRPr lang="cs-CZ" dirty="0"/>
          </a:p>
          <a:p>
            <a:r>
              <a:rPr lang="cs-CZ" dirty="0"/>
              <a:t>1.   Předmět studia a metodologie, organizace archeologické památkové péče v ČR, legislativa.</a:t>
            </a:r>
          </a:p>
          <a:p>
            <a:endParaRPr lang="cs-CZ" dirty="0"/>
          </a:p>
        </p:txBody>
      </p:sp>
    </p:spTree>
    <p:extLst>
      <p:ext uri="{BB962C8B-B14F-4D97-AF65-F5344CB8AC3E}">
        <p14:creationId xmlns:p14="http://schemas.microsoft.com/office/powerpoint/2010/main" val="4289094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62000" y="194541"/>
            <a:ext cx="10626436" cy="1143000"/>
          </a:xfrm>
        </p:spPr>
        <p:txBody>
          <a:bodyPr/>
          <a:lstStyle/>
          <a:p>
            <a:pPr>
              <a:defRPr/>
            </a:pPr>
            <a:r>
              <a:rPr lang="cs-CZ" altLang="cs-CZ" sz="3200" b="1" dirty="0">
                <a:solidFill>
                  <a:srgbClr val="FF0000"/>
                </a:solidFill>
              </a:rPr>
              <a:t>                                                Metody</a:t>
            </a:r>
            <a:endParaRPr lang="cs-CZ" altLang="cs-CZ" sz="3200" b="1" dirty="0">
              <a:solidFill>
                <a:srgbClr val="FF0000"/>
              </a:solidFill>
              <a:effectLst>
                <a:outerShdw blurRad="38100" dist="38100" dir="2700000" algn="tl">
                  <a:srgbClr val="000000">
                    <a:alpha val="43137"/>
                  </a:srgbClr>
                </a:outerShdw>
              </a:effectLst>
            </a:endParaRPr>
          </a:p>
        </p:txBody>
      </p:sp>
      <p:sp>
        <p:nvSpPr>
          <p:cNvPr id="3075" name="Rectangle 3"/>
          <p:cNvSpPr>
            <a:spLocks noGrp="1" noChangeArrowheads="1"/>
          </p:cNvSpPr>
          <p:nvPr>
            <p:ph type="body" idx="1"/>
          </p:nvPr>
        </p:nvSpPr>
        <p:spPr>
          <a:xfrm>
            <a:off x="568035" y="1059872"/>
            <a:ext cx="11623965" cy="6019800"/>
          </a:xfrm>
        </p:spPr>
        <p:txBody>
          <a:bodyPr>
            <a:normAutofit lnSpcReduction="10000"/>
          </a:bodyPr>
          <a:lstStyle/>
          <a:p>
            <a:r>
              <a:rPr lang="cs-CZ" altLang="cs-CZ" sz="1800" b="1" dirty="0">
                <a:solidFill>
                  <a:srgbClr val="FF0000"/>
                </a:solidFill>
              </a:rPr>
              <a:t>Metoda</a:t>
            </a:r>
            <a:r>
              <a:rPr lang="cs-CZ" altLang="cs-CZ" sz="1800" dirty="0"/>
              <a:t>  –  promyšlený pracovní postup směřující k získání vědeckých poznatků, který vychází z primární formulace</a:t>
            </a:r>
          </a:p>
          <a:p>
            <a:pPr marL="0" indent="0">
              <a:buNone/>
            </a:pPr>
            <a:r>
              <a:rPr lang="cs-CZ" altLang="cs-CZ" sz="1800" dirty="0"/>
              <a:t>                         hypotéz, jež se po verifikaci stávají vědecký teoriemi. Jednoduše řečeno je to způsob získávání informací a </a:t>
            </a:r>
          </a:p>
          <a:p>
            <a:pPr marL="0" indent="0">
              <a:buNone/>
            </a:pPr>
            <a:r>
              <a:rPr lang="cs-CZ" altLang="cs-CZ" sz="1800" dirty="0"/>
              <a:t>                         práce s prameny, tj. cesta, kterou volíme k dosažení poznání (jde o jakési „</a:t>
            </a:r>
            <a:r>
              <a:rPr lang="cs-CZ" altLang="cs-CZ" sz="1800" dirty="0" err="1"/>
              <a:t>know</a:t>
            </a:r>
            <a:r>
              <a:rPr lang="cs-CZ" altLang="cs-CZ" sz="1800" dirty="0"/>
              <a:t> </a:t>
            </a:r>
            <a:r>
              <a:rPr lang="cs-CZ" altLang="cs-CZ" sz="1800" dirty="0" err="1"/>
              <a:t>how</a:t>
            </a:r>
            <a:r>
              <a:rPr lang="cs-CZ" altLang="cs-CZ" sz="1800" dirty="0"/>
              <a:t>“)</a:t>
            </a:r>
          </a:p>
          <a:p>
            <a:pPr marL="0" indent="0" eaLnBrk="1" hangingPunct="1">
              <a:buNone/>
              <a:defRPr/>
            </a:pPr>
            <a:endParaRPr lang="cs-CZ" altLang="cs-CZ" sz="1800" b="1" dirty="0">
              <a:solidFill>
                <a:srgbClr val="FF0000"/>
              </a:solidFill>
            </a:endParaRPr>
          </a:p>
          <a:p>
            <a:pPr eaLnBrk="1" hangingPunct="1">
              <a:defRPr/>
            </a:pPr>
            <a:r>
              <a:rPr lang="cs-CZ" altLang="cs-CZ" sz="1800" b="1" dirty="0">
                <a:solidFill>
                  <a:srgbClr val="FF0000"/>
                </a:solidFill>
              </a:rPr>
              <a:t>Metodologie</a:t>
            </a:r>
            <a:r>
              <a:rPr lang="cs-CZ" altLang="cs-CZ" sz="1800" dirty="0"/>
              <a:t> –  soubor pracovních postupů (metod) vedoucích k získání vědeckých poznatků </a:t>
            </a:r>
          </a:p>
          <a:p>
            <a:pPr marL="0" indent="0">
              <a:buNone/>
              <a:defRPr/>
            </a:pPr>
            <a:r>
              <a:rPr lang="cs-CZ" sz="1800" dirty="0"/>
              <a:t>                                a)  destruktivní výzkum (exkavační)</a:t>
            </a:r>
          </a:p>
          <a:p>
            <a:pPr marL="0" indent="0">
              <a:buNone/>
              <a:defRPr/>
            </a:pPr>
            <a:r>
              <a:rPr lang="cs-CZ" sz="1800" dirty="0"/>
              <a:t>                                b)  nedestruktivní výzkum (neexkavační)</a:t>
            </a:r>
          </a:p>
          <a:p>
            <a:pPr marL="0" indent="0">
              <a:buNone/>
              <a:defRPr/>
            </a:pPr>
            <a:r>
              <a:rPr lang="cs-CZ" sz="1800" dirty="0"/>
              <a:t>                                d)  mezioborové (interdisciplinární) poznatky společenských a přírodních věd</a:t>
            </a:r>
          </a:p>
          <a:p>
            <a:pPr marL="0" indent="0">
              <a:buNone/>
              <a:defRPr/>
            </a:pPr>
            <a:r>
              <a:rPr lang="cs-CZ" sz="1800" dirty="0"/>
              <a:t>                                                                                                          </a:t>
            </a:r>
            <a:endParaRPr lang="cs-CZ" altLang="cs-CZ" sz="1800" dirty="0"/>
          </a:p>
          <a:p>
            <a:r>
              <a:rPr lang="cs-CZ" altLang="cs-CZ" sz="1800" b="1" dirty="0">
                <a:solidFill>
                  <a:srgbClr val="FF0000"/>
                </a:solidFill>
              </a:rPr>
              <a:t>Archeologie</a:t>
            </a:r>
            <a:r>
              <a:rPr lang="cs-CZ" altLang="cs-CZ" sz="1800" dirty="0"/>
              <a:t>  –  zkoumá archeologické prameny (empirická data), na jejichž základě je minulost rekonstruována pomocí:</a:t>
            </a:r>
          </a:p>
          <a:p>
            <a:pPr marL="0" indent="0">
              <a:buNone/>
            </a:pPr>
            <a:r>
              <a:rPr lang="cs-CZ" altLang="cs-CZ" sz="1800" b="1" dirty="0"/>
              <a:t>                                Analýzy </a:t>
            </a:r>
            <a:r>
              <a:rPr lang="cs-CZ" altLang="cs-CZ" sz="1800" dirty="0"/>
              <a:t> –  vyhledávání a dokumentace archeologických pramenů (deskripce - popis) </a:t>
            </a:r>
          </a:p>
          <a:p>
            <a:pPr marL="0" indent="0">
              <a:buNone/>
            </a:pPr>
            <a:r>
              <a:rPr lang="cs-CZ" altLang="cs-CZ" sz="1800" dirty="0"/>
              <a:t>                                                –  datování:    nálezový kontext (typ památky)</a:t>
            </a:r>
          </a:p>
          <a:p>
            <a:pPr marL="0" indent="0">
              <a:spcBef>
                <a:spcPts val="600"/>
              </a:spcBef>
              <a:buNone/>
            </a:pPr>
            <a:r>
              <a:rPr lang="cs-CZ" altLang="cs-CZ" sz="1800" dirty="0"/>
              <a:t>                                                                         stratigrafie (vertikální a horizontální)</a:t>
            </a:r>
          </a:p>
          <a:p>
            <a:pPr marL="0" indent="0">
              <a:spcBef>
                <a:spcPts val="600"/>
              </a:spcBef>
              <a:buNone/>
            </a:pPr>
            <a:r>
              <a:rPr lang="cs-CZ" altLang="cs-CZ" sz="1800" dirty="0"/>
              <a:t>                                                                         morfologicko-typologická klasifikace (třídění na základě proměn tvaru)  </a:t>
            </a:r>
          </a:p>
          <a:p>
            <a:pPr marL="0" indent="0">
              <a:spcBef>
                <a:spcPts val="0"/>
              </a:spcBef>
              <a:buNone/>
            </a:pPr>
            <a:endParaRPr lang="cs-CZ" altLang="cs-CZ" sz="1800" dirty="0"/>
          </a:p>
          <a:p>
            <a:pPr marL="0" indent="0">
              <a:spcBef>
                <a:spcPts val="0"/>
              </a:spcBef>
              <a:buNone/>
            </a:pPr>
            <a:r>
              <a:rPr lang="cs-CZ" altLang="cs-CZ" sz="1800" b="1" dirty="0"/>
              <a:t>                               Syntézy</a:t>
            </a:r>
            <a:r>
              <a:rPr lang="cs-CZ" altLang="cs-CZ" sz="1800" dirty="0"/>
              <a:t> – zjišťování pravidelností (struktur), tj. skládání faktů do celku</a:t>
            </a:r>
          </a:p>
          <a:p>
            <a:pPr>
              <a:spcBef>
                <a:spcPts val="0"/>
              </a:spcBef>
              <a:buFontTx/>
              <a:buNone/>
            </a:pPr>
            <a:r>
              <a:rPr lang="cs-CZ" altLang="cs-CZ" sz="1800" dirty="0"/>
              <a:t>                       </a:t>
            </a:r>
            <a:endParaRPr lang="cs-CZ" altLang="cs-CZ" sz="1600" dirty="0"/>
          </a:p>
          <a:p>
            <a:pPr marL="0" indent="0">
              <a:spcBef>
                <a:spcPts val="0"/>
              </a:spcBef>
              <a:buNone/>
            </a:pPr>
            <a:r>
              <a:rPr lang="cs-CZ" altLang="cs-CZ" sz="1800" b="1" dirty="0"/>
              <a:t>                               Interpretace</a:t>
            </a:r>
            <a:r>
              <a:rPr lang="cs-CZ" altLang="cs-CZ" sz="1800" dirty="0"/>
              <a:t> – získání historické výpovědi, tj. vysvětlení v rámci daného paradigmatu </a:t>
            </a:r>
          </a:p>
          <a:p>
            <a:pPr eaLnBrk="1" hangingPunct="1">
              <a:defRPr/>
            </a:pPr>
            <a:endParaRPr lang="cs-CZ" sz="1800" dirty="0"/>
          </a:p>
        </p:txBody>
      </p:sp>
    </p:spTree>
    <p:extLst>
      <p:ext uri="{BB962C8B-B14F-4D97-AF65-F5344CB8AC3E}">
        <p14:creationId xmlns:p14="http://schemas.microsoft.com/office/powerpoint/2010/main" val="2658143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343891" y="221672"/>
            <a:ext cx="8961149" cy="1143000"/>
          </a:xfrm>
        </p:spPr>
        <p:txBody>
          <a:bodyPr/>
          <a:lstStyle/>
          <a:p>
            <a:r>
              <a:rPr lang="cs-CZ" altLang="cs-CZ" sz="3200" b="1" dirty="0">
                <a:solidFill>
                  <a:srgbClr val="FF0000"/>
                </a:solidFill>
              </a:rPr>
              <a:t>                               Archeologické památky</a:t>
            </a:r>
          </a:p>
        </p:txBody>
      </p:sp>
      <p:sp>
        <p:nvSpPr>
          <p:cNvPr id="4099" name="Rectangle 3"/>
          <p:cNvSpPr>
            <a:spLocks noGrp="1" noChangeArrowheads="1"/>
          </p:cNvSpPr>
          <p:nvPr>
            <p:ph type="body" idx="1"/>
          </p:nvPr>
        </p:nvSpPr>
        <p:spPr>
          <a:xfrm>
            <a:off x="554180" y="1260764"/>
            <a:ext cx="11637819" cy="5472545"/>
          </a:xfrm>
        </p:spPr>
        <p:txBody>
          <a:bodyPr>
            <a:normAutofit fontScale="92500"/>
          </a:bodyPr>
          <a:lstStyle/>
          <a:p>
            <a:pPr>
              <a:lnSpc>
                <a:spcPct val="80000"/>
              </a:lnSpc>
              <a:buFontTx/>
              <a:buNone/>
            </a:pPr>
            <a:endParaRPr lang="cs-CZ" altLang="cs-CZ" sz="1600" b="1" dirty="0"/>
          </a:p>
          <a:p>
            <a:pPr>
              <a:lnSpc>
                <a:spcPct val="80000"/>
              </a:lnSpc>
            </a:pPr>
            <a:r>
              <a:rPr lang="cs-CZ" altLang="cs-CZ" sz="1800" b="1" dirty="0">
                <a:solidFill>
                  <a:srgbClr val="FF0000"/>
                </a:solidFill>
              </a:rPr>
              <a:t>Archeologické památky</a:t>
            </a:r>
            <a:r>
              <a:rPr lang="cs-CZ" altLang="cs-CZ" sz="1800" dirty="0"/>
              <a:t>  –  všechny druhy archeologických pramenů movitých i nemovitých vyskytujících se v terénu v </a:t>
            </a:r>
          </a:p>
          <a:p>
            <a:pPr marL="0" indent="0">
              <a:lnSpc>
                <a:spcPct val="80000"/>
              </a:lnSpc>
              <a:buNone/>
            </a:pPr>
            <a:r>
              <a:rPr lang="cs-CZ" altLang="cs-CZ" sz="1800" dirty="0"/>
              <a:t>                                                     podobě archeologických objektů a předmětů , které ztratily svou původní funkci a mohou být </a:t>
            </a:r>
          </a:p>
          <a:p>
            <a:pPr marL="0" indent="0">
              <a:lnSpc>
                <a:spcPct val="80000"/>
              </a:lnSpc>
              <a:buNone/>
            </a:pPr>
            <a:r>
              <a:rPr lang="cs-CZ" altLang="cs-CZ" sz="1800" dirty="0"/>
              <a:t>                                                     předmětem archeologického výzkumu</a:t>
            </a:r>
          </a:p>
          <a:p>
            <a:pPr>
              <a:lnSpc>
                <a:spcPct val="80000"/>
              </a:lnSpc>
              <a:buFontTx/>
              <a:buNone/>
            </a:pPr>
            <a:endParaRPr lang="cs-CZ" altLang="cs-CZ" sz="1800" dirty="0"/>
          </a:p>
          <a:p>
            <a:pPr marL="0" indent="0">
              <a:lnSpc>
                <a:spcPct val="80000"/>
              </a:lnSpc>
              <a:buNone/>
            </a:pPr>
            <a:r>
              <a:rPr lang="cs-CZ" altLang="cs-CZ" sz="1800" dirty="0"/>
              <a:t>                                                     1.  </a:t>
            </a:r>
            <a:r>
              <a:rPr lang="cs-CZ" altLang="cs-CZ" sz="1800" b="1" dirty="0"/>
              <a:t>muzejní hledisko:</a:t>
            </a:r>
            <a:r>
              <a:rPr lang="cs-CZ" altLang="cs-CZ" sz="1800" dirty="0"/>
              <a:t>   záměrně vyrobené artefakty (výrobky) nesoucí nepsanou informaci o minulém </a:t>
            </a:r>
          </a:p>
          <a:p>
            <a:pPr marL="0" indent="0">
              <a:lnSpc>
                <a:spcPct val="80000"/>
              </a:lnSpc>
              <a:buNone/>
            </a:pPr>
            <a:r>
              <a:rPr lang="cs-CZ" altLang="cs-CZ" sz="1800" dirty="0"/>
              <a:t>                                                                                              světě uchované na zemském povrchu, nad ním, pod ním nebo pod vodou</a:t>
            </a:r>
          </a:p>
          <a:p>
            <a:pPr marL="0" indent="0">
              <a:lnSpc>
                <a:spcPct val="80000"/>
              </a:lnSpc>
              <a:buNone/>
            </a:pPr>
            <a:r>
              <a:rPr lang="cs-CZ" altLang="cs-CZ" sz="1800" dirty="0"/>
              <a:t>                                                     2.  </a:t>
            </a:r>
            <a:r>
              <a:rPr lang="cs-CZ" altLang="cs-CZ" sz="1800" b="1" dirty="0"/>
              <a:t>památkové hledisko:</a:t>
            </a:r>
            <a:r>
              <a:rPr lang="cs-CZ" altLang="cs-CZ" sz="1800" dirty="0"/>
              <a:t>  pozůstatky lidské činnosti uchované v terénu </a:t>
            </a:r>
          </a:p>
          <a:p>
            <a:pPr marL="0" indent="0">
              <a:lnSpc>
                <a:spcPct val="80000"/>
              </a:lnSpc>
              <a:buNone/>
            </a:pPr>
            <a:endParaRPr lang="cs-CZ" altLang="cs-CZ" sz="1800" u="sng" dirty="0"/>
          </a:p>
          <a:p>
            <a:r>
              <a:rPr lang="cs-CZ" altLang="cs-CZ" sz="1800" b="1" dirty="0">
                <a:solidFill>
                  <a:srgbClr val="FF0000"/>
                </a:solidFill>
              </a:rPr>
              <a:t>Archeologické prameny</a:t>
            </a:r>
            <a:r>
              <a:rPr lang="cs-CZ" altLang="cs-CZ" sz="1800" dirty="0"/>
              <a:t>  –   1.   </a:t>
            </a:r>
            <a:r>
              <a:rPr lang="cs-CZ" altLang="cs-CZ" sz="1800" b="1" dirty="0"/>
              <a:t>movité</a:t>
            </a:r>
            <a:r>
              <a:rPr lang="cs-CZ" altLang="cs-CZ" sz="1800" dirty="0"/>
              <a:t>:   artefakty nebo </a:t>
            </a:r>
            <a:r>
              <a:rPr lang="cs-CZ" altLang="cs-CZ" sz="1800" dirty="0" err="1"/>
              <a:t>ekotakty</a:t>
            </a:r>
            <a:r>
              <a:rPr lang="cs-CZ" altLang="cs-CZ" sz="1800" dirty="0"/>
              <a:t> (výrobky z hlíny či kovů, aj. nebo zbytky přírodního charakteru)</a:t>
            </a:r>
          </a:p>
          <a:p>
            <a:pPr marL="0" indent="0">
              <a:buNone/>
            </a:pPr>
            <a:r>
              <a:rPr lang="cs-CZ" altLang="cs-CZ" sz="1800" dirty="0"/>
              <a:t>                                                      2.   </a:t>
            </a:r>
            <a:r>
              <a:rPr lang="cs-CZ" altLang="cs-CZ" sz="1800" b="1" dirty="0"/>
              <a:t>nemovité</a:t>
            </a:r>
            <a:r>
              <a:rPr lang="cs-CZ" altLang="cs-CZ" sz="1800" dirty="0"/>
              <a:t>:  archeologické objekty vymezené funkčně a chronologicky (sídliště, pohřebiště aj.)</a:t>
            </a:r>
            <a:endParaRPr lang="cs-CZ" altLang="cs-CZ" sz="1800" b="1" u="sng" dirty="0"/>
          </a:p>
          <a:p>
            <a:pPr>
              <a:lnSpc>
                <a:spcPct val="80000"/>
              </a:lnSpc>
              <a:buFontTx/>
              <a:buNone/>
            </a:pPr>
            <a:endParaRPr lang="cs-CZ" altLang="cs-CZ" sz="1800" b="1" dirty="0"/>
          </a:p>
          <a:p>
            <a:pPr>
              <a:lnSpc>
                <a:spcPct val="80000"/>
              </a:lnSpc>
            </a:pPr>
            <a:r>
              <a:rPr lang="cs-CZ" altLang="cs-CZ" sz="1800" b="1" dirty="0">
                <a:solidFill>
                  <a:srgbClr val="FF0000"/>
                </a:solidFill>
              </a:rPr>
              <a:t>Archeologické nálezy</a:t>
            </a:r>
            <a:r>
              <a:rPr lang="cs-CZ" altLang="cs-CZ" sz="1800" b="1" dirty="0"/>
              <a:t>  </a:t>
            </a:r>
            <a:r>
              <a:rPr lang="cs-CZ" altLang="cs-CZ" sz="1800" dirty="0"/>
              <a:t>–</a:t>
            </a:r>
            <a:r>
              <a:rPr lang="cs-CZ" altLang="cs-CZ" sz="1800" b="1" dirty="0"/>
              <a:t>  </a:t>
            </a:r>
            <a:r>
              <a:rPr lang="cs-CZ" altLang="cs-CZ" sz="1800" dirty="0"/>
              <a:t>věci nebo soubory věcí získané během archeologického výzkumu (tzv. památkový zákon 20/1987)</a:t>
            </a:r>
          </a:p>
          <a:p>
            <a:pPr marL="0" indent="0">
              <a:lnSpc>
                <a:spcPct val="80000"/>
              </a:lnSpc>
              <a:buNone/>
            </a:pPr>
            <a:r>
              <a:rPr lang="cs-CZ" altLang="cs-CZ" sz="1800" dirty="0"/>
              <a:t>                                             –  po předání do sbírek (muzea aj.) se stávají sbírkovými předměty (tzv. zákon o sbírkách)</a:t>
            </a:r>
          </a:p>
          <a:p>
            <a:pPr marL="0" indent="0">
              <a:lnSpc>
                <a:spcPct val="80000"/>
              </a:lnSpc>
              <a:buNone/>
            </a:pPr>
            <a:r>
              <a:rPr lang="cs-CZ" altLang="cs-CZ" sz="1800" dirty="0"/>
              <a:t>                                           </a:t>
            </a:r>
          </a:p>
          <a:p>
            <a:pPr>
              <a:lnSpc>
                <a:spcPct val="80000"/>
              </a:lnSpc>
              <a:buFontTx/>
              <a:buNone/>
            </a:pPr>
            <a:endParaRPr lang="cs-CZ" altLang="cs-CZ" sz="1800" b="1" u="sng" dirty="0"/>
          </a:p>
        </p:txBody>
      </p:sp>
    </p:spTree>
    <p:extLst>
      <p:ext uri="{BB962C8B-B14F-4D97-AF65-F5344CB8AC3E}">
        <p14:creationId xmlns:p14="http://schemas.microsoft.com/office/powerpoint/2010/main" val="4201394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a:xfrm>
            <a:off x="1163782" y="186459"/>
            <a:ext cx="10266218" cy="1143000"/>
          </a:xfrm>
        </p:spPr>
        <p:txBody>
          <a:bodyPr/>
          <a:lstStyle/>
          <a:p>
            <a:r>
              <a:rPr lang="cs-CZ" altLang="cs-CZ" sz="3200" b="1" dirty="0">
                <a:solidFill>
                  <a:srgbClr val="FF0000"/>
                </a:solidFill>
              </a:rPr>
              <a:t>                                              Prameny</a:t>
            </a:r>
          </a:p>
        </p:txBody>
      </p:sp>
      <p:sp>
        <p:nvSpPr>
          <p:cNvPr id="3" name="Zástupný symbol pro obsah 2"/>
          <p:cNvSpPr>
            <a:spLocks noGrp="1"/>
          </p:cNvSpPr>
          <p:nvPr>
            <p:ph idx="1"/>
          </p:nvPr>
        </p:nvSpPr>
        <p:spPr>
          <a:xfrm>
            <a:off x="817418" y="1600200"/>
            <a:ext cx="11374582" cy="5257800"/>
          </a:xfrm>
        </p:spPr>
        <p:txBody>
          <a:bodyPr>
            <a:normAutofit/>
          </a:bodyPr>
          <a:lstStyle/>
          <a:p>
            <a:pPr>
              <a:defRPr/>
            </a:pPr>
            <a:r>
              <a:rPr lang="cs-CZ" sz="2000" b="1" dirty="0">
                <a:solidFill>
                  <a:srgbClr val="FF0000"/>
                </a:solidFill>
              </a:rPr>
              <a:t>Historické </a:t>
            </a:r>
            <a:r>
              <a:rPr lang="cs-CZ" sz="2000" b="1" dirty="0"/>
              <a:t> </a:t>
            </a:r>
            <a:r>
              <a:rPr lang="cs-CZ" sz="2000" dirty="0"/>
              <a:t>– </a:t>
            </a:r>
            <a:r>
              <a:rPr lang="cs-CZ" sz="2000" b="1" dirty="0"/>
              <a:t> </a:t>
            </a:r>
            <a:r>
              <a:rPr lang="cs-CZ" sz="2000" dirty="0"/>
              <a:t>primární zdroje informací v historickém bádání </a:t>
            </a:r>
          </a:p>
          <a:p>
            <a:pPr marL="0" indent="0">
              <a:buNone/>
              <a:defRPr/>
            </a:pPr>
            <a:r>
              <a:rPr lang="cs-CZ" sz="2000" dirty="0"/>
              <a:t>                        –  pozůstatky lidské činnosti, které podávají relevantní informaci o lidské minulosti: </a:t>
            </a:r>
          </a:p>
          <a:p>
            <a:pPr marL="0" indent="0">
              <a:buNone/>
              <a:defRPr/>
            </a:pPr>
            <a:r>
              <a:rPr lang="cs-CZ" sz="2000" dirty="0"/>
              <a:t>                             1)  </a:t>
            </a:r>
            <a:r>
              <a:rPr lang="cs-CZ" sz="2000" b="1" dirty="0"/>
              <a:t>ústní </a:t>
            </a:r>
            <a:r>
              <a:rPr lang="cs-CZ" sz="2000" dirty="0"/>
              <a:t>– orální sdělení, pověsti</a:t>
            </a:r>
          </a:p>
          <a:p>
            <a:pPr marL="0" indent="0">
              <a:buNone/>
              <a:defRPr/>
            </a:pPr>
            <a:r>
              <a:rPr lang="cs-CZ" sz="2000" dirty="0"/>
              <a:t>                             2)  </a:t>
            </a:r>
            <a:r>
              <a:rPr lang="cs-CZ" sz="2000" b="1" dirty="0"/>
              <a:t>písemné</a:t>
            </a:r>
            <a:r>
              <a:rPr lang="cs-CZ" sz="2000" dirty="0"/>
              <a:t> – dokumenty</a:t>
            </a:r>
          </a:p>
          <a:p>
            <a:pPr marL="0" indent="0">
              <a:buNone/>
              <a:defRPr/>
            </a:pPr>
            <a:r>
              <a:rPr lang="cs-CZ" sz="2000" dirty="0"/>
              <a:t>                             3)  </a:t>
            </a:r>
            <a:r>
              <a:rPr lang="cs-CZ" sz="2000" b="1" dirty="0"/>
              <a:t>obrazové</a:t>
            </a:r>
            <a:r>
              <a:rPr lang="cs-CZ" sz="2000" dirty="0"/>
              <a:t> – mapy, videozáznamy</a:t>
            </a:r>
          </a:p>
          <a:p>
            <a:pPr marL="0" indent="0">
              <a:buNone/>
              <a:defRPr/>
            </a:pPr>
            <a:r>
              <a:rPr lang="cs-CZ" sz="2000" dirty="0"/>
              <a:t>                             4)  </a:t>
            </a:r>
            <a:r>
              <a:rPr lang="cs-CZ" sz="2000" b="1" dirty="0"/>
              <a:t>hmotné</a:t>
            </a:r>
            <a:r>
              <a:rPr lang="cs-CZ" sz="2000" dirty="0"/>
              <a:t> – archeologické nálezy</a:t>
            </a:r>
          </a:p>
          <a:p>
            <a:pPr marL="0" indent="0">
              <a:buNone/>
              <a:defRPr/>
            </a:pPr>
            <a:r>
              <a:rPr lang="cs-CZ" sz="2000" dirty="0"/>
              <a:t>                         </a:t>
            </a:r>
          </a:p>
          <a:p>
            <a:pPr>
              <a:defRPr/>
            </a:pPr>
            <a:r>
              <a:rPr lang="cs-CZ" sz="2000" b="1" dirty="0">
                <a:solidFill>
                  <a:srgbClr val="FF0000"/>
                </a:solidFill>
              </a:rPr>
              <a:t>Práce s prameny  </a:t>
            </a:r>
            <a:r>
              <a:rPr lang="cs-CZ" sz="2000" dirty="0"/>
              <a:t>–  </a:t>
            </a:r>
            <a:r>
              <a:rPr lang="cs-CZ" sz="2000" b="1" dirty="0"/>
              <a:t>vyhledávání (heuristika):  </a:t>
            </a:r>
            <a:r>
              <a:rPr lang="cs-CZ" sz="2000" dirty="0"/>
              <a:t>terénní výzkum, rešerše (soupisy) pramenů </a:t>
            </a:r>
          </a:p>
          <a:p>
            <a:pPr marL="0" indent="0">
              <a:buNone/>
              <a:defRPr/>
            </a:pPr>
            <a:r>
              <a:rPr lang="cs-CZ" sz="2000" dirty="0"/>
              <a:t>                                    –  </a:t>
            </a:r>
            <a:r>
              <a:rPr lang="cs-CZ" sz="2000" b="1" dirty="0"/>
              <a:t>analýza:  </a:t>
            </a:r>
            <a:r>
              <a:rPr lang="cs-CZ" sz="2000" dirty="0"/>
              <a:t>kritický rozbor a zhodnocení důležitosti, relevance, hodnověrnosti, </a:t>
            </a:r>
          </a:p>
          <a:p>
            <a:pPr marL="0" indent="0">
              <a:buNone/>
              <a:defRPr/>
            </a:pPr>
            <a:r>
              <a:rPr lang="cs-CZ" sz="2000" dirty="0"/>
              <a:t>                                                         srovnávání (komparace) s dalšími fakty na základě podobnosti (analogií)</a:t>
            </a:r>
          </a:p>
          <a:p>
            <a:pPr marL="0" indent="0">
              <a:buNone/>
              <a:defRPr/>
            </a:pPr>
            <a:r>
              <a:rPr lang="cs-CZ" sz="2000" dirty="0"/>
              <a:t>                                    –  i</a:t>
            </a:r>
            <a:r>
              <a:rPr lang="cs-CZ" sz="2000" b="1" dirty="0"/>
              <a:t>nterpretace:</a:t>
            </a:r>
            <a:r>
              <a:rPr lang="cs-CZ" sz="2000" dirty="0"/>
              <a:t> výklad a zpracování zjištěných poznatků v širších souvislostech</a:t>
            </a:r>
          </a:p>
          <a:p>
            <a:pPr>
              <a:defRPr/>
            </a:pPr>
            <a:endParaRPr lang="cs-CZ" sz="2000" dirty="0"/>
          </a:p>
        </p:txBody>
      </p:sp>
    </p:spTree>
    <p:extLst>
      <p:ext uri="{BB962C8B-B14F-4D97-AF65-F5344CB8AC3E}">
        <p14:creationId xmlns:p14="http://schemas.microsoft.com/office/powerpoint/2010/main" val="3487434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p:cNvSpPr>
            <a:spLocks noGrp="1"/>
          </p:cNvSpPr>
          <p:nvPr>
            <p:ph type="title"/>
          </p:nvPr>
        </p:nvSpPr>
        <p:spPr>
          <a:xfrm>
            <a:off x="1039091" y="152400"/>
            <a:ext cx="10307782" cy="1066800"/>
          </a:xfrm>
        </p:spPr>
        <p:txBody>
          <a:bodyPr/>
          <a:lstStyle/>
          <a:p>
            <a:pPr eaLnBrk="1" hangingPunct="1"/>
            <a:r>
              <a:rPr lang="cs-CZ" altLang="cs-CZ" sz="3200" b="1" dirty="0">
                <a:solidFill>
                  <a:srgbClr val="FF0000"/>
                </a:solidFill>
              </a:rPr>
              <a:t>                             Vztah archeologie a historie</a:t>
            </a:r>
          </a:p>
        </p:txBody>
      </p:sp>
      <p:sp>
        <p:nvSpPr>
          <p:cNvPr id="3" name="Zástupný symbol pro obsah 2"/>
          <p:cNvSpPr>
            <a:spLocks noGrp="1"/>
          </p:cNvSpPr>
          <p:nvPr>
            <p:ph idx="1"/>
          </p:nvPr>
        </p:nvSpPr>
        <p:spPr>
          <a:xfrm>
            <a:off x="1039091" y="1417638"/>
            <a:ext cx="10945091" cy="5287962"/>
          </a:xfrm>
        </p:spPr>
        <p:txBody>
          <a:bodyPr/>
          <a:lstStyle/>
          <a:p>
            <a:pPr eaLnBrk="1" hangingPunct="1">
              <a:defRPr/>
            </a:pPr>
            <a:r>
              <a:rPr lang="cs-CZ" sz="1800" b="1" dirty="0">
                <a:solidFill>
                  <a:srgbClr val="FF0000"/>
                </a:solidFill>
              </a:rPr>
              <a:t>Archeologie  </a:t>
            </a:r>
            <a:r>
              <a:rPr lang="cs-CZ" sz="1800" dirty="0"/>
              <a:t>–</a:t>
            </a:r>
            <a:r>
              <a:rPr lang="cs-CZ" sz="1800" b="1" dirty="0">
                <a:solidFill>
                  <a:srgbClr val="FF0000"/>
                </a:solidFill>
              </a:rPr>
              <a:t> </a:t>
            </a:r>
            <a:r>
              <a:rPr lang="cs-CZ" sz="1800" dirty="0"/>
              <a:t> je samostatný obor, který integroval postupy a poznatky dalších vědních oborů, což rozšířilo jeho </a:t>
            </a:r>
          </a:p>
          <a:p>
            <a:pPr marL="0" indent="0" eaLnBrk="1" hangingPunct="1">
              <a:buNone/>
              <a:defRPr/>
            </a:pPr>
            <a:r>
              <a:rPr lang="cs-CZ" sz="1800" dirty="0"/>
              <a:t>                                vypovídací schopnosti. </a:t>
            </a:r>
          </a:p>
          <a:p>
            <a:pPr marL="0" indent="0">
              <a:buNone/>
              <a:defRPr/>
            </a:pPr>
            <a:endParaRPr lang="cs-CZ" sz="1800" dirty="0"/>
          </a:p>
          <a:p>
            <a:pPr eaLnBrk="1" hangingPunct="1">
              <a:defRPr/>
            </a:pPr>
            <a:r>
              <a:rPr lang="cs-CZ" sz="1800" b="1" dirty="0"/>
              <a:t>Jiří Macháček: </a:t>
            </a:r>
            <a:r>
              <a:rPr lang="cs-CZ" sz="1800" dirty="0"/>
              <a:t>…„Zároveň integrovala postupy a poznatky z mnoha dalších vědních oborů, které přímo </a:t>
            </a:r>
          </a:p>
          <a:p>
            <a:pPr marL="0" indent="0" eaLnBrk="1" hangingPunct="1">
              <a:buNone/>
              <a:defRPr/>
            </a:pPr>
            <a:r>
              <a:rPr lang="cs-CZ" sz="1800" dirty="0"/>
              <a:t>    revolučním způsobem rozšířily její gnozeologický potenciál v oblastech, jako je absolutní datování (např. </a:t>
            </a:r>
          </a:p>
          <a:p>
            <a:pPr marL="0" indent="0" eaLnBrk="1" hangingPunct="1">
              <a:buNone/>
              <a:defRPr/>
            </a:pPr>
            <a:r>
              <a:rPr lang="cs-CZ" sz="1800" dirty="0"/>
              <a:t>    dendrochronologie), historická krajina (např. geografické informační systémy) či urbanismus sídlišť (např. </a:t>
            </a:r>
          </a:p>
          <a:p>
            <a:pPr marL="0" indent="0" eaLnBrk="1" hangingPunct="1">
              <a:buNone/>
              <a:defRPr/>
            </a:pPr>
            <a:r>
              <a:rPr lang="cs-CZ" sz="1800" dirty="0"/>
              <a:t>     geofyzikální prospekce)…Jinými slovy, archeologie je dnes mnohem lépe připravena na řešení složitých otázek </a:t>
            </a:r>
          </a:p>
          <a:p>
            <a:pPr marL="0" indent="0" eaLnBrk="1" hangingPunct="1">
              <a:buNone/>
              <a:defRPr/>
            </a:pPr>
            <a:r>
              <a:rPr lang="cs-CZ" sz="1800" dirty="0"/>
              <a:t>     souvisejících s vývojem lidské kultury a může konkurovat vlastními interpretačními modely i v oblastech, kde </a:t>
            </a:r>
          </a:p>
          <a:p>
            <a:pPr marL="0" indent="0" eaLnBrk="1" hangingPunct="1">
              <a:buNone/>
              <a:defRPr/>
            </a:pPr>
            <a:r>
              <a:rPr lang="cs-CZ" sz="1800" dirty="0"/>
              <a:t>     dosud dominovala historiografie se svými písemnými prameny.“ (ČČH 106, 2008 598–626).</a:t>
            </a:r>
          </a:p>
          <a:p>
            <a:pPr eaLnBrk="1" hangingPunct="1">
              <a:defRPr/>
            </a:pPr>
            <a:endParaRPr lang="cs-CZ" sz="1800" dirty="0"/>
          </a:p>
          <a:p>
            <a:pPr>
              <a:defRPr/>
            </a:pPr>
            <a:r>
              <a:rPr lang="cs-CZ" sz="1800" b="1" dirty="0"/>
              <a:t>Jan </a:t>
            </a:r>
            <a:r>
              <a:rPr lang="cs-CZ" sz="1800" b="1" dirty="0" err="1"/>
              <a:t>Klápště</a:t>
            </a:r>
            <a:r>
              <a:rPr lang="cs-CZ" sz="1800" b="1" dirty="0"/>
              <a:t>:  </a:t>
            </a:r>
            <a:r>
              <a:rPr lang="cs-CZ" sz="1800" dirty="0"/>
              <a:t>„Archeologii středověku od bádání o středověkých starožitnostech odlišuje schopnost kvalifikovaně</a:t>
            </a:r>
          </a:p>
          <a:p>
            <a:pPr marL="0" indent="0">
              <a:buNone/>
              <a:defRPr/>
            </a:pPr>
            <a:r>
              <a:rPr lang="cs-CZ" sz="1800" dirty="0"/>
              <a:t>     získávat primární data a schopnost formulovat a řešit projekty, které se mohou stát součástí obecně chápané </a:t>
            </a:r>
          </a:p>
          <a:p>
            <a:pPr marL="0" indent="0">
              <a:buNone/>
              <a:defRPr/>
            </a:pPr>
            <a:r>
              <a:rPr lang="cs-CZ" sz="1800" dirty="0"/>
              <a:t>     </a:t>
            </a:r>
            <a:r>
              <a:rPr lang="cs-CZ" sz="1800" dirty="0" err="1"/>
              <a:t>medievistiky</a:t>
            </a:r>
            <a:r>
              <a:rPr lang="cs-CZ" sz="1800" dirty="0"/>
              <a:t> a uplatnit se i v širším společenském diskurzu.“</a:t>
            </a:r>
          </a:p>
          <a:p>
            <a:pPr eaLnBrk="1" hangingPunct="1">
              <a:defRPr/>
            </a:pPr>
            <a:endParaRPr lang="cs-CZ" sz="1800" dirty="0"/>
          </a:p>
        </p:txBody>
      </p:sp>
    </p:spTree>
    <p:extLst>
      <p:ext uri="{BB962C8B-B14F-4D97-AF65-F5344CB8AC3E}">
        <p14:creationId xmlns:p14="http://schemas.microsoft.com/office/powerpoint/2010/main" val="3464833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631951" y="149947"/>
            <a:ext cx="8856663" cy="1143000"/>
          </a:xfrm>
        </p:spPr>
        <p:txBody>
          <a:bodyPr/>
          <a:lstStyle/>
          <a:p>
            <a:pPr eaLnBrk="1" hangingPunct="1">
              <a:defRPr/>
            </a:pPr>
            <a:r>
              <a:rPr lang="cs-CZ" altLang="cs-CZ" sz="3200" b="1" dirty="0">
                <a:solidFill>
                  <a:srgbClr val="FF0000"/>
                </a:solidFill>
                <a:effectLst>
                  <a:outerShdw blurRad="38100" dist="38100" dir="2700000" algn="tl">
                    <a:srgbClr val="000000">
                      <a:alpha val="43137"/>
                    </a:srgbClr>
                  </a:outerShdw>
                </a:effectLst>
              </a:rPr>
              <a:t>                                 </a:t>
            </a:r>
            <a:r>
              <a:rPr lang="cs-CZ" altLang="cs-CZ" sz="3200" b="1" dirty="0">
                <a:solidFill>
                  <a:srgbClr val="FF0000"/>
                </a:solidFill>
              </a:rPr>
              <a:t>Památková péče </a:t>
            </a:r>
          </a:p>
        </p:txBody>
      </p:sp>
      <p:sp>
        <p:nvSpPr>
          <p:cNvPr id="87043" name="Rectangle 3"/>
          <p:cNvSpPr>
            <a:spLocks noGrp="1" noChangeArrowheads="1"/>
          </p:cNvSpPr>
          <p:nvPr>
            <p:ph type="body" idx="1"/>
          </p:nvPr>
        </p:nvSpPr>
        <p:spPr>
          <a:xfrm>
            <a:off x="1205344" y="1482436"/>
            <a:ext cx="10723419" cy="5115214"/>
          </a:xfrm>
        </p:spPr>
        <p:txBody>
          <a:bodyPr>
            <a:normAutofit fontScale="92500" lnSpcReduction="10000"/>
          </a:bodyPr>
          <a:lstStyle/>
          <a:p>
            <a:pPr eaLnBrk="1" hangingPunct="1">
              <a:lnSpc>
                <a:spcPct val="80000"/>
              </a:lnSpc>
              <a:defRPr/>
            </a:pPr>
            <a:r>
              <a:rPr lang="cs-CZ" altLang="cs-CZ" sz="2000" dirty="0"/>
              <a:t>Péči o památky mělo na starosti ministerstvo školství a národní osvěty.</a:t>
            </a:r>
          </a:p>
          <a:p>
            <a:pPr marL="0" indent="0">
              <a:lnSpc>
                <a:spcPct val="80000"/>
              </a:lnSpc>
              <a:buNone/>
              <a:defRPr/>
            </a:pPr>
            <a:r>
              <a:rPr lang="cs-CZ" altLang="cs-CZ" sz="2000" dirty="0"/>
              <a:t> </a:t>
            </a:r>
          </a:p>
          <a:p>
            <a:pPr eaLnBrk="1" hangingPunct="1">
              <a:lnSpc>
                <a:spcPct val="80000"/>
              </a:lnSpc>
              <a:defRPr/>
            </a:pPr>
            <a:r>
              <a:rPr lang="cs-CZ" altLang="cs-CZ" sz="2000" b="1" dirty="0">
                <a:solidFill>
                  <a:srgbClr val="FF0000"/>
                </a:solidFill>
              </a:rPr>
              <a:t>1918:</a:t>
            </a:r>
            <a:r>
              <a:rPr lang="cs-CZ" altLang="cs-CZ" sz="2000" dirty="0"/>
              <a:t>  </a:t>
            </a:r>
            <a:r>
              <a:rPr lang="cs-CZ" altLang="cs-CZ" sz="2000" b="1" dirty="0"/>
              <a:t>C.K. Zemský památkový úřad pro Království České</a:t>
            </a:r>
            <a:r>
              <a:rPr lang="cs-CZ" altLang="cs-CZ" sz="2000" dirty="0"/>
              <a:t> </a:t>
            </a:r>
          </a:p>
          <a:p>
            <a:pPr marL="0" indent="0">
              <a:lnSpc>
                <a:spcPct val="80000"/>
              </a:lnSpc>
              <a:buNone/>
              <a:defRPr/>
            </a:pPr>
            <a:r>
              <a:rPr lang="cs-CZ" altLang="cs-CZ" sz="2000" dirty="0"/>
              <a:t>                –  přejmenován na </a:t>
            </a:r>
            <a:r>
              <a:rPr lang="cs-CZ" altLang="cs-CZ" sz="2000" b="1" dirty="0"/>
              <a:t>Státní památkový úřad</a:t>
            </a:r>
            <a:endParaRPr lang="cs-CZ" altLang="cs-CZ" sz="2000" dirty="0"/>
          </a:p>
          <a:p>
            <a:pPr eaLnBrk="1" hangingPunct="1">
              <a:lnSpc>
                <a:spcPct val="80000"/>
              </a:lnSpc>
              <a:defRPr/>
            </a:pPr>
            <a:endParaRPr lang="cs-CZ" altLang="cs-CZ" sz="2000" dirty="0"/>
          </a:p>
          <a:p>
            <a:pPr eaLnBrk="1" hangingPunct="1">
              <a:lnSpc>
                <a:spcPct val="80000"/>
              </a:lnSpc>
              <a:defRPr/>
            </a:pPr>
            <a:r>
              <a:rPr lang="cs-CZ" altLang="cs-CZ" sz="2000" b="1" dirty="0">
                <a:solidFill>
                  <a:srgbClr val="FF0000"/>
                </a:solidFill>
              </a:rPr>
              <a:t>1919:</a:t>
            </a:r>
            <a:r>
              <a:rPr lang="cs-CZ" altLang="cs-CZ" sz="2000" dirty="0"/>
              <a:t>  pro výzkum archeologických památek zřízen:  </a:t>
            </a:r>
            <a:r>
              <a:rPr lang="cs-CZ" altLang="cs-CZ" sz="2000" b="1" dirty="0"/>
              <a:t>Státní archeologický ústav v Praze</a:t>
            </a:r>
          </a:p>
          <a:p>
            <a:pPr marL="0" indent="0">
              <a:lnSpc>
                <a:spcPct val="80000"/>
              </a:lnSpc>
              <a:buNone/>
              <a:defRPr/>
            </a:pPr>
            <a:endParaRPr lang="cs-CZ" altLang="cs-CZ" sz="2000" dirty="0"/>
          </a:p>
          <a:p>
            <a:pPr eaLnBrk="1" hangingPunct="1">
              <a:lnSpc>
                <a:spcPct val="80000"/>
              </a:lnSpc>
              <a:defRPr/>
            </a:pPr>
            <a:r>
              <a:rPr lang="cs-CZ" altLang="cs-CZ" sz="2000" b="1" dirty="0">
                <a:solidFill>
                  <a:srgbClr val="FF0000"/>
                </a:solidFill>
              </a:rPr>
              <a:t>1920:</a:t>
            </a:r>
            <a:r>
              <a:rPr lang="cs-CZ" altLang="cs-CZ" sz="2000" dirty="0"/>
              <a:t>  </a:t>
            </a:r>
            <a:r>
              <a:rPr lang="cs-CZ" altLang="cs-CZ" sz="2000" b="1" dirty="0"/>
              <a:t>Státní památkový úřad pro Moravu a Slezsko v Brně</a:t>
            </a:r>
          </a:p>
          <a:p>
            <a:pPr eaLnBrk="1" hangingPunct="1">
              <a:lnSpc>
                <a:spcPct val="80000"/>
              </a:lnSpc>
              <a:defRPr/>
            </a:pPr>
            <a:endParaRPr lang="cs-CZ" altLang="cs-CZ" sz="2000" b="1" dirty="0"/>
          </a:p>
          <a:p>
            <a:pPr eaLnBrk="1" hangingPunct="1">
              <a:lnSpc>
                <a:spcPct val="80000"/>
              </a:lnSpc>
              <a:defRPr/>
            </a:pPr>
            <a:r>
              <a:rPr lang="cs-CZ" altLang="cs-CZ" sz="2000" b="1" dirty="0">
                <a:solidFill>
                  <a:srgbClr val="FF0000"/>
                </a:solidFill>
              </a:rPr>
              <a:t>1941:</a:t>
            </a:r>
            <a:r>
              <a:rPr lang="cs-CZ" altLang="cs-CZ" sz="2000" dirty="0"/>
              <a:t>  </a:t>
            </a:r>
            <a:r>
              <a:rPr lang="cs-CZ" altLang="cs-CZ" sz="2000" b="1" dirty="0"/>
              <a:t>Vládní nařízení o archeologické památkové péči </a:t>
            </a:r>
          </a:p>
          <a:p>
            <a:pPr marL="0" indent="0">
              <a:lnSpc>
                <a:spcPct val="80000"/>
              </a:lnSpc>
              <a:buNone/>
              <a:defRPr/>
            </a:pPr>
            <a:r>
              <a:rPr lang="cs-CZ" altLang="cs-CZ" sz="2000" b="1" dirty="0"/>
              <a:t>                </a:t>
            </a:r>
            <a:r>
              <a:rPr lang="cs-CZ" altLang="cs-CZ" sz="2000" dirty="0"/>
              <a:t>–</a:t>
            </a:r>
            <a:r>
              <a:rPr lang="cs-CZ" altLang="cs-CZ" sz="2000" b="1" dirty="0"/>
              <a:t> </a:t>
            </a:r>
            <a:r>
              <a:rPr lang="cs-CZ" altLang="cs-CZ" sz="2000" dirty="0"/>
              <a:t>č. 274/1941 Sb.:  první legislativní opatření na ochranu archeologických památek</a:t>
            </a:r>
            <a:endParaRPr lang="cs-CZ" altLang="cs-CZ" sz="2000" b="1" dirty="0"/>
          </a:p>
          <a:p>
            <a:pPr eaLnBrk="1" hangingPunct="1">
              <a:lnSpc>
                <a:spcPct val="80000"/>
              </a:lnSpc>
              <a:defRPr/>
            </a:pPr>
            <a:endParaRPr lang="cs-CZ" altLang="cs-CZ" sz="2000" b="1" dirty="0"/>
          </a:p>
          <a:p>
            <a:pPr>
              <a:defRPr/>
            </a:pPr>
            <a:r>
              <a:rPr lang="cs-CZ" sz="2000" b="1" dirty="0">
                <a:solidFill>
                  <a:srgbClr val="FF0000"/>
                </a:solidFill>
              </a:rPr>
              <a:t>1945:</a:t>
            </a:r>
            <a:r>
              <a:rPr lang="cs-CZ" sz="2000" dirty="0"/>
              <a:t>  zestátnění německého a maďarského majetku (tzv. dekrety)</a:t>
            </a:r>
          </a:p>
          <a:p>
            <a:pPr marL="0" indent="0">
              <a:buNone/>
              <a:defRPr/>
            </a:pPr>
            <a:r>
              <a:rPr lang="cs-CZ" sz="2000" dirty="0"/>
              <a:t>                 Sekretariát pro evidenci a záchranu památek </a:t>
            </a:r>
          </a:p>
          <a:p>
            <a:pPr marL="0" indent="0">
              <a:buNone/>
              <a:defRPr/>
            </a:pPr>
            <a:r>
              <a:rPr lang="cs-CZ" sz="2000" dirty="0"/>
              <a:t>                 – agendu převzal: </a:t>
            </a:r>
            <a:r>
              <a:rPr lang="cs-CZ" altLang="cs-CZ" sz="2000" b="1" dirty="0"/>
              <a:t>Státní památkový </a:t>
            </a:r>
            <a:r>
              <a:rPr lang="cs-CZ" altLang="cs-CZ" sz="2000" dirty="0"/>
              <a:t>úřad (Praha a Brno), 1950:  oba úřady sloučeny</a:t>
            </a:r>
          </a:p>
          <a:p>
            <a:pPr eaLnBrk="1" hangingPunct="1">
              <a:lnSpc>
                <a:spcPct val="80000"/>
              </a:lnSpc>
              <a:defRPr/>
            </a:pPr>
            <a:endParaRPr lang="cs-CZ" altLang="cs-CZ" sz="2000" dirty="0"/>
          </a:p>
        </p:txBody>
      </p:sp>
    </p:spTree>
    <p:extLst>
      <p:ext uri="{BB962C8B-B14F-4D97-AF65-F5344CB8AC3E}">
        <p14:creationId xmlns:p14="http://schemas.microsoft.com/office/powerpoint/2010/main" val="3934357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678872" y="907906"/>
            <a:ext cx="11222181" cy="5700712"/>
          </a:xfrm>
        </p:spPr>
        <p:txBody>
          <a:bodyPr>
            <a:normAutofit/>
          </a:bodyPr>
          <a:lstStyle/>
          <a:p>
            <a:pPr marL="0" indent="0">
              <a:lnSpc>
                <a:spcPct val="80000"/>
              </a:lnSpc>
              <a:buNone/>
              <a:defRPr/>
            </a:pPr>
            <a:endParaRPr lang="cs-CZ" altLang="cs-CZ" sz="1800" dirty="0"/>
          </a:p>
          <a:p>
            <a:pPr eaLnBrk="1" hangingPunct="1">
              <a:lnSpc>
                <a:spcPct val="80000"/>
              </a:lnSpc>
              <a:defRPr/>
            </a:pPr>
            <a:r>
              <a:rPr lang="cs-CZ" altLang="cs-CZ" sz="1800" b="1" dirty="0">
                <a:solidFill>
                  <a:srgbClr val="FF0000"/>
                </a:solidFill>
              </a:rPr>
              <a:t> 1952:</a:t>
            </a:r>
            <a:r>
              <a:rPr lang="cs-CZ" altLang="cs-CZ" sz="1800" b="1" dirty="0"/>
              <a:t> </a:t>
            </a:r>
            <a:r>
              <a:rPr lang="cs-CZ" altLang="cs-CZ" sz="1800" dirty="0"/>
              <a:t> Památkový úřad přeměněn na </a:t>
            </a:r>
            <a:r>
              <a:rPr lang="cs-CZ" altLang="cs-CZ" sz="1800" b="1" dirty="0"/>
              <a:t>Státní památkový ústav:  </a:t>
            </a:r>
            <a:r>
              <a:rPr lang="cs-CZ" altLang="cs-CZ" sz="1800" dirty="0"/>
              <a:t>30 městských </a:t>
            </a:r>
            <a:r>
              <a:rPr lang="cs-CZ" altLang="cs-CZ" sz="1800" dirty="0" err="1"/>
              <a:t>pam</a:t>
            </a:r>
            <a:r>
              <a:rPr lang="cs-CZ" altLang="cs-CZ" sz="1800" dirty="0"/>
              <a:t>. rezervací, jejichž správu převzal</a:t>
            </a:r>
          </a:p>
          <a:p>
            <a:pPr marL="0" indent="0">
              <a:lnSpc>
                <a:spcPct val="80000"/>
              </a:lnSpc>
              <a:buNone/>
              <a:defRPr/>
            </a:pPr>
            <a:endParaRPr lang="cs-CZ" altLang="cs-CZ" sz="1800" dirty="0"/>
          </a:p>
          <a:p>
            <a:pPr marL="0" indent="0">
              <a:lnSpc>
                <a:spcPct val="80000"/>
              </a:lnSpc>
              <a:buNone/>
              <a:defRPr/>
            </a:pPr>
            <a:r>
              <a:rPr lang="cs-CZ" altLang="cs-CZ" sz="1800" dirty="0"/>
              <a:t>     </a:t>
            </a:r>
            <a:r>
              <a:rPr lang="cs-CZ" altLang="cs-CZ" sz="1800" b="1" dirty="0">
                <a:solidFill>
                  <a:srgbClr val="FF0000"/>
                </a:solidFill>
              </a:rPr>
              <a:t>1954:</a:t>
            </a:r>
            <a:r>
              <a:rPr lang="cs-CZ" altLang="cs-CZ" sz="1800" dirty="0"/>
              <a:t>  </a:t>
            </a:r>
            <a:r>
              <a:rPr lang="cs-CZ" altLang="cs-CZ" sz="1800" b="1" dirty="0"/>
              <a:t>Státní ústav pro rekonstrukce památkových měst a objektů:  </a:t>
            </a:r>
            <a:r>
              <a:rPr lang="cs-CZ" altLang="cs-CZ" sz="1800" dirty="0"/>
              <a:t>tzv. SÚRPMO (z podniku </a:t>
            </a:r>
            <a:r>
              <a:rPr lang="cs-CZ" altLang="cs-CZ" sz="1800" dirty="0" err="1"/>
              <a:t>Stavoprojekt</a:t>
            </a:r>
            <a:r>
              <a:rPr lang="cs-CZ" altLang="cs-CZ" sz="1800" dirty="0"/>
              <a:t>)</a:t>
            </a:r>
          </a:p>
          <a:p>
            <a:pPr marL="0" indent="0">
              <a:lnSpc>
                <a:spcPct val="80000"/>
              </a:lnSpc>
              <a:buNone/>
              <a:defRPr/>
            </a:pPr>
            <a:endParaRPr lang="cs-CZ" altLang="cs-CZ" sz="1800" dirty="0"/>
          </a:p>
          <a:p>
            <a:pPr eaLnBrk="1" hangingPunct="1">
              <a:lnSpc>
                <a:spcPct val="80000"/>
              </a:lnSpc>
              <a:defRPr/>
            </a:pPr>
            <a:r>
              <a:rPr lang="cs-CZ" altLang="cs-CZ" sz="1800" b="1" dirty="0">
                <a:solidFill>
                  <a:srgbClr val="FF0000"/>
                </a:solidFill>
              </a:rPr>
              <a:t>1958:</a:t>
            </a:r>
            <a:r>
              <a:rPr lang="cs-CZ" altLang="cs-CZ" sz="1800" dirty="0">
                <a:solidFill>
                  <a:srgbClr val="FF0000"/>
                </a:solidFill>
              </a:rPr>
              <a:t>  </a:t>
            </a:r>
            <a:r>
              <a:rPr lang="cs-CZ" altLang="cs-CZ" sz="1800" b="1" dirty="0"/>
              <a:t>první zákon o kulturních památkách č. 22/1958 Sb. </a:t>
            </a:r>
          </a:p>
          <a:p>
            <a:pPr marL="0" indent="0" eaLnBrk="1" hangingPunct="1">
              <a:lnSpc>
                <a:spcPct val="80000"/>
              </a:lnSpc>
              <a:buNone/>
              <a:defRPr/>
            </a:pPr>
            <a:r>
              <a:rPr lang="cs-CZ" altLang="cs-CZ" sz="1800" b="1" dirty="0"/>
              <a:t>                </a:t>
            </a:r>
            <a:r>
              <a:rPr lang="cs-CZ" altLang="cs-CZ" sz="1800" dirty="0"/>
              <a:t>–</a:t>
            </a:r>
            <a:r>
              <a:rPr lang="cs-CZ" altLang="cs-CZ" sz="1800" b="1" dirty="0"/>
              <a:t> </a:t>
            </a:r>
            <a:r>
              <a:rPr lang="cs-CZ" altLang="cs-CZ" sz="1800" dirty="0"/>
              <a:t>vrcholný orgán památkové péče: Ministerstvo kultury </a:t>
            </a:r>
          </a:p>
          <a:p>
            <a:pPr marL="0" indent="0">
              <a:lnSpc>
                <a:spcPct val="80000"/>
              </a:lnSpc>
              <a:buNone/>
              <a:defRPr/>
            </a:pPr>
            <a:r>
              <a:rPr lang="cs-CZ" altLang="cs-CZ" sz="1800" dirty="0"/>
              <a:t>                – odborný orgán: </a:t>
            </a:r>
            <a:r>
              <a:rPr lang="cs-CZ" altLang="cs-CZ" sz="1800" b="1" dirty="0"/>
              <a:t>Státní ústav památkové péče a ochrany přírody </a:t>
            </a:r>
          </a:p>
          <a:p>
            <a:pPr marL="0" indent="0">
              <a:lnSpc>
                <a:spcPct val="80000"/>
              </a:lnSpc>
              <a:buNone/>
              <a:defRPr/>
            </a:pPr>
            <a:r>
              <a:rPr lang="cs-CZ" altLang="cs-CZ" sz="1800" b="1" dirty="0"/>
              <a:t>                </a:t>
            </a:r>
            <a:r>
              <a:rPr lang="cs-CZ" altLang="cs-CZ" sz="1800" dirty="0"/>
              <a:t>– výkonné složky: KNV s krajskými středisky státní památkové </a:t>
            </a:r>
            <a:r>
              <a:rPr lang="cs-CZ" altLang="cs-CZ" sz="1800" dirty="0" err="1"/>
              <a:t>ppéče</a:t>
            </a:r>
            <a:r>
              <a:rPr lang="cs-CZ" altLang="cs-CZ" sz="1800" dirty="0"/>
              <a:t> a ochrany přírody</a:t>
            </a:r>
          </a:p>
          <a:p>
            <a:pPr marL="0" indent="0">
              <a:lnSpc>
                <a:spcPct val="80000"/>
              </a:lnSpc>
              <a:buNone/>
              <a:defRPr/>
            </a:pPr>
            <a:endParaRPr lang="cs-CZ" altLang="cs-CZ" sz="1800" dirty="0"/>
          </a:p>
          <a:p>
            <a:pPr eaLnBrk="1" hangingPunct="1">
              <a:lnSpc>
                <a:spcPct val="80000"/>
              </a:lnSpc>
              <a:defRPr/>
            </a:pPr>
            <a:r>
              <a:rPr lang="cs-CZ" altLang="cs-CZ" sz="1800" b="1" dirty="0">
                <a:solidFill>
                  <a:srgbClr val="FF0000"/>
                </a:solidFill>
              </a:rPr>
              <a:t> 1987:</a:t>
            </a:r>
            <a:r>
              <a:rPr lang="cs-CZ" altLang="cs-CZ" sz="1800" dirty="0">
                <a:solidFill>
                  <a:srgbClr val="FF0000"/>
                </a:solidFill>
              </a:rPr>
              <a:t>  </a:t>
            </a:r>
            <a:r>
              <a:rPr lang="cs-CZ" altLang="cs-CZ" sz="1800" b="1" dirty="0"/>
              <a:t>zákon o Státní památkové péči č. 20/1987 Sb. </a:t>
            </a:r>
            <a:r>
              <a:rPr lang="cs-CZ" altLang="cs-CZ" sz="1800" dirty="0"/>
              <a:t>(nový zatím nepřijat)</a:t>
            </a:r>
          </a:p>
          <a:p>
            <a:pPr marL="0" indent="0">
              <a:lnSpc>
                <a:spcPct val="80000"/>
              </a:lnSpc>
              <a:buNone/>
              <a:defRPr/>
            </a:pPr>
            <a:endParaRPr lang="cs-CZ" altLang="cs-CZ" sz="1800" b="1" dirty="0"/>
          </a:p>
          <a:p>
            <a:pPr eaLnBrk="1" hangingPunct="1">
              <a:lnSpc>
                <a:spcPct val="80000"/>
              </a:lnSpc>
              <a:defRPr/>
            </a:pPr>
            <a:r>
              <a:rPr lang="cs-CZ" altLang="cs-CZ" sz="1800" b="1" dirty="0">
                <a:solidFill>
                  <a:srgbClr val="FF0000"/>
                </a:solidFill>
              </a:rPr>
              <a:t> 2003:</a:t>
            </a:r>
            <a:r>
              <a:rPr lang="cs-CZ" altLang="cs-CZ" sz="1800" dirty="0"/>
              <a:t>  </a:t>
            </a:r>
            <a:r>
              <a:rPr lang="cs-CZ" altLang="cs-CZ" sz="1800" b="1" dirty="0"/>
              <a:t>Národní památkový ústav </a:t>
            </a:r>
            <a:r>
              <a:rPr lang="cs-CZ" altLang="cs-CZ" sz="1800" dirty="0"/>
              <a:t>(14 územních odborných pracovišť)</a:t>
            </a:r>
          </a:p>
          <a:p>
            <a:pPr eaLnBrk="1" hangingPunct="1">
              <a:lnSpc>
                <a:spcPct val="80000"/>
              </a:lnSpc>
              <a:buFontTx/>
              <a:buNone/>
              <a:defRPr/>
            </a:pPr>
            <a:endParaRPr lang="cs-CZ" altLang="cs-CZ" sz="1800" dirty="0"/>
          </a:p>
        </p:txBody>
      </p:sp>
    </p:spTree>
    <p:extLst>
      <p:ext uri="{BB962C8B-B14F-4D97-AF65-F5344CB8AC3E}">
        <p14:creationId xmlns:p14="http://schemas.microsoft.com/office/powerpoint/2010/main" val="1544304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992313" y="0"/>
            <a:ext cx="8229600" cy="1143000"/>
          </a:xfrm>
        </p:spPr>
        <p:txBody>
          <a:bodyPr/>
          <a:lstStyle/>
          <a:p>
            <a:pPr eaLnBrk="1" hangingPunct="1">
              <a:defRPr/>
            </a:pPr>
            <a:r>
              <a:rPr lang="cs-CZ" altLang="cs-CZ" sz="3200" b="1" dirty="0">
                <a:solidFill>
                  <a:srgbClr val="FF0000"/>
                </a:solidFill>
                <a:effectLst>
                  <a:outerShdw blurRad="38100" dist="38100" dir="2700000" algn="tl">
                    <a:srgbClr val="000000">
                      <a:alpha val="43137"/>
                    </a:srgbClr>
                  </a:outerShdw>
                </a:effectLst>
              </a:rPr>
              <a:t>                  </a:t>
            </a:r>
            <a:r>
              <a:rPr lang="cs-CZ" altLang="cs-CZ" sz="3200" b="1" dirty="0">
                <a:solidFill>
                  <a:srgbClr val="FF0000"/>
                </a:solidFill>
              </a:rPr>
              <a:t>Archeologická památková péče</a:t>
            </a:r>
            <a:r>
              <a:rPr lang="cs-CZ" altLang="cs-CZ" sz="3200" b="1" dirty="0"/>
              <a:t> </a:t>
            </a:r>
          </a:p>
        </p:txBody>
      </p:sp>
      <p:sp>
        <p:nvSpPr>
          <p:cNvPr id="48131" name="Rectangle 3"/>
          <p:cNvSpPr>
            <a:spLocks noGrp="1" noChangeArrowheads="1"/>
          </p:cNvSpPr>
          <p:nvPr>
            <p:ph type="body" idx="1"/>
          </p:nvPr>
        </p:nvSpPr>
        <p:spPr>
          <a:xfrm>
            <a:off x="720436" y="1268413"/>
            <a:ext cx="11471564" cy="5473700"/>
          </a:xfrm>
        </p:spPr>
        <p:txBody>
          <a:bodyPr>
            <a:normAutofit/>
          </a:bodyPr>
          <a:lstStyle/>
          <a:p>
            <a:pPr eaLnBrk="1" hangingPunct="1">
              <a:lnSpc>
                <a:spcPct val="80000"/>
              </a:lnSpc>
              <a:defRPr/>
            </a:pPr>
            <a:r>
              <a:rPr lang="cs-CZ" altLang="cs-CZ" sz="1800" b="1" dirty="0"/>
              <a:t>Odborná činnost ve veřejném zájmu s cílem uchování movitých a nemovitých památek pro budoucí generace.</a:t>
            </a:r>
          </a:p>
          <a:p>
            <a:pPr eaLnBrk="1" hangingPunct="1">
              <a:lnSpc>
                <a:spcPct val="80000"/>
              </a:lnSpc>
              <a:defRPr/>
            </a:pPr>
            <a:endParaRPr lang="cs-CZ" altLang="cs-CZ" sz="1800" dirty="0"/>
          </a:p>
          <a:p>
            <a:pPr eaLnBrk="1" hangingPunct="1">
              <a:lnSpc>
                <a:spcPct val="80000"/>
              </a:lnSpc>
              <a:defRPr/>
            </a:pPr>
            <a:r>
              <a:rPr lang="cs-CZ" altLang="cs-CZ" sz="1800" b="1" dirty="0">
                <a:solidFill>
                  <a:srgbClr val="FF0000"/>
                </a:solidFill>
              </a:rPr>
              <a:t>Památkový fond ČR: </a:t>
            </a:r>
          </a:p>
          <a:p>
            <a:pPr eaLnBrk="1" hangingPunct="1">
              <a:lnSpc>
                <a:spcPct val="80000"/>
              </a:lnSpc>
              <a:buFontTx/>
              <a:buNone/>
              <a:defRPr/>
            </a:pPr>
            <a:r>
              <a:rPr lang="cs-CZ" altLang="cs-CZ" sz="1800" dirty="0"/>
              <a:t>      a)   </a:t>
            </a:r>
            <a:r>
              <a:rPr lang="cs-CZ" altLang="cs-CZ" sz="1800" b="1" dirty="0"/>
              <a:t>nemovité </a:t>
            </a:r>
            <a:r>
              <a:rPr lang="cs-CZ" altLang="cs-CZ" sz="1800" dirty="0"/>
              <a:t>(„in </a:t>
            </a:r>
            <a:r>
              <a:rPr lang="cs-CZ" altLang="cs-CZ" sz="1800" dirty="0" err="1"/>
              <a:t>situ</a:t>
            </a:r>
            <a:r>
              <a:rPr lang="cs-CZ" altLang="cs-CZ" sz="1800" dirty="0"/>
              <a:t>“)  –  památkové objekty:  národní kulturní památky, památkové zóny, památkové rezervace</a:t>
            </a:r>
          </a:p>
          <a:p>
            <a:pPr eaLnBrk="1" hangingPunct="1">
              <a:lnSpc>
                <a:spcPct val="80000"/>
              </a:lnSpc>
              <a:buFontTx/>
              <a:buNone/>
              <a:defRPr/>
            </a:pPr>
            <a:r>
              <a:rPr lang="cs-CZ" altLang="cs-CZ" sz="1800" dirty="0"/>
              <a:t>      b)   </a:t>
            </a:r>
            <a:r>
              <a:rPr lang="cs-CZ" altLang="cs-CZ" sz="1800" b="1" dirty="0"/>
              <a:t>movité</a:t>
            </a:r>
            <a:r>
              <a:rPr lang="cs-CZ" altLang="cs-CZ" sz="1800" dirty="0"/>
              <a:t> („in </a:t>
            </a:r>
            <a:r>
              <a:rPr lang="cs-CZ" altLang="cs-CZ" sz="1800" dirty="0" err="1"/>
              <a:t>fondo</a:t>
            </a:r>
            <a:r>
              <a:rPr lang="cs-CZ" altLang="cs-CZ" sz="1800" dirty="0"/>
              <a:t>“)  –  věci nebo soubory věcí, jež jsou objektem památkového zájmu (např. archeologické nálezy)</a:t>
            </a:r>
          </a:p>
          <a:p>
            <a:pPr eaLnBrk="1" hangingPunct="1">
              <a:lnSpc>
                <a:spcPct val="80000"/>
              </a:lnSpc>
              <a:buFontTx/>
              <a:buNone/>
              <a:defRPr/>
            </a:pPr>
            <a:endParaRPr lang="cs-CZ" altLang="cs-CZ" sz="1800" dirty="0"/>
          </a:p>
          <a:p>
            <a:pPr eaLnBrk="1" hangingPunct="1">
              <a:lnSpc>
                <a:spcPct val="80000"/>
              </a:lnSpc>
              <a:defRPr/>
            </a:pPr>
            <a:r>
              <a:rPr lang="cs-CZ" altLang="cs-CZ" sz="1800" b="1" dirty="0">
                <a:solidFill>
                  <a:srgbClr val="FF0000"/>
                </a:solidFill>
              </a:rPr>
              <a:t>Úkoly: </a:t>
            </a:r>
          </a:p>
          <a:p>
            <a:pPr marL="0" indent="0">
              <a:lnSpc>
                <a:spcPct val="80000"/>
              </a:lnSpc>
              <a:buNone/>
              <a:defRPr/>
            </a:pPr>
            <a:r>
              <a:rPr lang="cs-CZ" altLang="cs-CZ" sz="1800" dirty="0"/>
              <a:t>      a)  ochrana (definice, klasifikace, evidence-inventarizace)</a:t>
            </a:r>
          </a:p>
          <a:p>
            <a:pPr eaLnBrk="1" hangingPunct="1">
              <a:lnSpc>
                <a:spcPct val="80000"/>
              </a:lnSpc>
              <a:buFontTx/>
              <a:buNone/>
              <a:defRPr/>
            </a:pPr>
            <a:r>
              <a:rPr lang="cs-CZ" altLang="cs-CZ" sz="1800" dirty="0"/>
              <a:t>      b)  uchování (správa, konzervace, obnova)</a:t>
            </a:r>
          </a:p>
          <a:p>
            <a:pPr eaLnBrk="1" hangingPunct="1">
              <a:lnSpc>
                <a:spcPct val="80000"/>
              </a:lnSpc>
              <a:buFontTx/>
              <a:buNone/>
              <a:defRPr/>
            </a:pPr>
            <a:r>
              <a:rPr lang="cs-CZ" altLang="cs-CZ" sz="1800" dirty="0"/>
              <a:t>      c)  poznání (monitorování, průzkumy)</a:t>
            </a:r>
          </a:p>
          <a:p>
            <a:pPr eaLnBrk="1" hangingPunct="1">
              <a:lnSpc>
                <a:spcPct val="80000"/>
              </a:lnSpc>
              <a:buFontTx/>
              <a:buNone/>
              <a:defRPr/>
            </a:pPr>
            <a:r>
              <a:rPr lang="cs-CZ" altLang="cs-CZ" sz="1800" dirty="0"/>
              <a:t>      d)  presentace (propagace, výchovné působení aj.)</a:t>
            </a:r>
          </a:p>
          <a:p>
            <a:pPr eaLnBrk="1" hangingPunct="1">
              <a:lnSpc>
                <a:spcPct val="80000"/>
              </a:lnSpc>
              <a:buFontTx/>
              <a:buNone/>
              <a:defRPr/>
            </a:pPr>
            <a:endParaRPr lang="cs-CZ" altLang="cs-CZ" sz="1800" dirty="0"/>
          </a:p>
          <a:p>
            <a:pPr eaLnBrk="1" hangingPunct="1">
              <a:lnSpc>
                <a:spcPct val="80000"/>
              </a:lnSpc>
              <a:defRPr/>
            </a:pPr>
            <a:r>
              <a:rPr lang="cs-CZ" altLang="cs-CZ" sz="1800" b="1" dirty="0">
                <a:solidFill>
                  <a:srgbClr val="FF0000"/>
                </a:solidFill>
              </a:rPr>
              <a:t>Ochranu zajišťuje:</a:t>
            </a:r>
          </a:p>
          <a:p>
            <a:pPr eaLnBrk="1" hangingPunct="1">
              <a:lnSpc>
                <a:spcPct val="80000"/>
              </a:lnSpc>
              <a:buFontTx/>
              <a:buNone/>
              <a:defRPr/>
            </a:pPr>
            <a:r>
              <a:rPr lang="cs-CZ" altLang="cs-CZ" sz="1800" dirty="0"/>
              <a:t>      1)  </a:t>
            </a:r>
            <a:r>
              <a:rPr lang="cs-CZ" altLang="cs-CZ" sz="1800" b="1" dirty="0"/>
              <a:t>Výkonné složky </a:t>
            </a:r>
            <a:r>
              <a:rPr lang="cs-CZ" altLang="cs-CZ" sz="1800" dirty="0"/>
              <a:t>památkové péče na úrovni státní správy a samosprávy (MK, územní složky)</a:t>
            </a:r>
          </a:p>
          <a:p>
            <a:pPr eaLnBrk="1" hangingPunct="1">
              <a:lnSpc>
                <a:spcPct val="80000"/>
              </a:lnSpc>
              <a:buFontTx/>
              <a:buNone/>
              <a:defRPr/>
            </a:pPr>
            <a:r>
              <a:rPr lang="cs-CZ" altLang="cs-CZ" sz="1800" dirty="0"/>
              <a:t>      2)  </a:t>
            </a:r>
            <a:r>
              <a:rPr lang="cs-CZ" altLang="cs-CZ" sz="1800" b="1" dirty="0"/>
              <a:t>Odborné složky </a:t>
            </a:r>
            <a:r>
              <a:rPr lang="cs-CZ" altLang="cs-CZ" sz="1800" dirty="0"/>
              <a:t>(AÚ, Památkové ústavy)</a:t>
            </a:r>
          </a:p>
        </p:txBody>
      </p:sp>
    </p:spTree>
    <p:extLst>
      <p:ext uri="{BB962C8B-B14F-4D97-AF65-F5344CB8AC3E}">
        <p14:creationId xmlns:p14="http://schemas.microsoft.com/office/powerpoint/2010/main" val="2425341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cs-CZ" altLang="cs-CZ" sz="3200" b="1" dirty="0">
                <a:solidFill>
                  <a:srgbClr val="FF0000"/>
                </a:solidFill>
                <a:effectLst>
                  <a:outerShdw blurRad="38100" dist="38100" dir="2700000" algn="tl">
                    <a:srgbClr val="000000">
                      <a:alpha val="43137"/>
                    </a:srgbClr>
                  </a:outerShdw>
                </a:effectLst>
              </a:rPr>
              <a:t>                                    </a:t>
            </a:r>
            <a:r>
              <a:rPr lang="cs-CZ" altLang="cs-CZ" sz="3200" b="1" dirty="0">
                <a:solidFill>
                  <a:srgbClr val="FF0000"/>
                </a:solidFill>
              </a:rPr>
              <a:t>Ministerstvo kultury ČR</a:t>
            </a:r>
          </a:p>
        </p:txBody>
      </p:sp>
      <p:sp>
        <p:nvSpPr>
          <p:cNvPr id="49155" name="Rectangle 3"/>
          <p:cNvSpPr>
            <a:spLocks noGrp="1" noChangeArrowheads="1"/>
          </p:cNvSpPr>
          <p:nvPr>
            <p:ph type="body" idx="1"/>
          </p:nvPr>
        </p:nvSpPr>
        <p:spPr>
          <a:xfrm>
            <a:off x="983672" y="1125539"/>
            <a:ext cx="11069783" cy="5399087"/>
          </a:xfrm>
        </p:spPr>
        <p:txBody>
          <a:bodyPr>
            <a:normAutofit/>
          </a:bodyPr>
          <a:lstStyle/>
          <a:p>
            <a:pPr eaLnBrk="1" hangingPunct="1">
              <a:lnSpc>
                <a:spcPct val="80000"/>
              </a:lnSpc>
              <a:buFontTx/>
              <a:buNone/>
              <a:defRPr/>
            </a:pPr>
            <a:endParaRPr lang="cs-CZ" altLang="cs-CZ" sz="2400" u="sng" dirty="0"/>
          </a:p>
          <a:p>
            <a:pPr eaLnBrk="1" hangingPunct="1">
              <a:lnSpc>
                <a:spcPct val="80000"/>
              </a:lnSpc>
              <a:buFontTx/>
              <a:buNone/>
              <a:defRPr/>
            </a:pPr>
            <a:endParaRPr lang="cs-CZ" altLang="cs-CZ" sz="2000" dirty="0"/>
          </a:p>
          <a:p>
            <a:pPr eaLnBrk="1" hangingPunct="1">
              <a:lnSpc>
                <a:spcPct val="80000"/>
              </a:lnSpc>
              <a:defRPr/>
            </a:pPr>
            <a:r>
              <a:rPr lang="cs-CZ" altLang="cs-CZ" sz="2000" dirty="0"/>
              <a:t>Ústřední orgán státní památkové péče na úrovni státu:</a:t>
            </a:r>
          </a:p>
          <a:p>
            <a:pPr marL="0" indent="0">
              <a:lnSpc>
                <a:spcPct val="80000"/>
              </a:lnSpc>
              <a:buNone/>
              <a:defRPr/>
            </a:pPr>
            <a:endParaRPr lang="cs-CZ" altLang="cs-CZ" sz="2000" dirty="0"/>
          </a:p>
          <a:p>
            <a:pPr marL="0" indent="0">
              <a:lnSpc>
                <a:spcPct val="80000"/>
              </a:lnSpc>
              <a:buNone/>
              <a:defRPr/>
            </a:pPr>
            <a:r>
              <a:rPr lang="cs-CZ" altLang="cs-CZ" sz="2000" dirty="0"/>
              <a:t>      –  </a:t>
            </a:r>
            <a:r>
              <a:rPr lang="cs-CZ" altLang="cs-CZ" sz="2000" b="1" dirty="0"/>
              <a:t>je zřizovatelem Národního památkového ústavu </a:t>
            </a:r>
            <a:r>
              <a:rPr lang="cs-CZ" altLang="cs-CZ" sz="2000" dirty="0"/>
              <a:t>a dalších příspěvkových organizací, které tvoří</a:t>
            </a:r>
          </a:p>
          <a:p>
            <a:pPr marL="0" indent="0">
              <a:lnSpc>
                <a:spcPct val="80000"/>
              </a:lnSpc>
              <a:buNone/>
              <a:defRPr/>
            </a:pPr>
            <a:r>
              <a:rPr lang="cs-CZ" altLang="cs-CZ" sz="2000" dirty="0"/>
              <a:t>          odborné složky systému památkové péče (např. muzea) </a:t>
            </a:r>
          </a:p>
          <a:p>
            <a:pPr marL="0" indent="0">
              <a:lnSpc>
                <a:spcPct val="80000"/>
              </a:lnSpc>
              <a:buNone/>
              <a:defRPr/>
            </a:pPr>
            <a:endParaRPr lang="cs-CZ" altLang="cs-CZ" sz="2000" dirty="0"/>
          </a:p>
          <a:p>
            <a:pPr marL="0" indent="0">
              <a:lnSpc>
                <a:spcPct val="80000"/>
              </a:lnSpc>
              <a:buNone/>
              <a:defRPr/>
            </a:pPr>
            <a:r>
              <a:rPr lang="cs-CZ" altLang="cs-CZ" sz="2000" dirty="0"/>
              <a:t>      –  </a:t>
            </a:r>
            <a:r>
              <a:rPr lang="cs-CZ" altLang="cs-CZ" sz="2000" b="1" dirty="0"/>
              <a:t>vede</a:t>
            </a:r>
            <a:r>
              <a:rPr lang="cs-CZ" altLang="cs-CZ" sz="2000" dirty="0"/>
              <a:t> </a:t>
            </a:r>
            <a:r>
              <a:rPr lang="cs-CZ" altLang="cs-CZ" sz="2000" b="1" dirty="0"/>
              <a:t>památkovou inspekci </a:t>
            </a:r>
            <a:r>
              <a:rPr lang="cs-CZ" altLang="cs-CZ" sz="2000" dirty="0"/>
              <a:t>(kontrolní funkce) </a:t>
            </a:r>
          </a:p>
          <a:p>
            <a:pPr marL="0" indent="0">
              <a:lnSpc>
                <a:spcPct val="80000"/>
              </a:lnSpc>
              <a:buNone/>
              <a:defRPr/>
            </a:pPr>
            <a:endParaRPr lang="cs-CZ" altLang="cs-CZ" sz="2000" dirty="0"/>
          </a:p>
          <a:p>
            <a:pPr marL="0" indent="0">
              <a:lnSpc>
                <a:spcPct val="80000"/>
              </a:lnSpc>
              <a:buNone/>
              <a:defRPr/>
            </a:pPr>
            <a:r>
              <a:rPr lang="cs-CZ" altLang="cs-CZ" sz="2000" dirty="0"/>
              <a:t>      –  </a:t>
            </a:r>
            <a:r>
              <a:rPr lang="cs-CZ" altLang="cs-CZ" sz="2000" b="1" dirty="0"/>
              <a:t>spravuje centrální seznamy movitých a nemovitých památe</a:t>
            </a:r>
            <a:r>
              <a:rPr lang="cs-CZ" altLang="cs-CZ" sz="2000" dirty="0"/>
              <a:t>k </a:t>
            </a:r>
          </a:p>
          <a:p>
            <a:pPr marL="0" indent="0">
              <a:lnSpc>
                <a:spcPct val="80000"/>
              </a:lnSpc>
              <a:buNone/>
              <a:defRPr/>
            </a:pPr>
            <a:endParaRPr lang="cs-CZ" altLang="cs-CZ" sz="2000" dirty="0"/>
          </a:p>
          <a:p>
            <a:pPr marL="0" indent="0">
              <a:lnSpc>
                <a:spcPct val="80000"/>
              </a:lnSpc>
              <a:buNone/>
              <a:defRPr/>
            </a:pPr>
            <a:r>
              <a:rPr lang="cs-CZ" altLang="cs-CZ" sz="2000" dirty="0"/>
              <a:t>      –  </a:t>
            </a:r>
            <a:r>
              <a:rPr lang="cs-CZ" altLang="cs-CZ" sz="2000" b="1" dirty="0"/>
              <a:t>vyhlašuje NKP</a:t>
            </a:r>
          </a:p>
          <a:p>
            <a:pPr marL="0" indent="0">
              <a:lnSpc>
                <a:spcPct val="80000"/>
              </a:lnSpc>
              <a:buNone/>
              <a:defRPr/>
            </a:pPr>
            <a:endParaRPr lang="cs-CZ" altLang="cs-CZ" sz="2000" dirty="0"/>
          </a:p>
          <a:p>
            <a:pPr marL="0" indent="0">
              <a:lnSpc>
                <a:spcPct val="80000"/>
              </a:lnSpc>
              <a:buNone/>
              <a:defRPr/>
            </a:pPr>
            <a:r>
              <a:rPr lang="cs-CZ" altLang="cs-CZ" sz="2000" dirty="0"/>
              <a:t>      –  </a:t>
            </a:r>
            <a:r>
              <a:rPr lang="cs-CZ" altLang="cs-CZ" sz="2000" b="1" dirty="0"/>
              <a:t>finančně podporuje péči o památky</a:t>
            </a:r>
            <a:r>
              <a:rPr lang="cs-CZ" altLang="cs-CZ" sz="2000" dirty="0"/>
              <a:t> v rámci programů (např. podpora záchranných výzkumů)</a:t>
            </a:r>
          </a:p>
          <a:p>
            <a:pPr eaLnBrk="1" hangingPunct="1">
              <a:lnSpc>
                <a:spcPct val="80000"/>
              </a:lnSpc>
              <a:defRPr/>
            </a:pPr>
            <a:endParaRPr lang="cs-CZ" altLang="cs-CZ" sz="2000" dirty="0"/>
          </a:p>
          <a:p>
            <a:pPr eaLnBrk="1" hangingPunct="1">
              <a:lnSpc>
                <a:spcPct val="80000"/>
              </a:lnSpc>
              <a:defRPr/>
            </a:pPr>
            <a:endParaRPr lang="cs-CZ" altLang="cs-CZ" sz="2000" dirty="0"/>
          </a:p>
        </p:txBody>
      </p:sp>
    </p:spTree>
    <p:extLst>
      <p:ext uri="{BB962C8B-B14F-4D97-AF65-F5344CB8AC3E}">
        <p14:creationId xmlns:p14="http://schemas.microsoft.com/office/powerpoint/2010/main" val="2523939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872836" y="115743"/>
            <a:ext cx="10515600" cy="1325563"/>
          </a:xfrm>
        </p:spPr>
        <p:txBody>
          <a:bodyPr/>
          <a:lstStyle/>
          <a:p>
            <a:pPr eaLnBrk="1" hangingPunct="1"/>
            <a:r>
              <a:rPr lang="cs-CZ" altLang="cs-CZ" sz="3200" b="1" dirty="0"/>
              <a:t>                                  </a:t>
            </a:r>
            <a:r>
              <a:rPr lang="cs-CZ" altLang="cs-CZ" sz="3200" b="1" dirty="0">
                <a:solidFill>
                  <a:srgbClr val="FF0000"/>
                </a:solidFill>
              </a:rPr>
              <a:t>Národní památkový ústav</a:t>
            </a:r>
          </a:p>
        </p:txBody>
      </p:sp>
      <p:sp>
        <p:nvSpPr>
          <p:cNvPr id="50179" name="Rectangle 3"/>
          <p:cNvSpPr>
            <a:spLocks noGrp="1" noChangeArrowheads="1"/>
          </p:cNvSpPr>
          <p:nvPr>
            <p:ph type="body" idx="1"/>
          </p:nvPr>
        </p:nvSpPr>
        <p:spPr>
          <a:xfrm>
            <a:off x="838200" y="1557339"/>
            <a:ext cx="11242964" cy="5189825"/>
          </a:xfrm>
        </p:spPr>
        <p:txBody>
          <a:bodyPr>
            <a:normAutofit/>
          </a:bodyPr>
          <a:lstStyle/>
          <a:p>
            <a:pPr eaLnBrk="1" hangingPunct="1">
              <a:lnSpc>
                <a:spcPct val="80000"/>
              </a:lnSpc>
            </a:pPr>
            <a:r>
              <a:rPr lang="cs-CZ" altLang="cs-CZ" sz="1600" b="1" dirty="0"/>
              <a:t>Je ústředním orgánem, který má na starosti péči o kulturní památky</a:t>
            </a:r>
          </a:p>
          <a:p>
            <a:pPr eaLnBrk="1" hangingPunct="1">
              <a:lnSpc>
                <a:spcPct val="80000"/>
              </a:lnSpc>
            </a:pPr>
            <a:r>
              <a:rPr lang="cs-CZ" altLang="cs-CZ" sz="1600" b="1" dirty="0"/>
              <a:t>Vede Ústřední seznam kulturních památek České republiky </a:t>
            </a:r>
          </a:p>
          <a:p>
            <a:pPr eaLnBrk="1" hangingPunct="1">
              <a:lnSpc>
                <a:spcPct val="80000"/>
              </a:lnSpc>
            </a:pPr>
            <a:r>
              <a:rPr lang="cs-CZ" altLang="cs-CZ" sz="1600" b="1" dirty="0"/>
              <a:t>Zápis památky do Ústředního seznamu potvrzuje Ministerstvo kultury ČR, čímž prohlašuje památku za státem chráněnou</a:t>
            </a:r>
          </a:p>
          <a:p>
            <a:pPr eaLnBrk="1" hangingPunct="1">
              <a:lnSpc>
                <a:spcPct val="80000"/>
              </a:lnSpc>
              <a:buFontTx/>
              <a:buNone/>
            </a:pPr>
            <a:endParaRPr lang="cs-CZ" altLang="cs-CZ" sz="1600" b="1" dirty="0"/>
          </a:p>
          <a:p>
            <a:pPr eaLnBrk="1" hangingPunct="1">
              <a:lnSpc>
                <a:spcPct val="80000"/>
              </a:lnSpc>
            </a:pPr>
            <a:r>
              <a:rPr lang="cs-CZ" altLang="cs-CZ" sz="1600" b="1" dirty="0"/>
              <a:t>1941:  ochrana archeologických památek byla za první republiky zajištěna Vládním nařízením o archeologické památkové péči </a:t>
            </a:r>
          </a:p>
          <a:p>
            <a:pPr eaLnBrk="1" hangingPunct="1">
              <a:lnSpc>
                <a:spcPct val="80000"/>
              </a:lnSpc>
            </a:pPr>
            <a:r>
              <a:rPr lang="cs-CZ" altLang="cs-CZ" sz="1600" b="1" dirty="0"/>
              <a:t>1958:  první seznam památek </a:t>
            </a:r>
          </a:p>
          <a:p>
            <a:pPr eaLnBrk="1" hangingPunct="1">
              <a:lnSpc>
                <a:spcPct val="80000"/>
              </a:lnSpc>
            </a:pPr>
            <a:r>
              <a:rPr lang="cs-CZ" altLang="cs-CZ" sz="1600" b="1" dirty="0"/>
              <a:t>1987:  vstoupil v platnost tzv. památkový zákon (hrazení nákladů právnickými osobami)</a:t>
            </a:r>
          </a:p>
          <a:p>
            <a:pPr eaLnBrk="1" hangingPunct="1">
              <a:lnSpc>
                <a:spcPct val="80000"/>
              </a:lnSpc>
            </a:pPr>
            <a:r>
              <a:rPr lang="cs-CZ" altLang="cs-CZ" sz="1600" b="1" dirty="0"/>
              <a:t>1992:   rozšířen o povinnost hrazení investorem (právnická osoba)</a:t>
            </a:r>
          </a:p>
          <a:p>
            <a:pPr eaLnBrk="1" hangingPunct="1">
              <a:lnSpc>
                <a:spcPct val="80000"/>
              </a:lnSpc>
              <a:buFontTx/>
              <a:buNone/>
            </a:pPr>
            <a:endParaRPr lang="cs-CZ" altLang="cs-CZ" sz="1600" b="1" dirty="0"/>
          </a:p>
          <a:p>
            <a:pPr marL="0" indent="0">
              <a:lnSpc>
                <a:spcPct val="80000"/>
              </a:lnSpc>
              <a:buNone/>
              <a:defRPr/>
            </a:pPr>
            <a:r>
              <a:rPr lang="cs-CZ" altLang="cs-CZ" sz="1600" dirty="0"/>
              <a:t> –   odborná a výzkumná organizace s celostátní působností </a:t>
            </a:r>
          </a:p>
          <a:p>
            <a:pPr marL="0" indent="0">
              <a:lnSpc>
                <a:spcPct val="80000"/>
              </a:lnSpc>
              <a:buNone/>
              <a:defRPr/>
            </a:pPr>
            <a:r>
              <a:rPr lang="cs-CZ" altLang="cs-CZ" sz="1600" dirty="0"/>
              <a:t> –   pravomoci vymezeny v </a:t>
            </a:r>
            <a:r>
              <a:rPr lang="pt-BR" sz="1600" dirty="0"/>
              <a:t>§ 32  zákona č. 20/1987 Sb</a:t>
            </a:r>
            <a:r>
              <a:rPr lang="cs-CZ" sz="1600" dirty="0"/>
              <a:t>.</a:t>
            </a:r>
            <a:r>
              <a:rPr lang="pt-BR" sz="1600" dirty="0"/>
              <a:t>, o státní památkové péč</a:t>
            </a:r>
            <a:r>
              <a:rPr lang="cs-CZ" sz="1600" dirty="0"/>
              <a:t>i </a:t>
            </a:r>
          </a:p>
          <a:p>
            <a:pPr marL="0" indent="0">
              <a:lnSpc>
                <a:spcPct val="80000"/>
              </a:lnSpc>
              <a:buNone/>
              <a:defRPr/>
            </a:pPr>
            <a:r>
              <a:rPr lang="cs-CZ" sz="1600" dirty="0"/>
              <a:t> –   </a:t>
            </a:r>
            <a:r>
              <a:rPr lang="cs-CZ" sz="1600" b="1" dirty="0"/>
              <a:t>organizuje, koordinuje a plní vědeckovýzkumné úkoly státní památkové péče</a:t>
            </a:r>
            <a:endParaRPr lang="cs-CZ" altLang="cs-CZ" sz="1600" dirty="0"/>
          </a:p>
          <a:p>
            <a:pPr marL="0" indent="0">
              <a:lnSpc>
                <a:spcPct val="80000"/>
              </a:lnSpc>
              <a:buNone/>
              <a:defRPr/>
            </a:pPr>
            <a:r>
              <a:rPr lang="cs-CZ" altLang="cs-CZ" sz="1600" dirty="0"/>
              <a:t> –   </a:t>
            </a:r>
            <a:r>
              <a:rPr lang="cs-CZ" altLang="cs-CZ" sz="1600" b="1" dirty="0"/>
              <a:t>vede Ústřední seznam kulturních památek ČR </a:t>
            </a:r>
            <a:r>
              <a:rPr lang="cs-CZ" altLang="cs-CZ" sz="1600" dirty="0"/>
              <a:t>(objekty, území a předměty; 1958:  první seznam chráněných památek)</a:t>
            </a:r>
          </a:p>
          <a:p>
            <a:pPr marL="0" indent="0">
              <a:lnSpc>
                <a:spcPct val="80000"/>
              </a:lnSpc>
              <a:buNone/>
              <a:defRPr/>
            </a:pPr>
            <a:r>
              <a:rPr lang="cs-CZ" altLang="cs-CZ" sz="1600" dirty="0"/>
              <a:t> –   připravuje podklady KM ČR pro zápis do Ústředního seznamu </a:t>
            </a:r>
          </a:p>
          <a:p>
            <a:pPr marL="0" indent="0">
              <a:lnSpc>
                <a:spcPct val="80000"/>
              </a:lnSpc>
              <a:buNone/>
              <a:defRPr/>
            </a:pPr>
            <a:r>
              <a:rPr lang="cs-CZ" altLang="cs-CZ" sz="1600" dirty="0"/>
              <a:t> –   </a:t>
            </a:r>
            <a:r>
              <a:rPr lang="cs-CZ" altLang="cs-CZ" sz="1600" b="1" dirty="0"/>
              <a:t>odborný dohled nad památkami</a:t>
            </a:r>
            <a:endParaRPr lang="cs-CZ" altLang="cs-CZ" sz="1600" dirty="0"/>
          </a:p>
        </p:txBody>
      </p:sp>
    </p:spTree>
    <p:extLst>
      <p:ext uri="{BB962C8B-B14F-4D97-AF65-F5344CB8AC3E}">
        <p14:creationId xmlns:p14="http://schemas.microsoft.com/office/powerpoint/2010/main" val="690076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4"/>
          <p:cNvSpPr>
            <a:spLocks noGrp="1" noChangeArrowheads="1"/>
          </p:cNvSpPr>
          <p:nvPr>
            <p:ph type="title"/>
          </p:nvPr>
        </p:nvSpPr>
        <p:spPr>
          <a:xfrm>
            <a:off x="1992313" y="0"/>
            <a:ext cx="8229600" cy="1143000"/>
          </a:xfrm>
        </p:spPr>
        <p:txBody>
          <a:bodyPr/>
          <a:lstStyle/>
          <a:p>
            <a:pPr eaLnBrk="1" hangingPunct="1"/>
            <a:r>
              <a:rPr lang="cs-CZ" altLang="cs-CZ" sz="3200" b="1" dirty="0">
                <a:solidFill>
                  <a:srgbClr val="FF0000"/>
                </a:solidFill>
              </a:rPr>
              <a:t>        Odborné složky státní památkové péče</a:t>
            </a:r>
          </a:p>
        </p:txBody>
      </p:sp>
      <p:sp>
        <p:nvSpPr>
          <p:cNvPr id="107523" name="Rectangle 5"/>
          <p:cNvSpPr>
            <a:spLocks noGrp="1" noChangeArrowheads="1"/>
          </p:cNvSpPr>
          <p:nvPr>
            <p:ph idx="1"/>
          </p:nvPr>
        </p:nvSpPr>
        <p:spPr>
          <a:xfrm>
            <a:off x="762000" y="981076"/>
            <a:ext cx="11430000" cy="5876925"/>
          </a:xfrm>
        </p:spPr>
        <p:txBody>
          <a:bodyPr>
            <a:normAutofit/>
          </a:bodyPr>
          <a:lstStyle/>
          <a:p>
            <a:pPr eaLnBrk="1" hangingPunct="1">
              <a:buFontTx/>
              <a:buNone/>
            </a:pPr>
            <a:r>
              <a:rPr lang="cs-CZ" altLang="cs-CZ" sz="1600" dirty="0"/>
              <a:t>1.  </a:t>
            </a:r>
            <a:r>
              <a:rPr lang="cs-CZ" altLang="cs-CZ" sz="1600" b="1" dirty="0"/>
              <a:t>Akademie věd ČR </a:t>
            </a:r>
            <a:r>
              <a:rPr lang="cs-CZ" altLang="cs-CZ" sz="1600" dirty="0"/>
              <a:t>  –   Archeologický ústav AV ČR v Praze a v Brně, v. v. i.; (2007: vědecko-výzkumná instituce)</a:t>
            </a:r>
          </a:p>
          <a:p>
            <a:pPr eaLnBrk="1" hangingPunct="1">
              <a:buFontTx/>
              <a:buNone/>
            </a:pPr>
            <a:endParaRPr lang="cs-CZ" altLang="cs-CZ" sz="1600" dirty="0"/>
          </a:p>
          <a:p>
            <a:pPr eaLnBrk="1" hangingPunct="1">
              <a:buFontTx/>
              <a:buNone/>
            </a:pPr>
            <a:r>
              <a:rPr lang="cs-CZ" altLang="cs-CZ" sz="1600" dirty="0"/>
              <a:t>2.  </a:t>
            </a:r>
            <a:r>
              <a:rPr lang="cs-CZ" altLang="cs-CZ" sz="1600" b="1" dirty="0"/>
              <a:t>Oprávněné organizace </a:t>
            </a:r>
            <a:r>
              <a:rPr lang="cs-CZ" altLang="cs-CZ" sz="1600" dirty="0"/>
              <a:t>zřizované:</a:t>
            </a:r>
          </a:p>
          <a:p>
            <a:pPr eaLnBrk="1" hangingPunct="1">
              <a:buFontTx/>
              <a:buNone/>
            </a:pPr>
            <a:r>
              <a:rPr lang="cs-CZ" altLang="cs-CZ" sz="1600" dirty="0"/>
              <a:t>     a)  </a:t>
            </a:r>
            <a:r>
              <a:rPr lang="cs-CZ" altLang="cs-CZ" sz="1600" b="1" dirty="0"/>
              <a:t>kraji</a:t>
            </a:r>
            <a:r>
              <a:rPr lang="cs-CZ" altLang="cs-CZ" sz="1600" dirty="0"/>
              <a:t>   –   krajská muzea </a:t>
            </a:r>
          </a:p>
          <a:p>
            <a:pPr eaLnBrk="1" hangingPunct="1">
              <a:buFontTx/>
              <a:buNone/>
            </a:pPr>
            <a:r>
              <a:rPr lang="cs-CZ" altLang="cs-CZ" sz="1600" dirty="0"/>
              <a:t>                     –   Ústavy archeologické památkové péče (ÚAPP středních Čech, v Brně aj.)  </a:t>
            </a:r>
          </a:p>
          <a:p>
            <a:pPr eaLnBrk="1" hangingPunct="1">
              <a:buFontTx/>
              <a:buNone/>
            </a:pPr>
            <a:r>
              <a:rPr lang="cs-CZ" altLang="cs-CZ" sz="1600" dirty="0"/>
              <a:t>                        </a:t>
            </a:r>
            <a:r>
              <a:rPr lang="cs-CZ" altLang="cs-CZ" sz="1600" dirty="0" err="1"/>
              <a:t>sz</a:t>
            </a:r>
            <a:r>
              <a:rPr lang="cs-CZ" altLang="cs-CZ" sz="1600" dirty="0"/>
              <a:t>. Čech v Mostě; Brně; Archeologické centrum Olomouc aj.</a:t>
            </a:r>
          </a:p>
          <a:p>
            <a:pPr eaLnBrk="1" hangingPunct="1">
              <a:buFontTx/>
              <a:buNone/>
            </a:pPr>
            <a:r>
              <a:rPr lang="cs-CZ" altLang="cs-CZ" sz="1600" dirty="0"/>
              <a:t>     b)  </a:t>
            </a:r>
            <a:r>
              <a:rPr lang="cs-CZ" altLang="cs-CZ" sz="1600" b="1" dirty="0"/>
              <a:t>Ministerstvem kultury </a:t>
            </a:r>
            <a:r>
              <a:rPr lang="cs-CZ" altLang="cs-CZ" sz="1600" dirty="0"/>
              <a:t>  –   odbor památkové péče:   Národní památkový ústav (ústřední pracoviště + pobočky) </a:t>
            </a:r>
          </a:p>
          <a:p>
            <a:pPr eaLnBrk="1" hangingPunct="1">
              <a:buFontTx/>
              <a:buNone/>
            </a:pPr>
            <a:r>
              <a:rPr lang="cs-CZ" altLang="cs-CZ" sz="1600" dirty="0"/>
              <a:t>                                                      –   odbor muzeí:   Národní muzeum, Moravské nebo Slezské zemské muzeum, aj.</a:t>
            </a:r>
          </a:p>
          <a:p>
            <a:pPr eaLnBrk="1" hangingPunct="1">
              <a:buFontTx/>
              <a:buNone/>
            </a:pPr>
            <a:r>
              <a:rPr lang="cs-CZ" altLang="cs-CZ" sz="1600" dirty="0"/>
              <a:t>     c)  </a:t>
            </a:r>
            <a:r>
              <a:rPr lang="cs-CZ" altLang="cs-CZ" sz="1600" b="1" dirty="0"/>
              <a:t>Ministerstvem školství  </a:t>
            </a:r>
            <a:r>
              <a:rPr lang="cs-CZ" altLang="cs-CZ" sz="1600" dirty="0"/>
              <a:t>–  výuka archeologie:   Ústav pro archeologii UK v Praze,</a:t>
            </a:r>
          </a:p>
          <a:p>
            <a:pPr eaLnBrk="1" hangingPunct="1">
              <a:buFontTx/>
              <a:buNone/>
            </a:pPr>
            <a:r>
              <a:rPr lang="cs-CZ" altLang="cs-CZ" sz="1600" dirty="0"/>
              <a:t>                                                                                              Archeologický ústav FF JU v Českých Budějovicích,</a:t>
            </a:r>
          </a:p>
          <a:p>
            <a:pPr eaLnBrk="1" hangingPunct="1">
              <a:buFontTx/>
              <a:buNone/>
            </a:pPr>
            <a:r>
              <a:rPr lang="cs-CZ" altLang="cs-CZ" sz="1600" dirty="0"/>
              <a:t>                                                                                              Katedra archeologie ZU v Plzni, Katedra archeologie FF UHK</a:t>
            </a:r>
          </a:p>
          <a:p>
            <a:pPr eaLnBrk="1" hangingPunct="1">
              <a:buFontTx/>
              <a:buNone/>
            </a:pPr>
            <a:r>
              <a:rPr lang="cs-CZ" altLang="cs-CZ" sz="1600" dirty="0"/>
              <a:t>                                                                                              Ústav archeologie a muzeologie MU v Brně,</a:t>
            </a:r>
          </a:p>
          <a:p>
            <a:pPr eaLnBrk="1" hangingPunct="1">
              <a:buFontTx/>
              <a:buNone/>
            </a:pPr>
            <a:r>
              <a:rPr lang="cs-CZ" altLang="cs-CZ" sz="1600" dirty="0"/>
              <a:t>                                                                                              Ústav archeologie FPF SLU v Opavě</a:t>
            </a:r>
          </a:p>
          <a:p>
            <a:pPr eaLnBrk="1" hangingPunct="1">
              <a:buFontTx/>
              <a:buNone/>
            </a:pPr>
            <a:r>
              <a:rPr lang="cs-CZ" altLang="cs-CZ" sz="1600" dirty="0"/>
              <a:t>                                                                                              Katedra historie FF UP v Olomouci </a:t>
            </a:r>
          </a:p>
          <a:p>
            <a:pPr eaLnBrk="1" hangingPunct="1">
              <a:buFontTx/>
              <a:buNone/>
            </a:pPr>
            <a:r>
              <a:rPr lang="cs-CZ" altLang="cs-CZ" sz="1600" dirty="0"/>
              <a:t>     d)  </a:t>
            </a:r>
            <a:r>
              <a:rPr lang="cs-CZ" altLang="cs-CZ" sz="1600" b="1" dirty="0"/>
              <a:t>Obce</a:t>
            </a:r>
            <a:r>
              <a:rPr lang="cs-CZ" altLang="cs-CZ" sz="1600" dirty="0"/>
              <a:t>  –  příspěvkové organizace obcí nebo organizační složky obce (městská muzea: např. Ostravské muzeum)</a:t>
            </a:r>
          </a:p>
          <a:p>
            <a:pPr eaLnBrk="1" hangingPunct="1">
              <a:buFontTx/>
              <a:buNone/>
            </a:pPr>
            <a:r>
              <a:rPr lang="cs-CZ" altLang="cs-CZ" sz="1600" dirty="0"/>
              <a:t>     e)  </a:t>
            </a:r>
            <a:r>
              <a:rPr lang="cs-CZ" altLang="cs-CZ" sz="1600" b="1" dirty="0"/>
              <a:t>Všeobecně prospěšné společnosti</a:t>
            </a:r>
            <a:r>
              <a:rPr lang="cs-CZ" altLang="cs-CZ" sz="1600" dirty="0"/>
              <a:t>  –  neziskové sdružení (</a:t>
            </a:r>
            <a:r>
              <a:rPr lang="cs-CZ" altLang="cs-CZ" sz="1600" dirty="0" err="1"/>
              <a:t>Archaia</a:t>
            </a:r>
            <a:r>
              <a:rPr lang="cs-CZ" altLang="cs-CZ" sz="1600" dirty="0"/>
              <a:t> Praha, Brno, Olomouc aj.)</a:t>
            </a:r>
          </a:p>
        </p:txBody>
      </p:sp>
    </p:spTree>
    <p:extLst>
      <p:ext uri="{BB962C8B-B14F-4D97-AF65-F5344CB8AC3E}">
        <p14:creationId xmlns:p14="http://schemas.microsoft.com/office/powerpoint/2010/main" val="2698683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Obrázek 3"/>
          <p:cNvPicPr>
            <a:picLocks noChangeAspect="1"/>
          </p:cNvPicPr>
          <p:nvPr/>
        </p:nvPicPr>
        <p:blipFill rotWithShape="1">
          <a:blip r:embed="rId2">
            <a:extLst>
              <a:ext uri="{28A0092B-C50C-407E-A947-70E740481C1C}">
                <a14:useLocalDpi xmlns:a14="http://schemas.microsoft.com/office/drawing/2010/main" val="0"/>
              </a:ext>
            </a:extLst>
          </a:blip>
          <a:srcRect l="29496" t="13840" r="19239" b="6596"/>
          <a:stretch/>
        </p:blipFill>
        <p:spPr bwMode="auto">
          <a:xfrm>
            <a:off x="2861692" y="0"/>
            <a:ext cx="933030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Nadpis 1"/>
          <p:cNvSpPr txBox="1">
            <a:spLocks/>
          </p:cNvSpPr>
          <p:nvPr/>
        </p:nvSpPr>
        <p:spPr>
          <a:xfrm>
            <a:off x="0" y="545521"/>
            <a:ext cx="2861692" cy="1435679"/>
          </a:xfrm>
          <a:prstGeom prst="rect">
            <a:avLst/>
          </a:prstGeom>
          <a:solidFill>
            <a:schemeClr val="bg1"/>
          </a:solidFill>
        </p:spPr>
        <p:txBody>
          <a:bodyP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cs-CZ" sz="3300" dirty="0"/>
              <a:t>            </a:t>
            </a:r>
          </a:p>
          <a:p>
            <a:pPr>
              <a:defRPr/>
            </a:pPr>
            <a:r>
              <a:rPr lang="cs-CZ" sz="3300" dirty="0"/>
              <a:t>                   </a:t>
            </a:r>
            <a:r>
              <a:rPr lang="cs-CZ" sz="11100" b="1" dirty="0">
                <a:solidFill>
                  <a:srgbClr val="FF0000"/>
                </a:solidFill>
              </a:rPr>
              <a:t>Archeologie</a:t>
            </a:r>
          </a:p>
          <a:p>
            <a:pPr>
              <a:defRPr/>
            </a:pPr>
            <a:br>
              <a:rPr lang="cs-CZ" sz="8000" b="1" dirty="0"/>
            </a:br>
            <a:r>
              <a:rPr lang="cs-CZ" sz="8000" b="1" dirty="0"/>
              <a:t>  </a:t>
            </a:r>
            <a:r>
              <a:rPr lang="cs-CZ" sz="8000" b="1" dirty="0" err="1"/>
              <a:t>archeos</a:t>
            </a:r>
            <a:r>
              <a:rPr lang="cs-CZ" sz="8000" b="1" dirty="0"/>
              <a:t> – starý </a:t>
            </a:r>
          </a:p>
          <a:p>
            <a:pPr>
              <a:defRPr/>
            </a:pPr>
            <a:endParaRPr lang="cs-CZ" sz="8000" b="1" dirty="0"/>
          </a:p>
          <a:p>
            <a:pPr>
              <a:defRPr/>
            </a:pPr>
            <a:r>
              <a:rPr lang="cs-CZ" sz="8000" b="1" dirty="0"/>
              <a:t>  logos – slovo, nauka</a:t>
            </a:r>
            <a:br>
              <a:rPr lang="cs-CZ" sz="8000" b="1" dirty="0"/>
            </a:br>
            <a:endParaRPr lang="cs-CZ" sz="8000" b="1" dirty="0"/>
          </a:p>
        </p:txBody>
      </p:sp>
      <p:sp>
        <p:nvSpPr>
          <p:cNvPr id="22532" name="Zástupný symbol pro obsah 2"/>
          <p:cNvSpPr txBox="1">
            <a:spLocks/>
          </p:cNvSpPr>
          <p:nvPr/>
        </p:nvSpPr>
        <p:spPr bwMode="auto">
          <a:xfrm>
            <a:off x="-38894" y="2423537"/>
            <a:ext cx="2900586" cy="32568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ts val="1000"/>
              </a:spcBef>
            </a:pPr>
            <a:r>
              <a:rPr lang="cs-CZ" altLang="cs-CZ" sz="1900" b="1" dirty="0"/>
              <a:t>Společenská věda zaměřená na studium minulosti lidské společnosti skrze archeologické prameny, mezi něž patří lidské výtvory (artefakty) nebo relikty přírodního původu, které byly člověkem využity (</a:t>
            </a:r>
            <a:r>
              <a:rPr lang="cs-CZ" altLang="cs-CZ" sz="1900" b="1" dirty="0" err="1"/>
              <a:t>ekofakty</a:t>
            </a:r>
            <a:r>
              <a:rPr lang="cs-CZ" altLang="cs-CZ" sz="1900" b="1" dirty="0"/>
              <a:t>).</a:t>
            </a:r>
          </a:p>
        </p:txBody>
      </p:sp>
    </p:spTree>
    <p:extLst>
      <p:ext uri="{BB962C8B-B14F-4D97-AF65-F5344CB8AC3E}">
        <p14:creationId xmlns:p14="http://schemas.microsoft.com/office/powerpoint/2010/main" val="2713758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p:cNvSpPr>
            <a:spLocks noGrp="1"/>
          </p:cNvSpPr>
          <p:nvPr>
            <p:ph type="title"/>
          </p:nvPr>
        </p:nvSpPr>
        <p:spPr>
          <a:xfrm>
            <a:off x="678873" y="0"/>
            <a:ext cx="10681854" cy="1143000"/>
          </a:xfrm>
        </p:spPr>
        <p:txBody>
          <a:bodyPr/>
          <a:lstStyle/>
          <a:p>
            <a:r>
              <a:rPr lang="cs-CZ" altLang="cs-CZ" sz="3200" b="1" dirty="0">
                <a:solidFill>
                  <a:srgbClr val="FF0000"/>
                </a:solidFill>
              </a:rPr>
              <a:t>                                Organizace památkové  péče </a:t>
            </a:r>
            <a:endParaRPr lang="cs-CZ" altLang="cs-CZ" sz="3200" dirty="0"/>
          </a:p>
        </p:txBody>
      </p:sp>
      <p:sp>
        <p:nvSpPr>
          <p:cNvPr id="3" name="Zástupný symbol pro obsah 2"/>
          <p:cNvSpPr>
            <a:spLocks noGrp="1"/>
          </p:cNvSpPr>
          <p:nvPr>
            <p:ph idx="1"/>
          </p:nvPr>
        </p:nvSpPr>
        <p:spPr>
          <a:xfrm>
            <a:off x="290945" y="1143000"/>
            <a:ext cx="11901055" cy="5943600"/>
          </a:xfrm>
        </p:spPr>
        <p:txBody>
          <a:bodyPr>
            <a:normAutofit fontScale="92500"/>
          </a:bodyPr>
          <a:lstStyle/>
          <a:p>
            <a:pPr>
              <a:defRPr/>
            </a:pPr>
            <a:r>
              <a:rPr lang="cs-CZ" sz="1800" b="1" dirty="0"/>
              <a:t>Univerzity</a:t>
            </a:r>
            <a:r>
              <a:rPr lang="cs-CZ" sz="1800" dirty="0"/>
              <a:t> – počátky:   spojeny historickým bádáním</a:t>
            </a:r>
          </a:p>
          <a:p>
            <a:pPr marL="0" indent="0">
              <a:buNone/>
              <a:defRPr/>
            </a:pPr>
            <a:r>
              <a:rPr lang="cs-CZ" sz="1800" dirty="0"/>
              <a:t>                           </a:t>
            </a:r>
            <a:r>
              <a:rPr lang="cs-CZ" sz="1800" b="1" dirty="0"/>
              <a:t>KU</a:t>
            </a:r>
            <a:r>
              <a:rPr lang="cs-CZ" sz="1800" dirty="0"/>
              <a:t>: </a:t>
            </a:r>
            <a:r>
              <a:rPr lang="cs-CZ" sz="1800" b="1" dirty="0"/>
              <a:t>1348;</a:t>
            </a:r>
            <a:r>
              <a:rPr lang="cs-CZ" sz="1800" dirty="0"/>
              <a:t>   Ústav pro archeologii (</a:t>
            </a:r>
            <a:r>
              <a:rPr lang="cs-CZ" sz="1800" dirty="0" err="1"/>
              <a:t>Vocel</a:t>
            </a:r>
            <a:r>
              <a:rPr lang="cs-CZ" sz="1800" dirty="0"/>
              <a:t>, </a:t>
            </a:r>
            <a:r>
              <a:rPr lang="cs-CZ" sz="1800" dirty="0" err="1"/>
              <a:t>Niederle</a:t>
            </a:r>
            <a:r>
              <a:rPr lang="cs-CZ" sz="1800" dirty="0"/>
              <a:t>, Eisner, Filip, </a:t>
            </a:r>
            <a:r>
              <a:rPr lang="cs-CZ" sz="1800" dirty="0" err="1"/>
              <a:t>Buchvaldek</a:t>
            </a:r>
            <a:r>
              <a:rPr lang="cs-CZ" sz="1800" dirty="0"/>
              <a:t>, Sláma, </a:t>
            </a:r>
            <a:r>
              <a:rPr lang="cs-CZ" sz="1800" dirty="0" err="1"/>
              <a:t>Klápště</a:t>
            </a:r>
            <a:r>
              <a:rPr lang="cs-CZ" sz="1800" dirty="0"/>
              <a:t>, Popelka, </a:t>
            </a:r>
            <a:r>
              <a:rPr lang="cs-CZ" sz="1800" dirty="0" err="1"/>
              <a:t>Klír</a:t>
            </a:r>
            <a:r>
              <a:rPr lang="cs-CZ" sz="1800" dirty="0"/>
              <a:t>)</a:t>
            </a:r>
          </a:p>
          <a:p>
            <a:pPr marL="0" indent="0">
              <a:buNone/>
              <a:defRPr/>
            </a:pPr>
            <a:r>
              <a:rPr lang="cs-CZ" sz="1800" dirty="0"/>
              <a:t>                           </a:t>
            </a:r>
            <a:r>
              <a:rPr lang="cs-CZ" sz="1800" b="1" dirty="0"/>
              <a:t>MU</a:t>
            </a:r>
            <a:r>
              <a:rPr lang="cs-CZ" sz="1800" dirty="0"/>
              <a:t>: </a:t>
            </a:r>
            <a:r>
              <a:rPr lang="cs-CZ" sz="1800" b="1" dirty="0"/>
              <a:t>1919;</a:t>
            </a:r>
            <a:r>
              <a:rPr lang="cs-CZ" sz="1800" dirty="0"/>
              <a:t> Ústav archeologie a muzeologie (Šimek, Kalousek, Dostál, Pernička, </a:t>
            </a:r>
            <a:r>
              <a:rPr lang="cs-CZ" sz="1800" dirty="0" err="1"/>
              <a:t>Podborský</a:t>
            </a:r>
            <a:r>
              <a:rPr lang="cs-CZ" sz="1800" dirty="0"/>
              <a:t>, Měřínský, Macháček)</a:t>
            </a:r>
          </a:p>
          <a:p>
            <a:pPr marL="0" indent="0">
              <a:buNone/>
              <a:defRPr/>
            </a:pPr>
            <a:r>
              <a:rPr lang="cs-CZ" sz="1800" dirty="0"/>
              <a:t>                           Dnes  – </a:t>
            </a:r>
            <a:r>
              <a:rPr lang="cs-CZ" sz="1800" b="1" dirty="0"/>
              <a:t> Praha, Brno, Opava, Plzeň, Hradec Králové, Olomouc</a:t>
            </a:r>
          </a:p>
          <a:p>
            <a:pPr marL="0" indent="0">
              <a:buNone/>
              <a:defRPr/>
            </a:pPr>
            <a:r>
              <a:rPr lang="cs-CZ" sz="1800" dirty="0"/>
              <a:t>                    </a:t>
            </a:r>
          </a:p>
          <a:p>
            <a:pPr>
              <a:defRPr/>
            </a:pPr>
            <a:r>
              <a:rPr lang="cs-CZ" sz="1800" b="1" dirty="0"/>
              <a:t>Muzea</a:t>
            </a:r>
            <a:r>
              <a:rPr lang="cs-CZ" sz="1800" dirty="0"/>
              <a:t> – původně: výchovně-vzdělávací zaměření</a:t>
            </a:r>
          </a:p>
          <a:p>
            <a:pPr marL="0" indent="0">
              <a:buNone/>
              <a:defRPr/>
            </a:pPr>
            <a:r>
              <a:rPr lang="cs-CZ" sz="1800" dirty="0"/>
              <a:t>                    dnes: systematické shromažďování dokladů přírodovědné, historické a kulturní hodnoty </a:t>
            </a:r>
          </a:p>
          <a:p>
            <a:pPr marL="0" indent="0">
              <a:buNone/>
              <a:defRPr/>
            </a:pPr>
            <a:r>
              <a:rPr lang="cs-CZ" sz="1800" dirty="0"/>
              <a:t>                 –  </a:t>
            </a:r>
            <a:r>
              <a:rPr lang="cs-CZ" sz="1800" b="1" dirty="0"/>
              <a:t>1818</a:t>
            </a:r>
            <a:r>
              <a:rPr lang="cs-CZ" sz="1800" dirty="0"/>
              <a:t>:  NM  (J.L. Píč; Historické muzeum – Odd. starších českých dějin)</a:t>
            </a:r>
          </a:p>
          <a:p>
            <a:pPr marL="0" indent="0">
              <a:buNone/>
              <a:defRPr/>
            </a:pPr>
            <a:r>
              <a:rPr lang="cs-CZ" sz="1800" dirty="0"/>
              <a:t>                     </a:t>
            </a:r>
            <a:r>
              <a:rPr lang="cs-CZ" sz="1800" b="1" dirty="0"/>
              <a:t>1817</a:t>
            </a:r>
            <a:r>
              <a:rPr lang="cs-CZ" sz="1800" dirty="0"/>
              <a:t>:  MZM (A. Heinrich; Centrum slovanské arch., Archeologický ústav)</a:t>
            </a:r>
          </a:p>
          <a:p>
            <a:pPr marL="0" indent="0">
              <a:buNone/>
              <a:defRPr/>
            </a:pPr>
            <a:r>
              <a:rPr lang="cs-CZ" sz="1800" dirty="0"/>
              <a:t>                     </a:t>
            </a:r>
            <a:r>
              <a:rPr lang="cs-CZ" sz="1800" b="1" dirty="0"/>
              <a:t>1814:</a:t>
            </a:r>
            <a:r>
              <a:rPr lang="cs-CZ" sz="1800" dirty="0"/>
              <a:t>  SZM (Viktor </a:t>
            </a:r>
            <a:r>
              <a:rPr lang="cs-CZ" sz="1800" dirty="0" err="1"/>
              <a:t>Karger</a:t>
            </a:r>
            <a:r>
              <a:rPr lang="cs-CZ" sz="1800" dirty="0"/>
              <a:t>; Archeologické oddělení )</a:t>
            </a:r>
          </a:p>
          <a:p>
            <a:pPr marL="0" indent="0">
              <a:buNone/>
              <a:defRPr/>
            </a:pPr>
            <a:endParaRPr lang="cs-CZ" sz="1800" dirty="0"/>
          </a:p>
          <a:p>
            <a:pPr>
              <a:defRPr/>
            </a:pPr>
            <a:r>
              <a:rPr lang="cs-CZ" sz="1800" b="1" dirty="0"/>
              <a:t>AÚ </a:t>
            </a:r>
            <a:r>
              <a:rPr lang="cs-CZ" sz="1800" dirty="0"/>
              <a:t>– </a:t>
            </a:r>
            <a:r>
              <a:rPr lang="cs-CZ" sz="1800" b="1" dirty="0"/>
              <a:t>1919</a:t>
            </a:r>
            <a:r>
              <a:rPr lang="cs-CZ" sz="1800" dirty="0"/>
              <a:t>: Státní archeologický ústav (</a:t>
            </a:r>
            <a:r>
              <a:rPr lang="cs-CZ" sz="1800" dirty="0" err="1"/>
              <a:t>Niederle</a:t>
            </a:r>
            <a:r>
              <a:rPr lang="cs-CZ" sz="1800" dirty="0"/>
              <a:t>, </a:t>
            </a:r>
            <a:r>
              <a:rPr lang="cs-CZ" sz="1800" dirty="0" err="1"/>
              <a:t>Buchtela</a:t>
            </a:r>
            <a:r>
              <a:rPr lang="cs-CZ" sz="1800" dirty="0"/>
              <a:t>, </a:t>
            </a:r>
            <a:r>
              <a:rPr lang="cs-CZ" sz="1800" dirty="0" err="1"/>
              <a:t>Borkovský</a:t>
            </a:r>
            <a:r>
              <a:rPr lang="cs-CZ" sz="1800" dirty="0"/>
              <a:t>, Böhm, Filip, </a:t>
            </a:r>
            <a:r>
              <a:rPr lang="cs-CZ" sz="1800" dirty="0" err="1"/>
              <a:t>Poulík</a:t>
            </a:r>
            <a:r>
              <a:rPr lang="cs-CZ" sz="1800" dirty="0"/>
              <a:t>, Richter, Neústupný, Sommer, Jiráň, Mařík)</a:t>
            </a:r>
          </a:p>
          <a:p>
            <a:pPr marL="0" indent="0">
              <a:buNone/>
              <a:defRPr/>
            </a:pPr>
            <a:r>
              <a:rPr lang="cs-CZ" sz="1800" dirty="0"/>
              <a:t>           –  </a:t>
            </a:r>
            <a:r>
              <a:rPr lang="cs-CZ" sz="1800" b="1" dirty="0"/>
              <a:t>1942</a:t>
            </a:r>
            <a:r>
              <a:rPr lang="cs-CZ" sz="1800" dirty="0"/>
              <a:t>:  expozitura SAÚ v Brně (Karl </a:t>
            </a:r>
            <a:r>
              <a:rPr lang="cs-CZ" sz="1800" dirty="0" err="1"/>
              <a:t>Hucke</a:t>
            </a:r>
            <a:r>
              <a:rPr lang="cs-CZ" sz="1800" dirty="0"/>
              <a:t>)</a:t>
            </a:r>
          </a:p>
          <a:p>
            <a:pPr marL="0" indent="0">
              <a:buNone/>
              <a:defRPr/>
            </a:pPr>
            <a:r>
              <a:rPr lang="cs-CZ" sz="1800" dirty="0"/>
              <a:t>           –  </a:t>
            </a:r>
            <a:r>
              <a:rPr lang="cs-CZ" sz="1800" b="1" dirty="0"/>
              <a:t>1953:</a:t>
            </a:r>
            <a:r>
              <a:rPr lang="cs-CZ" sz="1800" dirty="0"/>
              <a:t> součást ČSAV (1992: AV ČR)</a:t>
            </a:r>
          </a:p>
          <a:p>
            <a:pPr marL="0" indent="0">
              <a:buNone/>
              <a:defRPr/>
            </a:pPr>
            <a:r>
              <a:rPr lang="cs-CZ" sz="1800" dirty="0"/>
              <a:t>           –  </a:t>
            </a:r>
            <a:r>
              <a:rPr lang="cs-CZ" sz="1800" b="1" dirty="0"/>
              <a:t>1983:</a:t>
            </a:r>
            <a:r>
              <a:rPr lang="cs-CZ" sz="1800" dirty="0"/>
              <a:t> rozdělení AÚ:  Praha (Richter dnes Mařík) – Brno (</a:t>
            </a:r>
            <a:r>
              <a:rPr lang="cs-CZ" sz="1800" dirty="0" err="1"/>
              <a:t>Poulík</a:t>
            </a:r>
            <a:r>
              <a:rPr lang="cs-CZ" sz="1800" dirty="0"/>
              <a:t>, dnes Poláček)</a:t>
            </a:r>
          </a:p>
          <a:p>
            <a:pPr marL="0" indent="0">
              <a:buNone/>
              <a:defRPr/>
            </a:pPr>
            <a:r>
              <a:rPr lang="cs-CZ" sz="1800" dirty="0"/>
              <a:t>           </a:t>
            </a:r>
            <a:endParaRPr lang="cs-CZ" sz="2000" dirty="0"/>
          </a:p>
        </p:txBody>
      </p:sp>
    </p:spTree>
    <p:extLst>
      <p:ext uri="{BB962C8B-B14F-4D97-AF65-F5344CB8AC3E}">
        <p14:creationId xmlns:p14="http://schemas.microsoft.com/office/powerpoint/2010/main" val="1450133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5"/>
          <p:cNvSpPr>
            <a:spLocks noGrp="1" noChangeArrowheads="1"/>
          </p:cNvSpPr>
          <p:nvPr>
            <p:ph idx="1"/>
          </p:nvPr>
        </p:nvSpPr>
        <p:spPr>
          <a:xfrm>
            <a:off x="817418" y="623454"/>
            <a:ext cx="11374582" cy="6539346"/>
          </a:xfrm>
        </p:spPr>
        <p:txBody>
          <a:bodyPr>
            <a:normAutofit fontScale="92500" lnSpcReduction="20000"/>
          </a:bodyPr>
          <a:lstStyle/>
          <a:p>
            <a:pPr marL="0" indent="0">
              <a:buNone/>
              <a:defRPr/>
            </a:pPr>
            <a:r>
              <a:rPr lang="cs-CZ" altLang="cs-CZ" sz="2400" b="1" dirty="0">
                <a:solidFill>
                  <a:srgbClr val="FF0000"/>
                </a:solidFill>
              </a:rPr>
              <a:t>1)   Mezinárodní legislativa:</a:t>
            </a:r>
            <a:endParaRPr lang="cs-CZ" altLang="cs-CZ" sz="2400" dirty="0">
              <a:solidFill>
                <a:srgbClr val="FF0000"/>
              </a:solidFill>
            </a:endParaRPr>
          </a:p>
          <a:p>
            <a:pPr marL="609600" indent="-609600">
              <a:buNone/>
              <a:defRPr/>
            </a:pPr>
            <a:endParaRPr lang="cs-CZ" altLang="cs-CZ" sz="1600" i="1" dirty="0"/>
          </a:p>
          <a:p>
            <a:pPr marL="609600" indent="-609600">
              <a:buFontTx/>
              <a:buAutoNum type="alphaLcParenR"/>
              <a:defRPr/>
            </a:pPr>
            <a:r>
              <a:rPr lang="cs-CZ" altLang="cs-CZ" sz="1900" b="1" dirty="0"/>
              <a:t>Mezinárodní úmluvy:</a:t>
            </a:r>
          </a:p>
          <a:p>
            <a:pPr marL="0" indent="0">
              <a:buNone/>
              <a:defRPr/>
            </a:pPr>
            <a:endParaRPr lang="cs-CZ" altLang="cs-CZ" sz="1900" b="1" dirty="0"/>
          </a:p>
          <a:p>
            <a:pPr marL="609600" indent="-609600">
              <a:defRPr/>
            </a:pPr>
            <a:r>
              <a:rPr lang="cs-CZ" altLang="cs-CZ" sz="1900" dirty="0"/>
              <a:t>Úmluva o ochraně světového kulturního a přírodního dědictví (1972)</a:t>
            </a:r>
          </a:p>
          <a:p>
            <a:pPr marL="609600" indent="-609600">
              <a:defRPr/>
            </a:pPr>
            <a:r>
              <a:rPr lang="cs-CZ" altLang="cs-CZ" sz="1900" dirty="0"/>
              <a:t>Úmluva o ochraně architektonického dědictví Evropy, tzv. Granadská konvence (1985)</a:t>
            </a:r>
          </a:p>
          <a:p>
            <a:pPr marL="609600" indent="-609600">
              <a:defRPr/>
            </a:pPr>
            <a:r>
              <a:rPr lang="cs-CZ" altLang="cs-CZ" sz="1900" dirty="0"/>
              <a:t>Úmluva o ochraně archeologického dědictví Evropy, tzv. Maltská konvence (1992)</a:t>
            </a:r>
          </a:p>
          <a:p>
            <a:pPr marL="609600" indent="-609600">
              <a:defRPr/>
            </a:pPr>
            <a:endParaRPr lang="cs-CZ" altLang="cs-CZ" sz="1900" dirty="0"/>
          </a:p>
          <a:p>
            <a:pPr marL="609600" indent="-609600">
              <a:buNone/>
              <a:defRPr/>
            </a:pPr>
            <a:r>
              <a:rPr lang="cs-CZ" altLang="cs-CZ" sz="1900" b="1" dirty="0"/>
              <a:t>b)    Mezinárodní charty:</a:t>
            </a:r>
          </a:p>
          <a:p>
            <a:pPr marL="609600" indent="-609600">
              <a:defRPr/>
            </a:pPr>
            <a:r>
              <a:rPr lang="cs-CZ" altLang="cs-CZ" sz="1900" b="1" dirty="0"/>
              <a:t>Aténská charta</a:t>
            </a:r>
            <a:r>
              <a:rPr lang="cs-CZ" altLang="cs-CZ" sz="1900" dirty="0"/>
              <a:t>: Ochrana a obnova historických památek (Atény 1931</a:t>
            </a:r>
            <a:r>
              <a:rPr lang="cs-CZ" altLang="cs-CZ" sz="1900" i="1" dirty="0"/>
              <a:t>)</a:t>
            </a:r>
            <a:r>
              <a:rPr lang="cs-CZ" altLang="cs-CZ" sz="1900" dirty="0"/>
              <a:t> </a:t>
            </a:r>
          </a:p>
          <a:p>
            <a:pPr marL="609600" indent="-609600">
              <a:defRPr/>
            </a:pPr>
            <a:r>
              <a:rPr lang="cs-CZ" altLang="cs-CZ" sz="1900" b="1" dirty="0"/>
              <a:t>Benátská charta</a:t>
            </a:r>
            <a:r>
              <a:rPr lang="cs-CZ" altLang="cs-CZ" sz="1900" dirty="0"/>
              <a:t>: Ochrana a obnova památek a památkových sídel (Benátky 1964)</a:t>
            </a:r>
          </a:p>
          <a:p>
            <a:pPr marL="609600" indent="-609600">
              <a:defRPr/>
            </a:pPr>
            <a:r>
              <a:rPr lang="cs-CZ" altLang="cs-CZ" sz="1900" b="1" dirty="0"/>
              <a:t>Florentská charta:</a:t>
            </a:r>
            <a:r>
              <a:rPr lang="cs-CZ" altLang="cs-CZ" sz="1900" dirty="0"/>
              <a:t> Historické zahrady (Florencie 1982) </a:t>
            </a:r>
          </a:p>
          <a:p>
            <a:pPr marL="609600" indent="-609600">
              <a:defRPr/>
            </a:pPr>
            <a:r>
              <a:rPr lang="cs-CZ" altLang="cs-CZ" sz="1900" b="1" dirty="0"/>
              <a:t>Washingtonská charta</a:t>
            </a:r>
            <a:r>
              <a:rPr lang="cs-CZ" altLang="cs-CZ" sz="1900" dirty="0"/>
              <a:t>: Ochrana </a:t>
            </a:r>
            <a:r>
              <a:rPr lang="cs-CZ" altLang="cs-CZ" sz="1900" dirty="0" err="1"/>
              <a:t>hist</a:t>
            </a:r>
            <a:r>
              <a:rPr lang="cs-CZ" altLang="cs-CZ" sz="1900" dirty="0"/>
              <a:t>. měst a městských souborů (Washington 1987) </a:t>
            </a:r>
          </a:p>
          <a:p>
            <a:pPr marL="609600" indent="-609600">
              <a:defRPr/>
            </a:pPr>
            <a:r>
              <a:rPr lang="cs-CZ" altLang="cs-CZ" sz="1900" b="1" dirty="0"/>
              <a:t>Charta ICOMOS</a:t>
            </a:r>
            <a:r>
              <a:rPr lang="cs-CZ" altLang="cs-CZ" sz="1900" dirty="0"/>
              <a:t> </a:t>
            </a:r>
            <a:r>
              <a:rPr lang="cs-CZ" altLang="cs-CZ" sz="1900" b="1" dirty="0"/>
              <a:t>o ochraně a zabezpečení archeologického dědictví</a:t>
            </a:r>
            <a:r>
              <a:rPr lang="cs-CZ" altLang="cs-CZ" sz="1900" dirty="0"/>
              <a:t> (Lausanne 1990) </a:t>
            </a:r>
          </a:p>
          <a:p>
            <a:pPr marL="609600" indent="-609600">
              <a:defRPr/>
            </a:pPr>
            <a:r>
              <a:rPr lang="cs-CZ" altLang="cs-CZ" sz="1900" b="1" dirty="0"/>
              <a:t>Charta o ochraně a zabezpečení archeologického dědictví pod vodou </a:t>
            </a:r>
            <a:r>
              <a:rPr lang="cs-CZ" altLang="cs-CZ" sz="1900" dirty="0"/>
              <a:t>(Sofia 199</a:t>
            </a:r>
            <a:r>
              <a:rPr lang="cs-CZ" altLang="cs-CZ" sz="1900" i="1" dirty="0"/>
              <a:t>6</a:t>
            </a:r>
            <a:r>
              <a:rPr lang="cs-CZ" altLang="cs-CZ" sz="1900" dirty="0"/>
              <a:t>)</a:t>
            </a:r>
          </a:p>
          <a:p>
            <a:pPr marL="609600" indent="-609600">
              <a:defRPr/>
            </a:pPr>
            <a:endParaRPr lang="cs-CZ" altLang="cs-CZ" sz="1900" dirty="0"/>
          </a:p>
          <a:p>
            <a:pPr marL="609600" indent="-609600">
              <a:buNone/>
              <a:defRPr/>
            </a:pPr>
            <a:r>
              <a:rPr lang="cs-CZ" altLang="cs-CZ" sz="1900" b="1" dirty="0"/>
              <a:t>c)    Doporučení ICOMOS:</a:t>
            </a:r>
          </a:p>
          <a:p>
            <a:pPr marL="609600" indent="-609600">
              <a:defRPr/>
            </a:pPr>
            <a:r>
              <a:rPr lang="cs-CZ" altLang="cs-CZ" sz="1900" dirty="0"/>
              <a:t>Doporučení vymezující mezinárodní zásady pro provádění archeologických vykopávek (New </a:t>
            </a:r>
            <a:r>
              <a:rPr lang="cs-CZ" altLang="cs-CZ" sz="1900" dirty="0" err="1"/>
              <a:t>Delhi</a:t>
            </a:r>
            <a:r>
              <a:rPr lang="cs-CZ" altLang="cs-CZ" sz="1900" dirty="0"/>
              <a:t> 1956) </a:t>
            </a:r>
          </a:p>
          <a:p>
            <a:pPr marL="609600" indent="-609600">
              <a:buNone/>
              <a:defRPr/>
            </a:pPr>
            <a:r>
              <a:rPr lang="cs-CZ" altLang="cs-CZ" sz="1600" dirty="0"/>
              <a:t>         </a:t>
            </a:r>
          </a:p>
          <a:p>
            <a:pPr marL="609600" indent="-609600">
              <a:buNone/>
              <a:defRPr/>
            </a:pPr>
            <a:r>
              <a:rPr lang="cs-CZ" altLang="cs-CZ" sz="1600" dirty="0"/>
              <a:t>            </a:t>
            </a:r>
          </a:p>
        </p:txBody>
      </p:sp>
    </p:spTree>
    <p:extLst>
      <p:ext uri="{BB962C8B-B14F-4D97-AF65-F5344CB8AC3E}">
        <p14:creationId xmlns:p14="http://schemas.microsoft.com/office/powerpoint/2010/main" val="3374026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755073" y="0"/>
            <a:ext cx="10515600" cy="1325563"/>
          </a:xfrm>
        </p:spPr>
        <p:txBody>
          <a:bodyPr/>
          <a:lstStyle/>
          <a:p>
            <a:pPr eaLnBrk="1" hangingPunct="1">
              <a:defRPr/>
            </a:pPr>
            <a:r>
              <a:rPr lang="cs-CZ" altLang="cs-CZ" sz="3200" b="1" dirty="0">
                <a:solidFill>
                  <a:srgbClr val="FF0000"/>
                </a:solidFill>
              </a:rPr>
              <a:t>                                Archeologické kulturní dědictví:   </a:t>
            </a:r>
            <a:br>
              <a:rPr lang="cs-CZ" altLang="cs-CZ" sz="3200" b="1" dirty="0">
                <a:solidFill>
                  <a:srgbClr val="FF0000"/>
                </a:solidFill>
              </a:rPr>
            </a:br>
            <a:r>
              <a:rPr lang="cs-CZ" altLang="cs-CZ" sz="3200" b="1" dirty="0">
                <a:solidFill>
                  <a:srgbClr val="FF0000"/>
                </a:solidFill>
              </a:rPr>
              <a:t>                                       </a:t>
            </a:r>
            <a:r>
              <a:rPr lang="cs-CZ" altLang="cs-CZ" sz="2400" b="1" dirty="0">
                <a:solidFill>
                  <a:srgbClr val="FF0000"/>
                </a:solidFill>
              </a:rPr>
              <a:t>1. mezinárodní legislativa</a:t>
            </a:r>
          </a:p>
        </p:txBody>
      </p:sp>
      <p:sp>
        <p:nvSpPr>
          <p:cNvPr id="4099" name="Rectangle 5"/>
          <p:cNvSpPr>
            <a:spLocks noGrp="1" noChangeArrowheads="1"/>
          </p:cNvSpPr>
          <p:nvPr>
            <p:ph idx="1"/>
          </p:nvPr>
        </p:nvSpPr>
        <p:spPr>
          <a:xfrm>
            <a:off x="401782" y="1325564"/>
            <a:ext cx="11790218" cy="5532436"/>
          </a:xfrm>
        </p:spPr>
        <p:txBody>
          <a:bodyPr>
            <a:normAutofit/>
          </a:bodyPr>
          <a:lstStyle/>
          <a:p>
            <a:pPr eaLnBrk="1" hangingPunct="1">
              <a:defRPr/>
            </a:pPr>
            <a:r>
              <a:rPr lang="cs-CZ" altLang="cs-CZ" sz="1600" b="1" dirty="0">
                <a:solidFill>
                  <a:srgbClr val="FF0000"/>
                </a:solidFill>
              </a:rPr>
              <a:t>Archeologické památky   </a:t>
            </a:r>
            <a:r>
              <a:rPr lang="cs-CZ" altLang="cs-CZ" sz="1600" dirty="0"/>
              <a:t>–</a:t>
            </a:r>
            <a:r>
              <a:rPr lang="cs-CZ" altLang="cs-CZ" sz="1600" b="1" dirty="0">
                <a:solidFill>
                  <a:srgbClr val="FF0000"/>
                </a:solidFill>
              </a:rPr>
              <a:t>   </a:t>
            </a:r>
            <a:r>
              <a:rPr lang="cs-CZ" altLang="cs-CZ" sz="1600" dirty="0"/>
              <a:t>tvoří nedílnou součást kulturního dědictví lidstva, o jehož zachování usiluje řada mezinárodních </a:t>
            </a:r>
          </a:p>
          <a:p>
            <a:pPr marL="0" indent="0" eaLnBrk="1" hangingPunct="1">
              <a:buNone/>
              <a:defRPr/>
            </a:pPr>
            <a:r>
              <a:rPr lang="cs-CZ" altLang="cs-CZ" sz="1600" dirty="0"/>
              <a:t>                                                       a národních organizací vytvářející podmínky pro památkové péči (</a:t>
            </a:r>
            <a:r>
              <a:rPr lang="cs-CZ" altLang="cs-CZ" sz="1600" b="1" dirty="0" err="1"/>
              <a:t>Cultural</a:t>
            </a:r>
            <a:r>
              <a:rPr lang="cs-CZ" altLang="cs-CZ" sz="1600" b="1" dirty="0"/>
              <a:t> </a:t>
            </a:r>
            <a:r>
              <a:rPr lang="cs-CZ" altLang="cs-CZ" sz="1600" b="1" dirty="0" err="1"/>
              <a:t>heritage</a:t>
            </a:r>
            <a:r>
              <a:rPr lang="cs-CZ" altLang="cs-CZ" sz="1600" b="1" dirty="0"/>
              <a:t> management</a:t>
            </a:r>
            <a:r>
              <a:rPr lang="cs-CZ" altLang="cs-CZ" sz="1600" dirty="0"/>
              <a:t>)</a:t>
            </a:r>
          </a:p>
          <a:p>
            <a:pPr eaLnBrk="1" hangingPunct="1">
              <a:buFontTx/>
              <a:buNone/>
              <a:defRPr/>
            </a:pPr>
            <a:endParaRPr lang="cs-CZ" altLang="cs-CZ" sz="1600" dirty="0"/>
          </a:p>
          <a:p>
            <a:pPr eaLnBrk="1" hangingPunct="1">
              <a:defRPr/>
            </a:pPr>
            <a:r>
              <a:rPr lang="cs-CZ" altLang="cs-CZ" sz="1600" b="1" dirty="0">
                <a:solidFill>
                  <a:srgbClr val="FF0000"/>
                </a:solidFill>
              </a:rPr>
              <a:t>Organizace spojených národů pro výchovu, vědu a kulturu</a:t>
            </a:r>
            <a:r>
              <a:rPr lang="cs-CZ" altLang="cs-CZ" sz="1600" dirty="0">
                <a:solidFill>
                  <a:srgbClr val="FFFF00"/>
                </a:solidFill>
              </a:rPr>
              <a:t> </a:t>
            </a:r>
            <a:r>
              <a:rPr lang="cs-CZ" altLang="cs-CZ" sz="1600" dirty="0"/>
              <a:t>(</a:t>
            </a:r>
            <a:r>
              <a:rPr lang="cs-CZ" altLang="cs-CZ" sz="1600" b="1" dirty="0"/>
              <a:t>United </a:t>
            </a:r>
            <a:r>
              <a:rPr lang="cs-CZ" altLang="cs-CZ" sz="1600" b="1" dirty="0" err="1"/>
              <a:t>Nations</a:t>
            </a:r>
            <a:r>
              <a:rPr lang="cs-CZ" altLang="cs-CZ" sz="1600" b="1" dirty="0"/>
              <a:t> </a:t>
            </a:r>
            <a:r>
              <a:rPr lang="cs-CZ" altLang="cs-CZ" sz="1600" b="1" dirty="0" err="1"/>
              <a:t>Educational</a:t>
            </a:r>
            <a:r>
              <a:rPr lang="cs-CZ" altLang="cs-CZ" sz="1600" b="1" dirty="0"/>
              <a:t>, </a:t>
            </a:r>
            <a:r>
              <a:rPr lang="cs-CZ" altLang="cs-CZ" sz="1600" b="1" dirty="0" err="1"/>
              <a:t>Scientific</a:t>
            </a:r>
            <a:r>
              <a:rPr lang="cs-CZ" altLang="cs-CZ" sz="1600" b="1" dirty="0"/>
              <a:t> and </a:t>
            </a:r>
            <a:r>
              <a:rPr lang="cs-CZ" altLang="cs-CZ" sz="1600" b="1" dirty="0" err="1"/>
              <a:t>Curtultural</a:t>
            </a:r>
            <a:r>
              <a:rPr lang="cs-CZ" altLang="cs-CZ" sz="1600" b="1" dirty="0"/>
              <a:t> </a:t>
            </a:r>
            <a:r>
              <a:rPr lang="cs-CZ" altLang="cs-CZ" sz="1600" b="1" dirty="0" err="1"/>
              <a:t>Organisation</a:t>
            </a:r>
            <a:r>
              <a:rPr lang="cs-CZ" altLang="cs-CZ" sz="1600" dirty="0"/>
              <a:t>) </a:t>
            </a:r>
          </a:p>
          <a:p>
            <a:pPr marL="0" indent="0" eaLnBrk="1" hangingPunct="1">
              <a:buNone/>
              <a:defRPr/>
            </a:pPr>
            <a:r>
              <a:rPr lang="cs-CZ" altLang="cs-CZ" sz="1600" dirty="0"/>
              <a:t>     –   ochrana památkového fondu na základě mírové spolupráce mezi národy prostřednictvím výchovné, vzdělávací a kulturní činnosti</a:t>
            </a:r>
          </a:p>
          <a:p>
            <a:pPr marL="0" indent="0">
              <a:buNone/>
              <a:defRPr/>
            </a:pPr>
            <a:r>
              <a:rPr lang="cs-CZ" sz="1600" b="1" dirty="0"/>
              <a:t>          1945   –</a:t>
            </a:r>
            <a:r>
              <a:rPr lang="cs-CZ" sz="1600" dirty="0"/>
              <a:t>  založena jako odborná organizace OSN se sídlem v Paříži  (</a:t>
            </a:r>
            <a:r>
              <a:rPr lang="cs-CZ" altLang="cs-CZ" sz="1600" dirty="0"/>
              <a:t>bývalé Československo patřilo k zakládajícím členům) </a:t>
            </a:r>
          </a:p>
          <a:p>
            <a:pPr marL="0" indent="0">
              <a:buFontTx/>
              <a:buNone/>
              <a:defRPr/>
            </a:pPr>
            <a:r>
              <a:rPr lang="cs-CZ" altLang="cs-CZ" sz="1600" dirty="0"/>
              <a:t>                      –  podpora mírové spolupráce skrze výchovnou, vzdělávací a kulturní činnost</a:t>
            </a:r>
          </a:p>
          <a:p>
            <a:pPr marL="0" indent="0">
              <a:buNone/>
              <a:defRPr/>
            </a:pPr>
            <a:r>
              <a:rPr lang="cs-CZ" altLang="cs-CZ" sz="1600" b="1" dirty="0"/>
              <a:t>          1993   –  </a:t>
            </a:r>
            <a:r>
              <a:rPr lang="cs-CZ" altLang="cs-CZ" sz="1600" dirty="0"/>
              <a:t>vstup ČR, která má při UNESCO stálou komisi a misi</a:t>
            </a:r>
          </a:p>
          <a:p>
            <a:pPr marL="0" indent="0">
              <a:buNone/>
              <a:defRPr/>
            </a:pPr>
            <a:r>
              <a:rPr lang="cs-CZ" altLang="cs-CZ" sz="1600" b="1" dirty="0"/>
              <a:t>          1972   – </a:t>
            </a:r>
            <a:r>
              <a:rPr lang="cs-CZ" altLang="cs-CZ" sz="1600" b="1" dirty="0">
                <a:solidFill>
                  <a:srgbClr val="FF0000"/>
                </a:solidFill>
              </a:rPr>
              <a:t> </a:t>
            </a:r>
            <a:r>
              <a:rPr lang="cs-CZ" altLang="cs-CZ" sz="1600" dirty="0"/>
              <a:t> členskými zeměmi UNESCO přijata:  </a:t>
            </a:r>
            <a:r>
              <a:rPr lang="cs-CZ" altLang="cs-CZ" sz="1600" b="1" dirty="0">
                <a:solidFill>
                  <a:srgbClr val="FF0000"/>
                </a:solidFill>
              </a:rPr>
              <a:t> Úmluva o ochraně světového kulturního a přírodního dědictví</a:t>
            </a:r>
            <a:r>
              <a:rPr lang="cs-CZ" altLang="cs-CZ" sz="1600" dirty="0">
                <a:solidFill>
                  <a:srgbClr val="FF0000"/>
                </a:solidFill>
              </a:rPr>
              <a:t> </a:t>
            </a:r>
          </a:p>
          <a:p>
            <a:pPr marL="0" indent="0" eaLnBrk="1" hangingPunct="1">
              <a:buNone/>
              <a:defRPr/>
            </a:pPr>
            <a:r>
              <a:rPr lang="cs-CZ" altLang="cs-CZ" sz="1600" dirty="0">
                <a:solidFill>
                  <a:srgbClr val="FF0000"/>
                </a:solidFill>
              </a:rPr>
              <a:t>                          </a:t>
            </a:r>
            <a:r>
              <a:rPr lang="cs-CZ" altLang="cs-CZ" sz="1600" dirty="0"/>
              <a:t>(</a:t>
            </a:r>
            <a:r>
              <a:rPr lang="cs-CZ" altLang="cs-CZ" sz="1600" b="1" dirty="0" err="1"/>
              <a:t>The</a:t>
            </a:r>
            <a:r>
              <a:rPr lang="cs-CZ" altLang="cs-CZ" sz="1600" b="1" dirty="0"/>
              <a:t> </a:t>
            </a:r>
            <a:r>
              <a:rPr lang="cs-CZ" altLang="cs-CZ" sz="1600" b="1" dirty="0" err="1"/>
              <a:t>Convention</a:t>
            </a:r>
            <a:r>
              <a:rPr lang="cs-CZ" altLang="cs-CZ" sz="1600" b="1" dirty="0"/>
              <a:t> </a:t>
            </a:r>
            <a:r>
              <a:rPr lang="cs-CZ" altLang="cs-CZ" sz="1600" b="1" dirty="0" err="1"/>
              <a:t>concerning</a:t>
            </a:r>
            <a:r>
              <a:rPr lang="cs-CZ" altLang="cs-CZ" sz="1600" b="1" dirty="0"/>
              <a:t> </a:t>
            </a:r>
            <a:r>
              <a:rPr lang="cs-CZ" altLang="cs-CZ" sz="1600" b="1" dirty="0" err="1"/>
              <a:t>the</a:t>
            </a:r>
            <a:r>
              <a:rPr lang="cs-CZ" altLang="cs-CZ" sz="1600" b="1" dirty="0"/>
              <a:t> </a:t>
            </a:r>
            <a:r>
              <a:rPr lang="cs-CZ" altLang="cs-CZ" sz="1600" b="1" dirty="0" err="1"/>
              <a:t>Protection</a:t>
            </a:r>
            <a:r>
              <a:rPr lang="cs-CZ" altLang="cs-CZ" sz="1600" b="1" dirty="0"/>
              <a:t> </a:t>
            </a:r>
            <a:r>
              <a:rPr lang="cs-CZ" altLang="cs-CZ" sz="1600" b="1" dirty="0" err="1"/>
              <a:t>of</a:t>
            </a:r>
            <a:r>
              <a:rPr lang="cs-CZ" altLang="cs-CZ" sz="1600" b="1" dirty="0"/>
              <a:t> </a:t>
            </a:r>
            <a:r>
              <a:rPr lang="cs-CZ" altLang="cs-CZ" sz="1600" b="1" dirty="0" err="1"/>
              <a:t>World</a:t>
            </a:r>
            <a:r>
              <a:rPr lang="cs-CZ" altLang="cs-CZ" sz="1600" b="1" dirty="0"/>
              <a:t> </a:t>
            </a:r>
            <a:r>
              <a:rPr lang="cs-CZ" altLang="cs-CZ" sz="1600" b="1" dirty="0" err="1"/>
              <a:t>Cultural</a:t>
            </a:r>
            <a:r>
              <a:rPr lang="cs-CZ" altLang="cs-CZ" sz="1600" b="1" dirty="0"/>
              <a:t> and Natural </a:t>
            </a:r>
            <a:r>
              <a:rPr lang="cs-CZ" altLang="cs-CZ" sz="1600" b="1" dirty="0" err="1"/>
              <a:t>Heritage</a:t>
            </a:r>
            <a:r>
              <a:rPr lang="cs-CZ" altLang="cs-CZ" sz="1600" dirty="0"/>
              <a:t>) </a:t>
            </a:r>
          </a:p>
          <a:p>
            <a:pPr marL="0" indent="0" eaLnBrk="1" hangingPunct="1">
              <a:buNone/>
              <a:defRPr/>
            </a:pPr>
            <a:endParaRPr lang="cs-CZ" altLang="cs-CZ" sz="1600" dirty="0"/>
          </a:p>
          <a:p>
            <a:pPr>
              <a:defRPr/>
            </a:pPr>
            <a:r>
              <a:rPr lang="cs-CZ" altLang="cs-CZ" sz="1600" b="1" dirty="0">
                <a:solidFill>
                  <a:srgbClr val="FF0000"/>
                </a:solidFill>
              </a:rPr>
              <a:t>Kulturní dědictví:   </a:t>
            </a:r>
            <a:r>
              <a:rPr lang="cs-CZ" altLang="cs-CZ" sz="1600" b="1" dirty="0"/>
              <a:t>...“památníky, tj. architektonická díla, díla monumentálního sochařství a malířství, prvky či struktury archeologické povahy, nápisy, jeskynní obydlí a kombinace prvků, jež mají výjimečnou světovou hodnotu z hlediska dějin, umění či vědy; dále skupiny budov, tj. skupiny oddělených či  spojených budov, které mají z důvodu své architektury, stejnorodosti či umístění v krajině výjimečnou světovou hodnotu z hlediska dějin, umění či vědy; lokality, tj. výtvory člověka či kombinovaná díla přírody a člověka a oblasti zahrnující místa archeologických nálezů mající výjimečnou světovou hodnotu z dějinného, estetického, etnologického či antropologického hlediska“… </a:t>
            </a:r>
            <a:endParaRPr lang="cs-CZ" altLang="cs-CZ" sz="1600" dirty="0"/>
          </a:p>
        </p:txBody>
      </p:sp>
    </p:spTree>
    <p:extLst>
      <p:ext uri="{BB962C8B-B14F-4D97-AF65-F5344CB8AC3E}">
        <p14:creationId xmlns:p14="http://schemas.microsoft.com/office/powerpoint/2010/main" val="2409754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a:xfrm>
            <a:off x="637309" y="737466"/>
            <a:ext cx="11443855" cy="5976938"/>
          </a:xfrm>
        </p:spPr>
        <p:txBody>
          <a:bodyPr>
            <a:normAutofit/>
          </a:bodyPr>
          <a:lstStyle/>
          <a:p>
            <a:pPr marL="609600" indent="-609600">
              <a:defRPr/>
            </a:pPr>
            <a:r>
              <a:rPr lang="cs-CZ" altLang="cs-CZ" sz="2400" b="1" dirty="0">
                <a:solidFill>
                  <a:srgbClr val="FF0000"/>
                </a:solidFill>
              </a:rPr>
              <a:t>Úmluva o ochraně architektonického dědictví Evropy (tzv. Granadská konvence) </a:t>
            </a:r>
          </a:p>
          <a:p>
            <a:pPr marL="609600" indent="-609600">
              <a:defRPr/>
            </a:pPr>
            <a:endParaRPr lang="cs-CZ" altLang="cs-CZ" sz="1400" b="1" dirty="0">
              <a:solidFill>
                <a:srgbClr val="FF0000"/>
              </a:solidFill>
            </a:endParaRPr>
          </a:p>
          <a:p>
            <a:pPr marL="609600" indent="-609600">
              <a:buNone/>
              <a:defRPr/>
            </a:pPr>
            <a:r>
              <a:rPr lang="cs-CZ" altLang="cs-CZ" sz="1600" dirty="0"/>
              <a:t>             </a:t>
            </a:r>
            <a:r>
              <a:rPr lang="cs-CZ" altLang="cs-CZ" sz="1600" b="1" dirty="0"/>
              <a:t>1985:</a:t>
            </a:r>
            <a:r>
              <a:rPr lang="cs-CZ" altLang="cs-CZ" sz="1600" dirty="0"/>
              <a:t>  přijata v Granadě</a:t>
            </a:r>
          </a:p>
          <a:p>
            <a:pPr marL="609600" indent="-609600">
              <a:buNone/>
              <a:defRPr/>
            </a:pPr>
            <a:r>
              <a:rPr lang="cs-CZ" altLang="cs-CZ" sz="1600" dirty="0"/>
              <a:t>             </a:t>
            </a:r>
            <a:r>
              <a:rPr lang="cs-CZ" altLang="cs-CZ" sz="1600" b="1" dirty="0"/>
              <a:t>1998:</a:t>
            </a:r>
            <a:r>
              <a:rPr lang="cs-CZ" altLang="cs-CZ" sz="1600" dirty="0"/>
              <a:t>  za ČR podepsána ve Štrasburku</a:t>
            </a:r>
          </a:p>
          <a:p>
            <a:pPr marL="609600" indent="-609600">
              <a:buNone/>
              <a:defRPr/>
            </a:pPr>
            <a:r>
              <a:rPr lang="cs-CZ" altLang="cs-CZ" sz="1600" dirty="0"/>
              <a:t>             </a:t>
            </a:r>
            <a:r>
              <a:rPr lang="cs-CZ" altLang="cs-CZ" sz="1600" b="1" dirty="0"/>
              <a:t>2000:</a:t>
            </a:r>
            <a:r>
              <a:rPr lang="cs-CZ" altLang="cs-CZ" sz="1600" dirty="0"/>
              <a:t>  vstoupila v platnost v ČR  2000 (podle čl. 10 Ústavního zákona č. 395/2001 Sb.  (je nadřazena </a:t>
            </a:r>
            <a:r>
              <a:rPr lang="cs-CZ" altLang="cs-CZ" sz="1600" dirty="0" err="1"/>
              <a:t>pam</a:t>
            </a:r>
            <a:r>
              <a:rPr lang="cs-CZ" altLang="cs-CZ" sz="1600" dirty="0"/>
              <a:t>. zákonu č. 20/1987 Sb.)</a:t>
            </a:r>
          </a:p>
          <a:p>
            <a:pPr marL="609600" indent="-609600">
              <a:defRPr/>
            </a:pPr>
            <a:endParaRPr lang="cs-CZ" altLang="cs-CZ" sz="1600" dirty="0"/>
          </a:p>
          <a:p>
            <a:pPr marL="609600" indent="-609600">
              <a:defRPr/>
            </a:pPr>
            <a:r>
              <a:rPr lang="cs-CZ" altLang="cs-CZ" sz="1600" b="1" dirty="0"/>
              <a:t>Cíl:   </a:t>
            </a:r>
            <a:r>
              <a:rPr lang="cs-CZ" altLang="cs-CZ" sz="1600" dirty="0"/>
              <a:t>ochrana architektonického dědictví, staveb a jejich pozůstatků pro budoucí generace jako součást kulturní identity</a:t>
            </a:r>
          </a:p>
          <a:p>
            <a:pPr marL="609600" indent="-609600">
              <a:buNone/>
              <a:defRPr/>
            </a:pPr>
            <a:endParaRPr lang="cs-CZ" altLang="cs-CZ" sz="1600" dirty="0"/>
          </a:p>
          <a:p>
            <a:pPr marL="609600" indent="-609600">
              <a:defRPr/>
            </a:pPr>
            <a:r>
              <a:rPr lang="cs-CZ" altLang="cs-CZ" sz="1600" b="1" dirty="0"/>
              <a:t>Zajištění </a:t>
            </a:r>
            <a:r>
              <a:rPr lang="cs-CZ" altLang="cs-CZ" sz="1600" dirty="0"/>
              <a:t> -  vedení soupisů chráněných památek, architekt. souborů a míst</a:t>
            </a:r>
          </a:p>
          <a:p>
            <a:pPr marL="609600" indent="-609600">
              <a:buNone/>
              <a:defRPr/>
            </a:pPr>
            <a:r>
              <a:rPr lang="cs-CZ" altLang="cs-CZ" sz="1600" dirty="0"/>
              <a:t>                             -  přijetí zákonných opatření na ochranu architektonického dědictví</a:t>
            </a:r>
          </a:p>
          <a:p>
            <a:pPr marL="609600" indent="-609600">
              <a:buNone/>
              <a:defRPr/>
            </a:pPr>
            <a:r>
              <a:rPr lang="cs-CZ" altLang="cs-CZ" sz="1600" dirty="0"/>
              <a:t>                             -  zákaz přemísťování památek mimo nezbytné případy</a:t>
            </a:r>
          </a:p>
          <a:p>
            <a:pPr marL="609600" indent="-609600">
              <a:buNone/>
              <a:defRPr/>
            </a:pPr>
            <a:r>
              <a:rPr lang="cs-CZ" altLang="cs-CZ" sz="1600" dirty="0"/>
              <a:t>                             -  předcházení zničení chráněných statků</a:t>
            </a:r>
          </a:p>
          <a:p>
            <a:pPr marL="609600" indent="-609600">
              <a:buNone/>
              <a:defRPr/>
            </a:pPr>
            <a:r>
              <a:rPr lang="cs-CZ" altLang="cs-CZ" sz="1600" dirty="0"/>
              <a:t>                             -  podpora vědeckého výzkumu z hlediska omezení škodlivých účinků prostředí </a:t>
            </a:r>
          </a:p>
          <a:p>
            <a:pPr marL="609600" indent="-609600">
              <a:buNone/>
              <a:defRPr/>
            </a:pPr>
            <a:r>
              <a:rPr lang="cs-CZ" altLang="cs-CZ" sz="1600" dirty="0"/>
              <a:t>                             -  podpora soukromých aktivit v rámci údržby, konzervace a restaurování </a:t>
            </a:r>
          </a:p>
          <a:p>
            <a:pPr marL="609600" indent="-609600">
              <a:buNone/>
              <a:defRPr/>
            </a:pPr>
            <a:r>
              <a:rPr lang="cs-CZ" altLang="cs-CZ" sz="1600" dirty="0"/>
              <a:t>                             -  poskytování informací veřejnosti k oživení zájmu o ochranu  </a:t>
            </a:r>
          </a:p>
          <a:p>
            <a:pPr marL="609600" indent="-609600">
              <a:buNone/>
              <a:defRPr/>
            </a:pPr>
            <a:r>
              <a:rPr lang="cs-CZ" altLang="cs-CZ" sz="1600" dirty="0"/>
              <a:t>                             -  uplatňování principů Úmluvy Výborem expertů </a:t>
            </a:r>
          </a:p>
        </p:txBody>
      </p:sp>
    </p:spTree>
    <p:extLst>
      <p:ext uri="{BB962C8B-B14F-4D97-AF65-F5344CB8AC3E}">
        <p14:creationId xmlns:p14="http://schemas.microsoft.com/office/powerpoint/2010/main" val="2961327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665018" y="318076"/>
            <a:ext cx="11526982" cy="6539923"/>
          </a:xfrm>
        </p:spPr>
        <p:txBody>
          <a:bodyPr>
            <a:normAutofit/>
          </a:bodyPr>
          <a:lstStyle/>
          <a:p>
            <a:pPr marL="0" indent="0">
              <a:buNone/>
              <a:defRPr/>
            </a:pPr>
            <a:r>
              <a:rPr lang="cs-CZ" altLang="cs-CZ" sz="2000" b="1" dirty="0">
                <a:solidFill>
                  <a:srgbClr val="FF0000"/>
                </a:solidFill>
              </a:rPr>
              <a:t>     </a:t>
            </a:r>
            <a:endParaRPr lang="cs-CZ" altLang="cs-CZ" sz="1600" b="1" dirty="0"/>
          </a:p>
          <a:p>
            <a:pPr marL="609600" indent="-609600">
              <a:defRPr/>
            </a:pPr>
            <a:r>
              <a:rPr lang="cs-CZ" altLang="cs-CZ" sz="2400" b="1" dirty="0">
                <a:solidFill>
                  <a:srgbClr val="FF0000"/>
                </a:solidFill>
              </a:rPr>
              <a:t>Úmluva o ochraně archeologického dědictví Evropy  (tzv. Maltská konvence) </a:t>
            </a:r>
          </a:p>
          <a:p>
            <a:pPr marL="609600" indent="-609600">
              <a:defRPr/>
            </a:pPr>
            <a:endParaRPr lang="cs-CZ" altLang="cs-CZ" sz="1400" b="1" dirty="0">
              <a:solidFill>
                <a:srgbClr val="FF0000"/>
              </a:solidFill>
            </a:endParaRPr>
          </a:p>
          <a:p>
            <a:pPr marL="609600" indent="-609600">
              <a:buNone/>
              <a:defRPr/>
            </a:pPr>
            <a:r>
              <a:rPr lang="cs-CZ" altLang="cs-CZ" sz="1800" b="1" dirty="0"/>
              <a:t>             1992:  </a:t>
            </a:r>
            <a:r>
              <a:rPr lang="cs-CZ" altLang="cs-CZ" sz="1800" dirty="0"/>
              <a:t>přijata v La Vallettě</a:t>
            </a:r>
          </a:p>
          <a:p>
            <a:pPr marL="609600" indent="-609600">
              <a:buNone/>
              <a:defRPr/>
            </a:pPr>
            <a:r>
              <a:rPr lang="cs-CZ" altLang="cs-CZ" sz="1800" dirty="0"/>
              <a:t>             </a:t>
            </a:r>
            <a:r>
              <a:rPr lang="cs-CZ" altLang="cs-CZ" sz="1800" b="1" dirty="0"/>
              <a:t>1998:</a:t>
            </a:r>
            <a:r>
              <a:rPr lang="cs-CZ" altLang="cs-CZ" sz="1800" dirty="0"/>
              <a:t>  za ČR byla podepsána ve Štrasburku </a:t>
            </a:r>
          </a:p>
          <a:p>
            <a:pPr marL="609600" indent="-609600">
              <a:buNone/>
              <a:defRPr/>
            </a:pPr>
            <a:r>
              <a:rPr lang="cs-CZ" altLang="cs-CZ" sz="1800" dirty="0"/>
              <a:t>             </a:t>
            </a:r>
            <a:r>
              <a:rPr lang="cs-CZ" altLang="cs-CZ" sz="1800" b="1" dirty="0"/>
              <a:t>2000:</a:t>
            </a:r>
            <a:r>
              <a:rPr lang="cs-CZ" altLang="cs-CZ" sz="1800" dirty="0"/>
              <a:t>  v ČR vstoupila v platnost </a:t>
            </a:r>
          </a:p>
          <a:p>
            <a:pPr marL="0" indent="0">
              <a:buNone/>
              <a:defRPr/>
            </a:pPr>
            <a:endParaRPr lang="cs-CZ" altLang="cs-CZ" sz="1800" b="1" dirty="0">
              <a:solidFill>
                <a:srgbClr val="FF0000"/>
              </a:solidFill>
            </a:endParaRPr>
          </a:p>
          <a:p>
            <a:pPr marL="609600" indent="-609600">
              <a:defRPr/>
            </a:pPr>
            <a:r>
              <a:rPr lang="cs-CZ" altLang="cs-CZ" sz="1800" b="1" dirty="0"/>
              <a:t>Cíl:</a:t>
            </a:r>
            <a:r>
              <a:rPr lang="cs-CZ" altLang="cs-CZ" sz="1800" dirty="0"/>
              <a:t>  Ochrana a zachování archeologického kulturního dědictví pro budoucí generace za účelem </a:t>
            </a:r>
          </a:p>
          <a:p>
            <a:pPr marL="0" indent="0">
              <a:buNone/>
              <a:defRPr/>
            </a:pPr>
            <a:r>
              <a:rPr lang="cs-CZ" altLang="cs-CZ" sz="1800" dirty="0"/>
              <a:t>                   vědeckého studia, které přispívá k poznání historie lidstva a jeho  vztahu k přirozenému prostředí</a:t>
            </a:r>
            <a:endParaRPr lang="cs-CZ" altLang="cs-CZ" sz="1800" b="1" dirty="0">
              <a:solidFill>
                <a:srgbClr val="FF0000"/>
              </a:solidFill>
            </a:endParaRPr>
          </a:p>
          <a:p>
            <a:pPr marL="609600" indent="-609600">
              <a:defRPr/>
            </a:pPr>
            <a:endParaRPr lang="cs-CZ" altLang="cs-CZ" sz="1400" b="1" dirty="0">
              <a:solidFill>
                <a:srgbClr val="FF0000"/>
              </a:solidFill>
            </a:endParaRPr>
          </a:p>
          <a:p>
            <a:pPr marL="609600" indent="-609600">
              <a:defRPr/>
            </a:pPr>
            <a:r>
              <a:rPr lang="cs-CZ" altLang="cs-CZ" sz="1600" b="1" dirty="0"/>
              <a:t>Zajištění </a:t>
            </a:r>
            <a:r>
              <a:rPr lang="cs-CZ" altLang="cs-CZ" sz="1600" dirty="0"/>
              <a:t> -  právní ochrany movitých i nemovitých archeologických památek</a:t>
            </a:r>
          </a:p>
          <a:p>
            <a:pPr marL="609600" indent="-609600">
              <a:buNone/>
              <a:defRPr/>
            </a:pPr>
            <a:r>
              <a:rPr lang="cs-CZ" altLang="cs-CZ" sz="1600" dirty="0"/>
              <a:t>                               -  odborné provádění výzkumů s využitím nedestruktivních metod průzkumu (in </a:t>
            </a:r>
            <a:r>
              <a:rPr lang="cs-CZ" altLang="cs-CZ" sz="1600" dirty="0" err="1"/>
              <a:t>situ</a:t>
            </a:r>
            <a:r>
              <a:rPr lang="cs-CZ" altLang="cs-CZ" sz="1600" dirty="0"/>
              <a:t> – konzervace)</a:t>
            </a:r>
          </a:p>
          <a:p>
            <a:pPr marL="609600" indent="-609600">
              <a:buNone/>
              <a:defRPr/>
            </a:pPr>
            <a:r>
              <a:rPr lang="cs-CZ" altLang="cs-CZ" sz="1600" dirty="0"/>
              <a:t>                               -  fyzické ochrany archeologického dědictví (rezervace, uložení)</a:t>
            </a:r>
          </a:p>
          <a:p>
            <a:pPr marL="609600" indent="-609600">
              <a:buNone/>
              <a:defRPr/>
            </a:pPr>
            <a:r>
              <a:rPr lang="cs-CZ" altLang="cs-CZ" sz="1600" dirty="0"/>
              <a:t>                               -  úhrady nákladů výzkumu a konzervace nálezů</a:t>
            </a:r>
          </a:p>
          <a:p>
            <a:pPr marL="609600" indent="-609600">
              <a:buNone/>
              <a:defRPr/>
            </a:pPr>
            <a:r>
              <a:rPr lang="cs-CZ" altLang="cs-CZ" sz="1600" dirty="0"/>
              <a:t>                               -  šíření vědeckých informací o výsledcích výzkumů (publikace aj.)</a:t>
            </a:r>
          </a:p>
          <a:p>
            <a:pPr marL="609600" indent="-609600">
              <a:buNone/>
              <a:defRPr/>
            </a:pPr>
            <a:r>
              <a:rPr lang="cs-CZ" altLang="cs-CZ" sz="1600" dirty="0"/>
              <a:t>                               -  zabránění nezákonnému obchodu s archeologickým dědictvím </a:t>
            </a:r>
          </a:p>
          <a:p>
            <a:pPr marL="609600" indent="-609600">
              <a:buNone/>
              <a:defRPr/>
            </a:pPr>
            <a:r>
              <a:rPr lang="cs-CZ" altLang="cs-CZ" sz="1600" dirty="0"/>
              <a:t>                               -  kontrolu naplňování Úmluvy Výborem expertů</a:t>
            </a:r>
            <a:endParaRPr lang="cs-CZ" altLang="cs-CZ" dirty="0"/>
          </a:p>
        </p:txBody>
      </p:sp>
    </p:spTree>
    <p:extLst>
      <p:ext uri="{BB962C8B-B14F-4D97-AF65-F5344CB8AC3E}">
        <p14:creationId xmlns:p14="http://schemas.microsoft.com/office/powerpoint/2010/main" val="840083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5"/>
          <p:cNvSpPr>
            <a:spLocks noGrp="1" noChangeArrowheads="1"/>
          </p:cNvSpPr>
          <p:nvPr>
            <p:ph idx="1"/>
          </p:nvPr>
        </p:nvSpPr>
        <p:spPr>
          <a:xfrm>
            <a:off x="637309" y="775855"/>
            <a:ext cx="11319163" cy="6082145"/>
          </a:xfrm>
        </p:spPr>
        <p:txBody>
          <a:bodyPr>
            <a:normAutofit lnSpcReduction="10000"/>
          </a:bodyPr>
          <a:lstStyle/>
          <a:p>
            <a:pPr marL="609600" indent="-609600">
              <a:buNone/>
            </a:pPr>
            <a:r>
              <a:rPr lang="cs-CZ" altLang="cs-CZ" sz="2400" b="1" dirty="0">
                <a:solidFill>
                  <a:srgbClr val="FF0000"/>
                </a:solidFill>
              </a:rPr>
              <a:t>2)   Národní legislativa:</a:t>
            </a:r>
            <a:r>
              <a:rPr lang="cs-CZ" altLang="cs-CZ" sz="1800" dirty="0"/>
              <a:t>       (právní předpisy státu)</a:t>
            </a:r>
          </a:p>
          <a:p>
            <a:pPr marL="609600" indent="-609600">
              <a:buNone/>
            </a:pPr>
            <a:endParaRPr lang="cs-CZ" altLang="cs-CZ" sz="1800" dirty="0"/>
          </a:p>
          <a:p>
            <a:pPr marL="609600" indent="-609600">
              <a:buNone/>
            </a:pPr>
            <a:r>
              <a:rPr lang="cs-CZ" altLang="cs-CZ" sz="1800" dirty="0"/>
              <a:t>   a)  </a:t>
            </a:r>
            <a:r>
              <a:rPr lang="cs-CZ" altLang="cs-CZ" sz="1800" i="1" dirty="0"/>
              <a:t> </a:t>
            </a:r>
            <a:r>
              <a:rPr lang="cs-CZ" altLang="cs-CZ" sz="1800" b="1" dirty="0"/>
              <a:t>Zákonné akty: </a:t>
            </a:r>
          </a:p>
          <a:p>
            <a:pPr marL="609600" indent="-609600">
              <a:buNone/>
            </a:pPr>
            <a:endParaRPr lang="cs-CZ" altLang="cs-CZ" sz="1800" b="1" dirty="0"/>
          </a:p>
          <a:p>
            <a:pPr marL="609600" indent="-609600"/>
            <a:r>
              <a:rPr lang="cs-CZ" altLang="cs-CZ" sz="1800" dirty="0"/>
              <a:t> Zákon č. 20/1987 Sb., o státní památkové péči   </a:t>
            </a:r>
            <a:r>
              <a:rPr lang="cs-CZ" altLang="cs-CZ" sz="1800" b="1" dirty="0"/>
              <a:t>(tzv. památkový zákon)</a:t>
            </a:r>
          </a:p>
          <a:p>
            <a:pPr marL="609600" indent="-609600">
              <a:buNone/>
            </a:pPr>
            <a:r>
              <a:rPr lang="cs-CZ" altLang="cs-CZ" sz="1800" dirty="0"/>
              <a:t>              (nový návrh: Provádění archeologických výzkumů § 76 – 104 aj.) </a:t>
            </a:r>
          </a:p>
          <a:p>
            <a:pPr marL="609600" indent="-609600">
              <a:buNone/>
            </a:pPr>
            <a:endParaRPr lang="cs-CZ" altLang="cs-CZ" sz="1800" dirty="0"/>
          </a:p>
          <a:p>
            <a:pPr marL="609600" indent="-609600"/>
            <a:r>
              <a:rPr lang="cs-CZ" altLang="cs-CZ" sz="1800" dirty="0"/>
              <a:t> Zákon č. 122/2000, o ochraně sbírek muzejní povahy   </a:t>
            </a:r>
            <a:r>
              <a:rPr lang="cs-CZ" altLang="cs-CZ" sz="1800" b="1" dirty="0"/>
              <a:t>(tzv. zákon o sbírkách)</a:t>
            </a:r>
          </a:p>
          <a:p>
            <a:pPr marL="609600" indent="-609600"/>
            <a:endParaRPr lang="cs-CZ" altLang="cs-CZ" sz="1800" dirty="0"/>
          </a:p>
          <a:p>
            <a:pPr marL="609600" indent="-609600"/>
            <a:r>
              <a:rPr lang="cs-CZ" altLang="cs-CZ" sz="1800" dirty="0"/>
              <a:t> Zákon č. 183/2006 Sb., o územním plánování a stavebním řádu  </a:t>
            </a:r>
            <a:r>
              <a:rPr lang="cs-CZ" altLang="cs-CZ" sz="1800" b="1" dirty="0"/>
              <a:t>(tzv. stavební  zákon)</a:t>
            </a:r>
          </a:p>
          <a:p>
            <a:pPr marL="609600" indent="-609600">
              <a:buNone/>
            </a:pPr>
            <a:endParaRPr lang="cs-CZ" altLang="cs-CZ" sz="1800" dirty="0"/>
          </a:p>
          <a:p>
            <a:pPr marL="609600" indent="-609600">
              <a:buNone/>
            </a:pPr>
            <a:r>
              <a:rPr lang="cs-CZ" altLang="cs-CZ" sz="1800" i="1" dirty="0"/>
              <a:t>   </a:t>
            </a:r>
            <a:r>
              <a:rPr lang="cs-CZ" altLang="cs-CZ" sz="1800" dirty="0"/>
              <a:t>b)    </a:t>
            </a:r>
            <a:r>
              <a:rPr lang="cs-CZ" altLang="cs-CZ" sz="1800" b="1" dirty="0"/>
              <a:t>Podzákonné akty: </a:t>
            </a:r>
          </a:p>
          <a:p>
            <a:pPr marL="609600" indent="-609600"/>
            <a:r>
              <a:rPr lang="cs-CZ" altLang="cs-CZ" sz="1800" dirty="0"/>
              <a:t>Dohoda o rozsahu a podmínkách provádění archeologických výzkumů na základě § 21, odst. 2 zákona 20/1987 Sb., o státní památkové péči.</a:t>
            </a:r>
          </a:p>
          <a:p>
            <a:pPr marL="609600" indent="-609600"/>
            <a:endParaRPr lang="cs-CZ" altLang="cs-CZ" sz="1800" dirty="0"/>
          </a:p>
          <a:p>
            <a:pPr marL="609600" indent="-609600"/>
            <a:r>
              <a:rPr lang="cs-CZ" altLang="cs-CZ" sz="1800" dirty="0"/>
              <a:t>Vyhláška MK č. 275/2000 Sb. a Metodický pokyn k zajišťování správy, evidence a ochrany sbírek muzejní povahy v muzeích a galeriích zřizovaných ČR nebo samosprávnými celky.</a:t>
            </a:r>
          </a:p>
          <a:p>
            <a:pPr marL="609600" indent="-609600"/>
            <a:endParaRPr lang="cs-CZ" altLang="cs-CZ" sz="1800" dirty="0"/>
          </a:p>
          <a:p>
            <a:pPr marL="609600" indent="-609600">
              <a:lnSpc>
                <a:spcPct val="80000"/>
              </a:lnSpc>
              <a:buNone/>
            </a:pPr>
            <a:endParaRPr lang="cs-CZ" altLang="cs-CZ" sz="1800" dirty="0"/>
          </a:p>
          <a:p>
            <a:pPr marL="609600" indent="-609600"/>
            <a:endParaRPr lang="cs-CZ" altLang="cs-CZ" sz="1800" dirty="0"/>
          </a:p>
          <a:p>
            <a:pPr marL="609600" indent="-609600">
              <a:buNone/>
            </a:pPr>
            <a:endParaRPr lang="cs-CZ" altLang="cs-CZ" sz="1800" dirty="0"/>
          </a:p>
          <a:p>
            <a:pPr marL="609600" indent="-609600">
              <a:buNone/>
            </a:pPr>
            <a:endParaRPr lang="cs-CZ" altLang="cs-CZ" sz="1800" dirty="0"/>
          </a:p>
        </p:txBody>
      </p:sp>
    </p:spTree>
    <p:extLst>
      <p:ext uri="{BB962C8B-B14F-4D97-AF65-F5344CB8AC3E}">
        <p14:creationId xmlns:p14="http://schemas.microsoft.com/office/powerpoint/2010/main" val="4202064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035175" y="115888"/>
            <a:ext cx="8229600" cy="1143000"/>
          </a:xfrm>
        </p:spPr>
        <p:txBody>
          <a:bodyPr/>
          <a:lstStyle/>
          <a:p>
            <a:pPr eaLnBrk="1" hangingPunct="1">
              <a:defRPr/>
            </a:pPr>
            <a:r>
              <a:rPr lang="cs-CZ" altLang="cs-CZ" sz="3200" b="1" dirty="0">
                <a:solidFill>
                  <a:srgbClr val="FF0000"/>
                </a:solidFill>
                <a:effectLst>
                  <a:outerShdw blurRad="38100" dist="38100" dir="2700000" algn="tl">
                    <a:srgbClr val="000000">
                      <a:alpha val="43137"/>
                    </a:srgbClr>
                  </a:outerShdw>
                </a:effectLst>
              </a:rPr>
              <a:t>          </a:t>
            </a:r>
            <a:r>
              <a:rPr lang="cs-CZ" altLang="cs-CZ" sz="3200" b="1" dirty="0">
                <a:solidFill>
                  <a:srgbClr val="FF0000"/>
                </a:solidFill>
              </a:rPr>
              <a:t>Společenský význam archeolog. dědictví</a:t>
            </a:r>
          </a:p>
        </p:txBody>
      </p:sp>
      <p:sp>
        <p:nvSpPr>
          <p:cNvPr id="9219" name="Rectangle 3"/>
          <p:cNvSpPr>
            <a:spLocks noGrp="1" noChangeArrowheads="1"/>
          </p:cNvSpPr>
          <p:nvPr>
            <p:ph type="body" idx="1"/>
          </p:nvPr>
        </p:nvSpPr>
        <p:spPr>
          <a:xfrm>
            <a:off x="748145" y="1258888"/>
            <a:ext cx="11194473" cy="5599112"/>
          </a:xfrm>
        </p:spPr>
        <p:txBody>
          <a:bodyPr>
            <a:normAutofit fontScale="92500" lnSpcReduction="10000"/>
          </a:bodyPr>
          <a:lstStyle/>
          <a:p>
            <a:pPr eaLnBrk="1" hangingPunct="1">
              <a:lnSpc>
                <a:spcPct val="80000"/>
              </a:lnSpc>
              <a:defRPr/>
            </a:pPr>
            <a:r>
              <a:rPr lang="cs-CZ" altLang="cs-CZ" sz="1800" b="1" dirty="0">
                <a:solidFill>
                  <a:srgbClr val="FF0000"/>
                </a:solidFill>
              </a:rPr>
              <a:t>Archeologické dědictví:  </a:t>
            </a:r>
          </a:p>
          <a:p>
            <a:pPr marL="0" indent="0">
              <a:lnSpc>
                <a:spcPct val="80000"/>
              </a:lnSpc>
              <a:buNone/>
              <a:defRPr/>
            </a:pPr>
            <a:r>
              <a:rPr lang="cs-CZ" altLang="cs-CZ" sz="1800" b="1" dirty="0">
                <a:solidFill>
                  <a:srgbClr val="FF0000"/>
                </a:solidFill>
              </a:rPr>
              <a:t>      </a:t>
            </a:r>
            <a:r>
              <a:rPr lang="cs-CZ" altLang="cs-CZ" sz="1800" dirty="0"/>
              <a:t>– </a:t>
            </a:r>
            <a:r>
              <a:rPr lang="cs-CZ" altLang="cs-CZ" sz="1800" dirty="0">
                <a:solidFill>
                  <a:srgbClr val="FF0000"/>
                </a:solidFill>
              </a:rPr>
              <a:t> </a:t>
            </a:r>
            <a:r>
              <a:rPr lang="cs-CZ" altLang="cs-CZ" sz="1800" dirty="0"/>
              <a:t>součást našeho hmotného dědictví získaného archeologickými metodami </a:t>
            </a:r>
          </a:p>
          <a:p>
            <a:pPr marL="0" indent="0">
              <a:lnSpc>
                <a:spcPct val="80000"/>
              </a:lnSpc>
              <a:buNone/>
              <a:defRPr/>
            </a:pPr>
            <a:r>
              <a:rPr lang="cs-CZ" altLang="cs-CZ" sz="1800" dirty="0"/>
              <a:t>      –  všechny stopy lidské existence v místech, kde se projevovala lidská činnost jakéhokoli druhu, opuštěných struktur</a:t>
            </a:r>
          </a:p>
          <a:p>
            <a:pPr marL="0" indent="0">
              <a:lnSpc>
                <a:spcPct val="80000"/>
              </a:lnSpc>
              <a:buNone/>
              <a:defRPr/>
            </a:pPr>
            <a:r>
              <a:rPr lang="cs-CZ" altLang="cs-CZ" sz="1800" dirty="0"/>
              <a:t>          a stop, a to na povrchu, v podzemí a pod vodou; zahrnuje i použité materiály“ (Mezinárodní charta Lausanne 1990).</a:t>
            </a:r>
          </a:p>
          <a:p>
            <a:pPr eaLnBrk="1" hangingPunct="1">
              <a:lnSpc>
                <a:spcPct val="80000"/>
              </a:lnSpc>
              <a:buFontTx/>
              <a:buNone/>
              <a:defRPr/>
            </a:pPr>
            <a:endParaRPr lang="cs-CZ" altLang="cs-CZ" sz="1800" dirty="0"/>
          </a:p>
          <a:p>
            <a:pPr eaLnBrk="1" hangingPunct="1">
              <a:lnSpc>
                <a:spcPct val="80000"/>
              </a:lnSpc>
              <a:defRPr/>
            </a:pPr>
            <a:r>
              <a:rPr lang="cs-CZ" altLang="cs-CZ" sz="1800" b="1" dirty="0">
                <a:solidFill>
                  <a:srgbClr val="FF0000"/>
                </a:solidFill>
              </a:rPr>
              <a:t>Výbor pro světové dědictví  </a:t>
            </a:r>
          </a:p>
          <a:p>
            <a:pPr marL="0" indent="0">
              <a:lnSpc>
                <a:spcPct val="80000"/>
              </a:lnSpc>
              <a:buNone/>
              <a:defRPr/>
            </a:pPr>
            <a:r>
              <a:rPr lang="cs-CZ" altLang="cs-CZ" sz="1800" b="1" dirty="0">
                <a:solidFill>
                  <a:srgbClr val="FF0000"/>
                </a:solidFill>
              </a:rPr>
              <a:t>      </a:t>
            </a:r>
            <a:r>
              <a:rPr lang="cs-CZ" altLang="cs-CZ" sz="1800" dirty="0"/>
              <a:t>–  plní úkoly vyplývající z Úmluvy o ochraně svět. kulturního a přírodního dědictví</a:t>
            </a:r>
          </a:p>
          <a:p>
            <a:pPr marL="0" indent="0">
              <a:lnSpc>
                <a:spcPct val="80000"/>
              </a:lnSpc>
              <a:buNone/>
              <a:defRPr/>
            </a:pPr>
            <a:r>
              <a:rPr lang="cs-CZ" altLang="cs-CZ" sz="1800" dirty="0"/>
              <a:t>      –  koordinuje kulturní politiku na mezinárodní úrovni </a:t>
            </a:r>
          </a:p>
          <a:p>
            <a:pPr marL="0" indent="0">
              <a:lnSpc>
                <a:spcPct val="80000"/>
              </a:lnSpc>
              <a:buNone/>
              <a:defRPr/>
            </a:pPr>
            <a:r>
              <a:rPr lang="cs-CZ" altLang="cs-CZ" sz="1800" dirty="0"/>
              <a:t>      –  podporuje vzdělávací a výchovné aktivity, předávání informací atd. </a:t>
            </a:r>
          </a:p>
          <a:p>
            <a:pPr marL="0" indent="0">
              <a:lnSpc>
                <a:spcPct val="80000"/>
              </a:lnSpc>
              <a:buNone/>
              <a:defRPr/>
            </a:pPr>
            <a:r>
              <a:rPr lang="cs-CZ" altLang="cs-CZ" sz="1800" dirty="0"/>
              <a:t>      –  vybírá památky navržené k zapsání do Seznamu světového dědictví </a:t>
            </a:r>
          </a:p>
          <a:p>
            <a:pPr marL="0" indent="0">
              <a:lnSpc>
                <a:spcPct val="80000"/>
              </a:lnSpc>
              <a:buNone/>
              <a:defRPr/>
            </a:pPr>
            <a:endParaRPr lang="cs-CZ" altLang="cs-CZ" sz="1800" dirty="0"/>
          </a:p>
          <a:p>
            <a:pPr eaLnBrk="1" hangingPunct="1">
              <a:lnSpc>
                <a:spcPct val="80000"/>
              </a:lnSpc>
              <a:defRPr/>
            </a:pPr>
            <a:r>
              <a:rPr lang="cs-CZ" altLang="cs-CZ" sz="1800" b="1" dirty="0">
                <a:solidFill>
                  <a:srgbClr val="FF0000"/>
                </a:solidFill>
              </a:rPr>
              <a:t>Seznam světového dědictví </a:t>
            </a:r>
            <a:r>
              <a:rPr lang="cs-CZ" altLang="cs-CZ" sz="1800" dirty="0"/>
              <a:t>(</a:t>
            </a:r>
            <a:r>
              <a:rPr lang="cs-CZ" altLang="cs-CZ" sz="1800" dirty="0" err="1"/>
              <a:t>World</a:t>
            </a:r>
            <a:r>
              <a:rPr lang="cs-CZ" altLang="cs-CZ" sz="1800" dirty="0"/>
              <a:t> </a:t>
            </a:r>
            <a:r>
              <a:rPr lang="cs-CZ" altLang="cs-CZ" sz="1800" dirty="0" err="1"/>
              <a:t>Heritage</a:t>
            </a:r>
            <a:r>
              <a:rPr lang="cs-CZ" altLang="cs-CZ" sz="1800" dirty="0"/>
              <a:t> List)  </a:t>
            </a:r>
          </a:p>
          <a:p>
            <a:pPr marL="0" indent="0">
              <a:lnSpc>
                <a:spcPct val="80000"/>
              </a:lnSpc>
              <a:buNone/>
              <a:defRPr/>
            </a:pPr>
            <a:r>
              <a:rPr lang="cs-CZ" altLang="cs-CZ" sz="1800" dirty="0"/>
              <a:t>      –  výběr nejvýznamnějších památek splňujících řadu odborných kritérií </a:t>
            </a:r>
          </a:p>
          <a:p>
            <a:pPr marL="0" indent="0">
              <a:lnSpc>
                <a:spcPct val="80000"/>
              </a:lnSpc>
              <a:buNone/>
              <a:defRPr/>
            </a:pPr>
            <a:r>
              <a:rPr lang="cs-CZ" altLang="cs-CZ" sz="1800" dirty="0"/>
              <a:t>      –  </a:t>
            </a:r>
            <a:r>
              <a:rPr lang="cs-CZ" sz="1800" dirty="0"/>
              <a:t>vybraná místa jsou organizací (UNESCO) dotovány a chráněny </a:t>
            </a:r>
          </a:p>
          <a:p>
            <a:pPr marL="0" indent="0">
              <a:lnSpc>
                <a:spcPct val="80000"/>
              </a:lnSpc>
              <a:buNone/>
              <a:defRPr/>
            </a:pPr>
            <a:r>
              <a:rPr lang="cs-CZ" sz="1800" dirty="0"/>
              <a:t>      –  Podle Úmluvy o ochraně světového kulturního a přírodního dědictví jsou všechny </a:t>
            </a:r>
          </a:p>
          <a:p>
            <a:pPr marL="0" indent="0">
              <a:lnSpc>
                <a:spcPct val="80000"/>
              </a:lnSpc>
              <a:buNone/>
              <a:defRPr/>
            </a:pPr>
            <a:r>
              <a:rPr lang="cs-CZ" sz="1800" dirty="0"/>
              <a:t>          státy spadající pod UNESCO zavázány ochranou těchto památek. </a:t>
            </a:r>
            <a:endParaRPr lang="cs-CZ" altLang="cs-CZ" sz="1800" dirty="0"/>
          </a:p>
          <a:p>
            <a:pPr marL="0" indent="0">
              <a:lnSpc>
                <a:spcPct val="80000"/>
              </a:lnSpc>
              <a:buNone/>
              <a:defRPr/>
            </a:pPr>
            <a:r>
              <a:rPr lang="cs-CZ" altLang="cs-CZ" sz="1800" dirty="0"/>
              <a:t>      –  2011:  přes 900 položek (12 z ČR) </a:t>
            </a:r>
          </a:p>
          <a:p>
            <a:pPr marL="0" indent="0">
              <a:lnSpc>
                <a:spcPct val="80000"/>
              </a:lnSpc>
              <a:buNone/>
              <a:defRPr/>
            </a:pPr>
            <a:r>
              <a:rPr lang="cs-CZ" altLang="cs-CZ" sz="1800" dirty="0"/>
              <a:t>      –  2018: </a:t>
            </a:r>
            <a:r>
              <a:rPr lang="cs-CZ" sz="1800" dirty="0"/>
              <a:t>1092 položek (167 států: 845 kulturních, 209 přírodních, 38 smíšených)</a:t>
            </a:r>
            <a:endParaRPr lang="cs-CZ" altLang="cs-CZ" sz="1800" dirty="0"/>
          </a:p>
        </p:txBody>
      </p:sp>
    </p:spTree>
    <p:extLst>
      <p:ext uri="{BB962C8B-B14F-4D97-AF65-F5344CB8AC3E}">
        <p14:creationId xmlns:p14="http://schemas.microsoft.com/office/powerpoint/2010/main" val="4292330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cs-CZ" altLang="cs-CZ" sz="2800" b="1">
                <a:solidFill>
                  <a:srgbClr val="FF0000"/>
                </a:solidFill>
              </a:rPr>
              <a:t>Encyklopedie</a:t>
            </a:r>
          </a:p>
        </p:txBody>
      </p:sp>
      <p:sp>
        <p:nvSpPr>
          <p:cNvPr id="114691" name="Rectangle 3"/>
          <p:cNvSpPr>
            <a:spLocks noGrp="1" noChangeArrowheads="1"/>
          </p:cNvSpPr>
          <p:nvPr>
            <p:ph idx="1"/>
          </p:nvPr>
        </p:nvSpPr>
        <p:spPr>
          <a:xfrm>
            <a:off x="1905000" y="1752601"/>
            <a:ext cx="8229600" cy="4525963"/>
          </a:xfrm>
        </p:spPr>
        <p:txBody>
          <a:bodyPr/>
          <a:lstStyle/>
          <a:p>
            <a:r>
              <a:rPr lang="cs-CZ" altLang="cs-CZ" sz="2000"/>
              <a:t>Sklenář – Sklenářová – Slabina – pravěk</a:t>
            </a:r>
          </a:p>
          <a:p>
            <a:r>
              <a:rPr lang="cs-CZ" altLang="cs-CZ" sz="2000"/>
              <a:t>Waldhauser – Keltové v Čechách</a:t>
            </a:r>
          </a:p>
          <a:p>
            <a:r>
              <a:rPr lang="cs-CZ" altLang="cs-CZ" sz="2000"/>
              <a:t>Čižmářová – Keltové na Moravě</a:t>
            </a:r>
          </a:p>
          <a:p>
            <a:r>
              <a:rPr lang="cs-CZ" altLang="cs-CZ" sz="2000"/>
              <a:t>Droberjar – Germáni</a:t>
            </a:r>
          </a:p>
          <a:p>
            <a:r>
              <a:rPr lang="cs-CZ" altLang="cs-CZ" sz="2000"/>
              <a:t>Lutovský – Slované</a:t>
            </a:r>
            <a:br>
              <a:rPr lang="cs-CZ" altLang="cs-CZ" sz="2000"/>
            </a:br>
            <a:endParaRPr lang="cs-CZ" altLang="cs-CZ" sz="2000"/>
          </a:p>
          <a:p>
            <a:r>
              <a:rPr lang="cs-CZ" altLang="cs-CZ" sz="2000"/>
              <a:t>Sklenář, K., 2005: Biografický slovník českých, moravských a slezských archeologů, Praha.</a:t>
            </a:r>
            <a:br>
              <a:rPr lang="cs-CZ" altLang="cs-CZ" sz="2000"/>
            </a:br>
            <a:endParaRPr lang="cs-CZ" altLang="cs-CZ"/>
          </a:p>
        </p:txBody>
      </p:sp>
    </p:spTree>
    <p:extLst>
      <p:ext uri="{BB962C8B-B14F-4D97-AF65-F5344CB8AC3E}">
        <p14:creationId xmlns:p14="http://schemas.microsoft.com/office/powerpoint/2010/main" val="463181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2057400" y="152400"/>
            <a:ext cx="8229600" cy="1143000"/>
          </a:xfrm>
        </p:spPr>
        <p:txBody>
          <a:bodyPr/>
          <a:lstStyle/>
          <a:p>
            <a:r>
              <a:rPr lang="cs-CZ" altLang="cs-CZ" sz="3200" b="1">
                <a:solidFill>
                  <a:srgbClr val="FF0000"/>
                </a:solidFill>
              </a:rPr>
              <a:t>Periodika</a:t>
            </a:r>
            <a:r>
              <a:rPr lang="cs-CZ" altLang="cs-CZ">
                <a:solidFill>
                  <a:srgbClr val="FF0000"/>
                </a:solidFill>
              </a:rPr>
              <a:t> </a:t>
            </a:r>
          </a:p>
        </p:txBody>
      </p:sp>
      <p:sp>
        <p:nvSpPr>
          <p:cNvPr id="133123" name="Rectangle 3"/>
          <p:cNvSpPr>
            <a:spLocks noGrp="1" noChangeArrowheads="1"/>
          </p:cNvSpPr>
          <p:nvPr>
            <p:ph idx="1"/>
          </p:nvPr>
        </p:nvSpPr>
        <p:spPr>
          <a:xfrm>
            <a:off x="1981200" y="1524000"/>
            <a:ext cx="8458200" cy="5334000"/>
          </a:xfrm>
        </p:spPr>
        <p:txBody>
          <a:bodyPr>
            <a:normAutofit lnSpcReduction="10000"/>
          </a:bodyPr>
          <a:lstStyle/>
          <a:p>
            <a:pPr>
              <a:buFontTx/>
              <a:buNone/>
            </a:pPr>
            <a:r>
              <a:rPr lang="cs-CZ" altLang="cs-CZ" sz="2000" b="1">
                <a:solidFill>
                  <a:srgbClr val="FF0000"/>
                </a:solidFill>
              </a:rPr>
              <a:t>Česká:</a:t>
            </a:r>
          </a:p>
          <a:p>
            <a:pPr>
              <a:buFontTx/>
              <a:buNone/>
            </a:pPr>
            <a:endParaRPr lang="cs-CZ" altLang="cs-CZ" sz="2000" b="1">
              <a:solidFill>
                <a:srgbClr val="FF0000"/>
              </a:solidFill>
            </a:endParaRPr>
          </a:p>
          <a:p>
            <a:r>
              <a:rPr lang="cs-CZ" altLang="cs-CZ" sz="2000"/>
              <a:t>Památky archeologické</a:t>
            </a:r>
          </a:p>
          <a:p>
            <a:r>
              <a:rPr lang="cs-CZ" altLang="cs-CZ" sz="2000"/>
              <a:t>Archeologické rozhledy</a:t>
            </a:r>
          </a:p>
          <a:p>
            <a:r>
              <a:rPr lang="cs-CZ" altLang="cs-CZ" sz="2000"/>
              <a:t>Fontes Archeologici Pragensis</a:t>
            </a:r>
          </a:p>
          <a:p>
            <a:r>
              <a:rPr lang="cs-CZ" altLang="cs-CZ" sz="2000"/>
              <a:t>Slovník Národního muzea v Praze</a:t>
            </a:r>
          </a:p>
          <a:p>
            <a:r>
              <a:rPr lang="cs-CZ" altLang="cs-CZ" sz="2000"/>
              <a:t>Časopis Národního muzea v Praze (nejstarší)</a:t>
            </a:r>
          </a:p>
          <a:p>
            <a:r>
              <a:rPr lang="cs-CZ" altLang="cs-CZ" sz="2000"/>
              <a:t>Zprávy České archeologické společnosti</a:t>
            </a:r>
          </a:p>
          <a:p>
            <a:r>
              <a:rPr lang="cs-CZ" altLang="cs-CZ" sz="2000"/>
              <a:t>Výzkumy v Čechách (BZO) – původně Bulletin záchranného oddělení</a:t>
            </a:r>
          </a:p>
          <a:p>
            <a:r>
              <a:rPr lang="cs-CZ" altLang="cs-CZ" sz="2000"/>
              <a:t>Obzor prehistorický (zaniklé) </a:t>
            </a:r>
          </a:p>
          <a:p>
            <a:r>
              <a:rPr lang="cs-CZ" altLang="cs-CZ" sz="2000"/>
              <a:t>Archeologia Historica (středověk)</a:t>
            </a:r>
          </a:p>
          <a:p>
            <a:r>
              <a:rPr lang="cs-CZ" altLang="cs-CZ" sz="2000"/>
              <a:t>Catellologica Bohemica (panská sídla)</a:t>
            </a:r>
          </a:p>
          <a:p>
            <a:r>
              <a:rPr lang="cs-CZ" altLang="cs-CZ" sz="2000"/>
              <a:t>Rekonstrukce a experiment v archeologii (REA)</a:t>
            </a:r>
            <a:br>
              <a:rPr lang="cs-CZ" altLang="cs-CZ" sz="2000"/>
            </a:br>
            <a:endParaRPr lang="cs-CZ" altLang="cs-CZ" sz="2000"/>
          </a:p>
        </p:txBody>
      </p:sp>
    </p:spTree>
    <p:extLst>
      <p:ext uri="{BB962C8B-B14F-4D97-AF65-F5344CB8AC3E}">
        <p14:creationId xmlns:p14="http://schemas.microsoft.com/office/powerpoint/2010/main" val="1765785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cs-CZ" altLang="cs-CZ" sz="2800" b="1">
                <a:solidFill>
                  <a:srgbClr val="FF0000"/>
                </a:solidFill>
              </a:rPr>
              <a:t>Regionální periodika</a:t>
            </a:r>
          </a:p>
        </p:txBody>
      </p:sp>
      <p:sp>
        <p:nvSpPr>
          <p:cNvPr id="134147" name="Rectangle 3"/>
          <p:cNvSpPr>
            <a:spLocks noGrp="1" noChangeArrowheads="1"/>
          </p:cNvSpPr>
          <p:nvPr>
            <p:ph idx="1"/>
          </p:nvPr>
        </p:nvSpPr>
        <p:spPr>
          <a:xfrm>
            <a:off x="1981200" y="1371600"/>
            <a:ext cx="8229600" cy="5257800"/>
          </a:xfrm>
        </p:spPr>
        <p:txBody>
          <a:bodyPr>
            <a:normAutofit fontScale="92500" lnSpcReduction="10000"/>
          </a:bodyPr>
          <a:lstStyle/>
          <a:p>
            <a:r>
              <a:rPr lang="cs-CZ" altLang="cs-CZ" sz="2000"/>
              <a:t>Archeologia Pragensia</a:t>
            </a:r>
          </a:p>
          <a:p>
            <a:r>
              <a:rPr lang="cs-CZ" altLang="cs-CZ" sz="2000"/>
              <a:t>Archeologie ve středních Čechách</a:t>
            </a:r>
          </a:p>
          <a:p>
            <a:r>
              <a:rPr lang="cs-CZ" altLang="cs-CZ" sz="2000"/>
              <a:t>Sborník Západočeského muzea v Plzni – Historie</a:t>
            </a:r>
          </a:p>
          <a:p>
            <a:r>
              <a:rPr lang="cs-CZ" altLang="cs-CZ" sz="2000"/>
              <a:t>Zpravodaj muzea v Hradci Králové – pouze archeologie</a:t>
            </a:r>
          </a:p>
          <a:p>
            <a:r>
              <a:rPr lang="cs-CZ" altLang="cs-CZ" sz="2000"/>
              <a:t>Archeologické výzkumy na Vysočině</a:t>
            </a:r>
          </a:p>
          <a:p>
            <a:r>
              <a:rPr lang="cs-CZ" altLang="cs-CZ" sz="2000"/>
              <a:t>Studie Archeologického ústavu v Brně</a:t>
            </a:r>
          </a:p>
          <a:p>
            <a:r>
              <a:rPr lang="cs-CZ" altLang="cs-CZ" sz="2000"/>
              <a:t>Sborník prací Filisofické fakulty v Brně, řada M</a:t>
            </a:r>
          </a:p>
          <a:p>
            <a:r>
              <a:rPr lang="cs-CZ" altLang="cs-CZ" sz="2000"/>
              <a:t>Časopis moravského zemského muzea v Brně</a:t>
            </a:r>
          </a:p>
          <a:p>
            <a:r>
              <a:rPr lang="cs-CZ" altLang="cs-CZ" sz="2000"/>
              <a:t>Časopis Slezského muzea, série B </a:t>
            </a:r>
          </a:p>
          <a:p>
            <a:r>
              <a:rPr lang="cs-CZ" altLang="cs-CZ" sz="2000"/>
              <a:t>Archeologické výzkumy v Jižních Čechách (AVJČ)</a:t>
            </a:r>
          </a:p>
          <a:p>
            <a:r>
              <a:rPr lang="cs-CZ" altLang="cs-CZ" sz="2000"/>
              <a:t>Časopis pro historii a vlastivědu v jižních Čechách</a:t>
            </a:r>
          </a:p>
          <a:p>
            <a:r>
              <a:rPr lang="cs-CZ" altLang="cs-CZ" sz="2000"/>
              <a:t>Jihočeský sborník historický</a:t>
            </a:r>
          </a:p>
          <a:p>
            <a:r>
              <a:rPr lang="cs-CZ" altLang="cs-CZ" sz="2000"/>
              <a:t>Zlatá stezka</a:t>
            </a:r>
          </a:p>
          <a:p>
            <a:r>
              <a:rPr lang="cs-CZ" altLang="cs-CZ" sz="2000"/>
              <a:t>Husitský Tábor</a:t>
            </a:r>
            <a:br>
              <a:rPr lang="cs-CZ" altLang="cs-CZ" sz="2000"/>
            </a:br>
            <a:endParaRPr lang="cs-CZ" altLang="cs-CZ" sz="2000"/>
          </a:p>
        </p:txBody>
      </p:sp>
    </p:spTree>
    <p:extLst>
      <p:ext uri="{BB962C8B-B14F-4D97-AF65-F5344CB8AC3E}">
        <p14:creationId xmlns:p14="http://schemas.microsoft.com/office/powerpoint/2010/main" val="146847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03564" y="157306"/>
            <a:ext cx="10515600" cy="1325563"/>
          </a:xfrm>
        </p:spPr>
        <p:txBody>
          <a:bodyPr/>
          <a:lstStyle/>
          <a:p>
            <a:r>
              <a:rPr lang="cs-CZ" altLang="cs-CZ" sz="3200" b="1" dirty="0">
                <a:solidFill>
                  <a:srgbClr val="FF0000"/>
                </a:solidFill>
              </a:rPr>
              <a:t>                                               Archeologie</a:t>
            </a:r>
            <a:br>
              <a:rPr lang="cs-CZ" altLang="cs-CZ" sz="3200" b="1" dirty="0"/>
            </a:br>
            <a:r>
              <a:rPr lang="cs-CZ" altLang="cs-CZ" sz="2000" b="1" dirty="0"/>
              <a:t>                                                              </a:t>
            </a:r>
            <a:r>
              <a:rPr lang="cs-CZ" altLang="cs-CZ" sz="2000" b="1" dirty="0" err="1"/>
              <a:t>archaios</a:t>
            </a:r>
            <a:r>
              <a:rPr lang="cs-CZ" altLang="cs-CZ" sz="2000" dirty="0"/>
              <a:t> – starobylý, </a:t>
            </a:r>
            <a:r>
              <a:rPr lang="cs-CZ" altLang="cs-CZ" sz="2000" b="1" dirty="0"/>
              <a:t>logos</a:t>
            </a:r>
            <a:r>
              <a:rPr lang="cs-CZ" altLang="cs-CZ" sz="2000" dirty="0"/>
              <a:t> – nauka</a:t>
            </a:r>
            <a:r>
              <a:rPr lang="cs-CZ" altLang="cs-CZ" sz="2000" dirty="0">
                <a:solidFill>
                  <a:srgbClr val="996633"/>
                </a:solidFill>
              </a:rPr>
              <a:t> </a:t>
            </a:r>
            <a:endParaRPr lang="cs-CZ" sz="2000" dirty="0"/>
          </a:p>
        </p:txBody>
      </p:sp>
      <p:sp>
        <p:nvSpPr>
          <p:cNvPr id="3" name="Zástupný symbol pro obsah 2"/>
          <p:cNvSpPr>
            <a:spLocks noGrp="1"/>
          </p:cNvSpPr>
          <p:nvPr>
            <p:ph idx="1"/>
          </p:nvPr>
        </p:nvSpPr>
        <p:spPr>
          <a:xfrm>
            <a:off x="124691" y="1482869"/>
            <a:ext cx="12067309" cy="5375131"/>
          </a:xfrm>
        </p:spPr>
        <p:txBody>
          <a:bodyPr>
            <a:normAutofit/>
          </a:bodyPr>
          <a:lstStyle/>
          <a:p>
            <a:r>
              <a:rPr lang="cs-CZ" sz="2000" b="1" dirty="0"/>
              <a:t>Řecko:  termín používaný ve významu všeho starobylého (archaického):</a:t>
            </a:r>
          </a:p>
          <a:p>
            <a:pPr marL="0" indent="0">
              <a:buNone/>
            </a:pPr>
            <a:r>
              <a:rPr lang="cs-CZ" sz="2000" dirty="0"/>
              <a:t>    –  </a:t>
            </a:r>
            <a:r>
              <a:rPr lang="cs-CZ" sz="2000" b="1" dirty="0"/>
              <a:t>Thukydides</a:t>
            </a:r>
            <a:r>
              <a:rPr lang="cs-CZ" sz="2000" dirty="0"/>
              <a:t> (460–396 př. n. l.):  řecký historik, zakladatel vědeckého dějepisectví </a:t>
            </a:r>
          </a:p>
          <a:p>
            <a:pPr marL="0" indent="0">
              <a:buNone/>
            </a:pPr>
            <a:r>
              <a:rPr lang="cs-CZ" sz="2000" dirty="0"/>
              <a:t>    –   </a:t>
            </a:r>
            <a:r>
              <a:rPr lang="cs-CZ" sz="2000" b="1" dirty="0"/>
              <a:t>Platon </a:t>
            </a:r>
            <a:r>
              <a:rPr lang="cs-CZ" sz="2000" dirty="0"/>
              <a:t>(424 – 437 př. n. l.):  řecký filozof, zakladatel athénské Akademie (</a:t>
            </a:r>
            <a:r>
              <a:rPr lang="cs-CZ" sz="2000" dirty="0" err="1"/>
              <a:t>dilalogy</a:t>
            </a:r>
            <a:r>
              <a:rPr lang="cs-CZ" sz="2000" dirty="0"/>
              <a:t>) </a:t>
            </a:r>
          </a:p>
          <a:p>
            <a:pPr marL="0" indent="0">
              <a:buNone/>
            </a:pPr>
            <a:r>
              <a:rPr lang="cs-CZ" sz="2000" dirty="0"/>
              <a:t>    –  </a:t>
            </a:r>
            <a:r>
              <a:rPr lang="cs-CZ" sz="2000" b="1" dirty="0" err="1"/>
              <a:t>Dionýsius</a:t>
            </a:r>
            <a:r>
              <a:rPr lang="cs-CZ" sz="2000" b="1" dirty="0"/>
              <a:t> z </a:t>
            </a:r>
            <a:r>
              <a:rPr lang="cs-CZ" sz="2000" b="1" dirty="0" err="1"/>
              <a:t>Halikarnasu</a:t>
            </a:r>
            <a:r>
              <a:rPr lang="cs-CZ" sz="2000" b="1" dirty="0"/>
              <a:t> </a:t>
            </a:r>
            <a:r>
              <a:rPr lang="cs-CZ" sz="2000" dirty="0"/>
              <a:t>(65 – 8 n. l.):  termín:   „římská archeologie“ v dějinách Říma </a:t>
            </a:r>
          </a:p>
          <a:p>
            <a:pPr marL="0" indent="0">
              <a:buNone/>
            </a:pPr>
            <a:r>
              <a:rPr lang="cs-CZ" sz="2000" dirty="0"/>
              <a:t>    –  </a:t>
            </a:r>
            <a:r>
              <a:rPr lang="cs-CZ" sz="2000" b="1" dirty="0" err="1"/>
              <a:t>Jpsephus</a:t>
            </a:r>
            <a:r>
              <a:rPr lang="cs-CZ" sz="2000" b="1" dirty="0"/>
              <a:t> Flavius </a:t>
            </a:r>
            <a:r>
              <a:rPr lang="cs-CZ" sz="2000" dirty="0"/>
              <a:t>(37 – 103 n. l.):  termín:  „judská archeologie“  v dějinách židovské války</a:t>
            </a:r>
          </a:p>
          <a:p>
            <a:pPr marL="0" indent="0">
              <a:buNone/>
            </a:pPr>
            <a:endParaRPr lang="cs-CZ" sz="2000" dirty="0"/>
          </a:p>
          <a:p>
            <a:r>
              <a:rPr lang="cs-CZ" sz="2000" b="1" dirty="0"/>
              <a:t>Řím  </a:t>
            </a:r>
            <a:r>
              <a:rPr lang="cs-CZ" sz="2000" dirty="0"/>
              <a:t>–</a:t>
            </a:r>
            <a:r>
              <a:rPr lang="cs-CZ" sz="2000" b="1" dirty="0"/>
              <a:t>  </a:t>
            </a:r>
            <a:r>
              <a:rPr lang="cs-CZ" sz="2000" dirty="0"/>
              <a:t>místo archeologie se používal termín </a:t>
            </a:r>
            <a:r>
              <a:rPr lang="cs-CZ" sz="2000" b="1" dirty="0" err="1"/>
              <a:t>antiquitates</a:t>
            </a:r>
            <a:r>
              <a:rPr lang="cs-CZ" sz="2000" b="1" dirty="0"/>
              <a:t> (starožitnosti)</a:t>
            </a:r>
            <a:r>
              <a:rPr lang="cs-CZ" sz="2000" dirty="0"/>
              <a:t> a </a:t>
            </a:r>
            <a:r>
              <a:rPr lang="cs-CZ" sz="2000" b="1" dirty="0" err="1"/>
              <a:t>antiquarius</a:t>
            </a:r>
            <a:r>
              <a:rPr lang="cs-CZ" sz="2000" b="1" dirty="0"/>
              <a:t> (milovník starožitností)</a:t>
            </a:r>
          </a:p>
          <a:p>
            <a:r>
              <a:rPr lang="cs-CZ" sz="2000" b="1" dirty="0"/>
              <a:t>starožitnictví  </a:t>
            </a:r>
            <a:r>
              <a:rPr lang="cs-CZ" sz="2000" dirty="0"/>
              <a:t>–  </a:t>
            </a:r>
            <a:r>
              <a:rPr lang="cs-CZ" sz="2000" b="1" dirty="0"/>
              <a:t>starověk:   </a:t>
            </a:r>
            <a:r>
              <a:rPr lang="cs-CZ" sz="2000" dirty="0"/>
              <a:t>příslušníci vyšších vrstev sbírali drahé kameny, řeckou keramiku </a:t>
            </a:r>
          </a:p>
          <a:p>
            <a:pPr marL="0" indent="0">
              <a:buNone/>
            </a:pPr>
            <a:r>
              <a:rPr lang="cs-CZ" sz="2000" dirty="0"/>
              <a:t>                              –  </a:t>
            </a:r>
            <a:r>
              <a:rPr lang="cs-CZ" sz="2000" b="1" dirty="0"/>
              <a:t>středověk: </a:t>
            </a:r>
            <a:r>
              <a:rPr lang="cs-CZ" sz="2000" dirty="0"/>
              <a:t> kosti </a:t>
            </a:r>
            <a:r>
              <a:rPr lang="cs-CZ" sz="2000" dirty="0" err="1"/>
              <a:t>pleistocénních</a:t>
            </a:r>
            <a:r>
              <a:rPr lang="cs-CZ" sz="2000" dirty="0"/>
              <a:t> zvířat považovány za kosti obrů nebo draků</a:t>
            </a:r>
          </a:p>
          <a:p>
            <a:pPr marL="0" indent="0">
              <a:buNone/>
            </a:pPr>
            <a:endParaRPr lang="cs-CZ" sz="2000" b="1" dirty="0"/>
          </a:p>
          <a:p>
            <a:r>
              <a:rPr lang="cs-CZ" sz="2000" b="1" dirty="0"/>
              <a:t>Václav Hájek z Libočan  </a:t>
            </a:r>
            <a:r>
              <a:rPr lang="cs-CZ" sz="2000" dirty="0"/>
              <a:t>–  Kronika česká:   zmínka o hrobu praotce Čecha v obci </a:t>
            </a:r>
            <a:r>
              <a:rPr lang="cs-CZ" sz="2000" dirty="0" err="1"/>
              <a:t>Ctiňovec</a:t>
            </a:r>
            <a:r>
              <a:rPr lang="cs-CZ" sz="2000" dirty="0"/>
              <a:t> </a:t>
            </a:r>
          </a:p>
          <a:p>
            <a:pPr marL="0" indent="0">
              <a:buNone/>
            </a:pPr>
            <a:r>
              <a:rPr lang="cs-CZ" sz="2000" dirty="0"/>
              <a:t>                                               –  Zdeněk Vojtěch Popel z Lobkovic (1568-1628):  nechal udělat průzkum na návrší Želiv   </a:t>
            </a:r>
          </a:p>
          <a:p>
            <a:pPr marL="0" indent="0">
              <a:buNone/>
            </a:pPr>
            <a:r>
              <a:rPr lang="cs-CZ" sz="2000" dirty="0"/>
              <a:t>                                               –  nejstarší doložený terénní výzkum v Čechách </a:t>
            </a:r>
            <a:endParaRPr lang="cs-CZ" sz="2000" b="1" dirty="0"/>
          </a:p>
        </p:txBody>
      </p:sp>
    </p:spTree>
    <p:extLst>
      <p:ext uri="{BB962C8B-B14F-4D97-AF65-F5344CB8AC3E}">
        <p14:creationId xmlns:p14="http://schemas.microsoft.com/office/powerpoint/2010/main" val="619877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cs-CZ" altLang="cs-CZ" sz="3200" b="1">
                <a:solidFill>
                  <a:srgbClr val="FF0000"/>
                </a:solidFill>
              </a:rPr>
              <a:t>Zahraniční periodika</a:t>
            </a:r>
          </a:p>
        </p:txBody>
      </p:sp>
      <p:sp>
        <p:nvSpPr>
          <p:cNvPr id="135171" name="Rectangle 3"/>
          <p:cNvSpPr>
            <a:spLocks noGrp="1" noChangeArrowheads="1"/>
          </p:cNvSpPr>
          <p:nvPr>
            <p:ph idx="1"/>
          </p:nvPr>
        </p:nvSpPr>
        <p:spPr/>
        <p:txBody>
          <a:bodyPr>
            <a:normAutofit fontScale="92500" lnSpcReduction="10000"/>
          </a:bodyPr>
          <a:lstStyle/>
          <a:p>
            <a:r>
              <a:rPr lang="cs-CZ" altLang="cs-CZ" sz="2000" b="1" dirty="0">
                <a:solidFill>
                  <a:srgbClr val="FF0000"/>
                </a:solidFill>
              </a:rPr>
              <a:t>SLOVENSKO</a:t>
            </a:r>
          </a:p>
          <a:p>
            <a:r>
              <a:rPr lang="cs-CZ" altLang="cs-CZ" sz="2000" dirty="0"/>
              <a:t>Slovenská </a:t>
            </a:r>
            <a:r>
              <a:rPr lang="cs-CZ" altLang="cs-CZ" sz="2000" dirty="0" err="1"/>
              <a:t>archeológia</a:t>
            </a:r>
            <a:endParaRPr lang="cs-CZ" altLang="cs-CZ" sz="2000" dirty="0"/>
          </a:p>
          <a:p>
            <a:r>
              <a:rPr lang="cs-CZ" altLang="cs-CZ" sz="2000" dirty="0" err="1"/>
              <a:t>Študijní</a:t>
            </a:r>
            <a:r>
              <a:rPr lang="cs-CZ" altLang="cs-CZ" sz="2000" dirty="0"/>
              <a:t> </a:t>
            </a:r>
            <a:r>
              <a:rPr lang="cs-CZ" altLang="cs-CZ" sz="2000" dirty="0" err="1"/>
              <a:t>zvesti</a:t>
            </a:r>
            <a:r>
              <a:rPr lang="cs-CZ" altLang="cs-CZ" sz="2000" dirty="0"/>
              <a:t> AÚ SAV</a:t>
            </a:r>
          </a:p>
          <a:p>
            <a:r>
              <a:rPr lang="cs-CZ" altLang="cs-CZ" sz="2000" dirty="0"/>
              <a:t>Archeologické výzkumy a nálezy na Slovensku (AVANS)</a:t>
            </a:r>
          </a:p>
          <a:p>
            <a:r>
              <a:rPr lang="cs-CZ" altLang="cs-CZ" sz="2000" b="1" dirty="0">
                <a:solidFill>
                  <a:srgbClr val="FF0000"/>
                </a:solidFill>
              </a:rPr>
              <a:t>RAKOUSKO </a:t>
            </a:r>
          </a:p>
          <a:p>
            <a:r>
              <a:rPr lang="cs-CZ" altLang="cs-CZ" sz="2000" dirty="0" err="1"/>
              <a:t>Archäologie</a:t>
            </a:r>
            <a:r>
              <a:rPr lang="cs-CZ" altLang="cs-CZ" sz="2000" dirty="0"/>
              <a:t> </a:t>
            </a:r>
            <a:r>
              <a:rPr lang="cs-CZ" altLang="cs-CZ" sz="2000" dirty="0" err="1"/>
              <a:t>Ősterreich</a:t>
            </a:r>
            <a:endParaRPr lang="cs-CZ" altLang="cs-CZ" sz="2000" dirty="0"/>
          </a:p>
          <a:p>
            <a:r>
              <a:rPr lang="cs-CZ" altLang="cs-CZ" sz="2000" dirty="0" err="1"/>
              <a:t>Linzer</a:t>
            </a:r>
            <a:r>
              <a:rPr lang="cs-CZ" altLang="cs-CZ" sz="2000" dirty="0"/>
              <a:t> </a:t>
            </a:r>
            <a:r>
              <a:rPr lang="cs-CZ" altLang="cs-CZ" sz="2000" dirty="0" err="1"/>
              <a:t>Archäologische</a:t>
            </a:r>
            <a:r>
              <a:rPr lang="cs-CZ" altLang="cs-CZ" sz="2000" dirty="0"/>
              <a:t> </a:t>
            </a:r>
            <a:r>
              <a:rPr lang="cs-CZ" altLang="cs-CZ" sz="2000" dirty="0" err="1"/>
              <a:t>Forschungen</a:t>
            </a:r>
            <a:endParaRPr lang="cs-CZ" altLang="cs-CZ" sz="2000" dirty="0"/>
          </a:p>
          <a:p>
            <a:r>
              <a:rPr lang="cs-CZ" altLang="cs-CZ" sz="2000" b="1" dirty="0">
                <a:solidFill>
                  <a:srgbClr val="FF0000"/>
                </a:solidFill>
              </a:rPr>
              <a:t>NĚMECKO</a:t>
            </a:r>
          </a:p>
          <a:p>
            <a:r>
              <a:rPr lang="cs-CZ" altLang="cs-CZ" sz="2000" dirty="0"/>
              <a:t>Germania </a:t>
            </a:r>
          </a:p>
          <a:p>
            <a:r>
              <a:rPr lang="cs-CZ" altLang="cs-CZ" sz="2000" dirty="0" err="1"/>
              <a:t>Archäologisches</a:t>
            </a:r>
            <a:r>
              <a:rPr lang="cs-CZ" altLang="cs-CZ" sz="2000" dirty="0"/>
              <a:t> </a:t>
            </a:r>
            <a:r>
              <a:rPr lang="cs-CZ" altLang="cs-CZ" sz="2000" dirty="0" err="1"/>
              <a:t>Korrespondenzblatt</a:t>
            </a:r>
            <a:r>
              <a:rPr lang="cs-CZ" altLang="cs-CZ" sz="2000" dirty="0"/>
              <a:t> – celosvětová archeologie </a:t>
            </a:r>
          </a:p>
          <a:p>
            <a:r>
              <a:rPr lang="cs-CZ" altLang="cs-CZ" sz="2000" dirty="0" err="1"/>
              <a:t>Berichte</a:t>
            </a:r>
            <a:r>
              <a:rPr lang="cs-CZ" altLang="cs-CZ" sz="2000" dirty="0"/>
              <a:t> der </a:t>
            </a:r>
            <a:r>
              <a:rPr lang="cs-CZ" altLang="cs-CZ" sz="2000" dirty="0" err="1"/>
              <a:t>Römisch</a:t>
            </a:r>
            <a:r>
              <a:rPr lang="cs-CZ" altLang="cs-CZ" sz="2000" dirty="0"/>
              <a:t> – </a:t>
            </a:r>
            <a:r>
              <a:rPr lang="cs-CZ" altLang="cs-CZ" sz="2000" dirty="0" err="1"/>
              <a:t>Germanischen</a:t>
            </a:r>
            <a:r>
              <a:rPr lang="cs-CZ" altLang="cs-CZ" sz="2000" dirty="0"/>
              <a:t> </a:t>
            </a:r>
            <a:r>
              <a:rPr lang="cs-CZ" altLang="cs-CZ" sz="2000" dirty="0" err="1"/>
              <a:t>Kommission</a:t>
            </a:r>
            <a:r>
              <a:rPr lang="cs-CZ" altLang="cs-CZ" sz="2000" dirty="0"/>
              <a:t> (KGK) – archeologie</a:t>
            </a:r>
          </a:p>
          <a:p>
            <a:r>
              <a:rPr lang="cs-CZ" altLang="cs-CZ" sz="2000" dirty="0" err="1"/>
              <a:t>Das</a:t>
            </a:r>
            <a:r>
              <a:rPr lang="cs-CZ" altLang="cs-CZ" sz="2000" dirty="0"/>
              <a:t> </a:t>
            </a:r>
            <a:r>
              <a:rPr lang="cs-CZ" altLang="cs-CZ" sz="2000" dirty="0" err="1"/>
              <a:t>archaäologische</a:t>
            </a:r>
            <a:r>
              <a:rPr lang="cs-CZ" altLang="cs-CZ" sz="2000" dirty="0"/>
              <a:t> </a:t>
            </a:r>
            <a:r>
              <a:rPr lang="cs-CZ" altLang="cs-CZ" sz="2000" dirty="0" err="1"/>
              <a:t>Jahr</a:t>
            </a:r>
            <a:r>
              <a:rPr lang="cs-CZ" altLang="cs-CZ" sz="2000" dirty="0"/>
              <a:t> in </a:t>
            </a:r>
            <a:r>
              <a:rPr lang="cs-CZ" altLang="cs-CZ" sz="2000" dirty="0" err="1"/>
              <a:t>Bayern</a:t>
            </a:r>
            <a:endParaRPr lang="cs-CZ" altLang="cs-CZ" sz="2000" dirty="0"/>
          </a:p>
          <a:p>
            <a:endParaRPr lang="cs-CZ" altLang="cs-CZ" dirty="0"/>
          </a:p>
        </p:txBody>
      </p:sp>
    </p:spTree>
    <p:extLst>
      <p:ext uri="{BB962C8B-B14F-4D97-AF65-F5344CB8AC3E}">
        <p14:creationId xmlns:p14="http://schemas.microsoft.com/office/powerpoint/2010/main" val="25628244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idx="1"/>
          </p:nvPr>
        </p:nvSpPr>
        <p:spPr>
          <a:xfrm>
            <a:off x="1981200" y="457201"/>
            <a:ext cx="8229600" cy="5668963"/>
          </a:xfrm>
        </p:spPr>
        <p:txBody>
          <a:bodyPr/>
          <a:lstStyle/>
          <a:p>
            <a:r>
              <a:rPr lang="cs-CZ" altLang="cs-CZ" sz="2000" b="1">
                <a:solidFill>
                  <a:srgbClr val="FF0000"/>
                </a:solidFill>
              </a:rPr>
              <a:t>POLSKO</a:t>
            </a:r>
          </a:p>
          <a:p>
            <a:r>
              <a:rPr lang="cs-CZ" altLang="cs-CZ" sz="2000"/>
              <a:t>Silesia Antiqua</a:t>
            </a:r>
          </a:p>
          <a:p>
            <a:r>
              <a:rPr lang="cs-CZ" altLang="cs-CZ" sz="2000"/>
              <a:t>Wiadomoszi Archeologiczne</a:t>
            </a:r>
          </a:p>
          <a:p>
            <a:r>
              <a:rPr lang="cs-CZ" altLang="cs-CZ" sz="2000"/>
              <a:t>Przeglad archeilogiczny</a:t>
            </a:r>
          </a:p>
          <a:p>
            <a:r>
              <a:rPr lang="cs-CZ" altLang="cs-CZ" sz="2000" b="1">
                <a:solidFill>
                  <a:srgbClr val="FF0000"/>
                </a:solidFill>
              </a:rPr>
              <a:t>MAĎARSKO</a:t>
            </a:r>
          </a:p>
          <a:p>
            <a:r>
              <a:rPr lang="cs-CZ" altLang="cs-CZ" sz="2000"/>
              <a:t>Folia Archaelogica </a:t>
            </a:r>
          </a:p>
          <a:p>
            <a:endParaRPr lang="cs-CZ" altLang="cs-CZ" sz="2000"/>
          </a:p>
          <a:p>
            <a:endParaRPr lang="cs-CZ" altLang="cs-CZ" sz="2000"/>
          </a:p>
          <a:p>
            <a:pPr>
              <a:buFontTx/>
              <a:buNone/>
            </a:pPr>
            <a:r>
              <a:rPr lang="cs-CZ" altLang="cs-CZ" sz="2000"/>
              <a:t> </a:t>
            </a:r>
          </a:p>
        </p:txBody>
      </p:sp>
    </p:spTree>
    <p:extLst>
      <p:ext uri="{BB962C8B-B14F-4D97-AF65-F5344CB8AC3E}">
        <p14:creationId xmlns:p14="http://schemas.microsoft.com/office/powerpoint/2010/main" val="3928489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872838" y="0"/>
            <a:ext cx="10515600" cy="1325563"/>
          </a:xfrm>
        </p:spPr>
        <p:txBody>
          <a:bodyPr/>
          <a:lstStyle/>
          <a:p>
            <a:r>
              <a:rPr lang="cs-CZ" altLang="cs-CZ" sz="3200" b="1" dirty="0">
                <a:solidFill>
                  <a:srgbClr val="FF0000"/>
                </a:solidFill>
              </a:rPr>
              <a:t>                                   Počátky archeologie </a:t>
            </a:r>
          </a:p>
        </p:txBody>
      </p:sp>
      <p:sp>
        <p:nvSpPr>
          <p:cNvPr id="18435" name="Rectangle 3"/>
          <p:cNvSpPr>
            <a:spLocks noGrp="1" noChangeArrowheads="1"/>
          </p:cNvSpPr>
          <p:nvPr>
            <p:ph type="body" idx="4294967295"/>
          </p:nvPr>
        </p:nvSpPr>
        <p:spPr>
          <a:xfrm>
            <a:off x="581891" y="1052945"/>
            <a:ext cx="11628574" cy="5805055"/>
          </a:xfrm>
        </p:spPr>
        <p:txBody>
          <a:bodyPr>
            <a:normAutofit fontScale="25000" lnSpcReduction="20000"/>
          </a:bodyPr>
          <a:lstStyle/>
          <a:p>
            <a:pPr>
              <a:lnSpc>
                <a:spcPct val="80000"/>
              </a:lnSpc>
              <a:defRPr/>
            </a:pPr>
            <a:endParaRPr lang="cs-CZ" altLang="cs-CZ" sz="2000" b="1" dirty="0"/>
          </a:p>
          <a:p>
            <a:pPr>
              <a:lnSpc>
                <a:spcPct val="80000"/>
              </a:lnSpc>
              <a:defRPr/>
            </a:pPr>
            <a:r>
              <a:rPr lang="cs-CZ" altLang="cs-CZ" sz="8000" b="1" dirty="0"/>
              <a:t>18. a 19. stol.     </a:t>
            </a:r>
            <a:r>
              <a:rPr lang="cs-CZ" altLang="cs-CZ" sz="8000" dirty="0"/>
              <a:t>–   rozvoj archeologie pravěké (období před vznikem písemných památek)</a:t>
            </a:r>
          </a:p>
          <a:p>
            <a:pPr marL="0" indent="0">
              <a:lnSpc>
                <a:spcPct val="80000"/>
              </a:lnSpc>
              <a:buNone/>
              <a:defRPr/>
            </a:pPr>
            <a:r>
              <a:rPr lang="cs-CZ" altLang="cs-CZ" sz="8000" dirty="0"/>
              <a:t>                                 –   předměty kuriózní (starožitnosti) nebo esteticky hodnotné (dějiny umění) </a:t>
            </a:r>
          </a:p>
          <a:p>
            <a:pPr marL="0" indent="0">
              <a:lnSpc>
                <a:spcPct val="80000"/>
              </a:lnSpc>
              <a:buNone/>
              <a:defRPr/>
            </a:pPr>
            <a:endParaRPr lang="cs-CZ" altLang="cs-CZ" sz="3600" dirty="0"/>
          </a:p>
          <a:p>
            <a:pPr marL="0" indent="0">
              <a:lnSpc>
                <a:spcPct val="80000"/>
              </a:lnSpc>
              <a:buNone/>
              <a:defRPr/>
            </a:pPr>
            <a:endParaRPr lang="cs-CZ" altLang="cs-CZ" sz="3600" dirty="0"/>
          </a:p>
          <a:p>
            <a:pPr marL="0" indent="0">
              <a:lnSpc>
                <a:spcPct val="80000"/>
              </a:lnSpc>
              <a:buNone/>
              <a:defRPr/>
            </a:pPr>
            <a:endParaRPr lang="cs-CZ" altLang="cs-CZ" sz="2400" dirty="0"/>
          </a:p>
          <a:p>
            <a:pPr marL="0" indent="0">
              <a:lnSpc>
                <a:spcPct val="80000"/>
              </a:lnSpc>
              <a:buNone/>
              <a:defRPr/>
            </a:pPr>
            <a:endParaRPr lang="cs-CZ" altLang="cs-CZ" sz="2400" dirty="0"/>
          </a:p>
          <a:p>
            <a:pPr marL="0" indent="0">
              <a:lnSpc>
                <a:spcPct val="80000"/>
              </a:lnSpc>
              <a:buNone/>
              <a:defRPr/>
            </a:pPr>
            <a:endParaRPr lang="cs-CZ" altLang="cs-CZ" sz="2400" dirty="0"/>
          </a:p>
          <a:p>
            <a:pPr marL="0" indent="0">
              <a:lnSpc>
                <a:spcPct val="80000"/>
              </a:lnSpc>
              <a:buNone/>
              <a:defRPr/>
            </a:pPr>
            <a:endParaRPr lang="cs-CZ" altLang="cs-CZ" sz="2400" dirty="0"/>
          </a:p>
          <a:p>
            <a:pPr marL="0" indent="0">
              <a:lnSpc>
                <a:spcPct val="80000"/>
              </a:lnSpc>
              <a:buNone/>
              <a:defRPr/>
            </a:pPr>
            <a:endParaRPr lang="cs-CZ" altLang="cs-CZ" sz="2400" dirty="0"/>
          </a:p>
          <a:p>
            <a:pPr marL="0" indent="0">
              <a:lnSpc>
                <a:spcPct val="80000"/>
              </a:lnSpc>
              <a:buNone/>
              <a:defRPr/>
            </a:pPr>
            <a:endParaRPr lang="cs-CZ" altLang="cs-CZ" sz="2400" dirty="0"/>
          </a:p>
          <a:p>
            <a:pPr marL="0" indent="0">
              <a:lnSpc>
                <a:spcPct val="80000"/>
              </a:lnSpc>
              <a:buNone/>
              <a:defRPr/>
            </a:pPr>
            <a:endParaRPr lang="cs-CZ" altLang="cs-CZ" sz="2400" dirty="0"/>
          </a:p>
          <a:p>
            <a:pPr marL="0" indent="0">
              <a:lnSpc>
                <a:spcPct val="80000"/>
              </a:lnSpc>
              <a:buNone/>
              <a:defRPr/>
            </a:pPr>
            <a:endParaRPr lang="cs-CZ" altLang="cs-CZ" sz="2400" dirty="0"/>
          </a:p>
          <a:p>
            <a:pPr marL="0" indent="0">
              <a:lnSpc>
                <a:spcPct val="80000"/>
              </a:lnSpc>
              <a:buNone/>
              <a:defRPr/>
            </a:pPr>
            <a:endParaRPr lang="cs-CZ" altLang="cs-CZ" sz="2400" dirty="0"/>
          </a:p>
          <a:p>
            <a:pPr marL="0" indent="0">
              <a:lnSpc>
                <a:spcPct val="80000"/>
              </a:lnSpc>
              <a:buNone/>
              <a:defRPr/>
            </a:pPr>
            <a:endParaRPr lang="cs-CZ" altLang="cs-CZ" sz="2400" dirty="0"/>
          </a:p>
          <a:p>
            <a:pPr marL="0" indent="0">
              <a:lnSpc>
                <a:spcPct val="80000"/>
              </a:lnSpc>
              <a:buNone/>
              <a:defRPr/>
            </a:pPr>
            <a:endParaRPr lang="cs-CZ" altLang="cs-CZ" sz="2400" dirty="0"/>
          </a:p>
          <a:p>
            <a:pPr marL="0" indent="0">
              <a:lnSpc>
                <a:spcPct val="80000"/>
              </a:lnSpc>
              <a:buNone/>
              <a:defRPr/>
            </a:pPr>
            <a:endParaRPr lang="cs-CZ" altLang="cs-CZ" sz="2400" dirty="0"/>
          </a:p>
          <a:p>
            <a:pPr marL="0" indent="0">
              <a:lnSpc>
                <a:spcPct val="80000"/>
              </a:lnSpc>
              <a:buNone/>
              <a:defRPr/>
            </a:pPr>
            <a:endParaRPr lang="cs-CZ" altLang="cs-CZ" sz="2400" dirty="0"/>
          </a:p>
          <a:p>
            <a:pPr marL="0" indent="0">
              <a:lnSpc>
                <a:spcPct val="80000"/>
              </a:lnSpc>
              <a:buNone/>
              <a:defRPr/>
            </a:pPr>
            <a:endParaRPr lang="cs-CZ" altLang="cs-CZ" sz="2400" dirty="0"/>
          </a:p>
          <a:p>
            <a:pPr marL="0" indent="0">
              <a:lnSpc>
                <a:spcPct val="80000"/>
              </a:lnSpc>
              <a:buNone/>
              <a:defRPr/>
            </a:pPr>
            <a:endParaRPr lang="cs-CZ" altLang="cs-CZ" sz="2400" dirty="0"/>
          </a:p>
          <a:p>
            <a:pPr marL="0" indent="0">
              <a:lnSpc>
                <a:spcPct val="80000"/>
              </a:lnSpc>
              <a:buNone/>
              <a:defRPr/>
            </a:pPr>
            <a:endParaRPr lang="cs-CZ" altLang="cs-CZ" sz="2400" dirty="0"/>
          </a:p>
          <a:p>
            <a:pPr marL="0" indent="0">
              <a:lnSpc>
                <a:spcPct val="80000"/>
              </a:lnSpc>
              <a:buNone/>
              <a:defRPr/>
            </a:pPr>
            <a:endParaRPr lang="cs-CZ" altLang="cs-CZ" sz="2400" dirty="0"/>
          </a:p>
          <a:p>
            <a:pPr marL="0" indent="0">
              <a:lnSpc>
                <a:spcPct val="80000"/>
              </a:lnSpc>
              <a:buNone/>
              <a:defRPr/>
            </a:pPr>
            <a:endParaRPr lang="cs-CZ" altLang="cs-CZ" sz="2400" dirty="0"/>
          </a:p>
          <a:p>
            <a:pPr marL="0" indent="0">
              <a:lnSpc>
                <a:spcPct val="80000"/>
              </a:lnSpc>
              <a:buNone/>
              <a:defRPr/>
            </a:pPr>
            <a:r>
              <a:rPr lang="cs-CZ" altLang="cs-CZ" sz="3600" dirty="0"/>
              <a:t>                                                                 </a:t>
            </a:r>
            <a:r>
              <a:rPr lang="cs-CZ" sz="8000" b="1" dirty="0"/>
              <a:t>prehistorie:    </a:t>
            </a:r>
            <a:r>
              <a:rPr lang="cs-CZ" sz="8000" dirty="0"/>
              <a:t>spojována s přírodními vědami (geologie, antropologie, etnologie) </a:t>
            </a:r>
          </a:p>
          <a:p>
            <a:pPr marL="0" indent="0">
              <a:lnSpc>
                <a:spcPct val="80000"/>
              </a:lnSpc>
              <a:buNone/>
              <a:defRPr/>
            </a:pPr>
            <a:r>
              <a:rPr lang="cs-CZ" sz="8000" dirty="0"/>
              <a:t>                             </a:t>
            </a:r>
            <a:r>
              <a:rPr lang="cs-CZ" sz="8000" b="1" dirty="0"/>
              <a:t>historie:</a:t>
            </a:r>
            <a:r>
              <a:rPr lang="cs-CZ" sz="8000" dirty="0"/>
              <a:t>    dějiny psané podle písemných pramenů (despekt vůči archeologii)</a:t>
            </a:r>
          </a:p>
          <a:p>
            <a:pPr marL="0" indent="0">
              <a:lnSpc>
                <a:spcPct val="80000"/>
              </a:lnSpc>
              <a:buNone/>
              <a:defRPr/>
            </a:pPr>
            <a:r>
              <a:rPr lang="cs-CZ" sz="8000" dirty="0"/>
              <a:t>                             </a:t>
            </a:r>
            <a:r>
              <a:rPr lang="cs-CZ" sz="8000" b="1" dirty="0"/>
              <a:t>archeologie:</a:t>
            </a:r>
            <a:r>
              <a:rPr lang="cs-CZ" sz="8000" dirty="0"/>
              <a:t>   neškodná zábava amatérů (pomocná věda historická)</a:t>
            </a:r>
            <a:r>
              <a:rPr lang="cs-CZ" altLang="cs-CZ" sz="8000" dirty="0"/>
              <a:t>          </a:t>
            </a:r>
            <a:endParaRPr lang="cs-CZ" altLang="cs-CZ" sz="8000" b="1" dirty="0"/>
          </a:p>
          <a:p>
            <a:pPr marL="0" indent="0">
              <a:lnSpc>
                <a:spcPct val="80000"/>
              </a:lnSpc>
              <a:buNone/>
              <a:defRPr/>
            </a:pPr>
            <a:endParaRPr lang="cs-CZ" altLang="cs-CZ" sz="8000" b="1" dirty="0"/>
          </a:p>
          <a:p>
            <a:pPr marL="0" indent="0">
              <a:lnSpc>
                <a:spcPct val="80000"/>
              </a:lnSpc>
              <a:buNone/>
              <a:defRPr/>
            </a:pPr>
            <a:endParaRPr lang="cs-CZ" altLang="cs-CZ" sz="8000" dirty="0"/>
          </a:p>
          <a:p>
            <a:pPr marL="0" indent="0">
              <a:lnSpc>
                <a:spcPct val="80000"/>
              </a:lnSpc>
              <a:buNone/>
              <a:defRPr/>
            </a:pPr>
            <a:r>
              <a:rPr lang="cs-CZ" altLang="cs-CZ" sz="8000" dirty="0"/>
              <a:t>                              </a:t>
            </a:r>
          </a:p>
          <a:p>
            <a:pPr marL="0" indent="0">
              <a:lnSpc>
                <a:spcPct val="80000"/>
              </a:lnSpc>
              <a:buNone/>
              <a:defRPr/>
            </a:pPr>
            <a:endParaRPr lang="cs-CZ" altLang="cs-CZ" sz="3600" dirty="0"/>
          </a:p>
          <a:p>
            <a:pPr marL="0" indent="0">
              <a:lnSpc>
                <a:spcPct val="80000"/>
              </a:lnSpc>
              <a:buNone/>
              <a:defRPr/>
            </a:pPr>
            <a:endParaRPr lang="cs-CZ" altLang="cs-CZ" sz="4200" dirty="0"/>
          </a:p>
          <a:p>
            <a:pPr>
              <a:lnSpc>
                <a:spcPct val="80000"/>
              </a:lnSpc>
              <a:defRPr/>
            </a:pPr>
            <a:endParaRPr lang="cs-CZ" altLang="cs-CZ" sz="2000" dirty="0"/>
          </a:p>
        </p:txBody>
      </p:sp>
      <p:pic>
        <p:nvPicPr>
          <p:cNvPr id="4" name="Obrázek 4"/>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31966"/>
          <a:stretch>
            <a:fillRect/>
          </a:stretch>
        </p:blipFill>
        <p:spPr bwMode="auto">
          <a:xfrm>
            <a:off x="3047436" y="2192659"/>
            <a:ext cx="2776448" cy="3114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ázek 5"/>
          <p:cNvPicPr>
            <a:picLocks noChangeAspect="1"/>
          </p:cNvPicPr>
          <p:nvPr/>
        </p:nvPicPr>
        <p:blipFill>
          <a:blip r:embed="rId4" cstate="print">
            <a:extLst>
              <a:ext uri="{28A0092B-C50C-407E-A947-70E740481C1C}">
                <a14:useLocalDpi xmlns:a14="http://schemas.microsoft.com/office/drawing/2010/main" val="0"/>
              </a:ext>
            </a:extLst>
          </a:blip>
          <a:srcRect l="12141" r="9804"/>
          <a:stretch>
            <a:fillRect/>
          </a:stretch>
        </p:blipFill>
        <p:spPr bwMode="auto">
          <a:xfrm>
            <a:off x="4099389" y="3764109"/>
            <a:ext cx="591845" cy="13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brázek 1"/>
          <p:cNvPicPr>
            <a:picLocks noChangeAspect="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l="35225" t="-597" r="15443" b="597"/>
          <a:stretch>
            <a:fillRect/>
          </a:stretch>
        </p:blipFill>
        <p:spPr bwMode="auto">
          <a:xfrm>
            <a:off x="6161059" y="2216585"/>
            <a:ext cx="2664101" cy="3029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ázek 7"/>
          <p:cNvPicPr>
            <a:picLocks noChangeAspect="1"/>
          </p:cNvPicPr>
          <p:nvPr/>
        </p:nvPicPr>
        <p:blipFill>
          <a:blip r:embed="rId7" cstate="print">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7975081" y="3194989"/>
            <a:ext cx="1878702" cy="1409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ovéPole 2"/>
          <p:cNvSpPr txBox="1">
            <a:spLocks noChangeArrowheads="1"/>
          </p:cNvSpPr>
          <p:nvPr/>
        </p:nvSpPr>
        <p:spPr bwMode="auto">
          <a:xfrm>
            <a:off x="3416428" y="2182445"/>
            <a:ext cx="1946682" cy="338554"/>
          </a:xfrm>
          <a:prstGeom prst="rect">
            <a:avLst/>
          </a:prstGeom>
          <a:solidFill>
            <a:schemeClr val="tx1"/>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600" dirty="0">
                <a:solidFill>
                  <a:schemeClr val="bg1"/>
                </a:solidFill>
              </a:rPr>
              <a:t>„Hromové  klíny“</a:t>
            </a:r>
          </a:p>
        </p:txBody>
      </p:sp>
      <p:sp>
        <p:nvSpPr>
          <p:cNvPr id="9" name="TextovéPole 3"/>
          <p:cNvSpPr txBox="1">
            <a:spLocks noChangeArrowheads="1"/>
          </p:cNvSpPr>
          <p:nvPr/>
        </p:nvSpPr>
        <p:spPr bwMode="auto">
          <a:xfrm>
            <a:off x="6456487" y="2273978"/>
            <a:ext cx="2122434" cy="338554"/>
          </a:xfrm>
          <a:prstGeom prst="rect">
            <a:avLst/>
          </a:prstGeom>
          <a:solidFill>
            <a:schemeClr val="tx1"/>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600" dirty="0"/>
              <a:t>„</a:t>
            </a:r>
            <a:r>
              <a:rPr lang="cs-CZ" altLang="cs-CZ" sz="1600" dirty="0">
                <a:solidFill>
                  <a:schemeClr val="bg1"/>
                </a:solidFill>
              </a:rPr>
              <a:t>Duhovky“ –  mince</a:t>
            </a:r>
          </a:p>
        </p:txBody>
      </p:sp>
    </p:spTree>
    <p:extLst>
      <p:ext uri="{BB962C8B-B14F-4D97-AF65-F5344CB8AC3E}">
        <p14:creationId xmlns:p14="http://schemas.microsoft.com/office/powerpoint/2010/main" val="368054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71161"/>
            <a:ext cx="10515600" cy="1325563"/>
          </a:xfrm>
        </p:spPr>
        <p:txBody>
          <a:bodyPr/>
          <a:lstStyle/>
          <a:p>
            <a:r>
              <a:rPr lang="cs-CZ" dirty="0"/>
              <a:t>                               </a:t>
            </a:r>
            <a:r>
              <a:rPr lang="cs-CZ" sz="3200" b="1" dirty="0">
                <a:solidFill>
                  <a:srgbClr val="FF0000"/>
                </a:solidFill>
              </a:rPr>
              <a:t>Archeologie</a:t>
            </a:r>
          </a:p>
        </p:txBody>
      </p:sp>
      <p:sp>
        <p:nvSpPr>
          <p:cNvPr id="3" name="Zástupný symbol pro obsah 2"/>
          <p:cNvSpPr>
            <a:spLocks noGrp="1"/>
          </p:cNvSpPr>
          <p:nvPr>
            <p:ph idx="1"/>
          </p:nvPr>
        </p:nvSpPr>
        <p:spPr/>
        <p:txBody>
          <a:bodyPr>
            <a:normAutofit/>
          </a:bodyPr>
          <a:lstStyle/>
          <a:p>
            <a:r>
              <a:rPr lang="cs-CZ" sz="2400" dirty="0"/>
              <a:t>„Když prostý venkovan zvedne na poli pravěký kamenný nástroj jako „hromový klín“ a vloží ho na půdě své chalupy za trám, aby u něho neuhodilo, nemá to ještě nic společného s archeologií. Když třeba opat kláštera nebo císařský úředník, osvícený četbou učených historických spisů, koupí za pár grošů od venkovana vykopanou hliněnou nádobu nebo právě ten hromový klín a uloží je ve své sbírce jako „nářadí prvních obyvatel Čech“, chystá tím již archeologii hmotný pramenný základ; jeho láska ke starožitnostem je však stále jen pasivní – získává to, co se mu náhodně dostane do rukou. Aby archeologie byla skutečně tím, čím má být, musí jít za svými prameny vědomě až tam, kde jsou uloženy, tedy pod povrch země.“</a:t>
            </a:r>
          </a:p>
          <a:p>
            <a:pPr marL="0" indent="0">
              <a:buNone/>
            </a:pPr>
            <a:r>
              <a:rPr lang="cs-CZ" sz="2400" dirty="0"/>
              <a:t>   </a:t>
            </a:r>
          </a:p>
          <a:p>
            <a:pPr marL="0" indent="0">
              <a:buNone/>
            </a:pPr>
            <a:r>
              <a:rPr lang="cs-CZ" sz="2400" dirty="0"/>
              <a:t>  (</a:t>
            </a:r>
            <a:r>
              <a:rPr lang="cs-CZ" sz="2400" b="1" dirty="0"/>
              <a:t>Karel Sklenář</a:t>
            </a:r>
            <a:r>
              <a:rPr lang="cs-CZ" sz="2400" dirty="0"/>
              <a:t>:  Archeologie a pohanský věk. Praha 1974)</a:t>
            </a:r>
          </a:p>
        </p:txBody>
      </p:sp>
    </p:spTree>
    <p:extLst>
      <p:ext uri="{BB962C8B-B14F-4D97-AF65-F5344CB8AC3E}">
        <p14:creationId xmlns:p14="http://schemas.microsoft.com/office/powerpoint/2010/main" val="1992854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1080655" y="180109"/>
            <a:ext cx="10529454" cy="1143000"/>
          </a:xfrm>
        </p:spPr>
        <p:txBody>
          <a:bodyPr/>
          <a:lstStyle/>
          <a:p>
            <a:pPr eaLnBrk="1" hangingPunct="1"/>
            <a:r>
              <a:rPr lang="cs-CZ" altLang="cs-CZ" sz="3200" b="1" dirty="0">
                <a:solidFill>
                  <a:srgbClr val="FF0000"/>
                </a:solidFill>
              </a:rPr>
              <a:t>                                            Archeologie</a:t>
            </a:r>
            <a:br>
              <a:rPr lang="cs-CZ" altLang="cs-CZ" sz="3200" b="1" dirty="0"/>
            </a:br>
            <a:r>
              <a:rPr lang="cs-CZ" altLang="cs-CZ" sz="3200" b="1" dirty="0"/>
              <a:t>                                      </a:t>
            </a:r>
            <a:r>
              <a:rPr lang="cs-CZ" altLang="cs-CZ" sz="2000" b="1" dirty="0" err="1"/>
              <a:t>archaios</a:t>
            </a:r>
            <a:r>
              <a:rPr lang="cs-CZ" altLang="cs-CZ" sz="2000" dirty="0"/>
              <a:t> – starobylý, </a:t>
            </a:r>
            <a:r>
              <a:rPr lang="cs-CZ" altLang="cs-CZ" sz="2000" b="1" dirty="0"/>
              <a:t>logos</a:t>
            </a:r>
            <a:r>
              <a:rPr lang="cs-CZ" altLang="cs-CZ" sz="2000" dirty="0"/>
              <a:t> – nauka</a:t>
            </a:r>
            <a:r>
              <a:rPr lang="cs-CZ" altLang="cs-CZ" sz="2400" dirty="0">
                <a:solidFill>
                  <a:srgbClr val="996633"/>
                </a:solidFill>
              </a:rPr>
              <a:t> </a:t>
            </a:r>
          </a:p>
        </p:txBody>
      </p:sp>
      <p:sp>
        <p:nvSpPr>
          <p:cNvPr id="6147" name="Rectangle 3"/>
          <p:cNvSpPr>
            <a:spLocks noGrp="1" noChangeArrowheads="1"/>
          </p:cNvSpPr>
          <p:nvPr>
            <p:ph idx="4294967295"/>
          </p:nvPr>
        </p:nvSpPr>
        <p:spPr>
          <a:xfrm>
            <a:off x="581891" y="1440873"/>
            <a:ext cx="11499273" cy="5410200"/>
          </a:xfrm>
        </p:spPr>
        <p:txBody>
          <a:bodyPr>
            <a:normAutofit/>
          </a:bodyPr>
          <a:lstStyle/>
          <a:p>
            <a:pPr eaLnBrk="1" hangingPunct="1">
              <a:defRPr/>
            </a:pPr>
            <a:r>
              <a:rPr lang="cs-CZ" altLang="cs-CZ" sz="1800" b="1" dirty="0">
                <a:solidFill>
                  <a:srgbClr val="FF0000"/>
                </a:solidFill>
              </a:rPr>
              <a:t>Předmět studia</a:t>
            </a:r>
            <a:r>
              <a:rPr lang="cs-CZ" altLang="cs-CZ" sz="1800" dirty="0">
                <a:solidFill>
                  <a:srgbClr val="FF0000"/>
                </a:solidFill>
              </a:rPr>
              <a:t>  </a:t>
            </a:r>
            <a:r>
              <a:rPr lang="cs-CZ" altLang="cs-CZ" sz="1800" dirty="0"/>
              <a:t>–  společenská  věda, která zkoumá lidskou historii prostřednictvím archeologických pramenů </a:t>
            </a:r>
          </a:p>
          <a:p>
            <a:pPr eaLnBrk="1" hangingPunct="1">
              <a:defRPr/>
            </a:pPr>
            <a:endParaRPr lang="cs-CZ" altLang="cs-CZ" sz="1800" dirty="0"/>
          </a:p>
          <a:p>
            <a:pPr eaLnBrk="1" hangingPunct="1">
              <a:defRPr/>
            </a:pPr>
            <a:r>
              <a:rPr lang="cs-CZ" altLang="cs-CZ" sz="1800" b="1" dirty="0">
                <a:solidFill>
                  <a:srgbClr val="FF0000"/>
                </a:solidFill>
              </a:rPr>
              <a:t>Dříve   </a:t>
            </a:r>
            <a:r>
              <a:rPr lang="cs-CZ" altLang="cs-CZ" sz="1800" dirty="0"/>
              <a:t>–</a:t>
            </a:r>
            <a:r>
              <a:rPr lang="cs-CZ" altLang="cs-CZ" sz="1800" b="1" dirty="0">
                <a:solidFill>
                  <a:srgbClr val="FF0000"/>
                </a:solidFill>
              </a:rPr>
              <a:t>  </a:t>
            </a:r>
            <a:r>
              <a:rPr lang="cs-CZ" altLang="cs-CZ" sz="1800" dirty="0"/>
              <a:t> v systému spol. věd byla klasifikována jako pomocná věda historická se specifickými formami průzkumu:</a:t>
            </a:r>
          </a:p>
          <a:p>
            <a:pPr eaLnBrk="1" hangingPunct="1">
              <a:buFontTx/>
              <a:buNone/>
              <a:defRPr/>
            </a:pPr>
            <a:r>
              <a:rPr lang="cs-CZ" altLang="cs-CZ" sz="1800" dirty="0"/>
              <a:t>                      </a:t>
            </a:r>
            <a:r>
              <a:rPr lang="cs-CZ" altLang="cs-CZ" sz="1800" b="1" dirty="0"/>
              <a:t>archeologie</a:t>
            </a:r>
            <a:r>
              <a:rPr lang="cs-CZ" altLang="cs-CZ" sz="1800" dirty="0"/>
              <a:t>  –  hmotné prameny vyhledávala</a:t>
            </a:r>
          </a:p>
          <a:p>
            <a:pPr eaLnBrk="1" hangingPunct="1">
              <a:buFontTx/>
              <a:buNone/>
              <a:defRPr/>
            </a:pPr>
            <a:r>
              <a:rPr lang="cs-CZ" altLang="cs-CZ" sz="1800" dirty="0"/>
              <a:t>                      </a:t>
            </a:r>
            <a:r>
              <a:rPr lang="cs-CZ" altLang="cs-CZ" sz="1800" b="1" dirty="0"/>
              <a:t>prehistorie</a:t>
            </a:r>
            <a:r>
              <a:rPr lang="cs-CZ" altLang="cs-CZ" sz="1800" b="1" dirty="0">
                <a:effectLst>
                  <a:outerShdw blurRad="38100" dist="38100" dir="2700000" algn="tl">
                    <a:srgbClr val="FFFFFF"/>
                  </a:outerShdw>
                </a:effectLst>
              </a:rPr>
              <a:t>  </a:t>
            </a:r>
            <a:r>
              <a:rPr lang="cs-CZ" altLang="cs-CZ" sz="1800" dirty="0"/>
              <a:t>–  hmotné prameny hodnotila</a:t>
            </a:r>
          </a:p>
          <a:p>
            <a:pPr eaLnBrk="1" hangingPunct="1">
              <a:buFontTx/>
              <a:buNone/>
              <a:defRPr/>
            </a:pPr>
            <a:endParaRPr lang="cs-CZ" altLang="cs-CZ" sz="1800" dirty="0"/>
          </a:p>
          <a:p>
            <a:pPr eaLnBrk="1" hangingPunct="1">
              <a:defRPr/>
            </a:pPr>
            <a:r>
              <a:rPr lang="cs-CZ" altLang="cs-CZ" sz="1800" b="1" dirty="0">
                <a:solidFill>
                  <a:srgbClr val="FF0000"/>
                </a:solidFill>
              </a:rPr>
              <a:t>Dnes   </a:t>
            </a:r>
            <a:r>
              <a:rPr lang="cs-CZ" altLang="cs-CZ" sz="1800" dirty="0"/>
              <a:t>–</a:t>
            </a:r>
            <a:r>
              <a:rPr lang="cs-CZ" altLang="cs-CZ" sz="1800" b="1" dirty="0">
                <a:solidFill>
                  <a:srgbClr val="FF0000"/>
                </a:solidFill>
              </a:rPr>
              <a:t> </a:t>
            </a:r>
            <a:r>
              <a:rPr lang="cs-CZ" altLang="cs-CZ" sz="1800" dirty="0"/>
              <a:t>  svébytný vědní obor s vlastní metodologií, který klade otázky týkající se existence člověka v minulosti</a:t>
            </a:r>
          </a:p>
          <a:p>
            <a:pPr eaLnBrk="1" hangingPunct="1">
              <a:defRPr/>
            </a:pPr>
            <a:endParaRPr lang="cs-CZ" altLang="cs-CZ" sz="1800" dirty="0"/>
          </a:p>
          <a:p>
            <a:pPr eaLnBrk="1" hangingPunct="1">
              <a:buFontTx/>
              <a:buNone/>
              <a:defRPr/>
            </a:pPr>
            <a:r>
              <a:rPr lang="cs-CZ" altLang="cs-CZ" sz="1800" dirty="0"/>
              <a:t>                      </a:t>
            </a:r>
            <a:r>
              <a:rPr lang="cs-CZ" altLang="cs-CZ" sz="1800" b="1" dirty="0"/>
              <a:t>prehistorie</a:t>
            </a:r>
            <a:r>
              <a:rPr lang="cs-CZ" altLang="cs-CZ" sz="1800" dirty="0"/>
              <a:t>  –   zkoumá dějiny lidské společnosti na základě archeologických pramenů z období pravěku </a:t>
            </a:r>
          </a:p>
          <a:p>
            <a:pPr eaLnBrk="1" hangingPunct="1">
              <a:buFontTx/>
              <a:buNone/>
              <a:defRPr/>
            </a:pPr>
            <a:r>
              <a:rPr lang="cs-CZ" altLang="cs-CZ" sz="1800" dirty="0"/>
              <a:t>                                                dějiny pravěku:  </a:t>
            </a:r>
            <a:r>
              <a:rPr lang="cs-CZ" altLang="cs-CZ" sz="1800" dirty="0" err="1"/>
              <a:t>Geschichte</a:t>
            </a:r>
            <a:r>
              <a:rPr lang="cs-CZ" altLang="cs-CZ" sz="1800" dirty="0"/>
              <a:t> der </a:t>
            </a:r>
            <a:r>
              <a:rPr lang="cs-CZ" altLang="cs-CZ" sz="1800" dirty="0" err="1"/>
              <a:t>Vorzeit</a:t>
            </a:r>
            <a:r>
              <a:rPr lang="cs-CZ" altLang="cs-CZ" sz="1800" dirty="0"/>
              <a:t>  (</a:t>
            </a:r>
            <a:r>
              <a:rPr lang="cs-CZ" altLang="cs-CZ" sz="1800" dirty="0" err="1"/>
              <a:t>Vorgeschichte</a:t>
            </a:r>
            <a:r>
              <a:rPr lang="cs-CZ" altLang="cs-CZ" sz="1800" dirty="0"/>
              <a:t>) </a:t>
            </a:r>
          </a:p>
          <a:p>
            <a:pPr eaLnBrk="1" hangingPunct="1">
              <a:buFontTx/>
              <a:buNone/>
              <a:defRPr/>
            </a:pPr>
            <a:endParaRPr lang="cs-CZ" altLang="cs-CZ" sz="1800" dirty="0"/>
          </a:p>
          <a:p>
            <a:pPr eaLnBrk="1" hangingPunct="1">
              <a:buFontTx/>
              <a:buNone/>
              <a:defRPr/>
            </a:pPr>
            <a:r>
              <a:rPr lang="cs-CZ" altLang="cs-CZ" sz="1800" dirty="0">
                <a:solidFill>
                  <a:srgbClr val="996633"/>
                </a:solidFill>
              </a:rPr>
              <a:t>                       </a:t>
            </a:r>
            <a:r>
              <a:rPr lang="cs-CZ" altLang="cs-CZ" sz="1800" b="1" dirty="0"/>
              <a:t>protohistorie  </a:t>
            </a:r>
            <a:r>
              <a:rPr lang="cs-CZ" altLang="cs-CZ" sz="1800" dirty="0"/>
              <a:t>–  zkoumá dějiny lidské společnosti na základě archeolog.  a historických  písemných pramenů</a:t>
            </a:r>
          </a:p>
          <a:p>
            <a:pPr eaLnBrk="1" hangingPunct="1">
              <a:buFontTx/>
              <a:buNone/>
              <a:defRPr/>
            </a:pPr>
            <a:r>
              <a:rPr lang="cs-CZ" altLang="cs-CZ" sz="1800" dirty="0"/>
              <a:t>                                                    z období časné doby dějinné:   </a:t>
            </a:r>
            <a:r>
              <a:rPr lang="cs-CZ" altLang="cs-CZ" sz="1800" dirty="0" err="1"/>
              <a:t>Frühgeschichte</a:t>
            </a:r>
            <a:endParaRPr lang="cs-CZ" altLang="cs-CZ" sz="1800" u="sng" dirty="0"/>
          </a:p>
          <a:p>
            <a:pPr eaLnBrk="1" hangingPunct="1">
              <a:buFontTx/>
              <a:buNone/>
              <a:defRPr/>
            </a:pPr>
            <a:endParaRPr lang="cs-CZ" altLang="cs-CZ" sz="1800" u="sng" dirty="0"/>
          </a:p>
          <a:p>
            <a:pPr eaLnBrk="1" hangingPunct="1">
              <a:buFontTx/>
              <a:buNone/>
              <a:defRPr/>
            </a:pPr>
            <a:endParaRPr lang="cs-CZ" altLang="cs-CZ" sz="1800" dirty="0">
              <a:solidFill>
                <a:srgbClr val="996633"/>
              </a:solidFill>
            </a:endParaRPr>
          </a:p>
          <a:p>
            <a:pPr eaLnBrk="1" hangingPunct="1">
              <a:buFontTx/>
              <a:buNone/>
              <a:defRPr/>
            </a:pPr>
            <a:endParaRPr lang="cs-CZ" altLang="cs-CZ" sz="2000" b="1" dirty="0">
              <a:solidFill>
                <a:srgbClr val="996633"/>
              </a:solidFill>
            </a:endParaRPr>
          </a:p>
        </p:txBody>
      </p:sp>
    </p:spTree>
    <p:extLst>
      <p:ext uri="{BB962C8B-B14F-4D97-AF65-F5344CB8AC3E}">
        <p14:creationId xmlns:p14="http://schemas.microsoft.com/office/powerpoint/2010/main" val="411081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4294967295"/>
          </p:nvPr>
        </p:nvSpPr>
        <p:spPr>
          <a:xfrm>
            <a:off x="692727" y="609600"/>
            <a:ext cx="11333018" cy="6248400"/>
          </a:xfrm>
        </p:spPr>
        <p:txBody>
          <a:bodyPr>
            <a:normAutofit/>
          </a:bodyPr>
          <a:lstStyle/>
          <a:p>
            <a:pPr eaLnBrk="1" hangingPunct="1">
              <a:lnSpc>
                <a:spcPct val="80000"/>
              </a:lnSpc>
              <a:buFontTx/>
              <a:buNone/>
            </a:pPr>
            <a:r>
              <a:rPr lang="cs-CZ" altLang="cs-CZ" sz="1800" dirty="0"/>
              <a:t>                                              </a:t>
            </a:r>
          </a:p>
          <a:p>
            <a:pPr>
              <a:lnSpc>
                <a:spcPct val="80000"/>
              </a:lnSpc>
            </a:pPr>
            <a:r>
              <a:rPr lang="cs-CZ" altLang="cs-CZ" sz="1800" b="1" dirty="0">
                <a:solidFill>
                  <a:srgbClr val="FF0000"/>
                </a:solidFill>
              </a:rPr>
              <a:t>Archeologie pravěku</a:t>
            </a:r>
            <a:r>
              <a:rPr lang="cs-CZ" altLang="cs-CZ" sz="1800" b="1" dirty="0"/>
              <a:t>   </a:t>
            </a:r>
            <a:r>
              <a:rPr lang="cs-CZ" altLang="cs-CZ" sz="1800" dirty="0"/>
              <a:t>–   zaměřena na období od nejstaršího vývoje člověka po dobu s písemnými prameny</a:t>
            </a:r>
          </a:p>
          <a:p>
            <a:pPr marL="0" indent="0">
              <a:lnSpc>
                <a:spcPct val="80000"/>
              </a:lnSpc>
              <a:buNone/>
            </a:pPr>
            <a:r>
              <a:rPr lang="cs-CZ" altLang="cs-CZ" sz="1800" dirty="0"/>
              <a:t>                                                  (stěhování národů)</a:t>
            </a:r>
          </a:p>
          <a:p>
            <a:pPr marL="0" indent="0">
              <a:lnSpc>
                <a:spcPct val="80000"/>
              </a:lnSpc>
              <a:buNone/>
            </a:pPr>
            <a:endParaRPr lang="cs-CZ" altLang="cs-CZ" sz="1800" dirty="0"/>
          </a:p>
          <a:p>
            <a:pPr>
              <a:lnSpc>
                <a:spcPct val="80000"/>
              </a:lnSpc>
            </a:pPr>
            <a:r>
              <a:rPr lang="cs-CZ" altLang="cs-CZ" sz="1800" b="1" dirty="0">
                <a:solidFill>
                  <a:srgbClr val="FF0000"/>
                </a:solidFill>
              </a:rPr>
              <a:t>Archeologie středověku</a:t>
            </a:r>
            <a:r>
              <a:rPr lang="cs-CZ" altLang="cs-CZ" sz="1800" b="1" dirty="0"/>
              <a:t>   </a:t>
            </a:r>
            <a:r>
              <a:rPr lang="cs-CZ" altLang="cs-CZ" sz="1800" dirty="0"/>
              <a:t>–   zaměřena na hmotné prameny z období středověku (období 6. – 15/16. stol.)</a:t>
            </a:r>
          </a:p>
          <a:p>
            <a:pPr>
              <a:lnSpc>
                <a:spcPct val="80000"/>
              </a:lnSpc>
              <a:buNone/>
            </a:pPr>
            <a:r>
              <a:rPr lang="cs-CZ" altLang="cs-CZ" sz="1800" dirty="0"/>
              <a:t>                                                  –   Evropa:  476 (rozpad římské říše) až  1492 (objevení Ameriky)     </a:t>
            </a:r>
          </a:p>
          <a:p>
            <a:pPr>
              <a:lnSpc>
                <a:spcPct val="80000"/>
              </a:lnSpc>
              <a:buNone/>
            </a:pPr>
            <a:r>
              <a:rPr lang="cs-CZ" altLang="cs-CZ" sz="1800" dirty="0"/>
              <a:t>                                                  –   u nás:   počátek  568 (odchod Langobardů – konec doby stěhování národů)</a:t>
            </a:r>
          </a:p>
          <a:p>
            <a:pPr>
              <a:lnSpc>
                <a:spcPct val="80000"/>
              </a:lnSpc>
              <a:buNone/>
            </a:pPr>
            <a:r>
              <a:rPr lang="cs-CZ" altLang="cs-CZ" sz="1800" dirty="0"/>
              <a:t>                                                                     konec:    1492  (1450 - objev knihtisku; 1526 - počátek či první pol. 16. stol.</a:t>
            </a:r>
          </a:p>
          <a:p>
            <a:pPr>
              <a:lnSpc>
                <a:spcPct val="80000"/>
              </a:lnSpc>
            </a:pPr>
            <a:endParaRPr lang="cs-CZ" altLang="cs-CZ" sz="1800" dirty="0"/>
          </a:p>
          <a:p>
            <a:pPr>
              <a:lnSpc>
                <a:spcPct val="80000"/>
              </a:lnSpc>
            </a:pPr>
            <a:r>
              <a:rPr lang="cs-CZ" altLang="cs-CZ" sz="1800" b="1" dirty="0">
                <a:solidFill>
                  <a:srgbClr val="FF0000"/>
                </a:solidFill>
              </a:rPr>
              <a:t>Středověká archeologie</a:t>
            </a:r>
            <a:r>
              <a:rPr lang="cs-CZ" altLang="cs-CZ" sz="1800" b="1" dirty="0"/>
              <a:t>   </a:t>
            </a:r>
            <a:r>
              <a:rPr lang="cs-CZ" altLang="cs-CZ" sz="1800" dirty="0"/>
              <a:t>–   dnes se nepoužívá kvůli nepřesnému (sémantickému – významovému) označení:</a:t>
            </a:r>
          </a:p>
          <a:p>
            <a:pPr>
              <a:lnSpc>
                <a:spcPct val="80000"/>
              </a:lnSpc>
              <a:buNone/>
            </a:pPr>
            <a:r>
              <a:rPr lang="cs-CZ" altLang="cs-CZ" sz="1800" dirty="0"/>
              <a:t>                                                        ve středověku archeologie nebyla</a:t>
            </a:r>
          </a:p>
          <a:p>
            <a:pPr>
              <a:lnSpc>
                <a:spcPct val="80000"/>
              </a:lnSpc>
              <a:buNone/>
            </a:pPr>
            <a:r>
              <a:rPr lang="cs-CZ" altLang="cs-CZ" sz="1800" dirty="0"/>
              <a:t>                                                        časově - zasahuje až do raného novověku </a:t>
            </a:r>
          </a:p>
          <a:p>
            <a:pPr>
              <a:lnSpc>
                <a:spcPct val="80000"/>
              </a:lnSpc>
              <a:buNone/>
            </a:pPr>
            <a:endParaRPr lang="cs-CZ" altLang="cs-CZ" sz="1800" dirty="0"/>
          </a:p>
          <a:p>
            <a:pPr>
              <a:lnSpc>
                <a:spcPct val="80000"/>
              </a:lnSpc>
            </a:pPr>
            <a:r>
              <a:rPr lang="cs-CZ" altLang="cs-CZ" sz="1800" b="1" dirty="0">
                <a:solidFill>
                  <a:srgbClr val="FF0000"/>
                </a:solidFill>
              </a:rPr>
              <a:t>Historická archeologie</a:t>
            </a:r>
            <a:r>
              <a:rPr lang="cs-CZ" altLang="cs-CZ" sz="1800" b="1" dirty="0"/>
              <a:t>   </a:t>
            </a:r>
            <a:r>
              <a:rPr lang="cs-CZ" altLang="cs-CZ" sz="1800" dirty="0"/>
              <a:t>–  dnes se nepoužívá, protože vede k mylnému závěru, že dějiny našich zemí začínají až </a:t>
            </a:r>
          </a:p>
          <a:p>
            <a:pPr marL="0" indent="0">
              <a:lnSpc>
                <a:spcPct val="80000"/>
              </a:lnSpc>
              <a:buNone/>
            </a:pPr>
            <a:r>
              <a:rPr lang="cs-CZ" altLang="cs-CZ" sz="1800" dirty="0"/>
              <a:t>                                                    s existencí písemných pramenů</a:t>
            </a:r>
            <a:endParaRPr lang="cs-CZ" altLang="cs-CZ" sz="1800" u="sng" dirty="0"/>
          </a:p>
          <a:p>
            <a:pPr>
              <a:lnSpc>
                <a:spcPct val="80000"/>
              </a:lnSpc>
            </a:pPr>
            <a:endParaRPr lang="cs-CZ" altLang="cs-CZ" sz="1800" b="1" u="sng" dirty="0">
              <a:solidFill>
                <a:srgbClr val="FF0000"/>
              </a:solidFill>
            </a:endParaRPr>
          </a:p>
          <a:p>
            <a:pPr>
              <a:lnSpc>
                <a:spcPct val="80000"/>
              </a:lnSpc>
            </a:pPr>
            <a:r>
              <a:rPr lang="cs-CZ" altLang="cs-CZ" sz="1800" b="1" dirty="0">
                <a:solidFill>
                  <a:srgbClr val="FF0000"/>
                </a:solidFill>
              </a:rPr>
              <a:t>Archeologie slovanská</a:t>
            </a:r>
            <a:r>
              <a:rPr lang="cs-CZ" altLang="cs-CZ" sz="1600" b="1" dirty="0"/>
              <a:t> </a:t>
            </a:r>
            <a:r>
              <a:rPr lang="cs-CZ" altLang="cs-CZ" sz="1800" dirty="0"/>
              <a:t>– období slovanského osídlení 6. – 10/11. stol.</a:t>
            </a:r>
          </a:p>
          <a:p>
            <a:pPr marL="0" indent="0" eaLnBrk="1" hangingPunct="1">
              <a:lnSpc>
                <a:spcPct val="80000"/>
              </a:lnSpc>
              <a:buNone/>
            </a:pPr>
            <a:endParaRPr lang="cs-CZ" altLang="cs-CZ" sz="1800" dirty="0"/>
          </a:p>
        </p:txBody>
      </p:sp>
    </p:spTree>
    <p:extLst>
      <p:ext uri="{BB962C8B-B14F-4D97-AF65-F5344CB8AC3E}">
        <p14:creationId xmlns:p14="http://schemas.microsoft.com/office/powerpoint/2010/main" val="3370125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95745" y="706582"/>
            <a:ext cx="11402291" cy="6151418"/>
          </a:xfrm>
        </p:spPr>
        <p:txBody>
          <a:bodyPr>
            <a:normAutofit fontScale="62500" lnSpcReduction="20000"/>
          </a:bodyPr>
          <a:lstStyle/>
          <a:p>
            <a:r>
              <a:rPr lang="cs-CZ" altLang="cs-CZ" sz="2900" b="1" dirty="0" err="1">
                <a:solidFill>
                  <a:srgbClr val="FF0000"/>
                </a:solidFill>
              </a:rPr>
              <a:t>Raněstředověká</a:t>
            </a:r>
            <a:r>
              <a:rPr lang="cs-CZ" altLang="cs-CZ" sz="2900" b="1" dirty="0">
                <a:solidFill>
                  <a:srgbClr val="FF0000"/>
                </a:solidFill>
              </a:rPr>
              <a:t> archeologie</a:t>
            </a:r>
            <a:r>
              <a:rPr lang="cs-CZ" altLang="cs-CZ" sz="2900" b="1" dirty="0"/>
              <a:t>   </a:t>
            </a:r>
            <a:r>
              <a:rPr lang="cs-CZ" altLang="cs-CZ" sz="2900" dirty="0"/>
              <a:t>–</a:t>
            </a:r>
            <a:r>
              <a:rPr lang="cs-CZ" altLang="cs-CZ" sz="2900" b="1" dirty="0"/>
              <a:t>  </a:t>
            </a:r>
            <a:r>
              <a:rPr lang="cs-CZ" altLang="cs-CZ" sz="2900" dirty="0"/>
              <a:t>od příchodu Slovanů v 6. až do přelomu 12./13. stol.</a:t>
            </a:r>
          </a:p>
          <a:p>
            <a:pPr>
              <a:lnSpc>
                <a:spcPct val="80000"/>
              </a:lnSpc>
              <a:buNone/>
            </a:pPr>
            <a:r>
              <a:rPr lang="cs-CZ" altLang="cs-CZ" sz="2900" dirty="0"/>
              <a:t>                                                          –   v západní a středomořské E. je raný středověk kratší a končí ve 12. stol. </a:t>
            </a:r>
          </a:p>
          <a:p>
            <a:endParaRPr lang="cs-CZ" sz="2900" b="1" dirty="0"/>
          </a:p>
          <a:p>
            <a:pPr>
              <a:lnSpc>
                <a:spcPct val="80000"/>
              </a:lnSpc>
              <a:buNone/>
            </a:pPr>
            <a:r>
              <a:rPr lang="cs-CZ" altLang="cs-CZ" sz="2900" dirty="0"/>
              <a:t>                                                                   časně slovanské období:                          6. - 7. stol.</a:t>
            </a:r>
          </a:p>
          <a:p>
            <a:pPr>
              <a:lnSpc>
                <a:spcPct val="80000"/>
              </a:lnSpc>
              <a:buNone/>
            </a:pPr>
            <a:r>
              <a:rPr lang="cs-CZ" altLang="cs-CZ" sz="2900" dirty="0"/>
              <a:t>                                                                   starší doba hradištní (</a:t>
            </a:r>
            <a:r>
              <a:rPr lang="cs-CZ" altLang="cs-CZ" sz="2900" dirty="0" err="1"/>
              <a:t>předvelkomor</a:t>
            </a:r>
            <a:r>
              <a:rPr lang="cs-CZ" altLang="cs-CZ" sz="2900" dirty="0"/>
              <a:t>.):  7. - 8. stol.</a:t>
            </a:r>
          </a:p>
          <a:p>
            <a:pPr>
              <a:lnSpc>
                <a:spcPct val="80000"/>
              </a:lnSpc>
              <a:buNone/>
            </a:pPr>
            <a:r>
              <a:rPr lang="cs-CZ" altLang="cs-CZ" sz="2900" dirty="0"/>
              <a:t>                                                                   střední doba </a:t>
            </a:r>
            <a:r>
              <a:rPr lang="cs-CZ" altLang="cs-CZ" sz="2900" dirty="0" err="1"/>
              <a:t>hradišní</a:t>
            </a:r>
            <a:r>
              <a:rPr lang="cs-CZ" altLang="cs-CZ" sz="2900" dirty="0"/>
              <a:t> (</a:t>
            </a:r>
            <a:r>
              <a:rPr lang="cs-CZ" altLang="cs-CZ" sz="2900" dirty="0" err="1"/>
              <a:t>velkomor</a:t>
            </a:r>
            <a:r>
              <a:rPr lang="cs-CZ" altLang="cs-CZ" sz="2900" dirty="0"/>
              <a:t>.):         9. - 1. pol. 10. stol.</a:t>
            </a:r>
          </a:p>
          <a:p>
            <a:pPr>
              <a:lnSpc>
                <a:spcPct val="80000"/>
              </a:lnSpc>
              <a:buNone/>
            </a:pPr>
            <a:r>
              <a:rPr lang="cs-CZ" altLang="cs-CZ" sz="2900" dirty="0"/>
              <a:t>                                                                   mladší doba hradištní:                            10. - konec 12. stol.    </a:t>
            </a:r>
          </a:p>
          <a:p>
            <a:pPr>
              <a:lnSpc>
                <a:spcPct val="80000"/>
              </a:lnSpc>
              <a:buNone/>
            </a:pPr>
            <a:r>
              <a:rPr lang="cs-CZ" altLang="cs-CZ" sz="2900" dirty="0"/>
              <a:t>                                                                   pozdní doba hradištní:                            2./13. stol. (1200-1250)</a:t>
            </a:r>
            <a:endParaRPr lang="cs-CZ" sz="2900" dirty="0"/>
          </a:p>
          <a:p>
            <a:endParaRPr lang="cs-CZ" sz="2900" dirty="0"/>
          </a:p>
          <a:p>
            <a:r>
              <a:rPr lang="cs-CZ" altLang="cs-CZ" sz="2900" b="1" dirty="0">
                <a:solidFill>
                  <a:srgbClr val="FF0000"/>
                </a:solidFill>
              </a:rPr>
              <a:t>Archeologie medievální   </a:t>
            </a:r>
            <a:r>
              <a:rPr lang="cs-CZ" altLang="cs-CZ" sz="2900" dirty="0"/>
              <a:t>–   lat. medii </a:t>
            </a:r>
            <a:r>
              <a:rPr lang="cs-CZ" altLang="cs-CZ" sz="2900" dirty="0" err="1"/>
              <a:t>aevii</a:t>
            </a:r>
            <a:r>
              <a:rPr lang="cs-CZ" altLang="cs-CZ" sz="2900" dirty="0"/>
              <a:t>:  střední věk</a:t>
            </a:r>
          </a:p>
          <a:p>
            <a:pPr>
              <a:lnSpc>
                <a:spcPct val="80000"/>
              </a:lnSpc>
              <a:buNone/>
            </a:pPr>
            <a:r>
              <a:rPr lang="cs-CZ" altLang="cs-CZ" sz="2900" dirty="0"/>
              <a:t>                                                   –   vrcholný středověk:  pol. 13. stol. - 1526</a:t>
            </a:r>
          </a:p>
          <a:p>
            <a:pPr>
              <a:lnSpc>
                <a:spcPct val="80000"/>
              </a:lnSpc>
              <a:buNone/>
            </a:pPr>
            <a:r>
              <a:rPr lang="cs-CZ" altLang="cs-CZ" sz="2900" dirty="0"/>
              <a:t>                                                   –   pozdní středověk:   do poloviny 16. stol.</a:t>
            </a:r>
          </a:p>
          <a:p>
            <a:pPr>
              <a:lnSpc>
                <a:spcPct val="80000"/>
              </a:lnSpc>
              <a:buNone/>
            </a:pPr>
            <a:r>
              <a:rPr lang="cs-CZ" altLang="cs-CZ" sz="2900" dirty="0"/>
              <a:t>                                                   –   Německo:   od doby stěhování národů </a:t>
            </a:r>
          </a:p>
          <a:p>
            <a:pPr>
              <a:lnSpc>
                <a:spcPct val="80000"/>
              </a:lnSpc>
              <a:buNone/>
            </a:pPr>
            <a:r>
              <a:rPr lang="cs-CZ" altLang="cs-CZ" sz="2900" dirty="0"/>
              <a:t>                                                   –   Polsko:        od příchodu Slovanů </a:t>
            </a:r>
          </a:p>
          <a:p>
            <a:pPr>
              <a:lnSpc>
                <a:spcPct val="80000"/>
              </a:lnSpc>
              <a:buNone/>
            </a:pPr>
            <a:r>
              <a:rPr lang="cs-CZ" altLang="cs-CZ" sz="2900" dirty="0"/>
              <a:t>                                                   –   Rusko, Ukrajina:  od počátků slovanského osídlení </a:t>
            </a:r>
          </a:p>
          <a:p>
            <a:pPr>
              <a:lnSpc>
                <a:spcPct val="80000"/>
              </a:lnSpc>
              <a:buNone/>
            </a:pPr>
            <a:r>
              <a:rPr lang="cs-CZ" altLang="cs-CZ" sz="2900" dirty="0"/>
              <a:t>                                                   –   Anglie: počátek středověku na přelomu 4. a 5. stol.</a:t>
            </a:r>
            <a:endParaRPr lang="cs-CZ" sz="2900" dirty="0"/>
          </a:p>
          <a:p>
            <a:endParaRPr lang="cs-CZ" sz="2900" dirty="0"/>
          </a:p>
          <a:p>
            <a:r>
              <a:rPr lang="cs-CZ" altLang="cs-CZ" sz="2900" b="1" dirty="0" err="1">
                <a:solidFill>
                  <a:srgbClr val="FF0000"/>
                </a:solidFill>
              </a:rPr>
              <a:t>Postmedievální</a:t>
            </a:r>
            <a:r>
              <a:rPr lang="cs-CZ" altLang="cs-CZ" sz="2900" b="1" dirty="0">
                <a:solidFill>
                  <a:srgbClr val="FF0000"/>
                </a:solidFill>
              </a:rPr>
              <a:t> archeologie</a:t>
            </a:r>
            <a:r>
              <a:rPr lang="cs-CZ" altLang="cs-CZ" sz="2900" b="1" dirty="0"/>
              <a:t> </a:t>
            </a:r>
            <a:r>
              <a:rPr lang="cs-CZ" altLang="cs-CZ" sz="2900" dirty="0"/>
              <a:t>–  poč. 16. – pol. 18. stol.</a:t>
            </a:r>
          </a:p>
          <a:p>
            <a:endParaRPr lang="cs-CZ" altLang="cs-CZ" sz="2900" b="1" dirty="0">
              <a:solidFill>
                <a:srgbClr val="FF0000"/>
              </a:solidFill>
            </a:endParaRPr>
          </a:p>
          <a:p>
            <a:r>
              <a:rPr lang="cs-CZ" altLang="cs-CZ" sz="2900" b="1" dirty="0">
                <a:solidFill>
                  <a:srgbClr val="FF0000"/>
                </a:solidFill>
              </a:rPr>
              <a:t>Industriální archeologie</a:t>
            </a:r>
            <a:r>
              <a:rPr lang="cs-CZ" altLang="cs-CZ" sz="2900" b="1" dirty="0"/>
              <a:t> </a:t>
            </a:r>
            <a:r>
              <a:rPr lang="cs-CZ" altLang="cs-CZ" sz="2900" dirty="0"/>
              <a:t>– od pol. 18. stol.</a:t>
            </a:r>
          </a:p>
          <a:p>
            <a:endParaRPr lang="cs-CZ" sz="2900" dirty="0"/>
          </a:p>
        </p:txBody>
      </p:sp>
    </p:spTree>
    <p:extLst>
      <p:ext uri="{BB962C8B-B14F-4D97-AF65-F5344CB8AC3E}">
        <p14:creationId xmlns:p14="http://schemas.microsoft.com/office/powerpoint/2010/main" val="1493287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Nadpis 1"/>
          <p:cNvSpPr>
            <a:spLocks noGrp="1"/>
          </p:cNvSpPr>
          <p:nvPr>
            <p:ph type="title"/>
          </p:nvPr>
        </p:nvSpPr>
        <p:spPr>
          <a:xfrm>
            <a:off x="1981200" y="20638"/>
            <a:ext cx="8229600" cy="1143000"/>
          </a:xfrm>
        </p:spPr>
        <p:txBody>
          <a:bodyPr/>
          <a:lstStyle/>
          <a:p>
            <a:r>
              <a:rPr lang="cs-CZ" altLang="cs-CZ" sz="3200" b="1" dirty="0">
                <a:solidFill>
                  <a:srgbClr val="FF0000"/>
                </a:solidFill>
              </a:rPr>
              <a:t>                      Archeologie středověku</a:t>
            </a:r>
          </a:p>
        </p:txBody>
      </p:sp>
      <p:sp>
        <p:nvSpPr>
          <p:cNvPr id="3" name="Zástupný symbol pro obsah 2"/>
          <p:cNvSpPr>
            <a:spLocks noGrp="1"/>
          </p:cNvSpPr>
          <p:nvPr>
            <p:ph idx="1"/>
          </p:nvPr>
        </p:nvSpPr>
        <p:spPr>
          <a:xfrm>
            <a:off x="1524000" y="1339850"/>
            <a:ext cx="10113818" cy="5486400"/>
          </a:xfrm>
        </p:spPr>
        <p:txBody>
          <a:bodyPr/>
          <a:lstStyle/>
          <a:p>
            <a:pPr>
              <a:defRPr/>
            </a:pPr>
            <a:r>
              <a:rPr lang="cs-CZ" sz="2400" b="1" dirty="0"/>
              <a:t>50. léta:  </a:t>
            </a:r>
            <a:r>
              <a:rPr lang="cs-CZ" sz="2400" dirty="0"/>
              <a:t>archeologie středověku jako samostatný obor</a:t>
            </a:r>
          </a:p>
          <a:p>
            <a:pPr>
              <a:defRPr/>
            </a:pPr>
            <a:endParaRPr lang="cs-CZ" sz="2400" dirty="0"/>
          </a:p>
          <a:p>
            <a:pPr>
              <a:defRPr/>
            </a:pPr>
            <a:r>
              <a:rPr lang="cs-CZ" sz="2400" b="1" dirty="0"/>
              <a:t>80. léta:</a:t>
            </a:r>
            <a:r>
              <a:rPr lang="cs-CZ" sz="2400" dirty="0"/>
              <a:t>  interdisciplinární (komplexní) bádání osídlení    </a:t>
            </a:r>
          </a:p>
          <a:p>
            <a:pPr>
              <a:defRPr/>
            </a:pPr>
            <a:endParaRPr lang="cs-CZ" sz="2000" dirty="0"/>
          </a:p>
          <a:p>
            <a:pPr marL="0" indent="0">
              <a:buNone/>
              <a:defRPr/>
            </a:pPr>
            <a:r>
              <a:rPr lang="cs-CZ" dirty="0"/>
              <a:t>                                      Předmět studia</a:t>
            </a:r>
            <a:endParaRPr lang="cs-CZ" b="1" dirty="0">
              <a:solidFill>
                <a:srgbClr val="FF0000"/>
              </a:solidFill>
            </a:endParaRPr>
          </a:p>
          <a:p>
            <a:pPr marL="0" indent="0">
              <a:buNone/>
              <a:defRPr/>
            </a:pPr>
            <a:endParaRPr lang="cs-CZ" b="1" dirty="0">
              <a:solidFill>
                <a:srgbClr val="FF0000"/>
              </a:solidFill>
            </a:endParaRPr>
          </a:p>
          <a:p>
            <a:pPr marL="0" indent="0">
              <a:buNone/>
              <a:defRPr/>
            </a:pPr>
            <a:r>
              <a:rPr lang="cs-CZ" dirty="0"/>
              <a:t>     </a:t>
            </a:r>
          </a:p>
          <a:p>
            <a:pPr marL="0" indent="0">
              <a:buNone/>
              <a:defRPr/>
            </a:pPr>
            <a:endParaRPr lang="cs-CZ" dirty="0"/>
          </a:p>
          <a:p>
            <a:pPr marL="0" indent="0">
              <a:buNone/>
              <a:defRPr/>
            </a:pPr>
            <a:r>
              <a:rPr lang="cs-CZ" dirty="0"/>
              <a:t>         </a:t>
            </a:r>
            <a:r>
              <a:rPr lang="cs-CZ" b="1" dirty="0">
                <a:solidFill>
                  <a:srgbClr val="008000"/>
                </a:solidFill>
              </a:rPr>
              <a:t>vesnice</a:t>
            </a:r>
            <a:r>
              <a:rPr lang="cs-CZ" dirty="0"/>
              <a:t>           </a:t>
            </a:r>
            <a:r>
              <a:rPr lang="cs-CZ" b="1" dirty="0">
                <a:solidFill>
                  <a:srgbClr val="0000FF"/>
                </a:solidFill>
              </a:rPr>
              <a:t>města</a:t>
            </a:r>
            <a:r>
              <a:rPr lang="cs-CZ" dirty="0"/>
              <a:t>            </a:t>
            </a:r>
            <a:r>
              <a:rPr lang="cs-CZ" b="1" dirty="0">
                <a:solidFill>
                  <a:srgbClr val="FF00FF"/>
                </a:solidFill>
              </a:rPr>
              <a:t>církev</a:t>
            </a:r>
            <a:r>
              <a:rPr lang="cs-CZ" dirty="0"/>
              <a:t>       </a:t>
            </a:r>
            <a:r>
              <a:rPr lang="cs-CZ" b="1" dirty="0"/>
              <a:t>panská sídla</a:t>
            </a:r>
          </a:p>
          <a:p>
            <a:pPr marL="0" indent="0">
              <a:buNone/>
              <a:defRPr/>
            </a:pPr>
            <a:endParaRPr lang="cs-CZ" b="1" dirty="0"/>
          </a:p>
        </p:txBody>
      </p:sp>
      <p:sp>
        <p:nvSpPr>
          <p:cNvPr id="6" name="Šipka doprava 5"/>
          <p:cNvSpPr/>
          <p:nvPr/>
        </p:nvSpPr>
        <p:spPr>
          <a:xfrm rot="3619663">
            <a:off x="6014245" y="4394995"/>
            <a:ext cx="903287" cy="352425"/>
          </a:xfrm>
          <a:prstGeom prst="rightArrow">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solidFill>
                <a:srgbClr val="FF33CC"/>
              </a:solidFill>
            </a:endParaRPr>
          </a:p>
        </p:txBody>
      </p:sp>
      <p:sp>
        <p:nvSpPr>
          <p:cNvPr id="7" name="Šipka doprava 6"/>
          <p:cNvSpPr/>
          <p:nvPr/>
        </p:nvSpPr>
        <p:spPr>
          <a:xfrm rot="2604971">
            <a:off x="6991350" y="4216400"/>
            <a:ext cx="1524000" cy="33178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solidFill>
                <a:schemeClr val="tx1"/>
              </a:solidFill>
            </a:endParaRPr>
          </a:p>
        </p:txBody>
      </p:sp>
      <p:sp>
        <p:nvSpPr>
          <p:cNvPr id="8" name="Šipka doprava 7"/>
          <p:cNvSpPr/>
          <p:nvPr/>
        </p:nvSpPr>
        <p:spPr>
          <a:xfrm rot="7092404">
            <a:off x="4779170" y="4394995"/>
            <a:ext cx="903287" cy="352425"/>
          </a:xfrm>
          <a:prstGeom prst="right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solidFill>
                <a:srgbClr val="0033CC"/>
              </a:solidFill>
            </a:endParaRPr>
          </a:p>
        </p:txBody>
      </p:sp>
      <p:sp>
        <p:nvSpPr>
          <p:cNvPr id="10" name="Šipka doprava 9"/>
          <p:cNvSpPr/>
          <p:nvPr/>
        </p:nvSpPr>
        <p:spPr>
          <a:xfrm rot="8496996">
            <a:off x="3128963" y="4192588"/>
            <a:ext cx="1524000" cy="3302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Tree>
    <p:extLst>
      <p:ext uri="{BB962C8B-B14F-4D97-AF65-F5344CB8AC3E}">
        <p14:creationId xmlns:p14="http://schemas.microsoft.com/office/powerpoint/2010/main" val="2923025990"/>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1666</TotalTime>
  <Words>3970</Words>
  <Application>Microsoft Office PowerPoint</Application>
  <PresentationFormat>Širokoúhlá obrazovka</PresentationFormat>
  <Paragraphs>454</Paragraphs>
  <Slides>31</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31</vt:i4>
      </vt:variant>
    </vt:vector>
  </HeadingPairs>
  <TitlesOfParts>
    <vt:vector size="35" baseType="lpstr">
      <vt:lpstr>Arial</vt:lpstr>
      <vt:lpstr>Calibri</vt:lpstr>
      <vt:lpstr>Calibri Light</vt:lpstr>
      <vt:lpstr>Motiv Office</vt:lpstr>
      <vt:lpstr>Základy archeologie </vt:lpstr>
      <vt:lpstr>Prezentace aplikace PowerPoint</vt:lpstr>
      <vt:lpstr>                                               Archeologie                                                               archaios – starobylý, logos – nauka </vt:lpstr>
      <vt:lpstr>                                   Počátky archeologie </vt:lpstr>
      <vt:lpstr>                               Archeologie</vt:lpstr>
      <vt:lpstr>                                            Archeologie                                       archaios – starobylý, logos – nauka </vt:lpstr>
      <vt:lpstr>Prezentace aplikace PowerPoint</vt:lpstr>
      <vt:lpstr>Prezentace aplikace PowerPoint</vt:lpstr>
      <vt:lpstr>                      Archeologie středověku</vt:lpstr>
      <vt:lpstr>                                                Metody</vt:lpstr>
      <vt:lpstr>                               Archeologické památky</vt:lpstr>
      <vt:lpstr>                                              Prameny</vt:lpstr>
      <vt:lpstr>                             Vztah archeologie a historie</vt:lpstr>
      <vt:lpstr>                                 Památková péče </vt:lpstr>
      <vt:lpstr>Prezentace aplikace PowerPoint</vt:lpstr>
      <vt:lpstr>                  Archeologická památková péče </vt:lpstr>
      <vt:lpstr>                                    Ministerstvo kultury ČR</vt:lpstr>
      <vt:lpstr>                                  Národní památkový ústav</vt:lpstr>
      <vt:lpstr>        Odborné složky státní památkové péče</vt:lpstr>
      <vt:lpstr>                                Organizace památkové  péče </vt:lpstr>
      <vt:lpstr>Prezentace aplikace PowerPoint</vt:lpstr>
      <vt:lpstr>                                Archeologické kulturní dědictví:                                           1. mezinárodní legislativa</vt:lpstr>
      <vt:lpstr>Prezentace aplikace PowerPoint</vt:lpstr>
      <vt:lpstr>Prezentace aplikace PowerPoint</vt:lpstr>
      <vt:lpstr>Prezentace aplikace PowerPoint</vt:lpstr>
      <vt:lpstr>          Společenský význam archeolog. dědictví</vt:lpstr>
      <vt:lpstr>Encyklopedie</vt:lpstr>
      <vt:lpstr>Periodika </vt:lpstr>
      <vt:lpstr>Regionální periodika</vt:lpstr>
      <vt:lpstr>Zahraniční periodika</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archeologie </dc:title>
  <dc:creator>Kuklova</dc:creator>
  <cp:lastModifiedBy>Markéta Tymonová</cp:lastModifiedBy>
  <cp:revision>59</cp:revision>
  <dcterms:created xsi:type="dcterms:W3CDTF">2021-01-30T11:22:13Z</dcterms:created>
  <dcterms:modified xsi:type="dcterms:W3CDTF">2024-02-21T13:34:14Z</dcterms:modified>
</cp:coreProperties>
</file>