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544" r:id="rId3"/>
    <p:sldId id="257" r:id="rId4"/>
    <p:sldId id="349" r:id="rId5"/>
    <p:sldId id="309" r:id="rId6"/>
    <p:sldId id="271" r:id="rId7"/>
    <p:sldId id="347" r:id="rId8"/>
    <p:sldId id="501" r:id="rId9"/>
    <p:sldId id="502" r:id="rId10"/>
    <p:sldId id="275" r:id="rId11"/>
    <p:sldId id="273" r:id="rId12"/>
    <p:sldId id="284" r:id="rId13"/>
    <p:sldId id="276" r:id="rId14"/>
    <p:sldId id="277" r:id="rId15"/>
    <p:sldId id="463" r:id="rId16"/>
    <p:sldId id="508" r:id="rId17"/>
    <p:sldId id="321" r:id="rId18"/>
    <p:sldId id="272" r:id="rId19"/>
    <p:sldId id="286" r:id="rId20"/>
    <p:sldId id="550" r:id="rId21"/>
    <p:sldId id="557" r:id="rId22"/>
    <p:sldId id="389" r:id="rId23"/>
    <p:sldId id="291" r:id="rId24"/>
    <p:sldId id="555" r:id="rId25"/>
    <p:sldId id="513" r:id="rId26"/>
    <p:sldId id="509" r:id="rId27"/>
    <p:sldId id="515" r:id="rId28"/>
    <p:sldId id="510" r:id="rId29"/>
    <p:sldId id="518" r:id="rId30"/>
    <p:sldId id="361" r:id="rId31"/>
    <p:sldId id="363" r:id="rId32"/>
    <p:sldId id="482" r:id="rId33"/>
    <p:sldId id="558" r:id="rId34"/>
    <p:sldId id="439" r:id="rId35"/>
    <p:sldId id="511" r:id="rId36"/>
    <p:sldId id="420" r:id="rId37"/>
    <p:sldId id="367" r:id="rId38"/>
    <p:sldId id="448" r:id="rId39"/>
    <p:sldId id="521" r:id="rId40"/>
    <p:sldId id="494" r:id="rId41"/>
    <p:sldId id="409" r:id="rId42"/>
    <p:sldId id="410" r:id="rId43"/>
    <p:sldId id="412" r:id="rId44"/>
    <p:sldId id="419" r:id="rId4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  <a:srgbClr val="6ED050"/>
    <a:srgbClr val="B2D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74374-F47C-458E-AE7F-AA07C75CBDAF}" type="datetimeFigureOut">
              <a:rPr lang="cs-CZ" smtClean="0"/>
              <a:t>01.05.2024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82B39-E4A1-4E92-A13B-12D73C836E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1306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01.05.2024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78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01.05.2024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69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01.05.2024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300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69ADE83-94BC-5C94-E291-843F8763A0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33177F1-4364-709C-289E-C186614D0C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993CFC9-E959-72C8-B708-DB4A7A658C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AB9435-377D-40D8-A5F8-1C913129E50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975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01.05.2024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24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01.05.2024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34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01.05.2024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37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01.05.2024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3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01.05.2024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80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01.05.2024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50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01.05.2024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9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01.05.2024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86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DEC70-E3B1-4825-B7FB-7DDBFBFEBD55}" type="datetimeFigureOut">
              <a:rPr lang="cs-CZ" smtClean="0"/>
              <a:t>01.05.2024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98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ff.ujep.cz/velimsky/cs_1_1/01CS/as154.jpg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effectLst/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Základy archeologie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Počátky Slovanů – původ a migrace, časně slovanské období,        avarské a franské vlivy. 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5874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1A1247CE-251F-4748-1765-F9E67CF1CE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6512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</a:t>
            </a:r>
            <a:r>
              <a:rPr lang="cs-CZ" altLang="cs-CZ" sz="3200" b="1" dirty="0" err="1">
                <a:solidFill>
                  <a:srgbClr val="FF0000"/>
                </a:solidFill>
              </a:rPr>
              <a:t>Prokopios</a:t>
            </a:r>
            <a:r>
              <a:rPr lang="cs-CZ" altLang="cs-CZ" sz="3200" b="1" dirty="0">
                <a:solidFill>
                  <a:srgbClr val="FF0000"/>
                </a:solidFill>
              </a:rPr>
              <a:t> </a:t>
            </a:r>
            <a:r>
              <a:rPr lang="cs-CZ" altLang="cs-CZ" sz="3200" b="1" dirty="0" err="1">
                <a:solidFill>
                  <a:srgbClr val="FF0000"/>
                </a:solidFill>
              </a:rPr>
              <a:t>Caesareje</a:t>
            </a:r>
            <a:r>
              <a:rPr lang="cs-CZ" altLang="cs-CZ" sz="3600" b="1" dirty="0">
                <a:solidFill>
                  <a:srgbClr val="FF0000"/>
                </a:solidFill>
              </a:rPr>
              <a:t> </a:t>
            </a:r>
            <a:br>
              <a:rPr lang="cs-CZ" altLang="cs-CZ" sz="3600" b="1" dirty="0"/>
            </a:br>
            <a:r>
              <a:rPr lang="cs-CZ" altLang="cs-CZ" sz="3600" b="1" dirty="0"/>
              <a:t>                          </a:t>
            </a: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(</a:t>
            </a:r>
            <a:r>
              <a:rPr lang="it-IT" sz="2000" b="1" dirty="0">
                <a:solidFill>
                  <a:srgbClr val="FF0000"/>
                </a:solidFill>
                <a:latin typeface="+mn-lt"/>
              </a:rPr>
              <a:t>cca 500 – cca 565 n. l.)</a:t>
            </a:r>
            <a:endParaRPr lang="cs-CZ" altLang="cs-CZ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4A36B6D5-76F0-53CB-D2A1-79533C6ADE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4825" y="1933575"/>
            <a:ext cx="11687175" cy="4924424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dirty="0"/>
              <a:t>Byzantský historik a člen družiny vojevůdce </a:t>
            </a:r>
            <a:r>
              <a:rPr lang="cs-CZ" altLang="cs-CZ" sz="2000" dirty="0" err="1"/>
              <a:t>Belisara</a:t>
            </a:r>
            <a:r>
              <a:rPr lang="cs-CZ" altLang="cs-CZ" sz="2000" dirty="0"/>
              <a:t>, který se účastnil bojů Byzance s germánskými Góty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b="1" dirty="0"/>
              <a:t>De </a:t>
            </a:r>
            <a:r>
              <a:rPr lang="cs-CZ" altLang="cs-CZ" sz="2000" b="1" dirty="0" err="1"/>
              <a:t>bello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Gothico</a:t>
            </a:r>
            <a:r>
              <a:rPr lang="cs-CZ" altLang="cs-CZ" sz="2000" b="1" dirty="0"/>
              <a:t>  </a:t>
            </a:r>
            <a:r>
              <a:rPr lang="cs-CZ" altLang="cs-CZ" sz="2000" dirty="0"/>
              <a:t>–  v díle O válce Gótské dokládá přítomnost slovanských kmenů na středním Dunaji 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                                    –   512:  zpráva o </a:t>
            </a:r>
            <a:r>
              <a:rPr lang="cs-CZ" altLang="cs-CZ" sz="2000" dirty="0" err="1"/>
              <a:t>Herulech</a:t>
            </a:r>
            <a:r>
              <a:rPr lang="cs-CZ" altLang="cs-CZ" sz="2000" dirty="0"/>
              <a:t>, kteří po porážce od Langobardů (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494 – 509)</a:t>
            </a:r>
            <a:r>
              <a:rPr lang="cs-CZ" altLang="cs-CZ" sz="2000" dirty="0"/>
              <a:t> táhli ze středního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                                                   Podunají přes …„území všech slovanských kmenů“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b="1" dirty="0"/>
              <a:t>537  </a:t>
            </a:r>
            <a:r>
              <a:rPr lang="cs-CZ" altLang="cs-CZ" sz="2000" dirty="0"/>
              <a:t>–</a:t>
            </a:r>
            <a:r>
              <a:rPr lang="cs-CZ" altLang="cs-CZ" sz="2000" b="1" dirty="0"/>
              <a:t>  </a:t>
            </a:r>
            <a:r>
              <a:rPr lang="cs-CZ" altLang="cs-CZ" sz="2000" dirty="0"/>
              <a:t> popsal obléhání Říma a zmínil se o Hunech, Slovanech a </a:t>
            </a:r>
            <a:r>
              <a:rPr lang="cs-CZ" altLang="cs-CZ" sz="2000" dirty="0" err="1"/>
              <a:t>Antech</a:t>
            </a:r>
            <a:r>
              <a:rPr lang="cs-CZ" altLang="cs-CZ" sz="2000" dirty="0"/>
              <a:t>, kteří sídlili za řekou </a:t>
            </a:r>
            <a:r>
              <a:rPr lang="cs-CZ" altLang="cs-CZ" sz="2000" dirty="0" err="1"/>
              <a:t>Istros</a:t>
            </a:r>
            <a:r>
              <a:rPr lang="cs-CZ" altLang="cs-CZ" sz="2000" dirty="0"/>
              <a:t> (Dunaj)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b="1" dirty="0"/>
              <a:t>548  </a:t>
            </a:r>
            <a:r>
              <a:rPr lang="cs-CZ" altLang="cs-CZ" sz="2000" dirty="0"/>
              <a:t>–</a:t>
            </a:r>
            <a:r>
              <a:rPr lang="cs-CZ" altLang="cs-CZ" sz="2000" b="1" dirty="0"/>
              <a:t> </a:t>
            </a:r>
            <a:r>
              <a:rPr lang="cs-CZ" altLang="cs-CZ" sz="2000" dirty="0"/>
              <a:t> ….když slovanské vojsko překročilo Dunaj, zabíjeli a brali do otroctví všechny dospělé muže, kteří jim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                 padli do rukou a loupili majetek…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C8158360-6E6F-A02E-33F9-A63918292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-166688"/>
            <a:ext cx="8229600" cy="1143001"/>
          </a:xfrm>
        </p:spPr>
        <p:txBody>
          <a:bodyPr/>
          <a:lstStyle/>
          <a:p>
            <a:pPr eaLnBrk="1" hangingPunct="1"/>
            <a:br>
              <a:rPr lang="cs-CZ" altLang="cs-CZ" sz="3200" b="1" dirty="0"/>
            </a:br>
            <a:r>
              <a:rPr lang="cs-CZ" altLang="cs-CZ" sz="3200" b="1" dirty="0"/>
              <a:t>                           </a:t>
            </a:r>
            <a:r>
              <a:rPr lang="cs-CZ" altLang="cs-CZ" sz="3200" b="1" dirty="0" err="1">
                <a:solidFill>
                  <a:srgbClr val="FF0000"/>
                </a:solidFill>
              </a:rPr>
              <a:t>Jordanes</a:t>
            </a:r>
            <a:r>
              <a:rPr lang="cs-CZ" altLang="cs-CZ" sz="3200" b="1" dirty="0"/>
              <a:t> </a:t>
            </a:r>
            <a:r>
              <a:rPr lang="cs-CZ" altLang="cs-CZ" sz="3200" b="1" dirty="0">
                <a:solidFill>
                  <a:srgbClr val="FF0000"/>
                </a:solidFill>
              </a:rPr>
              <a:t>(</a:t>
            </a:r>
            <a:r>
              <a:rPr lang="cs-CZ" alt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† 552)</a:t>
            </a:r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F380E26D-32C5-F438-3A57-2F68CA86F7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9574" y="1314450"/>
            <a:ext cx="11782425" cy="55435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1800" dirty="0"/>
              <a:t>Římský historik germánského původu:   žil v Byzanci</a:t>
            </a:r>
          </a:p>
          <a:p>
            <a:pPr eaLnBrk="1" hangingPunct="1">
              <a:defRPr/>
            </a:pPr>
            <a:r>
              <a:rPr lang="cs-CZ" altLang="cs-CZ" sz="1800" dirty="0"/>
              <a:t>Působil jako notář gótského krále </a:t>
            </a:r>
            <a:r>
              <a:rPr lang="cs-CZ" altLang="cs-CZ" sz="1800" dirty="0" err="1"/>
              <a:t>Guntikise</a:t>
            </a:r>
            <a:r>
              <a:rPr lang="cs-CZ" altLang="cs-CZ" sz="1800" dirty="0"/>
              <a:t> v římských službách na Dunaji </a:t>
            </a:r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</a:t>
            </a:r>
          </a:p>
          <a:p>
            <a:pPr eaLnBrk="1" hangingPunct="1">
              <a:defRPr/>
            </a:pPr>
            <a:endParaRPr lang="cs-CZ" altLang="cs-CZ" sz="1800" b="1" dirty="0"/>
          </a:p>
          <a:p>
            <a:pPr eaLnBrk="1" hangingPunct="1">
              <a:defRPr/>
            </a:pPr>
            <a:r>
              <a:rPr lang="cs-CZ" altLang="cs-CZ" sz="1800" b="1" dirty="0"/>
              <a:t> De </a:t>
            </a:r>
            <a:r>
              <a:rPr lang="cs-CZ" altLang="cs-CZ" sz="1800" b="1" dirty="0" err="1"/>
              <a:t>origine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actibusque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Getarum</a:t>
            </a:r>
            <a:r>
              <a:rPr lang="cs-CZ" altLang="cs-CZ" sz="1800" b="1" dirty="0"/>
              <a:t>  –   </a:t>
            </a:r>
            <a:r>
              <a:rPr lang="cs-CZ" altLang="cs-CZ" sz="1800" dirty="0"/>
              <a:t>spis O původu a dějinách Gótů</a:t>
            </a:r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                                                           –  vychází z římské tradice dělící svět severních barbarů na Germánii a </a:t>
            </a:r>
            <a:r>
              <a:rPr lang="cs-CZ" altLang="cs-CZ" sz="1800" dirty="0" err="1"/>
              <a:t>Skýthii</a:t>
            </a:r>
            <a:r>
              <a:rPr lang="cs-CZ" altLang="cs-CZ" sz="1800" dirty="0"/>
              <a:t>, jejichž</a:t>
            </a:r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                                                               hranice byla od přelomu 1 a 2. stol. vytyčována severně od </a:t>
            </a:r>
            <a:r>
              <a:rPr lang="cs-CZ" altLang="cs-CZ" sz="1800" dirty="0" err="1"/>
              <a:t>Carnunta</a:t>
            </a:r>
            <a:r>
              <a:rPr lang="cs-CZ" altLang="cs-CZ" sz="1800" dirty="0"/>
              <a:t> </a:t>
            </a:r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                                                               (dnešní </a:t>
            </a:r>
            <a:r>
              <a:rPr lang="cs-CZ" altLang="cs-CZ" sz="1800" dirty="0" err="1"/>
              <a:t>Petronell</a:t>
            </a:r>
            <a:r>
              <a:rPr lang="cs-CZ" altLang="cs-CZ" sz="1800" dirty="0"/>
              <a:t> u Bratislavy). </a:t>
            </a:r>
          </a:p>
          <a:p>
            <a:pPr marL="0" indent="0" eaLnBrk="1" hangingPunct="1">
              <a:buNone/>
              <a:defRPr/>
            </a:pPr>
            <a:endParaRPr lang="cs-CZ" altLang="cs-CZ" sz="1800" dirty="0"/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                                                           –   čerpal z </a:t>
            </a:r>
            <a:r>
              <a:rPr lang="cs-CZ" altLang="cs-CZ" sz="1800" b="1" dirty="0"/>
              <a:t>Dějin Gótů od </a:t>
            </a:r>
            <a:r>
              <a:rPr lang="cs-CZ" altLang="cs-CZ" sz="1800" dirty="0"/>
              <a:t>dvorního historika gótských králů </a:t>
            </a:r>
            <a:r>
              <a:rPr lang="cs-CZ" altLang="cs-CZ" sz="1800" b="1" dirty="0" err="1"/>
              <a:t>Cassiodora</a:t>
            </a:r>
            <a:r>
              <a:rPr lang="cs-CZ" altLang="cs-CZ" sz="1800" b="1" dirty="0"/>
              <a:t> (526 - 533 n. l.) </a:t>
            </a:r>
          </a:p>
          <a:p>
            <a:pPr marL="0" indent="0" eaLnBrk="1" hangingPunct="1">
              <a:buNone/>
              <a:defRPr/>
            </a:pPr>
            <a:endParaRPr lang="cs-CZ" altLang="cs-CZ" sz="1800" b="1" dirty="0"/>
          </a:p>
          <a:p>
            <a:pPr marL="0" indent="0" eaLnBrk="1" hangingPunct="1">
              <a:buNone/>
              <a:defRPr/>
            </a:pPr>
            <a:r>
              <a:rPr lang="cs-CZ" altLang="cs-CZ" sz="1800" b="1" dirty="0"/>
              <a:t>                                                                –   Venety, </a:t>
            </a:r>
            <a:r>
              <a:rPr lang="cs-CZ" altLang="cs-CZ" sz="1800" b="1" dirty="0" err="1"/>
              <a:t>Sklavíny</a:t>
            </a:r>
            <a:r>
              <a:rPr lang="cs-CZ" altLang="cs-CZ" sz="1800" dirty="0"/>
              <a:t> a </a:t>
            </a:r>
            <a:r>
              <a:rPr lang="cs-CZ" altLang="cs-CZ" sz="1800" b="1" dirty="0"/>
              <a:t>Anty</a:t>
            </a:r>
            <a:r>
              <a:rPr lang="cs-CZ" altLang="cs-CZ" sz="1800" dirty="0"/>
              <a:t> lokalizoval k pramenům Visly</a:t>
            </a:r>
          </a:p>
          <a:p>
            <a:pPr marL="0" indent="0"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>
            <a:extLst>
              <a:ext uri="{FF2B5EF4-FFF2-40B4-BE49-F238E27FC236}">
                <a16:creationId xmlns:a16="http://schemas.microsoft.com/office/drawing/2014/main" id="{7556A5A8-33A3-FE8D-A142-044F346EF3D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3352" y="733424"/>
            <a:ext cx="5962648" cy="6124575"/>
          </a:xfrm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cs-CZ" sz="2000" b="1" dirty="0"/>
              <a:t>….“od pramenů Visly podél severního svahu </a:t>
            </a:r>
          </a:p>
          <a:p>
            <a:pPr marL="0" indent="0" eaLnBrk="1" hangingPunct="1">
              <a:buNone/>
            </a:pPr>
            <a:r>
              <a:rPr lang="cs-CZ" altLang="cs-CZ" sz="2000" b="1" dirty="0"/>
              <a:t>   Karpat se usídlil národ </a:t>
            </a:r>
            <a:r>
              <a:rPr lang="cs-CZ" altLang="cs-CZ" sz="2000" b="1" dirty="0" err="1">
                <a:solidFill>
                  <a:srgbClr val="FF0000"/>
                </a:solidFill>
              </a:rPr>
              <a:t>Venetů</a:t>
            </a:r>
            <a:r>
              <a:rPr lang="cs-CZ" altLang="cs-CZ" sz="2000" b="1" dirty="0"/>
              <a:t>“</a:t>
            </a:r>
            <a:r>
              <a:rPr lang="cs-CZ" altLang="cs-CZ" sz="2000" b="1" i="1" dirty="0"/>
              <a:t>,</a:t>
            </a:r>
            <a:r>
              <a:rPr lang="cs-CZ" altLang="cs-CZ" sz="2000" b="1" dirty="0"/>
              <a:t> které  považuje </a:t>
            </a:r>
          </a:p>
          <a:p>
            <a:pPr marL="0" indent="0" eaLnBrk="1" hangingPunct="1">
              <a:buNone/>
            </a:pPr>
            <a:r>
              <a:rPr lang="cs-CZ" altLang="cs-CZ" sz="2000" b="1" dirty="0"/>
              <a:t>   za nadřízené </a:t>
            </a:r>
            <a:r>
              <a:rPr lang="cs-CZ" altLang="cs-CZ" sz="2000" b="1" dirty="0" err="1"/>
              <a:t>Antům</a:t>
            </a:r>
            <a:r>
              <a:rPr lang="cs-CZ" altLang="cs-CZ" sz="2000" b="1" dirty="0"/>
              <a:t> a </a:t>
            </a:r>
            <a:r>
              <a:rPr lang="cs-CZ" altLang="cs-CZ" sz="2000" b="1" dirty="0" err="1"/>
              <a:t>Sklavínům</a:t>
            </a:r>
            <a:r>
              <a:rPr lang="cs-CZ" altLang="cs-CZ" sz="2000" b="1" dirty="0"/>
              <a:t>.</a:t>
            </a:r>
          </a:p>
          <a:p>
            <a:pPr eaLnBrk="1" hangingPunct="1"/>
            <a:r>
              <a:rPr lang="cs-CZ" altLang="cs-CZ" sz="2000" b="1" dirty="0"/>
              <a:t>Jinde říká, že </a:t>
            </a:r>
            <a:r>
              <a:rPr lang="cs-CZ" altLang="cs-CZ" sz="2000" b="1" dirty="0" err="1"/>
              <a:t>Veneti</a:t>
            </a:r>
            <a:r>
              <a:rPr lang="cs-CZ" altLang="cs-CZ" sz="2000" b="1" dirty="0"/>
              <a:t> jsou „zrozeni z jednoho rodu </a:t>
            </a:r>
          </a:p>
          <a:p>
            <a:pPr marL="0" indent="0" eaLnBrk="1" hangingPunct="1">
              <a:buNone/>
            </a:pPr>
            <a:r>
              <a:rPr lang="cs-CZ" altLang="cs-CZ" sz="2000" b="1" dirty="0"/>
              <a:t>    a přijali tři jména: </a:t>
            </a:r>
            <a:r>
              <a:rPr lang="cs-CZ" altLang="cs-CZ" sz="2000" b="1" dirty="0" err="1"/>
              <a:t>Veneti</a:t>
            </a:r>
            <a:r>
              <a:rPr lang="cs-CZ" altLang="cs-CZ" sz="2000" b="1" dirty="0"/>
              <a:t>, </a:t>
            </a:r>
            <a:r>
              <a:rPr lang="cs-CZ" altLang="cs-CZ" sz="2000" b="1" dirty="0" err="1"/>
              <a:t>Sklaveni</a:t>
            </a:r>
            <a:r>
              <a:rPr lang="cs-CZ" altLang="cs-CZ" sz="2000" b="1" dirty="0"/>
              <a:t> a Antové“</a:t>
            </a:r>
            <a:r>
              <a:rPr lang="cs-CZ" altLang="cs-CZ" sz="2000" b="1" i="1" dirty="0"/>
              <a:t> .</a:t>
            </a:r>
          </a:p>
          <a:p>
            <a:pPr eaLnBrk="1" hangingPunct="1">
              <a:buFontTx/>
              <a:buNone/>
            </a:pPr>
            <a:endParaRPr lang="cs-CZ" altLang="cs-CZ" sz="2000" b="1" i="1" dirty="0"/>
          </a:p>
          <a:p>
            <a:pPr eaLnBrk="1" hangingPunct="1"/>
            <a:r>
              <a:rPr lang="cs-CZ" altLang="cs-CZ" sz="2000" b="1" dirty="0" err="1">
                <a:solidFill>
                  <a:srgbClr val="FF0000"/>
                </a:solidFill>
              </a:rPr>
              <a:t>Sklavíni</a:t>
            </a:r>
            <a:r>
              <a:rPr lang="cs-CZ" altLang="cs-CZ" sz="2000" b="1" dirty="0"/>
              <a:t>  –  sídlí od města </a:t>
            </a:r>
            <a:r>
              <a:rPr lang="cs-CZ" altLang="cs-CZ" sz="2000" b="1" dirty="0" err="1"/>
              <a:t>Noviedunum</a:t>
            </a:r>
            <a:r>
              <a:rPr lang="cs-CZ" altLang="cs-CZ" sz="2000" b="1" dirty="0"/>
              <a:t> (dnes </a:t>
            </a:r>
          </a:p>
          <a:p>
            <a:pPr marL="0" indent="0" eaLnBrk="1" hangingPunct="1">
              <a:buNone/>
            </a:pPr>
            <a:r>
              <a:rPr lang="cs-CZ" altLang="cs-CZ" sz="2000" b="1" dirty="0"/>
              <a:t>    </a:t>
            </a:r>
            <a:r>
              <a:rPr lang="cs-CZ" altLang="cs-CZ" sz="2000" b="1" dirty="0" err="1"/>
              <a:t>Isakča</a:t>
            </a:r>
            <a:r>
              <a:rPr lang="cs-CZ" altLang="cs-CZ" sz="2000" b="1" dirty="0"/>
              <a:t> v dunajské deltě) a  </a:t>
            </a:r>
            <a:r>
              <a:rPr lang="cs-CZ" altLang="cs-CZ" sz="2000" b="1" dirty="0" err="1"/>
              <a:t>Mursinaského</a:t>
            </a:r>
            <a:r>
              <a:rPr lang="cs-CZ" altLang="cs-CZ" sz="2000" b="1" dirty="0"/>
              <a:t> jezera</a:t>
            </a:r>
          </a:p>
          <a:p>
            <a:pPr marL="0" indent="0" eaLnBrk="1" hangingPunct="1">
              <a:buNone/>
            </a:pPr>
            <a:r>
              <a:rPr lang="cs-CZ" altLang="cs-CZ" sz="2000" b="1" dirty="0"/>
              <a:t>    (dnešní </a:t>
            </a:r>
            <a:r>
              <a:rPr lang="cs-CZ" altLang="cs-CZ" sz="2000" b="1" dirty="0" err="1"/>
              <a:t>Osjek</a:t>
            </a:r>
            <a:r>
              <a:rPr lang="cs-CZ" altLang="cs-CZ" sz="2000" b="1" dirty="0"/>
              <a:t> v ústí Drávy do Dunaje) až k </a:t>
            </a:r>
          </a:p>
          <a:p>
            <a:pPr marL="0" indent="0" eaLnBrk="1" hangingPunct="1">
              <a:buNone/>
            </a:pPr>
            <a:r>
              <a:rPr lang="cs-CZ" altLang="cs-CZ" sz="2000" b="1" dirty="0"/>
              <a:t>    Dněstru a na sever až k Visle.  </a:t>
            </a:r>
          </a:p>
          <a:p>
            <a:pPr eaLnBrk="1" hangingPunct="1">
              <a:buFontTx/>
              <a:buNone/>
            </a:pPr>
            <a:r>
              <a:rPr lang="cs-CZ" altLang="cs-CZ" sz="2000" b="1" dirty="0"/>
              <a:t>    –  podle popisu sídlili uvnitř Karpatské kotliny, ale</a:t>
            </a:r>
          </a:p>
          <a:p>
            <a:pPr eaLnBrk="1" hangingPunct="1">
              <a:buFontTx/>
              <a:buNone/>
            </a:pPr>
            <a:r>
              <a:rPr lang="cs-CZ" altLang="cs-CZ" sz="2000" b="1" dirty="0"/>
              <a:t>        na sever od Langobardů a </a:t>
            </a:r>
            <a:r>
              <a:rPr lang="cs-CZ" altLang="cs-CZ" sz="2000" b="1" dirty="0" err="1"/>
              <a:t>Gepidů</a:t>
            </a:r>
            <a:r>
              <a:rPr lang="cs-CZ" altLang="cs-CZ" sz="2000" b="1" dirty="0"/>
              <a:t> (Morava,</a:t>
            </a:r>
          </a:p>
          <a:p>
            <a:pPr eaLnBrk="1" hangingPunct="1">
              <a:buFontTx/>
              <a:buNone/>
            </a:pPr>
            <a:r>
              <a:rPr lang="cs-CZ" altLang="cs-CZ" sz="2000" b="1" dirty="0"/>
              <a:t>        Slovensko a Podkarpatská Rus).</a:t>
            </a:r>
          </a:p>
          <a:p>
            <a:pPr eaLnBrk="1" hangingPunct="1">
              <a:buFontTx/>
              <a:buNone/>
            </a:pPr>
            <a:endParaRPr lang="cs-CZ" altLang="cs-CZ" sz="2000" b="1" dirty="0"/>
          </a:p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Antové </a:t>
            </a:r>
            <a:r>
              <a:rPr lang="cs-CZ" altLang="cs-CZ" sz="2000" b="1" dirty="0"/>
              <a:t> –  ...„kteří jsou z nich nejsilnější“… obsadili</a:t>
            </a:r>
          </a:p>
          <a:p>
            <a:pPr marL="0" indent="0" eaLnBrk="1" hangingPunct="1">
              <a:buNone/>
            </a:pPr>
            <a:r>
              <a:rPr lang="cs-CZ" altLang="cs-CZ" sz="2000" b="1" dirty="0"/>
              <a:t>                       území od Dněstru k Dněpru.</a:t>
            </a:r>
          </a:p>
          <a:p>
            <a:pPr eaLnBrk="1" hangingPunct="1"/>
            <a:endParaRPr lang="cs-CZ" altLang="cs-CZ" sz="1600" b="1" dirty="0"/>
          </a:p>
        </p:txBody>
      </p:sp>
      <p:pic>
        <p:nvPicPr>
          <p:cNvPr id="8195" name="Picture 8" descr="4-mapa%20jordanes">
            <a:extLst>
              <a:ext uri="{FF2B5EF4-FFF2-40B4-BE49-F238E27FC236}">
                <a16:creationId xmlns:a16="http://schemas.microsoft.com/office/drawing/2014/main" id="{858BDC55-CA8E-ABB4-D727-B4D2CDC5AD9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4346" y="547856"/>
            <a:ext cx="6434302" cy="4098078"/>
          </a:xfrm>
          <a:noFill/>
        </p:spPr>
      </p:pic>
      <p:pic>
        <p:nvPicPr>
          <p:cNvPr id="8196" name="Picture 9" descr="4-tabulka">
            <a:extLst>
              <a:ext uri="{FF2B5EF4-FFF2-40B4-BE49-F238E27FC236}">
                <a16:creationId xmlns:a16="http://schemas.microsoft.com/office/drawing/2014/main" id="{C74E5061-B07F-52B3-2D72-75863D3BD86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6438" y="4811227"/>
            <a:ext cx="4792662" cy="2046773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DB761E3-AA7C-A450-FF1A-041E259AC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Barbarští historikové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1CB0C91-22FD-27A6-CC9C-2161F7D900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8174" y="1125538"/>
            <a:ext cx="11401425" cy="57324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Martin z </a:t>
            </a:r>
            <a:r>
              <a:rPr lang="cs-CZ" altLang="cs-CZ" sz="2400" b="1" dirty="0" err="1">
                <a:solidFill>
                  <a:srgbClr val="FF0000"/>
                </a:solidFill>
              </a:rPr>
              <a:t>Dumia</a:t>
            </a:r>
            <a:r>
              <a:rPr lang="cs-CZ" altLang="cs-CZ" sz="2400" b="1" dirty="0">
                <a:solidFill>
                  <a:srgbClr val="FF0000"/>
                </a:solidFill>
              </a:rPr>
              <a:t> (</a:t>
            </a:r>
            <a:r>
              <a:rPr lang="cs-CZ" altLang="cs-CZ" sz="2400" b="1" dirty="0" err="1">
                <a:solidFill>
                  <a:srgbClr val="FF0000"/>
                </a:solidFill>
              </a:rPr>
              <a:t>Bragy</a:t>
            </a:r>
            <a:r>
              <a:rPr lang="cs-CZ" altLang="cs-CZ" sz="2400" b="1" dirty="0">
                <a:solidFill>
                  <a:srgbClr val="FF0000"/>
                </a:solidFill>
              </a:rPr>
              <a:t>) </a:t>
            </a:r>
            <a:endParaRPr lang="cs-CZ" altLang="cs-CZ" sz="24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–   narodil se  510/520 v jižní </a:t>
            </a:r>
            <a:r>
              <a:rPr lang="cs-CZ" altLang="cs-CZ" sz="2000" dirty="0" err="1"/>
              <a:t>Pannonii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Szombathely</a:t>
            </a:r>
            <a:r>
              <a:rPr lang="cs-CZ" altLang="cs-CZ" sz="2000" dirty="0"/>
              <a:t>) odkud odešel kolem roku 536 do Portugalska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–   v r. 570 se stal arcibiskupem v </a:t>
            </a:r>
            <a:r>
              <a:rPr lang="cs-CZ" altLang="cs-CZ" sz="2000" dirty="0" err="1"/>
              <a:t>Braze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–   uvádí, že v Panonii byli dříve Slované než Avaři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Jan z </a:t>
            </a:r>
            <a:r>
              <a:rPr lang="cs-CZ" altLang="cs-CZ" sz="2400" b="1" dirty="0" err="1">
                <a:solidFill>
                  <a:srgbClr val="FF0000"/>
                </a:solidFill>
              </a:rPr>
              <a:t>Efesu</a:t>
            </a:r>
            <a:endParaRPr lang="cs-CZ" altLang="cs-CZ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–  syrský historik ve své kronice popisuje události let 575 – 585, kdy došlo k invazi Slovanů na Balkán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–  Slovany označuje jako prokletý národ kvůli loupeživým výpravám za Dunaj (proti Východořímské říši)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dirty="0" err="1">
                <a:solidFill>
                  <a:srgbClr val="FF0000"/>
                </a:solidFill>
              </a:rPr>
              <a:t>Teofylakt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400" b="1" dirty="0" err="1">
                <a:solidFill>
                  <a:srgbClr val="FF0000"/>
                </a:solidFill>
              </a:rPr>
              <a:t>Simokrattes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endParaRPr lang="cs-CZ" altLang="cs-CZ" sz="24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600" dirty="0"/>
              <a:t>   </a:t>
            </a:r>
            <a:r>
              <a:rPr lang="cs-CZ" altLang="cs-CZ" sz="2000" dirty="0"/>
              <a:t>–   byzantský písař z 1. pol. 7. stol. ve své Historii popisuje nájezdy Avarů a Slovanů na Byzanc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BFD7FCF-E3E3-E9B2-6AE2-B1753D8614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Pověst </a:t>
            </a:r>
            <a:r>
              <a:rPr lang="cs-CZ" altLang="cs-CZ" sz="3200" b="1" dirty="0" err="1">
                <a:solidFill>
                  <a:srgbClr val="FF0000"/>
                </a:solidFill>
              </a:rPr>
              <a:t>vremennych</a:t>
            </a:r>
            <a:r>
              <a:rPr lang="cs-CZ" altLang="cs-CZ" sz="3200" b="1" dirty="0">
                <a:solidFill>
                  <a:srgbClr val="FF0000"/>
                </a:solidFill>
              </a:rPr>
              <a:t> let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7D9926C-2195-E527-00DB-6C8E787DA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025" y="1258888"/>
            <a:ext cx="11610975" cy="55991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1113</a:t>
            </a:r>
            <a:r>
              <a:rPr lang="cs-CZ" altLang="cs-CZ" sz="2000" dirty="0"/>
              <a:t>   –  nejstarší výklad etnogeneze Slovanů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000" dirty="0"/>
              <a:t>                –  sepsal </a:t>
            </a:r>
            <a:r>
              <a:rPr lang="cs-CZ" altLang="cs-CZ" sz="2000" b="1" dirty="0"/>
              <a:t>mnich Nestor </a:t>
            </a:r>
            <a:r>
              <a:rPr lang="cs-CZ" altLang="cs-CZ" sz="2000" dirty="0"/>
              <a:t>z </a:t>
            </a:r>
            <a:r>
              <a:rPr lang="cs-CZ" altLang="cs-CZ" sz="2000" dirty="0" err="1"/>
              <a:t>kyjevo-pečerského</a:t>
            </a:r>
            <a:r>
              <a:rPr lang="cs-CZ" altLang="cs-CZ" sz="2000" dirty="0"/>
              <a:t> kláštera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20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dirty="0"/>
              <a:t>               –  za pravlast Slovanů považuje Panonii, odkud se měly jednotlivé slovanské kmeny rozsídlit do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dirty="0"/>
              <a:t>                   východní, jihovýchodní a střední Evropy 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sz="20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dirty="0"/>
              <a:t>              –  líčí legendární vyprávění o rozptýlení národů po stavbě věže v zemi </a:t>
            </a:r>
            <a:r>
              <a:rPr lang="cs-CZ" altLang="cs-CZ" sz="2000" dirty="0" err="1"/>
              <a:t>Sennar</a:t>
            </a:r>
            <a:r>
              <a:rPr lang="cs-CZ" altLang="cs-CZ" sz="2000" dirty="0"/>
              <a:t>: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„…Slované kdysi žili v Podunají, …„kde nyní je uherská a bulharská země, odtud se pak rozešli do svých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sídel mezi Labem, Dunajem a Dněprem…“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dirty="0"/>
              <a:t>      „…po mnoha letech se Slované usadili na Dunaji, kde nyní je země uherská a bulharská. A tito Slované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dirty="0"/>
              <a:t>      se rozešli po zemi a nazvali se jmény podle toho, kde se usadili, na kterém místě. Tak například jedni, když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dirty="0"/>
              <a:t>      přišli, usadili se na řece jménem Morava, i nazvali se Moravany a jiní se nazvali Čechy.“</a:t>
            </a:r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pPr>
              <a:lnSpc>
                <a:spcPct val="80000"/>
              </a:lnSpc>
            </a:pPr>
            <a:endParaRPr lang="cs-CZ" altLang="cs-CZ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1F5F76D8-9ED9-F056-392A-B8AC3F77E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-100013"/>
            <a:ext cx="8229600" cy="1143001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Genetické výzkumy</a:t>
            </a:r>
            <a:endParaRPr lang="cs-CZ" altLang="cs-CZ" sz="32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A893A8-AC14-9D62-C98B-A7387CA8B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01" y="729465"/>
            <a:ext cx="11774184" cy="7649360"/>
          </a:xfrm>
        </p:spPr>
        <p:txBody>
          <a:bodyPr/>
          <a:lstStyle/>
          <a:p>
            <a:pPr marL="0" indent="0">
              <a:buNone/>
              <a:defRPr/>
            </a:pPr>
            <a:endParaRPr lang="cs-CZ" altLang="cs-CZ" sz="2000" dirty="0"/>
          </a:p>
          <a:p>
            <a:pPr>
              <a:defRPr/>
            </a:pPr>
            <a:r>
              <a:rPr lang="cs-CZ" sz="1600" b="1" u="sng" dirty="0"/>
              <a:t>Geny </a:t>
            </a:r>
            <a:r>
              <a:rPr lang="cs-CZ" sz="1600" b="1" u="sng" dirty="0" err="1"/>
              <a:t>indoevropanů</a:t>
            </a:r>
            <a:r>
              <a:rPr lang="cs-CZ" sz="1600" b="1" u="sng" dirty="0"/>
              <a:t>:</a:t>
            </a:r>
            <a:r>
              <a:rPr lang="cs-CZ" sz="1600" b="1" dirty="0"/>
              <a:t>   </a:t>
            </a:r>
            <a:r>
              <a:rPr lang="cs-CZ" sz="1600" dirty="0"/>
              <a:t>okolo 4 tis. př. n. l. (</a:t>
            </a:r>
            <a:r>
              <a:rPr lang="cs-CZ" sz="1600" dirty="0" err="1"/>
              <a:t>kurganové</a:t>
            </a:r>
            <a:r>
              <a:rPr lang="cs-CZ" sz="1600" dirty="0"/>
              <a:t> kultury)</a:t>
            </a:r>
            <a:endParaRPr lang="cs-CZ" sz="1600" b="1" dirty="0"/>
          </a:p>
          <a:p>
            <a:pPr>
              <a:defRPr/>
            </a:pPr>
            <a:r>
              <a:rPr lang="cs-CZ" sz="1600" b="1" dirty="0" err="1"/>
              <a:t>Haploskupina</a:t>
            </a:r>
            <a:r>
              <a:rPr lang="cs-CZ" sz="1600" b="1" dirty="0"/>
              <a:t> R1 </a:t>
            </a:r>
            <a:r>
              <a:rPr lang="cs-CZ" sz="1600" dirty="0"/>
              <a:t>–  mužská Y-DNA: </a:t>
            </a:r>
            <a:r>
              <a:rPr lang="cs-CZ" altLang="cs-CZ" sz="1600" dirty="0"/>
              <a:t>dědí se z otce na syna, pohlavní chromozom Y (</a:t>
            </a:r>
            <a:r>
              <a:rPr lang="cs-CZ" sz="1600" dirty="0"/>
              <a:t>vznik: 13 000 až 7 600)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b="1" dirty="0">
                <a:solidFill>
                  <a:srgbClr val="FF0000"/>
                </a:solidFill>
              </a:rPr>
              <a:t>ČR:</a:t>
            </a:r>
            <a:r>
              <a:rPr lang="cs-CZ" sz="1600" dirty="0"/>
              <a:t>  </a:t>
            </a:r>
            <a:r>
              <a:rPr lang="cs-CZ" sz="1600" b="1" dirty="0"/>
              <a:t>R1a:  </a:t>
            </a:r>
            <a:r>
              <a:rPr lang="cs-CZ" sz="1600" b="1" dirty="0">
                <a:solidFill>
                  <a:srgbClr val="FF0000"/>
                </a:solidFill>
              </a:rPr>
              <a:t>34%     </a:t>
            </a:r>
            <a:r>
              <a:rPr lang="cs-CZ" altLang="cs-CZ" sz="1600" b="1" dirty="0">
                <a:solidFill>
                  <a:srgbClr val="FF0000"/>
                </a:solidFill>
              </a:rPr>
              <a:t>=  1/3 potomci Slovanů:  </a:t>
            </a:r>
            <a:r>
              <a:rPr lang="cs-CZ" altLang="cs-CZ" sz="1600" dirty="0"/>
              <a:t>převažuje u </a:t>
            </a:r>
            <a:r>
              <a:rPr lang="cs-CZ" altLang="cs-CZ" sz="1600" dirty="0" err="1"/>
              <a:t>východoevropanů</a:t>
            </a:r>
            <a:r>
              <a:rPr lang="cs-CZ" altLang="cs-CZ" sz="1600" dirty="0"/>
              <a:t> 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                                </a:t>
            </a:r>
            <a:r>
              <a:rPr lang="cs-CZ" sz="1600" dirty="0" err="1"/>
              <a:t>indo</a:t>
            </a:r>
            <a:r>
              <a:rPr lang="cs-CZ" sz="1600" dirty="0"/>
              <a:t>-íránské jazyky (sanskrt, perština: tzv. </a:t>
            </a:r>
            <a:r>
              <a:rPr lang="cs-CZ" sz="1600" dirty="0" err="1"/>
              <a:t>Árjové</a:t>
            </a:r>
            <a:r>
              <a:rPr lang="cs-CZ" sz="1600" dirty="0"/>
              <a:t> (Írán = </a:t>
            </a:r>
            <a:r>
              <a:rPr lang="cs-CZ" sz="1600" dirty="0" err="1"/>
              <a:t>Árjan</a:t>
            </a:r>
            <a:r>
              <a:rPr lang="cs-CZ" sz="1600" dirty="0"/>
              <a:t> = Persie)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                                do </a:t>
            </a:r>
            <a:r>
              <a:rPr lang="cs-CZ" sz="1600" dirty="0" err="1"/>
              <a:t>vých</a:t>
            </a:r>
            <a:r>
              <a:rPr lang="cs-CZ" sz="1600" dirty="0"/>
              <a:t>. Evropy, přes </a:t>
            </a:r>
            <a:r>
              <a:rPr lang="cs-CZ" sz="1600" dirty="0" err="1"/>
              <a:t>stř</a:t>
            </a:r>
            <a:r>
              <a:rPr lang="cs-CZ" sz="1600" dirty="0"/>
              <a:t>. a již. Asii  –  ve 2. tis. př. n. l. </a:t>
            </a:r>
            <a:endParaRPr lang="cs-CZ" altLang="cs-CZ" sz="1600" dirty="0"/>
          </a:p>
          <a:p>
            <a:pPr marL="0" indent="0">
              <a:buNone/>
              <a:defRPr/>
            </a:pPr>
            <a:r>
              <a:rPr lang="cs-CZ" sz="1600" dirty="0"/>
              <a:t>              </a:t>
            </a:r>
            <a:r>
              <a:rPr lang="cs-CZ" sz="1600" b="1" dirty="0"/>
              <a:t>R1b:  </a:t>
            </a:r>
            <a:r>
              <a:rPr lang="cs-CZ" sz="1600" b="1" dirty="0">
                <a:solidFill>
                  <a:srgbClr val="FF0000"/>
                </a:solidFill>
              </a:rPr>
              <a:t>22%   </a:t>
            </a:r>
            <a:r>
              <a:rPr lang="cs-CZ" altLang="cs-CZ" sz="1600" b="1" dirty="0">
                <a:solidFill>
                  <a:srgbClr val="FF0000"/>
                </a:solidFill>
              </a:rPr>
              <a:t>=  </a:t>
            </a:r>
            <a:r>
              <a:rPr lang="en-US" altLang="cs-CZ" sz="1600" b="1" dirty="0">
                <a:solidFill>
                  <a:srgbClr val="FF0000"/>
                </a:solidFill>
              </a:rPr>
              <a:t>1/</a:t>
            </a:r>
            <a:r>
              <a:rPr lang="cs-CZ" altLang="cs-CZ" sz="1600" b="1" dirty="0">
                <a:solidFill>
                  <a:srgbClr val="FF0000"/>
                </a:solidFill>
              </a:rPr>
              <a:t>5 </a:t>
            </a:r>
            <a:r>
              <a:rPr lang="en-US" altLang="cs-CZ" sz="1600" b="1" dirty="0">
                <a:solidFill>
                  <a:srgbClr val="FF0000"/>
                </a:solidFill>
              </a:rPr>
              <a:t> </a:t>
            </a:r>
            <a:r>
              <a:rPr lang="en-US" altLang="cs-CZ" sz="1600" b="1" dirty="0" err="1">
                <a:solidFill>
                  <a:srgbClr val="FF0000"/>
                </a:solidFill>
              </a:rPr>
              <a:t>potom</a:t>
            </a:r>
            <a:r>
              <a:rPr lang="cs-CZ" altLang="cs-CZ" sz="1600" b="1" dirty="0" err="1">
                <a:solidFill>
                  <a:srgbClr val="FF0000"/>
                </a:solidFill>
              </a:rPr>
              <a:t>ci</a:t>
            </a:r>
            <a:r>
              <a:rPr lang="en-US" altLang="cs-CZ" sz="1600" b="1" dirty="0">
                <a:solidFill>
                  <a:srgbClr val="FF0000"/>
                </a:solidFill>
              </a:rPr>
              <a:t> </a:t>
            </a:r>
            <a:r>
              <a:rPr lang="cs-CZ" altLang="cs-CZ" sz="1600" b="1" dirty="0">
                <a:solidFill>
                  <a:srgbClr val="FF0000"/>
                </a:solidFill>
              </a:rPr>
              <a:t>K</a:t>
            </a:r>
            <a:r>
              <a:rPr lang="en-US" altLang="cs-CZ" sz="1600" b="1" dirty="0" err="1">
                <a:solidFill>
                  <a:srgbClr val="FF0000"/>
                </a:solidFill>
              </a:rPr>
              <a:t>eltů</a:t>
            </a:r>
            <a:r>
              <a:rPr lang="cs-CZ" altLang="cs-CZ" sz="1600" b="1" dirty="0">
                <a:solidFill>
                  <a:srgbClr val="FF0000"/>
                </a:solidFill>
              </a:rPr>
              <a:t> a Germánů:  </a:t>
            </a:r>
            <a:r>
              <a:rPr lang="cs-CZ" sz="1600" dirty="0"/>
              <a:t> převažuje v západní Evropě (A, Š, F, Benelux, I)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spojována kentumovými jazyky (</a:t>
            </a:r>
            <a:r>
              <a:rPr lang="cs-CZ" sz="1600" dirty="0" err="1"/>
              <a:t>keltské-galské</a:t>
            </a:r>
            <a:r>
              <a:rPr lang="cs-CZ" sz="1600" dirty="0"/>
              <a:t> a germánské)</a:t>
            </a:r>
          </a:p>
          <a:p>
            <a:pPr marL="0" indent="0">
              <a:buNone/>
              <a:defRPr/>
            </a:pPr>
            <a:endParaRPr lang="cs-CZ" sz="1600" dirty="0"/>
          </a:p>
          <a:p>
            <a:pPr>
              <a:defRPr/>
            </a:pPr>
            <a:r>
              <a:rPr lang="cs-CZ" sz="1600" b="1" u="sng" dirty="0"/>
              <a:t>Geny lovců mamutů:</a:t>
            </a:r>
            <a:r>
              <a:rPr lang="cs-CZ" sz="1600" b="1" dirty="0"/>
              <a:t>  </a:t>
            </a:r>
            <a:r>
              <a:rPr lang="cs-CZ" sz="1600" dirty="0"/>
              <a:t>(30 – 25 tis. př. n. l.)</a:t>
            </a:r>
          </a:p>
          <a:p>
            <a:pPr marL="0" indent="0">
              <a:buNone/>
              <a:defRPr/>
            </a:pPr>
            <a:r>
              <a:rPr lang="cs-CZ" sz="1600" b="1" dirty="0"/>
              <a:t>      </a:t>
            </a:r>
            <a:r>
              <a:rPr lang="cs-CZ" sz="1600" b="1" dirty="0" err="1"/>
              <a:t>Haploskupina</a:t>
            </a:r>
            <a:r>
              <a:rPr lang="cs-CZ" sz="1600" b="1" dirty="0"/>
              <a:t> U</a:t>
            </a:r>
            <a:r>
              <a:rPr lang="cs-CZ" sz="1600" dirty="0"/>
              <a:t>  = </a:t>
            </a:r>
            <a:r>
              <a:rPr lang="cs-CZ" sz="1600" b="1" dirty="0">
                <a:solidFill>
                  <a:srgbClr val="FF0000"/>
                </a:solidFill>
              </a:rPr>
              <a:t>10%</a:t>
            </a:r>
            <a:r>
              <a:rPr lang="cs-CZ" sz="1600" dirty="0"/>
              <a:t> dnešních Čechů ( m</a:t>
            </a:r>
            <a:r>
              <a:rPr lang="cs-CZ" altLang="cs-CZ" sz="1600" dirty="0"/>
              <a:t>itochondriální </a:t>
            </a:r>
            <a:r>
              <a:rPr lang="cs-CZ" altLang="cs-CZ" sz="1600" dirty="0" err="1"/>
              <a:t>mDNA</a:t>
            </a:r>
            <a:r>
              <a:rPr lang="cs-CZ" altLang="cs-CZ" sz="1600" dirty="0"/>
              <a:t>: dědí se z matky na dceru)</a:t>
            </a:r>
            <a:endParaRPr lang="cs-CZ" sz="1600" dirty="0"/>
          </a:p>
          <a:p>
            <a:pPr marL="0" indent="0">
              <a:buNone/>
              <a:defRPr/>
            </a:pPr>
            <a:r>
              <a:rPr lang="cs-CZ" sz="1600" b="1" dirty="0"/>
              <a:t>      </a:t>
            </a:r>
            <a:r>
              <a:rPr lang="cs-CZ" sz="1600" b="1" dirty="0" err="1"/>
              <a:t>Haploskupina</a:t>
            </a:r>
            <a:r>
              <a:rPr lang="cs-CZ" sz="1600" b="1" dirty="0"/>
              <a:t>  I  </a:t>
            </a:r>
            <a:r>
              <a:rPr lang="cs-CZ" sz="1600" dirty="0"/>
              <a:t>=  cca </a:t>
            </a:r>
            <a:r>
              <a:rPr lang="cs-CZ" sz="1600" b="1" dirty="0">
                <a:solidFill>
                  <a:srgbClr val="FF0000"/>
                </a:solidFill>
              </a:rPr>
              <a:t>20%</a:t>
            </a:r>
            <a:r>
              <a:rPr lang="cs-CZ" sz="1600" dirty="0"/>
              <a:t> dnešních Čechů (mužská Y-DNA) 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b="1" u="sng" dirty="0"/>
              <a:t>Geny neolitických zemědělců z Předního východu:</a:t>
            </a:r>
          </a:p>
          <a:p>
            <a:pPr marL="0" indent="0">
              <a:buNone/>
              <a:defRPr/>
            </a:pPr>
            <a:r>
              <a:rPr lang="cs-CZ" sz="1600" b="1" dirty="0"/>
              <a:t>      </a:t>
            </a:r>
            <a:r>
              <a:rPr lang="cs-CZ" sz="1600" b="1" dirty="0" err="1"/>
              <a:t>Haploskupina</a:t>
            </a:r>
            <a:r>
              <a:rPr lang="cs-CZ" sz="1600" b="1" dirty="0"/>
              <a:t> G2a  </a:t>
            </a:r>
            <a:r>
              <a:rPr lang="cs-CZ" sz="1600" dirty="0"/>
              <a:t>=  </a:t>
            </a:r>
            <a:r>
              <a:rPr lang="cs-CZ" sz="1600" b="1" dirty="0">
                <a:solidFill>
                  <a:srgbClr val="FF0000"/>
                </a:solidFill>
              </a:rPr>
              <a:t>6%</a:t>
            </a:r>
            <a:r>
              <a:rPr lang="cs-CZ" sz="1600" dirty="0"/>
              <a:t> dnešních Čechů (mužská Y-DNA;  </a:t>
            </a:r>
            <a:r>
              <a:rPr lang="cs-CZ" sz="1600" dirty="0" err="1"/>
              <a:t>Ötzi</a:t>
            </a:r>
            <a:r>
              <a:rPr lang="cs-CZ" sz="1600" dirty="0"/>
              <a:t>:  5300 př.n.l., horské oblasti)</a:t>
            </a:r>
            <a:endParaRPr lang="cs-CZ" sz="1600" b="1" u="sng" dirty="0"/>
          </a:p>
          <a:p>
            <a:pPr>
              <a:defRPr/>
            </a:pPr>
            <a:r>
              <a:rPr lang="cs-CZ" sz="1600" b="1" dirty="0" err="1"/>
              <a:t>Haploskupina</a:t>
            </a:r>
            <a:r>
              <a:rPr lang="cs-CZ" sz="1600" b="1" dirty="0"/>
              <a:t>  E1b1b</a:t>
            </a:r>
            <a:r>
              <a:rPr lang="cs-CZ" sz="1600" dirty="0"/>
              <a:t> =  </a:t>
            </a:r>
            <a:r>
              <a:rPr lang="cs-CZ" sz="1600" b="1" dirty="0">
                <a:solidFill>
                  <a:srgbClr val="FF0000"/>
                </a:solidFill>
              </a:rPr>
              <a:t>8%</a:t>
            </a:r>
            <a:r>
              <a:rPr lang="cs-CZ" sz="1600" dirty="0"/>
              <a:t> dnešních Čechů ( mužská Y-DNA (již E až </a:t>
            </a:r>
            <a:r>
              <a:rPr lang="cs-CZ" sz="1600" dirty="0" err="1"/>
              <a:t>sev</a:t>
            </a:r>
            <a:r>
              <a:rPr lang="cs-CZ" sz="1600" dirty="0"/>
              <a:t>. </a:t>
            </a:r>
            <a:r>
              <a:rPr lang="cs-CZ" sz="1600" dirty="0" err="1"/>
              <a:t>Af</a:t>
            </a:r>
            <a:r>
              <a:rPr lang="cs-CZ" sz="1600" dirty="0"/>
              <a:t>.; měl ji i Hitler)</a:t>
            </a:r>
          </a:p>
          <a:p>
            <a:pPr marL="0" indent="0">
              <a:buNone/>
              <a:defRPr/>
            </a:pPr>
            <a:endParaRPr lang="cs-CZ" sz="1600" dirty="0"/>
          </a:p>
          <a:p>
            <a:pPr marL="0" indent="0">
              <a:buNone/>
              <a:defRPr/>
            </a:pPr>
            <a:endParaRPr lang="cs-CZ" sz="1600" dirty="0"/>
          </a:p>
          <a:p>
            <a:pPr marL="0" indent="0">
              <a:buNone/>
              <a:defRPr/>
            </a:pPr>
            <a:endParaRPr lang="cs-CZ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DFD44BA-9655-44E5-BF00-45EFB68E6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40" y="75699"/>
            <a:ext cx="6945410" cy="678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338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>
            <a:extLst>
              <a:ext uri="{FF2B5EF4-FFF2-40B4-BE49-F238E27FC236}">
                <a16:creationId xmlns:a16="http://schemas.microsoft.com/office/drawing/2014/main" id="{7F05F849-6A59-722D-71D7-741F3BC085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1525" y="-101600"/>
            <a:ext cx="10515600" cy="1063625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Antropologie, etnografie, kulturní historie</a:t>
            </a:r>
          </a:p>
        </p:txBody>
      </p:sp>
      <p:sp>
        <p:nvSpPr>
          <p:cNvPr id="39939" name="Rectangle 5">
            <a:extLst>
              <a:ext uri="{FF2B5EF4-FFF2-40B4-BE49-F238E27FC236}">
                <a16:creationId xmlns:a16="http://schemas.microsoft.com/office/drawing/2014/main" id="{50AD91B3-C006-324A-9A12-76C753F4E1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6700" y="552450"/>
            <a:ext cx="11925299" cy="630555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Antropologie</a:t>
            </a:r>
            <a:r>
              <a:rPr lang="cs-CZ" altLang="cs-CZ" sz="1800" dirty="0"/>
              <a:t>  –  analýza ukázala na jednotu slovanské populace, i když nelze hovořit o homogennosti antropologického typu 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–  průměrný věk:   východní Slované:   36 – 40 let 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                                západní Slované:     32 – 41 let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                                jižní Slované:           42 – 47,5 let 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–  u nás:   doložena příbuznost mezi populací z velkomoravských center a starších pohřebišť s litými bronzy,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               typickými pro „avarsko-slovanské“ jízdní družiny</a:t>
            </a:r>
          </a:p>
          <a:p>
            <a:pPr eaLnBrk="1" hangingPunct="1"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Etnografie  </a:t>
            </a:r>
            <a:r>
              <a:rPr lang="cs-CZ" altLang="cs-CZ" sz="1800" dirty="0"/>
              <a:t>–  dnes má pro slovanskou archeologii spíše okrajový význam </a:t>
            </a:r>
          </a:p>
          <a:p>
            <a:pPr marL="0" indent="0" algn="l">
              <a:buNone/>
            </a:pPr>
            <a:r>
              <a:rPr lang="cs-CZ" altLang="cs-CZ" sz="1800" dirty="0"/>
              <a:t>                         –  </a:t>
            </a:r>
            <a:r>
              <a:rPr lang="cs-CZ" altLang="cs-CZ" sz="1800" b="1" dirty="0"/>
              <a:t>Pavel Josef Šafařík</a:t>
            </a:r>
            <a:r>
              <a:rPr lang="cs-CZ" altLang="cs-CZ" sz="1800" dirty="0"/>
              <a:t>:  </a:t>
            </a:r>
            <a:r>
              <a:rPr lang="cs-CZ" sz="1800" b="1" i="0" u="none" strike="noStrike" baseline="0" dirty="0">
                <a:solidFill>
                  <a:srgbClr val="333333"/>
                </a:solidFill>
              </a:rPr>
              <a:t>1836-7</a:t>
            </a:r>
            <a:r>
              <a:rPr lang="cs-CZ" sz="1800" b="0" i="0" u="none" strike="noStrike" baseline="0" dirty="0">
                <a:solidFill>
                  <a:srgbClr val="333333"/>
                </a:solidFill>
              </a:rPr>
              <a:t>:  Slovanské starožitnosti </a:t>
            </a:r>
          </a:p>
          <a:p>
            <a:pPr marL="0" indent="0" algn="l">
              <a:buNone/>
            </a:pPr>
            <a:r>
              <a:rPr lang="cs-CZ" sz="1800" dirty="0">
                <a:solidFill>
                  <a:srgbClr val="333333"/>
                </a:solidFill>
              </a:rPr>
              <a:t>                                                                                  </a:t>
            </a:r>
            <a:r>
              <a:rPr lang="cs-CZ" sz="1800" b="0" i="0" u="none" strike="noStrike" baseline="0" dirty="0">
                <a:solidFill>
                  <a:srgbClr val="333333"/>
                </a:solidFill>
              </a:rPr>
              <a:t>– památky písemné, archeologické numismatick</a:t>
            </a:r>
            <a:r>
              <a:rPr lang="cs-CZ" sz="1800" dirty="0">
                <a:solidFill>
                  <a:srgbClr val="333333"/>
                </a:solidFill>
              </a:rPr>
              <a:t>é</a:t>
            </a:r>
            <a:r>
              <a:rPr lang="cs-CZ" sz="1800" b="0" i="0" u="none" strike="noStrike" baseline="0" dirty="0">
                <a:solidFill>
                  <a:srgbClr val="333333"/>
                </a:solidFill>
              </a:rPr>
              <a:t>, národopisn</a:t>
            </a:r>
            <a:r>
              <a:rPr lang="cs-CZ" sz="1800" dirty="0">
                <a:solidFill>
                  <a:srgbClr val="333333"/>
                </a:solidFill>
              </a:rPr>
              <a:t>é</a:t>
            </a:r>
            <a:r>
              <a:rPr lang="cs-CZ" sz="1800" b="0" i="0" u="none" strike="noStrike" baseline="0" dirty="0">
                <a:solidFill>
                  <a:srgbClr val="333333"/>
                </a:solidFill>
              </a:rPr>
              <a:t> a folklorní </a:t>
            </a:r>
            <a:r>
              <a:rPr lang="cs-CZ" altLang="cs-CZ" sz="1800" dirty="0"/>
              <a:t>                </a:t>
            </a:r>
          </a:p>
          <a:p>
            <a:pPr marL="0" indent="0">
              <a:buFontTx/>
              <a:buNone/>
              <a:defRPr/>
            </a:pPr>
            <a:r>
              <a:rPr lang="cs-CZ" altLang="cs-CZ" sz="1800" dirty="0"/>
              <a:t>                         –  </a:t>
            </a:r>
            <a:r>
              <a:rPr lang="cs-CZ" altLang="cs-CZ" sz="1800" b="1" dirty="0"/>
              <a:t>Lubor </a:t>
            </a:r>
            <a:r>
              <a:rPr lang="cs-CZ" altLang="cs-CZ" sz="1800" b="1" dirty="0" err="1"/>
              <a:t>Niederle</a:t>
            </a:r>
            <a:r>
              <a:rPr lang="cs-CZ" altLang="cs-CZ" sz="1800" b="1" dirty="0"/>
              <a:t>:   1902-25:</a:t>
            </a:r>
            <a:r>
              <a:rPr lang="cs-CZ" altLang="cs-CZ" sz="1800" dirty="0"/>
              <a:t>  Slovanské starožitnosti </a:t>
            </a:r>
          </a:p>
          <a:p>
            <a:pPr marL="0" indent="0" algn="l">
              <a:buNone/>
            </a:pPr>
            <a:r>
              <a:rPr lang="cs-CZ" altLang="cs-CZ" sz="1800" dirty="0"/>
              <a:t>                                                                              –  navázal na Šafaříka (</a:t>
            </a:r>
            <a:r>
              <a:rPr lang="cs-CZ" sz="1800" b="0" i="0" u="none" strike="noStrike" baseline="0" dirty="0">
                <a:solidFill>
                  <a:srgbClr val="333333"/>
                </a:solidFill>
                <a:latin typeface="EtelkaLight"/>
              </a:rPr>
              <a:t>historie, archeologie, etnografie, antropologie aj. obory)</a:t>
            </a:r>
            <a:endParaRPr lang="cs-CZ" altLang="cs-CZ" sz="1800" dirty="0"/>
          </a:p>
          <a:p>
            <a:pPr eaLnBrk="1" hangingPunct="1"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Kulturní historie  </a:t>
            </a:r>
            <a:r>
              <a:rPr lang="cs-CZ" altLang="cs-CZ" sz="1800" dirty="0"/>
              <a:t>–  jednotou slovanské kultury se zabýval A. V. </a:t>
            </a:r>
            <a:r>
              <a:rPr lang="cs-CZ" altLang="cs-CZ" sz="1800" dirty="0" err="1"/>
              <a:t>Arcichovski</a:t>
            </a:r>
            <a:r>
              <a:rPr lang="cs-CZ" altLang="cs-CZ" sz="1800" dirty="0"/>
              <a:t> a J. Eisner </a:t>
            </a:r>
          </a:p>
          <a:p>
            <a:pPr marL="0" indent="0" algn="l">
              <a:buNone/>
            </a:pPr>
            <a:r>
              <a:rPr lang="cs-CZ" altLang="cs-CZ" sz="1800" dirty="0"/>
              <a:t>                                   –  </a:t>
            </a:r>
            <a:r>
              <a:rPr lang="pl-PL" sz="1800" b="0" i="0" u="none" strike="noStrike" baseline="0" dirty="0">
                <a:solidFill>
                  <a:srgbClr val="333333"/>
                </a:solidFill>
                <a:latin typeface="EtelkaLight"/>
              </a:rPr>
              <a:t>vypovídací možnosti hmotnýchch pramenů pro poznání </a:t>
            </a:r>
            <a:r>
              <a:rPr lang="cs-CZ" sz="1800" b="0" i="0" u="none" strike="noStrike" baseline="0" dirty="0">
                <a:solidFill>
                  <a:srgbClr val="333333"/>
                </a:solidFill>
                <a:latin typeface="EtelkaLight"/>
              </a:rPr>
              <a:t>širších </a:t>
            </a:r>
            <a:r>
              <a:rPr lang="cs-CZ" sz="1800" dirty="0">
                <a:solidFill>
                  <a:srgbClr val="333333"/>
                </a:solidFill>
                <a:latin typeface="EtelkaLight"/>
              </a:rPr>
              <a:t>kulturně-historických </a:t>
            </a:r>
            <a:r>
              <a:rPr lang="cs-CZ" sz="1800" b="0" i="0" u="none" strike="noStrike" baseline="0" dirty="0">
                <a:solidFill>
                  <a:srgbClr val="333333"/>
                </a:solidFill>
                <a:latin typeface="EtelkaLight"/>
              </a:rPr>
              <a:t>souvislosti </a:t>
            </a:r>
            <a:r>
              <a:rPr lang="cs-CZ" altLang="cs-CZ" sz="1800" dirty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CB4DC43F-77D9-D58C-040F-77BC404DC1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rgbClr val="FF0000"/>
                </a:solidFill>
              </a:rPr>
              <a:t>                  Teorie o původu Slovanů</a:t>
            </a: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9EFB7729-C8EB-A479-ACC3-D6ABB2CDC9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11887200" cy="5486399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cs-CZ" altLang="cs-CZ" sz="1800" b="1" dirty="0">
                <a:solidFill>
                  <a:srgbClr val="FF0000"/>
                </a:solidFill>
              </a:rPr>
              <a:t>1 .</a:t>
            </a:r>
            <a:r>
              <a:rPr lang="cs-CZ" altLang="cs-CZ" sz="1800" dirty="0">
                <a:solidFill>
                  <a:srgbClr val="FF0000"/>
                </a:solidFill>
              </a:rPr>
              <a:t>  </a:t>
            </a:r>
            <a:r>
              <a:rPr lang="cs-CZ" altLang="cs-CZ" sz="1800" b="1" dirty="0">
                <a:solidFill>
                  <a:srgbClr val="FF0000"/>
                </a:solidFill>
              </a:rPr>
              <a:t>Autochtonní</a:t>
            </a:r>
            <a:r>
              <a:rPr lang="cs-CZ" altLang="cs-CZ" sz="1800" dirty="0">
                <a:solidFill>
                  <a:srgbClr val="FF0000"/>
                </a:solidFill>
              </a:rPr>
              <a:t>   </a:t>
            </a:r>
            <a:r>
              <a:rPr lang="cs-CZ" altLang="cs-CZ" sz="1800" dirty="0"/>
              <a:t>–  vychází ze slavinity a předchozích středoevropských kultur a jejich sídelní kontinuity                    </a:t>
            </a:r>
          </a:p>
          <a:p>
            <a:pPr marL="609600" indent="-609600">
              <a:buNone/>
            </a:pPr>
            <a:r>
              <a:rPr lang="cs-CZ" altLang="cs-CZ" sz="1800" dirty="0"/>
              <a:t>                                –  předchůdce Slovanů hledá v lužické kultuře:   odmítnuto</a:t>
            </a:r>
          </a:p>
          <a:p>
            <a:pPr marL="609600" indent="-609600">
              <a:buNone/>
            </a:pPr>
            <a:r>
              <a:rPr lang="cs-CZ" altLang="cs-CZ" sz="1800" dirty="0"/>
              <a:t>                                –  sídla mezi Dněprem, Dněstrem, Odrou a Labem již před dobou stěhování národů</a:t>
            </a:r>
          </a:p>
          <a:p>
            <a:pPr marL="609600" indent="-609600">
              <a:buNone/>
            </a:pPr>
            <a:endParaRPr lang="cs-CZ" altLang="cs-CZ" sz="1800" dirty="0"/>
          </a:p>
          <a:p>
            <a:pPr marL="609600" indent="-609600">
              <a:buNone/>
            </a:pPr>
            <a:r>
              <a:rPr lang="cs-CZ" altLang="cs-CZ" sz="1800" b="1" dirty="0"/>
              <a:t>                                Teorie biologické kontinuity  </a:t>
            </a:r>
            <a:r>
              <a:rPr lang="cs-CZ" altLang="cs-CZ" sz="1800" dirty="0"/>
              <a:t> –  dlouhý sídelní vývoj na jednom místě od neolitu </a:t>
            </a:r>
          </a:p>
          <a:p>
            <a:pPr marL="609600" indent="-609600">
              <a:buNone/>
            </a:pPr>
            <a:r>
              <a:rPr lang="cs-CZ" altLang="cs-CZ" sz="1800" dirty="0"/>
              <a:t>                                                                                          (rolník neopouští půdu)</a:t>
            </a:r>
          </a:p>
          <a:p>
            <a:pPr marL="609600" indent="-609600">
              <a:buNone/>
            </a:pPr>
            <a:r>
              <a:rPr lang="cs-CZ" altLang="cs-CZ" sz="1800" dirty="0"/>
              <a:t>                                                                                     –  antropologie nepotvrdila diskontinuitu osídlení</a:t>
            </a:r>
          </a:p>
          <a:p>
            <a:pPr marL="609600" indent="-609600">
              <a:buNone/>
            </a:pPr>
            <a:endParaRPr lang="cs-CZ" altLang="cs-CZ" sz="1800" dirty="0"/>
          </a:p>
          <a:p>
            <a:pPr algn="l"/>
            <a:r>
              <a:rPr lang="cs-CZ" altLang="cs-CZ" sz="1800" dirty="0">
                <a:solidFill>
                  <a:srgbClr val="FF0000"/>
                </a:solidFill>
              </a:rPr>
              <a:t>  </a:t>
            </a:r>
            <a:r>
              <a:rPr lang="cs-CZ" altLang="cs-CZ" sz="1800" b="1" dirty="0">
                <a:solidFill>
                  <a:srgbClr val="FF0000"/>
                </a:solidFill>
              </a:rPr>
              <a:t>2.   Alochtonní  </a:t>
            </a:r>
            <a:r>
              <a:rPr lang="cs-CZ" altLang="cs-CZ" sz="1800" dirty="0">
                <a:solidFill>
                  <a:srgbClr val="FF0000"/>
                </a:solidFill>
              </a:rPr>
              <a:t> </a:t>
            </a:r>
            <a:r>
              <a:rPr lang="cs-CZ" altLang="cs-CZ" sz="1800" dirty="0"/>
              <a:t>–   výchozí oblast:  lesostepní  pásmo mezi Dněprem a Dněstrem </a:t>
            </a:r>
          </a:p>
          <a:p>
            <a:pPr marL="0" indent="0" algn="l">
              <a:buNone/>
            </a:pPr>
            <a:r>
              <a:rPr lang="cs-CZ" altLang="cs-CZ" sz="1800" dirty="0"/>
              <a:t>                                          (střední </a:t>
            </a:r>
            <a:r>
              <a:rPr lang="cs-CZ" altLang="cs-CZ" sz="1800" dirty="0" err="1"/>
              <a:t>Podněpří</a:t>
            </a:r>
            <a:r>
              <a:rPr lang="cs-CZ" altLang="cs-CZ" sz="1800" dirty="0"/>
              <a:t> a poříčí Pripjatě)</a:t>
            </a:r>
          </a:p>
          <a:p>
            <a:pPr marL="0" indent="0" algn="l">
              <a:buNone/>
            </a:pPr>
            <a:r>
              <a:rPr lang="cs-CZ" altLang="cs-CZ" sz="1800" dirty="0"/>
              <a:t>                                   –   </a:t>
            </a:r>
            <a:r>
              <a:rPr lang="cs-CZ" sz="1800" b="0" i="0" u="none" strike="noStrike" baseline="0" dirty="0">
                <a:solidFill>
                  <a:srgbClr val="333333"/>
                </a:solidFill>
              </a:rPr>
              <a:t>příbuznost časně slovanského pražského typu s typem </a:t>
            </a:r>
            <a:r>
              <a:rPr lang="cs-CZ" sz="1800" b="0" i="0" u="none" strike="noStrike" baseline="0" dirty="0" err="1">
                <a:solidFill>
                  <a:srgbClr val="333333"/>
                </a:solidFill>
              </a:rPr>
              <a:t>Korčak</a:t>
            </a:r>
            <a:r>
              <a:rPr lang="cs-CZ" sz="1800" b="0" i="0" u="none" strike="noStrike" baseline="0" dirty="0">
                <a:solidFill>
                  <a:srgbClr val="333333"/>
                </a:solidFill>
              </a:rPr>
              <a:t> </a:t>
            </a:r>
            <a:endParaRPr lang="cs-CZ" altLang="cs-CZ" sz="1800" dirty="0"/>
          </a:p>
          <a:p>
            <a:pPr marL="609600" indent="-609600">
              <a:buNone/>
              <a:defRPr/>
            </a:pPr>
            <a:r>
              <a:rPr lang="cs-CZ" altLang="cs-CZ" sz="1800" dirty="0"/>
              <a:t>                                   –   pronikání do střední a jižní Evropy koncem doby stěhování národů (5. – 6. stol.) </a:t>
            </a:r>
          </a:p>
          <a:p>
            <a:pPr marL="609600" indent="-609600">
              <a:buNone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>
            <a:extLst>
              <a:ext uri="{FF2B5EF4-FFF2-40B4-BE49-F238E27FC236}">
                <a16:creationId xmlns:a16="http://schemas.microsoft.com/office/drawing/2014/main" id="{B87997FF-F24B-69CD-B32A-F73B2B3DA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7724" y="0"/>
            <a:ext cx="10868025" cy="1325563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Archeologické kultury spojované s počátky slovanské etnogeneze</a:t>
            </a:r>
          </a:p>
        </p:txBody>
      </p:sp>
      <p:sp>
        <p:nvSpPr>
          <p:cNvPr id="64515" name="Rectangle 5">
            <a:extLst>
              <a:ext uri="{FF2B5EF4-FFF2-40B4-BE49-F238E27FC236}">
                <a16:creationId xmlns:a16="http://schemas.microsoft.com/office/drawing/2014/main" id="{B8F2BB6B-4E3E-1181-6FFE-9790B090C1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1950" y="1325562"/>
            <a:ext cx="11830049" cy="55324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1800" dirty="0"/>
              <a:t>Na integračním procesu se všechny tři pozdně římské kultury zřejmě podílely , ale žádná nebyla (pra)slovanská</a:t>
            </a:r>
          </a:p>
          <a:p>
            <a:pPr eaLnBrk="1" hangingPunct="1"/>
            <a:endParaRPr lang="cs-CZ" altLang="cs-CZ" sz="1800" dirty="0"/>
          </a:p>
          <a:p>
            <a:pPr eaLnBrk="1" hangingPunct="1"/>
            <a:r>
              <a:rPr lang="cs-CZ" altLang="cs-CZ" sz="1800" b="1" dirty="0">
                <a:solidFill>
                  <a:srgbClr val="FF0000"/>
                </a:solidFill>
              </a:rPr>
              <a:t>Převorská kultura:</a:t>
            </a:r>
            <a:r>
              <a:rPr lang="cs-CZ" altLang="cs-CZ" sz="1800" dirty="0"/>
              <a:t>    </a:t>
            </a:r>
            <a:r>
              <a:rPr lang="cs-CZ" altLang="cs-CZ" sz="1800" b="1" dirty="0"/>
              <a:t>2. stol. př. n.  l.  –  5. stol. n. l.</a:t>
            </a:r>
            <a:r>
              <a:rPr lang="cs-CZ" altLang="cs-CZ" sz="1800" dirty="0"/>
              <a:t>       (</a:t>
            </a:r>
            <a:r>
              <a:rPr lang="cs-CZ" altLang="cs-CZ" sz="1800" dirty="0" err="1"/>
              <a:t>Przeworsk</a:t>
            </a:r>
            <a:r>
              <a:rPr lang="cs-CZ" altLang="cs-CZ" sz="1800" dirty="0"/>
              <a:t> v Malopolsku) 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           –  etnicky smíšená s germánskými (Vandalové, </a:t>
            </a:r>
            <a:r>
              <a:rPr lang="cs-CZ" altLang="cs-CZ" sz="1800" dirty="0" err="1"/>
              <a:t>Lugiové</a:t>
            </a:r>
            <a:r>
              <a:rPr lang="cs-CZ" altLang="cs-CZ" sz="1800" dirty="0"/>
              <a:t>) a baltoslovanskými prvky 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           –  spojovaná s </a:t>
            </a:r>
            <a:r>
              <a:rPr lang="cs-CZ" altLang="cs-CZ" sz="1800" dirty="0" err="1"/>
              <a:t>Venedy</a:t>
            </a:r>
            <a:r>
              <a:rPr lang="cs-CZ" altLang="cs-CZ" sz="1800" dirty="0"/>
              <a:t>; dnes je připisována Gótům</a:t>
            </a:r>
          </a:p>
          <a:p>
            <a:pPr marL="0" indent="0" eaLnBrk="1" hangingPunct="1"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 err="1">
                <a:solidFill>
                  <a:srgbClr val="FF0000"/>
                </a:solidFill>
              </a:rPr>
              <a:t>Zarubiněcká</a:t>
            </a:r>
            <a:r>
              <a:rPr lang="cs-CZ" altLang="cs-CZ" sz="1800" b="1" dirty="0">
                <a:solidFill>
                  <a:srgbClr val="FF0000"/>
                </a:solidFill>
              </a:rPr>
              <a:t> kultura:   </a:t>
            </a:r>
            <a:r>
              <a:rPr lang="cs-CZ" altLang="cs-CZ" sz="1800" b="1" dirty="0"/>
              <a:t>3.  –  2. (5.) stol. př. n. l.</a:t>
            </a:r>
            <a:r>
              <a:rPr lang="cs-CZ" altLang="cs-CZ" sz="1800" dirty="0"/>
              <a:t>       (</a:t>
            </a:r>
            <a:r>
              <a:rPr lang="cs-CZ" altLang="cs-CZ" sz="1800" dirty="0" err="1"/>
              <a:t>Zarubyńcy</a:t>
            </a:r>
            <a:r>
              <a:rPr lang="cs-CZ" altLang="cs-CZ" sz="1800" dirty="0"/>
              <a:t> na Ukrajině) 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               –   baltská či slovanská (lokální varianta k. převorské s podílem germánských </a:t>
            </a:r>
            <a:r>
              <a:rPr lang="cs-CZ" altLang="cs-CZ" sz="1800" dirty="0" err="1"/>
              <a:t>Bastarnů</a:t>
            </a:r>
            <a:r>
              <a:rPr lang="cs-CZ" altLang="cs-CZ" sz="1800" dirty="0"/>
              <a:t> 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               –   střední a hor. </a:t>
            </a:r>
            <a:r>
              <a:rPr lang="cs-CZ" altLang="cs-CZ" sz="1800" dirty="0" err="1"/>
              <a:t>Podněpří</a:t>
            </a:r>
            <a:r>
              <a:rPr lang="cs-CZ" altLang="cs-CZ" sz="1800" dirty="0"/>
              <a:t> a </a:t>
            </a:r>
            <a:r>
              <a:rPr lang="cs-CZ" altLang="cs-CZ" sz="1800" dirty="0" err="1"/>
              <a:t>pripjaťské</a:t>
            </a:r>
            <a:r>
              <a:rPr lang="cs-CZ" altLang="cs-CZ" sz="1800" dirty="0"/>
              <a:t> Polesí (dnešní jižní a západní Bělorusko)</a:t>
            </a:r>
          </a:p>
          <a:p>
            <a:pPr marL="0" indent="0" eaLnBrk="1" hangingPunct="1"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 err="1">
                <a:solidFill>
                  <a:srgbClr val="FF0000"/>
                </a:solidFill>
              </a:rPr>
              <a:t>Čerňachovská</a:t>
            </a:r>
            <a:r>
              <a:rPr lang="cs-CZ" altLang="cs-CZ" sz="1800" b="1" dirty="0">
                <a:solidFill>
                  <a:srgbClr val="FF0000"/>
                </a:solidFill>
              </a:rPr>
              <a:t> kultura:</a:t>
            </a:r>
            <a:r>
              <a:rPr lang="cs-CZ" altLang="cs-CZ" sz="1800" dirty="0"/>
              <a:t>   </a:t>
            </a:r>
            <a:r>
              <a:rPr lang="cs-CZ" altLang="cs-CZ" sz="1800" b="1" dirty="0"/>
              <a:t>2.  –  5. stol. n. l.       </a:t>
            </a:r>
            <a:r>
              <a:rPr lang="cs-CZ" altLang="cs-CZ" sz="1800" dirty="0"/>
              <a:t>(</a:t>
            </a:r>
            <a:r>
              <a:rPr lang="cs-CZ" altLang="cs-CZ" sz="1800" dirty="0" err="1"/>
              <a:t>Černjachiv</a:t>
            </a:r>
            <a:r>
              <a:rPr lang="cs-CZ" altLang="cs-CZ" sz="1800" dirty="0"/>
              <a:t> u Kyjeva) 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                 –   na genezi se podílelo několik etnických skupin (elementy trácké, převorské,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                      </a:t>
            </a:r>
            <a:r>
              <a:rPr lang="cs-CZ" altLang="cs-CZ" sz="1800" dirty="0" err="1"/>
              <a:t>zarubiněcké</a:t>
            </a:r>
            <a:r>
              <a:rPr lang="cs-CZ" altLang="cs-CZ" sz="1800" dirty="0"/>
              <a:t> a zvláště </a:t>
            </a:r>
            <a:r>
              <a:rPr lang="cs-CZ" altLang="cs-CZ" sz="1800" dirty="0" err="1"/>
              <a:t>východopomořské</a:t>
            </a:r>
            <a:r>
              <a:rPr lang="cs-CZ" altLang="cs-CZ" sz="1800" dirty="0"/>
              <a:t> (Gótské) 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                 –   zanikla po r. 375 v důsledku hunské expanze</a:t>
            </a:r>
          </a:p>
          <a:p>
            <a:pPr marL="0" indent="0" eaLnBrk="1" hangingPunct="1">
              <a:buNone/>
            </a:pPr>
            <a:endParaRPr lang="cs-CZ" altLang="cs-CZ" sz="2000" dirty="0"/>
          </a:p>
          <a:p>
            <a:pPr marL="0" indent="0" eaLnBrk="1" hangingPunct="1">
              <a:buNone/>
            </a:pPr>
            <a:endParaRPr lang="cs-CZ" altLang="cs-CZ" sz="2000" dirty="0"/>
          </a:p>
          <a:p>
            <a:pPr marL="0" indent="0" eaLnBrk="1" hangingPunct="1">
              <a:buNone/>
            </a:pPr>
            <a:endParaRPr lang="cs-CZ" altLang="cs-CZ" sz="2000" dirty="0"/>
          </a:p>
          <a:p>
            <a:pPr eaLnBrk="1" hangingPunct="1"/>
            <a:endParaRPr lang="cs-CZ" altLang="cs-CZ" sz="2400" dirty="0"/>
          </a:p>
          <a:p>
            <a:pPr eaLnBrk="1" hangingPunct="1"/>
            <a:endParaRPr lang="cs-CZ" altLang="cs-CZ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94DE934-2173-7B1F-2163-28E5A962DB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Prameny  </a:t>
            </a:r>
            <a:br>
              <a:rPr lang="cs-CZ" altLang="cs-CZ" sz="2000" dirty="0"/>
            </a:br>
            <a:r>
              <a:rPr lang="cs-CZ" altLang="cs-CZ" sz="2000" b="1" dirty="0">
                <a:solidFill>
                  <a:srgbClr val="FF0000"/>
                </a:solidFill>
              </a:rPr>
              <a:t>                     (Etnogeneze:   </a:t>
            </a:r>
            <a:r>
              <a:rPr lang="cs-CZ" altLang="cs-CZ" sz="2000" b="1" dirty="0" err="1">
                <a:solidFill>
                  <a:srgbClr val="FF0000"/>
                </a:solidFill>
              </a:rPr>
              <a:t>řec</a:t>
            </a:r>
            <a:r>
              <a:rPr lang="cs-CZ" altLang="cs-CZ" sz="2000" b="1" dirty="0">
                <a:solidFill>
                  <a:srgbClr val="FF0000"/>
                </a:solidFill>
              </a:rPr>
              <a:t>. </a:t>
            </a:r>
            <a:r>
              <a:rPr lang="cs-CZ" altLang="cs-CZ" sz="2000" b="1" dirty="0" err="1">
                <a:solidFill>
                  <a:srgbClr val="FF0000"/>
                </a:solidFill>
              </a:rPr>
              <a:t>ethnos</a:t>
            </a:r>
            <a:r>
              <a:rPr lang="cs-CZ" altLang="cs-CZ" sz="2000" b="1" dirty="0">
                <a:solidFill>
                  <a:srgbClr val="FF0000"/>
                </a:solidFill>
              </a:rPr>
              <a:t> - národ, genesis - původ, vznik)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3B625BB-2E79-DC2C-D28E-7AC812C053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4325" y="1152525"/>
            <a:ext cx="11877675" cy="57054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000" dirty="0"/>
          </a:p>
          <a:p>
            <a:pPr>
              <a:defRPr/>
            </a:pPr>
            <a:r>
              <a:rPr lang="cs-CZ" altLang="cs-CZ" sz="1900" b="1" dirty="0">
                <a:solidFill>
                  <a:srgbClr val="FF0000"/>
                </a:solidFill>
              </a:rPr>
              <a:t>Slované</a:t>
            </a:r>
            <a:r>
              <a:rPr lang="cs-CZ" altLang="cs-CZ" sz="1900" b="1" dirty="0"/>
              <a:t>   </a:t>
            </a:r>
            <a:r>
              <a:rPr lang="cs-CZ" altLang="cs-CZ" sz="1900" dirty="0"/>
              <a:t>– </a:t>
            </a:r>
            <a:r>
              <a:rPr lang="cs-CZ" altLang="cs-CZ" sz="1900" b="1" dirty="0"/>
              <a:t> </a:t>
            </a:r>
            <a:r>
              <a:rPr lang="cs-CZ" altLang="cs-CZ" sz="1900" dirty="0"/>
              <a:t>e</a:t>
            </a:r>
            <a:r>
              <a:rPr lang="cs-CZ" sz="1900" dirty="0"/>
              <a:t>tnikum indoevropského původu, jehož etnogenezi dokládají prameny: </a:t>
            </a:r>
          </a:p>
          <a:p>
            <a:pPr marL="0" indent="0" eaLnBrk="1" hangingPunct="1">
              <a:buNone/>
              <a:defRPr/>
            </a:pPr>
            <a:endParaRPr lang="cs-CZ" altLang="cs-CZ" sz="1900" b="1" dirty="0"/>
          </a:p>
          <a:p>
            <a:pPr eaLnBrk="1" hangingPunct="1">
              <a:defRPr/>
            </a:pPr>
            <a:r>
              <a:rPr lang="cs-CZ" altLang="cs-CZ" sz="1900" b="1" dirty="0"/>
              <a:t>Lingvistické </a:t>
            </a:r>
            <a:r>
              <a:rPr lang="cs-CZ" altLang="cs-CZ" sz="1900" dirty="0"/>
              <a:t> –   </a:t>
            </a:r>
            <a:r>
              <a:rPr lang="cs-CZ" altLang="cs-CZ" sz="1900" dirty="0" err="1"/>
              <a:t>glottochonologie</a:t>
            </a:r>
            <a:r>
              <a:rPr lang="cs-CZ" altLang="cs-CZ" sz="1900" dirty="0"/>
              <a:t>:  m</a:t>
            </a:r>
            <a:r>
              <a:rPr lang="cs-CZ" sz="1900" dirty="0"/>
              <a:t>etoda historické jazykovědy zaměřená na zjištění doby oddělení</a:t>
            </a:r>
          </a:p>
          <a:p>
            <a:pPr marL="0" indent="0" eaLnBrk="1" hangingPunct="1">
              <a:buNone/>
              <a:defRPr/>
            </a:pPr>
            <a:r>
              <a:rPr lang="cs-CZ" sz="1900" dirty="0"/>
              <a:t>                                                                  jazyků od společného základu    </a:t>
            </a:r>
            <a:r>
              <a:rPr lang="cs-CZ" altLang="cs-CZ" sz="1900" dirty="0"/>
              <a:t>a)  hydronyma, oronyma (názvy řek, hor)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900" dirty="0"/>
              <a:t>                                                                                                                           b)  jazykové výpůjčky od sousedních etnik</a:t>
            </a:r>
            <a:endParaRPr lang="cs-CZ" altLang="cs-CZ" sz="19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1900" b="1" dirty="0"/>
              <a:t>Historické </a:t>
            </a:r>
            <a:r>
              <a:rPr lang="cs-CZ" altLang="cs-CZ" sz="1900" dirty="0"/>
              <a:t> –  zprávy řeckých, římských, byzantských a ruských autorů </a:t>
            </a:r>
          </a:p>
          <a:p>
            <a:pPr eaLnBrk="1" hangingPunct="1">
              <a:lnSpc>
                <a:spcPct val="80000"/>
              </a:lnSpc>
            </a:pPr>
            <a:endParaRPr lang="cs-CZ" altLang="cs-CZ" sz="1900" dirty="0"/>
          </a:p>
          <a:p>
            <a:pPr>
              <a:lnSpc>
                <a:spcPct val="80000"/>
              </a:lnSpc>
            </a:pPr>
            <a:r>
              <a:rPr lang="cs-CZ" altLang="cs-CZ" sz="1900" b="1" dirty="0"/>
              <a:t>Archeologické </a:t>
            </a:r>
            <a:r>
              <a:rPr lang="cs-CZ" altLang="cs-CZ" sz="1900" dirty="0"/>
              <a:t> –  hmotné a duchovní projevy Slovanů v období 5/6. – 10. stol.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1900" dirty="0"/>
              <a:t>                               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900" b="1" dirty="0"/>
              <a:t>Antropologicko-genetické  </a:t>
            </a:r>
            <a:r>
              <a:rPr lang="cs-CZ" altLang="cs-CZ" sz="1900" dirty="0"/>
              <a:t>– </a:t>
            </a:r>
            <a:r>
              <a:rPr lang="cs-CZ" altLang="cs-CZ" sz="1900" b="1" dirty="0"/>
              <a:t> </a:t>
            </a:r>
            <a:r>
              <a:rPr lang="cs-CZ" altLang="cs-CZ" sz="1900" dirty="0"/>
              <a:t>analýzy DNA</a:t>
            </a:r>
          </a:p>
          <a:p>
            <a:pPr eaLnBrk="1" hangingPunct="1">
              <a:lnSpc>
                <a:spcPct val="90000"/>
              </a:lnSpc>
            </a:pPr>
            <a:endParaRPr lang="cs-CZ" altLang="cs-CZ" sz="19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1900" b="1" dirty="0"/>
              <a:t>Etnografické  </a:t>
            </a:r>
            <a:r>
              <a:rPr lang="cs-CZ" altLang="cs-CZ" sz="1900" dirty="0"/>
              <a:t>–  národopisné paralely</a:t>
            </a:r>
          </a:p>
          <a:p>
            <a:pPr eaLnBrk="1" hangingPunct="1">
              <a:lnSpc>
                <a:spcPct val="90000"/>
              </a:lnSpc>
            </a:pPr>
            <a:endParaRPr lang="cs-CZ" altLang="cs-CZ" sz="19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1900" b="1" dirty="0"/>
              <a:t>Kulturně-historické, antropologické  </a:t>
            </a:r>
            <a:r>
              <a:rPr lang="cs-CZ" altLang="cs-CZ" sz="1900" dirty="0"/>
              <a:t>–  životní styl, náboženství, architektura, vojenství aj.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ECE39ED9-C928-2774-E00A-EE830212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894" y="98425"/>
            <a:ext cx="10515600" cy="1325563"/>
          </a:xfrm>
        </p:spPr>
        <p:txBody>
          <a:bodyPr/>
          <a:lstStyle/>
          <a:p>
            <a:r>
              <a:rPr lang="cs-CZ" altLang="cs-CZ" sz="3200" dirty="0">
                <a:solidFill>
                  <a:srgbClr val="FF0000"/>
                </a:solidFill>
              </a:rPr>
              <a:t>               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Stěhování národů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              </a:t>
            </a:r>
            <a:r>
              <a:rPr lang="cs-CZ" altLang="cs-CZ" sz="2000" b="1" dirty="0">
                <a:solidFill>
                  <a:srgbClr val="FF0000"/>
                </a:solidFill>
              </a:rPr>
              <a:t>2. – 6. stol.</a:t>
            </a:r>
          </a:p>
        </p:txBody>
      </p:sp>
      <p:sp>
        <p:nvSpPr>
          <p:cNvPr id="7171" name="Zástupný symbol pro obsah 2">
            <a:extLst>
              <a:ext uri="{FF2B5EF4-FFF2-40B4-BE49-F238E27FC236}">
                <a16:creationId xmlns:a16="http://schemas.microsoft.com/office/drawing/2014/main" id="{3D1C21D8-101B-D899-4ABD-4AF6EB2EF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196976"/>
            <a:ext cx="11849100" cy="57467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1800" b="1" dirty="0">
                <a:solidFill>
                  <a:srgbClr val="FF0000"/>
                </a:solidFill>
              </a:rPr>
              <a:t>Příčiny   </a:t>
            </a:r>
            <a:r>
              <a:rPr lang="cs-CZ" altLang="cs-CZ" sz="1800" dirty="0"/>
              <a:t>–    </a:t>
            </a:r>
            <a:r>
              <a:rPr lang="cs-CZ" altLang="cs-CZ" sz="1800" b="1" dirty="0"/>
              <a:t>změny klimatu:  </a:t>
            </a:r>
            <a:r>
              <a:rPr lang="cs-CZ" altLang="cs-CZ" sz="1800" dirty="0"/>
              <a:t>chladnější a vlhčí klima, migrace germánských kmenů na jih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–    </a:t>
            </a:r>
            <a:r>
              <a:rPr lang="cs-CZ" altLang="cs-CZ" sz="1800" b="1" dirty="0"/>
              <a:t>populační růst</a:t>
            </a:r>
            <a:r>
              <a:rPr lang="cs-CZ" altLang="cs-CZ" sz="1800" dirty="0"/>
              <a:t> </a:t>
            </a:r>
            <a:r>
              <a:rPr lang="cs-CZ" altLang="cs-CZ" sz="1800" b="1" dirty="0"/>
              <a:t>a touha po půdě</a:t>
            </a:r>
            <a:endParaRPr lang="cs-CZ" altLang="cs-CZ" sz="1800" dirty="0"/>
          </a:p>
          <a:p>
            <a:pPr marL="0" indent="0">
              <a:buNone/>
              <a:defRPr/>
            </a:pPr>
            <a:r>
              <a:rPr lang="cs-CZ" altLang="cs-CZ" sz="1800" dirty="0"/>
              <a:t>                   –     </a:t>
            </a:r>
            <a:r>
              <a:rPr lang="cs-CZ" altLang="cs-CZ" sz="1800" b="1" dirty="0"/>
              <a:t>375:</a:t>
            </a:r>
            <a:r>
              <a:rPr lang="cs-CZ" altLang="cs-CZ" sz="1800" dirty="0"/>
              <a:t>   </a:t>
            </a:r>
            <a:r>
              <a:rPr lang="cs-CZ" altLang="cs-CZ" sz="1800" b="1" dirty="0"/>
              <a:t>vpád Hunů  </a:t>
            </a:r>
            <a:r>
              <a:rPr lang="cs-CZ" altLang="cs-CZ" sz="1800" dirty="0"/>
              <a:t>–   tlak z mongolských stepí vyvolal posuny kmenových svazů Germánů a Slovanů na západ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                –   rozvrácení severního limitu:   invaze do</a:t>
            </a:r>
            <a:r>
              <a:rPr lang="cs-CZ" sz="1800" dirty="0"/>
              <a:t> římských provincií:  </a:t>
            </a:r>
            <a:r>
              <a:rPr lang="cs-CZ" sz="1800" dirty="0" err="1"/>
              <a:t>Moesie</a:t>
            </a:r>
            <a:r>
              <a:rPr lang="cs-CZ" sz="1800" dirty="0"/>
              <a:t>, </a:t>
            </a:r>
            <a:r>
              <a:rPr lang="cs-CZ" sz="1800" dirty="0" err="1"/>
              <a:t>Thrákiie</a:t>
            </a:r>
            <a:r>
              <a:rPr lang="cs-CZ" sz="1800" dirty="0"/>
              <a:t>, </a:t>
            </a:r>
            <a:r>
              <a:rPr lang="cs-CZ" sz="1800" dirty="0" err="1"/>
              <a:t>Dákie</a:t>
            </a:r>
            <a:r>
              <a:rPr lang="cs-CZ" sz="1800" dirty="0"/>
              <a:t> </a:t>
            </a:r>
            <a:endParaRPr lang="cs-CZ" altLang="cs-CZ" sz="1800" dirty="0"/>
          </a:p>
          <a:p>
            <a:pPr marL="0" indent="0">
              <a:buNone/>
              <a:defRPr/>
            </a:pPr>
            <a:r>
              <a:rPr lang="cs-CZ" altLang="cs-CZ" sz="1800" dirty="0"/>
              <a:t>               </a:t>
            </a:r>
            <a:r>
              <a:rPr lang="cs-CZ" altLang="cs-CZ" sz="1800" b="1" dirty="0"/>
              <a:t>   </a:t>
            </a:r>
            <a:r>
              <a:rPr lang="cs-CZ" altLang="cs-CZ" sz="1800" dirty="0"/>
              <a:t>–</a:t>
            </a:r>
            <a:r>
              <a:rPr lang="cs-CZ" altLang="cs-CZ" sz="1800" b="1" dirty="0"/>
              <a:t>   r</a:t>
            </a:r>
            <a:r>
              <a:rPr lang="cs-CZ" sz="1800" b="1" dirty="0"/>
              <a:t>ozvrat římské říše:  </a:t>
            </a:r>
            <a:r>
              <a:rPr lang="cs-CZ" sz="1800" dirty="0"/>
              <a:t>vlastnictví půdy ovládla úzká elitní vrstva (méně než 1% společnosti)</a:t>
            </a:r>
          </a:p>
          <a:p>
            <a:pPr marL="0" indent="0">
              <a:buFontTx/>
              <a:buNone/>
              <a:defRPr/>
            </a:pPr>
            <a:r>
              <a:rPr lang="cs-CZ" sz="1800" b="1" dirty="0"/>
              <a:t>                                                             Géza </a:t>
            </a:r>
            <a:r>
              <a:rPr lang="cs-CZ" sz="1800" b="1" dirty="0" err="1"/>
              <a:t>Alföldy</a:t>
            </a:r>
            <a:r>
              <a:rPr lang="cs-CZ" sz="1800" b="1" dirty="0"/>
              <a:t>  </a:t>
            </a:r>
            <a:r>
              <a:rPr lang="cs-CZ" sz="1800" dirty="0"/>
              <a:t>–  absence skutečné střední vrstvy </a:t>
            </a:r>
          </a:p>
          <a:p>
            <a:pPr marL="0" indent="0">
              <a:buFontTx/>
              <a:buNone/>
              <a:defRPr/>
            </a:pPr>
            <a:r>
              <a:rPr lang="cs-CZ" sz="1800" dirty="0"/>
              <a:t>                                                                                      –  úpadek hospodářství  (měst a řemesel)</a:t>
            </a:r>
            <a:endParaRPr lang="cs-CZ" altLang="cs-CZ" sz="1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altLang="cs-CZ" sz="1800" b="1" dirty="0">
                <a:solidFill>
                  <a:srgbClr val="FF0000"/>
                </a:solidFill>
              </a:rPr>
              <a:t>Germánské kmeny: 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–  Vizigóti (západní Gótové), Ostrogóti (východní Gótové), Vandalové, Langobardi, Frankové, Alamani, </a:t>
            </a:r>
            <a:r>
              <a:rPr lang="cs-CZ" altLang="cs-CZ" sz="1800" dirty="0" err="1"/>
              <a:t>Burgundi</a:t>
            </a:r>
            <a:r>
              <a:rPr lang="cs-CZ" altLang="cs-CZ" sz="1800" dirty="0"/>
              <a:t>,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Durynkové, Sasové, Jutové, </a:t>
            </a:r>
            <a:r>
              <a:rPr lang="cs-CZ" altLang="cs-CZ" sz="1800" dirty="0" err="1"/>
              <a:t>Anglové</a:t>
            </a:r>
            <a:endParaRPr lang="cs-CZ" altLang="cs-CZ" sz="1800" dirty="0"/>
          </a:p>
          <a:p>
            <a:pPr>
              <a:buFontTx/>
              <a:buNone/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800" b="1" dirty="0">
                <a:solidFill>
                  <a:srgbClr val="FF0000"/>
                </a:solidFill>
              </a:rPr>
              <a:t>Slovanské kmeny: </a:t>
            </a:r>
          </a:p>
          <a:p>
            <a:pPr indent="0">
              <a:buFontTx/>
              <a:buNone/>
              <a:defRPr/>
            </a:pPr>
            <a:r>
              <a:rPr lang="cs-CZ" altLang="cs-CZ" sz="1800" dirty="0"/>
              <a:t>– v</a:t>
            </a:r>
            <a:r>
              <a:rPr lang="cs-CZ" altLang="cs-CZ" sz="1800" b="1" dirty="0"/>
              <a:t>ýchodní:  </a:t>
            </a:r>
            <a:r>
              <a:rPr lang="cs-CZ" altLang="cs-CZ" sz="1800" dirty="0"/>
              <a:t>Rusko, Bělorusko, Ukrajina</a:t>
            </a:r>
          </a:p>
          <a:p>
            <a:pPr indent="0">
              <a:buFontTx/>
              <a:buNone/>
              <a:defRPr/>
            </a:pPr>
            <a:r>
              <a:rPr lang="cs-CZ" altLang="cs-CZ" sz="1800" dirty="0"/>
              <a:t>–  </a:t>
            </a:r>
            <a:r>
              <a:rPr lang="cs-CZ" altLang="cs-CZ" sz="1800" b="1" dirty="0"/>
              <a:t>západní:  </a:t>
            </a:r>
            <a:r>
              <a:rPr lang="cs-CZ" altLang="cs-CZ" sz="1800" dirty="0"/>
              <a:t>Polsko, Pobaltí, Německo, Čechy, Morava, Slovensko</a:t>
            </a:r>
          </a:p>
          <a:p>
            <a:pPr indent="0">
              <a:buFontTx/>
              <a:buNone/>
              <a:defRPr/>
            </a:pPr>
            <a:r>
              <a:rPr lang="cs-CZ" altLang="cs-CZ" sz="1800" dirty="0"/>
              <a:t>–  </a:t>
            </a:r>
            <a:r>
              <a:rPr lang="cs-CZ" altLang="cs-CZ" sz="1800" b="1" dirty="0"/>
              <a:t>jižní:  </a:t>
            </a:r>
            <a:r>
              <a:rPr lang="cs-CZ" altLang="cs-CZ" sz="1800" dirty="0"/>
              <a:t>Slovinsko, Srbsko, Chorvatsko, Bulharsko, Rumunko, Makedonie, Řecko </a:t>
            </a:r>
          </a:p>
          <a:p>
            <a:pPr>
              <a:buFontTx/>
              <a:buChar char="-"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18326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5">
            <a:extLst>
              <a:ext uri="{FF2B5EF4-FFF2-40B4-BE49-F238E27FC236}">
                <a16:creationId xmlns:a16="http://schemas.microsoft.com/office/drawing/2014/main" id="{6F61458F-1AE1-3EF4-5E86-1265EB58A4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3375" y="619125"/>
            <a:ext cx="11925300" cy="62388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b="1" dirty="0">
                <a:solidFill>
                  <a:srgbClr val="FF0000"/>
                </a:solidFill>
              </a:rPr>
              <a:t>Langobardi   </a:t>
            </a:r>
            <a:r>
              <a:rPr lang="cs-CZ" altLang="cs-CZ" sz="1800" dirty="0"/>
              <a:t>–   </a:t>
            </a:r>
            <a:r>
              <a:rPr lang="cs-CZ" altLang="cs-CZ" sz="1800" b="1" dirty="0"/>
              <a:t>489:</a:t>
            </a:r>
            <a:r>
              <a:rPr lang="cs-CZ" altLang="cs-CZ" sz="1800" dirty="0"/>
              <a:t>  odešli z původních sídel do </a:t>
            </a:r>
            <a:r>
              <a:rPr lang="cs-CZ" altLang="cs-CZ" sz="1800" dirty="0" err="1"/>
              <a:t>Rugilandu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Weinviertl</a:t>
            </a:r>
            <a:r>
              <a:rPr lang="cs-CZ" altLang="cs-CZ" sz="1800" dirty="0"/>
              <a:t>) 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  –  </a:t>
            </a:r>
            <a:r>
              <a:rPr lang="cs-CZ" altLang="cs-CZ" sz="1800" b="1" dirty="0"/>
              <a:t>494:</a:t>
            </a:r>
            <a:r>
              <a:rPr lang="cs-CZ" altLang="cs-CZ" sz="1800" dirty="0"/>
              <a:t>  porazili </a:t>
            </a:r>
            <a:r>
              <a:rPr lang="cs-CZ" altLang="cs-CZ" sz="1800" dirty="0" err="1"/>
              <a:t>Heruly</a:t>
            </a:r>
            <a:r>
              <a:rPr lang="cs-CZ" altLang="cs-CZ" sz="1800" dirty="0"/>
              <a:t> a přesunuli se na území zvané </a:t>
            </a:r>
            <a:r>
              <a:rPr lang="cs-CZ" altLang="cs-CZ" sz="1800" dirty="0" err="1"/>
              <a:t>Feld</a:t>
            </a:r>
            <a:r>
              <a:rPr lang="cs-CZ" altLang="cs-CZ" sz="1800" dirty="0"/>
              <a:t> (Moravské pole) </a:t>
            </a:r>
          </a:p>
          <a:p>
            <a:pPr marL="0" indent="0" eaLnBrk="1" hangingPunct="1">
              <a:buNone/>
            </a:pPr>
            <a:endParaRPr lang="cs-CZ" altLang="cs-CZ" sz="1800" dirty="0"/>
          </a:p>
          <a:p>
            <a:pPr>
              <a:buNone/>
            </a:pPr>
            <a:r>
              <a:rPr lang="cs-CZ" altLang="cs-CZ" sz="1800" dirty="0"/>
              <a:t>                                   –   </a:t>
            </a:r>
            <a:r>
              <a:rPr lang="cs-CZ" altLang="cs-CZ" sz="1800" b="1" dirty="0"/>
              <a:t>poč. 6. stol.:  </a:t>
            </a:r>
            <a:r>
              <a:rPr lang="cs-CZ" altLang="cs-CZ" sz="1800" dirty="0"/>
              <a:t>ovládli jižní Moravu a východní část Dolního Rakouska</a:t>
            </a:r>
          </a:p>
          <a:p>
            <a:pPr>
              <a:buNone/>
            </a:pPr>
            <a:r>
              <a:rPr lang="cs-CZ" altLang="cs-CZ" sz="1800" dirty="0"/>
              <a:t>                                                               </a:t>
            </a:r>
            <a:r>
              <a:rPr lang="cs-CZ" altLang="cs-CZ" sz="1800" b="1" dirty="0"/>
              <a:t>kultura:  merovejská:     </a:t>
            </a:r>
            <a:r>
              <a:rPr lang="cs-CZ" altLang="cs-CZ" sz="1800" dirty="0"/>
              <a:t>v</a:t>
            </a:r>
            <a:r>
              <a:rPr lang="cs-CZ" sz="1800" dirty="0"/>
              <a:t> době stěhování národů u západogermánských kmenů</a:t>
            </a: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       pohřebiště:  žárová na Znojemsku, Brněnsku a Hodonínsku, Slovensko jen v Děvínské bráně</a:t>
            </a:r>
          </a:p>
          <a:p>
            <a:pPr marL="0" indent="0" algn="l">
              <a:buNone/>
            </a:pPr>
            <a:r>
              <a:rPr lang="cs-CZ" altLang="cs-CZ" sz="1800" dirty="0"/>
              <a:t>                                                               sídelní objekty:   </a:t>
            </a:r>
            <a:r>
              <a:rPr lang="cs-CZ" sz="1800" b="0" i="0" u="none" strike="noStrike" baseline="0" dirty="0">
                <a:solidFill>
                  <a:srgbClr val="333333"/>
                </a:solidFill>
                <a:latin typeface="EtelkaLight"/>
              </a:rPr>
              <a:t>zahloubené bez pece </a:t>
            </a:r>
            <a:r>
              <a:rPr lang="pl-PL" sz="1800" b="0" i="0" u="none" strike="noStrike" baseline="0" dirty="0">
                <a:solidFill>
                  <a:srgbClr val="333333"/>
                </a:solidFill>
                <a:latin typeface="EtelkaLight"/>
              </a:rPr>
              <a:t>s kůly v rozich nebo </a:t>
            </a:r>
            <a:r>
              <a:rPr lang="cs-CZ" sz="1800" b="0" i="0" u="none" strike="noStrike" baseline="0" dirty="0">
                <a:solidFill>
                  <a:srgbClr val="333333"/>
                </a:solidFill>
                <a:latin typeface="EtelkaLight"/>
              </a:rPr>
              <a:t>uprostřed kratších stěn</a:t>
            </a:r>
          </a:p>
          <a:p>
            <a:pPr marL="0" indent="0" algn="l">
              <a:buNone/>
            </a:pPr>
            <a:r>
              <a:rPr lang="cs-CZ" altLang="cs-CZ" sz="1800" dirty="0"/>
              <a:t>                                                               keramika:  hrubá v ruce </a:t>
            </a:r>
            <a:r>
              <a:rPr lang="cs-CZ" altLang="cs-CZ" sz="1800" dirty="0" err="1"/>
              <a:t>robená</a:t>
            </a:r>
            <a:endParaRPr lang="cs-CZ" altLang="cs-CZ" sz="1800" dirty="0"/>
          </a:p>
          <a:p>
            <a:pPr marL="0" indent="0" algn="l">
              <a:buNone/>
            </a:pPr>
            <a:r>
              <a:rPr lang="cs-CZ" altLang="cs-CZ" sz="1800" dirty="0"/>
              <a:t>                                 –   </a:t>
            </a:r>
            <a:r>
              <a:rPr lang="cs-CZ" altLang="cs-CZ" sz="1800" b="1" dirty="0"/>
              <a:t>526/7:</a:t>
            </a:r>
            <a:r>
              <a:rPr lang="cs-CZ" altLang="cs-CZ" sz="1800" dirty="0"/>
              <a:t>  obsadili severní Panonii, kterou jim později udělil byzantský císař Justinián I. v roce 546/7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p</a:t>
            </a:r>
            <a:r>
              <a:rPr lang="cs-CZ" altLang="cs-CZ" sz="1800" b="1" dirty="0"/>
              <a:t>říčiny:   </a:t>
            </a:r>
            <a:r>
              <a:rPr lang="cs-CZ" altLang="cs-CZ" sz="1800" dirty="0"/>
              <a:t>tlak Slovanů a Avarů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–   </a:t>
            </a:r>
            <a:r>
              <a:rPr lang="cs-CZ" altLang="cs-CZ" sz="1800" b="1" dirty="0"/>
              <a:t>pol. 6. stol.:</a:t>
            </a:r>
            <a:r>
              <a:rPr lang="cs-CZ" altLang="cs-CZ" sz="1800" dirty="0"/>
              <a:t>   osídlení se rozšířilo na Brněnsko, </a:t>
            </a:r>
            <a:r>
              <a:rPr lang="cs-CZ" altLang="cs-CZ" sz="1800" dirty="0" err="1"/>
              <a:t>záp</a:t>
            </a:r>
            <a:r>
              <a:rPr lang="cs-CZ" altLang="cs-CZ" sz="1800" dirty="0"/>
              <a:t>. Slovensko  (Děvínská Brána) a do Maďarska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–   </a:t>
            </a:r>
            <a:r>
              <a:rPr lang="cs-CZ" altLang="cs-CZ" sz="1800" b="1" dirty="0"/>
              <a:t>po pol. 6. stol.:</a:t>
            </a:r>
            <a:r>
              <a:rPr lang="cs-CZ" altLang="cs-CZ" sz="1800" dirty="0"/>
              <a:t>   osídlení se stahuje k Dunaji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–   </a:t>
            </a:r>
            <a:r>
              <a:rPr lang="cs-CZ" altLang="cs-CZ" sz="1800" b="1" dirty="0">
                <a:solidFill>
                  <a:srgbClr val="FF0000"/>
                </a:solidFill>
              </a:rPr>
              <a:t>568:</a:t>
            </a:r>
            <a:r>
              <a:rPr lang="cs-CZ" altLang="cs-CZ" sz="1800" dirty="0"/>
              <a:t>   odchází do severní Itálie, kde vytvořili vlastní stát s centrem v Pávii (Lombardie)     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–   </a:t>
            </a:r>
            <a:r>
              <a:rPr lang="cs-CZ" altLang="cs-CZ" sz="1800" b="1" dirty="0"/>
              <a:t>774:  </a:t>
            </a:r>
            <a:r>
              <a:rPr lang="cs-CZ" altLang="cs-CZ" sz="1800" dirty="0" err="1"/>
              <a:t>Langobardská</a:t>
            </a:r>
            <a:r>
              <a:rPr lang="cs-CZ" altLang="cs-CZ" sz="1800" i="1" dirty="0"/>
              <a:t> </a:t>
            </a:r>
            <a:r>
              <a:rPr lang="cs-CZ" altLang="cs-CZ" sz="1800" dirty="0"/>
              <a:t>říše</a:t>
            </a:r>
            <a:r>
              <a:rPr lang="cs-CZ" altLang="cs-CZ" sz="1800" i="1" dirty="0"/>
              <a:t> </a:t>
            </a:r>
            <a:r>
              <a:rPr lang="cs-CZ" altLang="cs-CZ" sz="1800" dirty="0"/>
              <a:t>zničena Franky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40D1708-A4B7-9B2D-6FBC-00DB4EDF8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39" t="12595" r="15302" b="13010"/>
          <a:stretch/>
        </p:blipFill>
        <p:spPr>
          <a:xfrm>
            <a:off x="637696" y="1695450"/>
            <a:ext cx="180070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78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http://ff.ujep.cz/velimsky/cs_1_1/01CS/as102.jpg">
            <a:extLst>
              <a:ext uri="{FF2B5EF4-FFF2-40B4-BE49-F238E27FC236}">
                <a16:creationId xmlns:a16="http://schemas.microsoft.com/office/drawing/2014/main" id="{39B02FBD-9487-C2A0-7442-1FFD0D88AD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975" r="5131" b="1672"/>
          <a:stretch/>
        </p:blipFill>
        <p:spPr bwMode="auto">
          <a:xfrm>
            <a:off x="1762125" y="-21786"/>
            <a:ext cx="8524875" cy="687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37914BCE-5B32-8A09-D218-596A03698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175" y="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Postup Slovanů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E26C09-56FA-612F-CF26-DF450A237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143000"/>
            <a:ext cx="11391899" cy="57150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</a:rPr>
              <a:t>5. stol.</a:t>
            </a:r>
            <a:r>
              <a:rPr lang="cs-CZ" sz="2000" b="1" dirty="0"/>
              <a:t>  </a:t>
            </a:r>
            <a:r>
              <a:rPr lang="cs-CZ" sz="2000" dirty="0"/>
              <a:t>–  západ:  </a:t>
            </a:r>
            <a:r>
              <a:rPr lang="cs-CZ" sz="2000" b="1" dirty="0">
                <a:solidFill>
                  <a:srgbClr val="FF0000"/>
                </a:solidFill>
              </a:rPr>
              <a:t>kultura Praha-</a:t>
            </a:r>
            <a:r>
              <a:rPr lang="cs-CZ" sz="2000" b="1" dirty="0" err="1">
                <a:solidFill>
                  <a:srgbClr val="FF0000"/>
                </a:solidFill>
              </a:rPr>
              <a:t>Korčak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/>
              <a:t>(</a:t>
            </a:r>
            <a:r>
              <a:rPr lang="cs-CZ" sz="2000" b="1" dirty="0" err="1"/>
              <a:t>Sklavíni</a:t>
            </a:r>
            <a:r>
              <a:rPr lang="cs-CZ" sz="2000" b="1" dirty="0"/>
              <a:t>):    Dněpr – horní Dněstr – Bug </a:t>
            </a:r>
          </a:p>
          <a:p>
            <a:pPr marL="0" indent="0">
              <a:buNone/>
              <a:defRPr/>
            </a:pPr>
            <a:r>
              <a:rPr lang="cs-CZ" sz="2000" b="1" dirty="0"/>
              <a:t>                   </a:t>
            </a:r>
            <a:r>
              <a:rPr lang="cs-CZ" sz="2000" dirty="0"/>
              <a:t>–  rozšíření:   </a:t>
            </a:r>
            <a:r>
              <a:rPr lang="pl-PL" sz="2000" b="0" i="0" u="none" strike="noStrike" baseline="0" dirty="0">
                <a:solidFill>
                  <a:srgbClr val="333333"/>
                </a:solidFill>
              </a:rPr>
              <a:t>od Ukrajiny a Běloruska přes Polsko do vychodního </a:t>
            </a:r>
            <a:r>
              <a:rPr lang="cs-CZ" sz="2000" b="0" i="0" u="none" strike="noStrike" baseline="0" dirty="0">
                <a:solidFill>
                  <a:srgbClr val="333333"/>
                </a:solidFill>
              </a:rPr>
              <a:t>Německa</a:t>
            </a:r>
          </a:p>
          <a:p>
            <a:pPr marL="0" indent="0" algn="l">
              <a:buNone/>
            </a:pPr>
            <a:r>
              <a:rPr lang="cs-CZ" sz="1800" b="0" i="0" u="none" strike="noStrike" baseline="0" dirty="0">
                <a:solidFill>
                  <a:srgbClr val="333333"/>
                </a:solidFill>
              </a:rPr>
              <a:t>                                                </a:t>
            </a:r>
            <a:r>
              <a:rPr lang="cs-CZ" sz="2200" b="0" i="0" u="none" strike="noStrike" baseline="0" dirty="0">
                <a:solidFill>
                  <a:srgbClr val="333333"/>
                </a:solidFill>
              </a:rPr>
              <a:t>Slovensko, Morava, Čechy, </a:t>
            </a:r>
            <a:r>
              <a:rPr lang="cs-CZ" sz="2200" b="0" i="0" u="none" strike="noStrike" baseline="0" dirty="0" err="1">
                <a:solidFill>
                  <a:srgbClr val="333333"/>
                </a:solidFill>
              </a:rPr>
              <a:t>Dolni</a:t>
            </a:r>
            <a:r>
              <a:rPr lang="cs-CZ" sz="2200" b="0" i="0" u="none" strike="noStrike" baseline="0" dirty="0">
                <a:solidFill>
                  <a:srgbClr val="333333"/>
                </a:solidFill>
              </a:rPr>
              <a:t> Rakousko, Rumunsko, jižní Řecko</a:t>
            </a:r>
            <a:endParaRPr lang="cs-CZ" sz="2200" b="1" dirty="0"/>
          </a:p>
          <a:p>
            <a:pPr marL="0" indent="0">
              <a:buNone/>
              <a:defRPr/>
            </a:pPr>
            <a:r>
              <a:rPr lang="cs-CZ" sz="2000" dirty="0"/>
              <a:t>                   –  jih: </a:t>
            </a:r>
            <a:r>
              <a:rPr lang="cs-CZ" sz="2000" b="1" dirty="0"/>
              <a:t>kultura </a:t>
            </a:r>
            <a:r>
              <a:rPr lang="cs-CZ" sz="2000" b="1" dirty="0" err="1"/>
              <a:t>peňkovská</a:t>
            </a:r>
            <a:r>
              <a:rPr lang="cs-CZ" sz="2000" b="1" dirty="0"/>
              <a:t> (Anti</a:t>
            </a:r>
            <a:r>
              <a:rPr lang="cs-CZ" sz="2000" dirty="0"/>
              <a:t>)</a:t>
            </a:r>
            <a:r>
              <a:rPr lang="cs-CZ" sz="2000" b="1" dirty="0"/>
              <a:t>:</a:t>
            </a:r>
            <a:r>
              <a:rPr lang="cs-CZ" sz="2000" dirty="0"/>
              <a:t>     střední Prut a Dněpr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–  sv.: </a:t>
            </a:r>
            <a:r>
              <a:rPr lang="cs-CZ" sz="2000" b="1" dirty="0"/>
              <a:t>kultura </a:t>
            </a:r>
            <a:r>
              <a:rPr lang="cs-CZ" sz="2000" b="1" dirty="0" err="1"/>
              <a:t>Koločinská</a:t>
            </a:r>
            <a:r>
              <a:rPr lang="cs-CZ" sz="2000" b="1" dirty="0"/>
              <a:t> (</a:t>
            </a:r>
            <a:r>
              <a:rPr lang="cs-CZ" sz="2000" b="1" dirty="0" err="1"/>
              <a:t>Venedi</a:t>
            </a:r>
            <a:r>
              <a:rPr lang="cs-CZ" sz="2000" b="1" dirty="0"/>
              <a:t>):</a:t>
            </a:r>
            <a:r>
              <a:rPr lang="cs-CZ" sz="2000" dirty="0"/>
              <a:t>   horní Dněpr  a Desna </a:t>
            </a:r>
          </a:p>
          <a:p>
            <a:pPr marL="0" indent="0">
              <a:buNone/>
              <a:defRPr/>
            </a:pPr>
            <a:r>
              <a:rPr lang="cs-CZ" sz="2000" dirty="0"/>
              <a:t> </a:t>
            </a:r>
          </a:p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</a:rPr>
              <a:t>3. třetina 5. stol.</a:t>
            </a:r>
            <a:r>
              <a:rPr lang="cs-CZ" sz="2000" b="1" dirty="0"/>
              <a:t>  </a:t>
            </a:r>
            <a:r>
              <a:rPr lang="cs-CZ" sz="2000" dirty="0"/>
              <a:t>–  nositelé pražského typu přešli z východní Ukrajiny na </a:t>
            </a:r>
            <a:r>
              <a:rPr lang="cs-CZ" sz="2000" dirty="0" err="1"/>
              <a:t>Krakovsko</a:t>
            </a:r>
            <a:endParaRPr lang="cs-CZ" sz="2000" dirty="0"/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</a:rPr>
              <a:t>poč. 6. stol.  </a:t>
            </a:r>
            <a:r>
              <a:rPr lang="cs-CZ" sz="2000" dirty="0"/>
              <a:t>–  přes průsmyky Západních Karpat do Pováží (</a:t>
            </a:r>
            <a:r>
              <a:rPr lang="cs-CZ" sz="2000" dirty="0" err="1"/>
              <a:t>Ponitří</a:t>
            </a:r>
            <a:r>
              <a:rPr lang="cs-CZ" sz="2000" dirty="0"/>
              <a:t>)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</a:rPr>
              <a:t>první desetiletí  6. stol.  </a:t>
            </a:r>
            <a:r>
              <a:rPr lang="cs-CZ" sz="2000" dirty="0"/>
              <a:t>–  z Pováží přes Bílé Karpaty do středního Pomoraví (Olomoucko)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</a:rPr>
              <a:t>po 568</a:t>
            </a:r>
            <a:r>
              <a:rPr lang="cs-CZ" sz="2000" b="1" dirty="0"/>
              <a:t>  </a:t>
            </a:r>
            <a:r>
              <a:rPr lang="cs-CZ" sz="2000" dirty="0"/>
              <a:t>–  po odchodu Langobardů osídlili jižní Moravu a Dolní Rakousko 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</a:rPr>
              <a:t>konec 6. a poč. 7. stol.</a:t>
            </a:r>
            <a:r>
              <a:rPr lang="cs-CZ" sz="2000" dirty="0"/>
              <a:t>  –  do Čech (Poděbradko, Kolínsko, </a:t>
            </a:r>
            <a:r>
              <a:rPr lang="cs-CZ" sz="2000" dirty="0" err="1"/>
              <a:t>Pražsko</a:t>
            </a:r>
            <a:r>
              <a:rPr lang="cs-CZ" sz="2000" dirty="0"/>
              <a:t>) a postupovali dál do Saska 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7E3F56A-2467-6AED-A97C-4224D3A8C4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/>
              <a:t>Bulhaři, Pečeněgové, Chazaři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B1A65A6-C7D5-A501-C47E-A6E08ABD8C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cs-CZ" altLang="cs-CZ" sz="2000"/>
          </a:p>
          <a:p>
            <a:pPr>
              <a:lnSpc>
                <a:spcPct val="80000"/>
              </a:lnSpc>
            </a:pPr>
            <a:r>
              <a:rPr lang="cs-CZ" altLang="cs-CZ" sz="2000" b="1"/>
              <a:t>Pečeněhové</a:t>
            </a:r>
            <a:r>
              <a:rPr lang="cs-CZ" altLang="cs-CZ" sz="2000"/>
              <a:t> (ztotožňováni s kulturou saltovo-majackou) se do povolžských stepí přesunuli ze střední Asie v 5. – 6. stol. - typické jsou pro ně kostrové pohřby s koňmi v komorách pod mohylami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/>
              <a:t>     Později sousedí s Kyjevskou Rusí a část se přesunula do Zakarpatí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000"/>
          </a:p>
          <a:p>
            <a:pPr>
              <a:lnSpc>
                <a:spcPct val="80000"/>
              </a:lnSpc>
            </a:pPr>
            <a:r>
              <a:rPr lang="cs-CZ" altLang="cs-CZ" sz="2000" b="1"/>
              <a:t>Bulhaři</a:t>
            </a:r>
            <a:r>
              <a:rPr lang="cs-CZ" altLang="cs-CZ" sz="2000"/>
              <a:t> byli ze svého původního území vytlačeni Chazary a v 7. stol. zakládají Povolžské Bulharsko – hlavní město Bolgár - vyspělé šperkařství, architektura, od 10. stol. razí mince napodobující arabské dirhamy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000"/>
          </a:p>
          <a:p>
            <a:pPr>
              <a:lnSpc>
                <a:spcPct val="80000"/>
              </a:lnSpc>
            </a:pPr>
            <a:r>
              <a:rPr lang="cs-CZ" altLang="cs-CZ" sz="2000" b="1"/>
              <a:t>Chazaři</a:t>
            </a:r>
            <a:r>
              <a:rPr lang="cs-CZ" altLang="cs-CZ" sz="2000"/>
              <a:t> v polovině 7. století v Povolží (Itil) a na Donu (Sardel) - jejich říše je zničena Pečeněhy a Kyjevskou Rusí (965 – kníže Svatoslav)</a:t>
            </a:r>
          </a:p>
          <a:p>
            <a:pPr>
              <a:lnSpc>
                <a:spcPct val="80000"/>
              </a:lnSpc>
            </a:pPr>
            <a:endParaRPr lang="cs-CZ" altLang="cs-CZ" sz="200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70375FAC-3935-6D13-F2F2-002E67F61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-233363"/>
            <a:ext cx="11249026" cy="73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019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375AEE73-20BF-EAF9-C0EF-57306986681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03425" y="22860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Slovanská expanze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</a:t>
            </a:r>
            <a:endParaRPr lang="cs-CZ" altLang="cs-CZ" sz="2400" b="1" dirty="0">
              <a:solidFill>
                <a:srgbClr val="FF0000"/>
              </a:solidFill>
            </a:endParaRPr>
          </a:p>
        </p:txBody>
      </p:sp>
      <p:sp>
        <p:nvSpPr>
          <p:cNvPr id="14339" name="Rectangle 5">
            <a:extLst>
              <a:ext uri="{FF2B5EF4-FFF2-40B4-BE49-F238E27FC236}">
                <a16:creationId xmlns:a16="http://schemas.microsoft.com/office/drawing/2014/main" id="{CFE6FF63-48F7-CA2E-A54E-EFD5F90EF3E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19100" y="904875"/>
            <a:ext cx="11772900" cy="644842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1800" b="1" dirty="0"/>
              <a:t>5/6. stol</a:t>
            </a:r>
            <a:r>
              <a:rPr lang="cs-CZ" altLang="cs-CZ" sz="1800" dirty="0"/>
              <a:t>.  –  </a:t>
            </a:r>
            <a:r>
              <a:rPr lang="cs-CZ" altLang="cs-CZ" sz="1800" b="1" dirty="0"/>
              <a:t>migrace</a:t>
            </a:r>
            <a:r>
              <a:rPr lang="cs-CZ" altLang="cs-CZ" sz="1800" dirty="0"/>
              <a:t> završila proces etnogeneze:   postup ve směru na:  </a:t>
            </a:r>
          </a:p>
          <a:p>
            <a:pPr marL="0" indent="0" eaLnBrk="1" hangingPunct="1">
              <a:buNone/>
            </a:pPr>
            <a:r>
              <a:rPr lang="cs-CZ" altLang="cs-CZ" sz="1800" dirty="0">
                <a:solidFill>
                  <a:srgbClr val="FF0000"/>
                </a:solidFill>
              </a:rPr>
              <a:t>                          1.  </a:t>
            </a:r>
            <a:r>
              <a:rPr lang="cs-CZ" altLang="cs-CZ" sz="1800" b="1" dirty="0">
                <a:solidFill>
                  <a:srgbClr val="FF0000"/>
                </a:solidFill>
              </a:rPr>
              <a:t>západ</a:t>
            </a:r>
            <a:r>
              <a:rPr lang="cs-CZ" altLang="cs-CZ" sz="1800" dirty="0">
                <a:solidFill>
                  <a:srgbClr val="FF0000"/>
                </a:solidFill>
              </a:rPr>
              <a:t>  </a:t>
            </a:r>
            <a:r>
              <a:rPr lang="cs-CZ" altLang="cs-CZ" sz="1800" dirty="0"/>
              <a:t>–  postup </a:t>
            </a:r>
            <a:r>
              <a:rPr lang="cs-CZ" altLang="cs-CZ" sz="1800" b="1" dirty="0"/>
              <a:t>pražského typu:</a:t>
            </a:r>
            <a:r>
              <a:rPr lang="cs-CZ" altLang="cs-CZ" sz="1800" b="1" dirty="0">
                <a:solidFill>
                  <a:srgbClr val="FF0000"/>
                </a:solidFill>
              </a:rPr>
              <a:t>   </a:t>
            </a:r>
            <a:r>
              <a:rPr lang="cs-CZ" altLang="cs-CZ" sz="1800" dirty="0"/>
              <a:t>do </a:t>
            </a:r>
            <a:r>
              <a:rPr lang="cs-CZ" altLang="cs-CZ" sz="1800" dirty="0" err="1"/>
              <a:t>stř</a:t>
            </a:r>
            <a:r>
              <a:rPr lang="cs-CZ" altLang="cs-CZ" sz="1800" dirty="0"/>
              <a:t>. a </a:t>
            </a:r>
            <a:r>
              <a:rPr lang="cs-CZ" altLang="cs-CZ" sz="1800" dirty="0" err="1"/>
              <a:t>sev</a:t>
            </a:r>
            <a:r>
              <a:rPr lang="cs-CZ" altLang="cs-CZ" sz="1800" dirty="0"/>
              <a:t>. Evropy:  Polsko, Morava, Čechy, Německo </a:t>
            </a:r>
          </a:p>
          <a:p>
            <a:pPr marL="0" indent="0" eaLnBrk="1" hangingPunct="1">
              <a:buNone/>
            </a:pPr>
            <a:r>
              <a:rPr lang="cs-CZ" altLang="cs-CZ" sz="1800" dirty="0">
                <a:solidFill>
                  <a:srgbClr val="FF0000"/>
                </a:solidFill>
              </a:rPr>
              <a:t>                          2.  </a:t>
            </a:r>
            <a:r>
              <a:rPr lang="cs-CZ" altLang="cs-CZ" sz="1800" b="1" dirty="0">
                <a:solidFill>
                  <a:srgbClr val="FF0000"/>
                </a:solidFill>
              </a:rPr>
              <a:t>východ</a:t>
            </a:r>
            <a:r>
              <a:rPr lang="cs-CZ" altLang="cs-CZ" sz="1800" dirty="0">
                <a:solidFill>
                  <a:srgbClr val="FF0000"/>
                </a:solidFill>
              </a:rPr>
              <a:t>  </a:t>
            </a:r>
            <a:r>
              <a:rPr lang="cs-CZ" altLang="cs-CZ" sz="1800" dirty="0"/>
              <a:t>–  postup </a:t>
            </a:r>
            <a:r>
              <a:rPr lang="cs-CZ" altLang="cs-CZ" sz="1800" b="1" dirty="0"/>
              <a:t>typu </a:t>
            </a:r>
            <a:r>
              <a:rPr lang="cs-CZ" altLang="cs-CZ" sz="1800" b="1" dirty="0" err="1"/>
              <a:t>Peňkovka</a:t>
            </a:r>
            <a:r>
              <a:rPr lang="cs-CZ" altLang="cs-CZ" sz="1800" b="1" dirty="0"/>
              <a:t>:</a:t>
            </a:r>
            <a:r>
              <a:rPr lang="cs-CZ" altLang="cs-CZ" sz="1800" dirty="0">
                <a:solidFill>
                  <a:srgbClr val="FF0000"/>
                </a:solidFill>
              </a:rPr>
              <a:t>   </a:t>
            </a:r>
            <a:r>
              <a:rPr lang="cs-CZ" altLang="cs-CZ" sz="1800" dirty="0"/>
              <a:t>za řeku Dněpr</a:t>
            </a:r>
          </a:p>
          <a:p>
            <a:pPr marL="0" indent="0" eaLnBrk="1" hangingPunct="1">
              <a:buNone/>
            </a:pPr>
            <a:r>
              <a:rPr lang="cs-CZ" altLang="cs-CZ" sz="1800" dirty="0">
                <a:solidFill>
                  <a:srgbClr val="FF0000"/>
                </a:solidFill>
              </a:rPr>
              <a:t>                          3.  </a:t>
            </a:r>
            <a:r>
              <a:rPr lang="cs-CZ" altLang="cs-CZ" sz="1800" b="1" dirty="0">
                <a:solidFill>
                  <a:srgbClr val="FF0000"/>
                </a:solidFill>
              </a:rPr>
              <a:t>jih</a:t>
            </a:r>
            <a:r>
              <a:rPr lang="cs-CZ" altLang="cs-CZ" sz="1800" dirty="0">
                <a:solidFill>
                  <a:srgbClr val="FF0000"/>
                </a:solidFill>
              </a:rPr>
              <a:t>  </a:t>
            </a:r>
            <a:r>
              <a:rPr lang="cs-CZ" altLang="cs-CZ" sz="1800" dirty="0"/>
              <a:t>–  postup </a:t>
            </a:r>
            <a:r>
              <a:rPr lang="cs-CZ" altLang="cs-CZ" sz="1800" b="1" dirty="0"/>
              <a:t>typu </a:t>
            </a:r>
            <a:r>
              <a:rPr lang="cs-CZ" altLang="cs-CZ" sz="1800" b="1" dirty="0" err="1"/>
              <a:t>Korčak</a:t>
            </a:r>
            <a:r>
              <a:rPr lang="cs-CZ" altLang="cs-CZ" sz="1800" b="1" dirty="0"/>
              <a:t>:   </a:t>
            </a:r>
            <a:r>
              <a:rPr lang="cs-CZ" altLang="cs-CZ" sz="1800" dirty="0"/>
              <a:t>na Balkán:  Rumunsko, Bulharsko, Jugoslávie, Maďarsko, Rakousko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                                                                     Řecko, Malá Asie 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</a:t>
            </a:r>
          </a:p>
          <a:p>
            <a:pPr eaLnBrk="1" hangingPunct="1"/>
            <a:r>
              <a:rPr lang="cs-CZ" altLang="cs-CZ" sz="1800" b="1" dirty="0"/>
              <a:t>První státy:</a:t>
            </a:r>
            <a:r>
              <a:rPr lang="cs-CZ" altLang="cs-CZ" sz="1800" dirty="0"/>
              <a:t>     </a:t>
            </a:r>
            <a:r>
              <a:rPr lang="cs-CZ" altLang="cs-CZ" sz="1800" b="1" dirty="0">
                <a:solidFill>
                  <a:srgbClr val="FF0000"/>
                </a:solidFill>
              </a:rPr>
              <a:t>Západní Slované   </a:t>
            </a:r>
            <a:r>
              <a:rPr lang="cs-CZ" altLang="cs-CZ" sz="1800" dirty="0"/>
              <a:t>–   </a:t>
            </a:r>
            <a:r>
              <a:rPr lang="cs-CZ" altLang="cs-CZ" sz="1800" b="1" dirty="0"/>
              <a:t>Sámova říše </a:t>
            </a:r>
            <a:r>
              <a:rPr lang="cs-CZ" altLang="cs-CZ" sz="1800" dirty="0"/>
              <a:t>(7 stol.) 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                             –   </a:t>
            </a:r>
            <a:r>
              <a:rPr lang="cs-CZ" altLang="cs-CZ" sz="1800" b="1" dirty="0"/>
              <a:t>Velká Morava </a:t>
            </a:r>
            <a:r>
              <a:rPr lang="cs-CZ" altLang="cs-CZ" sz="1800" dirty="0"/>
              <a:t>(9. stol.) 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                             –   </a:t>
            </a:r>
            <a:r>
              <a:rPr lang="cs-CZ" altLang="cs-CZ" sz="1800" b="1" dirty="0"/>
              <a:t>Český stát </a:t>
            </a:r>
            <a:r>
              <a:rPr lang="cs-CZ" altLang="cs-CZ" sz="1800" dirty="0"/>
              <a:t>(konec 9. stol.) 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                             –   </a:t>
            </a:r>
            <a:r>
              <a:rPr lang="cs-CZ" altLang="cs-CZ" sz="1800" b="1" dirty="0"/>
              <a:t>Polsko</a:t>
            </a:r>
            <a:r>
              <a:rPr lang="cs-CZ" altLang="cs-CZ" sz="1800" dirty="0"/>
              <a:t> (10. stol.)</a:t>
            </a:r>
          </a:p>
          <a:p>
            <a:pPr marL="0" indent="0" eaLnBrk="1" hangingPunct="1">
              <a:buNone/>
            </a:pPr>
            <a:r>
              <a:rPr lang="cs-CZ" altLang="cs-CZ" sz="1800" b="1" dirty="0">
                <a:solidFill>
                  <a:srgbClr val="FF0000"/>
                </a:solidFill>
              </a:rPr>
              <a:t> </a:t>
            </a:r>
          </a:p>
          <a:p>
            <a:pPr marL="0" indent="0" eaLnBrk="1" hangingPunct="1">
              <a:buNone/>
            </a:pPr>
            <a:r>
              <a:rPr lang="cs-CZ" altLang="cs-CZ" sz="1800" b="1" dirty="0">
                <a:solidFill>
                  <a:srgbClr val="FF0000"/>
                </a:solidFill>
              </a:rPr>
              <a:t>                            Východní Slované   </a:t>
            </a:r>
            <a:r>
              <a:rPr lang="cs-CZ" altLang="cs-CZ" sz="1800" dirty="0"/>
              <a:t>–   </a:t>
            </a:r>
            <a:r>
              <a:rPr lang="cs-CZ" altLang="cs-CZ" sz="1800" b="1" dirty="0"/>
              <a:t>Kyjevská Rus </a:t>
            </a:r>
            <a:r>
              <a:rPr lang="cs-CZ" altLang="cs-CZ" sz="1800" dirty="0"/>
              <a:t>(9. stol.)</a:t>
            </a:r>
          </a:p>
          <a:p>
            <a:pPr marL="0" indent="0" eaLnBrk="1" hangingPunct="1">
              <a:buNone/>
            </a:pPr>
            <a:endParaRPr lang="cs-CZ" altLang="cs-CZ" sz="1800" b="1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cs-CZ" altLang="cs-CZ" sz="1800" b="1" dirty="0">
                <a:solidFill>
                  <a:srgbClr val="FF0000"/>
                </a:solidFill>
              </a:rPr>
              <a:t>                            Jižní Slované   </a:t>
            </a:r>
            <a:r>
              <a:rPr lang="cs-CZ" altLang="cs-CZ" sz="1800" dirty="0"/>
              <a:t>–   </a:t>
            </a:r>
            <a:r>
              <a:rPr lang="cs-CZ" altLang="cs-CZ" sz="1800" b="1" dirty="0"/>
              <a:t>Bulharsko</a:t>
            </a:r>
            <a:r>
              <a:rPr lang="cs-CZ" altLang="cs-CZ" sz="1800" dirty="0"/>
              <a:t> (7. stol.) 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                    –   </a:t>
            </a:r>
            <a:r>
              <a:rPr lang="cs-CZ" altLang="cs-CZ" sz="1800" b="1" dirty="0"/>
              <a:t>Chorvatsko</a:t>
            </a:r>
            <a:r>
              <a:rPr lang="cs-CZ" altLang="cs-CZ" sz="1800" dirty="0"/>
              <a:t> (9. stol.) 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                    –   </a:t>
            </a:r>
            <a:r>
              <a:rPr lang="cs-CZ" altLang="cs-CZ" sz="1800" b="1" dirty="0"/>
              <a:t>Srbsko</a:t>
            </a:r>
            <a:r>
              <a:rPr lang="cs-CZ" altLang="cs-CZ" sz="1800" dirty="0"/>
              <a:t> (12. stol.)</a:t>
            </a:r>
          </a:p>
          <a:p>
            <a:pPr eaLnBrk="1" hangingPunct="1"/>
            <a:endParaRPr lang="cs-CZ" altLang="cs-CZ" sz="1800" dirty="0"/>
          </a:p>
          <a:p>
            <a:pPr marL="0" indent="0" eaLnBrk="1" hangingPunct="1">
              <a:buNone/>
            </a:pPr>
            <a:r>
              <a:rPr lang="cs-CZ" altLang="cs-CZ" sz="1800" dirty="0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ázek 1">
            <a:extLst>
              <a:ext uri="{FF2B5EF4-FFF2-40B4-BE49-F238E27FC236}">
                <a16:creationId xmlns:a16="http://schemas.microsoft.com/office/drawing/2014/main" id="{72D2BF7B-CBF9-9B0B-4511-AF67CC430B8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r="2255"/>
          <a:stretch>
            <a:fillRect/>
          </a:stretch>
        </p:blipFill>
        <p:spPr bwMode="auto">
          <a:xfrm>
            <a:off x="54521" y="1419996"/>
            <a:ext cx="6256503" cy="456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Obdélník 2">
            <a:extLst>
              <a:ext uri="{FF2B5EF4-FFF2-40B4-BE49-F238E27FC236}">
                <a16:creationId xmlns:a16="http://schemas.microsoft.com/office/drawing/2014/main" id="{214AC007-01F2-53B0-F058-3C4D32975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257946"/>
            <a:ext cx="2362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 dirty="0">
                <a:solidFill>
                  <a:srgbClr val="FF0000"/>
                </a:solidFill>
                <a:latin typeface="+mn-lt"/>
              </a:rPr>
              <a:t>Žárová pohřebiště PT: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 dirty="0">
                <a:latin typeface="+mn-lt"/>
              </a:rPr>
              <a:t>                 </a:t>
            </a:r>
            <a:endParaRPr lang="cs-CZ" altLang="cs-CZ" sz="14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 dirty="0">
                <a:latin typeface="+mn-lt"/>
              </a:rPr>
              <a:t>Přítluky</a:t>
            </a:r>
            <a:r>
              <a:rPr lang="cs-CZ" altLang="cs-CZ" sz="1400" dirty="0">
                <a:latin typeface="+mn-lt"/>
              </a:rPr>
              <a:t>  (436H)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 dirty="0">
                <a:latin typeface="+mn-lt"/>
              </a:rPr>
              <a:t>Břeclav-</a:t>
            </a:r>
            <a:r>
              <a:rPr lang="cs-CZ" altLang="cs-CZ" sz="1400" b="1" dirty="0" err="1">
                <a:latin typeface="+mn-lt"/>
              </a:rPr>
              <a:t>Pohansko</a:t>
            </a:r>
            <a:r>
              <a:rPr lang="cs-CZ" altLang="cs-CZ" sz="1400" dirty="0">
                <a:latin typeface="+mn-lt"/>
              </a:rPr>
              <a:t>  (55H)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 dirty="0">
                <a:latin typeface="+mn-lt"/>
              </a:rPr>
              <a:t>Velatice </a:t>
            </a:r>
            <a:r>
              <a:rPr lang="cs-CZ" altLang="cs-CZ" sz="1400" dirty="0">
                <a:latin typeface="+mn-lt"/>
              </a:rPr>
              <a:t> (43H)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 dirty="0">
                <a:latin typeface="+mn-lt"/>
              </a:rPr>
              <a:t>Stará Břeclav</a:t>
            </a:r>
            <a:r>
              <a:rPr lang="cs-CZ" altLang="cs-CZ" sz="1400" dirty="0">
                <a:latin typeface="+mn-lt"/>
              </a:rPr>
              <a:t>  (34H)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 dirty="0">
                <a:latin typeface="+mn-lt"/>
              </a:rPr>
              <a:t>Břeclav–les Trnava </a:t>
            </a:r>
            <a:r>
              <a:rPr lang="cs-CZ" altLang="cs-CZ" sz="1400" dirty="0">
                <a:latin typeface="+mn-lt"/>
              </a:rPr>
              <a:t>(16H)</a:t>
            </a:r>
          </a:p>
        </p:txBody>
      </p:sp>
      <p:pic>
        <p:nvPicPr>
          <p:cNvPr id="4" name="Obrázek 1">
            <a:extLst>
              <a:ext uri="{FF2B5EF4-FFF2-40B4-BE49-F238E27FC236}">
                <a16:creationId xmlns:a16="http://schemas.microsoft.com/office/drawing/2014/main" id="{A49B7CB2-EE01-486B-AED7-2216395B7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8" t="22440" r="25648" b="10014"/>
          <a:stretch>
            <a:fillRect/>
          </a:stretch>
        </p:blipFill>
        <p:spPr bwMode="auto">
          <a:xfrm>
            <a:off x="6524625" y="1419996"/>
            <a:ext cx="5486400" cy="427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f.ujep.cz/velimsky/cs_1_1/01CS/as103a.jpg">
            <a:extLst>
              <a:ext uri="{FF2B5EF4-FFF2-40B4-BE49-F238E27FC236}">
                <a16:creationId xmlns:a16="http://schemas.microsoft.com/office/drawing/2014/main" id="{77F320D5-D6A8-CE4F-8E68-24082B828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1" y="34086"/>
            <a:ext cx="9113520" cy="683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108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66B09A10-9614-547B-D01C-CF1699493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971" y="231770"/>
            <a:ext cx="6784658" cy="1143000"/>
          </a:xfrm>
        </p:spPr>
        <p:txBody>
          <a:bodyPr>
            <a:normAutofit/>
          </a:bodyPr>
          <a:lstStyle/>
          <a:p>
            <a:r>
              <a:rPr lang="cs-CZ" altLang="cs-CZ" sz="2400" b="1" dirty="0">
                <a:solidFill>
                  <a:srgbClr val="FF0000"/>
                </a:solidFill>
              </a:rPr>
              <a:t>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Nejstarší slovanské osídlení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r>
              <a:rPr lang="cs-CZ" altLang="cs-CZ" sz="3200" b="1" dirty="0">
                <a:solidFill>
                  <a:srgbClr val="FF0000"/>
                </a:solidFill>
              </a:rPr>
              <a:t>                                  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endParaRPr lang="cs-CZ" altLang="cs-CZ" sz="24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060935-1464-EA9F-3CC8-E6BD23017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6" y="1190625"/>
            <a:ext cx="11877674" cy="601027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sz="1600" b="1" dirty="0"/>
          </a:p>
          <a:p>
            <a:pPr algn="l"/>
            <a:r>
              <a:rPr lang="cs-CZ" sz="1800" b="1" dirty="0">
                <a:solidFill>
                  <a:srgbClr val="FF0000"/>
                </a:solidFill>
              </a:rPr>
              <a:t>Morava</a:t>
            </a:r>
            <a:r>
              <a:rPr lang="cs-CZ" sz="1800" b="1" dirty="0"/>
              <a:t>   –   úvaly:  </a:t>
            </a:r>
            <a:r>
              <a:rPr lang="cs-CZ" sz="1800" dirty="0"/>
              <a:t>Horno- a</a:t>
            </a:r>
            <a:r>
              <a:rPr lang="cs-CZ" sz="1800" b="1" dirty="0"/>
              <a:t> </a:t>
            </a:r>
            <a:r>
              <a:rPr lang="cs-CZ" sz="1800" b="0" i="0" u="none" strike="noStrike" baseline="0" dirty="0">
                <a:solidFill>
                  <a:srgbClr val="333333"/>
                </a:solidFill>
              </a:rPr>
              <a:t>Dolnomoravský, </a:t>
            </a:r>
            <a:r>
              <a:rPr lang="cs-CZ" sz="1800" b="0" i="0" u="none" strike="noStrike" baseline="0" dirty="0" err="1">
                <a:solidFill>
                  <a:srgbClr val="333333"/>
                </a:solidFill>
              </a:rPr>
              <a:t>Dyjskosvatecký</a:t>
            </a:r>
            <a:r>
              <a:rPr lang="cs-CZ" sz="1800" dirty="0">
                <a:solidFill>
                  <a:srgbClr val="333333"/>
                </a:solidFill>
              </a:rPr>
              <a:t>, Pomoraví </a:t>
            </a:r>
            <a:r>
              <a:rPr lang="cs-CZ" sz="1800" b="0" i="0" u="none" strike="noStrike" baseline="0" dirty="0">
                <a:solidFill>
                  <a:srgbClr val="333333"/>
                </a:solidFill>
              </a:rPr>
              <a:t>k Moravské bráně</a:t>
            </a:r>
          </a:p>
          <a:p>
            <a:pPr algn="l"/>
            <a:r>
              <a:rPr lang="cs-CZ" sz="1800" b="1" dirty="0">
                <a:solidFill>
                  <a:srgbClr val="FF0000"/>
                </a:solidFill>
              </a:rPr>
              <a:t>Čechy</a:t>
            </a:r>
            <a:r>
              <a:rPr lang="cs-CZ" sz="1800" dirty="0">
                <a:solidFill>
                  <a:srgbClr val="333333"/>
                </a:solidFill>
              </a:rPr>
              <a:t>  –  osídleny přes Českomoravskou vrchovinu:  </a:t>
            </a:r>
            <a:r>
              <a:rPr lang="cs-CZ" sz="1800" b="1" dirty="0">
                <a:solidFill>
                  <a:srgbClr val="333333"/>
                </a:solidFill>
              </a:rPr>
              <a:t>nížiny</a:t>
            </a:r>
            <a:r>
              <a:rPr lang="cs-CZ" sz="1800" dirty="0">
                <a:solidFill>
                  <a:srgbClr val="333333"/>
                </a:solidFill>
              </a:rPr>
              <a:t> v Polabí, Pražská kotlina, Poohří</a:t>
            </a:r>
            <a:endParaRPr lang="cs-CZ" sz="1800" b="0" i="0" u="none" strike="noStrike" baseline="0" dirty="0">
              <a:solidFill>
                <a:srgbClr val="333333"/>
              </a:solidFill>
            </a:endParaRPr>
          </a:p>
          <a:p>
            <a:pPr marL="0" indent="0">
              <a:buNone/>
              <a:defRPr/>
            </a:pPr>
            <a:r>
              <a:rPr lang="cs-CZ" sz="1800" dirty="0"/>
              <a:t>   </a:t>
            </a:r>
          </a:p>
          <a:p>
            <a:pPr>
              <a:defRPr/>
            </a:pPr>
            <a:r>
              <a:rPr lang="cs-CZ" sz="1800" b="1" dirty="0"/>
              <a:t>Datování nejstarších staroslovanských památek s keramikou Pražského typu:</a:t>
            </a:r>
          </a:p>
          <a:p>
            <a:pPr>
              <a:defRPr/>
            </a:pPr>
            <a:endParaRPr lang="cs-CZ" sz="1800" b="1" dirty="0"/>
          </a:p>
          <a:p>
            <a:pPr marL="0" indent="0">
              <a:buNone/>
              <a:defRPr/>
            </a:pPr>
            <a:r>
              <a:rPr lang="cs-CZ" sz="1800" dirty="0"/>
              <a:t>      </a:t>
            </a:r>
            <a:r>
              <a:rPr lang="cs-CZ" sz="1800" b="1" dirty="0"/>
              <a:t>a)   podle merovejských artefaktů v slovanských objektech:</a:t>
            </a:r>
          </a:p>
          <a:p>
            <a:pPr marL="0" indent="0" algn="l">
              <a:buNone/>
            </a:pPr>
            <a:r>
              <a:rPr lang="cs-CZ" sz="1800" b="1" dirty="0"/>
              <a:t>             Přítluky  </a:t>
            </a:r>
            <a:r>
              <a:rPr lang="cs-CZ" sz="1800" dirty="0"/>
              <a:t>–  sídliště + pohřebiště na pravém břehu Dyje (1950-4), keramika 6/7 stol.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–   436 H: popelnicové, jámové, mohyly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–   </a:t>
            </a:r>
            <a:r>
              <a:rPr lang="cs-CZ" sz="1800" b="1" dirty="0"/>
              <a:t>jednosečný </a:t>
            </a:r>
            <a:r>
              <a:rPr lang="cs-CZ" sz="1800" b="1" dirty="0" err="1"/>
              <a:t>sax</a:t>
            </a:r>
            <a:r>
              <a:rPr lang="cs-CZ" sz="1800" b="1" dirty="0"/>
              <a:t> </a:t>
            </a:r>
            <a:r>
              <a:rPr lang="cs-CZ" sz="1800" dirty="0"/>
              <a:t>merovejského typu:  franská zbraň (pol. 5. – poč. 8. st.)  </a:t>
            </a:r>
          </a:p>
          <a:p>
            <a:pPr marL="0" indent="0">
              <a:buNone/>
              <a:defRPr/>
            </a:pPr>
            <a:endParaRPr lang="cs-CZ" sz="1800" b="0" i="0" u="none" strike="noStrike" baseline="0" dirty="0">
              <a:solidFill>
                <a:srgbClr val="333333"/>
              </a:solidFill>
              <a:latin typeface="EtelkaLight"/>
            </a:endParaRPr>
          </a:p>
          <a:p>
            <a:pPr marL="0" indent="0" algn="l">
              <a:buNone/>
            </a:pPr>
            <a:r>
              <a:rPr lang="cs-CZ" sz="1800" dirty="0"/>
              <a:t>      </a:t>
            </a:r>
            <a:r>
              <a:rPr lang="cs-CZ" sz="1800" b="1" dirty="0"/>
              <a:t>b) pomocí přírodovědných analýz:</a:t>
            </a:r>
          </a:p>
          <a:p>
            <a:pPr marL="0" indent="0">
              <a:buNone/>
              <a:defRPr/>
            </a:pPr>
            <a:r>
              <a:rPr lang="cs-CZ" sz="1800" b="1" dirty="0"/>
              <a:t>           Pavlov- Horní pole   </a:t>
            </a:r>
            <a:r>
              <a:rPr lang="cs-CZ" sz="1800" dirty="0"/>
              <a:t>–  největší sídliště na M před pol. 6. stol.;  zvířecí kosti z obydlí č 953:  C14: </a:t>
            </a:r>
            <a:r>
              <a:rPr lang="cs-CZ" sz="1800" b="0" i="0" u="none" strike="noStrike" baseline="0" dirty="0">
                <a:solidFill>
                  <a:srgbClr val="333333"/>
                </a:solidFill>
                <a:latin typeface="EtelkaLight"/>
              </a:rPr>
              <a:t>533 až 648  (95,4</a:t>
            </a:r>
            <a:r>
              <a:rPr lang="cs-CZ" sz="1800" b="0" i="0" u="none" strike="noStrike" baseline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cs-CZ" sz="1800" b="0" i="0" u="none" strike="noStrike" baseline="0" dirty="0">
                <a:solidFill>
                  <a:srgbClr val="333333"/>
                </a:solidFill>
                <a:latin typeface="EtelkaLight"/>
              </a:rPr>
              <a:t>)</a:t>
            </a:r>
            <a:endParaRPr lang="cs-CZ" sz="1800" b="1" dirty="0"/>
          </a:p>
          <a:p>
            <a:pPr marL="0" indent="0">
              <a:buNone/>
              <a:defRPr/>
            </a:pPr>
            <a:r>
              <a:rPr lang="cs-CZ" sz="1800" b="1" dirty="0"/>
              <a:t>           </a:t>
            </a:r>
            <a:r>
              <a:rPr lang="cs-CZ" sz="1800" b="1" dirty="0" err="1"/>
              <a:t>Suchohrad</a:t>
            </a:r>
            <a:r>
              <a:rPr lang="cs-CZ" sz="1800" dirty="0"/>
              <a:t>  –  </a:t>
            </a:r>
            <a:r>
              <a:rPr lang="cs-CZ" sz="1800" dirty="0" err="1"/>
              <a:t>jz</a:t>
            </a:r>
            <a:r>
              <a:rPr lang="cs-CZ" sz="1800" dirty="0"/>
              <a:t>. Slovensko:  uhlíky z kopule pece:  C14:  kol. r. 420 a 570 (95%) –  v KK před příchodem Avarů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D9DF1D6-785E-31FD-DF89-77E2471B5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6" r="28265" b="14508"/>
          <a:stretch/>
        </p:blipFill>
        <p:spPr>
          <a:xfrm>
            <a:off x="9946454" y="2913962"/>
            <a:ext cx="1693096" cy="2515944"/>
          </a:xfrm>
          <a:prstGeom prst="rect">
            <a:avLst/>
          </a:prstGeom>
        </p:spPr>
      </p:pic>
      <p:pic>
        <p:nvPicPr>
          <p:cNvPr id="4" name="Obrázek 5">
            <a:extLst>
              <a:ext uri="{FF2B5EF4-FFF2-40B4-BE49-F238E27FC236}">
                <a16:creationId xmlns:a16="http://schemas.microsoft.com/office/drawing/2014/main" id="{0EE7053C-8628-7742-0E8A-507D58B0E3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2" t="21532" r="38377" b="31336"/>
          <a:stretch/>
        </p:blipFill>
        <p:spPr bwMode="auto">
          <a:xfrm>
            <a:off x="9572029" y="340867"/>
            <a:ext cx="2305645" cy="257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0BACB4D5-8704-C85A-1A49-7F8274379F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0425" y="0"/>
            <a:ext cx="7134225" cy="1143000"/>
          </a:xfrm>
        </p:spPr>
        <p:txBody>
          <a:bodyPr>
            <a:normAutofit fontScale="90000"/>
          </a:bodyPr>
          <a:lstStyle/>
          <a:p>
            <a:r>
              <a:rPr lang="cs-CZ" altLang="cs-CZ" sz="3200" dirty="0">
                <a:solidFill>
                  <a:srgbClr val="FF0000"/>
                </a:solidFill>
              </a:rPr>
              <a:t>                 </a:t>
            </a:r>
            <a:br>
              <a:rPr lang="cs-CZ" altLang="cs-CZ" sz="3200" dirty="0">
                <a:solidFill>
                  <a:srgbClr val="FF0000"/>
                </a:solidFill>
              </a:rPr>
            </a:br>
            <a:r>
              <a:rPr lang="cs-CZ" altLang="cs-CZ" sz="3200" dirty="0">
                <a:solidFill>
                  <a:srgbClr val="FF0000"/>
                </a:solidFill>
              </a:rPr>
              <a:t>                        </a:t>
            </a:r>
            <a:r>
              <a:rPr lang="cs-CZ" altLang="cs-CZ" sz="3200" b="1" dirty="0" err="1">
                <a:solidFill>
                  <a:srgbClr val="FF0000"/>
                </a:solidFill>
              </a:rPr>
              <a:t>Raněstředověká</a:t>
            </a:r>
            <a:r>
              <a:rPr lang="cs-CZ" altLang="cs-CZ" sz="3200" b="1" dirty="0">
                <a:solidFill>
                  <a:srgbClr val="FF0000"/>
                </a:solidFill>
              </a:rPr>
              <a:t> keramika</a:t>
            </a:r>
            <a:br>
              <a:rPr lang="cs-CZ" altLang="cs-CZ" sz="3200" dirty="0">
                <a:solidFill>
                  <a:srgbClr val="FF0000"/>
                </a:solidFill>
              </a:rPr>
            </a:br>
            <a:r>
              <a:rPr lang="cs-CZ" altLang="cs-CZ" sz="3200" dirty="0">
                <a:solidFill>
                  <a:srgbClr val="FF0000"/>
                </a:solidFill>
              </a:rPr>
              <a:t>                              </a:t>
            </a:r>
            <a:endParaRPr lang="cs-CZ" altLang="cs-CZ" sz="18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8F12E03-5B35-6E44-939B-EF9E8F746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6" y="1028700"/>
            <a:ext cx="11896724" cy="58293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800" b="1" dirty="0" err="1">
                <a:solidFill>
                  <a:srgbClr val="FF0000"/>
                </a:solidFill>
              </a:rPr>
              <a:t>Časněslovanská</a:t>
            </a:r>
            <a:r>
              <a:rPr lang="cs-CZ" sz="1800" b="1" dirty="0"/>
              <a:t>  –  starší fáze:    </a:t>
            </a:r>
            <a:r>
              <a:rPr lang="cs-CZ" sz="1800" b="1" dirty="0">
                <a:solidFill>
                  <a:srgbClr val="FF0000"/>
                </a:solidFill>
              </a:rPr>
              <a:t>tzv. pražský typ</a:t>
            </a:r>
            <a:r>
              <a:rPr lang="cs-CZ" sz="1800" b="1" dirty="0"/>
              <a:t>   1.  pol. 6. –  pol. 7. stol.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–  název:   Ivan </a:t>
            </a:r>
            <a:r>
              <a:rPr lang="cs-CZ" sz="1800" dirty="0" err="1"/>
              <a:t>Borkovský</a:t>
            </a:r>
            <a:r>
              <a:rPr lang="cs-CZ" sz="1800" dirty="0"/>
              <a:t> na základě výzkumů Pražského hradu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Staroslovanská keramika ve střední Evropě.  Praha 1940.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nejstarší v ruce </a:t>
            </a:r>
            <a:r>
              <a:rPr lang="cs-CZ" sz="1800" dirty="0" err="1"/>
              <a:t>robená</a:t>
            </a:r>
            <a:r>
              <a:rPr lang="cs-CZ" sz="1800" dirty="0"/>
              <a:t> slovanská keramika, převážně nezdobená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 hrnce, misky, talíře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</a:t>
            </a:r>
            <a:r>
              <a:rPr lang="cs-CZ" sz="1800" b="1" dirty="0"/>
              <a:t>první migrační vlna</a:t>
            </a:r>
            <a:r>
              <a:rPr lang="cs-CZ" sz="1800" dirty="0"/>
              <a:t>, podomácká výroba</a:t>
            </a:r>
            <a:r>
              <a:rPr lang="cs-CZ" altLang="cs-CZ" sz="1800" dirty="0"/>
              <a:t> (absence dílen)</a:t>
            </a: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 err="1">
                <a:solidFill>
                  <a:srgbClr val="FF0000"/>
                </a:solidFill>
              </a:rPr>
              <a:t>Starohradištní</a:t>
            </a:r>
            <a:r>
              <a:rPr lang="cs-CZ" sz="1800" b="1" dirty="0">
                <a:solidFill>
                  <a:srgbClr val="FF0000"/>
                </a:solidFill>
              </a:rPr>
              <a:t> (</a:t>
            </a:r>
            <a:r>
              <a:rPr lang="cs-CZ" sz="1800" b="1" dirty="0" err="1">
                <a:solidFill>
                  <a:srgbClr val="FF0000"/>
                </a:solidFill>
              </a:rPr>
              <a:t>předvelkomoravská</a:t>
            </a:r>
            <a:r>
              <a:rPr lang="cs-CZ" sz="1800" b="1" dirty="0">
                <a:solidFill>
                  <a:srgbClr val="FF0000"/>
                </a:solidFill>
              </a:rPr>
              <a:t>)    </a:t>
            </a:r>
            <a:r>
              <a:rPr lang="cs-CZ" sz="1800" b="1" dirty="0"/>
              <a:t>–  mladší fáze:  </a:t>
            </a:r>
            <a:r>
              <a:rPr lang="cs-CZ" sz="1800" b="1" dirty="0">
                <a:solidFill>
                  <a:srgbClr val="FF0000"/>
                </a:solidFill>
              </a:rPr>
              <a:t>tzv. podunajský typ: 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(keramika podunajského výrobního okruhu)</a:t>
            </a:r>
          </a:p>
          <a:p>
            <a:pPr marL="0" indent="0">
              <a:buNone/>
              <a:defRPr/>
            </a:pPr>
            <a:r>
              <a:rPr lang="cs-CZ" sz="1800" b="1" dirty="0"/>
              <a:t>                                                                              2. a 3. třetina 7. stol.</a:t>
            </a: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–  název:    Jan Eisner  </a:t>
            </a:r>
            <a:endParaRPr lang="cs-CZ" sz="18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cs-CZ" sz="1800" b="1" dirty="0"/>
              <a:t>                                         </a:t>
            </a:r>
            <a:r>
              <a:rPr lang="cs-CZ" sz="1800" dirty="0"/>
              <a:t>–  obtáčená na kruhu, vyhnutý okraj, baňatá výduť, otisk osy kruhu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–  zdobená jednoduchými nebo hřebenovými vlnicemi, rýhami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–  </a:t>
            </a:r>
            <a:r>
              <a:rPr lang="cs-CZ" sz="1800" b="1" dirty="0"/>
              <a:t>druhá migrační vlna</a:t>
            </a:r>
          </a:p>
          <a:p>
            <a:pPr marL="0" indent="0">
              <a:buNone/>
              <a:defRPr/>
            </a:pPr>
            <a:endParaRPr lang="cs-CZ" sz="1800" b="1" dirty="0"/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endParaRPr lang="cs-CZ" sz="1800" dirty="0"/>
          </a:p>
          <a:p>
            <a:pPr>
              <a:defRPr/>
            </a:pPr>
            <a:endParaRPr lang="cs-CZ" sz="1800" dirty="0"/>
          </a:p>
          <a:p>
            <a:pPr>
              <a:defRPr/>
            </a:pPr>
            <a:endParaRPr lang="cs-CZ" sz="1800" dirty="0"/>
          </a:p>
        </p:txBody>
      </p:sp>
      <p:pic>
        <p:nvPicPr>
          <p:cNvPr id="9220" name="Obrázek 6">
            <a:extLst>
              <a:ext uri="{FF2B5EF4-FFF2-40B4-BE49-F238E27FC236}">
                <a16:creationId xmlns:a16="http://schemas.microsoft.com/office/drawing/2014/main" id="{A73D6098-A8EF-CB7B-0922-C9E602098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938" y="718810"/>
            <a:ext cx="1898650" cy="261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Obrázek 7">
            <a:extLst>
              <a:ext uri="{FF2B5EF4-FFF2-40B4-BE49-F238E27FC236}">
                <a16:creationId xmlns:a16="http://schemas.microsoft.com/office/drawing/2014/main" id="{6320BF3E-5FB6-3B76-951B-515709A17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926" y="3613459"/>
            <a:ext cx="3114674" cy="296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94DE934-2173-7B1F-2163-28E5A962DB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Prameny  </a:t>
            </a:r>
            <a:br>
              <a:rPr lang="cs-CZ" altLang="cs-CZ" sz="2000" dirty="0"/>
            </a:br>
            <a:r>
              <a:rPr lang="cs-CZ" altLang="cs-CZ" sz="2000" b="1" dirty="0">
                <a:solidFill>
                  <a:srgbClr val="FF0000"/>
                </a:solidFill>
              </a:rPr>
              <a:t>                     (Etnogeneze:   </a:t>
            </a:r>
            <a:r>
              <a:rPr lang="cs-CZ" altLang="cs-CZ" sz="2000" b="1" dirty="0" err="1">
                <a:solidFill>
                  <a:srgbClr val="FF0000"/>
                </a:solidFill>
              </a:rPr>
              <a:t>řec</a:t>
            </a:r>
            <a:r>
              <a:rPr lang="cs-CZ" altLang="cs-CZ" sz="2000" b="1" dirty="0">
                <a:solidFill>
                  <a:srgbClr val="FF0000"/>
                </a:solidFill>
              </a:rPr>
              <a:t>. </a:t>
            </a:r>
            <a:r>
              <a:rPr lang="cs-CZ" altLang="cs-CZ" sz="2000" b="1" dirty="0" err="1">
                <a:solidFill>
                  <a:srgbClr val="FF0000"/>
                </a:solidFill>
              </a:rPr>
              <a:t>ethnos</a:t>
            </a:r>
            <a:r>
              <a:rPr lang="cs-CZ" altLang="cs-CZ" sz="2000" b="1" dirty="0">
                <a:solidFill>
                  <a:srgbClr val="FF0000"/>
                </a:solidFill>
              </a:rPr>
              <a:t> - národ, genesis - původ, vznik)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3B625BB-2E79-DC2C-D28E-7AC812C053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4325" y="1152525"/>
            <a:ext cx="11877675" cy="57054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000" dirty="0"/>
          </a:p>
          <a:p>
            <a:pPr>
              <a:defRPr/>
            </a:pPr>
            <a:r>
              <a:rPr lang="cs-CZ" altLang="cs-CZ" sz="2200" b="1" dirty="0">
                <a:solidFill>
                  <a:srgbClr val="FF0000"/>
                </a:solidFill>
              </a:rPr>
              <a:t>Slované</a:t>
            </a:r>
            <a:r>
              <a:rPr lang="cs-CZ" altLang="cs-CZ" sz="2200" b="1" dirty="0"/>
              <a:t>   </a:t>
            </a:r>
            <a:r>
              <a:rPr lang="cs-CZ" altLang="cs-CZ" sz="2200" dirty="0"/>
              <a:t>– </a:t>
            </a:r>
            <a:r>
              <a:rPr lang="cs-CZ" altLang="cs-CZ" sz="2200" b="1" dirty="0"/>
              <a:t> </a:t>
            </a:r>
            <a:r>
              <a:rPr lang="cs-CZ" altLang="cs-CZ" sz="2200" dirty="0"/>
              <a:t>e</a:t>
            </a:r>
            <a:r>
              <a:rPr lang="cs-CZ" sz="2200" dirty="0"/>
              <a:t>tnikum indoevropského původu, jehož etnogenezi dokládají prameny: </a:t>
            </a:r>
          </a:p>
          <a:p>
            <a:pPr marL="0" indent="0" eaLnBrk="1" hangingPunct="1">
              <a:buNone/>
              <a:defRPr/>
            </a:pPr>
            <a:endParaRPr lang="cs-CZ" altLang="cs-CZ" sz="2200" b="1" dirty="0"/>
          </a:p>
          <a:p>
            <a:pPr eaLnBrk="1" hangingPunct="1">
              <a:defRPr/>
            </a:pPr>
            <a:r>
              <a:rPr lang="cs-CZ" altLang="cs-CZ" sz="2200" b="1" dirty="0"/>
              <a:t>Lingvistické </a:t>
            </a:r>
            <a:r>
              <a:rPr lang="cs-CZ" altLang="cs-CZ" sz="2200" dirty="0"/>
              <a:t> –   </a:t>
            </a:r>
            <a:r>
              <a:rPr lang="cs-CZ" altLang="cs-CZ" sz="2200" dirty="0" err="1"/>
              <a:t>glottochonologie</a:t>
            </a:r>
            <a:r>
              <a:rPr lang="cs-CZ" altLang="cs-CZ" sz="2200" dirty="0"/>
              <a:t>:  m</a:t>
            </a:r>
            <a:r>
              <a:rPr lang="cs-CZ" sz="2200" dirty="0"/>
              <a:t>etoda historické jazykovědy zaměřená na zjištění doby oddělení</a:t>
            </a:r>
          </a:p>
          <a:p>
            <a:pPr marL="0" indent="0" eaLnBrk="1" hangingPunct="1">
              <a:buNone/>
              <a:defRPr/>
            </a:pPr>
            <a:r>
              <a:rPr lang="cs-CZ" sz="2200" dirty="0"/>
              <a:t>                                                                  jazyků od společného základu    </a:t>
            </a:r>
            <a:r>
              <a:rPr lang="cs-CZ" altLang="cs-CZ" sz="2200" dirty="0"/>
              <a:t>a)  hydronyma, oronyma (názvy řek, hor)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200" dirty="0"/>
              <a:t>                                                                                                                           b)  jazykové výpůjčky od sousedních etnik</a:t>
            </a:r>
            <a:endParaRPr lang="cs-CZ" altLang="cs-CZ" sz="22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200" b="1" dirty="0"/>
              <a:t>Historické </a:t>
            </a:r>
            <a:r>
              <a:rPr lang="cs-CZ" altLang="cs-CZ" sz="2200" dirty="0"/>
              <a:t> –  zprávy řeckých, římských, byzantských a ruských autorů </a:t>
            </a:r>
          </a:p>
          <a:p>
            <a:pPr eaLnBrk="1" hangingPunct="1">
              <a:lnSpc>
                <a:spcPct val="80000"/>
              </a:lnSpc>
            </a:pPr>
            <a:endParaRPr lang="cs-CZ" altLang="cs-CZ" sz="2200" dirty="0"/>
          </a:p>
          <a:p>
            <a:pPr>
              <a:lnSpc>
                <a:spcPct val="80000"/>
              </a:lnSpc>
            </a:pPr>
            <a:r>
              <a:rPr lang="cs-CZ" altLang="cs-CZ" sz="2200" b="1" dirty="0"/>
              <a:t>Archeologické </a:t>
            </a:r>
            <a:r>
              <a:rPr lang="cs-CZ" altLang="cs-CZ" sz="2200" dirty="0"/>
              <a:t> –  hmotné a duchovní projevy Slovanů v období</a:t>
            </a:r>
            <a:r>
              <a:rPr lang="cs-CZ" altLang="cs-CZ" sz="2400" dirty="0"/>
              <a:t> 5/6. – 10. stol.</a:t>
            </a:r>
            <a:endParaRPr lang="cs-CZ" altLang="cs-CZ" sz="22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200" dirty="0"/>
              <a:t>                               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200" b="1" dirty="0"/>
              <a:t>Antropologicko-genetické  </a:t>
            </a:r>
            <a:r>
              <a:rPr lang="cs-CZ" altLang="cs-CZ" sz="2200" dirty="0"/>
              <a:t>– </a:t>
            </a:r>
            <a:r>
              <a:rPr lang="cs-CZ" altLang="cs-CZ" sz="2200" b="1" dirty="0"/>
              <a:t> </a:t>
            </a:r>
            <a:r>
              <a:rPr lang="cs-CZ" altLang="cs-CZ" sz="2200" dirty="0"/>
              <a:t>analýzy DNA</a:t>
            </a:r>
          </a:p>
          <a:p>
            <a:pPr eaLnBrk="1" hangingPunct="1">
              <a:lnSpc>
                <a:spcPct val="90000"/>
              </a:lnSpc>
            </a:pPr>
            <a:endParaRPr lang="cs-CZ" altLang="cs-CZ" sz="22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200" b="1" dirty="0"/>
              <a:t>Etnografické  </a:t>
            </a:r>
            <a:r>
              <a:rPr lang="cs-CZ" altLang="cs-CZ" sz="2200" dirty="0"/>
              <a:t>–  národopisné paralely</a:t>
            </a:r>
          </a:p>
          <a:p>
            <a:pPr eaLnBrk="1" hangingPunct="1">
              <a:lnSpc>
                <a:spcPct val="90000"/>
              </a:lnSpc>
            </a:pPr>
            <a:endParaRPr lang="cs-CZ" altLang="cs-CZ" sz="22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200" b="1" dirty="0"/>
              <a:t>Kulturně-historické, antropologické  </a:t>
            </a:r>
            <a:r>
              <a:rPr lang="cs-CZ" altLang="cs-CZ" sz="2200" dirty="0"/>
              <a:t>–  životní styl, náboženství, architektura, vojenství aj.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1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15D7964-F1EE-F654-0309-F958C28F25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Slovanská sídliště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B99485D-CFAA-CA2C-2A85-D95B05F505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0051" y="1076325"/>
            <a:ext cx="11563350" cy="5884863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altLang="cs-CZ" sz="1800" b="1" dirty="0"/>
              <a:t>Prokópios z </a:t>
            </a:r>
            <a:r>
              <a:rPr lang="cs-CZ" altLang="cs-CZ" sz="1800" b="1" dirty="0" err="1"/>
              <a:t>Caesareie</a:t>
            </a:r>
            <a:r>
              <a:rPr lang="cs-CZ" altLang="cs-CZ" sz="1800" dirty="0"/>
              <a:t>  –  první zprávy o slovanských zemědělcích: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 „Slované žili v bídných staveních, věci zahrabávali, zakopávali i potraviny, nebyli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  kočovníci, ale usedlíci, neradi pracovali, kolem chat měli zásoby.“</a:t>
            </a:r>
          </a:p>
          <a:p>
            <a:pPr marL="0" indent="0">
              <a:buNone/>
              <a:defRPr/>
            </a:pPr>
            <a:endParaRPr lang="cs-CZ" altLang="cs-CZ" sz="18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1800" b="1" dirty="0">
                <a:solidFill>
                  <a:srgbClr val="FF0000"/>
                </a:solidFill>
              </a:rPr>
              <a:t>1.</a:t>
            </a:r>
            <a:r>
              <a:rPr lang="cs-CZ" altLang="cs-CZ" sz="1800" dirty="0"/>
              <a:t>  </a:t>
            </a:r>
            <a:r>
              <a:rPr lang="cs-CZ" altLang="cs-CZ" sz="1800" b="1" dirty="0">
                <a:solidFill>
                  <a:srgbClr val="FF0000"/>
                </a:solidFill>
              </a:rPr>
              <a:t>Neopevněná</a:t>
            </a:r>
            <a:r>
              <a:rPr lang="cs-CZ" altLang="cs-CZ" sz="1800" b="1" dirty="0"/>
              <a:t>  </a:t>
            </a:r>
            <a:r>
              <a:rPr lang="cs-CZ" altLang="cs-CZ" sz="1800" dirty="0"/>
              <a:t>–  6. až 10. stol.:  na říčních terasách, ostrožná, nad inundacemi, aj.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1800" dirty="0"/>
              <a:t>                                         Březno u Loun, Roztoky, Mutěnice, Břeclav-</a:t>
            </a:r>
            <a:r>
              <a:rPr lang="cs-CZ" altLang="cs-CZ" sz="1800" dirty="0" err="1"/>
              <a:t>Pohansko</a:t>
            </a:r>
            <a:endParaRPr lang="cs-CZ" altLang="cs-CZ" sz="18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1800" dirty="0"/>
              <a:t>                                  –  neopevněná (nebyly zjištěny stopy hrazení)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1800" dirty="0"/>
              <a:t>                                       a)  </a:t>
            </a:r>
            <a:r>
              <a:rPr lang="cs-CZ" altLang="cs-CZ" sz="1800" b="1" dirty="0"/>
              <a:t>shlukový typ</a:t>
            </a:r>
            <a:r>
              <a:rPr lang="cs-CZ" altLang="cs-CZ" sz="1800" dirty="0"/>
              <a:t>:  hnízdový, rozptýlený (</a:t>
            </a:r>
            <a:r>
              <a:rPr lang="cs-CZ" altLang="cs-CZ" sz="1800" dirty="0" err="1"/>
              <a:t>Pohansko</a:t>
            </a:r>
            <a:r>
              <a:rPr lang="cs-CZ" altLang="cs-CZ" sz="1800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1800" dirty="0"/>
              <a:t>                                       b)  </a:t>
            </a:r>
            <a:r>
              <a:rPr lang="cs-CZ" altLang="cs-CZ" sz="1800" b="1" dirty="0"/>
              <a:t>návesní typ</a:t>
            </a:r>
            <a:r>
              <a:rPr lang="cs-CZ" altLang="cs-CZ" sz="1800" dirty="0"/>
              <a:t>:  půlkruh (Březno, Mutěnice, Přítluky)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1800" dirty="0"/>
              <a:t>                                       c)  </a:t>
            </a:r>
            <a:r>
              <a:rPr lang="cs-CZ" altLang="cs-CZ" sz="1800" b="1" dirty="0"/>
              <a:t>řadový typ</a:t>
            </a:r>
            <a:r>
              <a:rPr lang="cs-CZ" altLang="cs-CZ" sz="1800" dirty="0"/>
              <a:t>:  podél vodního toku (Roztoky)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1800" b="1" dirty="0">
                <a:solidFill>
                  <a:srgbClr val="FF0000"/>
                </a:solidFill>
              </a:rPr>
              <a:t>2</a:t>
            </a:r>
            <a:r>
              <a:rPr lang="cs-CZ" altLang="cs-CZ" sz="1800" dirty="0">
                <a:solidFill>
                  <a:srgbClr val="FF0000"/>
                </a:solidFill>
              </a:rPr>
              <a:t>.</a:t>
            </a:r>
            <a:r>
              <a:rPr lang="cs-CZ" altLang="cs-CZ" sz="1800" dirty="0"/>
              <a:t>  </a:t>
            </a:r>
            <a:r>
              <a:rPr lang="cs-CZ" altLang="cs-CZ" sz="1800" b="1" dirty="0">
                <a:solidFill>
                  <a:srgbClr val="FF0000"/>
                </a:solidFill>
              </a:rPr>
              <a:t>Opevněná</a:t>
            </a:r>
            <a:r>
              <a:rPr lang="cs-CZ" altLang="cs-CZ" sz="1800" dirty="0"/>
              <a:t>  –  a)  </a:t>
            </a:r>
            <a:r>
              <a:rPr lang="cs-CZ" altLang="cs-CZ" sz="1800" b="1" dirty="0"/>
              <a:t>hradiska</a:t>
            </a:r>
            <a:r>
              <a:rPr lang="cs-CZ" altLang="cs-CZ" sz="1800" dirty="0"/>
              <a:t>:  od 8. stol.:  centra sídelních komor, jízdní družiny: ostruhy, militaria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1800" dirty="0"/>
              <a:t>                              –  b)  </a:t>
            </a:r>
            <a:r>
              <a:rPr lang="cs-CZ" altLang="cs-CZ" sz="1800" b="1" dirty="0"/>
              <a:t>dvorce</a:t>
            </a:r>
            <a:r>
              <a:rPr lang="cs-CZ" altLang="cs-CZ" sz="1800" dirty="0"/>
              <a:t>:  samostatné opevněné areály uvnitř hradišť:  Budeč, </a:t>
            </a:r>
            <a:r>
              <a:rPr lang="cs-CZ" altLang="cs-CZ" sz="1800" dirty="0" err="1"/>
              <a:t>Pohansko</a:t>
            </a:r>
            <a:endParaRPr lang="cs-CZ" altLang="cs-CZ" sz="18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000" dirty="0"/>
              <a:t>                                                  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://ff.ujep.cz/velimsky/cs_1_1/01CS/as111a.jpg">
            <a:extLst>
              <a:ext uri="{FF2B5EF4-FFF2-40B4-BE49-F238E27FC236}">
                <a16:creationId xmlns:a16="http://schemas.microsoft.com/office/drawing/2014/main" id="{AFB66CF6-83D7-6B41-4834-340AE6FB7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1"/>
          <a:stretch/>
        </p:blipFill>
        <p:spPr bwMode="auto">
          <a:xfrm>
            <a:off x="7722809" y="897816"/>
            <a:ext cx="4314381" cy="306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>
            <a:extLst>
              <a:ext uri="{FF2B5EF4-FFF2-40B4-BE49-F238E27FC236}">
                <a16:creationId xmlns:a16="http://schemas.microsoft.com/office/drawing/2014/main" id="{392CC5A7-1A5B-86C6-8AF8-46D2C4611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" t="4602" r="6439" b="9756"/>
          <a:stretch/>
        </p:blipFill>
        <p:spPr bwMode="auto">
          <a:xfrm>
            <a:off x="3699926" y="349693"/>
            <a:ext cx="3935787" cy="30690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2" descr="as106">
            <a:extLst>
              <a:ext uri="{FF2B5EF4-FFF2-40B4-BE49-F238E27FC236}">
                <a16:creationId xmlns:a16="http://schemas.microsoft.com/office/drawing/2014/main" id="{EB184577-7A37-7C88-4A6B-324478402F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0"/>
          <a:stretch/>
        </p:blipFill>
        <p:spPr bwMode="auto">
          <a:xfrm rot="5400000">
            <a:off x="4383423" y="3453623"/>
            <a:ext cx="3144320" cy="36244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1" descr="as116f">
            <a:extLst>
              <a:ext uri="{FF2B5EF4-FFF2-40B4-BE49-F238E27FC236}">
                <a16:creationId xmlns:a16="http://schemas.microsoft.com/office/drawing/2014/main" id="{158827D4-0F13-4BF0-3201-A760C23C9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638" y="4033651"/>
            <a:ext cx="4214812" cy="280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FE9BB668-FD63-1A56-5AB3-2A2CDBD0ED59}"/>
              </a:ext>
            </a:extLst>
          </p:cNvPr>
          <p:cNvSpPr txBox="1">
            <a:spLocks/>
          </p:cNvSpPr>
          <p:nvPr/>
        </p:nvSpPr>
        <p:spPr>
          <a:xfrm>
            <a:off x="255286" y="504897"/>
            <a:ext cx="3800198" cy="54312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Sídelní objekty: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Jednoprostorová zemnice </a:t>
            </a:r>
          </a:p>
          <a:p>
            <a:pPr marL="0" indent="0">
              <a:buNone/>
              <a:defRPr/>
            </a:pPr>
            <a:r>
              <a:rPr lang="cs-CZ" sz="1800" b="1" dirty="0"/>
              <a:t>    pravoúhlého půdorysu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Střecha nesena 2 kůly (sochami)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Kamenná pec v rohu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Kolem zásobní objekty (obilní jámy)</a:t>
            </a:r>
          </a:p>
          <a:p>
            <a:pPr>
              <a:defRPr/>
            </a:pPr>
            <a:endParaRPr lang="cs-CZ" sz="1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sz="16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8E18492-5A2B-0901-C4F3-988946177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2899" y="0"/>
            <a:ext cx="40142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Pleinerová</a:t>
            </a:r>
            <a:r>
              <a:rPr kumimoji="0" lang="cs-CZ" altLang="cs-CZ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cs-CZ" altLang="cs-CZ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Ivana</a:t>
            </a:r>
            <a:r>
              <a:rPr kumimoji="0" lang="cs-CZ" altLang="cs-CZ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Březno: </a:t>
            </a:r>
            <a:r>
              <a:rPr kumimoji="0" lang="cs-CZ" alt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Experiments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Building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old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slavic </a:t>
            </a:r>
            <a:r>
              <a:rPr kumimoji="0" lang="cs-CZ" alt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Houses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cs-CZ" alt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Living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kumimoji="0" lang="cs-CZ" alt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them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PA 72, 1985, 104–176.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B0E8AE7-2794-4BB1-6CAB-D62841D44E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05"/>
          <a:stretch/>
        </p:blipFill>
        <p:spPr>
          <a:xfrm>
            <a:off x="2866761" y="4515418"/>
            <a:ext cx="1232668" cy="199288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Obrázek 1">
            <a:extLst>
              <a:ext uri="{FF2B5EF4-FFF2-40B4-BE49-F238E27FC236}">
                <a16:creationId xmlns:a16="http://schemas.microsoft.com/office/drawing/2014/main" id="{D9F39522-8753-C520-9A71-9BB0170D4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6" t="12595" r="28416" b="5704"/>
          <a:stretch>
            <a:fillRect/>
          </a:stretch>
        </p:blipFill>
        <p:spPr bwMode="auto">
          <a:xfrm>
            <a:off x="5749925" y="3175"/>
            <a:ext cx="644207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text 3">
            <a:extLst>
              <a:ext uri="{FF2B5EF4-FFF2-40B4-BE49-F238E27FC236}">
                <a16:creationId xmlns:a16="http://schemas.microsoft.com/office/drawing/2014/main" id="{23BD7189-48F5-0B02-D9F2-22025D5C68EE}"/>
              </a:ext>
            </a:extLst>
          </p:cNvPr>
          <p:cNvSpPr txBox="1">
            <a:spLocks/>
          </p:cNvSpPr>
          <p:nvPr/>
        </p:nvSpPr>
        <p:spPr>
          <a:xfrm>
            <a:off x="747395" y="207645"/>
            <a:ext cx="5424805" cy="38214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3200" b="1" dirty="0" err="1">
                <a:solidFill>
                  <a:srgbClr val="FF0000"/>
                </a:solidFill>
              </a:rPr>
              <a:t>Pohansko</a:t>
            </a:r>
            <a:r>
              <a:rPr lang="cs-CZ" sz="3200" b="1" dirty="0">
                <a:solidFill>
                  <a:srgbClr val="FF0000"/>
                </a:solidFill>
              </a:rPr>
              <a:t> u Břeclavi</a:t>
            </a:r>
          </a:p>
          <a:p>
            <a:pPr>
              <a:defRPr/>
            </a:pPr>
            <a:endParaRPr lang="cs-CZ" sz="2000" b="1" dirty="0"/>
          </a:p>
          <a:p>
            <a:pPr>
              <a:defRPr/>
            </a:pPr>
            <a:r>
              <a:rPr lang="cs-CZ" sz="2000" b="1" dirty="0" err="1"/>
              <a:t>Časněslovanská</a:t>
            </a:r>
            <a:r>
              <a:rPr lang="cs-CZ" sz="2000" b="1" dirty="0"/>
              <a:t> osada:</a:t>
            </a:r>
          </a:p>
          <a:p>
            <a:pPr marL="0" indent="0">
              <a:buNone/>
              <a:defRPr/>
            </a:pPr>
            <a:r>
              <a:rPr lang="cs-CZ" sz="1800" b="1" dirty="0"/>
              <a:t>     –  </a:t>
            </a:r>
            <a:r>
              <a:rPr lang="cs-CZ" sz="1800" dirty="0"/>
              <a:t>sv. předhradí </a:t>
            </a:r>
          </a:p>
          <a:p>
            <a:pPr marL="0" indent="0">
              <a:buNone/>
              <a:defRPr/>
            </a:pPr>
            <a:r>
              <a:rPr lang="cs-CZ" sz="1800" dirty="0"/>
              <a:t>     –  </a:t>
            </a:r>
            <a:r>
              <a:rPr lang="cs-CZ" sz="1800" b="1" dirty="0"/>
              <a:t>79 objektů</a:t>
            </a:r>
            <a:r>
              <a:rPr lang="cs-CZ" sz="1800" dirty="0"/>
              <a:t>:   shlukový typ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2000" b="1" dirty="0"/>
              <a:t>Pohřebiště:</a:t>
            </a:r>
          </a:p>
          <a:p>
            <a:pPr marL="0" indent="0">
              <a:buNone/>
              <a:defRPr/>
            </a:pPr>
            <a:r>
              <a:rPr lang="cs-CZ" sz="1800" dirty="0"/>
              <a:t>       –  před zámečkem</a:t>
            </a:r>
          </a:p>
          <a:p>
            <a:pPr marL="0" indent="0">
              <a:buNone/>
              <a:defRPr/>
            </a:pPr>
            <a:r>
              <a:rPr lang="cs-CZ" sz="1800" dirty="0"/>
              <a:t>       –  55 žárových hrobů</a:t>
            </a:r>
          </a:p>
          <a:p>
            <a:pPr marL="257175" indent="-257175">
              <a:buFontTx/>
              <a:buAutoNum type="arabicPeriod"/>
              <a:defRPr/>
            </a:pPr>
            <a:endParaRPr lang="cs-CZ" sz="4200" dirty="0"/>
          </a:p>
          <a:p>
            <a:pPr>
              <a:defRPr/>
            </a:pPr>
            <a:endParaRPr lang="cs-CZ" dirty="0"/>
          </a:p>
        </p:txBody>
      </p:sp>
      <p:pic>
        <p:nvPicPr>
          <p:cNvPr id="4" name="Picture 10" descr="Výsledek obrázku pro Pohansko u B&amp;rcaron;eclavi   sídlišt&amp;ecaron;  p&amp;uring;dorys">
            <a:extLst>
              <a:ext uri="{FF2B5EF4-FFF2-40B4-BE49-F238E27FC236}">
                <a16:creationId xmlns:a16="http://schemas.microsoft.com/office/drawing/2014/main" id="{C36A2CCE-C520-4EBA-96A9-0E100FBAA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5" r="3665" b="21860"/>
          <a:stretch>
            <a:fillRect/>
          </a:stretch>
        </p:blipFill>
        <p:spPr bwMode="auto">
          <a:xfrm>
            <a:off x="123825" y="3952876"/>
            <a:ext cx="5522786" cy="256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brázek">
            <a:extLst>
              <a:ext uri="{FF2B5EF4-FFF2-40B4-BE49-F238E27FC236}">
                <a16:creationId xmlns:a16="http://schemas.microsoft.com/office/drawing/2014/main" id="{F14FDC05-4255-4F94-86D3-BFD2EB704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296" y="767941"/>
            <a:ext cx="5629620" cy="409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3E73F920-9587-491A-B763-486E3D8AA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618" y="5437134"/>
            <a:ext cx="112080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 err="1"/>
              <a:t>Pohansko</a:t>
            </a:r>
            <a:r>
              <a:rPr lang="cs-CZ" altLang="cs-CZ" sz="1600" b="1" dirty="0"/>
              <a:t> u Břeclavi</a:t>
            </a:r>
            <a:r>
              <a:rPr lang="cs-CZ" altLang="cs-CZ" sz="1600" dirty="0"/>
              <a:t>:  Centrální část (A) oválného půdorysu rozlohy asi 28 ha byla opevněna zachovaným obvodovým valem a příkopem. K centrální části hradiště přiléhala dvě hustě osídlená předhradí. Severovýchodní (B) mělo hospodářskou a obytnou funkci, jihozápadní (C) obsahovalo řemeslnické příbytky a osadu početné ozbrojené družiny. </a:t>
            </a:r>
          </a:p>
        </p:txBody>
      </p:sp>
      <p:pic>
        <p:nvPicPr>
          <p:cNvPr id="4" name="Picture 5" descr="Obrázek">
            <a:extLst>
              <a:ext uri="{FF2B5EF4-FFF2-40B4-BE49-F238E27FC236}">
                <a16:creationId xmlns:a16="http://schemas.microsoft.com/office/drawing/2014/main" id="{D4C4F868-4FF7-43FC-8154-F37B841FA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84" y="774823"/>
            <a:ext cx="5099377" cy="409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240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4" descr="http://ff.ujep.cz/velimsky/cs_1_1/01CS/as116a.jpg">
            <a:extLst>
              <a:ext uri="{FF2B5EF4-FFF2-40B4-BE49-F238E27FC236}">
                <a16:creationId xmlns:a16="http://schemas.microsoft.com/office/drawing/2014/main" id="{8291B72B-F6E0-8F0B-472B-115EB903A8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88"/>
          <a:stretch/>
        </p:blipFill>
        <p:spPr bwMode="auto">
          <a:xfrm>
            <a:off x="11857" y="0"/>
            <a:ext cx="636590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8" name="TextovéPole 1">
            <a:extLst>
              <a:ext uri="{FF2B5EF4-FFF2-40B4-BE49-F238E27FC236}">
                <a16:creationId xmlns:a16="http://schemas.microsoft.com/office/drawing/2014/main" id="{E4C432FF-DD6B-D193-3FF2-F78ED3453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75" y="273062"/>
            <a:ext cx="2954338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    </a:t>
            </a:r>
            <a:r>
              <a:rPr lang="cs-CZ" altLang="cs-CZ" sz="2000" b="1" dirty="0">
                <a:solidFill>
                  <a:srgbClr val="FF0000"/>
                </a:solidFill>
                <a:latin typeface="+mn-lt"/>
              </a:rPr>
              <a:t>Roztoky u Prahy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latin typeface="+mn-lt"/>
              </a:rPr>
              <a:t>           řadový typ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E0E147-22DE-DA7A-2F17-391F0EA2E4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06"/>
          <a:stretch/>
        </p:blipFill>
        <p:spPr>
          <a:xfrm>
            <a:off x="4530572" y="2828924"/>
            <a:ext cx="2630823" cy="4055855"/>
          </a:xfrm>
          <a:prstGeom prst="rect">
            <a:avLst/>
          </a:prstGeom>
        </p:spPr>
      </p:pic>
      <p:pic>
        <p:nvPicPr>
          <p:cNvPr id="7" name="Picture 2" descr="http://ff.ujep.cz/velimsky/cs_1_1/01CS/as116t.jpg">
            <a:extLst>
              <a:ext uri="{FF2B5EF4-FFF2-40B4-BE49-F238E27FC236}">
                <a16:creationId xmlns:a16="http://schemas.microsoft.com/office/drawing/2014/main" id="{6C4C3372-D562-D928-0E5E-408AAF818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96" y="586634"/>
            <a:ext cx="2165499" cy="224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2">
            <a:extLst>
              <a:ext uri="{FF2B5EF4-FFF2-40B4-BE49-F238E27FC236}">
                <a16:creationId xmlns:a16="http://schemas.microsoft.com/office/drawing/2014/main" id="{986ADA3E-329F-4B93-BF49-7720699034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" r="4723"/>
          <a:stretch>
            <a:fillRect/>
          </a:stretch>
        </p:blipFill>
        <p:spPr bwMode="auto">
          <a:xfrm>
            <a:off x="7331443" y="1393421"/>
            <a:ext cx="4848700" cy="268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1">
            <a:extLst>
              <a:ext uri="{FF2B5EF4-FFF2-40B4-BE49-F238E27FC236}">
                <a16:creationId xmlns:a16="http://schemas.microsoft.com/office/drawing/2014/main" id="{0043BC1C-62D1-72D4-B5B9-859F004EAE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2" r="11482"/>
          <a:stretch>
            <a:fillRect/>
          </a:stretch>
        </p:blipFill>
        <p:spPr bwMode="auto">
          <a:xfrm>
            <a:off x="8151496" y="4183408"/>
            <a:ext cx="3867156" cy="256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1">
            <a:extLst>
              <a:ext uri="{FF2B5EF4-FFF2-40B4-BE49-F238E27FC236}">
                <a16:creationId xmlns:a16="http://schemas.microsoft.com/office/drawing/2014/main" id="{7E264310-CF9D-1463-899A-9167CE2FF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1995" y="288931"/>
            <a:ext cx="16989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latin typeface="+mn-lt"/>
              </a:rPr>
              <a:t>Březno u Loun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latin typeface="+mn-lt"/>
              </a:rPr>
              <a:t>  Návesní typ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D1747284-8578-D120-B679-1C7A5D2D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Pohřební ritus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</a:t>
            </a:r>
            <a:r>
              <a:rPr lang="cs-CZ" altLang="cs-CZ" sz="2000" b="1" dirty="0">
                <a:solidFill>
                  <a:srgbClr val="FF0000"/>
                </a:solidFill>
              </a:rPr>
              <a:t>6. – 8/9. stol.</a:t>
            </a:r>
            <a:endParaRPr lang="cs-CZ" altLang="cs-CZ" sz="2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B1D4AE-9EAA-D769-DE9A-6D61D00C4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43000"/>
            <a:ext cx="11868150" cy="5715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900" b="1" dirty="0">
                <a:solidFill>
                  <a:srgbClr val="FF0000"/>
                </a:solidFill>
              </a:rPr>
              <a:t>Pohřebiště </a:t>
            </a:r>
            <a:r>
              <a:rPr lang="cs-CZ" sz="1900" b="1" dirty="0"/>
              <a:t> </a:t>
            </a:r>
            <a:r>
              <a:rPr lang="cs-CZ" sz="1900" dirty="0"/>
              <a:t>–</a:t>
            </a:r>
            <a:r>
              <a:rPr lang="cs-CZ" sz="1900" b="1" dirty="0"/>
              <a:t>  </a:t>
            </a:r>
            <a:r>
              <a:rPr lang="cs-CZ" sz="1900" dirty="0"/>
              <a:t>poblíž sídlišť (světa živých) oddělena překážkou:  50 až 400/500 m od sídliště (vodoteč, strž)</a:t>
            </a:r>
          </a:p>
          <a:p>
            <a:pPr>
              <a:defRPr/>
            </a:pPr>
            <a:endParaRPr lang="cs-CZ" sz="19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sz="1900" b="1" dirty="0">
                <a:solidFill>
                  <a:srgbClr val="FF0000"/>
                </a:solidFill>
              </a:rPr>
              <a:t>I.  žárový  </a:t>
            </a:r>
            <a:r>
              <a:rPr lang="cs-CZ" sz="1900" dirty="0"/>
              <a:t>–  pohanský ritus:  kremace (spalování),  rozdělení podle způsobu uložení kremačních ostatků: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1</a:t>
            </a:r>
            <a:r>
              <a:rPr lang="cs-CZ" sz="1900" b="1" dirty="0"/>
              <a:t>.    ploché hroby:   6. – 8. stol.  </a:t>
            </a:r>
          </a:p>
          <a:p>
            <a:pPr marL="0" indent="0">
              <a:buNone/>
              <a:defRPr/>
            </a:pPr>
            <a:r>
              <a:rPr lang="cs-CZ" sz="1900" b="1" dirty="0"/>
              <a:t>                                                              </a:t>
            </a:r>
            <a:r>
              <a:rPr lang="cs-CZ" sz="1900" dirty="0"/>
              <a:t>a) </a:t>
            </a:r>
            <a:r>
              <a:rPr lang="cs-CZ" sz="1900" i="1" dirty="0"/>
              <a:t> </a:t>
            </a:r>
            <a:r>
              <a:rPr lang="cs-CZ" sz="1900" b="1" dirty="0"/>
              <a:t>popelnicové:</a:t>
            </a:r>
            <a:r>
              <a:rPr lang="cs-CZ" sz="1900" dirty="0"/>
              <a:t>   v nádobě:  většinou 1 (max. 2)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                                          </a:t>
            </a:r>
            <a:r>
              <a:rPr lang="cs-CZ" sz="1900" dirty="0" err="1"/>
              <a:t>ustrina</a:t>
            </a:r>
            <a:r>
              <a:rPr lang="cs-CZ" sz="1900" dirty="0"/>
              <a:t>:  pohřební hranice:  Stará Břeclav  2,5 x 1,2 m; (2 m</a:t>
            </a:r>
            <a:r>
              <a:rPr lang="cs-CZ" sz="1900" baseline="30000" dirty="0"/>
              <a:t>3 </a:t>
            </a:r>
            <a:r>
              <a:rPr lang="cs-CZ" sz="1900" dirty="0"/>
              <a:t>dřeva) 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cs-CZ" sz="1900" dirty="0"/>
              <a:t>                                                                                             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          b)  </a:t>
            </a:r>
            <a:r>
              <a:rPr lang="cs-CZ" sz="1900" b="1" dirty="0"/>
              <a:t>jámové:  </a:t>
            </a:r>
            <a:r>
              <a:rPr lang="cs-CZ" sz="1900" dirty="0"/>
              <a:t>Ø 20 až 80 cm,  10 až 20 %  (Staré Město, Hradčany, Bohnice)</a:t>
            </a:r>
          </a:p>
          <a:p>
            <a:pPr marL="0" indent="0">
              <a:buNone/>
              <a:defRPr/>
            </a:pPr>
            <a:endParaRPr lang="cs-CZ" sz="1900" dirty="0"/>
          </a:p>
          <a:p>
            <a:pPr marL="0" indent="0">
              <a:buNone/>
              <a:defRPr/>
            </a:pPr>
            <a:r>
              <a:rPr lang="cs-CZ" sz="1900" b="1" dirty="0"/>
              <a:t>                              2.    mohylové hroby</a:t>
            </a:r>
            <a:r>
              <a:rPr lang="cs-CZ" sz="1900" dirty="0"/>
              <a:t>:    7/8 stol.:   Velatice</a:t>
            </a:r>
            <a:endParaRPr lang="cs-CZ" altLang="cs-CZ" sz="1900" dirty="0"/>
          </a:p>
          <a:p>
            <a:pPr marL="0" indent="0">
              <a:buNone/>
              <a:defRPr/>
            </a:pPr>
            <a:endParaRPr lang="cs-CZ" sz="1900" dirty="0"/>
          </a:p>
          <a:p>
            <a:pPr>
              <a:defRPr/>
            </a:pPr>
            <a:r>
              <a:rPr lang="cs-CZ" sz="1900" dirty="0"/>
              <a:t> </a:t>
            </a:r>
            <a:r>
              <a:rPr lang="cs-CZ" sz="1900" b="1" dirty="0">
                <a:solidFill>
                  <a:srgbClr val="FF0000"/>
                </a:solidFill>
              </a:rPr>
              <a:t>II. kostrový</a:t>
            </a:r>
            <a:r>
              <a:rPr lang="cs-CZ" sz="1900" dirty="0">
                <a:solidFill>
                  <a:srgbClr val="FF0000"/>
                </a:solidFill>
              </a:rPr>
              <a:t>   </a:t>
            </a:r>
            <a:r>
              <a:rPr lang="cs-CZ" sz="1900" dirty="0"/>
              <a:t>–   vliv Avarů (později křesťanství z Franské říše):  pohřbívání nespálených těl (</a:t>
            </a:r>
            <a:r>
              <a:rPr lang="cs-CZ" sz="1900" dirty="0" err="1"/>
              <a:t>inhumace</a:t>
            </a:r>
            <a:r>
              <a:rPr lang="cs-CZ" sz="1900" dirty="0"/>
              <a:t>)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–   již Slovensko:  Děvínská Nová Ves, </a:t>
            </a:r>
            <a:r>
              <a:rPr lang="cs-CZ" sz="1900" dirty="0" err="1"/>
              <a:t>Želovce</a:t>
            </a:r>
            <a:r>
              <a:rPr lang="cs-CZ" sz="1900" dirty="0"/>
              <a:t>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–    </a:t>
            </a:r>
            <a:r>
              <a:rPr lang="cs-CZ" sz="1900" b="1" dirty="0"/>
              <a:t>8/9. stol.:   </a:t>
            </a:r>
            <a:r>
              <a:rPr lang="cs-CZ" sz="1900" dirty="0"/>
              <a:t>změna ritu 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endParaRPr lang="cs-CZ" sz="1600" dirty="0"/>
          </a:p>
          <a:p>
            <a:pPr>
              <a:defRPr/>
            </a:pPr>
            <a:endParaRPr lang="cs-CZ" sz="16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C631ECBF-39AD-293A-85EB-45131DEB2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0163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Hradiska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29ADCE-1A82-2FA9-9DDC-78F816BAB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173163"/>
            <a:ext cx="11706225" cy="565467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sz="1600" dirty="0"/>
          </a:p>
          <a:p>
            <a:pPr>
              <a:defRPr/>
            </a:pPr>
            <a:r>
              <a:rPr lang="cs-CZ" sz="1900" b="1" dirty="0"/>
              <a:t> Od </a:t>
            </a:r>
            <a:r>
              <a:rPr lang="cs-CZ" sz="1800" b="1" dirty="0"/>
              <a:t>8. stol: </a:t>
            </a:r>
            <a:r>
              <a:rPr lang="cs-CZ" sz="1800" b="1" dirty="0">
                <a:solidFill>
                  <a:srgbClr val="FF0000"/>
                </a:solidFill>
              </a:rPr>
              <a:t>  </a:t>
            </a:r>
            <a:r>
              <a:rPr lang="cs-CZ" sz="1800" b="1" dirty="0"/>
              <a:t>a)  </a:t>
            </a:r>
            <a:r>
              <a:rPr lang="cs-CZ" altLang="cs-CZ" sz="1800" b="1" dirty="0"/>
              <a:t>vnější faktory (ohrožení):    </a:t>
            </a:r>
            <a:r>
              <a:rPr lang="cs-CZ" altLang="cs-CZ" sz="1800" dirty="0"/>
              <a:t>1.   </a:t>
            </a:r>
            <a:r>
              <a:rPr lang="cs-CZ" altLang="cs-CZ" sz="1800" b="1" dirty="0"/>
              <a:t>franská říše</a:t>
            </a:r>
            <a:r>
              <a:rPr lang="cs-CZ" altLang="cs-CZ" sz="1800" dirty="0"/>
              <a:t>   Karla Velikého (768-814)  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                                                                    2.   </a:t>
            </a:r>
            <a:r>
              <a:rPr lang="cs-CZ" altLang="cs-CZ" sz="1800" b="1" dirty="0"/>
              <a:t>avarský </a:t>
            </a:r>
            <a:r>
              <a:rPr lang="cs-CZ" altLang="cs-CZ" sz="1800" b="1" dirty="0" err="1"/>
              <a:t>kaganát</a:t>
            </a:r>
            <a:r>
              <a:rPr lang="cs-CZ" altLang="cs-CZ" sz="1800" dirty="0"/>
              <a:t>   Karpatská Kotlina </a:t>
            </a:r>
          </a:p>
          <a:p>
            <a:pPr eaLnBrk="1" hangingPunct="1">
              <a:buFontTx/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</a:t>
            </a:r>
            <a:r>
              <a:rPr lang="cs-CZ" sz="1800" b="1" dirty="0"/>
              <a:t>b) vnitřní faktory:  </a:t>
            </a:r>
            <a:r>
              <a:rPr lang="cs-CZ" sz="1800" dirty="0"/>
              <a:t>vytváření sídelních struktur po trvalém usazení  </a:t>
            </a:r>
          </a:p>
          <a:p>
            <a:pPr marL="0" indent="0">
              <a:buNone/>
              <a:defRPr/>
            </a:pPr>
            <a:endParaRPr lang="cs-CZ" altLang="cs-CZ" sz="1800" b="1" dirty="0"/>
          </a:p>
          <a:p>
            <a:pPr>
              <a:defRPr/>
            </a:pPr>
            <a:r>
              <a:rPr lang="cs-CZ" altLang="cs-CZ" sz="1800" b="1" dirty="0"/>
              <a:t>Čechy:</a:t>
            </a:r>
            <a:r>
              <a:rPr lang="cs-CZ" altLang="cs-CZ" sz="1800" dirty="0"/>
              <a:t>    Rubín u Podbořan, Kal na Jičínsku, Klučov, Tismice, </a:t>
            </a:r>
            <a:r>
              <a:rPr lang="cs-CZ" altLang="cs-CZ" sz="1800" dirty="0" err="1"/>
              <a:t>Cimburk</a:t>
            </a:r>
            <a:r>
              <a:rPr lang="cs-CZ" altLang="cs-CZ" sz="1800" dirty="0"/>
              <a:t> u Kutné Hory, </a:t>
            </a:r>
            <a:r>
              <a:rPr lang="cs-CZ" altLang="cs-CZ" sz="1800" dirty="0" err="1"/>
              <a:t>Zábrušany</a:t>
            </a:r>
            <a:endParaRPr lang="cs-CZ" altLang="cs-CZ" sz="1800" b="1" dirty="0"/>
          </a:p>
          <a:p>
            <a:pPr>
              <a:defRPr/>
            </a:pPr>
            <a:r>
              <a:rPr lang="cs-CZ" altLang="cs-CZ" sz="1800" b="1" dirty="0"/>
              <a:t>Morava:  </a:t>
            </a:r>
            <a:r>
              <a:rPr lang="cs-CZ" altLang="cs-CZ" sz="1800" dirty="0"/>
              <a:t>Mikulčice-Valy, Uh. Hradiště-Ostrov sv. Jiří, Olomouc-Povel, Staré Zámky u Líšně, Znojmo-Hradiště sv. </a:t>
            </a:r>
            <a:r>
              <a:rPr lang="cs-CZ" altLang="cs-CZ" sz="1800" dirty="0" err="1"/>
              <a:t>Hipolyta</a:t>
            </a:r>
            <a:r>
              <a:rPr lang="cs-CZ" altLang="cs-CZ" sz="1800" dirty="0"/>
              <a:t>, </a:t>
            </a:r>
            <a:r>
              <a:rPr lang="cs-CZ" altLang="cs-CZ" sz="1800" b="1" dirty="0"/>
              <a:t> </a:t>
            </a:r>
          </a:p>
          <a:p>
            <a:pPr>
              <a:defRPr/>
            </a:pPr>
            <a:r>
              <a:rPr lang="cs-CZ" altLang="cs-CZ" sz="1800" b="1" dirty="0"/>
              <a:t> Slezsko: </a:t>
            </a:r>
            <a:r>
              <a:rPr lang="cs-CZ" altLang="cs-CZ" sz="1800" dirty="0"/>
              <a:t>  Víno u Slezských Rudoltic, Chotěbuz-</a:t>
            </a:r>
            <a:r>
              <a:rPr lang="cs-CZ" altLang="cs-CZ" sz="1800" dirty="0" err="1"/>
              <a:t>Podobora</a:t>
            </a:r>
            <a:endParaRPr lang="cs-CZ" altLang="cs-CZ" sz="1800" dirty="0"/>
          </a:p>
          <a:p>
            <a:pPr marL="0" indent="0">
              <a:buNone/>
              <a:defRPr/>
            </a:pPr>
            <a:endParaRPr lang="cs-CZ" alt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</a:t>
            </a:r>
          </a:p>
          <a:p>
            <a:pPr>
              <a:defRPr/>
            </a:pPr>
            <a:r>
              <a:rPr lang="cs-CZ" sz="1800" b="1" dirty="0"/>
              <a:t>Význam:</a:t>
            </a:r>
            <a:r>
              <a:rPr lang="cs-CZ" sz="1800" dirty="0"/>
              <a:t>   opevněná sídla místních vládců (</a:t>
            </a:r>
            <a:r>
              <a:rPr lang="cs-CZ" sz="1800" dirty="0" err="1"/>
              <a:t>duces</a:t>
            </a:r>
            <a:r>
              <a:rPr lang="cs-CZ" sz="1800" dirty="0"/>
              <a:t>), centra teritoriálních celků 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Funkce:</a:t>
            </a:r>
            <a:r>
              <a:rPr lang="cs-CZ" sz="1800" dirty="0"/>
              <a:t>   politická, administrativní (správní), hospodářská, vojenská a kultovní (kostely), </a:t>
            </a:r>
            <a:r>
              <a:rPr lang="cs-CZ" altLang="cs-CZ" sz="1800" dirty="0"/>
              <a:t>obchodní</a:t>
            </a:r>
          </a:p>
          <a:p>
            <a:pPr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2600" dirty="0"/>
          </a:p>
          <a:p>
            <a:pPr marL="0" indent="0">
              <a:buNone/>
              <a:defRPr/>
            </a:pPr>
            <a:endParaRPr lang="cs-CZ" sz="2600" dirty="0"/>
          </a:p>
          <a:p>
            <a:pPr>
              <a:defRPr/>
            </a:pPr>
            <a:endParaRPr lang="cs-CZ" sz="2600" dirty="0"/>
          </a:p>
          <a:p>
            <a:pPr>
              <a:defRPr/>
            </a:pPr>
            <a:endParaRPr lang="cs-CZ" sz="1400" dirty="0"/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8">
            <a:extLst>
              <a:ext uri="{FF2B5EF4-FFF2-40B4-BE49-F238E27FC236}">
                <a16:creationId xmlns:a16="http://schemas.microsoft.com/office/drawing/2014/main" id="{785F68A8-D704-3A33-9632-CB907FF09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378" y="2826944"/>
            <a:ext cx="3684096" cy="252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 Box 9">
            <a:extLst>
              <a:ext uri="{FF2B5EF4-FFF2-40B4-BE49-F238E27FC236}">
                <a16:creationId xmlns:a16="http://schemas.microsoft.com/office/drawing/2014/main" id="{51CF8549-FDF3-5738-9326-8255711A3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0160" y="4868895"/>
            <a:ext cx="992579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Kouřim</a:t>
            </a:r>
          </a:p>
        </p:txBody>
      </p:sp>
      <p:sp>
        <p:nvSpPr>
          <p:cNvPr id="14341" name="Text Box 11">
            <a:extLst>
              <a:ext uri="{FF2B5EF4-FFF2-40B4-BE49-F238E27FC236}">
                <a16:creationId xmlns:a16="http://schemas.microsoft.com/office/drawing/2014/main" id="{733FEDBD-92A6-CE04-B421-2CEE31AD0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925" y="2551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14343" name="Picture 14">
            <a:extLst>
              <a:ext uri="{FF2B5EF4-FFF2-40B4-BE49-F238E27FC236}">
                <a16:creationId xmlns:a16="http://schemas.microsoft.com/office/drawing/2014/main" id="{5C54A8BF-9D3E-AB3E-B0F8-2B0369803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826944"/>
            <a:ext cx="3651798" cy="259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4" name="Text Box 15">
            <a:extLst>
              <a:ext uri="{FF2B5EF4-FFF2-40B4-BE49-F238E27FC236}">
                <a16:creationId xmlns:a16="http://schemas.microsoft.com/office/drawing/2014/main" id="{ED729041-FB4D-E23C-A9E7-57147AEED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8362" y="4981399"/>
            <a:ext cx="851515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Libice</a:t>
            </a:r>
          </a:p>
        </p:txBody>
      </p:sp>
      <p:pic>
        <p:nvPicPr>
          <p:cNvPr id="14345" name="Picture 16">
            <a:extLst>
              <a:ext uri="{FF2B5EF4-FFF2-40B4-BE49-F238E27FC236}">
                <a16:creationId xmlns:a16="http://schemas.microsoft.com/office/drawing/2014/main" id="{A5EE8378-5059-2774-7103-31D902336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42" y="2842626"/>
            <a:ext cx="3684095" cy="257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6" name="Text Box 17">
            <a:extLst>
              <a:ext uri="{FF2B5EF4-FFF2-40B4-BE49-F238E27FC236}">
                <a16:creationId xmlns:a16="http://schemas.microsoft.com/office/drawing/2014/main" id="{6183C3C8-44D6-9437-0E45-FA7A992D8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515" y="4981399"/>
            <a:ext cx="1990725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Bohnice-Zámka</a:t>
            </a:r>
          </a:p>
        </p:txBody>
      </p:sp>
      <p:pic>
        <p:nvPicPr>
          <p:cNvPr id="3" name="Obrázek 2" descr="Obsah obrázku tráva, exteriér, obloha, pole&#10;&#10;Popis byl vytvořen automaticky">
            <a:extLst>
              <a:ext uri="{FF2B5EF4-FFF2-40B4-BE49-F238E27FC236}">
                <a16:creationId xmlns:a16="http://schemas.microsoft.com/office/drawing/2014/main" id="{FF757E81-443D-A2A0-3705-232B92F026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54" y="58124"/>
            <a:ext cx="3848100" cy="25654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1223656-D3E0-2E8B-F2BC-6B6EBEA677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19" y="67206"/>
            <a:ext cx="6195520" cy="2556318"/>
          </a:xfrm>
          <a:prstGeom prst="rect">
            <a:avLst/>
          </a:prstGeom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083F75B4-57B3-56E5-6A48-DE471113E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893" y="2237588"/>
            <a:ext cx="954107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Klučov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99ED8A1-D539-655C-327C-53D4DD721408}"/>
              </a:ext>
            </a:extLst>
          </p:cNvPr>
          <p:cNvSpPr txBox="1"/>
          <p:nvPr/>
        </p:nvSpPr>
        <p:spPr>
          <a:xfrm>
            <a:off x="476251" y="5637989"/>
            <a:ext cx="117157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cs-CZ" sz="1800" dirty="0"/>
              <a:t> J. Bubeník–</a:t>
            </a:r>
            <a:r>
              <a:rPr lang="cs-CZ" sz="1800" dirty="0" err="1"/>
              <a:t>I.Pleinerová</a:t>
            </a:r>
            <a:r>
              <a:rPr lang="cs-CZ" sz="1800" dirty="0"/>
              <a:t> – N. </a:t>
            </a:r>
            <a:r>
              <a:rPr lang="cs-CZ" sz="1800" dirty="0" err="1"/>
              <a:t>Profantová</a:t>
            </a:r>
            <a:r>
              <a:rPr lang="cs-CZ" sz="1800" b="1" i="1" dirty="0"/>
              <a:t>, </a:t>
            </a:r>
            <a:r>
              <a:rPr lang="cs-CZ" sz="1800" dirty="0"/>
              <a:t>Od počátků hradišť k počátkům přemyslovského státu, PA 89, Praha 1988, 104-145.</a:t>
            </a:r>
            <a:endParaRPr lang="cs-CZ" altLang="cs-CZ" sz="1800" dirty="0"/>
          </a:p>
          <a:p>
            <a:pPr marL="0" indent="0">
              <a:buNone/>
              <a:defRPr/>
            </a:pPr>
            <a:r>
              <a:rPr lang="cs-CZ" sz="1800" b="1" i="1" dirty="0"/>
              <a:t> </a:t>
            </a:r>
            <a:r>
              <a:rPr lang="cs-CZ" sz="1800" dirty="0"/>
              <a:t>J. Bubeník: </a:t>
            </a:r>
            <a:r>
              <a:rPr lang="cs-CZ" sz="1800" b="1" i="1" dirty="0"/>
              <a:t> </a:t>
            </a:r>
            <a:r>
              <a:rPr lang="cs-CZ" sz="1800" dirty="0"/>
              <a:t>Archeologické prameny k dějinám osídlení Čech v 7. až polovině 9. století (Katalog nalezišť), Praha 1997.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0B65B501-3FF6-3189-9BAF-A492979FEE0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 Avaři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D63C4B7F-2AF9-AFCE-5B83-C824BD08B34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81000" y="571500"/>
            <a:ext cx="11620499" cy="6384378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endParaRPr lang="cs-CZ" altLang="cs-CZ" sz="1800" dirty="0"/>
          </a:p>
          <a:p>
            <a:r>
              <a:rPr lang="cs-CZ" altLang="cs-CZ" sz="1800" b="1" dirty="0"/>
              <a:t>4./5. stol</a:t>
            </a:r>
            <a:r>
              <a:rPr lang="cs-CZ" altLang="cs-CZ" sz="1800" dirty="0"/>
              <a:t>.    –   nomádští kočovníci původem ze Střední Asie  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 (kmenový svaz </a:t>
            </a:r>
            <a:r>
              <a:rPr lang="cs-CZ" altLang="cs-CZ" sz="1800" dirty="0" err="1"/>
              <a:t>Žuan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Žuan</a:t>
            </a:r>
            <a:r>
              <a:rPr lang="cs-CZ" altLang="cs-CZ" sz="1800" dirty="0"/>
              <a:t> –  lidé nosící copy) 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–  </a:t>
            </a:r>
            <a:r>
              <a:rPr lang="cs-CZ" altLang="cs-CZ" sz="1800" dirty="0" err="1"/>
              <a:t>turko</a:t>
            </a:r>
            <a:r>
              <a:rPr lang="cs-CZ" altLang="cs-CZ" sz="1800" dirty="0"/>
              <a:t>-tatarsko-mongolské nomádské kmeny a vlastní kmen Avarů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–  </a:t>
            </a:r>
            <a:r>
              <a:rPr lang="cs-CZ" altLang="cs-CZ" sz="1800" b="1" dirty="0"/>
              <a:t>Theofil </a:t>
            </a:r>
            <a:r>
              <a:rPr lang="cs-CZ" altLang="cs-CZ" sz="1800" b="1" dirty="0" err="1"/>
              <a:t>Simokrates</a:t>
            </a:r>
            <a:r>
              <a:rPr lang="cs-CZ" altLang="cs-CZ" sz="1800" b="1" dirty="0"/>
              <a:t> </a:t>
            </a:r>
            <a:r>
              <a:rPr lang="cs-CZ" altLang="cs-CZ" sz="1800" dirty="0"/>
              <a:t>(† </a:t>
            </a:r>
            <a:r>
              <a:rPr lang="cs-CZ" sz="1800" b="0" i="0" u="none" strike="noStrike" baseline="0" dirty="0">
                <a:solidFill>
                  <a:srgbClr val="333333"/>
                </a:solidFill>
              </a:rPr>
              <a:t>628</a:t>
            </a:r>
            <a:r>
              <a:rPr lang="cs-CZ" altLang="cs-CZ" sz="1800" dirty="0"/>
              <a:t>):  byzantský kronikář z Konstantinopole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                         „</a:t>
            </a:r>
            <a:r>
              <a:rPr lang="cs-CZ" altLang="cs-CZ" sz="1800" dirty="0" err="1"/>
              <a:t>Historiai</a:t>
            </a:r>
            <a:r>
              <a:rPr lang="cs-CZ" altLang="cs-CZ" sz="1800" dirty="0"/>
              <a:t>“:  …pocházeli z kmenů mezi Volhou a Dunajem…</a:t>
            </a:r>
          </a:p>
          <a:p>
            <a:pPr eaLnBrk="1" hangingPunct="1"/>
            <a:r>
              <a:rPr lang="cs-CZ" altLang="cs-CZ" sz="1800" b="1" dirty="0"/>
              <a:t>561  </a:t>
            </a:r>
            <a:r>
              <a:rPr lang="cs-CZ" altLang="cs-CZ" sz="1800" dirty="0"/>
              <a:t>–  tažení do střední Evropy </a:t>
            </a:r>
          </a:p>
          <a:p>
            <a:pPr eaLnBrk="1" hangingPunct="1">
              <a:defRPr/>
            </a:pPr>
            <a:r>
              <a:rPr lang="cs-CZ" altLang="cs-CZ" sz="1800" b="1" dirty="0"/>
              <a:t>567  </a:t>
            </a:r>
            <a:r>
              <a:rPr lang="cs-CZ" altLang="cs-CZ" sz="1800" dirty="0"/>
              <a:t>–  uzavřeli spojenectví s Langobardy a společně porazili </a:t>
            </a:r>
            <a:r>
              <a:rPr lang="cs-CZ" altLang="cs-CZ" sz="1800" dirty="0" err="1"/>
              <a:t>Gepidy</a:t>
            </a:r>
            <a:r>
              <a:rPr lang="cs-CZ" altLang="cs-CZ" sz="1800" dirty="0"/>
              <a:t> v </a:t>
            </a:r>
            <a:r>
              <a:rPr lang="cs-CZ" altLang="cs-CZ" sz="1800" dirty="0" err="1"/>
              <a:t>Potisí</a:t>
            </a:r>
            <a:r>
              <a:rPr lang="cs-CZ" altLang="cs-CZ" sz="1800" dirty="0"/>
              <a:t>  </a:t>
            </a:r>
          </a:p>
          <a:p>
            <a:pPr eaLnBrk="1" hangingPunct="1">
              <a:defRPr/>
            </a:pPr>
            <a:r>
              <a:rPr lang="cs-CZ" altLang="cs-CZ" sz="1800" b="1" dirty="0"/>
              <a:t>Slovany  </a:t>
            </a:r>
            <a:r>
              <a:rPr lang="cs-CZ" altLang="cs-CZ" sz="1800" dirty="0"/>
              <a:t> –  zčásti podmanili (poplatky, kořist), zčásti je vytlačili mimo území </a:t>
            </a:r>
            <a:r>
              <a:rPr lang="cs-CZ" altLang="cs-CZ" sz="1800" dirty="0" err="1"/>
              <a:t>kaganátu</a:t>
            </a:r>
            <a:r>
              <a:rPr lang="cs-CZ" altLang="cs-CZ" sz="1800" dirty="0"/>
              <a:t> </a:t>
            </a:r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                –  společně podnikali loupeživé nájezdy na Balkán a západ (Avaři – jízda, Slované – pěší) </a:t>
            </a:r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                –  </a:t>
            </a:r>
            <a:r>
              <a:rPr lang="cs-CZ" altLang="cs-CZ" sz="1800" b="1" dirty="0"/>
              <a:t>P. </a:t>
            </a:r>
            <a:r>
              <a:rPr lang="cs-CZ" altLang="cs-CZ" sz="1800" b="1" dirty="0" err="1"/>
              <a:t>Ratkoš</a:t>
            </a:r>
            <a:r>
              <a:rPr lang="cs-CZ" altLang="cs-CZ" sz="1800" b="1" dirty="0"/>
              <a:t>:   </a:t>
            </a:r>
            <a:r>
              <a:rPr lang="cs-CZ" altLang="cs-CZ" sz="1800" dirty="0"/>
              <a:t>„</a:t>
            </a:r>
            <a:r>
              <a:rPr lang="cs-CZ" altLang="cs-CZ" sz="1800" dirty="0" err="1"/>
              <a:t>avarizace</a:t>
            </a:r>
            <a:r>
              <a:rPr lang="cs-CZ" altLang="cs-CZ" sz="1800" dirty="0"/>
              <a:t>“ Slovanů: převzetí ritu a materiální kultury Slovany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       –  </a:t>
            </a:r>
            <a:r>
              <a:rPr lang="cs-CZ" sz="1800" dirty="0" err="1"/>
              <a:t>Pókaszepekte</a:t>
            </a:r>
            <a:r>
              <a:rPr lang="cs-CZ" sz="1800" dirty="0"/>
              <a:t>:  maďarské pohřebiště s doklady svazků Avarů a Slovanů </a:t>
            </a:r>
          </a:p>
          <a:p>
            <a:pPr eaLnBrk="1" hangingPunct="1">
              <a:buFontTx/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568  </a:t>
            </a:r>
            <a:r>
              <a:rPr lang="cs-CZ" altLang="cs-CZ" sz="1800" dirty="0"/>
              <a:t>– </a:t>
            </a:r>
            <a:r>
              <a:rPr lang="cs-CZ" altLang="cs-CZ" sz="1800" b="1" dirty="0"/>
              <a:t> </a:t>
            </a:r>
            <a:r>
              <a:rPr lang="cs-CZ" altLang="cs-CZ" sz="1800" dirty="0"/>
              <a:t>obsadili Karpatskou kotlinu:  </a:t>
            </a:r>
            <a:r>
              <a:rPr lang="cs-CZ" altLang="cs-CZ" sz="1800" b="1" dirty="0"/>
              <a:t>Avarský </a:t>
            </a:r>
            <a:r>
              <a:rPr lang="cs-CZ" altLang="cs-CZ" sz="1800" b="1" dirty="0" err="1"/>
              <a:t>kaganát</a:t>
            </a:r>
            <a:r>
              <a:rPr lang="cs-CZ" altLang="cs-CZ" sz="1800" b="1" dirty="0"/>
              <a:t> </a:t>
            </a:r>
            <a:r>
              <a:rPr lang="cs-CZ" sz="1800" b="0" i="0" u="none" strike="noStrike" baseline="0" dirty="0">
                <a:solidFill>
                  <a:srgbClr val="333333"/>
                </a:solidFill>
              </a:rPr>
              <a:t> (567 –  803)</a:t>
            </a:r>
            <a:r>
              <a:rPr lang="cs-CZ" altLang="cs-CZ" sz="1800" b="1" dirty="0"/>
              <a:t>:  </a:t>
            </a:r>
            <a:r>
              <a:rPr lang="cs-CZ" altLang="cs-CZ" sz="1800" dirty="0"/>
              <a:t>Dunaj – Tisa </a:t>
            </a:r>
          </a:p>
          <a:p>
            <a:pPr eaLnBrk="1" hangingPunct="1">
              <a:defRPr/>
            </a:pPr>
            <a:r>
              <a:rPr lang="cs-CZ" altLang="cs-CZ" sz="1800" b="1" dirty="0"/>
              <a:t>623 až 626   </a:t>
            </a:r>
            <a:r>
              <a:rPr lang="cs-CZ" altLang="cs-CZ" sz="1800" dirty="0"/>
              <a:t>–   výpravy proti Byzanci:   porážky Avarů </a:t>
            </a:r>
          </a:p>
          <a:p>
            <a:pPr eaLnBrk="1" hangingPunct="1">
              <a:defRPr/>
            </a:pPr>
            <a:r>
              <a:rPr lang="cs-CZ" altLang="cs-CZ" sz="1800" b="1" dirty="0"/>
              <a:t>795/6</a:t>
            </a:r>
            <a:r>
              <a:rPr lang="cs-CZ" altLang="cs-CZ" sz="1800" dirty="0"/>
              <a:t>  –</a:t>
            </a:r>
            <a:r>
              <a:rPr lang="cs-CZ" altLang="cs-CZ" sz="1800" dirty="0">
                <a:solidFill>
                  <a:srgbClr val="FF0000"/>
                </a:solidFill>
              </a:rPr>
              <a:t> </a:t>
            </a:r>
            <a:r>
              <a:rPr lang="cs-CZ" altLang="cs-CZ" sz="1800" dirty="0"/>
              <a:t>  definitivně poraženi Karlem Velikým  (misijní činnost </a:t>
            </a:r>
            <a:r>
              <a:rPr lang="cs-CZ" altLang="cs-CZ" sz="1800"/>
              <a:t>bavorských kněží)</a:t>
            </a:r>
            <a:endParaRPr lang="cs-CZ" altLang="cs-CZ" sz="1800" dirty="0"/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cs-CZ" altLang="cs-CZ" sz="2000" dirty="0"/>
          </a:p>
          <a:p>
            <a:pPr marL="0" indent="0" eaLnBrk="1" hangingPunct="1">
              <a:buNone/>
              <a:defRPr/>
            </a:pPr>
            <a:r>
              <a:rPr lang="cs-CZ" altLang="cs-CZ" sz="2000" dirty="0"/>
              <a:t>                     </a:t>
            </a:r>
          </a:p>
          <a:p>
            <a:pPr marL="0" indent="0" eaLnBrk="1" hangingPunct="1">
              <a:buNone/>
              <a:defRPr/>
            </a:pPr>
            <a:endParaRPr lang="cs-CZ" altLang="cs-CZ" sz="2000" dirty="0"/>
          </a:p>
        </p:txBody>
      </p:sp>
      <p:pic>
        <p:nvPicPr>
          <p:cNvPr id="5" name="Picture 5" descr="Obrázek">
            <a:extLst>
              <a:ext uri="{FF2B5EF4-FFF2-40B4-BE49-F238E27FC236}">
                <a16:creationId xmlns:a16="http://schemas.microsoft.com/office/drawing/2014/main" id="{D87573C6-79E2-48DA-9AC2-133B85566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294" y="179132"/>
            <a:ext cx="2615405" cy="219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awarzy1">
            <a:extLst>
              <a:ext uri="{FF2B5EF4-FFF2-40B4-BE49-F238E27FC236}">
                <a16:creationId xmlns:a16="http://schemas.microsoft.com/office/drawing/2014/main" id="{122B8DE7-EECD-469D-9785-EABB81B5C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235" y="3429000"/>
            <a:ext cx="2227264" cy="318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5">
            <a:extLst>
              <a:ext uri="{FF2B5EF4-FFF2-40B4-BE49-F238E27FC236}">
                <a16:creationId xmlns:a16="http://schemas.microsoft.com/office/drawing/2014/main" id="{2832D683-492A-09C2-4A15-C691D70FAD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1" y="722631"/>
            <a:ext cx="11658599" cy="642112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cs-CZ" altLang="cs-CZ" sz="1800" b="1" dirty="0"/>
              <a:t>Pohřebiště   </a:t>
            </a:r>
            <a:r>
              <a:rPr lang="cs-CZ" altLang="cs-CZ" sz="1800" dirty="0"/>
              <a:t>–   plochá kostrová s pohřby koní:   jižní Slovensko a </a:t>
            </a:r>
            <a:r>
              <a:rPr lang="cs-CZ" altLang="cs-CZ" sz="1800" dirty="0" err="1"/>
              <a:t>sz</a:t>
            </a:r>
            <a:r>
              <a:rPr lang="cs-CZ" altLang="cs-CZ" sz="1800" dirty="0"/>
              <a:t>. Maďarsko, Rakousko</a:t>
            </a: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cs-CZ" altLang="cs-CZ" sz="1800" b="1" dirty="0"/>
              <a:t>                           </a:t>
            </a:r>
            <a:r>
              <a:rPr lang="cs-CZ" altLang="cs-CZ" sz="1800" dirty="0"/>
              <a:t>– </a:t>
            </a:r>
            <a:r>
              <a:rPr lang="cs-CZ" altLang="cs-CZ" sz="1800" b="1" dirty="0"/>
              <a:t>  </a:t>
            </a:r>
            <a:r>
              <a:rPr lang="cs-CZ" altLang="cs-CZ" sz="1800" dirty="0"/>
              <a:t>koncentrace kolem Komárna (7), Velký </a:t>
            </a:r>
            <a:r>
              <a:rPr lang="cs-CZ" altLang="cs-CZ" sz="1800" dirty="0" err="1"/>
              <a:t>Meder</a:t>
            </a:r>
            <a:r>
              <a:rPr lang="cs-CZ" altLang="cs-CZ" sz="1800" dirty="0"/>
              <a:t>, Děvínská Nová Ves (J. Eisner, 1952), </a:t>
            </a:r>
            <a:r>
              <a:rPr lang="cs-CZ" altLang="cs-CZ" sz="1800" dirty="0" err="1"/>
              <a:t>Holiare</a:t>
            </a:r>
            <a:r>
              <a:rPr lang="cs-CZ" altLang="cs-CZ" sz="1800" dirty="0"/>
              <a:t> 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r>
              <a:rPr lang="cs-CZ" altLang="cs-CZ" sz="1800" dirty="0"/>
              <a:t>                     </a:t>
            </a:r>
            <a:endParaRPr lang="cs-CZ" altLang="cs-CZ" sz="1800" b="1" dirty="0"/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cs-CZ" altLang="cs-CZ" sz="1800" b="1" dirty="0"/>
              <a:t>                         </a:t>
            </a:r>
            <a:r>
              <a:rPr lang="cs-CZ" altLang="cs-CZ" sz="1800" dirty="0"/>
              <a:t>  –    </a:t>
            </a:r>
            <a:r>
              <a:rPr lang="cs-CZ" altLang="cs-CZ" sz="1800" b="1" dirty="0" err="1"/>
              <a:t>birituální</a:t>
            </a:r>
            <a:r>
              <a:rPr lang="cs-CZ" altLang="cs-CZ" sz="1800" dirty="0"/>
              <a:t>:   Slované žárově, Avaři kostrově (od 8/9.stol. chudší hroby)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cs-CZ" altLang="cs-CZ" sz="1800" dirty="0"/>
              <a:t>                                                      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r>
              <a:rPr lang="cs-CZ" altLang="cs-CZ" sz="1800" dirty="0"/>
              <a:t>                           –     </a:t>
            </a:r>
            <a:r>
              <a:rPr lang="cs-CZ" altLang="cs-CZ" sz="1800" b="1" dirty="0"/>
              <a:t>bojovnické hroby:    pohřby koní </a:t>
            </a:r>
            <a:r>
              <a:rPr lang="cs-CZ" altLang="cs-CZ" sz="1800" dirty="0"/>
              <a:t>(zvířecí oběť)</a:t>
            </a:r>
          </a:p>
          <a:p>
            <a:pPr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cs-CZ" altLang="cs-CZ" sz="1800" dirty="0"/>
              <a:t>                                        hrobová jáma:    cca 3 x 3 m, bez úpravy, dřevěná konstrukce, rakve</a:t>
            </a:r>
          </a:p>
          <a:p>
            <a:pPr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cs-CZ" altLang="cs-CZ" sz="1800" dirty="0"/>
              <a:t>                                        poloha kostry:    </a:t>
            </a:r>
            <a:r>
              <a:rPr lang="cs-CZ" sz="1800" dirty="0"/>
              <a:t>na zádech s rukama podél těla     SZ –  JV (též V – Z) </a:t>
            </a:r>
          </a:p>
          <a:p>
            <a:pPr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cs-CZ" sz="1800" dirty="0"/>
              <a:t>                                                 inventář:    výstroj koně, </a:t>
            </a:r>
            <a:r>
              <a:rPr lang="cs-CZ" altLang="cs-CZ" sz="1800" dirty="0"/>
              <a:t>šavle, kopí, reflexní luk, šípy s </a:t>
            </a:r>
            <a:r>
              <a:rPr lang="cs-CZ" altLang="cs-CZ" sz="1800" dirty="0" err="1"/>
              <a:t>trojbřitými</a:t>
            </a:r>
            <a:r>
              <a:rPr lang="cs-CZ" altLang="cs-CZ" sz="1800" dirty="0"/>
              <a:t> hroty, opasková kování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r>
              <a:rPr lang="cs-CZ" altLang="cs-CZ" sz="1800" dirty="0"/>
              <a:t>               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/>
              <a:t>Sídliště  </a:t>
            </a:r>
            <a:r>
              <a:rPr lang="cs-CZ" altLang="cs-CZ" sz="1800" dirty="0"/>
              <a:t> –   u vodních toků a na terasách, v nížinách i na dunách a mírných vyvýšeninách 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altLang="cs-CZ" sz="1800" dirty="0"/>
              <a:t>                         </a:t>
            </a:r>
            <a:r>
              <a:rPr lang="cs-CZ" altLang="cs-CZ" sz="1800" dirty="0" err="1"/>
              <a:t>Zadunají</a:t>
            </a:r>
            <a:r>
              <a:rPr lang="cs-CZ" altLang="cs-CZ" sz="1800" dirty="0"/>
              <a:t>  –  kamenné pece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800" dirty="0"/>
              <a:t>                         Velká uherská nížina  –  hliněné (méně početné i mimo dům)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800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1800" b="1" dirty="0"/>
              <a:t>                      Slovensko</a:t>
            </a:r>
            <a:r>
              <a:rPr lang="cs-CZ" altLang="cs-CZ" sz="1800" dirty="0"/>
              <a:t>  –  </a:t>
            </a:r>
            <a:r>
              <a:rPr lang="cs-CZ" altLang="cs-CZ" sz="1800" b="1" dirty="0"/>
              <a:t>2 typy sídlišť: </a:t>
            </a:r>
            <a:r>
              <a:rPr lang="cs-CZ" altLang="cs-CZ" sz="1800" dirty="0"/>
              <a:t>  1.  slovanské sídliště (s keramikou PT)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800" dirty="0"/>
              <a:t>                                                                         2.  sídliště etnických Avarů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r>
              <a:rPr lang="cs-CZ" altLang="cs-CZ" sz="1800" dirty="0"/>
              <a:t>                                               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9BC1EC4-6CDE-3706-C623-CEA7D624D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/>
              <a:t>                                 </a:t>
            </a:r>
            <a:r>
              <a:rPr lang="cs-CZ" sz="3200" b="1" dirty="0">
                <a:solidFill>
                  <a:srgbClr val="FF0000"/>
                </a:solidFill>
              </a:rPr>
              <a:t>Slované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5E33FF-709F-40E1-D543-066367387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38250"/>
            <a:ext cx="12115799" cy="5619750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defRPr/>
            </a:pPr>
            <a:r>
              <a:rPr lang="cs-CZ" altLang="cs-CZ" sz="2000" dirty="0"/>
              <a:t>Etnicky, kulturně a jazykově náleží k </a:t>
            </a:r>
            <a:r>
              <a:rPr lang="cs-CZ" altLang="cs-CZ" sz="2000" b="1" dirty="0"/>
              <a:t>indoevropské jazykové rodině </a:t>
            </a:r>
            <a:r>
              <a:rPr lang="cs-CZ" altLang="cs-CZ" sz="2000" dirty="0"/>
              <a:t>(</a:t>
            </a:r>
            <a:r>
              <a:rPr lang="cs-CZ" altLang="cs-CZ" sz="2000" dirty="0" err="1"/>
              <a:t>Indogermanische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Sprachfamilie</a:t>
            </a:r>
            <a:r>
              <a:rPr lang="cs-CZ" altLang="cs-CZ" sz="2000" dirty="0"/>
              <a:t>)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sz="2000" dirty="0"/>
              <a:t>           </a:t>
            </a:r>
            <a:r>
              <a:rPr lang="cs-CZ" altLang="cs-CZ" sz="2000" b="1" dirty="0"/>
              <a:t>1813  </a:t>
            </a:r>
            <a:r>
              <a:rPr lang="cs-CZ" altLang="cs-CZ" sz="2000" dirty="0"/>
              <a:t>–  Thomas </a:t>
            </a:r>
            <a:r>
              <a:rPr lang="cs-CZ" altLang="cs-CZ" sz="2000" dirty="0" err="1"/>
              <a:t>Young</a:t>
            </a:r>
            <a:r>
              <a:rPr lang="cs-CZ" altLang="cs-CZ" sz="2000" dirty="0"/>
              <a:t>:  označení s</a:t>
            </a:r>
            <a:r>
              <a:rPr lang="cs-CZ" sz="2000" dirty="0"/>
              <a:t>kupiny jazyků, které se společně vyvíjely z předpokládaného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sz="2000" dirty="0"/>
              <a:t>                                                       </a:t>
            </a:r>
            <a:r>
              <a:rPr lang="cs-CZ" sz="2000" b="1" dirty="0"/>
              <a:t>indoevropského prajazyka </a:t>
            </a:r>
            <a:r>
              <a:rPr lang="cs-CZ" sz="2000" dirty="0"/>
              <a:t>v oblastech Eurasie:  o</a:t>
            </a:r>
            <a:r>
              <a:rPr lang="cs-CZ" altLang="cs-CZ" sz="2000" dirty="0"/>
              <a:t>d Bajkalského jezera po Podněstří</a:t>
            </a:r>
            <a:endParaRPr lang="cs-CZ" altLang="cs-CZ" sz="2000" b="1" dirty="0"/>
          </a:p>
          <a:p>
            <a:pPr marL="0" indent="0" eaLnBrk="1" hangingPunct="1">
              <a:buFontTx/>
              <a:buNone/>
              <a:defRPr/>
            </a:pPr>
            <a:endParaRPr lang="cs-CZ" altLang="cs-CZ" sz="2000" dirty="0"/>
          </a:p>
          <a:p>
            <a:pPr marL="609600" indent="-609600">
              <a:defRPr/>
            </a:pPr>
            <a:r>
              <a:rPr lang="cs-CZ" altLang="cs-CZ" sz="2000" b="1" dirty="0" err="1"/>
              <a:t>Nostratická</a:t>
            </a:r>
            <a:r>
              <a:rPr lang="cs-CZ" altLang="cs-CZ" sz="2000" b="1" dirty="0"/>
              <a:t> teorie  </a:t>
            </a:r>
            <a:r>
              <a:rPr lang="cs-CZ" altLang="cs-CZ" sz="2000" dirty="0"/>
              <a:t>–  </a:t>
            </a:r>
            <a:r>
              <a:rPr lang="cs-CZ" sz="2000" dirty="0"/>
              <a:t>z lat. </a:t>
            </a:r>
            <a:r>
              <a:rPr lang="cs-CZ" sz="2000" dirty="0" err="1"/>
              <a:t>noster</a:t>
            </a:r>
            <a:r>
              <a:rPr lang="cs-CZ" sz="2000" dirty="0"/>
              <a:t> (náš), také boreální hypotéza</a:t>
            </a:r>
          </a:p>
          <a:p>
            <a:pPr marL="0" indent="0">
              <a:buFontTx/>
              <a:buNone/>
              <a:defRPr/>
            </a:pPr>
            <a:r>
              <a:rPr lang="cs-CZ" sz="2000" dirty="0"/>
              <a:t>                                                  </a:t>
            </a:r>
            <a:r>
              <a:rPr lang="cs-CZ" sz="2000" b="1" dirty="0"/>
              <a:t>1903</a:t>
            </a:r>
            <a:r>
              <a:rPr lang="cs-CZ" sz="2000" dirty="0"/>
              <a:t>:  dánský lingvista </a:t>
            </a:r>
            <a:r>
              <a:rPr lang="cs-CZ" sz="2000" b="1" dirty="0"/>
              <a:t>Holger </a:t>
            </a:r>
            <a:r>
              <a:rPr lang="cs-CZ" sz="2000" b="1" dirty="0" err="1"/>
              <a:t>Pedersen</a:t>
            </a:r>
            <a:r>
              <a:rPr lang="cs-CZ" sz="2000" b="1" dirty="0"/>
              <a:t>, </a:t>
            </a:r>
            <a:r>
              <a:rPr lang="cs-CZ" sz="2000" dirty="0"/>
              <a:t>později: </a:t>
            </a:r>
            <a:r>
              <a:rPr lang="cs-CZ" sz="2000" dirty="0" err="1"/>
              <a:t>Aharon</a:t>
            </a:r>
            <a:r>
              <a:rPr lang="cs-CZ" sz="2000" dirty="0"/>
              <a:t> </a:t>
            </a:r>
            <a:r>
              <a:rPr lang="cs-CZ" sz="2000" dirty="0" err="1"/>
              <a:t>Dolgopolski</a:t>
            </a:r>
            <a:r>
              <a:rPr lang="cs-CZ" sz="2000" dirty="0"/>
              <a:t> a  V. M. </a:t>
            </a:r>
            <a:r>
              <a:rPr lang="cs-CZ" sz="2000" dirty="0" err="1"/>
              <a:t>Illič-Svityč</a:t>
            </a:r>
            <a:endParaRPr lang="cs-CZ" sz="2000" dirty="0"/>
          </a:p>
          <a:p>
            <a:pPr marL="0" indent="0">
              <a:buFontTx/>
              <a:buNone/>
              <a:defRPr/>
            </a:pPr>
            <a:r>
              <a:rPr lang="cs-CZ" sz="2000" dirty="0"/>
              <a:t>                                             –   předpokládá existenci společné jazykové rodiny, jako základu, z něhož vzniklo: </a:t>
            </a:r>
          </a:p>
          <a:p>
            <a:pPr marL="0" indent="0">
              <a:buFontTx/>
              <a:buNone/>
              <a:defRPr/>
            </a:pPr>
            <a:r>
              <a:rPr lang="cs-CZ" sz="2000" b="1" dirty="0"/>
              <a:t>                                                  šest jazykových </a:t>
            </a:r>
            <a:r>
              <a:rPr lang="cs-CZ" sz="2000" b="1" dirty="0" err="1"/>
              <a:t>prarodin</a:t>
            </a:r>
            <a:r>
              <a:rPr lang="cs-CZ" sz="2000" b="1" dirty="0"/>
              <a:t>: </a:t>
            </a:r>
          </a:p>
          <a:p>
            <a:pPr marL="0" indent="0">
              <a:buFontTx/>
              <a:buNone/>
              <a:defRPr/>
            </a:pPr>
            <a:endParaRPr lang="cs-CZ" sz="2000" b="1" dirty="0"/>
          </a:p>
          <a:p>
            <a:pPr marL="0" indent="0">
              <a:buFontTx/>
              <a:buNone/>
              <a:defRPr/>
            </a:pPr>
            <a:r>
              <a:rPr lang="cs-CZ" sz="2000" dirty="0"/>
              <a:t>                                                 </a:t>
            </a:r>
            <a:r>
              <a:rPr lang="cs-CZ" sz="2000" u="sng" dirty="0"/>
              <a:t>1.  indoevropská</a:t>
            </a:r>
          </a:p>
          <a:p>
            <a:pPr marL="0" indent="0">
              <a:buFontTx/>
              <a:buNone/>
              <a:defRPr/>
            </a:pPr>
            <a:r>
              <a:rPr lang="cs-CZ" sz="2000" dirty="0"/>
              <a:t>                                                 2.  </a:t>
            </a:r>
            <a:r>
              <a:rPr lang="cs-CZ" sz="2000" dirty="0" err="1"/>
              <a:t>severohamitská</a:t>
            </a:r>
            <a:endParaRPr lang="cs-CZ" sz="2000" dirty="0"/>
          </a:p>
          <a:p>
            <a:pPr marL="0" indent="0">
              <a:buFontTx/>
              <a:buNone/>
              <a:defRPr/>
            </a:pPr>
            <a:r>
              <a:rPr lang="cs-CZ" sz="2000" dirty="0"/>
              <a:t>                                                 3.  </a:t>
            </a:r>
            <a:r>
              <a:rPr lang="cs-CZ" sz="2000" dirty="0" err="1"/>
              <a:t>kartvelská</a:t>
            </a:r>
            <a:r>
              <a:rPr lang="cs-CZ" sz="2000" dirty="0"/>
              <a:t> (jihokavkazské)</a:t>
            </a:r>
          </a:p>
          <a:p>
            <a:pPr marL="0" indent="0">
              <a:buFontTx/>
              <a:buNone/>
              <a:defRPr/>
            </a:pPr>
            <a:r>
              <a:rPr lang="cs-CZ" sz="2000" dirty="0"/>
              <a:t>                                                 4.  uralská</a:t>
            </a:r>
          </a:p>
          <a:p>
            <a:pPr marL="0" indent="0">
              <a:buFontTx/>
              <a:buNone/>
              <a:defRPr/>
            </a:pPr>
            <a:r>
              <a:rPr lang="cs-CZ" sz="2000" dirty="0"/>
              <a:t>                                                 5.  altajská</a:t>
            </a:r>
          </a:p>
          <a:p>
            <a:pPr marL="0" indent="0">
              <a:buFontTx/>
              <a:buNone/>
              <a:defRPr/>
            </a:pPr>
            <a:r>
              <a:rPr lang="cs-CZ" sz="2000" dirty="0"/>
              <a:t>                                                 6.  drávidská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64558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Nadpis 1">
            <a:extLst>
              <a:ext uri="{FF2B5EF4-FFF2-40B4-BE49-F238E27FC236}">
                <a16:creationId xmlns:a16="http://schemas.microsoft.com/office/drawing/2014/main" id="{2F141486-7E96-25EE-32B3-4A76FE8C01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7886" y="320676"/>
            <a:ext cx="4114799" cy="1162050"/>
          </a:xfrm>
        </p:spPr>
        <p:txBody>
          <a:bodyPr>
            <a:normAutofit/>
          </a:bodyPr>
          <a:lstStyle/>
          <a:p>
            <a:r>
              <a:rPr lang="cs-CZ" altLang="cs-CZ" sz="2400" b="1" dirty="0">
                <a:solidFill>
                  <a:srgbClr val="FF0000"/>
                </a:solidFill>
              </a:rPr>
              <a:t>       Podunajské Biskupice</a:t>
            </a:r>
            <a:br>
              <a:rPr lang="cs-CZ" altLang="cs-CZ" sz="2400" b="1" dirty="0">
                <a:solidFill>
                  <a:srgbClr val="FF0000"/>
                </a:solidFill>
              </a:rPr>
            </a:br>
            <a:r>
              <a:rPr lang="cs-CZ" altLang="cs-CZ" sz="2400" b="1" dirty="0">
                <a:solidFill>
                  <a:srgbClr val="FF0000"/>
                </a:solidFill>
              </a:rPr>
              <a:t>         </a:t>
            </a:r>
            <a:r>
              <a:rPr lang="cs-CZ" altLang="cs-CZ" sz="2000" b="1" dirty="0">
                <a:solidFill>
                  <a:srgbClr val="FF0000"/>
                </a:solidFill>
              </a:rPr>
              <a:t>2017: obchvat Bratislavy</a:t>
            </a:r>
          </a:p>
        </p:txBody>
      </p:sp>
      <p:pic>
        <p:nvPicPr>
          <p:cNvPr id="169987" name="Zástupný symbol pro obsah 4">
            <a:extLst>
              <a:ext uri="{FF2B5EF4-FFF2-40B4-BE49-F238E27FC236}">
                <a16:creationId xmlns:a16="http://schemas.microsoft.com/office/drawing/2014/main" id="{342FC66B-36F5-F7F3-DB8A-C7230E9AAB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7713" y="85725"/>
            <a:ext cx="6145129" cy="6772275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9988" name="Zástupný symbol pro text 3">
            <a:extLst>
              <a:ext uri="{FF2B5EF4-FFF2-40B4-BE49-F238E27FC236}">
                <a16:creationId xmlns:a16="http://schemas.microsoft.com/office/drawing/2014/main" id="{7C7F048B-C6D5-4D40-D600-E14539C09A7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13107" y="1710055"/>
            <a:ext cx="5382893" cy="4937760"/>
          </a:xfrm>
        </p:spPr>
        <p:txBody>
          <a:bodyPr>
            <a:noAutofit/>
          </a:bodyPr>
          <a:lstStyle/>
          <a:p>
            <a:r>
              <a:rPr lang="cs-CZ" altLang="cs-CZ" sz="1800" b="1" dirty="0"/>
              <a:t>Sídliště a pohřebiště </a:t>
            </a:r>
          </a:p>
          <a:p>
            <a:endParaRPr lang="cs-CZ" altLang="cs-CZ" sz="1800" dirty="0"/>
          </a:p>
          <a:p>
            <a:r>
              <a:rPr lang="cs-CZ" altLang="cs-CZ" sz="1800" b="1" dirty="0"/>
              <a:t>Osada:    </a:t>
            </a:r>
            <a:r>
              <a:rPr lang="cs-CZ" altLang="cs-CZ" sz="1800" dirty="0"/>
              <a:t>20 domů  (cca 100 lidí)</a:t>
            </a:r>
          </a:p>
          <a:p>
            <a:r>
              <a:rPr lang="cs-CZ" altLang="cs-CZ" sz="1800" dirty="0"/>
              <a:t>                 dům:    3 x 3 m  </a:t>
            </a:r>
          </a:p>
          <a:p>
            <a:r>
              <a:rPr lang="cs-CZ" altLang="cs-CZ" sz="1800" b="1" dirty="0"/>
              <a:t>Pohřebiště:    </a:t>
            </a:r>
            <a:r>
              <a:rPr lang="cs-CZ" altLang="cs-CZ" sz="1800" dirty="0"/>
              <a:t>480 H</a:t>
            </a:r>
          </a:p>
          <a:p>
            <a:r>
              <a:rPr lang="cs-CZ" altLang="cs-CZ" sz="1800" b="1" dirty="0"/>
              <a:t>Datace:</a:t>
            </a:r>
            <a:r>
              <a:rPr lang="cs-CZ" altLang="cs-CZ" sz="1800" dirty="0"/>
              <a:t>   730 – 800 n. l.</a:t>
            </a:r>
          </a:p>
          <a:p>
            <a:endParaRPr lang="cs-CZ" altLang="cs-CZ" sz="1800" dirty="0"/>
          </a:p>
          <a:p>
            <a:pPr>
              <a:defRPr/>
            </a:pPr>
            <a:r>
              <a:rPr lang="cs-CZ" sz="1800" b="1" dirty="0"/>
              <a:t>Inventář:   </a:t>
            </a:r>
            <a:r>
              <a:rPr lang="cs-CZ" sz="1800" dirty="0"/>
              <a:t>málo zbraní</a:t>
            </a:r>
          </a:p>
          <a:p>
            <a:pPr>
              <a:defRPr/>
            </a:pPr>
            <a:r>
              <a:rPr lang="cs-CZ" sz="1800" dirty="0"/>
              <a:t>                   keramika (s vlnovkou)</a:t>
            </a:r>
          </a:p>
          <a:p>
            <a:pPr>
              <a:defRPr/>
            </a:pPr>
            <a:r>
              <a:rPr lang="cs-CZ" sz="1800" dirty="0"/>
              <a:t>                   pásové garnitury (kování)</a:t>
            </a:r>
          </a:p>
          <a:p>
            <a:pPr>
              <a:defRPr/>
            </a:pPr>
            <a:r>
              <a:rPr lang="cs-CZ" sz="1800" dirty="0"/>
              <a:t>                   vědérka z tisového dřeva </a:t>
            </a:r>
          </a:p>
          <a:p>
            <a:pPr>
              <a:defRPr/>
            </a:pPr>
            <a:r>
              <a:rPr lang="cs-CZ" sz="1800" dirty="0"/>
              <a:t>                   analýzy:  nápoj (kumys?)</a:t>
            </a:r>
            <a:endParaRPr lang="cs-CZ" altLang="cs-CZ" sz="1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>
            <a:extLst>
              <a:ext uri="{FF2B5EF4-FFF2-40B4-BE49-F238E27FC236}">
                <a16:creationId xmlns:a16="http://schemas.microsoft.com/office/drawing/2014/main" id="{1BF5166F-A7BA-6341-0D33-EFC1C75EC71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33401" y="609600"/>
            <a:ext cx="11658600" cy="6324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cs-CZ" altLang="cs-CZ" sz="1600" dirty="0"/>
          </a:p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 </a:t>
            </a:r>
            <a:r>
              <a:rPr lang="cs-CZ" altLang="cs-CZ" sz="2400" b="1" dirty="0" err="1">
                <a:solidFill>
                  <a:srgbClr val="FF0000"/>
                </a:solidFill>
              </a:rPr>
              <a:t>Fredegarova</a:t>
            </a:r>
            <a:r>
              <a:rPr lang="cs-CZ" altLang="cs-CZ" sz="2400" b="1" dirty="0">
                <a:solidFill>
                  <a:srgbClr val="FF0000"/>
                </a:solidFill>
              </a:rPr>
              <a:t> kronika</a:t>
            </a:r>
            <a:r>
              <a:rPr lang="cs-CZ" altLang="cs-CZ" sz="2400" b="1" dirty="0"/>
              <a:t>  </a:t>
            </a:r>
            <a:r>
              <a:rPr lang="cs-CZ" altLang="cs-CZ" sz="2400" dirty="0">
                <a:solidFill>
                  <a:srgbClr val="FF0000"/>
                </a:solidFill>
              </a:rPr>
              <a:t>(</a:t>
            </a:r>
            <a:r>
              <a:rPr lang="cs-CZ" altLang="cs-CZ" sz="2400" dirty="0" err="1">
                <a:solidFill>
                  <a:srgbClr val="FF0000"/>
                </a:solidFill>
              </a:rPr>
              <a:t>Historia</a:t>
            </a:r>
            <a:r>
              <a:rPr lang="cs-CZ" altLang="cs-CZ" sz="2400" dirty="0">
                <a:solidFill>
                  <a:srgbClr val="FF0000"/>
                </a:solidFill>
              </a:rPr>
              <a:t> </a:t>
            </a:r>
            <a:r>
              <a:rPr lang="cs-CZ" altLang="cs-CZ" sz="2400" dirty="0" err="1">
                <a:solidFill>
                  <a:srgbClr val="FF0000"/>
                </a:solidFill>
              </a:rPr>
              <a:t>Francorum</a:t>
            </a:r>
            <a:r>
              <a:rPr lang="cs-CZ" altLang="cs-CZ" sz="2400" dirty="0">
                <a:solidFill>
                  <a:srgbClr val="FF0000"/>
                </a:solidFill>
              </a:rPr>
              <a:t>):</a:t>
            </a:r>
          </a:p>
          <a:p>
            <a:pPr marL="0" indent="0" eaLnBrk="1" hangingPunct="1">
              <a:buNone/>
            </a:pPr>
            <a:endParaRPr lang="cs-CZ" altLang="cs-CZ" sz="2400" dirty="0"/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000" dirty="0"/>
              <a:t>     –   sepsána v 7. stol. v Burgundsku více autory (proto Kronika </a:t>
            </a:r>
            <a:r>
              <a:rPr lang="cs-CZ" altLang="cs-CZ" sz="2000" u="sng" dirty="0"/>
              <a:t>tzv. </a:t>
            </a:r>
            <a:r>
              <a:rPr lang="cs-CZ" altLang="cs-CZ" sz="2000" dirty="0" err="1"/>
              <a:t>Fredegara</a:t>
            </a:r>
            <a:r>
              <a:rPr lang="cs-CZ" altLang="cs-CZ" sz="2000" dirty="0"/>
              <a:t>) 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b="0" i="0" u="none" strike="noStrike" baseline="0" dirty="0">
                <a:solidFill>
                  <a:srgbClr val="333333"/>
                </a:solidFill>
              </a:rPr>
              <a:t>     –   popisuje vznik a osudy </a:t>
            </a:r>
            <a:r>
              <a:rPr lang="cs-CZ" sz="2000" b="1" i="0" u="none" strike="noStrike" baseline="0" dirty="0">
                <a:solidFill>
                  <a:srgbClr val="333333"/>
                </a:solidFill>
              </a:rPr>
              <a:t>Sámovy říše:   </a:t>
            </a:r>
            <a:r>
              <a:rPr lang="cs-CZ" sz="2000" b="0" i="0" u="none" strike="noStrike" baseline="0" dirty="0">
                <a:solidFill>
                  <a:srgbClr val="333333"/>
                </a:solidFill>
              </a:rPr>
              <a:t>Slované sloužili v avarském vojsku („</a:t>
            </a:r>
            <a:r>
              <a:rPr lang="cs-CZ" sz="2000" b="0" i="0" u="none" strike="noStrike" baseline="0" dirty="0" err="1">
                <a:solidFill>
                  <a:srgbClr val="333333"/>
                </a:solidFill>
              </a:rPr>
              <a:t>befulci</a:t>
            </a:r>
            <a:r>
              <a:rPr lang="cs-CZ" sz="2000" b="0" i="0" u="none" strike="noStrike" baseline="0" dirty="0">
                <a:solidFill>
                  <a:srgbClr val="333333"/>
                </a:solidFill>
              </a:rPr>
              <a:t>“) </a:t>
            </a:r>
            <a:endParaRPr lang="cs-CZ" altLang="cs-CZ" sz="2000" b="1" dirty="0"/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endParaRPr lang="cs-CZ" altLang="cs-CZ" sz="2000" b="1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cs-CZ" altLang="cs-CZ" sz="2000" b="1" dirty="0"/>
              <a:t> 623/4   </a:t>
            </a:r>
            <a:r>
              <a:rPr lang="cs-CZ" altLang="cs-CZ" sz="2000" dirty="0"/>
              <a:t>–   povstání Slovanů vedených franským kupcem Sámem proti Avarům 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000" dirty="0"/>
              <a:t>                   –  panoval 35 let a měl 12 slovanských manželek, 22 synů a 15 dcer 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000" dirty="0"/>
              <a:t>                   –  </a:t>
            </a:r>
            <a:r>
              <a:rPr lang="cs-CZ" altLang="cs-CZ" sz="2000" b="1" dirty="0"/>
              <a:t>Lokalizace:   </a:t>
            </a:r>
            <a:r>
              <a:rPr lang="cs-CZ" altLang="cs-CZ" sz="2000" dirty="0"/>
              <a:t>severně od středního Dunaje:  Bratislavská brána a část jižní Moravy  (Čechy?) 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endParaRPr lang="cs-CZ" altLang="cs-CZ" sz="2000" b="1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cs-CZ" altLang="cs-CZ" sz="2000" b="1" dirty="0"/>
              <a:t>  631/2   </a:t>
            </a:r>
            <a:r>
              <a:rPr lang="cs-CZ" altLang="cs-CZ" sz="2000" dirty="0"/>
              <a:t>–</a:t>
            </a:r>
            <a:r>
              <a:rPr lang="cs-CZ" altLang="cs-CZ" sz="2000" b="1" dirty="0"/>
              <a:t>    bitva u </a:t>
            </a:r>
            <a:r>
              <a:rPr lang="cs-CZ" altLang="cs-CZ" sz="2000" b="1" dirty="0" err="1"/>
              <a:t>Vogastisburku</a:t>
            </a:r>
            <a:r>
              <a:rPr lang="cs-CZ" altLang="cs-CZ" sz="2000" dirty="0"/>
              <a:t>:   tažení franského krále Dagoberta proti Sámovi 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000" dirty="0"/>
              <a:t>                    –    vojsko (se spojenci) ve třech proudech:  </a:t>
            </a:r>
            <a:r>
              <a:rPr lang="cs-CZ" altLang="cs-CZ" sz="2000" dirty="0" err="1"/>
              <a:t>Austrasijci</a:t>
            </a:r>
            <a:r>
              <a:rPr lang="cs-CZ" altLang="cs-CZ" sz="2000" dirty="0"/>
              <a:t>, Alamanové, Langobardi 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000" dirty="0"/>
              <a:t>                    –   po třech dnech poraženo </a:t>
            </a:r>
          </a:p>
          <a:p>
            <a:pPr marL="0" indent="0" eaLnBrk="1" hangingPunct="1">
              <a:buNone/>
              <a:defRPr/>
            </a:pPr>
            <a:endParaRPr lang="cs-CZ" altLang="cs-CZ" sz="1800" dirty="0"/>
          </a:p>
          <a:p>
            <a:pPr marL="0" indent="0" eaLnBrk="1" hangingPunct="1">
              <a:buNone/>
            </a:pPr>
            <a:endParaRPr lang="cs-CZ" altLang="cs-CZ" sz="1600" b="1" dirty="0"/>
          </a:p>
          <a:p>
            <a:pPr eaLnBrk="1" hangingPunct="1">
              <a:buFontTx/>
              <a:buNone/>
            </a:pPr>
            <a:endParaRPr lang="cs-CZ" altLang="cs-CZ" sz="1600" b="1" dirty="0"/>
          </a:p>
          <a:p>
            <a:pPr eaLnBrk="1" hangingPunct="1"/>
            <a:endParaRPr lang="cs-CZ" altLang="cs-CZ" sz="16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5" descr="2355860--historia-francorum--1-950x0p0">
            <a:extLst>
              <a:ext uri="{FF2B5EF4-FFF2-40B4-BE49-F238E27FC236}">
                <a16:creationId xmlns:a16="http://schemas.microsoft.com/office/drawing/2014/main" id="{C3ED19BC-8880-49DE-88DB-D30780121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2" y="2609850"/>
            <a:ext cx="6391275" cy="391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Text Box 7">
            <a:extLst>
              <a:ext uri="{FF2B5EF4-FFF2-40B4-BE49-F238E27FC236}">
                <a16:creationId xmlns:a16="http://schemas.microsoft.com/office/drawing/2014/main" id="{4C7EC427-EBA1-4D25-866F-294BEADAD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962" y="395290"/>
            <a:ext cx="3789499" cy="42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baseline="30000" dirty="0">
                <a:solidFill>
                  <a:srgbClr val="FF0000"/>
                </a:solidFill>
                <a:latin typeface="+mn-lt"/>
              </a:rPr>
              <a:t>Kronika tak řečeného </a:t>
            </a:r>
            <a:r>
              <a:rPr lang="cs-CZ" altLang="cs-CZ" b="1" baseline="30000" dirty="0" err="1">
                <a:solidFill>
                  <a:srgbClr val="FF0000"/>
                </a:solidFill>
                <a:latin typeface="+mn-lt"/>
              </a:rPr>
              <a:t>Fredegara</a:t>
            </a:r>
            <a:endParaRPr lang="cs-CZ" altLang="cs-CZ" b="1" baseline="30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65C8D5-DFC9-45AB-9927-177C9B77F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968377"/>
            <a:ext cx="10515600" cy="1641473"/>
          </a:xfrm>
        </p:spPr>
        <p:txBody>
          <a:bodyPr/>
          <a:lstStyle/>
          <a:p>
            <a:pPr eaLnBrk="1" hangingPunct="1"/>
            <a:r>
              <a:rPr lang="cs-CZ" altLang="cs-CZ" sz="1800" b="1" dirty="0"/>
              <a:t>…..“Hunové [Avaři] přicházeli ke Slovanům přezimovat. Brali si do lože manželky Slovanů a jejich dcery….“Nakonec však synové Hunů, které zplodili s manželkami a dcerami </a:t>
            </a:r>
            <a:r>
              <a:rPr lang="cs-CZ" altLang="cs-CZ" sz="1800" b="1" dirty="0" err="1"/>
              <a:t>Vinidů</a:t>
            </a:r>
            <a:r>
              <a:rPr lang="cs-CZ" altLang="cs-CZ" sz="1800" b="1" dirty="0"/>
              <a:t>, začali se, jak jsem svrchu připomněl, bouřit. Když </a:t>
            </a:r>
            <a:r>
              <a:rPr lang="cs-CZ" altLang="cs-CZ" sz="1800" b="1" dirty="0" err="1"/>
              <a:t>Vinidové</a:t>
            </a:r>
            <a:r>
              <a:rPr lang="cs-CZ" altLang="cs-CZ" sz="1800" b="1" dirty="0"/>
              <a:t> zaútočili vojensky proti Hunům, kupec Sámo, o kterém jsem se již zmínil, vytáhl s nimi ve vojsku a tam se ukázal v boji s Huny prospěšným, že to bylo až hodno podivu a nesmírné množství z nich bylo mečem </a:t>
            </a:r>
            <a:r>
              <a:rPr lang="cs-CZ" altLang="cs-CZ" sz="1800" b="1" dirty="0" err="1"/>
              <a:t>Vinidů</a:t>
            </a:r>
            <a:r>
              <a:rPr lang="cs-CZ" altLang="cs-CZ" sz="1800" b="1" dirty="0"/>
              <a:t> pobito. Když </a:t>
            </a:r>
            <a:r>
              <a:rPr lang="cs-CZ" altLang="cs-CZ" sz="1800" b="1" dirty="0" err="1"/>
              <a:t>Vinidové</a:t>
            </a:r>
            <a:r>
              <a:rPr lang="cs-CZ" altLang="cs-CZ" sz="1800" b="1" dirty="0"/>
              <a:t> viděli Sámovu schopnost, vyvolili si ho za krále a on jim šťastně kraloval třicet pět let“….</a:t>
            </a:r>
          </a:p>
          <a:p>
            <a:pPr eaLnBrk="1" hangingPunct="1">
              <a:buFontTx/>
              <a:buNone/>
            </a:pPr>
            <a:endParaRPr lang="cs-CZ" altLang="cs-CZ" sz="2000" b="1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>
            <a:extLst>
              <a:ext uri="{FF2B5EF4-FFF2-40B4-BE49-F238E27FC236}">
                <a16:creationId xmlns:a16="http://schemas.microsoft.com/office/drawing/2014/main" id="{2879431D-35C2-8370-BC7E-86D5B5E5B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5" r="31628" b="19006"/>
          <a:stretch>
            <a:fillRect/>
          </a:stretch>
        </p:blipFill>
        <p:spPr bwMode="auto">
          <a:xfrm>
            <a:off x="52489" y="1657350"/>
            <a:ext cx="6467406" cy="522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Text Box 3">
            <a:extLst>
              <a:ext uri="{FF2B5EF4-FFF2-40B4-BE49-F238E27FC236}">
                <a16:creationId xmlns:a16="http://schemas.microsoft.com/office/drawing/2014/main" id="{7F0C3B7B-CB00-B920-77BE-8798C1634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370" y="1011019"/>
            <a:ext cx="3295649" cy="64633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FFFF00"/>
                </a:solidFill>
              </a:rPr>
              <a:t>     Rozsah Sámovy říše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FFFF00"/>
                </a:solidFill>
              </a:rPr>
              <a:t>631: bitva u </a:t>
            </a:r>
            <a:r>
              <a:rPr lang="cs-CZ" altLang="cs-CZ" sz="1800" b="1" dirty="0" err="1">
                <a:solidFill>
                  <a:srgbClr val="FFFF00"/>
                </a:solidFill>
              </a:rPr>
              <a:t>Wogastisburku</a:t>
            </a:r>
            <a:endParaRPr lang="cs-CZ" altLang="cs-CZ" sz="1800" b="1" dirty="0">
              <a:solidFill>
                <a:srgbClr val="FFFF00"/>
              </a:solidFill>
            </a:endParaRPr>
          </a:p>
        </p:txBody>
      </p:sp>
      <p:pic>
        <p:nvPicPr>
          <p:cNvPr id="2" name="Picture 10" descr="http://www.podborany.net/data/messages/obsah16_3_big.jpg">
            <a:extLst>
              <a:ext uri="{FF2B5EF4-FFF2-40B4-BE49-F238E27FC236}">
                <a16:creationId xmlns:a16="http://schemas.microsoft.com/office/drawing/2014/main" id="{4D97C2F1-36A3-57D4-D80A-7FEC59078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032" y="0"/>
            <a:ext cx="6003926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39DDB253-18A2-8336-A44D-47D62D034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33" y="178653"/>
            <a:ext cx="62168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baseline="30000" dirty="0"/>
              <a:t>Slovanské hradiště </a:t>
            </a:r>
            <a:r>
              <a:rPr lang="cs-CZ" altLang="cs-CZ" sz="2400" b="1" baseline="30000" dirty="0" err="1"/>
              <a:t>Wogastisburg</a:t>
            </a:r>
            <a:r>
              <a:rPr lang="cs-CZ" altLang="cs-CZ" sz="2400" b="1" baseline="30000" dirty="0"/>
              <a:t> nebylo lokalizováno. Ztotožňováno s vrchem </a:t>
            </a:r>
            <a:r>
              <a:rPr lang="cs-CZ" altLang="cs-CZ" sz="2400" b="1" baseline="30000" dirty="0">
                <a:solidFill>
                  <a:srgbClr val="FF0000"/>
                </a:solidFill>
              </a:rPr>
              <a:t>Rubín u Podbořan. 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A12A7EC-072A-2B44-DF71-83EE9C1AF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4" y="2360259"/>
            <a:ext cx="4854967" cy="449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6">
            <a:extLst>
              <a:ext uri="{FF2B5EF4-FFF2-40B4-BE49-F238E27FC236}">
                <a16:creationId xmlns:a16="http://schemas.microsoft.com/office/drawing/2014/main" id="{0C103493-B4B2-E0D7-85B3-39C9B419B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662" y="565243"/>
            <a:ext cx="46291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baseline="30000" dirty="0">
                <a:solidFill>
                  <a:srgbClr val="FF0000"/>
                </a:solidFill>
              </a:rPr>
              <a:t>Bojovnický pás: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400" b="1" baseline="30000" dirty="0">
                <a:solidFill>
                  <a:srgbClr val="FF0000"/>
                </a:solidFill>
              </a:rPr>
              <a:t>tzv. cingulum </a:t>
            </a:r>
            <a:r>
              <a:rPr lang="cs-CZ" altLang="cs-CZ" sz="2400" b="1" baseline="30000" dirty="0" err="1">
                <a:solidFill>
                  <a:srgbClr val="FF0000"/>
                </a:solidFill>
              </a:rPr>
              <a:t>militare</a:t>
            </a:r>
            <a:r>
              <a:rPr lang="cs-CZ" altLang="cs-CZ" sz="2400" b="1" baseline="30000" dirty="0">
                <a:solidFill>
                  <a:srgbClr val="FF0000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aseline="30000" dirty="0"/>
              <a:t>–  kožený, bohatě zdobený bronzovými kováními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aseline="30000" dirty="0"/>
              <a:t>–  pásové soupravy:  přezka, </a:t>
            </a:r>
            <a:r>
              <a:rPr lang="cs-CZ" altLang="cs-CZ" sz="2400" baseline="30000" dirty="0" err="1"/>
              <a:t>průvlečky</a:t>
            </a:r>
            <a:r>
              <a:rPr lang="cs-CZ" altLang="cs-CZ" sz="2400" baseline="30000" dirty="0"/>
              <a:t>, </a:t>
            </a:r>
            <a:r>
              <a:rPr lang="cs-CZ" altLang="cs-CZ" sz="2400" baseline="30000" dirty="0" err="1"/>
              <a:t>nákončí</a:t>
            </a:r>
            <a:r>
              <a:rPr lang="cs-CZ" altLang="cs-CZ" sz="2400" baseline="300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aseline="30000" dirty="0"/>
              <a:t>–  šavle, nůž, </a:t>
            </a:r>
            <a:r>
              <a:rPr lang="cs-CZ" altLang="cs-CZ" sz="2400" baseline="30000" dirty="0" err="1"/>
              <a:t>ocilka</a:t>
            </a:r>
            <a:r>
              <a:rPr lang="cs-CZ" altLang="cs-CZ" sz="2400" baseline="30000" dirty="0"/>
              <a:t> </a:t>
            </a:r>
          </a:p>
        </p:txBody>
      </p:sp>
      <p:pic>
        <p:nvPicPr>
          <p:cNvPr id="172037" name="Picture 11" descr="img">
            <a:extLst>
              <a:ext uri="{FF2B5EF4-FFF2-40B4-BE49-F238E27FC236}">
                <a16:creationId xmlns:a16="http://schemas.microsoft.com/office/drawing/2014/main" id="{ECE585EC-D328-F2BA-929F-783E81C70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8" r="10509"/>
          <a:stretch>
            <a:fillRect/>
          </a:stretch>
        </p:blipFill>
        <p:spPr bwMode="auto">
          <a:xfrm>
            <a:off x="4519436" y="2791011"/>
            <a:ext cx="2824181" cy="270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9" name="Rectangle 15">
            <a:hlinkClick r:id="rId3"/>
            <a:extLst>
              <a:ext uri="{FF2B5EF4-FFF2-40B4-BE49-F238E27FC236}">
                <a16:creationId xmlns:a16="http://schemas.microsoft.com/office/drawing/2014/main" id="{9E279D83-E80B-3D5D-2AAC-09680B860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013" y="3598858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aseline="30000"/>
          </a:p>
        </p:txBody>
      </p:sp>
      <p:sp>
        <p:nvSpPr>
          <p:cNvPr id="172040" name="Rectangle 16">
            <a:hlinkClick r:id="rId3"/>
            <a:extLst>
              <a:ext uri="{FF2B5EF4-FFF2-40B4-BE49-F238E27FC236}">
                <a16:creationId xmlns:a16="http://schemas.microsoft.com/office/drawing/2014/main" id="{5C7D453B-F45B-CEC3-9B57-F215582CE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925" y="3619583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aseline="30000"/>
          </a:p>
        </p:txBody>
      </p:sp>
      <p:pic>
        <p:nvPicPr>
          <p:cNvPr id="172041" name="Picture 18" descr="ANd9GcQKONUOGEmXKWfFPETKlHEBh-KkUY7wriWj_yfe2ERWVbkRD7mavQ">
            <a:extLst>
              <a:ext uri="{FF2B5EF4-FFF2-40B4-BE49-F238E27FC236}">
                <a16:creationId xmlns:a16="http://schemas.microsoft.com/office/drawing/2014/main" id="{AA49426D-1E59-C14E-4CA6-466F85BE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511" y="2748230"/>
            <a:ext cx="2430124" cy="280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42" name="TextovéPole 1">
            <a:extLst>
              <a:ext uri="{FF2B5EF4-FFF2-40B4-BE49-F238E27FC236}">
                <a16:creationId xmlns:a16="http://schemas.microsoft.com/office/drawing/2014/main" id="{FBB28AB1-0288-C73D-F6E6-D11716D89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44" y="6294722"/>
            <a:ext cx="73628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aseline="30000" dirty="0"/>
              <a:t>  </a:t>
            </a:r>
            <a:r>
              <a:rPr lang="cs-CZ" altLang="cs-CZ" sz="2400" b="1" baseline="30000" dirty="0"/>
              <a:t>Dolní Dunajovice   </a:t>
            </a:r>
            <a:r>
              <a:rPr lang="cs-CZ" altLang="cs-CZ" sz="2400" baseline="30000" dirty="0"/>
              <a:t>–  šlo zřejmě o slovanského bojovníka s avarským pásem </a:t>
            </a:r>
          </a:p>
        </p:txBody>
      </p:sp>
      <p:sp>
        <p:nvSpPr>
          <p:cNvPr id="172044" name="Zástupný symbol pro obsah 3">
            <a:extLst>
              <a:ext uri="{FF2B5EF4-FFF2-40B4-BE49-F238E27FC236}">
                <a16:creationId xmlns:a16="http://schemas.microsoft.com/office/drawing/2014/main" id="{5F2F018E-2A04-B033-84D8-61F2A0BD3CF9}"/>
              </a:ext>
            </a:extLst>
          </p:cNvPr>
          <p:cNvSpPr txBox="1">
            <a:spLocks/>
          </p:cNvSpPr>
          <p:nvPr/>
        </p:nvSpPr>
        <p:spPr bwMode="auto">
          <a:xfrm>
            <a:off x="2845566" y="1825540"/>
            <a:ext cx="4171315" cy="77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 dirty="0"/>
              <a:t>a)  z lisovaného plechu (568-650):</a:t>
            </a:r>
            <a:endParaRPr lang="cs-CZ" altLang="cs-CZ" sz="1600" dirty="0"/>
          </a:p>
          <a:p>
            <a:r>
              <a:rPr lang="cs-CZ" altLang="cs-CZ" sz="1600" b="1" dirty="0"/>
              <a:t>b)  odlévané garnitury:  7 – 8. stol.</a:t>
            </a:r>
          </a:p>
          <a:p>
            <a:pPr>
              <a:buFontTx/>
              <a:buNone/>
            </a:pPr>
            <a:r>
              <a:rPr lang="cs-CZ" altLang="cs-CZ" sz="1600" dirty="0"/>
              <a:t>           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1BBA3832-AAAA-5FE0-58E1-A434D620E7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3" r="52795"/>
          <a:stretch/>
        </p:blipFill>
        <p:spPr bwMode="auto">
          <a:xfrm>
            <a:off x="426716" y="2101788"/>
            <a:ext cx="1545795" cy="404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64A493A-48A3-4777-9027-D553AC50CA0E}"/>
              </a:ext>
            </a:extLst>
          </p:cNvPr>
          <p:cNvSpPr txBox="1"/>
          <p:nvPr/>
        </p:nvSpPr>
        <p:spPr>
          <a:xfrm>
            <a:off x="7710457" y="6151022"/>
            <a:ext cx="4634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Ostruhy s háčky  – </a:t>
            </a:r>
            <a:r>
              <a:rPr lang="pl-PL" b="1" u="none" strike="noStrike" baseline="0" dirty="0">
                <a:solidFill>
                  <a:srgbClr val="333333"/>
                </a:solidFill>
                <a:cs typeface="Calibri" panose="020F0502020204030204" pitchFamily="34" charset="0"/>
              </a:rPr>
              <a:t>pol. 8. stol. – 1. pol. 9. stol. </a:t>
            </a:r>
            <a:r>
              <a:rPr lang="cs-CZ" b="1" dirty="0"/>
              <a:t> </a:t>
            </a:r>
          </a:p>
        </p:txBody>
      </p:sp>
      <p:pic>
        <p:nvPicPr>
          <p:cNvPr id="12" name="Picture 2" descr="http://ff.ujep.cz/velimsky/cs_1_1/01CS/as156.jpg">
            <a:extLst>
              <a:ext uri="{FF2B5EF4-FFF2-40B4-BE49-F238E27FC236}">
                <a16:creationId xmlns:a16="http://schemas.microsoft.com/office/drawing/2014/main" id="{D512FDB5-3A9B-4FC4-8E48-985136605D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8"/>
          <a:stretch/>
        </p:blipFill>
        <p:spPr bwMode="auto">
          <a:xfrm>
            <a:off x="7889936" y="515511"/>
            <a:ext cx="3707495" cy="559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>
            <a:extLst>
              <a:ext uri="{FF2B5EF4-FFF2-40B4-BE49-F238E27FC236}">
                <a16:creationId xmlns:a16="http://schemas.microsoft.com/office/drawing/2014/main" id="{6292AAB9-33A6-688E-6223-EB3F4BBF1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975" y="171450"/>
            <a:ext cx="5964277" cy="668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5">
            <a:extLst>
              <a:ext uri="{FF2B5EF4-FFF2-40B4-BE49-F238E27FC236}">
                <a16:creationId xmlns:a16="http://schemas.microsoft.com/office/drawing/2014/main" id="{4D5120DA-8C5D-0425-8D0C-F57415424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58" y="316398"/>
            <a:ext cx="6061528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                Indoevropská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             jazyková skupina</a:t>
            </a:r>
          </a:p>
        </p:txBody>
      </p:sp>
      <p:sp>
        <p:nvSpPr>
          <p:cNvPr id="28676" name="Text Box 5">
            <a:extLst>
              <a:ext uri="{FF2B5EF4-FFF2-40B4-BE49-F238E27FC236}">
                <a16:creationId xmlns:a16="http://schemas.microsoft.com/office/drawing/2014/main" id="{3A9A3503-8ED0-B955-C30C-781192206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6" y="1795687"/>
            <a:ext cx="5819775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/>
              <a:t>   Dezintegrace   </a:t>
            </a:r>
            <a:r>
              <a:rPr lang="cs-CZ" altLang="cs-CZ" sz="1800" dirty="0"/>
              <a:t>–   slovanské etnikum se vyčlenilo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1800" dirty="0"/>
              <a:t>                                   v závěrečné fázi 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</a:pPr>
            <a:endParaRPr lang="cs-CZ" altLang="cs-CZ" sz="1800" b="1" dirty="0"/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</a:pPr>
            <a:endParaRPr lang="cs-CZ" altLang="cs-CZ" sz="1800" b="1" dirty="0"/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1800" b="1" dirty="0"/>
              <a:t>fáze:  oddělil se jazyk   </a:t>
            </a:r>
            <a:r>
              <a:rPr lang="cs-CZ" altLang="cs-CZ" sz="1800" dirty="0"/>
              <a:t>–   chetitský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cs-CZ" altLang="cs-CZ" sz="1800" dirty="0"/>
              <a:t>                                             –   </a:t>
            </a:r>
            <a:r>
              <a:rPr lang="cs-CZ" altLang="cs-CZ" sz="1800" dirty="0" err="1"/>
              <a:t>indo</a:t>
            </a:r>
            <a:r>
              <a:rPr lang="cs-CZ" altLang="cs-CZ" sz="1800" dirty="0"/>
              <a:t>-iránský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2.  fáze   </a:t>
            </a:r>
            <a:r>
              <a:rPr lang="cs-CZ" altLang="cs-CZ" sz="1800" dirty="0"/>
              <a:t>–   arménský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               –   řecký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               –   trácký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               –   italický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               –   keltský, ilyrský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               –   germánský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               –   baltoslovanský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 marL="342900" indent="-342900" eaLnBrk="1" hangingPunct="1">
              <a:spcBef>
                <a:spcPct val="0"/>
              </a:spcBef>
              <a:buFontTx/>
              <a:buAutoNum type="arabicPeriod" startAt="3"/>
            </a:pPr>
            <a:r>
              <a:rPr lang="cs-CZ" altLang="cs-CZ" sz="1800" b="1" dirty="0"/>
              <a:t>fáze   </a:t>
            </a:r>
            <a:r>
              <a:rPr lang="cs-CZ" altLang="cs-CZ" sz="1800" dirty="0"/>
              <a:t>–  baltština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cs-CZ" altLang="cs-CZ" sz="1800" dirty="0"/>
              <a:t>               –  slovanština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>
            <a:extLst>
              <a:ext uri="{FF2B5EF4-FFF2-40B4-BE49-F238E27FC236}">
                <a16:creationId xmlns:a16="http://schemas.microsoft.com/office/drawing/2014/main" id="{BCE3EA2C-D12E-37F4-B386-0389BC131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Slovanská pravlast a její lokalizace</a:t>
            </a:r>
          </a:p>
        </p:txBody>
      </p:sp>
      <p:sp>
        <p:nvSpPr>
          <p:cNvPr id="36867" name="Rectangle 5">
            <a:extLst>
              <a:ext uri="{FF2B5EF4-FFF2-40B4-BE49-F238E27FC236}">
                <a16:creationId xmlns:a16="http://schemas.microsoft.com/office/drawing/2014/main" id="{E4EEDBDC-D26C-1944-A53E-E1EE0A8C99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5325" y="1228724"/>
            <a:ext cx="11496675" cy="59340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Slovanská pravlast</a:t>
            </a:r>
            <a:r>
              <a:rPr lang="cs-CZ" altLang="cs-CZ" sz="2000" dirty="0"/>
              <a:t>  –  území, kde proběhla etnogeneze Slovanů </a:t>
            </a:r>
          </a:p>
          <a:p>
            <a:pPr marL="0" indent="0" eaLnBrk="1" hangingPunct="1">
              <a:buNone/>
              <a:defRPr/>
            </a:pPr>
            <a:r>
              <a:rPr lang="cs-CZ" altLang="cs-CZ" sz="2000" dirty="0"/>
              <a:t>                                        –  prostor, kde došlo ke „vzniku“ slovanského etnika se měnil v souvislosti s expanzí.</a:t>
            </a:r>
          </a:p>
          <a:p>
            <a:pPr eaLnBrk="1" hangingPunct="1">
              <a:buFontTx/>
              <a:buNone/>
              <a:defRPr/>
            </a:pPr>
            <a:endParaRPr lang="cs-CZ" altLang="cs-CZ" sz="2000" b="1" u="sng" dirty="0"/>
          </a:p>
          <a:p>
            <a:pPr eaLnBrk="1" hangingPunct="1">
              <a:defRPr/>
            </a:pPr>
            <a:r>
              <a:rPr lang="cs-CZ" altLang="cs-CZ" sz="2000" b="1" dirty="0"/>
              <a:t>Ilyrsko-balkánská teorie</a:t>
            </a:r>
            <a:r>
              <a:rPr lang="cs-CZ" altLang="cs-CZ" sz="2000" dirty="0"/>
              <a:t>  –  balkánský či </a:t>
            </a:r>
            <a:r>
              <a:rPr lang="cs-CZ" altLang="cs-CZ" sz="2000" dirty="0" err="1"/>
              <a:t>naddunajský</a:t>
            </a:r>
            <a:r>
              <a:rPr lang="cs-CZ" altLang="cs-CZ" sz="2000" dirty="0"/>
              <a:t> původ (podle Nestora)</a:t>
            </a:r>
          </a:p>
          <a:p>
            <a:pPr eaLnBrk="1" hangingPunct="1">
              <a:buFontTx/>
              <a:buNone/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b="1" dirty="0"/>
              <a:t>Teorie o asijském původu</a:t>
            </a:r>
            <a:r>
              <a:rPr lang="cs-CZ" altLang="cs-CZ" sz="2000" dirty="0"/>
              <a:t>  –  původní sídla hledána ve střední Asii </a:t>
            </a:r>
          </a:p>
          <a:p>
            <a:pPr eaLnBrk="1" hangingPunct="1"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dirty="0"/>
              <a:t> </a:t>
            </a:r>
            <a:r>
              <a:rPr lang="cs-CZ" altLang="cs-CZ" sz="2000" b="1" dirty="0"/>
              <a:t>Maloasijská teorie  </a:t>
            </a:r>
            <a:r>
              <a:rPr lang="cs-CZ" altLang="cs-CZ" sz="2000" dirty="0"/>
              <a:t>– </a:t>
            </a:r>
            <a:r>
              <a:rPr lang="cs-CZ" altLang="cs-CZ" sz="2000" b="1" dirty="0"/>
              <a:t> </a:t>
            </a:r>
            <a:r>
              <a:rPr lang="cs-CZ" altLang="cs-CZ" sz="2000" dirty="0" err="1"/>
              <a:t>modifikacovaná</a:t>
            </a:r>
            <a:r>
              <a:rPr lang="cs-CZ" altLang="cs-CZ" sz="2000" dirty="0"/>
              <a:t> balkánské teorie  (překonána)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        –  oživena něm. slavistou Heinrichem </a:t>
            </a:r>
            <a:r>
              <a:rPr lang="cs-CZ" altLang="cs-CZ" sz="2000" dirty="0" err="1"/>
              <a:t>Kunstmannem</a:t>
            </a:r>
            <a:endParaRPr lang="cs-CZ" altLang="cs-CZ" sz="2000" dirty="0"/>
          </a:p>
          <a:p>
            <a:pPr eaLnBrk="1" hangingPunct="1">
              <a:buFontTx/>
              <a:buNone/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b="1" dirty="0"/>
              <a:t>Tzv. Evropská teorie</a:t>
            </a:r>
            <a:r>
              <a:rPr lang="cs-CZ" altLang="cs-CZ" sz="2000" dirty="0"/>
              <a:t>  –  vznik v Evropě mimo Balkán 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         –  sídla Praslovanů byla hledána v Německu nebo v západním Polsku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             (romantismus)</a:t>
            </a:r>
          </a:p>
          <a:p>
            <a:pPr eaLnBrk="1" hangingPunct="1">
              <a:defRPr/>
            </a:pPr>
            <a:endParaRPr lang="cs-CZ" altLang="cs-CZ" sz="2000" dirty="0"/>
          </a:p>
          <a:p>
            <a:pPr eaLnBrk="1" hangingPunct="1">
              <a:defRPr/>
            </a:pPr>
            <a:endParaRPr lang="cs-CZ" altLang="cs-CZ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B8AD612C-59D6-9972-239D-319CF66B90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695325"/>
            <a:ext cx="11582400" cy="6238876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000" dirty="0"/>
              <a:t>                         </a:t>
            </a: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Název Slované   </a:t>
            </a:r>
            <a:r>
              <a:rPr lang="cs-CZ" altLang="cs-CZ" sz="2000" dirty="0"/>
              <a:t>–</a:t>
            </a:r>
            <a:r>
              <a:rPr lang="cs-CZ" alt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cs-CZ" altLang="cs-CZ" sz="2000" dirty="0"/>
              <a:t>není zcela jasný </a:t>
            </a:r>
          </a:p>
          <a:p>
            <a:pPr marL="0" indent="0" eaLnBrk="1" hangingPunct="1">
              <a:buNone/>
              <a:defRPr/>
            </a:pPr>
            <a:r>
              <a:rPr lang="cs-CZ" altLang="cs-CZ" sz="2000" dirty="0"/>
              <a:t>                                 –   etnonymum </a:t>
            </a:r>
            <a:r>
              <a:rPr lang="cs-CZ" altLang="cs-CZ" sz="2000" b="1" dirty="0" err="1"/>
              <a:t>Slověne</a:t>
            </a:r>
            <a:r>
              <a:rPr lang="cs-CZ" altLang="cs-CZ" sz="2000" dirty="0"/>
              <a:t> se odvozuje od praslovanského </a:t>
            </a:r>
            <a:r>
              <a:rPr lang="cs-CZ" altLang="cs-CZ" sz="2000" b="1" dirty="0"/>
              <a:t>sluti </a:t>
            </a:r>
            <a:r>
              <a:rPr lang="cs-CZ" altLang="cs-CZ" sz="2000" dirty="0"/>
              <a:t>(tj. slouti, tj. být</a:t>
            </a:r>
          </a:p>
          <a:p>
            <a:pPr marL="0" indent="0" eaLnBrk="1" hangingPunct="1">
              <a:buNone/>
              <a:defRPr/>
            </a:pPr>
            <a:r>
              <a:rPr lang="cs-CZ" altLang="cs-CZ" sz="2000" dirty="0"/>
              <a:t>                                      proslulý), označující lidi proslulé svým jazykem (tj. mluvící jasně, srozumitelně) </a:t>
            </a:r>
          </a:p>
          <a:p>
            <a:pPr marL="0" indent="0" eaLnBrk="1" hangingPunct="1">
              <a:buNone/>
              <a:defRPr/>
            </a:pPr>
            <a:endParaRPr lang="cs-CZ" altLang="cs-CZ" sz="2000" dirty="0"/>
          </a:p>
          <a:p>
            <a:pPr marL="0" indent="0">
              <a:buFontTx/>
              <a:buNone/>
              <a:defRPr/>
            </a:pPr>
            <a:r>
              <a:rPr lang="cs-CZ" altLang="cs-CZ" sz="2000" dirty="0"/>
              <a:t>                                –   </a:t>
            </a:r>
            <a:r>
              <a:rPr lang="cs-CZ" sz="2000" b="1" dirty="0" err="1"/>
              <a:t>Slověnin</a:t>
            </a:r>
            <a:r>
              <a:rPr lang="az-Cyrl-AZ" sz="2000" b="1" dirty="0"/>
              <a:t>ъ</a:t>
            </a:r>
            <a:r>
              <a:rPr lang="cs-CZ" sz="2000" b="1" dirty="0"/>
              <a:t>, </a:t>
            </a:r>
            <a:r>
              <a:rPr lang="cs-CZ" sz="2000" b="1" dirty="0" err="1"/>
              <a:t>Slověne</a:t>
            </a:r>
            <a:r>
              <a:rPr lang="cs-CZ" sz="2000" b="1" dirty="0"/>
              <a:t>:    </a:t>
            </a:r>
            <a:r>
              <a:rPr lang="cs-CZ" sz="2000" dirty="0"/>
              <a:t>„lid patřící </a:t>
            </a:r>
            <a:r>
              <a:rPr lang="cs-CZ" sz="2000" dirty="0" err="1"/>
              <a:t>Slověnovi</a:t>
            </a:r>
            <a:r>
              <a:rPr lang="cs-CZ" sz="2000" dirty="0"/>
              <a:t>“  (</a:t>
            </a:r>
            <a:r>
              <a:rPr lang="cs-CZ" altLang="cs-CZ" sz="2000" dirty="0"/>
              <a:t>podle </a:t>
            </a:r>
            <a:r>
              <a:rPr lang="cs-CZ" altLang="cs-CZ" sz="2000" dirty="0" err="1"/>
              <a:t>Horace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Lundta</a:t>
            </a:r>
            <a:r>
              <a:rPr lang="cs-CZ" altLang="cs-CZ" sz="2000" dirty="0"/>
              <a:t>) </a:t>
            </a:r>
            <a:r>
              <a:rPr lang="cs-CZ" sz="2000" dirty="0"/>
              <a:t> </a:t>
            </a:r>
          </a:p>
          <a:p>
            <a:pPr marL="0" indent="0">
              <a:buFontTx/>
              <a:buNone/>
              <a:defRPr/>
            </a:pPr>
            <a:endParaRPr lang="cs-CZ" sz="2000" dirty="0"/>
          </a:p>
          <a:p>
            <a:pPr marL="0" indent="0">
              <a:buFontTx/>
              <a:buNone/>
              <a:defRPr/>
            </a:pPr>
            <a:r>
              <a:rPr lang="cs-CZ" sz="2000" dirty="0"/>
              <a:t>                               </a:t>
            </a:r>
            <a:r>
              <a:rPr lang="cs-CZ" altLang="cs-CZ" sz="2000" dirty="0"/>
              <a:t> –   n</a:t>
            </a:r>
            <a:r>
              <a:rPr lang="cs-CZ" sz="2000" dirty="0"/>
              <a:t>ázev </a:t>
            </a:r>
            <a:r>
              <a:rPr lang="cs-CZ" sz="2000" b="1" dirty="0" err="1"/>
              <a:t>Sclavenes</a:t>
            </a:r>
            <a:r>
              <a:rPr lang="cs-CZ" sz="2000" b="1" dirty="0"/>
              <a:t>:   </a:t>
            </a:r>
            <a:r>
              <a:rPr lang="cs-CZ" sz="2000" dirty="0"/>
              <a:t> používali byzantští autoři pro různé skupiny obyvatelstva </a:t>
            </a:r>
          </a:p>
          <a:p>
            <a:pPr marL="0" indent="0">
              <a:buFontTx/>
              <a:buNone/>
              <a:defRPr/>
            </a:pPr>
            <a:r>
              <a:rPr lang="cs-CZ" sz="2000" dirty="0"/>
              <a:t>                                                                        </a:t>
            </a:r>
            <a:r>
              <a:rPr lang="cs-CZ" sz="2000" dirty="0" err="1"/>
              <a:t>sédlící</a:t>
            </a:r>
            <a:r>
              <a:rPr lang="cs-CZ" sz="2000" dirty="0"/>
              <a:t> za Dunajem na sever od Byzance </a:t>
            </a:r>
          </a:p>
          <a:p>
            <a:pPr marL="0" indent="0">
              <a:buFontTx/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                          –   </a:t>
            </a:r>
            <a:r>
              <a:rPr lang="cs-CZ" altLang="cs-CZ" sz="2000" b="1" dirty="0"/>
              <a:t>poč. 6. stol.:  </a:t>
            </a:r>
            <a:r>
              <a:rPr lang="cs-CZ" altLang="cs-CZ" sz="2000" dirty="0"/>
              <a:t>prvně Slovany zmiňuje </a:t>
            </a:r>
            <a:r>
              <a:rPr lang="cs-CZ" altLang="cs-CZ" sz="2000" dirty="0" err="1"/>
              <a:t>Pseudo-Caesarius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Nazianus</a:t>
            </a:r>
            <a:r>
              <a:rPr lang="cs-CZ" altLang="cs-CZ" sz="2000" dirty="0"/>
              <a:t> v díle </a:t>
            </a:r>
            <a:r>
              <a:rPr lang="cs-CZ" altLang="cs-CZ" sz="2000" dirty="0" err="1"/>
              <a:t>Dialogī</a:t>
            </a:r>
            <a:endParaRPr lang="cs-CZ" altLang="cs-CZ" sz="2000" dirty="0"/>
          </a:p>
          <a:p>
            <a:pPr marL="0" indent="0">
              <a:buFontTx/>
              <a:buNone/>
              <a:defRPr/>
            </a:pPr>
            <a:endParaRPr lang="cs-CZ" sz="2000" dirty="0"/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Název Němec</a:t>
            </a:r>
            <a:r>
              <a:rPr lang="cs-CZ" altLang="cs-CZ" sz="2000" dirty="0">
                <a:solidFill>
                  <a:srgbClr val="FF0000"/>
                </a:solidFill>
              </a:rPr>
              <a:t> (</a:t>
            </a:r>
            <a:r>
              <a:rPr lang="cs-CZ" altLang="cs-CZ" sz="2000" dirty="0" err="1">
                <a:solidFill>
                  <a:srgbClr val="FF0000"/>
                </a:solidFill>
              </a:rPr>
              <a:t>němьcь</a:t>
            </a:r>
            <a:r>
              <a:rPr lang="cs-CZ" altLang="cs-CZ" sz="2000" dirty="0">
                <a:solidFill>
                  <a:srgbClr val="FF0000"/>
                </a:solidFill>
              </a:rPr>
              <a:t>)   </a:t>
            </a:r>
            <a:r>
              <a:rPr lang="cs-CZ" altLang="cs-CZ" sz="2000" dirty="0"/>
              <a:t>–   označoval němého člověka, který neumí mluvit slovanským jazykem (tj. cizince)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sz="2000" dirty="0"/>
              <a:t>                                                  –   Němci označovali Slovany termínem </a:t>
            </a:r>
            <a:r>
              <a:rPr lang="cs-CZ" altLang="cs-CZ" sz="2000" dirty="0" err="1"/>
              <a:t>Wenden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Winden</a:t>
            </a:r>
            <a:r>
              <a:rPr lang="cs-CZ" altLang="cs-CZ" sz="2000" dirty="0"/>
              <a:t>)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9765ACB2-B887-4178-D205-DB95FF00F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4463"/>
            <a:ext cx="10515600" cy="1325563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 Vývoj praslovanštiny</a:t>
            </a:r>
            <a:endParaRPr lang="cs-CZ" alt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ABFBC4-BC57-1041-7A26-19B3CCD41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104900"/>
            <a:ext cx="11925301" cy="592455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b="1" dirty="0"/>
              <a:t>Baltoslovanská jazyková jednota:    </a:t>
            </a:r>
            <a:r>
              <a:rPr lang="cs-CZ" altLang="cs-CZ" sz="2000" dirty="0"/>
              <a:t>2. pol. 2. tis. př. n. l.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b="1" dirty="0"/>
              <a:t>Praslovanská jednota:     </a:t>
            </a:r>
            <a:r>
              <a:rPr lang="cs-CZ" altLang="cs-CZ" sz="2000" dirty="0"/>
              <a:t>konec 2. tis. př. n. l.  –   0. n. 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b="1" dirty="0"/>
              <a:t>Nářeční štěpení praslovanštiny:</a:t>
            </a:r>
            <a:r>
              <a:rPr lang="cs-CZ" altLang="cs-CZ" sz="2000" dirty="0"/>
              <a:t>   5./6.  –  8./10.  stol.      (formování samostatných slovanských jazyků)  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000" dirty="0"/>
          </a:p>
          <a:p>
            <a:pPr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Praslovanština</a:t>
            </a:r>
            <a:r>
              <a:rPr lang="cs-CZ" altLang="cs-CZ" sz="2000" dirty="0"/>
              <a:t>  –  původně jeden jazyk (lingua franca), který se rozchodem Slovanů rozdělil na samostatné skupiny,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    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–   </a:t>
            </a:r>
            <a:r>
              <a:rPr lang="cs-CZ" sz="2000" b="1" dirty="0" err="1"/>
              <a:t>Omeljan</a:t>
            </a:r>
            <a:r>
              <a:rPr lang="cs-CZ" sz="2000" b="1" dirty="0"/>
              <a:t> </a:t>
            </a:r>
            <a:r>
              <a:rPr lang="cs-CZ" sz="2000" b="1" dirty="0" err="1"/>
              <a:t>Josypovič</a:t>
            </a:r>
            <a:r>
              <a:rPr lang="cs-CZ" sz="2000" b="1" dirty="0"/>
              <a:t> </a:t>
            </a:r>
            <a:r>
              <a:rPr lang="cs-CZ" sz="2000" b="1" dirty="0" err="1"/>
              <a:t>Pritsak</a:t>
            </a:r>
            <a:r>
              <a:rPr lang="cs-CZ" sz="2000" b="1" dirty="0"/>
              <a:t>:   1983:   </a:t>
            </a:r>
            <a:r>
              <a:rPr lang="cs-CZ" sz="2000" dirty="0"/>
              <a:t>ukrajinský profesor historie na </a:t>
            </a:r>
            <a:r>
              <a:rPr lang="cs-CZ" sz="2000" dirty="0" err="1"/>
              <a:t>Hrarvarské</a:t>
            </a:r>
            <a:r>
              <a:rPr lang="cs-CZ" sz="2000" dirty="0"/>
              <a:t> univerzitě</a:t>
            </a:r>
            <a:r>
              <a:rPr lang="cs-CZ" sz="2000" b="1" dirty="0"/>
              <a:t> </a:t>
            </a:r>
          </a:p>
          <a:p>
            <a:pPr marL="0" indent="0">
              <a:buNone/>
              <a:defRPr/>
            </a:pPr>
            <a:r>
              <a:rPr lang="cs-CZ" sz="2000" b="1" dirty="0"/>
              <a:t>                                                                                                       </a:t>
            </a:r>
            <a:r>
              <a:rPr lang="cs-CZ" sz="2000" dirty="0"/>
              <a:t>praslovanština fungovala jako společný komunikační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                              jazyk (lingua franca), jehož největší jednoty bylo dosaženo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                              ve 2. pol. 8. stol. (750–800)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                              </a:t>
            </a:r>
            <a:r>
              <a:rPr lang="cs-CZ" sz="2000" b="1" dirty="0"/>
              <a:t>8. stol.:   slovanská etnická identita</a:t>
            </a:r>
            <a:r>
              <a:rPr lang="cs-CZ" sz="2000" dirty="0"/>
              <a:t> (nářeční štěpení)</a:t>
            </a:r>
          </a:p>
          <a:p>
            <a:pPr marL="0" indent="0">
              <a:buNone/>
              <a:defRPr/>
            </a:pPr>
            <a:endParaRPr lang="cs-CZ" altLang="cs-CZ" sz="2000" dirty="0"/>
          </a:p>
          <a:p>
            <a:pPr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Staroslověnština</a:t>
            </a:r>
            <a:r>
              <a:rPr lang="cs-CZ" altLang="cs-CZ" sz="2000" dirty="0"/>
              <a:t>  –  jazyk vytvořený Konstantinem a Metodějem (církevní slovanština východního ortodoxního kultu)</a:t>
            </a:r>
          </a:p>
          <a:p>
            <a:pPr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Národní jazyky  </a:t>
            </a:r>
            <a:r>
              <a:rPr lang="cs-CZ" altLang="cs-CZ" sz="2000" dirty="0"/>
              <a:t>–  ustavily se po zaujetí nových sídel a po vzniku prvních slovanských států v 9. – 10. stol.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–   plně se rozlišily na přelomu 12./13. století (v dnešní podobě)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endParaRPr lang="cs-CZ" sz="2000" dirty="0"/>
          </a:p>
          <a:p>
            <a:pPr marL="0" indent="0">
              <a:buNone/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02E37B2-88EA-E18F-2726-4F1DA5770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Historické prameny </a:t>
            </a:r>
            <a:br>
              <a:rPr lang="cs-CZ" altLang="cs-CZ" sz="3200" b="1" dirty="0"/>
            </a:br>
            <a:r>
              <a:rPr lang="cs-CZ" altLang="cs-CZ" sz="3200" b="1" dirty="0"/>
              <a:t> </a:t>
            </a:r>
            <a:endParaRPr lang="cs-CZ" altLang="cs-CZ" sz="2400" b="1" dirty="0">
              <a:solidFill>
                <a:srgbClr val="FF0000"/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8AD612C-59D6-9972-239D-319CF66B90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1" y="1181100"/>
            <a:ext cx="11849100" cy="55499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Konec 1. a 2. stol.  </a:t>
            </a:r>
            <a:r>
              <a:rPr lang="cs-CZ" altLang="cs-CZ" sz="2000" dirty="0"/>
              <a:t>–  antičtí autoři uvádí </a:t>
            </a:r>
            <a:r>
              <a:rPr lang="cs-CZ" altLang="cs-CZ" sz="2000" b="1" dirty="0"/>
              <a:t>Venety</a:t>
            </a:r>
            <a:r>
              <a:rPr lang="cs-CZ" altLang="cs-CZ" sz="2000" dirty="0"/>
              <a:t> či </a:t>
            </a:r>
            <a:r>
              <a:rPr lang="cs-CZ" altLang="cs-CZ" sz="2000" b="1" dirty="0" err="1"/>
              <a:t>Venedy</a:t>
            </a:r>
            <a:r>
              <a:rPr lang="cs-CZ" altLang="cs-CZ" sz="2000" b="1" dirty="0"/>
              <a:t>:  </a:t>
            </a:r>
            <a:r>
              <a:rPr lang="cs-CZ" altLang="cs-CZ" sz="2000" dirty="0"/>
              <a:t>termín později používaný pro označení Slovanů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 err="1">
                <a:solidFill>
                  <a:srgbClr val="FF0000"/>
                </a:solidFill>
              </a:rPr>
              <a:t>Plínius</a:t>
            </a:r>
            <a:r>
              <a:rPr lang="cs-CZ" altLang="cs-CZ" sz="2000" b="1" dirty="0">
                <a:solidFill>
                  <a:srgbClr val="FF0000"/>
                </a:solidFill>
              </a:rPr>
              <a:t> Starší (23/24 – 79 n. l.)   </a:t>
            </a:r>
            <a:r>
              <a:rPr lang="cs-CZ" altLang="cs-CZ" sz="2000" b="1" dirty="0"/>
              <a:t>–</a:t>
            </a:r>
            <a:r>
              <a:rPr lang="cs-CZ" altLang="cs-CZ" sz="2000" dirty="0"/>
              <a:t>  námořní důstojník a velitel válečného loďstva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                                                               –  </a:t>
            </a:r>
            <a:r>
              <a:rPr lang="cs-CZ" altLang="cs-CZ" sz="2000" dirty="0" err="1"/>
              <a:t>Naturalis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historia</a:t>
            </a:r>
            <a:r>
              <a:rPr lang="cs-CZ" altLang="cs-CZ" sz="2000" dirty="0"/>
              <a:t> (cca 77 n. l.):  jako první užívá etnonymum </a:t>
            </a:r>
            <a:r>
              <a:rPr lang="cs-CZ" altLang="cs-CZ" sz="2000" b="1" dirty="0" err="1"/>
              <a:t>Venedi</a:t>
            </a:r>
            <a:r>
              <a:rPr lang="cs-CZ" altLang="cs-CZ" sz="2000" b="1" dirty="0"/>
              <a:t> či </a:t>
            </a:r>
            <a:r>
              <a:rPr lang="cs-CZ" altLang="cs-CZ" sz="2000" b="1" dirty="0" err="1"/>
              <a:t>Veneti</a:t>
            </a:r>
            <a:endParaRPr lang="cs-CZ" altLang="cs-CZ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>
                <a:solidFill>
                  <a:srgbClr val="FF0000"/>
                </a:solidFill>
              </a:rPr>
              <a:t>Publius </a:t>
            </a:r>
            <a:r>
              <a:rPr lang="cs-CZ" altLang="cs-CZ" sz="2000" b="1" dirty="0" err="1">
                <a:solidFill>
                  <a:srgbClr val="FF0000"/>
                </a:solidFill>
              </a:rPr>
              <a:t>Cornelius</a:t>
            </a:r>
            <a:r>
              <a:rPr lang="cs-CZ" altLang="cs-CZ" sz="2000" b="1" dirty="0">
                <a:solidFill>
                  <a:srgbClr val="FF0000"/>
                </a:solidFill>
              </a:rPr>
              <a:t> </a:t>
            </a:r>
            <a:r>
              <a:rPr lang="cs-CZ" altLang="cs-CZ" sz="2000" b="1" dirty="0" err="1">
                <a:solidFill>
                  <a:srgbClr val="FF0000"/>
                </a:solidFill>
              </a:rPr>
              <a:t>Tacitus</a:t>
            </a:r>
            <a:r>
              <a:rPr lang="cs-CZ" altLang="cs-CZ" sz="2000" b="1" dirty="0">
                <a:solidFill>
                  <a:srgbClr val="FF0000"/>
                </a:solidFill>
              </a:rPr>
              <a:t> (cca 56 – 120 n. l.) </a:t>
            </a:r>
            <a:r>
              <a:rPr lang="cs-CZ" altLang="cs-CZ" sz="2000" b="1" dirty="0"/>
              <a:t>  –   </a:t>
            </a:r>
            <a:r>
              <a:rPr lang="cs-CZ" altLang="cs-CZ" sz="2000" dirty="0"/>
              <a:t>Germania (98 n. l.):  popisoval země za hranicemi římského impéria  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000" dirty="0"/>
              <a:t>                                                                                                                                  Venety umístil na severovýchodní hranici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>
                <a:solidFill>
                  <a:srgbClr val="FF0000"/>
                </a:solidFill>
              </a:rPr>
              <a:t>Klaudius Ptolemaios z Alexandrie (2. pol. 2. stol.)</a:t>
            </a:r>
            <a:r>
              <a:rPr lang="cs-CZ" altLang="cs-CZ" sz="2000" b="1" dirty="0"/>
              <a:t>  –</a:t>
            </a:r>
            <a:r>
              <a:rPr lang="cs-CZ" altLang="cs-CZ" sz="2000" dirty="0"/>
              <a:t>  řecký astronom, matematik a geograf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                                                                                                –</a:t>
            </a:r>
            <a:r>
              <a:rPr lang="cs-CZ" altLang="cs-CZ" sz="2000" dirty="0"/>
              <a:t>  </a:t>
            </a:r>
            <a:r>
              <a:rPr lang="cs-CZ" altLang="cs-CZ" sz="2000" dirty="0" err="1"/>
              <a:t>Geografiké</a:t>
            </a:r>
            <a:r>
              <a:rPr lang="cs-CZ" altLang="cs-CZ" sz="2000" dirty="0"/>
              <a:t> </a:t>
            </a:r>
            <a:r>
              <a:rPr lang="cs-CZ" altLang="cs-CZ" sz="2000" dirty="0" err="1"/>
              <a:t>hyfegésis</a:t>
            </a:r>
            <a:r>
              <a:rPr lang="cs-CZ" altLang="cs-CZ" sz="2000" dirty="0"/>
              <a:t>:   </a:t>
            </a:r>
            <a:r>
              <a:rPr lang="cs-CZ" altLang="cs-CZ" sz="2000" dirty="0" err="1"/>
              <a:t>Veneti</a:t>
            </a:r>
            <a:r>
              <a:rPr lang="cs-CZ" altLang="cs-CZ" sz="2000" dirty="0"/>
              <a:t> jako jeden ze sarmatských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                                                                                                                   kmenů východně od dolní Visly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000" b="1" dirty="0">
                <a:solidFill>
                  <a:srgbClr val="FF0000"/>
                </a:solidFill>
              </a:rPr>
              <a:t>Tabula </a:t>
            </a:r>
            <a:r>
              <a:rPr lang="cs-CZ" altLang="cs-CZ" sz="2000" b="1" dirty="0" err="1">
                <a:solidFill>
                  <a:srgbClr val="FF0000"/>
                </a:solidFill>
              </a:rPr>
              <a:t>Peutengeriana</a:t>
            </a:r>
            <a:r>
              <a:rPr lang="cs-CZ" altLang="cs-CZ" sz="2000" b="1" dirty="0">
                <a:solidFill>
                  <a:srgbClr val="FF0000"/>
                </a:solidFill>
              </a:rPr>
              <a:t> (3. stol. n. l.)</a:t>
            </a:r>
            <a:r>
              <a:rPr lang="cs-CZ" altLang="cs-CZ" sz="2000" b="1" dirty="0"/>
              <a:t>  </a:t>
            </a:r>
            <a:r>
              <a:rPr lang="cs-CZ" altLang="cs-CZ" sz="2000" dirty="0"/>
              <a:t>–  mapa nazvaná podle jejího bývalého majitele Konráda </a:t>
            </a:r>
            <a:r>
              <a:rPr lang="cs-CZ" altLang="cs-CZ" sz="2000" dirty="0" err="1"/>
              <a:t>Peuntigera</a:t>
            </a:r>
            <a:endParaRPr lang="cs-CZ" altLang="cs-CZ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dirty="0"/>
              <a:t>                                                                        – zachycuje </a:t>
            </a:r>
            <a:r>
              <a:rPr lang="cs-CZ" altLang="cs-CZ" sz="2000" dirty="0" err="1"/>
              <a:t>Venady</a:t>
            </a:r>
            <a:r>
              <a:rPr lang="cs-CZ" altLang="cs-CZ" sz="2000" dirty="0"/>
              <a:t> v </a:t>
            </a:r>
            <a:r>
              <a:rPr lang="cs-CZ" altLang="cs-CZ" sz="2000" dirty="0" err="1"/>
              <a:t>Sarmatiae</a:t>
            </a:r>
            <a:r>
              <a:rPr lang="cs-CZ" altLang="cs-CZ" sz="2000" dirty="0"/>
              <a:t> v Dácii a </a:t>
            </a:r>
            <a:r>
              <a:rPr lang="cs-CZ" altLang="cs-CZ" sz="2000" dirty="0" err="1"/>
              <a:t>Venedi</a:t>
            </a:r>
            <a:r>
              <a:rPr lang="cs-CZ" altLang="cs-CZ" sz="2000" dirty="0"/>
              <a:t> u </a:t>
            </a:r>
            <a:r>
              <a:rPr lang="cs-CZ" altLang="cs-CZ" sz="2000" dirty="0" err="1"/>
              <a:t>Bastarnských</a:t>
            </a:r>
            <a:r>
              <a:rPr lang="cs-CZ" altLang="cs-CZ" sz="2000" dirty="0"/>
              <a:t> Alp (Karpat)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7575</TotalTime>
  <Words>4962</Words>
  <Application>Microsoft Office PowerPoint</Application>
  <PresentationFormat>Širokoúhlá obrazovka</PresentationFormat>
  <Paragraphs>549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EtelkaLight</vt:lpstr>
      <vt:lpstr>Times New Roman</vt:lpstr>
      <vt:lpstr>Motiv Office</vt:lpstr>
      <vt:lpstr>Základy archeologie</vt:lpstr>
      <vt:lpstr>                                     Prameny                        (Etnogeneze:   řec. ethnos - národ, genesis - původ, vznik) </vt:lpstr>
      <vt:lpstr>                                     Prameny                        (Etnogeneze:   řec. ethnos - národ, genesis - původ, vznik) </vt:lpstr>
      <vt:lpstr>                                 Slované</vt:lpstr>
      <vt:lpstr>Prezentace aplikace PowerPoint</vt:lpstr>
      <vt:lpstr>                   Slovanská pravlast a její lokalizace</vt:lpstr>
      <vt:lpstr>Prezentace aplikace PowerPoint</vt:lpstr>
      <vt:lpstr>                                        Vývoj praslovanštiny</vt:lpstr>
      <vt:lpstr>                          Historické prameny   </vt:lpstr>
      <vt:lpstr>                         Prokopios Caesareje                            (cca 500 – cca 565 n. l.)</vt:lpstr>
      <vt:lpstr>                            Jordanes († 552)</vt:lpstr>
      <vt:lpstr>Prezentace aplikace PowerPoint</vt:lpstr>
      <vt:lpstr>                       Barbarští historikové</vt:lpstr>
      <vt:lpstr>                        Pověst vremennych let</vt:lpstr>
      <vt:lpstr>                       Genetické výzkumy</vt:lpstr>
      <vt:lpstr>Prezentace aplikace PowerPoint</vt:lpstr>
      <vt:lpstr>                     Antropologie, etnografie, kulturní historie</vt:lpstr>
      <vt:lpstr>                  Teorie o původu Slovanů</vt:lpstr>
      <vt:lpstr>Archeologické kultury spojované s počátky slovanské etnogeneze</vt:lpstr>
      <vt:lpstr>                                        Stěhování národů                                                      2. – 6. stol.</vt:lpstr>
      <vt:lpstr>Prezentace aplikace PowerPoint</vt:lpstr>
      <vt:lpstr>Prezentace aplikace PowerPoint</vt:lpstr>
      <vt:lpstr>                               Postup Slovanů </vt:lpstr>
      <vt:lpstr>Bulhaři, Pečeněgové, Chazaři</vt:lpstr>
      <vt:lpstr>                            Slovanská expanze                                      </vt:lpstr>
      <vt:lpstr>Prezentace aplikace PowerPoint</vt:lpstr>
      <vt:lpstr>Prezentace aplikace PowerPoint</vt:lpstr>
      <vt:lpstr>                 Nejstarší slovanské osídlení                                    </vt:lpstr>
      <vt:lpstr>                                          Raněstředověká keramika                               </vt:lpstr>
      <vt:lpstr>                             Slovanská sídliště </vt:lpstr>
      <vt:lpstr>Prezentace aplikace PowerPoint</vt:lpstr>
      <vt:lpstr>Prezentace aplikace PowerPoint</vt:lpstr>
      <vt:lpstr>Prezentace aplikace PowerPoint</vt:lpstr>
      <vt:lpstr>Prezentace aplikace PowerPoint</vt:lpstr>
      <vt:lpstr>                                Pohřební ritus                                      6. – 8/9. stol.</vt:lpstr>
      <vt:lpstr>                                     Hradiska</vt:lpstr>
      <vt:lpstr>Prezentace aplikace PowerPoint</vt:lpstr>
      <vt:lpstr>                                        Avaři</vt:lpstr>
      <vt:lpstr>Prezentace aplikace PowerPoint</vt:lpstr>
      <vt:lpstr>       Podunajské Biskupice          2017: obchvat Bratislavy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Zaniklé vesnice</dc:title>
  <dc:creator>Kuklova</dc:creator>
  <cp:lastModifiedBy>tym0001</cp:lastModifiedBy>
  <cp:revision>151</cp:revision>
  <dcterms:created xsi:type="dcterms:W3CDTF">2017-01-31T16:06:48Z</dcterms:created>
  <dcterms:modified xsi:type="dcterms:W3CDTF">2024-05-01T17:41:14Z</dcterms:modified>
</cp:coreProperties>
</file>