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5" r:id="rId3"/>
    <p:sldId id="385" r:id="rId4"/>
    <p:sldId id="296" r:id="rId5"/>
    <p:sldId id="298" r:id="rId6"/>
    <p:sldId id="317" r:id="rId7"/>
    <p:sldId id="305" r:id="rId8"/>
    <p:sldId id="306" r:id="rId9"/>
    <p:sldId id="263" r:id="rId10"/>
    <p:sldId id="359" r:id="rId11"/>
    <p:sldId id="319" r:id="rId12"/>
    <p:sldId id="307" r:id="rId13"/>
    <p:sldId id="272" r:id="rId14"/>
    <p:sldId id="308" r:id="rId15"/>
    <p:sldId id="312" r:id="rId16"/>
    <p:sldId id="311" r:id="rId17"/>
    <p:sldId id="463" r:id="rId18"/>
    <p:sldId id="481" r:id="rId19"/>
    <p:sldId id="344" r:id="rId20"/>
    <p:sldId id="484" r:id="rId21"/>
    <p:sldId id="479" r:id="rId22"/>
    <p:sldId id="309" r:id="rId23"/>
    <p:sldId id="425" r:id="rId24"/>
    <p:sldId id="427" r:id="rId25"/>
    <p:sldId id="449" r:id="rId26"/>
    <p:sldId id="450" r:id="rId27"/>
    <p:sldId id="455" r:id="rId28"/>
    <p:sldId id="453" r:id="rId29"/>
    <p:sldId id="458" r:id="rId30"/>
    <p:sldId id="459" r:id="rId31"/>
    <p:sldId id="442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9FD"/>
    <a:srgbClr val="FFF1C5"/>
    <a:srgbClr val="FFFFFF"/>
    <a:srgbClr val="B8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Základy archeologie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cs-CZ" dirty="0"/>
          </a:p>
          <a:p>
            <a:r>
              <a:rPr lang="cs-CZ" altLang="cs-CZ" sz="2400" dirty="0"/>
              <a:t>12. Mlado- a pozdně hradištní období, kolonizace, hradská soustava, počátky českého státu.</a:t>
            </a: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17F3394E-F12E-8348-0DB9-8B33C965D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409575"/>
            <a:ext cx="11620499" cy="63722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cs-CZ" altLang="cs-CZ" sz="2000" dirty="0"/>
              <a:t> </a:t>
            </a:r>
          </a:p>
          <a:p>
            <a:pPr>
              <a:defRPr/>
            </a:pPr>
            <a:r>
              <a:rPr lang="cs-CZ" altLang="cs-CZ" sz="2000" b="1" dirty="0"/>
              <a:t>Čechy  –  12. stol.: </a:t>
            </a:r>
            <a:r>
              <a:rPr lang="cs-CZ" altLang="cs-CZ" sz="2000" dirty="0"/>
              <a:t> </a:t>
            </a:r>
            <a:r>
              <a:rPr lang="cs-CZ" altLang="cs-CZ" sz="2000" b="1" dirty="0"/>
              <a:t>hradská soustava  – 15 správních hradů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a)   většina pokračovala jako vrcholně středověká města   (Mělník, Litoměřice, Žatec, Ml. Boleslav, Kouřim, Čáslav)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b)   méně významná zanikla (Lštění, Budeč)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c)   jiná pokračovala ve formě vesnického sídla (Levý Hradec, Tetín, Libušín)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Morava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1029:  </a:t>
            </a:r>
            <a:r>
              <a:rPr lang="cs-CZ" altLang="cs-CZ" sz="2000" dirty="0"/>
              <a:t>knížetem Oldřichem připojena k Čechám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–  </a:t>
            </a:r>
            <a:r>
              <a:rPr lang="cs-CZ" altLang="cs-CZ" sz="2000" b="1" dirty="0"/>
              <a:t>1041 až 1055:  hradská soustava vybudována za Břetislava I.:  8 až 10 objektů</a:t>
            </a:r>
          </a:p>
          <a:p>
            <a:pPr marL="0" indent="0">
              <a:buFontTx/>
              <a:buNone/>
              <a:defRPr/>
            </a:pPr>
            <a:endParaRPr lang="cs-CZ" altLang="cs-CZ" sz="2000" dirty="0"/>
          </a:p>
          <a:p>
            <a:pPr>
              <a:buFontTx/>
              <a:buNone/>
              <a:defRPr/>
            </a:pPr>
            <a:r>
              <a:rPr lang="cs-CZ" altLang="cs-CZ" sz="2000" dirty="0"/>
              <a:t>                        a) </a:t>
            </a:r>
            <a:r>
              <a:rPr lang="cs-CZ" altLang="cs-CZ" sz="2000" b="1" dirty="0" err="1"/>
              <a:t>sev</a:t>
            </a:r>
            <a:r>
              <a:rPr lang="cs-CZ" altLang="cs-CZ" sz="2000" b="1" dirty="0"/>
              <a:t>. a </a:t>
            </a:r>
            <a:r>
              <a:rPr lang="cs-CZ" altLang="cs-CZ" sz="2000" b="1" dirty="0" err="1"/>
              <a:t>stř</a:t>
            </a:r>
            <a:r>
              <a:rPr lang="cs-CZ" altLang="cs-CZ" sz="2000" dirty="0"/>
              <a:t>. –  starší VM lokality:   Olomouc, Přerov, Hradec  </a:t>
            </a:r>
          </a:p>
          <a:p>
            <a:pPr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Přerov – správní hrad pro přerovskou a </a:t>
            </a:r>
            <a:r>
              <a:rPr lang="cs-CZ" altLang="cs-CZ" sz="2000" dirty="0" err="1"/>
              <a:t>holasickou</a:t>
            </a:r>
            <a:r>
              <a:rPr lang="cs-CZ" altLang="cs-CZ" sz="2000" dirty="0"/>
              <a:t> provincii  (do 30. let 13. stol.)</a:t>
            </a:r>
          </a:p>
          <a:p>
            <a:pPr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Chotěbuz-</a:t>
            </a:r>
            <a:r>
              <a:rPr lang="cs-CZ" altLang="cs-CZ" sz="2000" dirty="0" err="1"/>
              <a:t>Podobora</a:t>
            </a:r>
            <a:r>
              <a:rPr lang="cs-CZ" altLang="cs-CZ" sz="2000" dirty="0"/>
              <a:t>  –  přesun:  Těšín </a:t>
            </a:r>
          </a:p>
          <a:p>
            <a:pPr>
              <a:buFontTx/>
              <a:buNone/>
              <a:defRPr/>
            </a:pPr>
            <a:endParaRPr lang="cs-CZ" altLang="cs-CZ" sz="2000" dirty="0"/>
          </a:p>
          <a:p>
            <a:pPr>
              <a:buFontTx/>
              <a:buNone/>
              <a:defRPr/>
            </a:pPr>
            <a:r>
              <a:rPr lang="cs-CZ" altLang="cs-CZ" sz="2000" dirty="0"/>
              <a:t>                         b) </a:t>
            </a:r>
            <a:r>
              <a:rPr lang="cs-CZ" altLang="cs-CZ" sz="2000" b="1" dirty="0"/>
              <a:t>jižní</a:t>
            </a:r>
            <a:r>
              <a:rPr lang="cs-CZ" altLang="cs-CZ" sz="2000" dirty="0"/>
              <a:t>  –  nové hrady 5 až 10 km od starších hradisek:   Pomoraví, Podyjí</a:t>
            </a:r>
          </a:p>
          <a:p>
            <a:pPr>
              <a:buFontTx/>
              <a:buNone/>
              <a:defRPr/>
            </a:pPr>
            <a:r>
              <a:rPr lang="cs-CZ" altLang="cs-CZ" sz="2000" dirty="0"/>
              <a:t>                                           Líšeň-Staré Zámky – Staré Brno  </a:t>
            </a:r>
          </a:p>
          <a:p>
            <a:pPr>
              <a:buFontTx/>
              <a:buNone/>
              <a:defRPr/>
            </a:pPr>
            <a:r>
              <a:rPr lang="cs-CZ" altLang="cs-CZ" sz="2000" dirty="0"/>
              <a:t>                                           hradiště sv. </a:t>
            </a:r>
            <a:r>
              <a:rPr lang="cs-CZ" altLang="cs-CZ" sz="2000" dirty="0" err="1"/>
              <a:t>Hypolita</a:t>
            </a:r>
            <a:r>
              <a:rPr lang="cs-CZ" altLang="cs-CZ" sz="2000" dirty="0"/>
              <a:t> ve Znojmě – Znojemský hrad</a:t>
            </a:r>
          </a:p>
          <a:p>
            <a:pPr>
              <a:buFontTx/>
              <a:buNone/>
              <a:defRPr/>
            </a:pPr>
            <a:r>
              <a:rPr lang="cs-CZ" altLang="cs-CZ" sz="2000" dirty="0"/>
              <a:t>                                           </a:t>
            </a:r>
            <a:r>
              <a:rPr lang="cs-CZ" altLang="cs-CZ" sz="2000" dirty="0" err="1"/>
              <a:t>Pohansko</a:t>
            </a:r>
            <a:r>
              <a:rPr lang="cs-CZ" altLang="cs-CZ" sz="2000" dirty="0"/>
              <a:t> u Břeclavi – Břeclav</a:t>
            </a:r>
          </a:p>
          <a:p>
            <a:pPr>
              <a:buFontTx/>
              <a:buNone/>
              <a:defRPr/>
            </a:pPr>
            <a:r>
              <a:rPr lang="cs-CZ" altLang="cs-CZ" sz="2000" dirty="0"/>
              <a:t>                                                          </a:t>
            </a:r>
            <a:endParaRPr lang="cs-CZ" altLang="cs-CZ" sz="2000" b="1" dirty="0"/>
          </a:p>
          <a:p>
            <a:pPr>
              <a:defRPr/>
            </a:pPr>
            <a:r>
              <a:rPr lang="cs-CZ" altLang="cs-CZ" sz="2000" b="1" dirty="0"/>
              <a:t>Konec 12. stol</a:t>
            </a:r>
            <a:r>
              <a:rPr lang="cs-CZ" altLang="cs-CZ" sz="2000" dirty="0"/>
              <a:t>. –  hradská soustava zanikla</a:t>
            </a:r>
          </a:p>
          <a:p>
            <a:pPr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0263" y="574764"/>
            <a:ext cx="11721738" cy="6283236"/>
          </a:xfr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</a:rPr>
              <a:t>Dvorce </a:t>
            </a:r>
            <a:r>
              <a:rPr lang="cs-CZ" altLang="cs-CZ" sz="1800" dirty="0"/>
              <a:t>  –   majetek knížete s obytnými a hospodářskými objekty </a:t>
            </a:r>
          </a:p>
          <a:p>
            <a:pPr marL="0" indent="0">
              <a:buNone/>
            </a:pPr>
            <a:r>
              <a:rPr lang="cs-CZ" altLang="cs-CZ" sz="1800" dirty="0"/>
              <a:t>                    –   9. až 10. stol.:   uvnitř hradišť </a:t>
            </a:r>
          </a:p>
          <a:p>
            <a:pPr marL="0" indent="0">
              <a:buNone/>
            </a:pPr>
            <a:r>
              <a:rPr lang="cs-CZ" altLang="cs-CZ" sz="1800" dirty="0"/>
              <a:t>                    –  od 11. stol.:   mimo hradiště (Zbečno, </a:t>
            </a:r>
            <a:r>
              <a:rPr lang="cs-CZ" altLang="cs-CZ" sz="1800" dirty="0" err="1"/>
              <a:t>Živhošť</a:t>
            </a:r>
            <a:r>
              <a:rPr lang="cs-CZ" altLang="cs-CZ" sz="1800" dirty="0"/>
              <a:t>)</a:t>
            </a:r>
          </a:p>
          <a:p>
            <a:pPr marL="0" indent="0">
              <a:buNone/>
            </a:pPr>
            <a:r>
              <a:rPr lang="cs-CZ" altLang="cs-CZ" sz="1800" dirty="0"/>
              <a:t>                    –   přemyslovské:   doloženy písemně (Boleslav, Tetín)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                 –   funkce:  rezidenční, ekonomické, kultovní a obrané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                 –   zatíženy dávkami, robotami a platy nebo specializovanou produkcí služeb nebo výrobků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                 –   v čele </a:t>
            </a:r>
            <a:r>
              <a:rPr lang="cs-CZ" altLang="cs-CZ" sz="1800" dirty="0" err="1"/>
              <a:t>villicus</a:t>
            </a:r>
            <a:r>
              <a:rPr lang="cs-CZ" altLang="cs-CZ" sz="1800" dirty="0"/>
              <a:t> (správce):  vybíral dávky z okolí  (při pobytu panovníka oděvy, potraviny a nápoje) </a:t>
            </a:r>
          </a:p>
          <a:p>
            <a:pPr>
              <a:lnSpc>
                <a:spcPct val="80000"/>
              </a:lnSpc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                           1) </a:t>
            </a:r>
            <a:r>
              <a:rPr lang="cs-CZ" altLang="cs-CZ" sz="1800" b="1" dirty="0"/>
              <a:t>lovecké</a:t>
            </a:r>
            <a:r>
              <a:rPr lang="cs-CZ" altLang="cs-CZ" sz="1800" dirty="0"/>
              <a:t>  –  </a:t>
            </a:r>
            <a:r>
              <a:rPr lang="cs-CZ" altLang="cs-CZ" sz="1800" dirty="0" err="1"/>
              <a:t>záp</a:t>
            </a:r>
            <a:r>
              <a:rPr lang="cs-CZ" altLang="cs-CZ" sz="1800" dirty="0"/>
              <a:t>. a již. okraj středních Čech (Zbečno, Starý Kanin, Kamýk, Živohošť, atd.) a </a:t>
            </a:r>
            <a:r>
              <a:rPr lang="cs-CZ" altLang="cs-CZ" sz="1800" dirty="0" err="1"/>
              <a:t>vých</a:t>
            </a:r>
            <a:r>
              <a:rPr lang="cs-CZ" altLang="cs-CZ" sz="1800" dirty="0"/>
              <a:t>. Č.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                           2) </a:t>
            </a:r>
            <a:r>
              <a:rPr lang="cs-CZ" altLang="cs-CZ" sz="1800" b="1" dirty="0"/>
              <a:t>hospodářské</a:t>
            </a:r>
            <a:r>
              <a:rPr lang="cs-CZ" altLang="cs-CZ" sz="1800" dirty="0"/>
              <a:t>  –  úrodné oblasti, obilní produkce (Radotín, St. Lysá, Sadská, Budyně n. Ohří 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                           3) </a:t>
            </a:r>
            <a:r>
              <a:rPr lang="cs-CZ" altLang="cs-CZ" sz="1800" b="1" dirty="0"/>
              <a:t>hradské  </a:t>
            </a:r>
            <a:r>
              <a:rPr lang="cs-CZ" altLang="cs-CZ" sz="1800" dirty="0"/>
              <a:t>–  vázány na správní hrady, náročnější řemeslná výroba</a:t>
            </a:r>
            <a:endParaRPr lang="cs-CZ" altLang="cs-CZ" sz="1800" b="1" dirty="0"/>
          </a:p>
          <a:p>
            <a:pPr marL="0" indent="0">
              <a:buNone/>
            </a:pPr>
            <a:endParaRPr lang="cs-CZ" altLang="cs-CZ" sz="1800" b="1" dirty="0"/>
          </a:p>
          <a:p>
            <a:r>
              <a:rPr lang="cs-CZ" altLang="cs-CZ" sz="1800" b="1" dirty="0"/>
              <a:t>Svobodné  obyvatelstvo:    </a:t>
            </a:r>
            <a:r>
              <a:rPr lang="cs-CZ" altLang="cs-CZ" sz="1800" dirty="0"/>
              <a:t>a) </a:t>
            </a:r>
            <a:r>
              <a:rPr lang="cs-CZ" altLang="cs-CZ" sz="1800" u="sng" dirty="0"/>
              <a:t>tzv. knížecí sedláci</a:t>
            </a:r>
            <a:r>
              <a:rPr lang="cs-CZ" altLang="cs-CZ" sz="1800" dirty="0"/>
              <a:t>  –  dědici (</a:t>
            </a:r>
            <a:r>
              <a:rPr lang="cs-CZ" altLang="cs-CZ" sz="1800" dirty="0" err="1"/>
              <a:t>rustices</a:t>
            </a:r>
            <a:r>
              <a:rPr lang="cs-CZ" altLang="cs-CZ" sz="1800" dirty="0"/>
              <a:t>): podléhali jen knížeti, obdělávali půdu v dědičné držbě</a:t>
            </a:r>
          </a:p>
          <a:p>
            <a:pPr>
              <a:buNone/>
            </a:pPr>
            <a:endParaRPr lang="cs-CZ" altLang="cs-CZ" sz="1800" dirty="0"/>
          </a:p>
          <a:p>
            <a:pPr>
              <a:buNone/>
            </a:pPr>
            <a:r>
              <a:rPr lang="cs-CZ" altLang="cs-CZ" sz="1800" dirty="0"/>
              <a:t>                                                      b) </a:t>
            </a:r>
            <a:r>
              <a:rPr lang="cs-CZ" altLang="cs-CZ" sz="1800" u="sng" dirty="0"/>
              <a:t>hosté (</a:t>
            </a:r>
            <a:r>
              <a:rPr lang="cs-CZ" altLang="cs-CZ" sz="1800" u="sng" dirty="0" err="1"/>
              <a:t>hospites</a:t>
            </a:r>
            <a:r>
              <a:rPr lang="cs-CZ" altLang="cs-CZ" sz="1800" u="sng" dirty="0"/>
              <a:t>)</a:t>
            </a:r>
            <a:r>
              <a:rPr lang="cs-CZ" altLang="cs-CZ" sz="1800" dirty="0"/>
              <a:t>  –  sedláci hospodařící na cizí půdě, odvádějící příslušné dávky a roboty 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                                          (cizinci, obchodníci)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i="1" dirty="0"/>
              <a:t>          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235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17" y="152401"/>
            <a:ext cx="10228217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Knížecí velkostatek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19125" y="1419224"/>
            <a:ext cx="11333389" cy="52863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1800" dirty="0"/>
              <a:t>Sestával z menších či větších usedlostí s nevolníky nebo rolníky: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–  systém osad zajišťujících od 10. st. požadavky knížecího dvora (služebníci - </a:t>
            </a:r>
            <a:r>
              <a:rPr lang="cs-CZ" altLang="cs-CZ" sz="1800" dirty="0" err="1"/>
              <a:t>ministeriales</a:t>
            </a:r>
            <a:r>
              <a:rPr lang="cs-CZ" altLang="cs-CZ" sz="1800" dirty="0"/>
              <a:t>)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–  obyvatelé  jako knížecí poddaní museli odvádět stanovené dávky (v naturáliích, později peněžní) a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vykonávat předepsané služby (stavba a údržba opevnění, cest, přeprava)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–  usazení řemeslníků a služebníků na knížecí půdě v okolí dvorců a hradišť, aby se nemusela zajišťovat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jejich obživa (osady brtníků, dehtářů nebo dřevařů)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–  po r. 1150 se systém stal neefektivní:  úřednický aparát ohrožoval panovníkovy zájmy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40987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Rezidenční dvory šlechty: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269" y="1084216"/>
            <a:ext cx="10674531" cy="577378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1800" dirty="0"/>
              <a:t>Specifický druh šlechtických sídel se správní a obrannou funkcí předcházející kamenné hrady (před r. 1250), vázaný na tribunové románské  kostely.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Nejstarší staví zeměpán a od pol. 12. st. soukromé dvory šlechty a církve (více na Moravě, než v Čechách).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.1. </a:t>
            </a:r>
            <a:r>
              <a:rPr lang="cs-CZ" sz="1800" b="1" dirty="0"/>
              <a:t>Opevněné dvory či dvorce vložené do hradišť:</a:t>
            </a:r>
          </a:p>
          <a:p>
            <a:pPr marL="0" indent="0">
              <a:buNone/>
              <a:defRPr/>
            </a:pPr>
            <a:r>
              <a:rPr lang="cs-CZ" sz="1800" dirty="0"/>
              <a:t>           -  sídla v zázemí správních hradů:  služba panovníkovi (beneficium)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-  bez výrazné fortifikace, palisáda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2.  </a:t>
            </a:r>
            <a:r>
              <a:rPr lang="cs-CZ" sz="1800" b="1" dirty="0"/>
              <a:t>Dvory mimo hradní okrsky v hradním zázemí:</a:t>
            </a:r>
          </a:p>
          <a:p>
            <a:pPr marL="0" indent="0">
              <a:buNone/>
              <a:defRPr/>
            </a:pPr>
            <a:r>
              <a:rPr lang="cs-CZ" sz="1800" dirty="0"/>
              <a:t>          - uvolnění z knížecí závislosti, vlastní pozemková držba </a:t>
            </a:r>
          </a:p>
          <a:p>
            <a:pPr marL="0" indent="0">
              <a:buNone/>
              <a:defRPr/>
            </a:pPr>
            <a:r>
              <a:rPr lang="cs-CZ" sz="1800" dirty="0"/>
              <a:t>            Litoměřice – dvůr </a:t>
            </a:r>
            <a:r>
              <a:rPr lang="cs-CZ" sz="1800" dirty="0" err="1"/>
              <a:t>Hroznaty</a:t>
            </a:r>
            <a:r>
              <a:rPr lang="cs-CZ" sz="1800" dirty="0"/>
              <a:t>, </a:t>
            </a:r>
            <a:r>
              <a:rPr lang="cs-CZ" sz="1800" dirty="0" err="1"/>
              <a:t>zakl</a:t>
            </a:r>
            <a:r>
              <a:rPr lang="cs-CZ" sz="1800" dirty="0"/>
              <a:t>. tepelského kláštera, u kostela P. Marie</a:t>
            </a:r>
          </a:p>
          <a:p>
            <a:pPr marL="0" indent="0">
              <a:buNone/>
              <a:defRPr/>
            </a:pPr>
            <a:r>
              <a:rPr lang="cs-CZ" sz="1800" dirty="0"/>
              <a:t>            Čimice – tvrz 6 km od Starého Města Pražského, 2.p.13. stol.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3.  </a:t>
            </a:r>
            <a:r>
              <a:rPr lang="cs-CZ" sz="1800" b="1" dirty="0"/>
              <a:t>Venkovská sídla šlechty:  </a:t>
            </a:r>
            <a:r>
              <a:rPr lang="cs-CZ" sz="1800" dirty="0"/>
              <a:t>menší sídla mimo centra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Bedřichův Světec, Týnec nad Sázavou, Radomyšl u Strakonic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4079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0263" y="574764"/>
            <a:ext cx="11721738" cy="6283236"/>
          </a:xfrm>
        </p:spPr>
        <p:txBody>
          <a:bodyPr>
            <a:noAutofit/>
          </a:bodyPr>
          <a:lstStyle/>
          <a:p>
            <a:r>
              <a:rPr lang="cs-CZ" altLang="cs-CZ" sz="1600" b="1" dirty="0">
                <a:solidFill>
                  <a:srgbClr val="FF0000"/>
                </a:solidFill>
              </a:rPr>
              <a:t>Dvorce </a:t>
            </a:r>
            <a:r>
              <a:rPr lang="cs-CZ" altLang="cs-CZ" sz="1600" dirty="0"/>
              <a:t>  –   majetek knížete s obytnými a hospodářskými objekty </a:t>
            </a:r>
          </a:p>
          <a:p>
            <a:pPr marL="0" indent="0">
              <a:buNone/>
            </a:pPr>
            <a:r>
              <a:rPr lang="cs-CZ" altLang="cs-CZ" sz="1600" dirty="0"/>
              <a:t>                    –   9. až 10. stol. uvnitř hradišť, od 11. stol. mimo (Zbečno, </a:t>
            </a:r>
            <a:r>
              <a:rPr lang="cs-CZ" altLang="cs-CZ" sz="1600" dirty="0" err="1"/>
              <a:t>Živhošť</a:t>
            </a:r>
            <a:r>
              <a:rPr lang="cs-CZ" altLang="cs-CZ" sz="1600" dirty="0"/>
              <a:t>)</a:t>
            </a:r>
          </a:p>
          <a:p>
            <a:pPr marL="0" indent="0">
              <a:buNone/>
            </a:pPr>
            <a:r>
              <a:rPr lang="cs-CZ" altLang="cs-CZ" sz="1600" dirty="0"/>
              <a:t>                    –   přemyslovské:   doloženy písemně (Boleslav, Tetín)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–   funkce:  rezidenční, ekonomické, kultovní a obrané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–   zatíženy dávkami, robotami a platy nebo specializovanou produkcí služeb nebo výrobků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–   v čele </a:t>
            </a:r>
            <a:r>
              <a:rPr lang="cs-CZ" altLang="cs-CZ" sz="1600" dirty="0" err="1"/>
              <a:t>villicus</a:t>
            </a:r>
            <a:r>
              <a:rPr lang="cs-CZ" altLang="cs-CZ" sz="1600" dirty="0"/>
              <a:t> (správce) shromažďující dávky z okolí;   při pobytu panovníka oděvy, potraviny a nápoje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          Čechy:      </a:t>
            </a:r>
            <a:r>
              <a:rPr lang="cs-CZ" altLang="cs-CZ" sz="1600" dirty="0" err="1"/>
              <a:t>Hradsko</a:t>
            </a:r>
            <a:r>
              <a:rPr lang="cs-CZ" altLang="cs-CZ" sz="1600" dirty="0"/>
              <a:t> u Mšena – první objev dvorce v Čechách:  1971-3  M. Šolle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          Morava:   </a:t>
            </a:r>
            <a:r>
              <a:rPr lang="cs-CZ" altLang="cs-CZ" sz="1600" dirty="0" err="1"/>
              <a:t>Pohansko</a:t>
            </a:r>
            <a:r>
              <a:rPr lang="cs-CZ" altLang="cs-CZ" sz="1600" dirty="0"/>
              <a:t> u Břeclavi (první výzkum tohoto typu), </a:t>
            </a:r>
            <a:r>
              <a:rPr lang="cs-CZ" altLang="cs-CZ" sz="1600" dirty="0" err="1"/>
              <a:t>Ducové</a:t>
            </a:r>
            <a:endParaRPr lang="cs-CZ" altLang="cs-CZ" sz="1600" dirty="0"/>
          </a:p>
          <a:p>
            <a:pPr>
              <a:lnSpc>
                <a:spcPct val="80000"/>
              </a:lnSpc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          1) </a:t>
            </a:r>
            <a:r>
              <a:rPr lang="cs-CZ" altLang="cs-CZ" sz="1600" b="1" dirty="0"/>
              <a:t>lovecké</a:t>
            </a:r>
            <a:r>
              <a:rPr lang="cs-CZ" altLang="cs-CZ" sz="1600" dirty="0"/>
              <a:t> – </a:t>
            </a:r>
            <a:r>
              <a:rPr lang="cs-CZ" altLang="cs-CZ" sz="1600" dirty="0" err="1"/>
              <a:t>záp</a:t>
            </a:r>
            <a:r>
              <a:rPr lang="cs-CZ" altLang="cs-CZ" sz="1600" dirty="0"/>
              <a:t>. a již. okraj středních Čech (Zbečno, Starý Kanin, Kamýk, Živohošť, atd.) a </a:t>
            </a:r>
            <a:r>
              <a:rPr lang="cs-CZ" altLang="cs-CZ" sz="1600" dirty="0" err="1"/>
              <a:t>vých</a:t>
            </a:r>
            <a:r>
              <a:rPr lang="cs-CZ" altLang="cs-CZ" sz="1600" dirty="0"/>
              <a:t>. Č.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          2) </a:t>
            </a:r>
            <a:r>
              <a:rPr lang="cs-CZ" altLang="cs-CZ" sz="1600" b="1" dirty="0"/>
              <a:t>hospodářské</a:t>
            </a:r>
            <a:r>
              <a:rPr lang="cs-CZ" altLang="cs-CZ" sz="1600" dirty="0"/>
              <a:t>  –  úrodné oblasti, obilní produkce (Radotín, St. Lysá, Sadská, Týnec n. Labem, Budyně n. Ohří 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          3) </a:t>
            </a:r>
            <a:r>
              <a:rPr lang="cs-CZ" altLang="cs-CZ" sz="1600" b="1" dirty="0"/>
              <a:t>hradské  </a:t>
            </a:r>
            <a:r>
              <a:rPr lang="cs-CZ" altLang="cs-CZ" sz="1600" dirty="0"/>
              <a:t>–  vázány na správní hrady, náročnější řemeslná výroba</a:t>
            </a:r>
            <a:endParaRPr lang="cs-CZ" altLang="cs-CZ" sz="1600" b="1" dirty="0"/>
          </a:p>
          <a:p>
            <a:pPr marL="0" indent="0">
              <a:buNone/>
            </a:pPr>
            <a:endParaRPr lang="cs-CZ" altLang="cs-CZ" sz="1600" b="1" dirty="0"/>
          </a:p>
          <a:p>
            <a:pPr marL="0" indent="0">
              <a:buNone/>
            </a:pPr>
            <a:endParaRPr lang="cs-CZ" altLang="cs-CZ" sz="1600" b="1" dirty="0"/>
          </a:p>
          <a:p>
            <a:r>
              <a:rPr lang="cs-CZ" altLang="cs-CZ" sz="1600" b="1" dirty="0"/>
              <a:t>Svobodné  obyvatelstvo:    </a:t>
            </a:r>
            <a:r>
              <a:rPr lang="cs-CZ" altLang="cs-CZ" sz="1600" dirty="0"/>
              <a:t>a) </a:t>
            </a:r>
            <a:r>
              <a:rPr lang="cs-CZ" altLang="cs-CZ" sz="1600" u="sng" dirty="0"/>
              <a:t>tzv. knížecí sedláci</a:t>
            </a:r>
            <a:r>
              <a:rPr lang="cs-CZ" altLang="cs-CZ" sz="1600" dirty="0"/>
              <a:t>  –  dědici (</a:t>
            </a:r>
            <a:r>
              <a:rPr lang="cs-CZ" altLang="cs-CZ" sz="1600" dirty="0" err="1"/>
              <a:t>rustices</a:t>
            </a:r>
            <a:r>
              <a:rPr lang="cs-CZ" altLang="cs-CZ" sz="1600" dirty="0"/>
              <a:t>): podléhali jen knížeti, obdělávali půdu v dědičné držbě</a:t>
            </a:r>
          </a:p>
          <a:p>
            <a:pPr marL="0" indent="0">
              <a:buNone/>
            </a:pPr>
            <a:r>
              <a:rPr lang="cs-CZ" altLang="cs-CZ" sz="1600" dirty="0"/>
              <a:t>                                                                                              –  užívali půdu svobodně, dokud kníže neprojevil své dispoziční právo </a:t>
            </a:r>
          </a:p>
          <a:p>
            <a:pPr>
              <a:buNone/>
            </a:pPr>
            <a:endParaRPr lang="cs-CZ" altLang="cs-CZ" sz="1600" dirty="0"/>
          </a:p>
          <a:p>
            <a:pPr>
              <a:buNone/>
            </a:pPr>
            <a:r>
              <a:rPr lang="cs-CZ" altLang="cs-CZ" sz="1600" dirty="0"/>
              <a:t>                                                      b) </a:t>
            </a:r>
            <a:r>
              <a:rPr lang="cs-CZ" altLang="cs-CZ" sz="1600" u="sng" dirty="0"/>
              <a:t>hosté (</a:t>
            </a:r>
            <a:r>
              <a:rPr lang="cs-CZ" altLang="cs-CZ" sz="1600" u="sng" dirty="0" err="1"/>
              <a:t>hospites</a:t>
            </a:r>
            <a:r>
              <a:rPr lang="cs-CZ" altLang="cs-CZ" sz="1600" u="sng" dirty="0"/>
              <a:t>)</a:t>
            </a:r>
            <a:r>
              <a:rPr lang="cs-CZ" altLang="cs-CZ" sz="1600" dirty="0"/>
              <a:t>  –  sedláci hospodařící na cizí půdě, odvádějící příslušné dávky a roboty </a:t>
            </a:r>
          </a:p>
          <a:p>
            <a:pPr>
              <a:buNone/>
            </a:pPr>
            <a:r>
              <a:rPr lang="cs-CZ" altLang="cs-CZ" sz="1600" dirty="0"/>
              <a:t>                                                                                             (cizinci, obchodníci)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6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b="1" i="1" dirty="0"/>
              <a:t>          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18168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774109"/>
            <a:ext cx="5210175" cy="611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48001"/>
            <a:ext cx="4148139" cy="382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827"/>
            <a:ext cx="3979863" cy="29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588250" y="333376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Bedřichův Světec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44" y="4549776"/>
            <a:ext cx="1905794" cy="19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81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327" y="-104503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           První hrady a struktura majetkové držby v Čechách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263" y="1221060"/>
            <a:ext cx="11721737" cy="5676128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/>
              <a:t>Konec 11. stol.  </a:t>
            </a:r>
            <a:r>
              <a:rPr lang="cs-CZ" sz="2300" dirty="0"/>
              <a:t> –  stabilizace vlastnictví, modernizace (výstavba) země (Vratislav Vaníček)</a:t>
            </a:r>
          </a:p>
          <a:p>
            <a:r>
              <a:rPr lang="cs-CZ" sz="2300" b="1" dirty="0"/>
              <a:t>Konec. 12. stol.  </a:t>
            </a:r>
            <a:r>
              <a:rPr lang="cs-CZ" sz="2300" dirty="0"/>
              <a:t>–  výstavba prvních kamenných hradů v režii cizích rodů (Přimda)   </a:t>
            </a:r>
          </a:p>
          <a:p>
            <a:pPr marL="0" indent="0">
              <a:buNone/>
            </a:pPr>
            <a:r>
              <a:rPr lang="cs-CZ" sz="2300" dirty="0"/>
              <a:t>                                  –  v raném středověku existovalo menší pozemkové vlastnictví méně významných</a:t>
            </a:r>
          </a:p>
          <a:p>
            <a:pPr marL="0" indent="0">
              <a:buNone/>
            </a:pPr>
            <a:r>
              <a:rPr lang="cs-CZ" sz="2300" dirty="0"/>
              <a:t>                                       příslušníků původních klanů (</a:t>
            </a:r>
            <a:r>
              <a:rPr lang="cs-CZ" sz="2300" dirty="0" err="1"/>
              <a:t>familie</a:t>
            </a:r>
            <a:r>
              <a:rPr lang="cs-CZ" sz="2300" dirty="0"/>
              <a:t>), které nezískaly panovníkovu přízeň a úřad</a:t>
            </a:r>
          </a:p>
          <a:p>
            <a:pPr marL="0" indent="0">
              <a:buNone/>
            </a:pPr>
            <a:r>
              <a:rPr lang="cs-CZ" sz="2300" dirty="0"/>
              <a:t>                                  –  současná historiografie odmítá vlastnictví země centrální mocí  (tzv. služebnou organizaci)</a:t>
            </a:r>
          </a:p>
          <a:p>
            <a:pPr marL="0" indent="0">
              <a:buNone/>
            </a:pPr>
            <a:r>
              <a:rPr lang="cs-CZ" sz="2300" dirty="0"/>
              <a:t> </a:t>
            </a:r>
          </a:p>
          <a:p>
            <a:pPr marL="0" indent="0">
              <a:buNone/>
            </a:pPr>
            <a:r>
              <a:rPr lang="cs-CZ" sz="2300" dirty="0"/>
              <a:t>                                  –  struktury českého státu:    rodová samospráva (kontinuita vlastnictví)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            vrstva svobodných (odvádění dávek)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            panovnické velkostatky (obhospodařované ze dvorců)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            hradská organizace (úloha správní)</a:t>
            </a:r>
          </a:p>
          <a:p>
            <a:pPr marL="0" indent="0">
              <a:buNone/>
            </a:pPr>
            <a:endParaRPr lang="cs-CZ" sz="2300" dirty="0"/>
          </a:p>
          <a:p>
            <a:r>
              <a:rPr lang="cs-CZ" sz="2300" b="1" dirty="0"/>
              <a:t>Svobodná držba   </a:t>
            </a:r>
            <a:r>
              <a:rPr lang="cs-CZ" sz="2300" dirty="0"/>
              <a:t>–  před 13. stol.:  šlechta se podílela na formování společenských a právních norem </a:t>
            </a:r>
          </a:p>
          <a:p>
            <a:pPr marL="0" indent="0">
              <a:buNone/>
            </a:pPr>
            <a:r>
              <a:rPr lang="cs-CZ" sz="2300" dirty="0"/>
              <a:t>                                     –  měla normativní charakter (právní normy)</a:t>
            </a:r>
          </a:p>
          <a:p>
            <a:pPr marL="0" indent="0">
              <a:buNone/>
            </a:pPr>
            <a:r>
              <a:rPr lang="cs-CZ" sz="2300" dirty="0"/>
              <a:t>                                     –   částečně vycházela z původní klanové držby nezávislé na panovníkovi </a:t>
            </a:r>
          </a:p>
          <a:p>
            <a:pPr marL="0" indent="0">
              <a:buNone/>
            </a:pPr>
            <a:r>
              <a:rPr lang="cs-CZ" sz="2300" dirty="0"/>
              <a:t>                                     –   vzor:   tzv. barbarské zákoníky:   kodifikují lokální zvyková práva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                        doplňují je prvky římského práva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                         přizpůsobují je potřebám církve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6051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C723A7A3-175C-5757-320E-628A907AC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6172200" cy="85725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Pozemkové vlastnictví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DF6E67-71D9-556F-0C3D-68A1A932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304925"/>
            <a:ext cx="10963275" cy="55530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600" b="1" dirty="0"/>
              <a:t>1189:</a:t>
            </a:r>
            <a:r>
              <a:rPr lang="cs-CZ" sz="1600" dirty="0"/>
              <a:t> </a:t>
            </a:r>
            <a:r>
              <a:rPr lang="cs-CZ" sz="1600" b="1" dirty="0"/>
              <a:t>Statuta Konráda Oty  </a:t>
            </a:r>
            <a:r>
              <a:rPr lang="cs-CZ" sz="1600" dirty="0"/>
              <a:t>–  zákoník vyhlášený v Sadské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–  1. bod: nenapadnutelná držba pozemkového majetku nobility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….“všechna </a:t>
            </a:r>
            <a:r>
              <a:rPr lang="cs-CZ" sz="1600" dirty="0" err="1"/>
              <a:t>hereditates</a:t>
            </a:r>
            <a:r>
              <a:rPr lang="cs-CZ" sz="1600" dirty="0"/>
              <a:t> („dědiny“ = pozemkové majetky), které urození muži drželi spravedlivě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a v pokoji za Konráda Oty, mají držet i nadále …“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– </a:t>
            </a:r>
            <a:r>
              <a:rPr lang="cs-CZ" sz="1600" b="1" dirty="0"/>
              <a:t>1222</a:t>
            </a:r>
            <a:r>
              <a:rPr lang="cs-CZ" sz="1600" dirty="0"/>
              <a:t>:   nejstarší verze statut v listině pro  šlechtu na Znojemsku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potvrzení:  </a:t>
            </a:r>
            <a:r>
              <a:rPr lang="cs-CZ" sz="1600" b="1" dirty="0"/>
              <a:t>1229</a:t>
            </a:r>
            <a:r>
              <a:rPr lang="cs-CZ" sz="1600" dirty="0"/>
              <a:t>:  listina pro Brněnsko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</a:t>
            </a:r>
            <a:r>
              <a:rPr lang="cs-CZ" sz="1600" b="1" dirty="0"/>
              <a:t>1237</a:t>
            </a:r>
            <a:r>
              <a:rPr lang="cs-CZ" sz="1600" dirty="0"/>
              <a:t>:  listina pro Břeclavsko                              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1248/9  </a:t>
            </a:r>
            <a:r>
              <a:rPr lang="cs-CZ" sz="1600" dirty="0"/>
              <a:t> –   vyvrcholil rozpor mezi starou </a:t>
            </a:r>
            <a:r>
              <a:rPr lang="cs-CZ" sz="1600" dirty="0" err="1"/>
              <a:t>beneficiární</a:t>
            </a:r>
            <a:r>
              <a:rPr lang="cs-CZ" sz="1600" dirty="0"/>
              <a:t> a novou pozemkovou šlechtou (povstání Přemysla II.)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–   šlechta vystupuje jako právně zajištěná vlastnická skupina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Za Václava I. (</a:t>
            </a:r>
            <a:r>
              <a:rPr lang="cs-CZ" sz="1600" dirty="0"/>
              <a:t>1205 – 1253)  –  hradská soustava přestala ve své klasické podobě existovat</a:t>
            </a:r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5D6FBBD-9310-6FD7-D6BB-F8A0728E7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5488" y="1524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Kolonizace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7E930A9-D89E-85C8-BE3D-75AA4A3F2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9649" y="1143000"/>
            <a:ext cx="10963275" cy="5638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10. až 12/13. stol.:  vnitřní  </a:t>
            </a:r>
            <a:r>
              <a:rPr lang="cs-CZ" altLang="cs-CZ" sz="1600" dirty="0"/>
              <a:t>–  osídlování poloh ve vyšších nadmořských výškách kolonisty ze starého sídelního území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13. až 14. stol.:  vnější  </a:t>
            </a:r>
            <a:r>
              <a:rPr lang="cs-CZ" altLang="cs-CZ" sz="1600" dirty="0"/>
              <a:t>–   řízené osídlování neobsazených poloh,  kolonisté z německy mluvících zemí (Rakousko, Porýní)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Organizátor </a:t>
            </a:r>
            <a:r>
              <a:rPr lang="cs-CZ" altLang="cs-CZ" sz="1600" dirty="0"/>
              <a:t> –  panovník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                           –  církev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                           –  šlechta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                           –  bohatí měšťané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Lokátoři  </a:t>
            </a:r>
            <a:r>
              <a:rPr lang="cs-CZ" altLang="cs-CZ" sz="1600" dirty="0"/>
              <a:t>–  zakladatelé nových vesnic a měst:  znalci právních norem a zkušení organizátoři 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err="1"/>
              <a:t>Konizační</a:t>
            </a:r>
            <a:r>
              <a:rPr lang="cs-CZ" altLang="cs-CZ" sz="1600" b="1" dirty="0"/>
              <a:t> proces</a:t>
            </a:r>
            <a:r>
              <a:rPr lang="cs-CZ" altLang="cs-CZ" sz="1600" dirty="0"/>
              <a:t>  –   nové obyvatelstvo do kolonizovaných oblastí přinášelo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                             a)  vlastní právní normy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                             b)   sociální zvyklosti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                             c)   nové technologie (řemeslníci, obchodníci, horníci)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>
            <a:extLst>
              <a:ext uri="{FF2B5EF4-FFF2-40B4-BE49-F238E27FC236}">
                <a16:creationId xmlns:a16="http://schemas.microsoft.com/office/drawing/2014/main" id="{82935E2B-435B-01E1-5975-F6817C3628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2475" y="685800"/>
            <a:ext cx="11439525" cy="638175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cs-CZ" altLang="cs-CZ" sz="1350" dirty="0"/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Domácí obyvatelstvo  </a:t>
            </a:r>
            <a:r>
              <a:rPr lang="cs-CZ" altLang="cs-CZ" sz="1800" dirty="0"/>
              <a:t>–  v osídlovacím (kolonizačním) procesu hrálo výraznou roli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–  aktivní recepce nových metod a poznatků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–  úspěch nezávisel na počtu nově příchozích, ale na jejich vyspělosti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(znalosti, organizační schopnosti)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Charakter pronikání  </a:t>
            </a:r>
            <a:r>
              <a:rPr lang="cs-CZ" altLang="cs-CZ" sz="1800" dirty="0"/>
              <a:t>–  nešlo o masové pronikání, ale rychlé přejímání právních norem, způsobu hospodaření,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vyspělejších technologií, životního stylu a nového hodnotového systému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Demografický transfer  </a:t>
            </a:r>
            <a:r>
              <a:rPr lang="cs-CZ" altLang="cs-CZ" sz="1800" dirty="0"/>
              <a:t>–   nejsou doklady masivního přesídlování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–   v rámci emfyteutické kolonizace došlo během století k přesunu nejvýše </a:t>
            </a:r>
            <a:r>
              <a:rPr lang="cs-CZ" altLang="cs-CZ" sz="1800" b="1" dirty="0"/>
              <a:t>200 000 obyvatel </a:t>
            </a:r>
          </a:p>
          <a:p>
            <a:pPr marL="0" indent="0">
              <a:buNone/>
              <a:defRPr/>
            </a:pPr>
            <a:r>
              <a:rPr lang="cs-CZ" altLang="cs-CZ" sz="1800" b="1" dirty="0"/>
              <a:t>                                                     </a:t>
            </a:r>
            <a:r>
              <a:rPr lang="cs-CZ" altLang="cs-CZ" sz="1800" dirty="0"/>
              <a:t>(od Baltu po jižní hranice Uher)</a:t>
            </a:r>
          </a:p>
          <a:p>
            <a:pPr marL="0" indent="0">
              <a:buNone/>
              <a:defRPr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Populační nárůst  </a:t>
            </a:r>
            <a:r>
              <a:rPr lang="cs-CZ" altLang="cs-CZ" sz="1800" dirty="0"/>
              <a:t>–  </a:t>
            </a:r>
            <a:r>
              <a:rPr lang="cs-CZ" altLang="cs-CZ" sz="1800" b="1" dirty="0"/>
              <a:t>13. stol.:</a:t>
            </a:r>
            <a:r>
              <a:rPr lang="cs-CZ" altLang="cs-CZ" sz="1800" dirty="0"/>
              <a:t>   počet obyvatel v českých zemích se více než zdvojnásobil:   </a:t>
            </a:r>
            <a:r>
              <a:rPr lang="cs-CZ" altLang="cs-CZ" sz="1800" b="1" dirty="0"/>
              <a:t>2,5 – 3 miliony lidí  </a:t>
            </a:r>
          </a:p>
          <a:p>
            <a:pPr marL="0" indent="0">
              <a:buNone/>
              <a:defRPr/>
            </a:pPr>
            <a:r>
              <a:rPr lang="cs-CZ" altLang="cs-CZ" sz="1800" b="1" dirty="0"/>
              <a:t>                                                            </a:t>
            </a:r>
            <a:r>
              <a:rPr lang="cs-CZ" altLang="cs-CZ" sz="1800" dirty="0"/>
              <a:t>(oproti předchozímu století)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endParaRPr lang="cs-CZ" altLang="cs-CZ" sz="1800" dirty="0"/>
          </a:p>
          <a:p>
            <a:pPr>
              <a:defRPr/>
            </a:pPr>
            <a:endParaRPr lang="cs-CZ" altLang="cs-CZ" sz="1600" dirty="0"/>
          </a:p>
          <a:p>
            <a:pPr>
              <a:buFontTx/>
              <a:buNone/>
              <a:defRPr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2ED9E-E49E-3AEE-D7AA-79DCF210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43075"/>
            <a:ext cx="12049126" cy="531653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2300" b="1" dirty="0"/>
              <a:t>1. Raně středověká (vnitřní)</a:t>
            </a:r>
            <a:r>
              <a:rPr lang="cs-CZ" sz="2300" dirty="0"/>
              <a:t>:    </a:t>
            </a:r>
            <a:r>
              <a:rPr lang="cs-CZ" sz="2300" b="1" dirty="0"/>
              <a:t>a)  staro- a </a:t>
            </a:r>
            <a:r>
              <a:rPr lang="cs-CZ" sz="2300" b="1" dirty="0" err="1"/>
              <a:t>středohradištní</a:t>
            </a:r>
            <a:r>
              <a:rPr lang="cs-CZ" sz="2300" b="1" dirty="0"/>
              <a:t>:   6. – 1. pol. 10. stol.: </a:t>
            </a:r>
            <a:r>
              <a:rPr lang="cs-CZ" sz="2300" dirty="0"/>
              <a:t>    osídlování země slovanským obyvatelstvem  (předěl kol. r. 1000)</a:t>
            </a:r>
          </a:p>
          <a:p>
            <a:pPr marL="0" indent="0">
              <a:buNone/>
              <a:defRPr/>
            </a:pPr>
            <a:endParaRPr lang="cs-CZ" sz="2300" dirty="0"/>
          </a:p>
          <a:p>
            <a:pPr marL="0" indent="0">
              <a:buNone/>
              <a:defRPr/>
            </a:pPr>
            <a:r>
              <a:rPr lang="cs-CZ" sz="2300" dirty="0"/>
              <a:t>                                                             </a:t>
            </a:r>
            <a:r>
              <a:rPr lang="cs-CZ" sz="2300" b="1" dirty="0"/>
              <a:t>b)  mlado a pozdně hradištní:  2. pol. 10. stol.  </a:t>
            </a:r>
            <a:r>
              <a:rPr lang="pt-BR" sz="2300" b="1" dirty="0"/>
              <a:t>–</a:t>
            </a:r>
            <a:r>
              <a:rPr lang="cs-CZ" sz="2300" b="1" dirty="0"/>
              <a:t>  </a:t>
            </a:r>
            <a:r>
              <a:rPr lang="pt-BR" sz="2300" b="1" dirty="0"/>
              <a:t>12</a:t>
            </a:r>
            <a:r>
              <a:rPr lang="cs-CZ" sz="2300" b="1" dirty="0"/>
              <a:t>/13. </a:t>
            </a:r>
            <a:r>
              <a:rPr lang="pt-BR" sz="2300" b="1" dirty="0"/>
              <a:t>.</a:t>
            </a:r>
            <a:r>
              <a:rPr lang="cs-CZ" sz="2300" b="1" dirty="0"/>
              <a:t> stol.:  </a:t>
            </a:r>
            <a:r>
              <a:rPr lang="cs-CZ" sz="2300" dirty="0"/>
              <a:t>  rozšiřování sídelní plochy do vyšších poloh</a:t>
            </a:r>
          </a:p>
          <a:p>
            <a:pPr marL="0" indent="0">
              <a:buNone/>
              <a:defRPr/>
            </a:pPr>
            <a:r>
              <a:rPr lang="cs-CZ" sz="2300" dirty="0"/>
              <a:t>                                                                                                                                                                                 vesnice a pohřebiště (řadové uspořádání) </a:t>
            </a:r>
          </a:p>
          <a:p>
            <a:pPr marL="0" indent="0">
              <a:buNone/>
              <a:defRPr/>
            </a:pPr>
            <a:r>
              <a:rPr lang="cs-CZ" sz="2300" dirty="0"/>
              <a:t>                                                                                                                                                                                 správa:  tzv. hradská organizace:   </a:t>
            </a:r>
          </a:p>
          <a:p>
            <a:pPr marL="0" indent="0">
              <a:buNone/>
              <a:defRPr/>
            </a:pPr>
            <a:r>
              <a:rPr lang="cs-CZ" altLang="cs-CZ" sz="2300" b="1" dirty="0"/>
              <a:t>                                                                                                                                                                                 </a:t>
            </a:r>
            <a:r>
              <a:rPr lang="cs-CZ" altLang="cs-CZ" sz="2300" dirty="0"/>
              <a:t>Čechy:  od 2. pol. 10. stol.</a:t>
            </a:r>
            <a:r>
              <a:rPr lang="cs-CZ" altLang="cs-CZ" sz="2300" b="1" dirty="0"/>
              <a:t> </a:t>
            </a:r>
            <a:r>
              <a:rPr lang="cs-CZ" altLang="cs-CZ" sz="2300" dirty="0"/>
              <a:t> Boleslavové</a:t>
            </a:r>
            <a:endParaRPr lang="cs-CZ" sz="2300" dirty="0"/>
          </a:p>
          <a:p>
            <a:pPr marL="0" indent="0">
              <a:buNone/>
              <a:defRPr/>
            </a:pPr>
            <a:r>
              <a:rPr lang="cs-CZ" altLang="cs-CZ" sz="2300" dirty="0"/>
              <a:t>                                                                                                                                                                                 Morava: od  11. stol.: Oldřicha a Břetislav I.</a:t>
            </a:r>
            <a:endParaRPr lang="cs-CZ" sz="2300" dirty="0"/>
          </a:p>
          <a:p>
            <a:pPr marL="0" indent="0">
              <a:buNone/>
              <a:defRPr/>
            </a:pPr>
            <a:endParaRPr lang="cs-CZ" sz="2300" dirty="0"/>
          </a:p>
          <a:p>
            <a:pPr>
              <a:defRPr/>
            </a:pPr>
            <a:r>
              <a:rPr lang="cs-CZ" sz="2300" b="1" dirty="0"/>
              <a:t>2. Vrcholně středověká (vnější)</a:t>
            </a:r>
            <a:r>
              <a:rPr lang="cs-CZ" sz="2300" dirty="0"/>
              <a:t>:    </a:t>
            </a:r>
            <a:r>
              <a:rPr lang="pt-BR" sz="2300" b="1" dirty="0"/>
              <a:t>13.</a:t>
            </a:r>
            <a:r>
              <a:rPr lang="cs-CZ" sz="2300" b="1" dirty="0"/>
              <a:t> – 14.</a:t>
            </a:r>
            <a:r>
              <a:rPr lang="pt-BR" sz="2300" b="1" dirty="0"/>
              <a:t> stol.</a:t>
            </a:r>
            <a:r>
              <a:rPr lang="cs-CZ" sz="2300" b="1" dirty="0"/>
              <a:t>:   </a:t>
            </a:r>
            <a:r>
              <a:rPr lang="cs-CZ" sz="2300" dirty="0"/>
              <a:t>strukturální změny v osídlení:   stabilizované vesnice kolem </a:t>
            </a:r>
            <a:r>
              <a:rPr lang="cs-CZ" sz="2300" dirty="0" err="1"/>
              <a:t>plužina</a:t>
            </a:r>
            <a:r>
              <a:rPr lang="cs-CZ" sz="2300" dirty="0"/>
              <a:t> (pole)</a:t>
            </a:r>
          </a:p>
          <a:p>
            <a:pPr marL="0" indent="0">
              <a:buNone/>
              <a:defRPr/>
            </a:pPr>
            <a:r>
              <a:rPr lang="cs-CZ" sz="2300" dirty="0"/>
              <a:t>                                                                                                                                                       panská sídla (hrady, hrádky tvrze)</a:t>
            </a:r>
          </a:p>
          <a:p>
            <a:pPr marL="0" indent="0">
              <a:buNone/>
              <a:defRPr/>
            </a:pPr>
            <a:r>
              <a:rPr lang="cs-CZ" sz="2300" dirty="0"/>
              <a:t>                                                                                                                                                       institucionální města (řemesla, směna) </a:t>
            </a:r>
          </a:p>
          <a:p>
            <a:pPr marL="0" indent="0">
              <a:buNone/>
              <a:defRPr/>
            </a:pPr>
            <a:r>
              <a:rPr lang="cs-CZ" sz="2300" dirty="0"/>
              <a:t>                                                                                                                                                       církevní správa:  </a:t>
            </a:r>
            <a:r>
              <a:rPr lang="cs-CZ" sz="2300" dirty="0" err="1"/>
              <a:t>velkofarní</a:t>
            </a:r>
            <a:r>
              <a:rPr lang="cs-CZ" sz="2300" dirty="0"/>
              <a:t> systém, kláštery </a:t>
            </a:r>
          </a:p>
          <a:p>
            <a:pPr marL="0" indent="0">
              <a:buNone/>
              <a:defRPr/>
            </a:pPr>
            <a:r>
              <a:rPr lang="cs-CZ" sz="23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endParaRPr lang="cs-CZ" sz="15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72169E1-3CCB-2D8F-6DA2-A7CCAC517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8887" y="161925"/>
            <a:ext cx="7134225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Kolonizace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(osídlování)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C5A8EAE-A2EB-1E6B-37CA-4967894EF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Lokátor - </a:t>
            </a:r>
            <a:r>
              <a:rPr lang="cs-CZ" altLang="cs-CZ" sz="3200" b="1" dirty="0" err="1">
                <a:solidFill>
                  <a:srgbClr val="FF0000"/>
                </a:solidFill>
              </a:rPr>
              <a:t>šoltýs</a:t>
            </a:r>
            <a:r>
              <a:rPr lang="cs-CZ" altLang="cs-CZ" sz="3200" b="1" dirty="0">
                <a:solidFill>
                  <a:srgbClr val="FF0000"/>
                </a:solidFill>
              </a:rPr>
              <a:t> </a:t>
            </a:r>
            <a:br>
              <a:rPr lang="cs-CZ" altLang="cs-CZ" sz="3200" dirty="0">
                <a:solidFill>
                  <a:srgbClr val="006600"/>
                </a:solidFill>
              </a:rPr>
            </a:br>
            <a:r>
              <a:rPr lang="cs-CZ" altLang="cs-CZ" sz="3200" dirty="0">
                <a:solidFill>
                  <a:srgbClr val="006600"/>
                </a:solidFill>
              </a:rPr>
              <a:t>            </a:t>
            </a:r>
            <a:r>
              <a:rPr lang="cs-CZ" altLang="cs-CZ" sz="1800" b="1" dirty="0">
                <a:solidFill>
                  <a:srgbClr val="FF0000"/>
                </a:solidFill>
              </a:rPr>
              <a:t>(lat. </a:t>
            </a:r>
            <a:r>
              <a:rPr lang="cs-CZ" altLang="cs-CZ" sz="1800" b="1" dirty="0" err="1">
                <a:solidFill>
                  <a:srgbClr val="FF0000"/>
                </a:solidFill>
              </a:rPr>
              <a:t>Locare</a:t>
            </a:r>
            <a:r>
              <a:rPr lang="cs-CZ" altLang="cs-CZ" sz="1800" b="1" dirty="0">
                <a:solidFill>
                  <a:srgbClr val="FF0000"/>
                </a:solidFill>
              </a:rPr>
              <a:t> – umístit, dát místo; </a:t>
            </a:r>
            <a:r>
              <a:rPr lang="cs-CZ" altLang="cs-CZ" sz="1800" b="1" dirty="0" err="1">
                <a:solidFill>
                  <a:srgbClr val="FF0000"/>
                </a:solidFill>
              </a:rPr>
              <a:t>Schultheiss</a:t>
            </a:r>
            <a:r>
              <a:rPr lang="cs-CZ" altLang="cs-CZ" sz="1800" b="1" dirty="0">
                <a:solidFill>
                  <a:srgbClr val="FF0000"/>
                </a:solidFill>
              </a:rPr>
              <a:t> – vymahač závazku)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F7F20CC-E885-876D-00A5-CB53FA44A7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2475" y="1371600"/>
            <a:ext cx="11353800" cy="5791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1600" b="1" dirty="0"/>
              <a:t>2. pol. 12. stol.  </a:t>
            </a:r>
            <a:r>
              <a:rPr lang="cs-CZ" altLang="cs-CZ" sz="1600" dirty="0"/>
              <a:t>–  mezičlánek mezi vrchností a kolonisty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/>
              <a:t>                                  –  podnikatel, jehož úkolem bylo založení vesnice nebo města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/>
              <a:t>                                  –  odlesnění, rozparcelování půdy, zajištění osadníků, budování obydlí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–   sjednání smlouvy mezi vlastníkem pozemku a kolonisty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–   měšťané, řemeslníci, obchodníci, horníci (technologické znalosti)</a:t>
            </a:r>
          </a:p>
          <a:p>
            <a:pPr eaLnBrk="1" hangingPunct="1">
              <a:buFontTx/>
              <a:buNone/>
              <a:defRPr/>
            </a:pPr>
            <a:endParaRPr lang="cs-CZ" altLang="cs-CZ" sz="1600" dirty="0"/>
          </a:p>
          <a:p>
            <a:pPr eaLnBrk="1" hangingPunct="1">
              <a:defRPr/>
            </a:pPr>
            <a:r>
              <a:rPr lang="cs-CZ" altLang="cs-CZ" sz="1600" b="1" dirty="0"/>
              <a:t>Odměna  </a:t>
            </a:r>
            <a:r>
              <a:rPr lang="cs-CZ" altLang="cs-CZ" sz="1600" dirty="0"/>
              <a:t>–   půda, svobodná držba hospody nebo mlýna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/>
              <a:t>                      –   dědičná funkce (fojt, rychtář - zástupce vrchnosti na vesnici)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/>
              <a:t>                      –   osvobození od všech dávek (úplné nebo částečné: časový termín) </a:t>
            </a:r>
          </a:p>
          <a:p>
            <a:pPr eaLnBrk="1" hangingPunct="1">
              <a:buFontTx/>
              <a:buNone/>
              <a:defRPr/>
            </a:pPr>
            <a:endParaRPr lang="cs-CZ" altLang="cs-CZ" sz="1600" dirty="0"/>
          </a:p>
          <a:p>
            <a:pPr eaLnBrk="1" hangingPunct="1">
              <a:defRPr/>
            </a:pPr>
            <a:r>
              <a:rPr lang="cs-CZ" altLang="cs-CZ" sz="1600" b="1" dirty="0"/>
              <a:t>Svobody</a:t>
            </a:r>
            <a:r>
              <a:rPr lang="cs-CZ" altLang="cs-CZ" sz="1600" dirty="0"/>
              <a:t> </a:t>
            </a:r>
            <a:r>
              <a:rPr lang="cs-CZ" altLang="cs-CZ" sz="1600" b="1" dirty="0"/>
              <a:t>spjaté s “německým právem</a:t>
            </a:r>
            <a:r>
              <a:rPr lang="cs-CZ" altLang="cs-CZ" sz="1600" dirty="0"/>
              <a:t>“ –  dědičné užívání půdy (emfyteuze)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/>
              <a:t>                                                                            –  odvádění pevně sjednaných plateb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b="1" dirty="0"/>
              <a:t>                                                                            </a:t>
            </a:r>
            <a:r>
              <a:rPr lang="cs-CZ" altLang="cs-CZ" sz="1600" dirty="0"/>
              <a:t>–  možnost stěhování (po výkupu)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</a:t>
            </a:r>
          </a:p>
          <a:p>
            <a:pPr eaLnBrk="1" hangingPunct="1">
              <a:defRPr/>
            </a:pPr>
            <a:r>
              <a:rPr lang="cs-CZ" altLang="cs-CZ" sz="1600" b="1" dirty="0"/>
              <a:t>3/3 12. stol.  </a:t>
            </a:r>
            <a:r>
              <a:rPr lang="cs-CZ" altLang="cs-CZ" sz="1600" dirty="0"/>
              <a:t>–  kolonizace z německé strany:  Chebsko:   klášter ve </a:t>
            </a:r>
            <a:r>
              <a:rPr lang="cs-CZ" altLang="cs-CZ" sz="1600" dirty="0" err="1"/>
              <a:t>Waldsassen</a:t>
            </a:r>
            <a:r>
              <a:rPr lang="cs-CZ" altLang="cs-CZ" sz="1600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/>
              <a:t>                                                                                       Sušice a </a:t>
            </a:r>
            <a:r>
              <a:rPr lang="cs-CZ" altLang="cs-CZ" sz="1600" dirty="0" err="1"/>
              <a:t>Vitorazsko</a:t>
            </a:r>
            <a:r>
              <a:rPr lang="cs-CZ" altLang="cs-CZ" sz="1600" dirty="0"/>
              <a:t>: klášter ve Světlé (</a:t>
            </a:r>
            <a:r>
              <a:rPr lang="cs-CZ" altLang="cs-CZ" sz="1600" dirty="0" err="1"/>
              <a:t>Zwettl</a:t>
            </a:r>
            <a:r>
              <a:rPr lang="cs-CZ" altLang="cs-CZ" sz="1600" dirty="0"/>
              <a:t>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/>
              <a:t>                                                                                       cisterciácké řády – Plasy, Nepomuk, </a:t>
            </a:r>
            <a:r>
              <a:rPr lang="cs-CZ" altLang="cs-CZ" sz="1600" dirty="0" err="1"/>
              <a:t>premonstátky</a:t>
            </a:r>
            <a:r>
              <a:rPr lang="cs-CZ" altLang="cs-CZ" sz="1600" dirty="0"/>
              <a:t> z Doksan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akladani">
            <a:extLst>
              <a:ext uri="{FF2B5EF4-FFF2-40B4-BE49-F238E27FC236}">
                <a16:creationId xmlns:a16="http://schemas.microsoft.com/office/drawing/2014/main" id="{F73A5644-ADC3-5807-6085-441FF122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181FF55F-782F-7ACD-E57A-8E04D2072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2014"/>
            <a:ext cx="9144000" cy="915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Heidelberský rukopis Saského zrcadla: německá kolonizace na východ, kol. r. 1300.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Nahoře:  lokátor (s kloboukem) přebírá zakládací listinu od vlastníka půdy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Dole:      lokátor je zachycen jako rychtář v jím založené vesnici.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f.ujep.cz/velimsky/cs_1_1/05CS/05cs0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" t="1407"/>
          <a:stretch>
            <a:fillRect/>
          </a:stretch>
        </p:blipFill>
        <p:spPr bwMode="auto">
          <a:xfrm>
            <a:off x="1981200" y="304800"/>
            <a:ext cx="8458200" cy="6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71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ACF47CF8-2EED-FD5F-12A7-F59095426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4213" y="762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Církevní organizace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695669-7116-DB38-C286-ACE752EA4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219200"/>
            <a:ext cx="11220450" cy="563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973  </a:t>
            </a:r>
            <a:r>
              <a:rPr lang="cs-CZ" sz="1800" dirty="0"/>
              <a:t> –  vzniklo </a:t>
            </a:r>
            <a:r>
              <a:rPr lang="cs-CZ" sz="1800" b="1" dirty="0"/>
              <a:t>pražské biskupství</a:t>
            </a:r>
            <a:r>
              <a:rPr lang="cs-CZ" sz="1800" dirty="0"/>
              <a:t>, které spadalo pod biskupství v Mohuči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–  dříve nelze hovořit o církevní organizaci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–  první pražský biskup: </a:t>
            </a:r>
            <a:r>
              <a:rPr lang="cs-CZ" sz="1800" b="1" dirty="0"/>
              <a:t>Dětmar</a:t>
            </a:r>
            <a:r>
              <a:rPr lang="cs-CZ" sz="1800" dirty="0"/>
              <a:t> (výchova kněží, svěcení kostelů)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–  druhý:  Slavníkovec </a:t>
            </a:r>
            <a:r>
              <a:rPr lang="cs-CZ" sz="1800" b="1" dirty="0"/>
              <a:t>Vojtěch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–  </a:t>
            </a:r>
            <a:r>
              <a:rPr lang="cs-CZ" sz="1800" b="1" dirty="0" err="1"/>
              <a:t>velkofarní</a:t>
            </a:r>
            <a:r>
              <a:rPr lang="cs-CZ" sz="1800" b="1" dirty="0"/>
              <a:t> organizaci </a:t>
            </a:r>
            <a:r>
              <a:rPr lang="cs-CZ" sz="1800" dirty="0"/>
              <a:t>tvořilo: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b) </a:t>
            </a:r>
            <a:r>
              <a:rPr lang="cs-CZ" sz="1800" b="1" dirty="0"/>
              <a:t>pražské biskupství</a:t>
            </a:r>
            <a:r>
              <a:rPr lang="cs-CZ" sz="1800" dirty="0"/>
              <a:t>  –  dohled nad liturgií (bohoslužby) a sakrální činností (svěcení kněží aj.)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a) </a:t>
            </a:r>
            <a:r>
              <a:rPr lang="cs-CZ" sz="1800" b="1" dirty="0"/>
              <a:t>kostely  </a:t>
            </a:r>
            <a:r>
              <a:rPr lang="cs-CZ" sz="1800" dirty="0"/>
              <a:t>–  panovnické:   pouze na centrálních hradech (vlastnické)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(Praha, Vyšehrad, Boleslav, Litoměřice, Olomouc, Litomyšl)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u nich: </a:t>
            </a:r>
            <a:r>
              <a:rPr lang="cs-CZ" sz="1800" b="1" dirty="0"/>
              <a:t>kolegiátní kapituly       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c) </a:t>
            </a:r>
            <a:r>
              <a:rPr lang="cs-CZ" sz="1800" b="1" dirty="0"/>
              <a:t>kláštery </a:t>
            </a:r>
            <a:r>
              <a:rPr lang="cs-CZ" sz="1800" dirty="0"/>
              <a:t> –  panovnické fundace, centra víry, hospod., vzdělanosti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–  zaopatření prvních řádů z knížecích majetků (lidé, půda, důchody).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B3658F-B59F-4661-05F3-BD5D2267A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475"/>
            <a:ext cx="11144250" cy="64198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1063 </a:t>
            </a:r>
            <a:r>
              <a:rPr lang="cs-CZ" sz="1800" dirty="0"/>
              <a:t> –  obnoveno </a:t>
            </a:r>
            <a:r>
              <a:rPr lang="cs-CZ" sz="1800" b="1" dirty="0"/>
              <a:t>moravské biskupství v Olomouci </a:t>
            </a:r>
            <a:r>
              <a:rPr lang="cs-CZ" sz="1800" dirty="0"/>
              <a:t>jako součásti římské církevní provincie mohučské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(mělo podobné postavení jako pražské)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 </a:t>
            </a:r>
            <a:r>
              <a:rPr lang="cs-CZ" sz="1800" b="1" dirty="0"/>
              <a:t>Od 12. stol.  </a:t>
            </a:r>
            <a:r>
              <a:rPr lang="cs-CZ" sz="1800" dirty="0"/>
              <a:t>–   sílí emancipační snahy církve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–   </a:t>
            </a:r>
            <a:r>
              <a:rPr lang="cs-CZ" sz="1800" dirty="0" err="1"/>
              <a:t>clunyjské</a:t>
            </a:r>
            <a:r>
              <a:rPr lang="cs-CZ" sz="1800" dirty="0"/>
              <a:t> hnutí: </a:t>
            </a:r>
            <a:r>
              <a:rPr lang="cs-CZ" sz="1800" b="1" dirty="0"/>
              <a:t>Jindřich Zdík </a:t>
            </a:r>
            <a:r>
              <a:rPr lang="cs-CZ" sz="1800" dirty="0"/>
              <a:t>prosadil církevní reformu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–    </a:t>
            </a:r>
            <a:r>
              <a:rPr lang="cs-CZ" sz="1800" b="1" dirty="0"/>
              <a:t>30. léta:  </a:t>
            </a:r>
            <a:r>
              <a:rPr lang="cs-CZ" sz="1800" dirty="0"/>
              <a:t>instituce </a:t>
            </a:r>
            <a:r>
              <a:rPr lang="cs-CZ" sz="1800" b="1" dirty="0"/>
              <a:t>arcijáhnů </a:t>
            </a:r>
            <a:r>
              <a:rPr lang="cs-CZ" sz="1800" dirty="0"/>
              <a:t>–</a:t>
            </a:r>
            <a:r>
              <a:rPr lang="cs-CZ" sz="1800" b="1" dirty="0"/>
              <a:t> </a:t>
            </a:r>
            <a:r>
              <a:rPr lang="cs-CZ" sz="1800" dirty="0"/>
              <a:t>první církevní hodnostáři nezávislí na světské moci.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1146 </a:t>
            </a:r>
            <a:r>
              <a:rPr lang="cs-CZ" sz="1800" dirty="0"/>
              <a:t>–  Zdík získal od knížete imunitu pro statky olomouckého biskupství.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                      Členění kostelů podle významu</a:t>
            </a:r>
            <a:r>
              <a:rPr lang="cs-CZ" sz="1800" dirty="0"/>
              <a:t>: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a)  katedrální chrám:  sídlo biskupa a kapituly (sbor kanovníků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b)  </a:t>
            </a:r>
            <a:r>
              <a:rPr lang="cs-CZ" sz="1800" dirty="0" err="1"/>
              <a:t>velkofarní</a:t>
            </a:r>
            <a:r>
              <a:rPr lang="cs-CZ" sz="1800" dirty="0"/>
              <a:t> a farní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c)   venkovské kostely (</a:t>
            </a:r>
            <a:r>
              <a:rPr lang="cs-CZ" sz="1800" dirty="0" err="1"/>
              <a:t>ecclesiae</a:t>
            </a:r>
            <a:r>
              <a:rPr lang="cs-CZ" sz="1800" dirty="0"/>
              <a:t> </a:t>
            </a:r>
            <a:r>
              <a:rPr lang="cs-CZ" sz="1800" dirty="0" err="1"/>
              <a:t>plebales</a:t>
            </a:r>
            <a:r>
              <a:rPr lang="cs-CZ" sz="1800" dirty="0"/>
              <a:t>) a kaple (</a:t>
            </a:r>
            <a:r>
              <a:rPr lang="cs-CZ" sz="1800" dirty="0" err="1"/>
              <a:t>ecclesiae</a:t>
            </a:r>
            <a:r>
              <a:rPr lang="cs-CZ" sz="1800" dirty="0"/>
              <a:t> </a:t>
            </a:r>
            <a:r>
              <a:rPr lang="cs-CZ" sz="1800" dirty="0" err="1"/>
              <a:t>filiae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AC17A2C-5E65-A801-36A2-2BF8B6D51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Mladohradištní</a:t>
            </a:r>
            <a:r>
              <a:rPr lang="cs-CZ" altLang="cs-CZ" sz="3200" b="1" dirty="0">
                <a:solidFill>
                  <a:srgbClr val="FF0000"/>
                </a:solidFill>
              </a:rPr>
              <a:t> pohřbívání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2. pol. 10. – 12. stol.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506230-F367-7A59-26D6-F507E568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1231899"/>
            <a:ext cx="11934824" cy="588327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cs-CZ" sz="2900" b="1" dirty="0"/>
              <a:t>Pohřebiště </a:t>
            </a:r>
            <a:r>
              <a:rPr lang="cs-CZ" sz="2900" dirty="0"/>
              <a:t> –  </a:t>
            </a:r>
            <a:r>
              <a:rPr lang="cs-CZ" sz="2900" b="1" dirty="0"/>
              <a:t>u většiny kontinuita pohřbívání od velkomoravského období:</a:t>
            </a:r>
            <a:r>
              <a:rPr lang="cs-CZ" sz="2900" dirty="0"/>
              <a:t>     pokračuje pohřbívání v natažené poloze </a:t>
            </a:r>
          </a:p>
          <a:p>
            <a:pPr marL="0" indent="0">
              <a:buNone/>
              <a:defRPr/>
            </a:pPr>
            <a:r>
              <a:rPr lang="cs-CZ" sz="2900" dirty="0"/>
              <a:t>                           –  </a:t>
            </a:r>
            <a:r>
              <a:rPr lang="cs-CZ" sz="2900" b="1" dirty="0"/>
              <a:t>horizontální rozšiřování:   </a:t>
            </a:r>
            <a:r>
              <a:rPr lang="cs-CZ" sz="2900" dirty="0"/>
              <a:t>Praha-Motol (9.–11. stol.), Rebešovice, Diváky, Prušánky 2 </a:t>
            </a:r>
          </a:p>
          <a:p>
            <a:pPr marL="0" indent="0">
              <a:buNone/>
              <a:defRPr/>
            </a:pPr>
            <a:r>
              <a:rPr lang="cs-CZ" sz="2900" dirty="0"/>
              <a:t>                           –  </a:t>
            </a:r>
            <a:r>
              <a:rPr lang="cs-CZ" sz="2900" b="1" dirty="0"/>
              <a:t>vertikální ukládání:  </a:t>
            </a:r>
            <a:r>
              <a:rPr lang="cs-CZ" sz="2900" dirty="0"/>
              <a:t>mrtví ukládáni do mělčích hrobů:  Předmostí, Pustiměř, </a:t>
            </a:r>
            <a:r>
              <a:rPr lang="cs-CZ" sz="2900" dirty="0" err="1"/>
              <a:t>Dol</a:t>
            </a:r>
            <a:r>
              <a:rPr lang="cs-CZ" sz="2900" dirty="0"/>
              <a:t>. Věstonice </a:t>
            </a:r>
          </a:p>
          <a:p>
            <a:pPr marL="0" indent="0">
              <a:buNone/>
              <a:defRPr/>
            </a:pPr>
            <a:r>
              <a:rPr lang="cs-CZ" sz="2900" dirty="0"/>
              <a:t>                           –  </a:t>
            </a:r>
            <a:r>
              <a:rPr lang="cs-CZ" sz="2900" b="1" dirty="0"/>
              <a:t>11. stol:  </a:t>
            </a:r>
            <a:r>
              <a:rPr lang="cs-CZ" sz="2900" dirty="0" err="1"/>
              <a:t>vznkají</a:t>
            </a:r>
            <a:r>
              <a:rPr lang="cs-CZ" sz="2900" dirty="0"/>
              <a:t> nové hřbitovy vzdálené od vesnice cca 2 km:  Holásky, Nová Dědina   </a:t>
            </a:r>
          </a:p>
          <a:p>
            <a:pPr marL="0" indent="0">
              <a:buNone/>
              <a:defRPr/>
            </a:pPr>
            <a:r>
              <a:rPr lang="cs-CZ" sz="2900" dirty="0"/>
              <a:t>               </a:t>
            </a:r>
            <a:endParaRPr lang="cs-CZ" sz="2900" b="1" dirty="0"/>
          </a:p>
          <a:p>
            <a:pPr>
              <a:defRPr/>
            </a:pPr>
            <a:r>
              <a:rPr lang="cs-CZ" sz="2900" b="1" dirty="0">
                <a:solidFill>
                  <a:srgbClr val="FF0000"/>
                </a:solidFill>
              </a:rPr>
              <a:t>Změny</a:t>
            </a:r>
            <a:r>
              <a:rPr lang="cs-CZ" sz="2900" dirty="0"/>
              <a:t>  –  pohřbívání v kostelích:  v blízkosti světců </a:t>
            </a:r>
          </a:p>
          <a:p>
            <a:pPr marL="0" indent="0">
              <a:buNone/>
              <a:defRPr/>
            </a:pPr>
            <a:r>
              <a:rPr lang="cs-CZ" sz="2900" dirty="0"/>
              <a:t>                       (ad </a:t>
            </a:r>
            <a:r>
              <a:rPr lang="cs-CZ" sz="2900" dirty="0" err="1"/>
              <a:t>sanctos</a:t>
            </a:r>
            <a:r>
              <a:rPr lang="cs-CZ" sz="2900" dirty="0"/>
              <a:t> –  víra, že při Posledním soudu bude pohřbený pod ochranou světce)</a:t>
            </a:r>
          </a:p>
          <a:p>
            <a:pPr marL="0" indent="0">
              <a:buNone/>
              <a:defRPr/>
            </a:pPr>
            <a:r>
              <a:rPr lang="cs-CZ" sz="2600" dirty="0"/>
              <a:t> </a:t>
            </a:r>
          </a:p>
          <a:p>
            <a:pPr marL="0" indent="0">
              <a:buNone/>
              <a:defRPr/>
            </a:pPr>
            <a:r>
              <a:rPr lang="cs-CZ" sz="2600" dirty="0"/>
              <a:t>                     </a:t>
            </a:r>
            <a:r>
              <a:rPr lang="cs-CZ" sz="3300" dirty="0"/>
              <a:t>–  </a:t>
            </a:r>
            <a:r>
              <a:rPr lang="cs-CZ" sz="3300" b="1" dirty="0"/>
              <a:t>10. stol.:  </a:t>
            </a:r>
            <a:r>
              <a:rPr lang="cs-CZ" sz="3300" dirty="0"/>
              <a:t>z hrobů mizí potravinové milodary (nádoby s poživatinami a nápoji)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–  </a:t>
            </a:r>
            <a:r>
              <a:rPr lang="cs-CZ" sz="3300" b="1" dirty="0"/>
              <a:t>10 až 11. stol.:  </a:t>
            </a:r>
            <a:r>
              <a:rPr lang="cs-CZ" sz="3300" dirty="0"/>
              <a:t>řadové uspořádání hrobů, které jsou mělčí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–  </a:t>
            </a:r>
            <a:r>
              <a:rPr lang="cs-CZ" sz="3300" b="1" dirty="0"/>
              <a:t>11. stol.: </a:t>
            </a:r>
            <a:r>
              <a:rPr lang="cs-CZ" sz="3300" dirty="0"/>
              <a:t> mizí zbraně, mrtví jsou vybavováni pouze šperky nebo mincemi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</a:t>
            </a:r>
            <a:r>
              <a:rPr lang="cs-CZ" sz="3300" b="1" dirty="0"/>
              <a:t>tzv. obol mrtvých </a:t>
            </a:r>
            <a:r>
              <a:rPr lang="cs-CZ" sz="3300" dirty="0"/>
              <a:t>(</a:t>
            </a:r>
            <a:r>
              <a:rPr lang="cs-CZ" sz="3300" dirty="0" err="1"/>
              <a:t>Charónva</a:t>
            </a:r>
            <a:r>
              <a:rPr lang="cs-CZ" sz="3300" dirty="0"/>
              <a:t> mince):  častější na Moravě (uherské, moravské a české ražby)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</a:t>
            </a:r>
            <a:r>
              <a:rPr lang="cs-CZ" sz="3300" b="1" dirty="0"/>
              <a:t>20. až 30. léta:  </a:t>
            </a:r>
            <a:r>
              <a:rPr lang="cs-CZ" sz="3300" b="1" u="sng" dirty="0"/>
              <a:t>esovité záušnice </a:t>
            </a:r>
            <a:r>
              <a:rPr lang="cs-CZ" sz="3300" dirty="0"/>
              <a:t>ze stříbra, bronzu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korálky:   skleněné, jantarové, polodrahokamy (křišťál, karneol, achát, aj.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prsteny:   páskové, spletené, skleněné, s očkem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–  </a:t>
            </a:r>
            <a:r>
              <a:rPr lang="cs-CZ" sz="3300" b="1" dirty="0"/>
              <a:t>11. až poč. 13. stol</a:t>
            </a:r>
            <a:r>
              <a:rPr lang="cs-CZ" sz="3300" dirty="0"/>
              <a:t>.:  mince jako </a:t>
            </a:r>
            <a:r>
              <a:rPr lang="cs-CZ" sz="3300" b="1" dirty="0"/>
              <a:t> </a:t>
            </a:r>
            <a:r>
              <a:rPr lang="cs-CZ" sz="3300" dirty="0"/>
              <a:t>“obol mrtvých” (doba oběhu před uložením?)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–  </a:t>
            </a:r>
            <a:r>
              <a:rPr lang="cs-CZ" sz="3300" b="1" dirty="0"/>
              <a:t>od konce 12. stol</a:t>
            </a:r>
            <a:r>
              <a:rPr lang="cs-CZ" sz="3300" dirty="0"/>
              <a:t>.:   postupně mizí mince i šperky</a:t>
            </a:r>
          </a:p>
          <a:p>
            <a:pPr marL="0" indent="0">
              <a:buNone/>
              <a:defRPr/>
            </a:pPr>
            <a:r>
              <a:rPr lang="cs-CZ" sz="3300" dirty="0"/>
              <a:t> 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b="1" dirty="0"/>
          </a:p>
        </p:txBody>
      </p:sp>
      <p:pic>
        <p:nvPicPr>
          <p:cNvPr id="10244" name="Obrázek 3">
            <a:extLst>
              <a:ext uri="{FF2B5EF4-FFF2-40B4-BE49-F238E27FC236}">
                <a16:creationId xmlns:a16="http://schemas.microsoft.com/office/drawing/2014/main" id="{3FE81AA1-F207-86E6-5538-8E452643E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19864"/>
            <a:ext cx="1562100" cy="147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1">
            <a:extLst>
              <a:ext uri="{FF2B5EF4-FFF2-40B4-BE49-F238E27FC236}">
                <a16:creationId xmlns:a16="http://schemas.microsoft.com/office/drawing/2014/main" id="{4A291FF8-C2A2-5D7E-319E-55986804F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4287"/>
            <a:ext cx="6858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ovéPole 2">
            <a:extLst>
              <a:ext uri="{FF2B5EF4-FFF2-40B4-BE49-F238E27FC236}">
                <a16:creationId xmlns:a16="http://schemas.microsoft.com/office/drawing/2014/main" id="{5364C71C-3DEF-32EC-EBE6-0A058EC51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638176"/>
            <a:ext cx="3943351" cy="132343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/>
              <a:t>      </a:t>
            </a:r>
            <a:r>
              <a:rPr lang="cs-CZ" altLang="cs-CZ" sz="2000" b="1" dirty="0">
                <a:solidFill>
                  <a:srgbClr val="FFFF00"/>
                </a:solidFill>
              </a:rPr>
              <a:t>Diváky, okr. Břeclav</a:t>
            </a:r>
            <a:r>
              <a:rPr lang="cs-CZ" altLang="cs-CZ" sz="2000" dirty="0">
                <a:solidFill>
                  <a:srgbClr val="FFFF00"/>
                </a:solidFill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FF00"/>
                </a:solidFill>
              </a:rPr>
              <a:t>tečkovaně: </a:t>
            </a:r>
            <a:r>
              <a:rPr lang="cs-CZ" altLang="cs-CZ" sz="2000" b="1" dirty="0" err="1">
                <a:solidFill>
                  <a:srgbClr val="FFFF00"/>
                </a:solidFill>
              </a:rPr>
              <a:t>středohradištní</a:t>
            </a:r>
            <a:r>
              <a:rPr lang="cs-CZ" altLang="cs-CZ" sz="2000" b="1" dirty="0">
                <a:solidFill>
                  <a:srgbClr val="FFFF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FF00"/>
                </a:solidFill>
              </a:rPr>
              <a:t>plnou čárou: </a:t>
            </a:r>
            <a:r>
              <a:rPr lang="cs-CZ" altLang="cs-CZ" sz="2000" b="1" dirty="0" err="1">
                <a:solidFill>
                  <a:srgbClr val="FFFF00"/>
                </a:solidFill>
              </a:rPr>
              <a:t>mladohradištní</a:t>
            </a:r>
            <a:r>
              <a:rPr lang="cs-CZ" altLang="cs-CZ" sz="2000" b="1" dirty="0">
                <a:solidFill>
                  <a:srgbClr val="FFFF0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AE1E9F-F0A3-A1B1-BB57-9A9E1117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1" y="228600"/>
            <a:ext cx="11525250" cy="6629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Kostelní hřbitovy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800" b="1" dirty="0"/>
              <a:t>11. stol.  </a:t>
            </a:r>
            <a:r>
              <a:rPr lang="cs-CZ" sz="1800" dirty="0"/>
              <a:t>–  u vlastnických kostelů na centrálních hradištích:   Budeč, Levý Hradec, St. Boleslav, Starý Plzenec, Praha-Hrad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–  zakládaly nové:  Uherské Hradiště-Sady:  celkem 943H:  87 </a:t>
            </a:r>
            <a:r>
              <a:rPr lang="cs-CZ" sz="1800" dirty="0" err="1"/>
              <a:t>středohradiětních</a:t>
            </a:r>
            <a:r>
              <a:rPr lang="cs-CZ" sz="1800" dirty="0"/>
              <a:t>,   856 </a:t>
            </a:r>
            <a:r>
              <a:rPr lang="cs-CZ" sz="1800" dirty="0" err="1"/>
              <a:t>mladohradištních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Znojmo-Hradiště, Olomouc, Brno, Znojmo - Hrad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 klášterní:   Olomouc - Hradisko, Třebíč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12. stol</a:t>
            </a:r>
            <a:r>
              <a:rPr lang="cs-CZ" sz="1800" dirty="0"/>
              <a:t>.  –  hřbitovy:  „</a:t>
            </a:r>
            <a:r>
              <a:rPr lang="cs-CZ" sz="1800" dirty="0" err="1"/>
              <a:t>locus</a:t>
            </a:r>
            <a:r>
              <a:rPr lang="cs-CZ" sz="1800" dirty="0"/>
              <a:t> </a:t>
            </a:r>
            <a:r>
              <a:rPr lang="cs-CZ" sz="1800" dirty="0" err="1"/>
              <a:t>sacer</a:t>
            </a:r>
            <a:r>
              <a:rPr lang="cs-CZ" sz="1800" dirty="0"/>
              <a:t>“  (posvátné místo), vysvěcený prostor ohrazen zdí, právo pohřbu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skupinové i řadové uspořádání hrobů  (Vysoká zahrada u D. Věstonic)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Náhrobní desky  </a:t>
            </a:r>
            <a:r>
              <a:rPr lang="cs-CZ" sz="1800" dirty="0"/>
              <a:t>–  Č:  Praha-Motol (7), Stará Boleslav, Radomyšl (44)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–  M.  Nová Dědina na Kroměřížsku, Pustiměř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Kamenné obložení  </a:t>
            </a:r>
            <a:r>
              <a:rPr lang="cs-CZ" sz="1800" dirty="0"/>
              <a:t>–  Č:  Stará Boleslav, Vyšehrad (kamenné sarkofágy  (11. a 12. stol.)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–  M.  Hradisko u Olomouce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Orientace hrobů</a:t>
            </a:r>
            <a:r>
              <a:rPr lang="cs-CZ" sz="1800" dirty="0"/>
              <a:t>  –  podle umístění oltáře  (Z – V)</a:t>
            </a:r>
          </a:p>
          <a:p>
            <a:pPr marL="0" indent="0">
              <a:buNone/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271FC6EE-28F2-D449-4629-61DFA4C99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Pohanské přežitky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73D4FB-5BA2-BA0B-3EB0-BD71B71E0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990600"/>
            <a:ext cx="11439525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sz="1600" b="1" dirty="0"/>
              <a:t>Kosmas  </a:t>
            </a:r>
            <a:r>
              <a:rPr lang="cs-CZ" sz="1600" dirty="0"/>
              <a:t> –   pranýřuje nedodržování křesťanských zásad při pohřbívání za Břetislava I. a II.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(pohřbívání na polích, lesích a rozcestích, tj. mimo církevně schválená pohřebiště)</a:t>
            </a:r>
          </a:p>
          <a:p>
            <a:pPr marL="0" indent="0">
              <a:buNone/>
              <a:defRPr/>
            </a:pPr>
            <a:endParaRPr lang="cs-CZ" sz="1600" b="1" dirty="0"/>
          </a:p>
          <a:p>
            <a:pPr marL="0" indent="0">
              <a:buNone/>
              <a:defRPr/>
            </a:pPr>
            <a:r>
              <a:rPr lang="cs-CZ" sz="1600" b="1" dirty="0"/>
              <a:t>Dekrety Břetislava I. (1035-55) a Břetislava II. (1092-1100</a:t>
            </a:r>
            <a:r>
              <a:rPr lang="cs-CZ" sz="1600" dirty="0"/>
              <a:t>)</a:t>
            </a:r>
          </a:p>
          <a:p>
            <a:pPr eaLnBrk="1" hangingPunct="1">
              <a:defRPr/>
            </a:pPr>
            <a:r>
              <a:rPr lang="cs-CZ" sz="1600" dirty="0"/>
              <a:t>informují o přestupcích proti křesťanským zásadám  (mnohoženství, rušení posvátných </a:t>
            </a:r>
            <a:r>
              <a:rPr lang="cs-CZ" sz="1600" dirty="0" err="1"/>
              <a:t>kultišť</a:t>
            </a:r>
            <a:r>
              <a:rPr lang="cs-CZ" sz="1600" dirty="0"/>
              <a:t>, zákaz pohanských obětí, regule pohřbívání aj.).</a:t>
            </a:r>
          </a:p>
          <a:p>
            <a:pPr eaLnBrk="1" hangingPunct="1">
              <a:defRPr/>
            </a:pPr>
            <a:r>
              <a:rPr lang="cs-CZ" sz="1600" dirty="0"/>
              <a:t>Vedle křesťanských prostých pohřbů (orientace V – Z) existovaly „pohanské“ hroby</a:t>
            </a:r>
          </a:p>
          <a:p>
            <a:pPr marL="0" indent="0">
              <a:buNone/>
              <a:defRPr/>
            </a:pPr>
            <a:r>
              <a:rPr lang="cs-CZ" sz="1600" dirty="0"/>
              <a:t>         Velké Hostěrádky  –  2 části pohřebiště:   jižní pohanská, severní křesťanská (12. stol.)</a:t>
            </a:r>
          </a:p>
          <a:p>
            <a:pPr marL="0" indent="0">
              <a:buNone/>
              <a:defRPr/>
            </a:pPr>
            <a:r>
              <a:rPr lang="cs-CZ" sz="1600" dirty="0"/>
              <a:t>         Žalany u Teplic  –  pohanská a křesťanská část rozdělena řadou kamenů</a:t>
            </a:r>
          </a:p>
          <a:p>
            <a:pPr eaLnBrk="1" hangingPunct="1">
              <a:defRPr/>
            </a:pP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    </a:t>
            </a:r>
            <a:r>
              <a:rPr lang="cs-CZ" sz="1600" b="1" dirty="0"/>
              <a:t>1.   Doklady předkřesťanských praktik:  </a:t>
            </a:r>
            <a:r>
              <a:rPr lang="cs-CZ" sz="1600" dirty="0"/>
              <a:t>(v období tzv. </a:t>
            </a:r>
            <a:r>
              <a:rPr lang="cs-CZ" sz="1600" dirty="0" err="1"/>
              <a:t>dvojvěří</a:t>
            </a:r>
            <a:r>
              <a:rPr lang="cs-CZ" sz="1600" dirty="0"/>
              <a:t>)</a:t>
            </a:r>
          </a:p>
          <a:p>
            <a:pPr marL="0" indent="0">
              <a:buNone/>
              <a:defRPr/>
            </a:pPr>
            <a:r>
              <a:rPr lang="cs-CZ" sz="1600" dirty="0"/>
              <a:t>           –    pohřební obětiny ve formě potravin </a:t>
            </a:r>
          </a:p>
          <a:p>
            <a:pPr marL="0" indent="0">
              <a:buNone/>
              <a:defRPr/>
            </a:pPr>
            <a:r>
              <a:rPr lang="cs-CZ" sz="1600" dirty="0"/>
              <a:t>           –    vaječné skořápky (9.-11. stol.)</a:t>
            </a:r>
          </a:p>
          <a:p>
            <a:pPr marL="0" indent="0">
              <a:buNone/>
              <a:defRPr/>
            </a:pPr>
            <a:r>
              <a:rPr lang="cs-CZ" sz="1600" dirty="0"/>
              <a:t>           –    pověrečné praktiky (metamorfované obětiny – obolus mrtvých)</a:t>
            </a:r>
          </a:p>
          <a:p>
            <a:pPr marL="0" indent="0">
              <a:buNone/>
              <a:defRPr/>
            </a:pPr>
            <a:r>
              <a:rPr lang="cs-CZ" sz="1600" dirty="0"/>
              <a:t>           –    mohylové pohřby, používání rakví z kmenů stromů </a:t>
            </a:r>
          </a:p>
          <a:p>
            <a:pPr marL="0" indent="0">
              <a:buNone/>
              <a:defRPr/>
            </a:pPr>
            <a:r>
              <a:rPr lang="cs-CZ" sz="1600" dirty="0"/>
              <a:t>           –    </a:t>
            </a:r>
            <a:r>
              <a:rPr lang="cs-CZ" sz="1600" dirty="0" err="1"/>
              <a:t>protivampyrické</a:t>
            </a:r>
            <a:r>
              <a:rPr lang="cs-CZ" sz="1600" dirty="0"/>
              <a:t> zásahy:  zatížení kameny, kámen v ústech, na břiše, dekapitace</a:t>
            </a:r>
          </a:p>
          <a:p>
            <a:pPr marL="0" indent="0">
              <a:buNone/>
              <a:defRPr/>
            </a:pPr>
            <a:r>
              <a:rPr lang="cs-CZ" sz="1600" dirty="0"/>
              <a:t>           –    základová oběť (živá, mrtvá)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r>
              <a:rPr lang="cs-CZ" sz="1600" b="1" dirty="0"/>
              <a:t>     2.   Doklady pohřebních obřadů </a:t>
            </a:r>
          </a:p>
          <a:p>
            <a:pPr marL="0" indent="0">
              <a:buNone/>
              <a:defRPr/>
            </a:pPr>
            <a:r>
              <a:rPr lang="cs-CZ" sz="1600" b="1" dirty="0"/>
              <a:t>           </a:t>
            </a:r>
            <a:r>
              <a:rPr lang="cs-CZ" sz="1600" dirty="0"/>
              <a:t>– </a:t>
            </a:r>
            <a:r>
              <a:rPr lang="cs-CZ" sz="1600" b="1" dirty="0"/>
              <a:t> </a:t>
            </a:r>
            <a:r>
              <a:rPr lang="cs-CZ" sz="1600" dirty="0"/>
              <a:t>noční bdění u mrtvého, budování pohřební stavby nad hrobem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705A92EC-1EF3-4BF0-C7CE-6A08FD219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Pisanki</a:t>
            </a:r>
            <a:r>
              <a:rPr lang="cs-CZ" altLang="cs-CZ" sz="3200" b="1" dirty="0">
                <a:solidFill>
                  <a:srgbClr val="FF0000"/>
                </a:solidFill>
              </a:rPr>
              <a:t> a chřestítka</a:t>
            </a:r>
          </a:p>
        </p:txBody>
      </p:sp>
      <p:sp>
        <p:nvSpPr>
          <p:cNvPr id="119811" name="Rectangle 5">
            <a:extLst>
              <a:ext uri="{FF2B5EF4-FFF2-40B4-BE49-F238E27FC236}">
                <a16:creationId xmlns:a16="http://schemas.microsoft.com/office/drawing/2014/main" id="{266438A3-EDE9-00F3-0777-DA507E7F9BD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1196976"/>
            <a:ext cx="5257800" cy="5400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b="1" dirty="0"/>
              <a:t>Hliněná malovaná vajíčka s glazovaným povrchem: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–  výzdoba:  motiv rybích šupin, spirála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červená nebo zelená barva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– symbol života a plodnosti (cca 13 x 12 cm)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dirty="0"/>
              <a:t>Magický a kultovní význam:   obětiny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– základové (zdroj potravy)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– hrobové (zmrtvýchvstání)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– hračky (polští badatelé: K. W. </a:t>
            </a:r>
            <a:r>
              <a:rPr lang="cs-CZ" altLang="cs-CZ" sz="1800" dirty="0" err="1"/>
              <a:t>Ślusarski</a:t>
            </a:r>
            <a:r>
              <a:rPr lang="cs-CZ" altLang="cs-CZ" sz="1800" dirty="0"/>
              <a:t>,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manželé </a:t>
            </a:r>
            <a:r>
              <a:rPr lang="cs-CZ" altLang="cs-CZ" sz="1800" dirty="0" err="1"/>
              <a:t>Wrzesińští</a:t>
            </a:r>
            <a:r>
              <a:rPr lang="cs-CZ" altLang="cs-CZ" sz="1800" dirty="0"/>
              <a:t>)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dirty="0"/>
              <a:t>Nálezy:  Přerov, Olomouc (3x) aj.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pic>
        <p:nvPicPr>
          <p:cNvPr id="16388" name="Picture 7" descr="101174_original">
            <a:extLst>
              <a:ext uri="{FF2B5EF4-FFF2-40B4-BE49-F238E27FC236}">
                <a16:creationId xmlns:a16="http://schemas.microsoft.com/office/drawing/2014/main" id="{B19C40AB-DB2E-6987-2102-EE1B6B93B4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2914" y="1074738"/>
            <a:ext cx="3814909" cy="2887662"/>
          </a:xfrm>
          <a:noFill/>
        </p:spPr>
      </p:pic>
      <p:pic>
        <p:nvPicPr>
          <p:cNvPr id="16389" name="Picture 8" descr="rsc121">
            <a:extLst>
              <a:ext uri="{FF2B5EF4-FFF2-40B4-BE49-F238E27FC236}">
                <a16:creationId xmlns:a16="http://schemas.microsoft.com/office/drawing/2014/main" id="{7E47B229-1BAE-C610-978D-EBC76D8A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193267"/>
            <a:ext cx="4583113" cy="24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5">
            <a:extLst>
              <a:ext uri="{FF2B5EF4-FFF2-40B4-BE49-F238E27FC236}">
                <a16:creationId xmlns:a16="http://schemas.microsoft.com/office/drawing/2014/main" id="{DB90823D-2A76-9061-5C63-85127DDBF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2475" y="847725"/>
            <a:ext cx="11439525" cy="60102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1800" b="1" dirty="0"/>
              <a:t>890  – </a:t>
            </a:r>
            <a:r>
              <a:rPr lang="cs-CZ" altLang="cs-CZ" sz="1800" dirty="0"/>
              <a:t>  po smrti </a:t>
            </a:r>
            <a:r>
              <a:rPr lang="cs-CZ" altLang="cs-CZ" sz="1800" b="1" dirty="0"/>
              <a:t>Bořivoje</a:t>
            </a:r>
            <a:r>
              <a:rPr lang="cs-CZ" altLang="cs-CZ" sz="1800" dirty="0"/>
              <a:t> a vládu v Čechách zdědili synové </a:t>
            </a:r>
            <a:r>
              <a:rPr lang="cs-CZ" altLang="cs-CZ" sz="1800" b="1" dirty="0"/>
              <a:t>Spytihněv</a:t>
            </a:r>
            <a:r>
              <a:rPr lang="cs-CZ" altLang="cs-CZ" sz="1800" dirty="0"/>
              <a:t> (894-915) a </a:t>
            </a:r>
            <a:r>
              <a:rPr lang="cs-CZ" altLang="cs-CZ" sz="1800" b="1" dirty="0"/>
              <a:t>Vratislav</a:t>
            </a:r>
            <a:r>
              <a:rPr lang="cs-CZ" altLang="cs-CZ" sz="1800" dirty="0"/>
              <a:t> (915-921)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             Spytihněv </a:t>
            </a:r>
            <a:r>
              <a:rPr lang="cs-CZ" altLang="cs-CZ" sz="1800" dirty="0"/>
              <a:t> –  středočeské knížectví přestavěl po moravském vzoru: spravováno z centrálních hradů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–  zůstal bezdětný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</a:t>
            </a:r>
            <a:r>
              <a:rPr lang="cs-CZ" altLang="cs-CZ" sz="1800" b="1" dirty="0"/>
              <a:t>Vratislav  –  </a:t>
            </a:r>
            <a:r>
              <a:rPr lang="cs-CZ" altLang="cs-CZ" sz="1800" dirty="0"/>
              <a:t>třetí český kníže:  budování středočeské domény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</a:t>
            </a:r>
            <a:r>
              <a:rPr lang="cs-CZ" altLang="cs-CZ" sz="1800" b="1" dirty="0"/>
              <a:t>Václav </a:t>
            </a:r>
            <a:r>
              <a:rPr lang="cs-CZ" altLang="cs-CZ" sz="1800" dirty="0"/>
              <a:t>(</a:t>
            </a:r>
            <a:r>
              <a:rPr lang="cs-CZ" altLang="cs-CZ" sz="1800" dirty="0">
                <a:cs typeface="Arial" panose="020B0604020202020204" pitchFamily="34" charset="0"/>
              </a:rPr>
              <a:t>† 935)  –  podle legendy zavražděn ve Staré Boleslavi (patron českého státu)</a:t>
            </a: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Boleslav I.</a:t>
            </a:r>
            <a:r>
              <a:rPr lang="cs-CZ" altLang="cs-CZ" sz="1800" dirty="0"/>
              <a:t> (935–972)  –  ovládl českou kotlinu a ovládl Moravu až po řeku Váh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–  výboje na </a:t>
            </a:r>
            <a:r>
              <a:rPr lang="cs-CZ" altLang="cs-CZ" sz="1800" dirty="0" err="1"/>
              <a:t>Krakovsko</a:t>
            </a:r>
            <a:r>
              <a:rPr lang="cs-CZ" altLang="cs-CZ" sz="1800" dirty="0"/>
              <a:t> a Kyjevskou Rus (obchodní cesta)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–  začal budovat jednotné království (</a:t>
            </a:r>
            <a:r>
              <a:rPr lang="cs-CZ" altLang="cs-CZ" sz="1800" dirty="0" err="1"/>
              <a:t>regnum</a:t>
            </a:r>
            <a:r>
              <a:rPr lang="cs-CZ" altLang="cs-CZ" sz="1800" dirty="0"/>
              <a:t>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Boleslav II.</a:t>
            </a:r>
            <a:r>
              <a:rPr lang="cs-CZ" altLang="cs-CZ" sz="1800" dirty="0"/>
              <a:t> (972-999)  –  od českého státu se odtrhlo </a:t>
            </a:r>
            <a:r>
              <a:rPr lang="cs-CZ" altLang="cs-CZ" sz="1800" dirty="0" err="1"/>
              <a:t>Krakovsko</a:t>
            </a:r>
            <a:r>
              <a:rPr lang="cs-CZ" altLang="cs-CZ" sz="1800" dirty="0"/>
              <a:t> a Slezsko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–  995:  dobyl Libici a vyvraždil Slavníkovce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–  syn Oldřich:  1029 připojil Moravu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</a:t>
            </a:r>
          </a:p>
          <a:p>
            <a:pPr eaLnBrk="1" hangingPunct="1"/>
            <a:r>
              <a:rPr lang="cs-CZ" altLang="cs-CZ" sz="1800" b="1" dirty="0"/>
              <a:t>Boleslav Chrabrý</a:t>
            </a:r>
            <a:r>
              <a:rPr lang="cs-CZ" altLang="cs-CZ" sz="1800" dirty="0"/>
              <a:t> (922–1025) – 990:  dobyl Slezsko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999:  ovládl Malopolsko a Moravu (do 1029)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1002:  ovládl Čechy  1004: vytlačen z Čech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F8ED86D-50D8-4CA4-90F8-BDF314643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Přesleny z </a:t>
            </a:r>
            <a:r>
              <a:rPr lang="cs-CZ" altLang="cs-CZ" sz="3200" b="1" dirty="0" err="1">
                <a:solidFill>
                  <a:srgbClr val="FF0000"/>
                </a:solidFill>
              </a:rPr>
              <a:t>ovručské</a:t>
            </a:r>
            <a:r>
              <a:rPr lang="cs-CZ" altLang="cs-CZ" sz="3200" b="1" dirty="0">
                <a:solidFill>
                  <a:srgbClr val="FF0000"/>
                </a:solidFill>
              </a:rPr>
              <a:t> břidlice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F2E3BBA-4175-16D2-A281-B2A028355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7225" y="1333499"/>
            <a:ext cx="11534775" cy="54006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000" b="1" dirty="0"/>
              <a:t>Funkce</a:t>
            </a:r>
            <a:r>
              <a:rPr lang="cs-CZ" altLang="cs-CZ" sz="2000" dirty="0"/>
              <a:t>  –  typický ženský atribut rozšířený v 11. a ve 12. stol. ve vesnickém prostředí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/>
              <a:t>Surovina  </a:t>
            </a:r>
            <a:r>
              <a:rPr lang="cs-CZ" altLang="cs-CZ" sz="2000" dirty="0"/>
              <a:t>–  vyráběly se z růžové až nafialovělé břidlice, která se těžila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v okolí </a:t>
            </a:r>
            <a:r>
              <a:rPr lang="cs-CZ" altLang="cs-CZ" sz="2000" dirty="0" err="1"/>
              <a:t>Ovruče</a:t>
            </a:r>
            <a:r>
              <a:rPr lang="cs-CZ" altLang="cs-CZ" sz="2000" dirty="0"/>
              <a:t> (160 km </a:t>
            </a:r>
            <a:r>
              <a:rPr lang="cs-CZ" altLang="cs-CZ" sz="2000" dirty="0" err="1"/>
              <a:t>sz</a:t>
            </a:r>
            <a:r>
              <a:rPr lang="cs-CZ" altLang="cs-CZ" sz="2000" dirty="0"/>
              <a:t>. od Kyjeva), kde byla doložena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nepřetržitá těžba od 2. pol. 10. stol.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–  další doly v </a:t>
            </a:r>
            <a:r>
              <a:rPr lang="cs-CZ" altLang="cs-CZ" sz="2000" dirty="0" err="1"/>
              <a:t>Górach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Śewi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cs-CZ" altLang="cs-CZ" sz="2000" dirty="0" err="1"/>
              <a:t>ntokrzyskich</a:t>
            </a:r>
            <a:r>
              <a:rPr lang="cs-CZ" altLang="cs-CZ" sz="2000" dirty="0"/>
              <a:t> u </a:t>
            </a:r>
            <a:r>
              <a:rPr lang="cs-CZ" altLang="cs-CZ" sz="2000" dirty="0" err="1"/>
              <a:t>Tarnobrzegu</a:t>
            </a:r>
            <a:endParaRPr lang="cs-CZ" altLang="cs-CZ" sz="2000" dirty="0"/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Tvary</a:t>
            </a:r>
            <a:r>
              <a:rPr lang="cs-CZ" altLang="cs-CZ" sz="2000" dirty="0"/>
              <a:t>  –  </a:t>
            </a:r>
            <a:r>
              <a:rPr lang="cs-CZ" altLang="cs-CZ" sz="2000" dirty="0" err="1"/>
              <a:t>dvoukónické</a:t>
            </a:r>
            <a:r>
              <a:rPr lang="cs-CZ" altLang="cs-CZ" sz="2000" dirty="0"/>
              <a:t>, diskovité, nepravidelné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–  průměr:  2 až 4 cm, v. 0,5 až 5 cm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–  těžší pro spřádání lnu, lehčí pro vlnu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/>
              <a:t>Nálezy:  </a:t>
            </a:r>
            <a:r>
              <a:rPr lang="cs-CZ" altLang="cs-CZ" sz="2000" dirty="0"/>
              <a:t>Pražský hrad (Loretánské nám.)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Levý Hradec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Znojmo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Olomouc</a:t>
            </a:r>
          </a:p>
        </p:txBody>
      </p:sp>
      <p:pic>
        <p:nvPicPr>
          <p:cNvPr id="17412" name="Picture 4" descr="1294510195360010014">
            <a:extLst>
              <a:ext uri="{FF2B5EF4-FFF2-40B4-BE49-F238E27FC236}">
                <a16:creationId xmlns:a16="http://schemas.microsoft.com/office/drawing/2014/main" id="{A1FCE29A-DC7C-A525-01F3-252CFB93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10" y="4203892"/>
            <a:ext cx="4662488" cy="215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sw1">
            <a:extLst>
              <a:ext uri="{FF2B5EF4-FFF2-40B4-BE49-F238E27FC236}">
                <a16:creationId xmlns:a16="http://schemas.microsoft.com/office/drawing/2014/main" id="{B82B5CBA-7437-8320-F6BD-3FEE2532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92" y="1741969"/>
            <a:ext cx="2792947" cy="22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4">
            <a:extLst>
              <a:ext uri="{FF2B5EF4-FFF2-40B4-BE49-F238E27FC236}">
                <a16:creationId xmlns:a16="http://schemas.microsoft.com/office/drawing/2014/main" id="{649AA1B0-5DBF-7C75-4DEC-2477451FD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4" y="538594"/>
            <a:ext cx="4105275" cy="578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Obrázek 7">
            <a:extLst>
              <a:ext uri="{FF2B5EF4-FFF2-40B4-BE49-F238E27FC236}">
                <a16:creationId xmlns:a16="http://schemas.microsoft.com/office/drawing/2014/main" id="{61B460A4-7FCA-0D52-D5BB-DC5C564AE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75"/>
            <a:ext cx="3886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8274" y="0"/>
            <a:ext cx="10332719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Hradiště v Čechách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13509" y="1143000"/>
            <a:ext cx="11878491" cy="5715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1. pol. 10. stol.  </a:t>
            </a:r>
            <a:r>
              <a:rPr lang="cs-CZ" altLang="cs-CZ" sz="1800" dirty="0"/>
              <a:t>–  po zániku starších „kmenových“ hradišť zakládány nová přemyslovská správní centra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–  hrady v písemných pramenech označeny jako:  </a:t>
            </a:r>
            <a:r>
              <a:rPr lang="cs-CZ" altLang="cs-CZ" sz="1800" b="1" dirty="0" err="1"/>
              <a:t>civitas</a:t>
            </a:r>
            <a:r>
              <a:rPr lang="cs-CZ" altLang="cs-CZ" sz="1800" b="1" dirty="0"/>
              <a:t> (</a:t>
            </a:r>
            <a:r>
              <a:rPr lang="cs-CZ" altLang="cs-CZ" sz="1800" b="1" dirty="0" err="1"/>
              <a:t>metropolis</a:t>
            </a:r>
            <a:r>
              <a:rPr lang="cs-CZ" altLang="cs-CZ" sz="1800" b="1" dirty="0"/>
              <a:t>), </a:t>
            </a:r>
            <a:r>
              <a:rPr lang="cs-CZ" altLang="cs-CZ" sz="1800" b="1" dirty="0" err="1"/>
              <a:t>urbs</a:t>
            </a:r>
            <a:r>
              <a:rPr lang="cs-CZ" altLang="cs-CZ" sz="1800" b="1" dirty="0"/>
              <a:t>, oppidum, </a:t>
            </a:r>
            <a:r>
              <a:rPr lang="cs-CZ" altLang="cs-CZ" sz="1800" b="1" dirty="0" err="1"/>
              <a:t>castrum</a:t>
            </a:r>
            <a:r>
              <a:rPr lang="cs-CZ" altLang="cs-CZ" sz="1800" i="1" dirty="0"/>
              <a:t>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–  rozsah:  menší (5–10 ha)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–  opevnění:  hradby s čelní kamennou plentu (přemyslovská hradba)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</a:t>
            </a:r>
          </a:p>
          <a:p>
            <a:pPr>
              <a:defRPr/>
            </a:pPr>
            <a:r>
              <a:rPr lang="cs-CZ" sz="1800" b="1" dirty="0"/>
              <a:t>Hradiště (grad</a:t>
            </a:r>
            <a:r>
              <a:rPr lang="az-Cyrl-AZ" sz="1800" b="1" dirty="0"/>
              <a:t>ъ</a:t>
            </a:r>
            <a:r>
              <a:rPr lang="cs-CZ" sz="1800" b="1" dirty="0"/>
              <a:t>)  </a:t>
            </a:r>
            <a:r>
              <a:rPr lang="cs-CZ" sz="1800" dirty="0"/>
              <a:t> – </a:t>
            </a:r>
            <a:r>
              <a:rPr lang="az-Cyrl-AZ" sz="1800" dirty="0"/>
              <a:t> </a:t>
            </a:r>
            <a:r>
              <a:rPr lang="cs-CZ" sz="1800" dirty="0"/>
              <a:t>základ správy země, sídlo elity, symbol „veřejné moci“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–  odborný termín pro označení opevněného sídliště (hradba/val a příkop)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–   koncovka   –</a:t>
            </a:r>
            <a:r>
              <a:rPr lang="cs-CZ" sz="1800" dirty="0" err="1"/>
              <a:t>iště</a:t>
            </a:r>
            <a:r>
              <a:rPr lang="cs-CZ" sz="1800" dirty="0"/>
              <a:t>  =  místo zaniklého hradu (</a:t>
            </a:r>
            <a:r>
              <a:rPr lang="cs-CZ" sz="1800" dirty="0" err="1"/>
              <a:t>městiště</a:t>
            </a:r>
            <a:r>
              <a:rPr lang="cs-CZ" sz="1800" dirty="0"/>
              <a:t> – města)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–  na Moravě preferováno spíše označení hradisko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–  předchůdce klasického kamenného hradu ze 13. stol.:   a)   </a:t>
            </a:r>
            <a:r>
              <a:rPr lang="cs-CZ" sz="1800" b="1" dirty="0"/>
              <a:t>výšinná:  </a:t>
            </a:r>
            <a:r>
              <a:rPr lang="cs-CZ" sz="1800" dirty="0"/>
              <a:t>ostrožné, návršní, na terénních blocích </a:t>
            </a:r>
            <a:r>
              <a:rPr lang="cs-CZ" sz="1800" b="1" dirty="0"/>
              <a:t>  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                                                                                                   </a:t>
            </a:r>
            <a:r>
              <a:rPr lang="cs-CZ" sz="1800" dirty="0"/>
              <a:t>b)   </a:t>
            </a:r>
            <a:r>
              <a:rPr lang="cs-CZ" sz="1800" b="1" dirty="0"/>
              <a:t>nížinná:  </a:t>
            </a:r>
            <a:r>
              <a:rPr lang="cs-CZ" sz="1800" dirty="0"/>
              <a:t>nejčastěji blatné</a:t>
            </a:r>
          </a:p>
          <a:p>
            <a:pPr marL="0" indent="0">
              <a:buNone/>
            </a:pPr>
            <a:endParaRPr lang="cs-CZ" altLang="cs-CZ" sz="1800" b="1" dirty="0"/>
          </a:p>
          <a:p>
            <a:r>
              <a:rPr lang="cs-CZ" altLang="cs-CZ" sz="1800" b="1" dirty="0"/>
              <a:t>po roce 1000:   </a:t>
            </a:r>
            <a:r>
              <a:rPr lang="cs-CZ" altLang="cs-CZ" sz="1800" dirty="0"/>
              <a:t>síť přemyslovských hradů se mění v hradskou organizaci, jejímž základem se stávají  správní hrady:  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a)  </a:t>
            </a:r>
            <a:r>
              <a:rPr lang="cs-CZ" altLang="cs-CZ" sz="1800" b="1" dirty="0"/>
              <a:t>hrad</a:t>
            </a:r>
            <a:r>
              <a:rPr lang="cs-CZ" altLang="cs-CZ" sz="1800" dirty="0"/>
              <a:t>  –  </a:t>
            </a:r>
            <a:r>
              <a:rPr lang="cs-CZ" altLang="cs-CZ" sz="1800" dirty="0" err="1"/>
              <a:t>civitas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castrum</a:t>
            </a:r>
            <a:r>
              <a:rPr lang="cs-CZ" altLang="cs-CZ" sz="1800" dirty="0"/>
              <a:t>:   ovládá přilehlý:</a:t>
            </a:r>
          </a:p>
          <a:p>
            <a:pPr>
              <a:buNone/>
            </a:pPr>
            <a:r>
              <a:rPr lang="cs-CZ" altLang="cs-CZ" sz="1800" dirty="0"/>
              <a:t>                                b)  </a:t>
            </a:r>
            <a:r>
              <a:rPr lang="cs-CZ" altLang="cs-CZ" sz="1800" b="1" dirty="0"/>
              <a:t>hradský obvod</a:t>
            </a:r>
            <a:r>
              <a:rPr lang="cs-CZ" altLang="cs-CZ" sz="1800" dirty="0"/>
              <a:t>  –  </a:t>
            </a:r>
            <a:r>
              <a:rPr lang="cs-CZ" altLang="cs-CZ" sz="1800" dirty="0" err="1"/>
              <a:t>civitas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provincia</a:t>
            </a:r>
            <a:r>
              <a:rPr lang="cs-CZ" altLang="cs-CZ" sz="1800" dirty="0"/>
              <a:t>:  spravuje:</a:t>
            </a:r>
          </a:p>
          <a:p>
            <a:pPr>
              <a:buNone/>
            </a:pPr>
            <a:r>
              <a:rPr lang="cs-CZ" altLang="cs-CZ" sz="1800" dirty="0"/>
              <a:t>                                c)  </a:t>
            </a:r>
            <a:r>
              <a:rPr lang="cs-CZ" altLang="cs-CZ" sz="1800" b="1" dirty="0"/>
              <a:t>správce</a:t>
            </a:r>
            <a:r>
              <a:rPr lang="cs-CZ" altLang="cs-CZ" sz="1800" dirty="0"/>
              <a:t>  –  </a:t>
            </a:r>
            <a:r>
              <a:rPr lang="cs-CZ" altLang="cs-CZ" sz="1800" dirty="0" err="1"/>
              <a:t>comes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prefectus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urbis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castellaneus</a:t>
            </a:r>
            <a:r>
              <a:rPr lang="cs-CZ" altLang="cs-CZ" sz="1800" dirty="0"/>
              <a:t>:  vojenské povinnosti, výběr daní, služby (zemské roboty) 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91509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5838" y="0"/>
            <a:ext cx="10358847" cy="1143000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                                       Hradská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484" y="914400"/>
            <a:ext cx="11891554" cy="5871754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/>
              <a:t>Jiří Sláma   </a:t>
            </a:r>
            <a:r>
              <a:rPr lang="cs-CZ" sz="2300" dirty="0"/>
              <a:t>–   80. léta:  model rané fáze středočeského přemyslovského panství v podobě </a:t>
            </a:r>
            <a:r>
              <a:rPr lang="cs-CZ" sz="2300" b="1" dirty="0"/>
              <a:t>tzv. přemyslovské domény </a:t>
            </a:r>
          </a:p>
          <a:p>
            <a:pPr marL="0" indent="0">
              <a:buNone/>
            </a:pPr>
            <a:r>
              <a:rPr lang="cs-CZ" sz="2300" b="1" dirty="0"/>
              <a:t>                        </a:t>
            </a:r>
            <a:r>
              <a:rPr lang="cs-CZ" sz="2300" dirty="0"/>
              <a:t>–</a:t>
            </a:r>
            <a:r>
              <a:rPr lang="cs-CZ" sz="2300" b="1" dirty="0"/>
              <a:t>   </a:t>
            </a:r>
            <a:r>
              <a:rPr lang="cs-CZ" altLang="cs-CZ" sz="2300" dirty="0"/>
              <a:t>z cca 20ti hradišť ve středních Čechách vyčlenil skupinu strážních h</a:t>
            </a:r>
            <a:r>
              <a:rPr lang="cs-CZ" sz="2300" dirty="0"/>
              <a:t>radů (na okraji domény) </a:t>
            </a:r>
          </a:p>
          <a:p>
            <a:pPr marL="0" indent="0">
              <a:buNone/>
            </a:pPr>
            <a:r>
              <a:rPr lang="cs-CZ" sz="2300" dirty="0"/>
              <a:t>                        –   vznik:  za knížete Spytihněva I. (895–915)</a:t>
            </a:r>
          </a:p>
          <a:p>
            <a:pPr marL="0" indent="0">
              <a:buNone/>
            </a:pPr>
            <a:endParaRPr lang="cs-CZ" sz="2300" b="1" dirty="0"/>
          </a:p>
          <a:p>
            <a:pPr marL="0" indent="0">
              <a:buNone/>
            </a:pPr>
            <a:r>
              <a:rPr lang="cs-CZ" sz="2300" b="1" dirty="0"/>
              <a:t>           1)  Hradiště:</a:t>
            </a:r>
            <a:r>
              <a:rPr lang="cs-CZ" sz="2300" dirty="0"/>
              <a:t> </a:t>
            </a:r>
            <a:r>
              <a:rPr lang="cs-CZ" sz="2300" b="1" dirty="0"/>
              <a:t>tzv. centra 1. řádu  </a:t>
            </a:r>
            <a:r>
              <a:rPr lang="cs-CZ" sz="2300" dirty="0"/>
              <a:t>–</a:t>
            </a:r>
            <a:r>
              <a:rPr lang="cs-CZ" sz="2300" b="1" dirty="0"/>
              <a:t>  </a:t>
            </a:r>
            <a:r>
              <a:rPr lang="cs-CZ" sz="2300" dirty="0"/>
              <a:t>území spravované z nejdůležitějšího hradu v oblasti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–  hradský správce:  od poloviny 12. stol. v každém správním hradu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a)  velel hradské posádce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b)  prosazoval knížecí nařízení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c)  staral se o ekonomické a vojenské záležitosti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d) zajišťoval veřejný pořádek a soudnictví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–  část úkolů přebírali další knížecí „úředníci“  (</a:t>
            </a:r>
            <a:r>
              <a:rPr lang="cs-CZ" sz="2300" dirty="0" err="1"/>
              <a:t>iudex</a:t>
            </a:r>
            <a:r>
              <a:rPr lang="cs-CZ" sz="2300" dirty="0"/>
              <a:t>, </a:t>
            </a:r>
            <a:r>
              <a:rPr lang="cs-CZ" sz="2300" dirty="0" err="1"/>
              <a:t>camerarius</a:t>
            </a:r>
            <a:r>
              <a:rPr lang="cs-CZ" sz="2300" dirty="0"/>
              <a:t>, </a:t>
            </a:r>
            <a:r>
              <a:rPr lang="cs-CZ" sz="2300" dirty="0" err="1"/>
              <a:t>villicus</a:t>
            </a:r>
            <a:r>
              <a:rPr lang="cs-CZ" sz="2300" dirty="0"/>
              <a:t> aj.)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–  </a:t>
            </a:r>
            <a:r>
              <a:rPr lang="cs-CZ" sz="2300" b="1" dirty="0"/>
              <a:t>b</a:t>
            </a:r>
            <a:r>
              <a:rPr lang="cs-CZ" altLang="cs-CZ" sz="2300" b="1" dirty="0"/>
              <a:t>eneficia</a:t>
            </a:r>
            <a:r>
              <a:rPr lang="cs-CZ" altLang="cs-CZ" sz="2300" dirty="0"/>
              <a:t>:  </a:t>
            </a:r>
            <a:r>
              <a:rPr lang="cs-CZ" altLang="cs-CZ" sz="2300" u="sng" dirty="0"/>
              <a:t>dočasné</a:t>
            </a:r>
            <a:r>
              <a:rPr lang="cs-CZ" altLang="cs-CZ" sz="2300" dirty="0"/>
              <a:t> propůjčení knížecího majetku vázané na výkon služby vystřídalo</a:t>
            </a:r>
          </a:p>
          <a:p>
            <a:pPr marL="0" indent="0">
              <a:buNone/>
            </a:pPr>
            <a:r>
              <a:rPr lang="cs-CZ" altLang="cs-CZ" sz="2300" dirty="0"/>
              <a:t>                                                                                            darování do </a:t>
            </a:r>
            <a:r>
              <a:rPr lang="cs-CZ" altLang="cs-CZ" sz="2300" u="sng" dirty="0"/>
              <a:t>trvalé</a:t>
            </a:r>
            <a:r>
              <a:rPr lang="cs-CZ" altLang="cs-CZ" sz="2300" dirty="0"/>
              <a:t> dědičné držby </a:t>
            </a:r>
          </a:p>
          <a:p>
            <a:pPr marL="0" indent="0">
              <a:buNone/>
            </a:pPr>
            <a:endParaRPr lang="cs-CZ" sz="2300" dirty="0"/>
          </a:p>
          <a:p>
            <a:pPr marL="0" indent="0">
              <a:buNone/>
            </a:pPr>
            <a:r>
              <a:rPr lang="cs-CZ" sz="2300" dirty="0"/>
              <a:t>             </a:t>
            </a:r>
            <a:r>
              <a:rPr lang="cs-CZ" sz="2300" b="1" dirty="0"/>
              <a:t>2)  Dvorce: tzv. centra druhého řádu  </a:t>
            </a:r>
            <a:r>
              <a:rPr lang="cs-CZ" sz="2300" dirty="0"/>
              <a:t>–  11. stol.: budovány mimo hradiště nebo v jejich blízkosti (podhradí)</a:t>
            </a:r>
          </a:p>
          <a:p>
            <a:pPr marL="0" indent="0">
              <a:buNone/>
            </a:pPr>
            <a:endParaRPr lang="cs-CZ" sz="2300" dirty="0"/>
          </a:p>
          <a:p>
            <a:r>
              <a:rPr lang="cs-CZ" sz="2300" b="1" dirty="0"/>
              <a:t>Ladislav  </a:t>
            </a:r>
            <a:r>
              <a:rPr lang="cs-CZ" sz="2300" b="1" dirty="0" err="1"/>
              <a:t>Varadzin</a:t>
            </a:r>
            <a:r>
              <a:rPr lang="cs-CZ" sz="2300" dirty="0"/>
              <a:t>  – 2010:  provedl revizi datování hradisek </a:t>
            </a:r>
          </a:p>
          <a:p>
            <a:pPr marL="0" indent="0">
              <a:buNone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4916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66503" y="-92075"/>
            <a:ext cx="10515600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Nové datování středočeských hradisek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948" y="1032416"/>
            <a:ext cx="11299371" cy="58255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Praha  </a:t>
            </a:r>
            <a:r>
              <a:rPr lang="cs-CZ" sz="2000" dirty="0"/>
              <a:t>–   </a:t>
            </a:r>
            <a:r>
              <a:rPr lang="cs-CZ" sz="2300" dirty="0"/>
              <a:t>za Spytihněva I. (895–915)</a:t>
            </a:r>
            <a:endParaRPr lang="cs-CZ" sz="2000" dirty="0"/>
          </a:p>
          <a:p>
            <a:pPr>
              <a:defRPr/>
            </a:pPr>
            <a:r>
              <a:rPr lang="cs-CZ" sz="2000" b="1" dirty="0"/>
              <a:t>Levý Hradec</a:t>
            </a:r>
            <a:r>
              <a:rPr lang="cs-CZ" sz="2000" dirty="0"/>
              <a:t>  –   vznik 1. pol. 9. stol. </a:t>
            </a:r>
          </a:p>
          <a:p>
            <a:pPr>
              <a:defRPr/>
            </a:pPr>
            <a:r>
              <a:rPr lang="cs-CZ" sz="2000" b="1" dirty="0"/>
              <a:t>Budeč</a:t>
            </a:r>
            <a:r>
              <a:rPr lang="cs-CZ" sz="2000" dirty="0"/>
              <a:t>  –  konec 9. stol. až počátek 10. stol. </a:t>
            </a:r>
          </a:p>
          <a:p>
            <a:pPr>
              <a:defRPr/>
            </a:pPr>
            <a:r>
              <a:rPr lang="cs-CZ" sz="2000" b="1" dirty="0"/>
              <a:t>(Stará) Boleslav  </a:t>
            </a:r>
            <a:r>
              <a:rPr lang="cs-CZ" sz="2000" dirty="0"/>
              <a:t>–  </a:t>
            </a:r>
            <a:r>
              <a:rPr lang="pl-PL" sz="2000" dirty="0"/>
              <a:t>přelom 9./10. stol.</a:t>
            </a:r>
          </a:p>
          <a:p>
            <a:pPr>
              <a:defRPr/>
            </a:pPr>
            <a:r>
              <a:rPr lang="cs-CZ" sz="2000" b="1" dirty="0"/>
              <a:t>Mělník </a:t>
            </a:r>
            <a:r>
              <a:rPr lang="cs-CZ" sz="2000" dirty="0"/>
              <a:t> –  9. stol.</a:t>
            </a:r>
            <a:endParaRPr lang="pl-PL" sz="2000" dirty="0"/>
          </a:p>
          <a:p>
            <a:pPr>
              <a:defRPr/>
            </a:pPr>
            <a:r>
              <a:rPr lang="pl-PL" sz="2000" b="1" dirty="0"/>
              <a:t>Tetín</a:t>
            </a:r>
            <a:r>
              <a:rPr lang="pl-PL" sz="2000" dirty="0"/>
              <a:t>  –  2. pol. 9. stol. </a:t>
            </a: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Libušín</a:t>
            </a:r>
            <a:r>
              <a:rPr lang="cs-CZ" sz="2000" dirty="0">
                <a:solidFill>
                  <a:srgbClr val="FF0000"/>
                </a:solidFill>
              </a:rPr>
              <a:t> – </a:t>
            </a:r>
            <a:r>
              <a:rPr lang="pl-PL" sz="2000" dirty="0">
                <a:solidFill>
                  <a:srgbClr val="FF0000"/>
                </a:solidFill>
              </a:rPr>
              <a:t>nejdříve 2. nebo 3/3 10. stol.</a:t>
            </a:r>
          </a:p>
          <a:p>
            <a:pPr>
              <a:defRPr/>
            </a:pPr>
            <a:r>
              <a:rPr lang="pl-PL" sz="2000" b="1" dirty="0">
                <a:solidFill>
                  <a:srgbClr val="FF0000"/>
                </a:solidFill>
              </a:rPr>
              <a:t>Lštění</a:t>
            </a:r>
            <a:r>
              <a:rPr lang="pl-PL" sz="2000" dirty="0">
                <a:solidFill>
                  <a:srgbClr val="FF0000"/>
                </a:solidFill>
              </a:rPr>
              <a:t> – </a:t>
            </a:r>
            <a:r>
              <a:rPr lang="cs-CZ" sz="2000" dirty="0">
                <a:solidFill>
                  <a:srgbClr val="FF0000"/>
                </a:solidFill>
              </a:rPr>
              <a:t>první 2/3 11. stol.</a:t>
            </a:r>
            <a:endParaRPr lang="pl-PL" sz="20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pl-PL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000" dirty="0"/>
              <a:t>1. skupina:   9. až 1/3 10. stol.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</a:t>
            </a:r>
            <a:r>
              <a:rPr lang="cs-CZ" sz="1800" dirty="0"/>
              <a:t>Bohnice, Butovice, Šárka, Hostim, Levý Hradec</a:t>
            </a:r>
          </a:p>
          <a:p>
            <a:pPr>
              <a:defRPr/>
            </a:pPr>
            <a:r>
              <a:rPr lang="cs-CZ" sz="1800" dirty="0"/>
              <a:t>2. skupina:    2. pol. 9. až 10. stol.:</a:t>
            </a:r>
          </a:p>
          <a:p>
            <a:pPr marL="0" indent="0">
              <a:buNone/>
              <a:defRPr/>
            </a:pPr>
            <a:r>
              <a:rPr lang="cs-CZ" dirty="0"/>
              <a:t>                  </a:t>
            </a:r>
            <a:r>
              <a:rPr lang="cs-CZ" sz="1800" dirty="0"/>
              <a:t>Praha, Budeč, Stará Boleslav, Tetín, Mělník, Levý Hradec  (</a:t>
            </a:r>
            <a:r>
              <a:rPr lang="cs-CZ" sz="1800" b="1" dirty="0"/>
              <a:t>opěrné body přemyslovské rodové domény</a:t>
            </a:r>
            <a:r>
              <a:rPr lang="cs-CZ" sz="1800" dirty="0"/>
              <a:t>)</a:t>
            </a:r>
          </a:p>
          <a:p>
            <a:pPr>
              <a:defRPr/>
            </a:pPr>
            <a:r>
              <a:rPr lang="cs-CZ" sz="1800" dirty="0"/>
              <a:t>3. skupina:  1. třetina 10. stol.:   Dolní Břežany, Libušín, Královice, Vinoř, Lochovice?   (expanze Boleslava I.)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  <p:pic>
        <p:nvPicPr>
          <p:cNvPr id="4" name="Picture 7" descr="Výsledek obrázku pro p&amp;rcaron;emyslovská domé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48" y="797286"/>
            <a:ext cx="4957351" cy="467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37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75" y="8572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Hradské obvody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2475" y="1143000"/>
            <a:ext cx="11030222" cy="674043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cs-CZ" altLang="cs-CZ" sz="2100" b="1" dirty="0"/>
          </a:p>
          <a:p>
            <a:pPr eaLnBrk="1" hangingPunct="1"/>
            <a:r>
              <a:rPr lang="cs-CZ" altLang="cs-CZ" sz="2100" b="1" dirty="0"/>
              <a:t>Rozsah  </a:t>
            </a:r>
            <a:r>
              <a:rPr lang="cs-CZ" altLang="cs-CZ" sz="2100" dirty="0"/>
              <a:t>–  okruh území kolem hlavních správních hradů, vzdálených od sebe cca 30 km</a:t>
            </a:r>
          </a:p>
          <a:p>
            <a:pPr eaLnBrk="1" hangingPunct="1">
              <a:buFontTx/>
              <a:buNone/>
            </a:pPr>
            <a:r>
              <a:rPr lang="cs-CZ" altLang="cs-CZ" sz="2100" dirty="0"/>
              <a:t>                   –  cca 700 km</a:t>
            </a:r>
            <a:r>
              <a:rPr lang="cs-CZ" altLang="cs-CZ" sz="2100" baseline="30000" dirty="0"/>
              <a:t>2</a:t>
            </a:r>
            <a:r>
              <a:rPr lang="cs-CZ" altLang="cs-CZ" sz="2100" dirty="0"/>
              <a:t>, vojenské zabezpečení (stálé družiny) </a:t>
            </a:r>
          </a:p>
          <a:p>
            <a:pPr eaLnBrk="1" hangingPunct="1">
              <a:buFontTx/>
              <a:buNone/>
            </a:pPr>
            <a:r>
              <a:rPr lang="cs-CZ" altLang="cs-CZ" sz="2100" dirty="0"/>
              <a:t>                   –  hradské oblasti:   župy, v čele župani (</a:t>
            </a:r>
            <a:r>
              <a:rPr lang="cs-CZ" altLang="cs-CZ" sz="2100" dirty="0" err="1"/>
              <a:t>suppani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comites</a:t>
            </a:r>
            <a:r>
              <a:rPr lang="cs-CZ" altLang="cs-CZ" sz="2100" dirty="0"/>
              <a:t>) </a:t>
            </a:r>
          </a:p>
          <a:p>
            <a:pPr eaLnBrk="1" hangingPunct="1">
              <a:buFontTx/>
              <a:buNone/>
            </a:pPr>
            <a:endParaRPr lang="cs-CZ" altLang="cs-CZ" sz="2100" dirty="0"/>
          </a:p>
          <a:p>
            <a:pPr eaLnBrk="1" hangingPunct="1"/>
            <a:r>
              <a:rPr lang="cs-CZ" altLang="cs-CZ" sz="2100" b="1" dirty="0"/>
              <a:t>Kompetence</a:t>
            </a:r>
            <a:r>
              <a:rPr lang="cs-CZ" altLang="cs-CZ" sz="2100" dirty="0"/>
              <a:t>  –  vojenská, soudní a berní</a:t>
            </a:r>
          </a:p>
          <a:p>
            <a:pPr marL="0" indent="0">
              <a:buNone/>
            </a:pPr>
            <a:endParaRPr lang="cs-CZ" altLang="cs-CZ" sz="2100" dirty="0"/>
          </a:p>
          <a:p>
            <a:pPr eaLnBrk="1" hangingPunct="1"/>
            <a:r>
              <a:rPr lang="cs-CZ" altLang="cs-CZ" sz="2100" b="1" dirty="0"/>
              <a:t>Výběr dávek</a:t>
            </a:r>
            <a:r>
              <a:rPr lang="cs-CZ" altLang="cs-CZ" sz="2100" dirty="0"/>
              <a:t>  –  tribut </a:t>
            </a:r>
            <a:r>
              <a:rPr lang="cs-CZ" altLang="cs-CZ" sz="2100" dirty="0" err="1"/>
              <a:t>pacis</a:t>
            </a:r>
            <a:r>
              <a:rPr lang="cs-CZ" altLang="cs-CZ" sz="2100" dirty="0"/>
              <a:t> (daň z míru)</a:t>
            </a:r>
          </a:p>
          <a:p>
            <a:pPr eaLnBrk="1" hangingPunct="1">
              <a:buFontTx/>
              <a:buNone/>
            </a:pPr>
            <a:r>
              <a:rPr lang="cs-CZ" altLang="cs-CZ" sz="2100" dirty="0"/>
              <a:t>                            –  celní a mýtní poplatky (hranice, mosty) </a:t>
            </a:r>
          </a:p>
          <a:p>
            <a:pPr eaLnBrk="1" hangingPunct="1">
              <a:buFontTx/>
              <a:buNone/>
            </a:pPr>
            <a:r>
              <a:rPr lang="cs-CZ" altLang="cs-CZ" sz="2100" dirty="0"/>
              <a:t>                            –  dávky (2/3 panovník; ekonomické zajištění družiny (naturální: med, sůl, dobytek, obilí)</a:t>
            </a:r>
          </a:p>
          <a:p>
            <a:pPr eaLnBrk="1" hangingPunct="1">
              <a:buFontTx/>
              <a:buNone/>
            </a:pPr>
            <a:endParaRPr lang="cs-CZ" altLang="cs-CZ" sz="2100" dirty="0"/>
          </a:p>
          <a:p>
            <a:r>
              <a:rPr lang="cs-CZ" altLang="cs-CZ" sz="2100" b="1" dirty="0"/>
              <a:t>pol. 11. stol</a:t>
            </a:r>
            <a:r>
              <a:rPr lang="cs-CZ" altLang="cs-CZ" sz="2100" dirty="0"/>
              <a:t>.  –  Čechy:    celistvěji zalidnění  15–20 % rozsahu</a:t>
            </a:r>
          </a:p>
          <a:p>
            <a:pPr marL="0" indent="0">
              <a:buNone/>
            </a:pPr>
            <a:r>
              <a:rPr lang="cs-CZ" altLang="cs-CZ" sz="2100" dirty="0"/>
              <a:t>                                 Č + M:     počet obyvatel (Z. Boháč):    680 tis. (hustota 8,7 na km</a:t>
            </a:r>
            <a:r>
              <a:rPr lang="cs-CZ" altLang="cs-CZ" sz="2100" baseline="30000" dirty="0"/>
              <a:t>2</a:t>
            </a:r>
            <a:r>
              <a:rPr lang="cs-CZ" altLang="cs-CZ" sz="2100" dirty="0"/>
              <a:t>)</a:t>
            </a:r>
          </a:p>
          <a:p>
            <a:pPr marL="0" indent="0">
              <a:buNone/>
            </a:pPr>
            <a:endParaRPr lang="cs-CZ" altLang="cs-CZ" sz="2100" dirty="0"/>
          </a:p>
          <a:p>
            <a:r>
              <a:rPr lang="cs-CZ" altLang="cs-CZ" sz="2100" b="1" dirty="0"/>
              <a:t>přelom 12./13. stol.  </a:t>
            </a:r>
            <a:r>
              <a:rPr lang="cs-CZ" altLang="cs-CZ" sz="2100" dirty="0"/>
              <a:t>–   odhad:  1 235 000  obyvatel  (průměr 15,8 obyvatele na km</a:t>
            </a:r>
            <a:r>
              <a:rPr lang="cs-CZ" altLang="cs-CZ" sz="2100" baseline="30000" dirty="0"/>
              <a:t>2</a:t>
            </a:r>
            <a:r>
              <a:rPr lang="cs-CZ" altLang="cs-CZ" sz="2100" dirty="0"/>
              <a:t>)</a:t>
            </a:r>
          </a:p>
          <a:p>
            <a:pPr marL="0" indent="0">
              <a:buNone/>
            </a:pPr>
            <a:endParaRPr lang="cs-CZ" altLang="cs-CZ" sz="2100" dirty="0"/>
          </a:p>
          <a:p>
            <a:r>
              <a:rPr lang="cs-CZ" altLang="cs-CZ" sz="2100" b="1" dirty="0"/>
              <a:t>Kol. r. 1400  </a:t>
            </a:r>
            <a:r>
              <a:rPr lang="cs-CZ" altLang="cs-CZ" sz="2100" dirty="0"/>
              <a:t>–  3 mil. obyvatel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8583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2054"/>
            <a:ext cx="10371909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Hradská soustava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1333500"/>
            <a:ext cx="11601450" cy="552449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Systém správních hradů a jejich okrsků:  </a:t>
            </a:r>
            <a:r>
              <a:rPr lang="cs-CZ" altLang="cs-CZ" sz="1800" dirty="0"/>
              <a:t> v Polsku kastelánská, Uhrách komitátní</a:t>
            </a:r>
            <a:endParaRPr lang="cs-CZ" altLang="cs-CZ" sz="1800" b="1" dirty="0"/>
          </a:p>
          <a:p>
            <a:pPr marL="0" indent="0" eaLnBrk="1" hangingPunct="1">
              <a:buNone/>
            </a:pPr>
            <a:r>
              <a:rPr lang="cs-CZ" altLang="cs-CZ" sz="1800" b="1" dirty="0"/>
              <a:t>                                                                              </a:t>
            </a:r>
            <a:r>
              <a:rPr lang="cs-CZ" altLang="cs-CZ" sz="1800" dirty="0"/>
              <a:t>přímý výkon knížecí moci nad zemí  </a:t>
            </a:r>
            <a:r>
              <a:rPr lang="cs-CZ" altLang="cs-CZ" sz="1800" dirty="0" err="1"/>
              <a:t>a„svobodným</a:t>
            </a:r>
            <a:r>
              <a:rPr lang="cs-CZ" altLang="cs-CZ" sz="1800"/>
              <a:t>“ obyvatelstvem </a:t>
            </a:r>
            <a:endParaRPr lang="cs-CZ" altLang="cs-CZ" sz="1800" b="1" dirty="0"/>
          </a:p>
          <a:p>
            <a:pPr eaLnBrk="1" hangingPunct="1"/>
            <a:r>
              <a:rPr lang="cs-CZ" altLang="cs-CZ" sz="1800" b="1" dirty="0"/>
              <a:t>Funkce:   </a:t>
            </a:r>
            <a:r>
              <a:rPr lang="cs-CZ" altLang="cs-CZ" sz="1800" dirty="0"/>
              <a:t>a)  vybírání plateb a robot.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b)  soudní moc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c)  církevní správa („</a:t>
            </a:r>
            <a:r>
              <a:rPr lang="cs-CZ" altLang="cs-CZ" sz="1800" dirty="0" err="1"/>
              <a:t>velkofarní</a:t>
            </a:r>
            <a:r>
              <a:rPr lang="cs-CZ" altLang="cs-CZ" sz="1800" dirty="0"/>
              <a:t> organizace“)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</a:t>
            </a:r>
          </a:p>
          <a:p>
            <a:pPr eaLnBrk="1" hangingPunct="1"/>
            <a:r>
              <a:rPr lang="cs-CZ" altLang="cs-CZ" sz="1800" b="1" dirty="0"/>
              <a:t>Správní úřady   </a:t>
            </a:r>
            <a:r>
              <a:rPr lang="cs-CZ" altLang="cs-CZ" sz="1800" dirty="0"/>
              <a:t>–  plnění funkcí zajišťoval úřednický aparát: 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                          </a:t>
            </a:r>
            <a:r>
              <a:rPr lang="cs-CZ" altLang="cs-CZ" sz="1800" dirty="0"/>
              <a:t>–  kastelán: hradský správce (</a:t>
            </a:r>
            <a:r>
              <a:rPr lang="cs-CZ" altLang="cs-CZ" sz="1800" dirty="0" err="1"/>
              <a:t>comes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prefectus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urbis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castellanus</a:t>
            </a:r>
            <a:r>
              <a:rPr lang="cs-CZ" altLang="cs-CZ" sz="1800" dirty="0"/>
              <a:t>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–  </a:t>
            </a:r>
            <a:r>
              <a:rPr lang="cs-CZ" altLang="cs-CZ" sz="1800" dirty="0" err="1"/>
              <a:t>vilik</a:t>
            </a:r>
            <a:r>
              <a:rPr lang="cs-CZ" altLang="cs-CZ" sz="1800" dirty="0"/>
              <a:t>: hospodářská činnost, vybírání poplatků a dávek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–  komorník: správce knížecí komory (finance, diplomacie)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–   mečník, stolník, číšník, lovčí, maršálek (stáje)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Vznik Šlechty   </a:t>
            </a:r>
            <a:r>
              <a:rPr lang="cs-CZ" altLang="cs-CZ" sz="1800" dirty="0"/>
              <a:t>–  </a:t>
            </a:r>
            <a:r>
              <a:rPr lang="cs-CZ" altLang="cs-CZ" sz="1800" b="1" dirty="0"/>
              <a:t>r</a:t>
            </a:r>
            <a:r>
              <a:rPr lang="cs-CZ" sz="1800" b="1" dirty="0"/>
              <a:t>odová hypotéza:  </a:t>
            </a:r>
            <a:r>
              <a:rPr lang="cs-CZ" sz="1800" dirty="0"/>
              <a:t>šlechta vzniká z předstátní kmenové elity </a:t>
            </a:r>
          </a:p>
          <a:p>
            <a:pPr marL="0" indent="0">
              <a:buNone/>
            </a:pPr>
            <a:r>
              <a:rPr lang="cs-CZ" sz="1800" dirty="0"/>
              <a:t>                               –  </a:t>
            </a:r>
            <a:r>
              <a:rPr lang="cs-CZ" sz="1800" b="1" dirty="0"/>
              <a:t>úřednická hypotéza:  </a:t>
            </a:r>
            <a:r>
              <a:rPr lang="cs-CZ" sz="1800" dirty="0"/>
              <a:t>šlechta získává postavení až v knížecím správním aparátu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70749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2" y="771525"/>
            <a:ext cx="11691937" cy="61779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Systém hradské správy  </a:t>
            </a:r>
            <a:r>
              <a:rPr lang="cs-CZ" sz="1800" dirty="0"/>
              <a:t>–  11. a 12. stol.:   vojenský způsob řízení vystřídala územní administrativa spojená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s hrady jako centry hradských obvodů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Primates</a:t>
            </a:r>
            <a:r>
              <a:rPr lang="cs-CZ" sz="1800" b="1" dirty="0"/>
              <a:t> </a:t>
            </a:r>
            <a:r>
              <a:rPr lang="cs-CZ" sz="1800" b="1" dirty="0" err="1"/>
              <a:t>terrae</a:t>
            </a:r>
            <a:r>
              <a:rPr lang="cs-CZ" sz="1800" b="1" dirty="0"/>
              <a:t>  </a:t>
            </a:r>
            <a:r>
              <a:rPr lang="cs-CZ" sz="1800" dirty="0"/>
              <a:t>–  označení předních zemských velmožů:  předáků</a:t>
            </a:r>
          </a:p>
          <a:p>
            <a:pPr>
              <a:defRPr/>
            </a:pPr>
            <a:r>
              <a:rPr lang="cs-CZ" sz="1800" b="1" dirty="0" err="1"/>
              <a:t>Ministeriales</a:t>
            </a:r>
            <a:r>
              <a:rPr lang="cs-CZ" sz="1800" dirty="0"/>
              <a:t>  –  části družiníků přidělena půda za poskytování vojenské služby  </a:t>
            </a:r>
          </a:p>
          <a:p>
            <a:pPr>
              <a:defRPr/>
            </a:pPr>
            <a:r>
              <a:rPr lang="cs-CZ" sz="1800" b="1" dirty="0" err="1"/>
              <a:t>Milites</a:t>
            </a:r>
            <a:r>
              <a:rPr lang="cs-CZ" sz="1800" b="1" dirty="0"/>
              <a:t> </a:t>
            </a:r>
            <a:r>
              <a:rPr lang="cs-CZ" sz="1800" b="1" dirty="0" err="1"/>
              <a:t>primi</a:t>
            </a:r>
            <a:r>
              <a:rPr lang="cs-CZ" sz="1800" b="1" dirty="0"/>
              <a:t> </a:t>
            </a:r>
            <a:r>
              <a:rPr lang="cs-CZ" sz="1800" b="1" dirty="0" err="1"/>
              <a:t>ordini</a:t>
            </a:r>
            <a:r>
              <a:rPr lang="cs-CZ" sz="1800" dirty="0"/>
              <a:t>  –  bojovníci prvního řádu:  užší panovnická družina + rodová elita, prazáklad vyšší šlechty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vstup do nejvyšší skupiny podmíněn působením u panovnického dvora (základ panského stavu)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nejvyšší rodová elita vznikla v průběhu 11/12. stol.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</a:t>
            </a:r>
            <a:r>
              <a:rPr lang="cs-CZ" sz="1800" b="1" dirty="0" err="1"/>
              <a:t>Milites</a:t>
            </a:r>
            <a:r>
              <a:rPr lang="cs-CZ" sz="1800" b="1" dirty="0"/>
              <a:t> </a:t>
            </a:r>
            <a:r>
              <a:rPr lang="cs-CZ" sz="1800" b="1" dirty="0" err="1"/>
              <a:t>secundi</a:t>
            </a:r>
            <a:r>
              <a:rPr lang="cs-CZ" sz="1800" b="1" dirty="0"/>
              <a:t> </a:t>
            </a:r>
            <a:r>
              <a:rPr lang="cs-CZ" sz="1800" b="1" dirty="0" err="1"/>
              <a:t>ordini</a:t>
            </a:r>
            <a:r>
              <a:rPr lang="cs-CZ" sz="1800" b="1" dirty="0"/>
              <a:t>  </a:t>
            </a:r>
            <a:r>
              <a:rPr lang="cs-CZ" sz="1800" dirty="0"/>
              <a:t>–  bojovníci druhého řádu, prazáklad nižší šlechty, od 12. stol.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–  dokládají donace ve prospěch církevních institucí</a:t>
            </a:r>
          </a:p>
          <a:p>
            <a:pPr marL="0" indent="0">
              <a:buNone/>
              <a:defRPr/>
            </a:pPr>
            <a:endParaRPr lang="cs-CZ" sz="1800" u="sng" dirty="0"/>
          </a:p>
          <a:p>
            <a:pPr>
              <a:defRPr/>
            </a:pPr>
            <a:r>
              <a:rPr lang="cs-CZ" sz="1800" b="1" dirty="0" err="1"/>
              <a:t>Teritorializace</a:t>
            </a:r>
            <a:r>
              <a:rPr lang="cs-CZ" sz="1800" b="1" dirty="0"/>
              <a:t> šlechty  </a:t>
            </a:r>
            <a:r>
              <a:rPr lang="cs-CZ" sz="1800" dirty="0"/>
              <a:t>–  výstavba dědičných dominií šlechty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–   ve 12. stol. se šlechta stěhuje z dosahu center a správních hradišť do okolí a zakládá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vlastní dvorce  s vlastnickými kostely:   nová lokální střediska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978325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4170</Words>
  <Application>Microsoft Office PowerPoint</Application>
  <PresentationFormat>Širokoúhlá obrazovka</PresentationFormat>
  <Paragraphs>442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Motiv Office</vt:lpstr>
      <vt:lpstr>Základy archeologie </vt:lpstr>
      <vt:lpstr>                             Kolonizace                                  (osídlování)</vt:lpstr>
      <vt:lpstr>Prezentace aplikace PowerPoint</vt:lpstr>
      <vt:lpstr>                                       Hradiště v Čechách</vt:lpstr>
      <vt:lpstr>                                       Hradská organizace</vt:lpstr>
      <vt:lpstr>                         Nové datování středočeských hradisek</vt:lpstr>
      <vt:lpstr>                              Hradské obvody </vt:lpstr>
      <vt:lpstr>                                       Hradská soustava </vt:lpstr>
      <vt:lpstr>Prezentace aplikace PowerPoint</vt:lpstr>
      <vt:lpstr>Prezentace aplikace PowerPoint</vt:lpstr>
      <vt:lpstr>Prezentace aplikace PowerPoint</vt:lpstr>
      <vt:lpstr>                                      Knížecí velkostatek</vt:lpstr>
      <vt:lpstr>                                Rezidenční dvory šlechty: </vt:lpstr>
      <vt:lpstr>Prezentace aplikace PowerPoint</vt:lpstr>
      <vt:lpstr>Prezentace aplikace PowerPoint</vt:lpstr>
      <vt:lpstr>           První hrady a struktura majetkové držby v Čechách</vt:lpstr>
      <vt:lpstr>               Pozemkové vlastnictví</vt:lpstr>
      <vt:lpstr>                                  Kolonizace</vt:lpstr>
      <vt:lpstr>Prezentace aplikace PowerPoint</vt:lpstr>
      <vt:lpstr>                             Lokátor - šoltýs              (lat. Locare – umístit, dát místo; Schultheiss – vymahač závazku)</vt:lpstr>
      <vt:lpstr>Prezentace aplikace PowerPoint</vt:lpstr>
      <vt:lpstr>Prezentace aplikace PowerPoint</vt:lpstr>
      <vt:lpstr>                               Církevní organizace</vt:lpstr>
      <vt:lpstr>Prezentace aplikace PowerPoint</vt:lpstr>
      <vt:lpstr>                   Mladohradištní pohřbívání                                   2. pol. 10. – 12. stol. </vt:lpstr>
      <vt:lpstr>Prezentace aplikace PowerPoint</vt:lpstr>
      <vt:lpstr>Prezentace aplikace PowerPoint</vt:lpstr>
      <vt:lpstr>                                Pohanské přežitky</vt:lpstr>
      <vt:lpstr>                                       Pisanki a chřestítka</vt:lpstr>
      <vt:lpstr>                        Přesleny z ovručské břidlice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108</cp:revision>
  <dcterms:created xsi:type="dcterms:W3CDTF">2017-01-31T16:06:48Z</dcterms:created>
  <dcterms:modified xsi:type="dcterms:W3CDTF">2024-05-01T18:25:46Z</dcterms:modified>
</cp:coreProperties>
</file>