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56" r:id="rId2"/>
    <p:sldId id="436" r:id="rId3"/>
    <p:sldId id="343" r:id="rId4"/>
    <p:sldId id="482" r:id="rId5"/>
    <p:sldId id="321" r:id="rId6"/>
    <p:sldId id="469" r:id="rId7"/>
    <p:sldId id="443" r:id="rId8"/>
    <p:sldId id="332" r:id="rId9"/>
    <p:sldId id="279" r:id="rId10"/>
    <p:sldId id="282" r:id="rId11"/>
    <p:sldId id="468" r:id="rId12"/>
    <p:sldId id="335" r:id="rId13"/>
    <p:sldId id="402" r:id="rId14"/>
    <p:sldId id="483" r:id="rId15"/>
    <p:sldId id="465" r:id="rId16"/>
    <p:sldId id="371" r:id="rId17"/>
    <p:sldId id="447" r:id="rId18"/>
    <p:sldId id="373" r:id="rId19"/>
    <p:sldId id="374" r:id="rId20"/>
    <p:sldId id="375" r:id="rId21"/>
    <p:sldId id="272" r:id="rId22"/>
    <p:sldId id="487" r:id="rId23"/>
    <p:sldId id="486" r:id="rId24"/>
    <p:sldId id="274" r:id="rId25"/>
    <p:sldId id="277" r:id="rId26"/>
    <p:sldId id="257" r:id="rId27"/>
    <p:sldId id="271" r:id="rId28"/>
    <p:sldId id="293" r:id="rId29"/>
    <p:sldId id="258" r:id="rId30"/>
    <p:sldId id="259" r:id="rId31"/>
    <p:sldId id="263" r:id="rId32"/>
    <p:sldId id="266" r:id="rId33"/>
    <p:sldId id="288" r:id="rId34"/>
    <p:sldId id="349" r:id="rId35"/>
    <p:sldId id="484" r:id="rId36"/>
    <p:sldId id="308" r:id="rId37"/>
    <p:sldId id="384" r:id="rId38"/>
    <p:sldId id="385" r:id="rId39"/>
    <p:sldId id="285" r:id="rId40"/>
    <p:sldId id="300" r:id="rId41"/>
    <p:sldId id="291" r:id="rId42"/>
    <p:sldId id="367" r:id="rId43"/>
    <p:sldId id="325" r:id="rId44"/>
    <p:sldId id="488" r:id="rId45"/>
    <p:sldId id="353" r:id="rId46"/>
    <p:sldId id="387" r:id="rId47"/>
    <p:sldId id="391" r:id="rId48"/>
    <p:sldId id="427" r:id="rId49"/>
    <p:sldId id="388" r:id="rId50"/>
    <p:sldId id="485" r:id="rId51"/>
    <p:sldId id="302" r:id="rId52"/>
    <p:sldId id="412" r:id="rId53"/>
    <p:sldId id="268" r:id="rId54"/>
    <p:sldId id="415" r:id="rId55"/>
    <p:sldId id="354" r:id="rId56"/>
    <p:sldId id="286" r:id="rId57"/>
    <p:sldId id="296" r:id="rId58"/>
    <p:sldId id="289" r:id="rId59"/>
    <p:sldId id="489" r:id="rId60"/>
    <p:sldId id="490" r:id="rId61"/>
    <p:sldId id="290" r:id="rId62"/>
    <p:sldId id="294" r:id="rId63"/>
    <p:sldId id="292" r:id="rId64"/>
    <p:sldId id="275" r:id="rId65"/>
    <p:sldId id="264" r:id="rId66"/>
    <p:sldId id="278" r:id="rId67"/>
    <p:sldId id="306" r:id="rId68"/>
    <p:sldId id="595" r:id="rId69"/>
    <p:sldId id="596" r:id="rId70"/>
    <p:sldId id="283" r:id="rId71"/>
    <p:sldId id="597" r:id="rId72"/>
    <p:sldId id="494" r:id="rId73"/>
    <p:sldId id="389" r:id="rId74"/>
    <p:sldId id="430" r:id="rId75"/>
    <p:sldId id="431" r:id="rId76"/>
    <p:sldId id="380" r:id="rId77"/>
    <p:sldId id="381" r:id="rId78"/>
    <p:sldId id="411" r:id="rId79"/>
    <p:sldId id="593" r:id="rId80"/>
    <p:sldId id="369" r:id="rId81"/>
    <p:sldId id="301" r:id="rId82"/>
    <p:sldId id="594" r:id="rId83"/>
    <p:sldId id="452" r:id="rId84"/>
    <p:sldId id="592" r:id="rId85"/>
    <p:sldId id="457" r:id="rId86"/>
    <p:sldId id="491" r:id="rId87"/>
    <p:sldId id="580" r:id="rId88"/>
    <p:sldId id="566" r:id="rId89"/>
    <p:sldId id="414" r:id="rId90"/>
    <p:sldId id="581" r:id="rId91"/>
    <p:sldId id="434" r:id="rId92"/>
    <p:sldId id="435" r:id="rId93"/>
    <p:sldId id="492" r:id="rId94"/>
    <p:sldId id="493" r:id="rId95"/>
    <p:sldId id="397" r:id="rId96"/>
    <p:sldId id="583" r:id="rId97"/>
    <p:sldId id="584" r:id="rId98"/>
    <p:sldId id="582" r:id="rId99"/>
    <p:sldId id="424" r:id="rId100"/>
    <p:sldId id="598" r:id="rId101"/>
    <p:sldId id="405" r:id="rId102"/>
    <p:sldId id="408" r:id="rId103"/>
    <p:sldId id="323" r:id="rId104"/>
    <p:sldId id="324" r:id="rId105"/>
    <p:sldId id="585" r:id="rId106"/>
    <p:sldId id="331" r:id="rId107"/>
    <p:sldId id="586" r:id="rId108"/>
    <p:sldId id="330" r:id="rId109"/>
    <p:sldId id="326" r:id="rId110"/>
    <p:sldId id="334" r:id="rId111"/>
    <p:sldId id="261" r:id="rId112"/>
    <p:sldId id="587" r:id="rId113"/>
    <p:sldId id="265" r:id="rId114"/>
    <p:sldId id="588" r:id="rId115"/>
    <p:sldId id="589" r:id="rId116"/>
    <p:sldId id="590" r:id="rId117"/>
    <p:sldId id="267" r:id="rId118"/>
    <p:sldId id="269" r:id="rId119"/>
    <p:sldId id="260" r:id="rId1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E0234-39F6-4ED2-864F-9E80CDB19072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86FBD-EC06-4564-A877-5EC749364B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26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32BC9-09A4-41D3-9F85-346B36DDD67B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77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67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6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60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7A41D54-5175-9CC2-88E9-E91ABC862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29A0F6E-7A2D-AC2C-0609-1485ED6601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7965951-9B5E-F613-C737-D95ED0ABA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F5478-EED9-4F9B-BAE9-2DB8D353F0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706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04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7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89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09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40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19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62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38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58D67-590D-486F-8819-55709F6EB6EC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D41D3-176B-408C-A4EF-790BE5A7F5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3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7" Type="http://schemas.openxmlformats.org/officeDocument/2006/relationships/image" Target="../media/image100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emf"/><Relationship Id="rId4" Type="http://schemas.openxmlformats.org/officeDocument/2006/relationships/image" Target="../media/image8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13. Strukturální změny a transformační procesy ve 13. století  (vesnice, město, hrady, církevní organizace).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152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31364217-B4C0-08AD-E4DE-D367F7906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92467"/>
            <a:ext cx="8229600" cy="1417638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Mstěnice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D16686-C9D8-68A1-79B7-35E6B7D5B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20" y="1222624"/>
            <a:ext cx="11126913" cy="5635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Osídlení   </a:t>
            </a:r>
            <a:r>
              <a:rPr lang="cs-CZ" sz="1800" dirty="0"/>
              <a:t>–  plynulé osídlení s posuny:   9. stol. až 13. stol. posuny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13. stol.:  restrukturalizace </a:t>
            </a:r>
            <a:r>
              <a:rPr lang="cs-CZ" sz="1800" dirty="0" err="1"/>
              <a:t>dřevohlinité</a:t>
            </a:r>
            <a:r>
              <a:rPr lang="cs-CZ" sz="1800" dirty="0"/>
              <a:t> zástavby</a:t>
            </a:r>
          </a:p>
          <a:p>
            <a:pPr>
              <a:defRPr/>
            </a:pPr>
            <a:r>
              <a:rPr lang="cs-CZ" sz="1800" b="1" dirty="0"/>
              <a:t>Zánik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1468:  tažení Matyáše Korvína na Třebíč   (1467 – 1471:   uherské války (tzv. druhá husitská válka)</a:t>
            </a:r>
          </a:p>
          <a:p>
            <a:pPr>
              <a:defRPr/>
            </a:pPr>
            <a:r>
              <a:rPr lang="cs-CZ" sz="1800" b="1" dirty="0"/>
              <a:t>Výzkum 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  Moravské zemské muzeum:  od r. 1960 V. Nekuda († 2009), 1987:  R. Nekuda</a:t>
            </a:r>
          </a:p>
          <a:p>
            <a:pPr>
              <a:defRPr/>
            </a:pPr>
            <a:r>
              <a:rPr lang="cs-CZ" sz="1800" b="1" dirty="0"/>
              <a:t>Tvrz</a:t>
            </a:r>
            <a:r>
              <a:rPr lang="cs-CZ" sz="1800" dirty="0"/>
              <a:t>  </a:t>
            </a:r>
            <a:r>
              <a:rPr lang="cs-CZ" sz="1800" b="1" dirty="0"/>
              <a:t> </a:t>
            </a:r>
            <a:r>
              <a:rPr lang="cs-CZ" sz="1800" dirty="0"/>
              <a:t>–  chráněna vodním příkopem</a:t>
            </a:r>
          </a:p>
          <a:p>
            <a:pPr>
              <a:defRPr/>
            </a:pPr>
            <a:r>
              <a:rPr lang="cs-CZ" sz="1800" b="1" dirty="0"/>
              <a:t>Dvůr </a:t>
            </a:r>
            <a:r>
              <a:rPr lang="cs-CZ" sz="1800" dirty="0"/>
              <a:t> –  trojdílný dům, dvě stáje, kolny a kovárna</a:t>
            </a:r>
          </a:p>
          <a:p>
            <a:pPr>
              <a:defRPr/>
            </a:pPr>
            <a:r>
              <a:rPr lang="cs-CZ" sz="1800" b="1" dirty="0"/>
              <a:t>Parcely </a:t>
            </a:r>
            <a:r>
              <a:rPr lang="cs-CZ" sz="1800" dirty="0"/>
              <a:t> – 3 typy:  úzké (9-14m),  hluboké (23-33 m),  středně široké (15-20 m),</a:t>
            </a:r>
          </a:p>
          <a:p>
            <a:pPr>
              <a:defRPr/>
            </a:pPr>
            <a:r>
              <a:rPr lang="cs-CZ" sz="1800" b="1" dirty="0"/>
              <a:t>Zástavba</a:t>
            </a:r>
            <a:r>
              <a:rPr lang="cs-CZ" sz="1800" dirty="0"/>
              <a:t>  –  dřevěná či </a:t>
            </a:r>
            <a:r>
              <a:rPr lang="cs-CZ" sz="1800" dirty="0" err="1"/>
              <a:t>dřevohlinitá</a:t>
            </a:r>
            <a:r>
              <a:rPr lang="cs-CZ" sz="1800" dirty="0"/>
              <a:t>, kamenná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konec. 13. stol:  kamenné podezdívky domů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17 usedlostí kolem návsi štíty do návsi</a:t>
            </a:r>
          </a:p>
          <a:p>
            <a:pPr>
              <a:defRPr/>
            </a:pPr>
            <a:r>
              <a:rPr lang="cs-CZ" sz="1800" b="1" dirty="0"/>
              <a:t>Domy</a:t>
            </a:r>
            <a:r>
              <a:rPr lang="cs-CZ" sz="1800" dirty="0"/>
              <a:t>  – 14./15. stol.:  většina trojdílných, čtyři dvojdílné (jizba a síň); 3 usedlosti s výminky  </a:t>
            </a:r>
          </a:p>
          <a:p>
            <a:pPr>
              <a:defRPr/>
            </a:pPr>
            <a:r>
              <a:rPr lang="cs-CZ" sz="1800" b="1" dirty="0"/>
              <a:t>Chlévy</a:t>
            </a:r>
            <a:r>
              <a:rPr lang="cs-CZ" sz="1800" dirty="0"/>
              <a:t>  –  navazovaly na domy </a:t>
            </a:r>
          </a:p>
          <a:p>
            <a:pPr>
              <a:defRPr/>
            </a:pPr>
            <a:r>
              <a:rPr lang="cs-CZ" sz="1800" b="1" dirty="0"/>
              <a:t>Komory (špýchary)</a:t>
            </a:r>
            <a:r>
              <a:rPr lang="cs-CZ" sz="1800" dirty="0"/>
              <a:t>  –  </a:t>
            </a:r>
            <a:r>
              <a:rPr lang="cs-CZ" sz="1800" dirty="0" err="1"/>
              <a:t>celokamenné</a:t>
            </a:r>
            <a:r>
              <a:rPr lang="cs-CZ" sz="1800" dirty="0"/>
              <a:t> (11), sklepy, obilnice</a:t>
            </a:r>
          </a:p>
          <a:p>
            <a:pPr>
              <a:defRPr/>
            </a:pPr>
            <a:r>
              <a:rPr lang="cs-CZ" sz="1800" b="1" dirty="0"/>
              <a:t>Mlýn</a:t>
            </a:r>
            <a:r>
              <a:rPr lang="cs-CZ" sz="1800" dirty="0"/>
              <a:t>  – </a:t>
            </a:r>
            <a:r>
              <a:rPr lang="cs-CZ" sz="1800" i="1" dirty="0"/>
              <a:t> </a:t>
            </a:r>
            <a:r>
              <a:rPr lang="cs-CZ" sz="1800" dirty="0"/>
              <a:t>podhrázského typu u potoka na západním okraji vsi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232" y="2719324"/>
            <a:ext cx="4413608" cy="33907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208072" y="6259032"/>
            <a:ext cx="498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Mikulandská ul.:  </a:t>
            </a:r>
            <a:r>
              <a:rPr lang="cs-CZ" dirty="0"/>
              <a:t>sošky madonek a ježíšků.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059" y="423032"/>
            <a:ext cx="3434134" cy="18259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922" y="238144"/>
            <a:ext cx="4263598" cy="21317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24667" y="2346984"/>
            <a:ext cx="267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Výroba figurálních plastik.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53618"/>
          <a:stretch/>
        </p:blipFill>
        <p:spPr>
          <a:xfrm>
            <a:off x="896351" y="3576126"/>
            <a:ext cx="3942407" cy="253399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9779" y="6259032"/>
            <a:ext cx="459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Truhlářská</a:t>
            </a:r>
            <a:r>
              <a:rPr lang="cs-CZ" dirty="0"/>
              <a:t>: Panenka s kruhovou náručí </a:t>
            </a:r>
          </a:p>
        </p:txBody>
      </p:sp>
      <p:pic>
        <p:nvPicPr>
          <p:cNvPr id="10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38541" r="22475" b="16667"/>
          <a:stretch>
            <a:fillRect/>
          </a:stretch>
        </p:blipFill>
        <p:spPr bwMode="auto">
          <a:xfrm>
            <a:off x="896351" y="212804"/>
            <a:ext cx="2250572" cy="284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2"/>
          <p:cNvSpPr txBox="1">
            <a:spLocks noChangeArrowheads="1"/>
          </p:cNvSpPr>
          <p:nvPr/>
        </p:nvSpPr>
        <p:spPr bwMode="auto">
          <a:xfrm>
            <a:off x="850471" y="3096549"/>
            <a:ext cx="2979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Norimberk: 14. – 15. stol. 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9554" r="10528" b="7277"/>
          <a:stretch/>
        </p:blipFill>
        <p:spPr>
          <a:xfrm>
            <a:off x="5165332" y="2790774"/>
            <a:ext cx="1795745" cy="263996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137297" y="5480697"/>
            <a:ext cx="1821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Na Poříčí</a:t>
            </a:r>
          </a:p>
          <a:p>
            <a:r>
              <a:rPr lang="cs-CZ" dirty="0"/>
              <a:t>Keramická forma.</a:t>
            </a:r>
          </a:p>
        </p:txBody>
      </p:sp>
    </p:spTree>
    <p:extLst>
      <p:ext uri="{BB962C8B-B14F-4D97-AF65-F5344CB8AC3E}">
        <p14:creationId xmlns:p14="http://schemas.microsoft.com/office/powerpoint/2010/main" val="29987471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5002C3A0-0886-4EC8-90A0-CE6CFEA9CD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Karty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816D00-25D0-4F58-9FC8-D9DCADA74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177927"/>
            <a:ext cx="11506201" cy="568007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Původ</a:t>
            </a:r>
            <a:r>
              <a:rPr lang="cs-CZ" sz="1800" dirty="0"/>
              <a:t>  –  nejasný:  Čína, Korea nebo v Indie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12. stol.:  arabský poloostrov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13. a 14. stol:   skrze křižáky do Evropy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</a:t>
            </a:r>
            <a:r>
              <a:rPr lang="cs-CZ" sz="1800" b="1" dirty="0"/>
              <a:t>   </a:t>
            </a:r>
            <a:r>
              <a:rPr lang="cs-CZ" sz="1800" dirty="0"/>
              <a:t>líc (avers):  původně ručně malované emblémy,  od 15. stol.:   tištěné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rub (revers) původně bílý,  od 16. stol. barevný ornament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b="1" dirty="0"/>
              <a:t>1354:  </a:t>
            </a:r>
            <a:r>
              <a:rPr lang="cs-CZ" sz="1800" dirty="0"/>
              <a:t>Praze je usazen </a:t>
            </a:r>
            <a:r>
              <a:rPr lang="cs-CZ" sz="1800" dirty="0" err="1"/>
              <a:t>kartýř</a:t>
            </a:r>
            <a:r>
              <a:rPr lang="cs-CZ" sz="1800" dirty="0"/>
              <a:t> Johann </a:t>
            </a:r>
            <a:r>
              <a:rPr lang="cs-CZ" sz="1800" dirty="0" err="1"/>
              <a:t>Kreysel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                1517:  </a:t>
            </a:r>
            <a:r>
              <a:rPr lang="cs-CZ" sz="1800" dirty="0"/>
              <a:t>mezi staroměstskými měšťany uveden </a:t>
            </a:r>
            <a:r>
              <a:rPr lang="cs-CZ" sz="1800" dirty="0" err="1"/>
              <a:t>kartýř</a:t>
            </a:r>
            <a:r>
              <a:rPr lang="cs-CZ" sz="1800" dirty="0"/>
              <a:t> Jakub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pl-PL" sz="1800" b="1" dirty="0"/>
              <a:t>Zákazy</a:t>
            </a:r>
            <a:r>
              <a:rPr lang="pl-PL" sz="1800" dirty="0"/>
              <a:t>  –   u nás od 14. století:   </a:t>
            </a:r>
            <a:r>
              <a:rPr lang="cs-CZ" sz="1800" b="1" dirty="0"/>
              <a:t>1449:</a:t>
            </a:r>
            <a:r>
              <a:rPr lang="cs-CZ" sz="1800" dirty="0"/>
              <a:t>  usnesení tří pražských měst: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„…neměl žádný hospodář v domě svém dopouštěti her kostečných, </a:t>
            </a:r>
            <a:r>
              <a:rPr lang="cs-CZ" sz="1800" dirty="0" err="1"/>
              <a:t>vrchcábních</a:t>
            </a:r>
            <a:r>
              <a:rPr lang="cs-CZ" sz="1800" dirty="0"/>
              <a:t>, karetných nebo jakýchkoli jiných,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jakož že i kostky a karty nemají nikde býti prodávány“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</a:t>
            </a:r>
            <a:r>
              <a:rPr lang="cs-CZ" sz="1800" b="1" dirty="0"/>
              <a:t>   š</a:t>
            </a:r>
            <a:r>
              <a:rPr lang="cs-CZ" sz="1800" dirty="0"/>
              <a:t>lechtě určeny šachy, měšťanstvu vrhcáby a prostému lidu mlýn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1655:</a:t>
            </a:r>
            <a:r>
              <a:rPr lang="cs-CZ" sz="1800" dirty="0"/>
              <a:t>  deník Jana Františka Bruntálského z Vrbna: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„…a po obědě jsem hrál s různými kavalíry nejprve </a:t>
            </a:r>
            <a:r>
              <a:rPr lang="cs-CZ" sz="1800" dirty="0" err="1"/>
              <a:t>quindeci</a:t>
            </a:r>
            <a:r>
              <a:rPr lang="cs-CZ" sz="1800" dirty="0"/>
              <a:t>, potom však </a:t>
            </a:r>
            <a:r>
              <a:rPr lang="cs-CZ" sz="1800" dirty="0" err="1"/>
              <a:t>landsknecht</a:t>
            </a:r>
            <a:r>
              <a:rPr lang="cs-CZ" sz="1800" dirty="0"/>
              <a:t>, a prohrál jsem dvacet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jedna dukátů…“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sah 2">
            <a:extLst>
              <a:ext uri="{FF2B5EF4-FFF2-40B4-BE49-F238E27FC236}">
                <a16:creationId xmlns:a16="http://schemas.microsoft.com/office/drawing/2014/main" id="{FD0810CD-25E8-415E-BAF3-007DCE1BEE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599" y="457200"/>
            <a:ext cx="11582401" cy="64008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Vídeňské dvorské karty  </a:t>
            </a:r>
            <a:r>
              <a:rPr lang="cs-CZ" altLang="cs-CZ" sz="1600" dirty="0"/>
              <a:t>–  série 48 gotických karet z bývalé habsburské c. k. sbírky v Umělecko-</a:t>
            </a:r>
            <a:r>
              <a:rPr lang="cs-CZ" altLang="cs-CZ" sz="1600" dirty="0" err="1"/>
              <a:t>histrorickém</a:t>
            </a:r>
            <a:r>
              <a:rPr lang="cs-CZ" altLang="cs-CZ" sz="1600" dirty="0"/>
              <a:t> muzeu ve Vídni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                               (</a:t>
            </a:r>
            <a:r>
              <a:rPr lang="de-DE" altLang="cs-CZ" sz="1600" dirty="0"/>
              <a:t>Sammlung für Plastik und Kunstgewerbe).</a:t>
            </a:r>
            <a:endParaRPr lang="cs-CZ" altLang="cs-CZ" sz="1600" dirty="0"/>
          </a:p>
          <a:p>
            <a:pPr marL="0" indent="0">
              <a:buNone/>
            </a:pPr>
            <a:r>
              <a:rPr lang="cs-CZ" altLang="cs-CZ" sz="1600" dirty="0"/>
              <a:t>             –  kolekce připisována Ladislavu V. Pohrobkovi (1440–1457), který vyrůstal u strýce Fridricha III.</a:t>
            </a:r>
          </a:p>
          <a:p>
            <a:pPr marL="0" indent="0">
              <a:buNone/>
            </a:pPr>
            <a:r>
              <a:rPr lang="cs-CZ" altLang="cs-CZ" sz="1600" dirty="0"/>
              <a:t>             –  kolorované dřevotisky 14 x 10 cm, funkci barev plnily 4 erby:   římskoněmecký orel, uherská břevna, český lev, francouzské lilie</a:t>
            </a:r>
          </a:p>
          <a:p>
            <a:pPr marL="0" indent="0">
              <a:buNone/>
            </a:pPr>
            <a:r>
              <a:rPr lang="cs-CZ" altLang="cs-CZ" sz="1600" dirty="0"/>
              <a:t>            –  nejvyšší hodnota:  král a královna, pak </a:t>
            </a:r>
            <a:r>
              <a:rPr lang="cs-CZ" altLang="cs-CZ" sz="1600" dirty="0" err="1"/>
              <a:t>čísela</a:t>
            </a:r>
            <a:r>
              <a:rPr lang="cs-CZ" altLang="cs-CZ" sz="1600" dirty="0"/>
              <a:t> I – X</a:t>
            </a:r>
          </a:p>
          <a:p>
            <a:pPr marL="0" indent="0">
              <a:buNone/>
            </a:pPr>
            <a:r>
              <a:rPr lang="cs-CZ" altLang="cs-CZ" sz="1600" dirty="0"/>
              <a:t>            –  </a:t>
            </a:r>
            <a:r>
              <a:rPr lang="cs-CZ" altLang="cs-CZ" sz="1600" b="1" dirty="0"/>
              <a:t>27 figur ve 4 čtyřech sériích:   </a:t>
            </a:r>
            <a:r>
              <a:rPr lang="cs-CZ" altLang="cs-CZ" sz="1600" dirty="0"/>
              <a:t>reprezentace společenské hierarchie:</a:t>
            </a:r>
          </a:p>
          <a:p>
            <a:pPr marL="0" indent="0">
              <a:buNone/>
            </a:pPr>
            <a:r>
              <a:rPr lang="cs-CZ" altLang="cs-CZ" sz="1600" dirty="0"/>
              <a:t>                </a:t>
            </a:r>
            <a:r>
              <a:rPr lang="cs-CZ" altLang="cs-CZ" sz="1600" b="1" dirty="0"/>
              <a:t>vyšší hodnostáři</a:t>
            </a:r>
            <a:r>
              <a:rPr lang="cs-CZ" altLang="cs-CZ" sz="1600" dirty="0"/>
              <a:t>:  hofmistři, maršálkové, první dvorní dáma, kancléř</a:t>
            </a:r>
          </a:p>
          <a:p>
            <a:pPr marL="0" indent="0">
              <a:buNone/>
            </a:pPr>
            <a:r>
              <a:rPr lang="cs-CZ" altLang="cs-CZ" sz="1600" dirty="0"/>
              <a:t>                </a:t>
            </a:r>
            <a:r>
              <a:rPr lang="cs-CZ" altLang="cs-CZ" sz="1600" b="1" dirty="0"/>
              <a:t>nižší:</a:t>
            </a:r>
            <a:r>
              <a:rPr lang="cs-CZ" altLang="cs-CZ" sz="1600" dirty="0"/>
              <a:t>  kaplan, lékař, mistr kuchyně,  stolník,  číšník, komorník, dvorní dámy</a:t>
            </a:r>
          </a:p>
          <a:p>
            <a:pPr marL="0" indent="0">
              <a:buNone/>
            </a:pPr>
            <a:r>
              <a:rPr lang="cs-CZ" altLang="cs-CZ" sz="1600" dirty="0"/>
              <a:t>                </a:t>
            </a:r>
            <a:r>
              <a:rPr lang="cs-CZ" altLang="cs-CZ" sz="1600" b="1" dirty="0"/>
              <a:t>bojovníci:</a:t>
            </a:r>
            <a:r>
              <a:rPr lang="cs-CZ" altLang="cs-CZ" sz="1600" dirty="0"/>
              <a:t>  střelec z kuše, blázni a šaškové </a:t>
            </a:r>
          </a:p>
          <a:p>
            <a:pPr marL="0" indent="0">
              <a:buNone/>
            </a:pPr>
            <a:r>
              <a:rPr lang="cs-CZ" altLang="cs-CZ" sz="1600" dirty="0"/>
              <a:t>                </a:t>
            </a:r>
            <a:r>
              <a:rPr lang="cs-CZ" altLang="cs-CZ" sz="1600" b="1" dirty="0"/>
              <a:t>služebnictvo a řemeslníci</a:t>
            </a:r>
            <a:r>
              <a:rPr lang="cs-CZ" altLang="cs-CZ" sz="1600" dirty="0"/>
              <a:t>:  sklepmistr, kuchař, sokolník, trubač, štolba, </a:t>
            </a:r>
            <a:r>
              <a:rPr lang="cs-CZ" altLang="cs-CZ" sz="1600" dirty="0" err="1"/>
              <a:t>bradýř</a:t>
            </a:r>
            <a:endParaRPr lang="cs-CZ" altLang="cs-CZ" sz="1600" dirty="0"/>
          </a:p>
          <a:p>
            <a:pPr marL="0" indent="0">
              <a:buNone/>
            </a:pPr>
            <a:r>
              <a:rPr lang="cs-CZ" altLang="cs-CZ" sz="1600" dirty="0"/>
              <a:t>                </a:t>
            </a:r>
            <a:r>
              <a:rPr lang="cs-CZ" altLang="cs-CZ" sz="1600" b="1" dirty="0"/>
              <a:t>herold, rybář, krejčí, posel, pekař, lovec, hrnčířka </a:t>
            </a:r>
          </a:p>
          <a:p>
            <a:pPr marL="0" indent="0">
              <a:buNone/>
            </a:pPr>
            <a:r>
              <a:rPr lang="cs-CZ" altLang="cs-CZ" sz="1600" dirty="0"/>
              <a:t>             –  hra umožňovala osvojit si principy společenské subordinace </a:t>
            </a:r>
          </a:p>
          <a:p>
            <a:pPr marL="0" indent="0">
              <a:buNone/>
            </a:pPr>
            <a:endParaRPr lang="cs-CZ" altLang="cs-CZ" sz="1600" dirty="0"/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  <a:p>
            <a:pPr marL="0" indent="0">
              <a:buNone/>
            </a:pPr>
            <a:endParaRPr lang="cs-CZ" altLang="cs-CZ" sz="1800" dirty="0"/>
          </a:p>
        </p:txBody>
      </p:sp>
      <p:pic>
        <p:nvPicPr>
          <p:cNvPr id="71683" name="Obrázek 4">
            <a:extLst>
              <a:ext uri="{FF2B5EF4-FFF2-40B4-BE49-F238E27FC236}">
                <a16:creationId xmlns:a16="http://schemas.microsoft.com/office/drawing/2014/main" id="{AD3C72CA-FD68-4446-816B-9F2000EB5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914900"/>
            <a:ext cx="13033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Obrázek 9">
            <a:extLst>
              <a:ext uri="{FF2B5EF4-FFF2-40B4-BE49-F238E27FC236}">
                <a16:creationId xmlns:a16="http://schemas.microsoft.com/office/drawing/2014/main" id="{C3A7D2CF-868A-486C-8108-53CDF1804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4914900"/>
            <a:ext cx="12954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Obrázek 11">
            <a:extLst>
              <a:ext uri="{FF2B5EF4-FFF2-40B4-BE49-F238E27FC236}">
                <a16:creationId xmlns:a16="http://schemas.microsoft.com/office/drawing/2014/main" id="{62C25034-2110-43B2-9FEB-46A746F08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4949826"/>
            <a:ext cx="124936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Obrázek 12">
            <a:extLst>
              <a:ext uri="{FF2B5EF4-FFF2-40B4-BE49-F238E27FC236}">
                <a16:creationId xmlns:a16="http://schemas.microsoft.com/office/drawing/2014/main" id="{101E8CB5-CE16-4BA6-84C9-B3058B9A1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4" y="4938714"/>
            <a:ext cx="128428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Obrázek 13">
            <a:extLst>
              <a:ext uri="{FF2B5EF4-FFF2-40B4-BE49-F238E27FC236}">
                <a16:creationId xmlns:a16="http://schemas.microsoft.com/office/drawing/2014/main" id="{5DD97681-6ECA-492F-B53C-109FA7F5E6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4924426"/>
            <a:ext cx="12827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Obrázek 14">
            <a:extLst>
              <a:ext uri="{FF2B5EF4-FFF2-40B4-BE49-F238E27FC236}">
                <a16:creationId xmlns:a16="http://schemas.microsoft.com/office/drawing/2014/main" id="{EAFEF719-AB96-4DBF-AB69-602D62C96F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4914900"/>
            <a:ext cx="130333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771FFED7-4120-B2FD-C0AC-AD30A4E64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Magické rituály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D55A47-3D5E-C943-8F7F-66D937F61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19200"/>
            <a:ext cx="11506200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Stavební obětiny  </a:t>
            </a:r>
            <a:r>
              <a:rPr lang="cs-CZ" sz="1800" dirty="0"/>
              <a:t>–  doklady pověr a zvyklostí spojených s ochranou domu zlými silami, katastrofami, lidmi a k zajištění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dostatku, spokojenosti a štěstí jeho obyvatel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do základu, pod práh, do první vazby krovu, pod podlahu, ke komínu, pod okno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tzv. svatý kout:  v místnosti diagonálně (úhlopříčně) od koutu s topeništěm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stůl, kolem svaté obrázky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obětiny:  a)  zvířata:  živá i mrtvá (drůbež aj.)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b)  rostlinné a potravinové (obilí, aj.)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c)  mincovní (v kostele)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d)  lidské (kosti předků, dítě pod věží na </a:t>
            </a:r>
            <a:r>
              <a:rPr lang="cs-CZ" sz="1800" dirty="0" err="1"/>
              <a:t>Rokštejně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e)  pravěké nástroje (hromové klíny)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5C2883-8B93-535E-7711-41B62760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685800"/>
            <a:ext cx="11439525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Hereze</a:t>
            </a:r>
            <a:r>
              <a:rPr lang="cs-CZ" sz="1800" dirty="0"/>
              <a:t>  –  činnost proti oficiálním dogmatům katolické církve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Čarodějnictví</a:t>
            </a:r>
            <a:r>
              <a:rPr lang="cs-CZ" sz="1800" dirty="0"/>
              <a:t>  –  </a:t>
            </a:r>
            <a:r>
              <a:rPr lang="nn-NO" sz="1800" b="1" dirty="0"/>
              <a:t>800</a:t>
            </a:r>
            <a:r>
              <a:rPr lang="cs-CZ" sz="1800" b="1" dirty="0"/>
              <a:t>:</a:t>
            </a:r>
            <a:r>
              <a:rPr lang="cs-CZ" sz="1800" dirty="0"/>
              <a:t> </a:t>
            </a:r>
            <a:r>
              <a:rPr lang="nn-NO" sz="1800" dirty="0"/>
              <a:t> na synodě ve Freisingu </a:t>
            </a:r>
            <a:r>
              <a:rPr lang="cs-CZ" sz="1800" dirty="0"/>
              <a:t>vydán spis proti zaříkávání, věštění, předpovídání počasí nebo jiného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druhu čarování, provinilce měl představený diecéze vyslechnut s cílem doznání za použití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donucovacích prostředků (mučení, upálení)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1376:</a:t>
            </a:r>
            <a:r>
              <a:rPr lang="cs-CZ" sz="1800" dirty="0"/>
              <a:t>  </a:t>
            </a:r>
            <a:r>
              <a:rPr lang="cs-CZ" sz="1800" b="1" dirty="0"/>
              <a:t>Nicolas </a:t>
            </a:r>
            <a:r>
              <a:rPr lang="cs-CZ" sz="1800" b="1" dirty="0" err="1"/>
              <a:t>Eymeric</a:t>
            </a:r>
            <a:r>
              <a:rPr lang="cs-CZ" sz="1800" b="1" dirty="0"/>
              <a:t> </a:t>
            </a:r>
            <a:r>
              <a:rPr lang="cs-CZ" sz="1800" dirty="0"/>
              <a:t>vydal příručku pro </a:t>
            </a:r>
            <a:r>
              <a:rPr lang="cs-CZ" sz="1800" dirty="0" err="1"/>
              <a:t>inkvisitory</a:t>
            </a:r>
            <a:r>
              <a:rPr lang="cs-CZ" sz="1800" dirty="0"/>
              <a:t> „Direktorium </a:t>
            </a:r>
            <a:r>
              <a:rPr lang="cs-CZ" sz="1800" dirty="0" err="1"/>
              <a:t>inquisitorum</a:t>
            </a:r>
            <a:r>
              <a:rPr lang="cs-CZ" sz="1800" dirty="0"/>
              <a:t>“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(„zlatá kniha pro strážce víry“)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</a:t>
            </a:r>
            <a:r>
              <a:rPr lang="cs-CZ" sz="1800" i="1" dirty="0"/>
              <a:t>  </a:t>
            </a:r>
            <a:r>
              <a:rPr lang="cs-CZ" sz="1800" b="1" dirty="0"/>
              <a:t>1486: </a:t>
            </a:r>
            <a:r>
              <a:rPr lang="cs-CZ" sz="1800" i="1" dirty="0"/>
              <a:t> </a:t>
            </a:r>
            <a:r>
              <a:rPr lang="cs-CZ" sz="1800" b="1" dirty="0"/>
              <a:t>Jakub </a:t>
            </a:r>
            <a:r>
              <a:rPr lang="cs-CZ" sz="1800" b="1" dirty="0" err="1"/>
              <a:t>Sprenger</a:t>
            </a:r>
            <a:r>
              <a:rPr lang="cs-CZ" sz="1800" b="1" dirty="0"/>
              <a:t> </a:t>
            </a:r>
            <a:r>
              <a:rPr lang="cs-CZ" sz="1800" dirty="0"/>
              <a:t>vydal Kladivo na čarodějnice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r>
              <a:rPr lang="cs-CZ" sz="1800" b="1" dirty="0" err="1"/>
              <a:t>Grimoáry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z fr. </a:t>
            </a:r>
            <a:r>
              <a:rPr lang="cs-CZ" sz="1800" dirty="0" err="1"/>
              <a:t>grammaire</a:t>
            </a:r>
            <a:r>
              <a:rPr lang="cs-CZ" sz="1800" dirty="0"/>
              <a:t> (mluvnice), magické knihy s praktickými návody přirozené a nadpřirozené magie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(předpisy na přípravu magických preparátů pro léčení, talismanů, amuletů, k vyvolání duchů aj.).  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Porodní báby  </a:t>
            </a:r>
            <a:r>
              <a:rPr lang="cs-CZ" sz="1800" dirty="0"/>
              <a:t>–  praktikovaly léčitelství (byliny) i magii (amulety)</a:t>
            </a:r>
          </a:p>
          <a:p>
            <a:pPr>
              <a:defRPr/>
            </a:pPr>
            <a:r>
              <a:rPr lang="cs-CZ" sz="1800" b="1" dirty="0"/>
              <a:t>Mastičkářky a šarlatánky</a:t>
            </a:r>
            <a:r>
              <a:rPr lang="cs-CZ" sz="1800" dirty="0"/>
              <a:t>  –  používaly nekalé praktiky k vylákání peněz</a:t>
            </a:r>
          </a:p>
          <a:p>
            <a:pPr>
              <a:defRPr/>
            </a:pPr>
            <a:r>
              <a:rPr lang="cs-CZ" sz="1800" b="1" dirty="0"/>
              <a:t>Templáři</a:t>
            </a:r>
            <a:r>
              <a:rPr lang="cs-CZ" sz="1800" dirty="0"/>
              <a:t>  –  1307 až 1314:  zištně vykonstruovaný proces proti řádu (Filipa IV.)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01497D5B-CD9C-9481-28B2-F71BA5E25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57" y="50965"/>
            <a:ext cx="8229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Věštění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3ECE14-43CF-FD47-D379-749C5F5B8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28714"/>
            <a:ext cx="10267951" cy="57292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600" b="1" dirty="0"/>
              <a:t>Hermetismus</a:t>
            </a:r>
            <a:r>
              <a:rPr lang="cs-CZ" sz="1600" dirty="0"/>
              <a:t>  –  soubor okultních (tajných) nauk o stvoření světa a postavení člověka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astrologie, alchy­mie, kabala, tarot a magie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název odvozen od Herma </a:t>
            </a:r>
            <a:r>
              <a:rPr lang="cs-CZ" sz="1600" dirty="0" err="1"/>
              <a:t>Trismegista</a:t>
            </a:r>
            <a:r>
              <a:rPr lang="cs-CZ" sz="1600" dirty="0"/>
              <a:t>, pokládaného za vynálezce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věd a autora spisu tzv. Smaragdová deska (Corpus </a:t>
            </a:r>
            <a:r>
              <a:rPr lang="cs-CZ" sz="1600" dirty="0" err="1"/>
              <a:t>Hermeticum</a:t>
            </a:r>
            <a:r>
              <a:rPr lang="cs-CZ" sz="1600" dirty="0"/>
              <a:t> – co je nahoře, je dole)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první zmínka ve 4. stol. n .l. u řeckého alchymisty </a:t>
            </a:r>
            <a:r>
              <a:rPr lang="cs-CZ" sz="1600" dirty="0" err="1"/>
              <a:t>Zosína</a:t>
            </a:r>
            <a:endParaRPr lang="cs-CZ" sz="1600" dirty="0"/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Astrologie </a:t>
            </a:r>
            <a:r>
              <a:rPr lang="cs-CZ" sz="1600" dirty="0"/>
              <a:t> –  z </a:t>
            </a:r>
            <a:r>
              <a:rPr lang="cs-CZ" sz="1600" dirty="0" err="1"/>
              <a:t>řec</a:t>
            </a:r>
            <a:r>
              <a:rPr lang="cs-CZ" sz="1600" dirty="0"/>
              <a:t>. </a:t>
            </a:r>
            <a:r>
              <a:rPr lang="el-GR" sz="1600" dirty="0"/>
              <a:t>Αστρολογία</a:t>
            </a:r>
            <a:r>
              <a:rPr lang="cs-CZ" sz="1600" dirty="0"/>
              <a:t>: </a:t>
            </a:r>
            <a:r>
              <a:rPr lang="el-GR" sz="1600" dirty="0"/>
              <a:t> </a:t>
            </a:r>
            <a:r>
              <a:rPr lang="cs-CZ" sz="1600" dirty="0"/>
              <a:t>predikční (předpověď) praktika vycházející ze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symbolické interpretace horoskopu vypočítaného podle postavení planet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–  1412:  první spis na Moravě od Jana Těšínského popisující výrobu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kamene mudrců</a:t>
            </a:r>
          </a:p>
          <a:p>
            <a:pPr marL="0" indent="0">
              <a:buNone/>
              <a:defRPr/>
            </a:pPr>
            <a:r>
              <a:rPr lang="cs-CZ" sz="1600" dirty="0"/>
              <a:t> </a:t>
            </a:r>
          </a:p>
          <a:p>
            <a:pPr>
              <a:defRPr/>
            </a:pPr>
            <a:r>
              <a:rPr lang="cs-CZ" sz="1600" b="1" dirty="0"/>
              <a:t>Alchymie </a:t>
            </a:r>
            <a:r>
              <a:rPr lang="cs-CZ" sz="1600" dirty="0"/>
              <a:t> –  z </a:t>
            </a:r>
            <a:r>
              <a:rPr lang="cs-CZ" sz="1600" dirty="0" err="1"/>
              <a:t>arab</a:t>
            </a:r>
            <a:r>
              <a:rPr lang="cs-CZ" sz="1600" dirty="0"/>
              <a:t>. al-</a:t>
            </a:r>
            <a:r>
              <a:rPr lang="cs-CZ" sz="1600" dirty="0" err="1"/>
              <a:t>kimija</a:t>
            </a:r>
            <a:r>
              <a:rPr lang="cs-CZ" sz="1600" dirty="0"/>
              <a:t>, disciplína zabývající se experimentováním s chemickými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látkami s cílem transmutace (přeměny) kovů ve zlato prostřednictvím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Kamene mudrců (věřilo se, že jde o univerzální lék a tzv. elixír mládí,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přinášející nesmrtelnost)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Magie</a:t>
            </a:r>
            <a:r>
              <a:rPr lang="cs-CZ" sz="1600" dirty="0"/>
              <a:t>  –  n</a:t>
            </a:r>
            <a:r>
              <a:rPr lang="pl-PL" sz="1600" dirty="0"/>
              <a:t>auka o kontaktu s abstraktním světem pomocí speciálních rituálů</a:t>
            </a:r>
            <a:endParaRPr lang="cs-CZ" sz="1600" dirty="0"/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  <p:pic>
        <p:nvPicPr>
          <p:cNvPr id="81924" name="Obrázek 1">
            <a:extLst>
              <a:ext uri="{FF2B5EF4-FFF2-40B4-BE49-F238E27FC236}">
                <a16:creationId xmlns:a16="http://schemas.microsoft.com/office/drawing/2014/main" id="{4AEEB557-C2FD-1A95-629B-3A6E91D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89" y="2838263"/>
            <a:ext cx="1586341" cy="20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Obrázek 3">
            <a:extLst>
              <a:ext uri="{FF2B5EF4-FFF2-40B4-BE49-F238E27FC236}">
                <a16:creationId xmlns:a16="http://schemas.microsoft.com/office/drawing/2014/main" id="{84C8BB44-42CB-40D8-222C-DB5105819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869" y="271475"/>
            <a:ext cx="2577874" cy="231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Obrázek 4">
            <a:extLst>
              <a:ext uri="{FF2B5EF4-FFF2-40B4-BE49-F238E27FC236}">
                <a16:creationId xmlns:a16="http://schemas.microsoft.com/office/drawing/2014/main" id="{5F594536-FDDA-B01D-2C98-4CCB741BA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402" y="2838263"/>
            <a:ext cx="1586341" cy="192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Obrázek 5">
            <a:extLst>
              <a:ext uri="{FF2B5EF4-FFF2-40B4-BE49-F238E27FC236}">
                <a16:creationId xmlns:a16="http://schemas.microsoft.com/office/drawing/2014/main" id="{20D7BF39-BAC7-6175-1473-1CF16A4D1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48" y="5054479"/>
            <a:ext cx="1476260" cy="167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Obrázek 1">
            <a:extLst>
              <a:ext uri="{FF2B5EF4-FFF2-40B4-BE49-F238E27FC236}">
                <a16:creationId xmlns:a16="http://schemas.microsoft.com/office/drawing/2014/main" id="{944F6F3B-FB0A-3C57-EAE2-C5049EE6C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1817"/>
          <a:stretch>
            <a:fillRect/>
          </a:stretch>
        </p:blipFill>
        <p:spPr bwMode="auto">
          <a:xfrm>
            <a:off x="1539876" y="0"/>
            <a:ext cx="91281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Obdélník 3">
            <a:extLst>
              <a:ext uri="{FF2B5EF4-FFF2-40B4-BE49-F238E27FC236}">
                <a16:creationId xmlns:a16="http://schemas.microsoft.com/office/drawing/2014/main" id="{A080EFC0-A8D3-5613-BBFB-F3A773F45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24600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Ptolemaiův kosmický systém se Zemí uprostřed. Amsterodam r. 1660.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">
            <a:extLst>
              <a:ext uri="{FF2B5EF4-FFF2-40B4-BE49-F238E27FC236}">
                <a16:creationId xmlns:a16="http://schemas.microsoft.com/office/drawing/2014/main" id="{CB737B33-CDC1-185A-86C2-F43ABB09D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3951" r="2940" b="9149"/>
          <a:stretch>
            <a:fillRect/>
          </a:stretch>
        </p:blipFill>
        <p:spPr bwMode="auto">
          <a:xfrm>
            <a:off x="200025" y="160337"/>
            <a:ext cx="22225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Obdélník 2">
            <a:extLst>
              <a:ext uri="{FF2B5EF4-FFF2-40B4-BE49-F238E27FC236}">
                <a16:creationId xmlns:a16="http://schemas.microsoft.com/office/drawing/2014/main" id="{AEDC502F-0968-B2EB-7F01-C337CF911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450" y="660722"/>
            <a:ext cx="6918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>
                <a:solidFill>
                  <a:srgbClr val="FF0000"/>
                </a:solidFill>
              </a:rPr>
              <a:t>Klaudios</a:t>
            </a:r>
            <a:r>
              <a:rPr lang="cs-CZ" altLang="cs-CZ" sz="1600" b="1" dirty="0">
                <a:solidFill>
                  <a:srgbClr val="FF0000"/>
                </a:solidFill>
              </a:rPr>
              <a:t> Ptolemaios </a:t>
            </a:r>
            <a:r>
              <a:rPr lang="cs-CZ" altLang="cs-CZ" sz="1600" dirty="0"/>
              <a:t>(90 – 160 n. l.)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–  řecký geograf, matematik a astronom zabývající se </a:t>
            </a:r>
            <a:r>
              <a:rPr lang="cs-CZ" altLang="cs-CZ" sz="1600" dirty="0" err="1"/>
              <a:t>hvězdopravectvím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–  spisy: </a:t>
            </a:r>
            <a:r>
              <a:rPr lang="cs-CZ" altLang="cs-CZ" sz="1600" dirty="0" err="1"/>
              <a:t>Almagest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Tetrabiblos</a:t>
            </a:r>
            <a:r>
              <a:rPr lang="cs-CZ" altLang="cs-CZ" sz="1600" dirty="0"/>
              <a:t> (používány do pozdního středověku)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–  položil základy astrologie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–  přehodnoceny až s novými poznatky v renesanci.</a:t>
            </a:r>
          </a:p>
        </p:txBody>
      </p:sp>
      <p:sp>
        <p:nvSpPr>
          <p:cNvPr id="83972" name="TextovéPole 5">
            <a:extLst>
              <a:ext uri="{FF2B5EF4-FFF2-40B4-BE49-F238E27FC236}">
                <a16:creationId xmlns:a16="http://schemas.microsoft.com/office/drawing/2014/main" id="{47037CD1-CB72-D1AF-A977-7E70021B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1" y="3048000"/>
            <a:ext cx="117348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>
                <a:solidFill>
                  <a:srgbClr val="FF0000"/>
                </a:solidFill>
              </a:rPr>
              <a:t>Paracelsus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(1493/1494–1541) –   vlastním jménem </a:t>
            </a:r>
            <a:r>
              <a:rPr lang="cs-CZ" altLang="cs-CZ" sz="1600" dirty="0" err="1"/>
              <a:t>Philippus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Aureolus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Theophrastus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Bombastus</a:t>
            </a:r>
            <a:r>
              <a:rPr lang="cs-CZ" altLang="cs-CZ" sz="1600" dirty="0"/>
              <a:t> von </a:t>
            </a:r>
            <a:r>
              <a:rPr lang="cs-CZ" altLang="cs-CZ" sz="1600" dirty="0" err="1"/>
              <a:t>Hohenhem</a:t>
            </a:r>
            <a:r>
              <a:rPr lang="cs-CZ" altLang="cs-CZ" sz="16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–   švýcarský alchymista, astrolog a lékař.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>
                <a:solidFill>
                  <a:srgbClr val="FF0000"/>
                </a:solidFill>
              </a:rPr>
              <a:t>Georgius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Agricola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(1494–1555)  –  vlastním jménem Georg Bauer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   –  autor hornické příručky De re Metallica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   –  kritik alchymie, sumarizoval představy o proměně obecných kovů ve zlato nebo stříbro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   –  alchymisty dělil na tři skupiny: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        …“ v první jsou „praví“, k nimž byl skeptický, ale neodmítal je (kdyby šlo zlato vyrobit,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       musela by ho být plná města). Další dvě skupiny odsuzoval: „první vyrábějí napodobeniny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       drahých kovů, druzí provádí různé eskamotérské kousky a zlato prostě vpravují do tyglíků/.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</a:rPr>
              <a:t>Michał </a:t>
            </a:r>
            <a:r>
              <a:rPr lang="cs-CZ" altLang="cs-CZ" sz="1600" b="1" dirty="0" err="1">
                <a:solidFill>
                  <a:srgbClr val="FF0000"/>
                </a:solidFill>
              </a:rPr>
              <a:t>Sędziwój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(1566–1636)  –  polský šlechtic, alchymista, filosof a lékař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                         –  </a:t>
            </a:r>
            <a:r>
              <a:rPr lang="cs-CZ" altLang="cs-CZ" sz="1600" i="1" dirty="0"/>
              <a:t>„Chemici</a:t>
            </a:r>
            <a:r>
              <a:rPr lang="cs-CZ" altLang="cs-CZ" sz="1600" dirty="0"/>
              <a:t> [alchymisté] </a:t>
            </a:r>
            <a:r>
              <a:rPr lang="cs-CZ" altLang="cs-CZ" sz="1600" i="1" dirty="0"/>
              <a:t>dokázali i bez pomoci Slunce</a:t>
            </a:r>
            <a:r>
              <a:rPr lang="cs-CZ" altLang="cs-CZ" sz="1600" dirty="0"/>
              <a:t> [kámen mudrců] </a:t>
            </a:r>
            <a:r>
              <a:rPr lang="cs-CZ" altLang="cs-CZ" sz="1600" i="1" dirty="0"/>
              <a:t>proměňovat železo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 dirty="0"/>
              <a:t>                                                        v měď, čili Venuši. Dokázali také vyrobit z Jupiteru</a:t>
            </a:r>
            <a:r>
              <a:rPr lang="cs-CZ" altLang="cs-CZ" sz="1600" dirty="0"/>
              <a:t> [cínu] </a:t>
            </a:r>
            <a:r>
              <a:rPr lang="cs-CZ" altLang="cs-CZ" sz="1600" i="1" dirty="0"/>
              <a:t>Merkur</a:t>
            </a:r>
            <a:r>
              <a:rPr lang="cs-CZ" altLang="cs-CZ" sz="1600" dirty="0"/>
              <a:t> [rtuť], </a:t>
            </a:r>
            <a:r>
              <a:rPr lang="cs-CZ" altLang="cs-CZ" sz="1600" i="1" dirty="0"/>
              <a:t>dařilo se též některým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 dirty="0"/>
              <a:t>                                                        vytvořit ze Saturnu </a:t>
            </a:r>
            <a:r>
              <a:rPr lang="cs-CZ" altLang="cs-CZ" sz="1600" dirty="0"/>
              <a:t>[olova] </a:t>
            </a:r>
            <a:r>
              <a:rPr lang="cs-CZ" altLang="cs-CZ" sz="1600" i="1" dirty="0"/>
              <a:t>Měsíc </a:t>
            </a:r>
            <a:r>
              <a:rPr lang="cs-CZ" altLang="cs-CZ" sz="1600" dirty="0"/>
              <a:t>[stříbro].“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</a:t>
            </a:r>
          </a:p>
        </p:txBody>
      </p:sp>
      <p:pic>
        <p:nvPicPr>
          <p:cNvPr id="83973" name="Obrázek 7">
            <a:extLst>
              <a:ext uri="{FF2B5EF4-FFF2-40B4-BE49-F238E27FC236}">
                <a16:creationId xmlns:a16="http://schemas.microsoft.com/office/drawing/2014/main" id="{56DE950F-DEB3-825A-EA64-408196293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1" y="365126"/>
            <a:ext cx="2552473" cy="218757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316BA35F-30AC-0AB4-3354-F42A39998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7948" y="202043"/>
            <a:ext cx="7010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Význam alchymie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8B1A798-6B33-F819-4812-B5429ECD8B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261" y="1470715"/>
            <a:ext cx="11658600" cy="538728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dirty="0"/>
              <a:t>0bjevy významných látek a poznání jejich vlastností:  např. kyseliny, hydroxidy, soda a potaš, salmiak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Propracování výrobních technik a postupů:  např. destilace, sublimace, extrakce, tavení, filtrace, rozpouštění látek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Zavedení nových přístrojů a aparátů:  např. pícky, křivule, chladiče, třecí misky aj.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Rozvoj řemeslné výroby:  např. metalurgie, sklářství, keramika, barvířství, výroba léčiv, vonných a kosmetických přípravků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Uchování překladů spisů antických filozofů.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sz="1800" b="1" dirty="0"/>
              <a:t>Archivní prameny  </a:t>
            </a:r>
            <a:r>
              <a:rPr lang="cs-CZ" sz="1800" dirty="0"/>
              <a:t>–   16. stol.:  provázanost alchymie s řemeslem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–   na panovnických a šlechtických dvorech pracovali alchymisté, ovládající chemii a metalurgii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–   Johann Konrad von </a:t>
            </a:r>
            <a:r>
              <a:rPr lang="cs-CZ" sz="1800" dirty="0" err="1"/>
              <a:t>Richthausen</a:t>
            </a:r>
            <a:r>
              <a:rPr lang="cs-CZ" sz="1800" dirty="0"/>
              <a:t> (1604–1663) a Wenzel </a:t>
            </a:r>
            <a:r>
              <a:rPr lang="cs-CZ" sz="1800" dirty="0" err="1"/>
              <a:t>Seiler</a:t>
            </a:r>
            <a:r>
              <a:rPr lang="cs-CZ" sz="1800" dirty="0"/>
              <a:t> (?1648–1681) byli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současně vysokými báňskými úředníky</a:t>
            </a:r>
            <a:endParaRPr lang="cs-CZ" altLang="cs-CZ" sz="1800" dirty="0"/>
          </a:p>
        </p:txBody>
      </p:sp>
      <p:pic>
        <p:nvPicPr>
          <p:cNvPr id="84997" name="Obrázek 2">
            <a:extLst>
              <a:ext uri="{FF2B5EF4-FFF2-40B4-BE49-F238E27FC236}">
                <a16:creationId xmlns:a16="http://schemas.microsoft.com/office/drawing/2014/main" id="{5193F361-085F-A965-8D7A-1558AF29E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35" y="76372"/>
            <a:ext cx="2703443" cy="13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B7231B27-2281-E8B0-2C23-036D1C6EE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1675" y="219075"/>
            <a:ext cx="4800600" cy="1143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Alchymie na dvoře Rudolfa II.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</a:t>
            </a:r>
            <a:r>
              <a:rPr lang="cs-CZ" altLang="cs-CZ" sz="2400" dirty="0">
                <a:solidFill>
                  <a:srgbClr val="FF0000"/>
                </a:solidFill>
              </a:rPr>
              <a:t>(1552 – 1612)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86019" name="Zástupný symbol pro obsah 2">
            <a:extLst>
              <a:ext uri="{FF2B5EF4-FFF2-40B4-BE49-F238E27FC236}">
                <a16:creationId xmlns:a16="http://schemas.microsoft.com/office/drawing/2014/main" id="{81E37649-FC97-6031-9D43-6C72F4AF6C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675" y="1676400"/>
            <a:ext cx="8258175" cy="5181600"/>
          </a:xfrm>
        </p:spPr>
        <p:txBody>
          <a:bodyPr>
            <a:normAutofit/>
          </a:bodyPr>
          <a:lstStyle/>
          <a:p>
            <a:r>
              <a:rPr lang="cs-CZ" altLang="cs-CZ" sz="1600" b="1" dirty="0"/>
              <a:t>Tadeáš Hájek z Hájku  </a:t>
            </a:r>
            <a:r>
              <a:rPr lang="cs-CZ" altLang="cs-CZ" sz="1600" dirty="0"/>
              <a:t>–  přírodovědec a osobní lékař Rudolfa II.; dohlížel na chod laboratoře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Tycho Brahe  </a:t>
            </a:r>
            <a:r>
              <a:rPr lang="cs-CZ" altLang="cs-CZ" sz="1600" dirty="0"/>
              <a:t>–  císařský astronom a astrolog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–  na zámku Benátkách nad Jizerou zřídil hvězdářskou observatoř (dar císaře)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Johan Kepler </a:t>
            </a:r>
            <a:r>
              <a:rPr lang="cs-CZ" altLang="cs-CZ" sz="1600" dirty="0"/>
              <a:t>–  po T. de Brahe dvorní matematik a hvězdář (zákony o oběhu planet)</a:t>
            </a:r>
          </a:p>
          <a:p>
            <a:endParaRPr lang="cs-CZ" altLang="cs-CZ" sz="1600" dirty="0"/>
          </a:p>
          <a:p>
            <a:r>
              <a:rPr lang="cs-CZ" altLang="cs-CZ" sz="1600" b="1" dirty="0" err="1"/>
              <a:t>Giordano</a:t>
            </a:r>
            <a:r>
              <a:rPr lang="cs-CZ" altLang="cs-CZ" sz="1600" b="1" dirty="0"/>
              <a:t> Bruno  </a:t>
            </a:r>
            <a:r>
              <a:rPr lang="cs-CZ" altLang="cs-CZ" sz="1600" dirty="0"/>
              <a:t>–  italský kněz obviněný z kacířství a r. 1600 v Římě upálen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John </a:t>
            </a:r>
            <a:r>
              <a:rPr lang="cs-CZ" altLang="cs-CZ" sz="1600" b="1" dirty="0" err="1"/>
              <a:t>Dee</a:t>
            </a:r>
            <a:r>
              <a:rPr lang="cs-CZ" altLang="cs-CZ" sz="1600" b="1" dirty="0"/>
              <a:t>  </a:t>
            </a:r>
            <a:r>
              <a:rPr lang="cs-CZ" altLang="cs-CZ" sz="1600" dirty="0"/>
              <a:t>–  anglický filozof, matematik, spiritista a alchymista </a:t>
            </a:r>
          </a:p>
          <a:p>
            <a:pPr marL="0" indent="0">
              <a:buNone/>
            </a:pPr>
            <a:r>
              <a:rPr lang="cs-CZ" altLang="cs-CZ" sz="1600" dirty="0"/>
              <a:t>                       –  </a:t>
            </a:r>
            <a:r>
              <a:rPr lang="pl-PL" altLang="cs-CZ" sz="1600" dirty="0"/>
              <a:t>v Cambridgi </a:t>
            </a:r>
            <a:r>
              <a:rPr lang="cs-CZ" altLang="cs-CZ" sz="1600" dirty="0"/>
              <a:t>získal titul mistr svobodných umění (věštil z krystalu).</a:t>
            </a:r>
          </a:p>
          <a:p>
            <a:endParaRPr lang="cs-CZ" altLang="cs-CZ" sz="1600" dirty="0"/>
          </a:p>
          <a:p>
            <a:r>
              <a:rPr lang="cs-CZ" altLang="cs-CZ" sz="1600" b="1" dirty="0"/>
              <a:t>Edward </a:t>
            </a:r>
            <a:r>
              <a:rPr lang="cs-CZ" altLang="cs-CZ" sz="1600" b="1" dirty="0" err="1"/>
              <a:t>Kelley</a:t>
            </a:r>
            <a:r>
              <a:rPr lang="cs-CZ" altLang="cs-CZ" sz="1600" dirty="0"/>
              <a:t>  –  vlastním jménem Edward </a:t>
            </a:r>
            <a:r>
              <a:rPr lang="cs-CZ" altLang="cs-CZ" sz="1600" dirty="0" err="1"/>
              <a:t>Talbot</a:t>
            </a:r>
            <a:r>
              <a:rPr lang="cs-CZ" altLang="cs-CZ" sz="1600" dirty="0"/>
              <a:t>, původně </a:t>
            </a:r>
            <a:r>
              <a:rPr lang="pl-PL" altLang="cs-CZ" sz="1600" dirty="0"/>
              <a:t>lékarnik a </a:t>
            </a:r>
            <a:r>
              <a:rPr lang="cs-CZ" altLang="cs-CZ" sz="1600" dirty="0"/>
              <a:t>městský písař </a:t>
            </a:r>
          </a:p>
          <a:p>
            <a:pPr marL="0" indent="0">
              <a:buNone/>
            </a:pPr>
            <a:r>
              <a:rPr lang="cs-CZ" altLang="cs-CZ" sz="1600" dirty="0"/>
              <a:t>                                –  1591 uvězněn na Křivoklátě</a:t>
            </a:r>
          </a:p>
        </p:txBody>
      </p:sp>
      <p:pic>
        <p:nvPicPr>
          <p:cNvPr id="86020" name="Obrázek 3">
            <a:extLst>
              <a:ext uri="{FF2B5EF4-FFF2-40B4-BE49-F238E27FC236}">
                <a16:creationId xmlns:a16="http://schemas.microsoft.com/office/drawing/2014/main" id="{BC323660-B0E7-5195-4E9D-38D1BA13F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20" y="52386"/>
            <a:ext cx="2965506" cy="436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4">
            <a:extLst>
              <a:ext uri="{FF2B5EF4-FFF2-40B4-BE49-F238E27FC236}">
                <a16:creationId xmlns:a16="http://schemas.microsoft.com/office/drawing/2014/main" id="{3EE7E04A-D26F-E938-B261-58CDE320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785" y="4641849"/>
            <a:ext cx="2746375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2" name="Obdélník 1">
            <a:extLst>
              <a:ext uri="{FF2B5EF4-FFF2-40B4-BE49-F238E27FC236}">
                <a16:creationId xmlns:a16="http://schemas.microsoft.com/office/drawing/2014/main" id="{027FECB1-FE25-12CF-35EA-B9BA105AC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572" y="6388894"/>
            <a:ext cx="3352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Alchymistické symboly chemických prvků.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F861D847-9C2F-435D-FB85-778E8E3D5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0" y="-1"/>
            <a:ext cx="7608747" cy="490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3E97E39E-F6F2-52A7-B337-8D226188C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08" y="0"/>
            <a:ext cx="4594492" cy="311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4">
            <a:extLst>
              <a:ext uri="{FF2B5EF4-FFF2-40B4-BE49-F238E27FC236}">
                <a16:creationId xmlns:a16="http://schemas.microsoft.com/office/drawing/2014/main" id="{3539B704-B2BB-8A3F-B10A-A291524BE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878" r="2084" b="4878"/>
          <a:stretch>
            <a:fillRect/>
          </a:stretch>
        </p:blipFill>
        <p:spPr bwMode="auto">
          <a:xfrm>
            <a:off x="7597508" y="3116570"/>
            <a:ext cx="4594493" cy="377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1303F5C0-5A44-F697-0B84-FF5987BD6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0772"/>
            <a:ext cx="3318379" cy="195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E4C2F16-74AE-234D-E620-C671FAE50503}"/>
              </a:ext>
            </a:extLst>
          </p:cNvPr>
          <p:cNvSpPr txBox="1">
            <a:spLocks/>
          </p:cNvSpPr>
          <p:nvPr/>
        </p:nvSpPr>
        <p:spPr bwMode="auto">
          <a:xfrm>
            <a:off x="4081654" y="5394619"/>
            <a:ext cx="3083859" cy="149968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800" b="1" dirty="0"/>
              <a:t>Hrádek</a:t>
            </a:r>
            <a:r>
              <a:rPr lang="cs-CZ" sz="1800" dirty="0"/>
              <a:t>  –  13. stol. 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Tvrz</a:t>
            </a:r>
            <a:r>
              <a:rPr lang="cs-CZ" sz="1800" dirty="0"/>
              <a:t>  –  14 a 15 stol.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Opevnění</a:t>
            </a:r>
            <a:r>
              <a:rPr lang="cs-CZ" sz="1800" dirty="0"/>
              <a:t>  –  nad tvrzí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Opevnění</a:t>
            </a:r>
            <a:r>
              <a:rPr lang="cs-CZ" sz="1800" dirty="0"/>
              <a:t>  –  100 m (J)</a:t>
            </a:r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000" dirty="0"/>
              <a:t> 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BF485F1D-0BA2-6F75-5A42-32B9D31ED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250" y="4171281"/>
            <a:ext cx="237757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Mstěnice</a:t>
            </a:r>
            <a:r>
              <a:rPr lang="cs-CZ" altLang="cs-CZ" sz="1800" b="1" dirty="0"/>
              <a:t> u Hrotovic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Obrázek 4">
            <a:extLst>
              <a:ext uri="{FF2B5EF4-FFF2-40B4-BE49-F238E27FC236}">
                <a16:creationId xmlns:a16="http://schemas.microsoft.com/office/drawing/2014/main" id="{2A8DBE99-2ADA-8144-B6A9-76ADCD036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73063"/>
            <a:ext cx="630555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Obrázek 6">
            <a:extLst>
              <a:ext uri="{FF2B5EF4-FFF2-40B4-BE49-F238E27FC236}">
                <a16:creationId xmlns:a16="http://schemas.microsoft.com/office/drawing/2014/main" id="{9CEA6CB5-054E-984E-1E66-A877CAA0F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2" y="373063"/>
            <a:ext cx="3267075" cy="36465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TextovéPole 5">
            <a:extLst>
              <a:ext uri="{FF2B5EF4-FFF2-40B4-BE49-F238E27FC236}">
                <a16:creationId xmlns:a16="http://schemas.microsoft.com/office/drawing/2014/main" id="{F2949B65-4A68-3289-AE8C-A970383B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99" y="4533900"/>
            <a:ext cx="112395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Jan Kepler </a:t>
            </a:r>
            <a:r>
              <a:rPr lang="cs-CZ" altLang="cs-CZ" sz="1600" b="1" dirty="0"/>
              <a:t>(1571 – 1630)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b="1" dirty="0"/>
              <a:t> –  pracoval na dvoře císaře Rudolfa II. a z finančních důvodů si přivydělával sestavováním horoskopů </a:t>
            </a:r>
          </a:p>
          <a:p>
            <a:pPr>
              <a:spcBef>
                <a:spcPts val="0"/>
              </a:spcBef>
              <a:buFontTx/>
              <a:buNone/>
            </a:pPr>
            <a:endParaRPr lang="cs-CZ" altLang="cs-CZ" sz="1600" b="1" dirty="0"/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b="1" dirty="0"/>
              <a:t> –  sestavil horoskop frýdlantskému knížeti Albrechtu z Valdštejna, v němž vystihl jeho ambiciózní charakter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b="1" dirty="0"/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600" b="1" dirty="0"/>
              <a:t> –  1625:  </a:t>
            </a:r>
            <a:r>
              <a:rPr lang="cs-CZ" altLang="cs-CZ" sz="1600" b="1" dirty="0" err="1"/>
              <a:t>vedruhém</a:t>
            </a:r>
            <a:r>
              <a:rPr lang="cs-CZ" altLang="cs-CZ" sz="1600" b="1" dirty="0"/>
              <a:t> horoskopu mu předpověděl kritické období v roce 1634.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CD961-26C4-AEB5-EB65-5DAD4B48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Osvícenství 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</a:t>
            </a:r>
            <a:r>
              <a:rPr lang="cs-CZ" sz="2000" b="1" dirty="0">
                <a:solidFill>
                  <a:srgbClr val="FF0000"/>
                </a:solidFill>
              </a:rPr>
              <a:t>Les </a:t>
            </a:r>
            <a:r>
              <a:rPr lang="cs-CZ" sz="2000" b="1" dirty="0" err="1">
                <a:solidFill>
                  <a:srgbClr val="FF0000"/>
                </a:solidFill>
              </a:rPr>
              <a:t>lumières</a:t>
            </a:r>
            <a:r>
              <a:rPr lang="cs-CZ" sz="2000" b="1" dirty="0">
                <a:solidFill>
                  <a:srgbClr val="FF0000"/>
                </a:solidFill>
              </a:rPr>
              <a:t>, </a:t>
            </a:r>
            <a:r>
              <a:rPr lang="cs-CZ" sz="2000" b="1" dirty="0" err="1">
                <a:solidFill>
                  <a:srgbClr val="FF0000"/>
                </a:solidFill>
              </a:rPr>
              <a:t>the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englihtenment</a:t>
            </a:r>
            <a:r>
              <a:rPr lang="cs-CZ" sz="2000" b="1" dirty="0">
                <a:solidFill>
                  <a:srgbClr val="FF0000"/>
                </a:solidFill>
              </a:rPr>
              <a:t>, </a:t>
            </a:r>
            <a:r>
              <a:rPr lang="cs-CZ" sz="2000" b="1" dirty="0" err="1">
                <a:solidFill>
                  <a:srgbClr val="FF0000"/>
                </a:solidFill>
              </a:rPr>
              <a:t>die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Aufklärung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1E65B-8F39-B9A0-DBC3-B42B8E469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613044"/>
            <a:ext cx="12164602" cy="5244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18. stol.</a:t>
            </a:r>
            <a:r>
              <a:rPr lang="cs-CZ" sz="1800" dirty="0"/>
              <a:t>  –  krize tradiční stavovské společnosti (mentalit):  </a:t>
            </a:r>
            <a:r>
              <a:rPr lang="cs-CZ" sz="1800" b="0" i="0" u="none" strike="noStrike" baseline="0" dirty="0"/>
              <a:t>1680–1715</a:t>
            </a:r>
            <a:r>
              <a:rPr lang="cs-CZ" sz="1800" dirty="0"/>
              <a:t>:  fr. </a:t>
            </a:r>
            <a:r>
              <a:rPr lang="cs-CZ" sz="1800" b="0" i="0" u="none" strike="noStrike" baseline="0" dirty="0"/>
              <a:t>Paul Hazard  označil „krizí evropského vědomí“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–  protestantská část Evropy (Anglie, Francie, Nizozemí:  revoluce); katolická konzervativnější (reformy) </a:t>
            </a:r>
          </a:p>
          <a:p>
            <a:pPr marL="0" indent="0">
              <a:buNone/>
            </a:pPr>
            <a:r>
              <a:rPr lang="cs-CZ" sz="1800" dirty="0"/>
              <a:t>                –  </a:t>
            </a:r>
            <a:r>
              <a:rPr lang="cs-CZ" sz="1800" b="1" dirty="0"/>
              <a:t>osvícený absolutismus</a:t>
            </a:r>
            <a:r>
              <a:rPr lang="cs-CZ" sz="1800" dirty="0"/>
              <a:t>:  Anglie:  absolutní práva panovníka omezena parlamentem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Habsburská monarchie:  zasahování světské moci do záležitostí náboženství a církve</a:t>
            </a:r>
          </a:p>
          <a:p>
            <a:pPr marL="0" indent="0">
              <a:buNone/>
            </a:pPr>
            <a:r>
              <a:rPr lang="cs-CZ" sz="1800" dirty="0"/>
              <a:t>                –  </a:t>
            </a:r>
            <a:r>
              <a:rPr lang="cs-CZ" sz="1800" b="1" dirty="0"/>
              <a:t>1741:  pragmatická sankce  </a:t>
            </a:r>
            <a:r>
              <a:rPr lang="cs-CZ" sz="1800" dirty="0"/>
              <a:t>–  Karlem VI. vymřela mužská linie Habsburků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–   nástup Marie Terezie  (provdaná za Františka Lotrinského)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–  </a:t>
            </a:r>
            <a:r>
              <a:rPr lang="cs-CZ" sz="1800" b="1" dirty="0"/>
              <a:t>1781:  toleranční patent  </a:t>
            </a:r>
            <a:r>
              <a:rPr lang="cs-CZ" sz="1800" dirty="0"/>
              <a:t>–  Josef II.:  některá nekatolická vyznání  (luteránské, kalvínské, pravoslavné, židovské)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–   ideály křesťanské humanity:   rovnost lidí (mají duší od Boha), morální člověk nepotřebuje ke spáse církev</a:t>
            </a:r>
          </a:p>
          <a:p>
            <a:pPr marL="0" indent="0">
              <a:buNone/>
            </a:pPr>
            <a:r>
              <a:rPr lang="cs-CZ" sz="1800" dirty="0"/>
              <a:t>               –  stát přirovnáván k fungujícímu stroji  (jakési nebeské město)</a:t>
            </a:r>
          </a:p>
          <a:p>
            <a:pPr marL="0" indent="0">
              <a:buNone/>
            </a:pPr>
            <a:r>
              <a:rPr lang="cs-CZ" sz="1800" dirty="0"/>
              <a:t>               –  snahy o poznání pozemského světa:  víra v lidský rozum osvobozený od předsudků a pověr </a:t>
            </a:r>
          </a:p>
          <a:p>
            <a:pPr marL="0" indent="0">
              <a:buNone/>
            </a:pPr>
            <a:r>
              <a:rPr lang="cs-CZ" sz="1800" dirty="0"/>
              <a:t>               –  skryté nekatolictví:  zločin proti majestátu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71121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2D1C98-50A3-E5F1-58DB-A12AF9011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1" y="606174"/>
            <a:ext cx="11719389" cy="6251825"/>
          </a:xfrm>
        </p:spPr>
        <p:txBody>
          <a:bodyPr>
            <a:normAutofit/>
          </a:bodyPr>
          <a:lstStyle/>
          <a:p>
            <a:r>
              <a:rPr lang="cs-CZ" sz="1800" b="1" dirty="0"/>
              <a:t>Osvícenectví</a:t>
            </a:r>
            <a:r>
              <a:rPr lang="cs-CZ" sz="1800" dirty="0"/>
              <a:t>  –  první filosofické hnutí s politickým významem:  zásadní proměna nazírání na svět </a:t>
            </a:r>
          </a:p>
          <a:p>
            <a:pPr marL="0" indent="0">
              <a:buNone/>
            </a:pPr>
            <a:r>
              <a:rPr lang="cs-CZ" sz="1800" dirty="0"/>
              <a:t>                             –  uznávalo existenci Boha (první hybatel mechanismu světa)</a:t>
            </a:r>
          </a:p>
          <a:p>
            <a:pPr marL="0" indent="0">
              <a:buNone/>
            </a:pPr>
            <a:r>
              <a:rPr lang="cs-CZ" sz="1800" dirty="0"/>
              <a:t>                                 deismus:   bůh svět stvořil a dal mu zákony, ale už do jeho fungování nezasahuje </a:t>
            </a:r>
          </a:p>
          <a:p>
            <a:pPr marL="0" indent="0">
              <a:buNone/>
            </a:pPr>
            <a:r>
              <a:rPr lang="cs-CZ" sz="1800" dirty="0"/>
              <a:t>                             –  programové šíření vzdělanosti:  víra, že vědecké poznání zlepšení život a vztahy lidí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–  zdroje:   a)  </a:t>
            </a:r>
            <a:r>
              <a:rPr lang="cs-CZ" sz="1800" dirty="0" err="1"/>
              <a:t>Descarteův</a:t>
            </a:r>
            <a:r>
              <a:rPr lang="cs-CZ" sz="1800" dirty="0"/>
              <a:t> racionalismus (ratio – rozum):  postupy matematicko-mechanické přírodovědy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b)  </a:t>
            </a:r>
            <a:r>
              <a:rPr lang="cs-CZ" sz="1800" dirty="0" err="1"/>
              <a:t>Lockeům</a:t>
            </a:r>
            <a:r>
              <a:rPr lang="cs-CZ" sz="1800" dirty="0"/>
              <a:t> empirismus (empirie – zkušenost):  poznání skrze lidské smysly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–  rozvoj moderní vědy a jejího praktického uplatnění:  formulace přírodních zákonů a společenských jevů:</a:t>
            </a:r>
          </a:p>
          <a:p>
            <a:pPr marL="0" indent="0">
              <a:buNone/>
            </a:pPr>
            <a:r>
              <a:rPr lang="cs-CZ" sz="1800" dirty="0"/>
              <a:t>                                 </a:t>
            </a:r>
            <a:r>
              <a:rPr lang="cs-CZ" sz="1800" b="1" dirty="0"/>
              <a:t>Izák Newton  </a:t>
            </a:r>
            <a:r>
              <a:rPr lang="cs-CZ" sz="1800" dirty="0"/>
              <a:t>–  anglický fyzik a matematik:  položil základy mechaniky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–  propojil Keplerovy zákony pohybu planet s vlastní heliocentrickou a gravitační teorií</a:t>
            </a:r>
          </a:p>
          <a:p>
            <a:pPr marL="0" indent="0">
              <a:buNone/>
            </a:pPr>
            <a:r>
              <a:rPr lang="cs-CZ" sz="1800" dirty="0"/>
              <a:t>                                 C</a:t>
            </a:r>
            <a:r>
              <a:rPr lang="cs-CZ" sz="1800" b="1" dirty="0"/>
              <a:t>arl </a:t>
            </a:r>
            <a:r>
              <a:rPr lang="cs-CZ" sz="1800" b="1" dirty="0" err="1"/>
              <a:t>Linnae</a:t>
            </a:r>
            <a:r>
              <a:rPr lang="cs-CZ" sz="1800" b="1" dirty="0"/>
              <a:t>  </a:t>
            </a:r>
            <a:r>
              <a:rPr lang="cs-CZ" sz="1800" dirty="0"/>
              <a:t>–  systematika živé a neživé přírody </a:t>
            </a:r>
          </a:p>
          <a:p>
            <a:pPr marL="0" indent="0">
              <a:buNone/>
            </a:pPr>
            <a:r>
              <a:rPr lang="cs-CZ" sz="1800" dirty="0"/>
              <a:t>                                 </a:t>
            </a:r>
            <a:r>
              <a:rPr lang="cs-CZ" sz="1800" b="1" dirty="0"/>
              <a:t>Denis Diderot aj. </a:t>
            </a:r>
            <a:r>
              <a:rPr lang="cs-CZ" sz="1800" dirty="0"/>
              <a:t>–  1751-1756:  Encyklopedie:  slovník věd, řemesel a umění (shrnutí lidského poznání)</a:t>
            </a:r>
          </a:p>
          <a:p>
            <a:pPr marL="0" indent="0">
              <a:buNone/>
            </a:pPr>
            <a:r>
              <a:rPr lang="cs-CZ" sz="1800" b="1" dirty="0"/>
              <a:t>                                 Jean-Jacques Rousseau </a:t>
            </a:r>
            <a:r>
              <a:rPr lang="cs-CZ" sz="1800" dirty="0"/>
              <a:t>– O původu nerovnosti mezi lidmi (heslo „Volnost, rovnost, bratrství“ </a:t>
            </a:r>
          </a:p>
          <a:p>
            <a:pPr marL="0" indent="0">
              <a:buNone/>
            </a:pPr>
            <a:r>
              <a:rPr lang="cs-CZ" sz="1800" dirty="0"/>
              <a:t>                                 </a:t>
            </a:r>
            <a:r>
              <a:rPr lang="cs-CZ" sz="1800" b="1" dirty="0"/>
              <a:t>Francois-Marie </a:t>
            </a:r>
            <a:r>
              <a:rPr lang="cs-CZ" sz="1800" b="1" dirty="0" err="1"/>
              <a:t>Arouet</a:t>
            </a:r>
            <a:r>
              <a:rPr lang="cs-CZ" sz="1800" b="1" dirty="0"/>
              <a:t> Voltaire  </a:t>
            </a:r>
            <a:r>
              <a:rPr lang="cs-CZ" sz="1800" dirty="0"/>
              <a:t>–  deista, kritika absolutismu a církve, právo jedince na svobodu názoru</a:t>
            </a:r>
          </a:p>
          <a:p>
            <a:pPr marL="0" indent="0">
              <a:buNone/>
            </a:pPr>
            <a:r>
              <a:rPr lang="cs-CZ" sz="1800" dirty="0"/>
              <a:t>                                 </a:t>
            </a:r>
            <a:r>
              <a:rPr lang="cs-CZ" sz="1800" b="1" dirty="0"/>
              <a:t>Charles-Luis de </a:t>
            </a:r>
            <a:r>
              <a:rPr lang="cs-CZ" sz="1800" b="1" dirty="0" err="1"/>
              <a:t>Secondat</a:t>
            </a:r>
            <a:r>
              <a:rPr lang="cs-CZ" sz="1800" b="1" dirty="0"/>
              <a:t> </a:t>
            </a:r>
            <a:r>
              <a:rPr lang="cs-CZ" sz="1800" b="1" dirty="0" err="1"/>
              <a:t>Montesquieu</a:t>
            </a:r>
            <a:r>
              <a:rPr lang="cs-CZ" sz="1800" b="1" dirty="0"/>
              <a:t>  </a:t>
            </a:r>
            <a:r>
              <a:rPr lang="cs-CZ" sz="1800" dirty="0"/>
              <a:t>–  Duch zákonů:  nejlepší forma vlády je ústavní monarchie</a:t>
            </a:r>
          </a:p>
        </p:txBody>
      </p:sp>
    </p:spTree>
    <p:extLst>
      <p:ext uri="{BB962C8B-B14F-4D97-AF65-F5344CB8AC3E}">
        <p14:creationId xmlns:p14="http://schemas.microsoft.com/office/powerpoint/2010/main" val="6794513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1CC27B-FE79-1FAD-6969-613F70B5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2541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Reformy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61FEB-05C4-BDFC-E493-30A9D56F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5" y="914400"/>
            <a:ext cx="11709115" cy="5943599"/>
          </a:xfrm>
        </p:spPr>
        <p:txBody>
          <a:bodyPr>
            <a:normAutofit fontScale="92500"/>
          </a:bodyPr>
          <a:lstStyle/>
          <a:p>
            <a:r>
              <a:rPr lang="cs-CZ" sz="1800" b="1" dirty="0"/>
              <a:t>a) správní:  </a:t>
            </a:r>
            <a:r>
              <a:rPr lang="cs-CZ" sz="1800" dirty="0"/>
              <a:t>byrokratizace  –   společná zahraniční politika pro celou říši:  direktorium a státní rada  (poradní orgány Marie Terezie)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 1748:   Královská deputace  (úřad pro věci:  vojenské, daňové a finanční)</a:t>
            </a:r>
          </a:p>
          <a:p>
            <a:r>
              <a:rPr lang="cs-CZ" sz="1800" b="1" dirty="0"/>
              <a:t>b) hospodářské  </a:t>
            </a:r>
            <a:r>
              <a:rPr lang="cs-CZ" sz="1800" dirty="0"/>
              <a:t>–  podpora podnikání (</a:t>
            </a:r>
            <a:r>
              <a:rPr lang="cs-CZ" sz="1800" dirty="0" err="1"/>
              <a:t>protoindustrializace</a:t>
            </a:r>
            <a:r>
              <a:rPr lang="cs-CZ" sz="1800" dirty="0"/>
              <a:t>: textilní manufaktury, zdokonalení pluhu, brambory) </a:t>
            </a:r>
          </a:p>
          <a:p>
            <a:pPr marL="0" indent="0">
              <a:buNone/>
            </a:pPr>
            <a:r>
              <a:rPr lang="cs-CZ" sz="1800" dirty="0"/>
              <a:t>                                  –  1775:  Robotní patent  (robota podle kontribuce (pozemkové daně), kterou poddaní platili státu)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tzv. </a:t>
            </a:r>
            <a:r>
              <a:rPr lang="cs-CZ" sz="1800" dirty="0" err="1"/>
              <a:t>Raabizace</a:t>
            </a:r>
            <a:r>
              <a:rPr lang="cs-CZ" sz="1800" dirty="0"/>
              <a:t>:  část vrchnostenské půdy za poplatek rozdělena rolníkům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1848:  robota zrušena  (nejnižší: 13 dní ročně, nejvyšší tři dny týdně)</a:t>
            </a:r>
          </a:p>
          <a:p>
            <a:pPr marL="0" indent="0">
              <a:buNone/>
            </a:pPr>
            <a:r>
              <a:rPr lang="cs-CZ" sz="1800" dirty="0"/>
              <a:t>                                  –  1748:  první tereziánský katastr (soupis poddanské půdy);  1757:  druhý  (soupis panské půdy) </a:t>
            </a:r>
          </a:p>
          <a:p>
            <a:pPr marL="0" indent="0">
              <a:buNone/>
            </a:pPr>
            <a:r>
              <a:rPr lang="cs-CZ" sz="1800" dirty="0"/>
              <a:t>                                  –  1750:  jednotná měna:  tolarová  (1 tolar = 2 zlaté) </a:t>
            </a:r>
          </a:p>
          <a:p>
            <a:pPr marL="0" indent="0">
              <a:buNone/>
            </a:pPr>
            <a:r>
              <a:rPr lang="cs-CZ" sz="1800" dirty="0"/>
              <a:t>                                  –  1754:  sčítání lidu    1770/1:  číslování domů </a:t>
            </a:r>
          </a:p>
          <a:p>
            <a:pPr marL="0" indent="0">
              <a:buNone/>
            </a:pPr>
            <a:r>
              <a:rPr lang="cs-CZ" sz="1800" dirty="0"/>
              <a:t>                                  –  1764:  sjednocení měr a vah + cel  (</a:t>
            </a:r>
            <a:r>
              <a:rPr lang="cs-CZ" sz="1900" dirty="0"/>
              <a:t>palec = 0,026 m, stopa = 0,316 m, loket = 0,777 m, sáh = 1,896 m aj.) </a:t>
            </a:r>
          </a:p>
          <a:p>
            <a:endParaRPr lang="cs-CZ" sz="1800" dirty="0"/>
          </a:p>
          <a:p>
            <a:r>
              <a:rPr lang="cs-CZ" sz="1800" b="1" dirty="0"/>
              <a:t>d) Školské  </a:t>
            </a:r>
            <a:r>
              <a:rPr lang="cs-CZ" sz="1800" dirty="0"/>
              <a:t>–  1774: </a:t>
            </a:r>
            <a:r>
              <a:rPr lang="cs-CZ" sz="1800" b="1" dirty="0"/>
              <a:t>Všeobecný školní řád:  </a:t>
            </a:r>
            <a:r>
              <a:rPr lang="cs-CZ" sz="1800" dirty="0"/>
              <a:t>povinná šestiletá docházka, na venkově triviální školy (čtení, psaní, počítání) </a:t>
            </a:r>
          </a:p>
          <a:p>
            <a:pPr marL="0" indent="0">
              <a:buNone/>
            </a:pPr>
            <a:r>
              <a:rPr lang="cs-CZ" sz="1800" dirty="0"/>
              <a:t>                        –  Jesuitům odňata střední a vysoké školství:  1773 zrušeno </a:t>
            </a:r>
            <a:r>
              <a:rPr lang="cs-CZ" sz="1800" b="1" dirty="0"/>
              <a:t>Tovaryšstvo Ježíšovo</a:t>
            </a:r>
            <a:r>
              <a:rPr lang="cs-CZ" sz="1800" dirty="0"/>
              <a:t> (založeno 1534)</a:t>
            </a:r>
          </a:p>
          <a:p>
            <a:endParaRPr lang="cs-CZ" sz="1800" dirty="0"/>
          </a:p>
          <a:p>
            <a:r>
              <a:rPr lang="cs-CZ" sz="1800" b="1" dirty="0"/>
              <a:t>e) Vojenské  </a:t>
            </a:r>
            <a:r>
              <a:rPr lang="cs-CZ" sz="1800" dirty="0"/>
              <a:t>–   dle pruského vzoru:  odvody, jednotný výcvik, uniformy, výzbroj, pevnostní architektura </a:t>
            </a:r>
          </a:p>
          <a:p>
            <a:pPr marL="0" indent="0">
              <a:buNone/>
            </a:pPr>
            <a:r>
              <a:rPr lang="cs-CZ" sz="1800" dirty="0"/>
              <a:t>                           –   </a:t>
            </a:r>
            <a:r>
              <a:rPr lang="cs-CZ" sz="1800" b="1" dirty="0"/>
              <a:t>1752:  Vojenská akademie:  </a:t>
            </a:r>
            <a:r>
              <a:rPr lang="cs-CZ" sz="1800" dirty="0"/>
              <a:t>založena ve Vídeňském Novém Městě </a:t>
            </a:r>
          </a:p>
        </p:txBody>
      </p:sp>
    </p:spTree>
    <p:extLst>
      <p:ext uri="{BB962C8B-B14F-4D97-AF65-F5344CB8AC3E}">
        <p14:creationId xmlns:p14="http://schemas.microsoft.com/office/powerpoint/2010/main" val="18871870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DEBCA-F6E2-82A1-C8D6-F650EB2F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Učené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8155B8-B135-FE30-9046-1D66DD625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5" y="1130158"/>
            <a:ext cx="11722814" cy="57278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Vedle univerzit a klášterů vznikají nové typy škol:  akademie a učené společnosti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b="1" dirty="0"/>
              <a:t>Vzor</a:t>
            </a:r>
            <a:r>
              <a:rPr lang="cs-CZ" sz="1900" dirty="0"/>
              <a:t>  –   </a:t>
            </a:r>
            <a:r>
              <a:rPr lang="cs-CZ" sz="1900" b="1" dirty="0"/>
              <a:t>Platónova akademie v Aténách</a:t>
            </a:r>
            <a:r>
              <a:rPr lang="cs-CZ" sz="1900" dirty="0"/>
              <a:t>:  společenství osvícených myslitelů  (387 – 529 př. n. l.)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b="1" dirty="0"/>
              <a:t>2. pol. 15. stol. </a:t>
            </a:r>
            <a:r>
              <a:rPr lang="cs-CZ" sz="1900" dirty="0"/>
              <a:t> –   </a:t>
            </a:r>
            <a:r>
              <a:rPr lang="cs-CZ" sz="1900" b="1" dirty="0" err="1"/>
              <a:t>Accademia</a:t>
            </a:r>
            <a:r>
              <a:rPr lang="cs-CZ" sz="1900" b="1" dirty="0"/>
              <a:t> </a:t>
            </a:r>
            <a:r>
              <a:rPr lang="cs-CZ" sz="1900" b="1" dirty="0" err="1"/>
              <a:t>Platonica</a:t>
            </a:r>
            <a:r>
              <a:rPr lang="cs-CZ" sz="1900" dirty="0"/>
              <a:t>:   sdružení přátel antické filozofie a literatury ve Florencii okolo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                 </a:t>
            </a:r>
            <a:r>
              <a:rPr lang="cs-CZ" sz="1900" dirty="0" err="1"/>
              <a:t>Marsilia</a:t>
            </a:r>
            <a:r>
              <a:rPr lang="cs-CZ" sz="1900" dirty="0"/>
              <a:t> </a:t>
            </a:r>
            <a:r>
              <a:rPr lang="cs-CZ" sz="1900" dirty="0" err="1"/>
              <a:t>Ficina</a:t>
            </a:r>
            <a:r>
              <a:rPr lang="cs-CZ" sz="1900" dirty="0"/>
              <a:t> a později </a:t>
            </a:r>
            <a:r>
              <a:rPr lang="cs-CZ" sz="1900" dirty="0" err="1"/>
              <a:t>Pico</a:t>
            </a:r>
            <a:r>
              <a:rPr lang="cs-CZ" sz="1900" dirty="0"/>
              <a:t> </a:t>
            </a:r>
            <a:r>
              <a:rPr lang="cs-CZ" sz="1900" dirty="0" err="1"/>
              <a:t>della</a:t>
            </a:r>
            <a:r>
              <a:rPr lang="cs-CZ" sz="1900" dirty="0"/>
              <a:t> </a:t>
            </a:r>
            <a:r>
              <a:rPr lang="cs-CZ" sz="1900" dirty="0" err="1"/>
              <a:t>Mirandoly</a:t>
            </a:r>
            <a:r>
              <a:rPr lang="cs-CZ" sz="1900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                 (výklad Platonova učení, (podpora </a:t>
            </a:r>
            <a:r>
              <a:rPr lang="cs-CZ" sz="1900" dirty="0" err="1"/>
              <a:t>Medicejů</a:t>
            </a:r>
            <a:r>
              <a:rPr lang="cs-CZ" sz="1900" dirty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900" b="1" dirty="0"/>
              <a:t>16 a 17. stol.  </a:t>
            </a:r>
            <a:r>
              <a:rPr lang="cs-CZ" sz="1900" dirty="0"/>
              <a:t>–  vznikaly zpravidla ze soukromé iniciativy učenců za podpory mecenášů (později vládní)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mimo univerzitní a kulturní centra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b="1" dirty="0"/>
              <a:t>                             </a:t>
            </a:r>
            <a:r>
              <a:rPr lang="cs-CZ" sz="1900" dirty="0"/>
              <a:t>–   některé akademie přejmenovávány na univerzity:  Academia Julia v </a:t>
            </a:r>
            <a:r>
              <a:rPr lang="cs-CZ" sz="1900" dirty="0" err="1"/>
              <a:t>Helmstedtu</a:t>
            </a:r>
            <a:r>
              <a:rPr lang="cs-CZ" sz="1900" dirty="0"/>
              <a:t> (1576)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                                                              Academia </a:t>
            </a:r>
            <a:r>
              <a:rPr lang="cs-CZ" sz="1900" dirty="0" err="1"/>
              <a:t>Giessena</a:t>
            </a:r>
            <a:r>
              <a:rPr lang="cs-CZ" sz="1900" dirty="0"/>
              <a:t> v </a:t>
            </a:r>
            <a:r>
              <a:rPr lang="cs-CZ" sz="1900" dirty="0" err="1"/>
              <a:t>Gießenu</a:t>
            </a:r>
            <a:r>
              <a:rPr lang="cs-CZ" sz="1900" dirty="0"/>
              <a:t> (1607)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                                                              (v Kolíně nad Rýnem či </a:t>
            </a:r>
            <a:r>
              <a:rPr lang="cs-CZ" sz="1900" dirty="0" err="1"/>
              <a:t>Haidelberku</a:t>
            </a:r>
            <a:r>
              <a:rPr lang="cs-CZ" sz="1900" dirty="0"/>
              <a:t>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–   vznikaly ze soukromé iniciativy učenců za podpory mecenášů (později vládní)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–  vzory pro evropská sdružení: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–  </a:t>
            </a:r>
            <a:r>
              <a:rPr lang="cs-CZ" sz="1900" b="1" dirty="0"/>
              <a:t>1635:  </a:t>
            </a:r>
            <a:r>
              <a:rPr lang="cs-CZ" sz="1900" b="1" dirty="0" err="1"/>
              <a:t>Académie</a:t>
            </a:r>
            <a:r>
              <a:rPr lang="cs-CZ" sz="1900" b="1" dirty="0"/>
              <a:t> </a:t>
            </a:r>
            <a:r>
              <a:rPr lang="cs-CZ" sz="1900" b="1" dirty="0" err="1"/>
              <a:t>française</a:t>
            </a:r>
            <a:r>
              <a:rPr lang="cs-CZ" sz="1900" b="1" dirty="0"/>
              <a:t>  </a:t>
            </a:r>
            <a:r>
              <a:rPr lang="cs-CZ" sz="1900" dirty="0"/>
              <a:t>–  v Paříži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–  </a:t>
            </a:r>
            <a:r>
              <a:rPr lang="cs-CZ" sz="1900" b="1" dirty="0"/>
              <a:t>1645:  </a:t>
            </a:r>
            <a:r>
              <a:rPr lang="cs-CZ" sz="1900" b="1" dirty="0" err="1"/>
              <a:t>Royal</a:t>
            </a:r>
            <a:r>
              <a:rPr lang="cs-CZ" sz="1900" b="1" dirty="0"/>
              <a:t> Society  – </a:t>
            </a:r>
            <a:r>
              <a:rPr lang="cs-CZ" sz="1900" dirty="0"/>
              <a:t> v Oxfordu, přenesena do v Londýna </a:t>
            </a:r>
          </a:p>
          <a:p>
            <a:pPr marL="0" indent="0">
              <a:buNone/>
            </a:pPr>
            <a:r>
              <a:rPr lang="cs-CZ" sz="1900" dirty="0"/>
              <a:t>                            –  </a:t>
            </a:r>
            <a:r>
              <a:rPr lang="cs-CZ" sz="1900" b="1" dirty="0"/>
              <a:t>1652:  </a:t>
            </a:r>
            <a:r>
              <a:rPr lang="cs-CZ" sz="1900" b="1" u="none" strike="noStrike" baseline="0" dirty="0"/>
              <a:t>Akademie der </a:t>
            </a:r>
            <a:r>
              <a:rPr lang="cs-CZ" sz="1900" b="1" u="none" strike="noStrike" baseline="0" dirty="0" err="1"/>
              <a:t>Naturforscher</a:t>
            </a:r>
            <a:r>
              <a:rPr lang="cs-CZ" sz="1900" b="1" u="none" strike="noStrike" baseline="0" dirty="0"/>
              <a:t> Leopoldina:   z</a:t>
            </a:r>
            <a:r>
              <a:rPr lang="cs-CZ" sz="1900" b="0" i="0" u="none" strike="noStrike" baseline="0" dirty="0"/>
              <a:t>aložena ve </a:t>
            </a:r>
            <a:r>
              <a:rPr lang="cs-CZ" sz="1900" b="0" i="0" u="none" strike="noStrike" baseline="0" dirty="0" err="1"/>
              <a:t>Schweinfurtu</a:t>
            </a:r>
            <a:endParaRPr lang="cs-CZ" sz="1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–  </a:t>
            </a:r>
            <a:r>
              <a:rPr lang="cs-CZ" sz="1900" b="1" dirty="0"/>
              <a:t>1700:  Pruská akademie nauk </a:t>
            </a:r>
            <a:r>
              <a:rPr lang="cs-CZ" sz="1900" dirty="0"/>
              <a:t>(</a:t>
            </a:r>
            <a:r>
              <a:rPr lang="cs-CZ" sz="1900" dirty="0" err="1"/>
              <a:t>Königlich-Preußische</a:t>
            </a:r>
            <a:r>
              <a:rPr lang="cs-CZ" sz="1900" dirty="0"/>
              <a:t> Akademie der </a:t>
            </a:r>
            <a:r>
              <a:rPr lang="cs-CZ" sz="1900" dirty="0" err="1"/>
              <a:t>Wissenschaften</a:t>
            </a:r>
            <a:r>
              <a:rPr lang="cs-CZ" sz="1900" dirty="0"/>
              <a:t>):</a:t>
            </a:r>
            <a:r>
              <a:rPr lang="cs-CZ" sz="1900" b="1" dirty="0"/>
              <a:t>  </a:t>
            </a:r>
            <a:r>
              <a:rPr lang="cs-CZ" sz="1900" dirty="0"/>
              <a:t>v Berlíně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(založena </a:t>
            </a:r>
            <a:r>
              <a:rPr lang="cs-CZ" sz="1900" b="0" i="0" u="none" strike="noStrike" baseline="0" dirty="0"/>
              <a:t>Gottfriedem W. Leibnizem a Daniel Arnošt Jablonským, vnukem Komenského)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900" b="0" u="none" strike="noStrike" baseline="0" dirty="0"/>
              <a:t>                             –  </a:t>
            </a:r>
            <a:r>
              <a:rPr lang="cs-CZ" sz="1900" b="1" dirty="0"/>
              <a:t>1759:  Bavorská akademie věd:  </a:t>
            </a:r>
            <a:r>
              <a:rPr lang="cs-CZ" sz="1900" dirty="0"/>
              <a:t>v Mnichově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cs-CZ" sz="19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434057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56A42-4913-B853-6340-90A33991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0" i="0" u="none" strike="noStrike" baseline="0" dirty="0">
                <a:solidFill>
                  <a:srgbClr val="FF0000"/>
                </a:solidFill>
                <a:latin typeface="TimesNewRomanPSMT"/>
              </a:rPr>
              <a:t>             V</a:t>
            </a:r>
            <a:r>
              <a:rPr lang="cs-CZ" sz="3200" b="1" i="0" u="none" strike="noStrike" baseline="0" dirty="0">
                <a:solidFill>
                  <a:srgbClr val="FF0000"/>
                </a:solidFill>
              </a:rPr>
              <a:t>ědecké společnosti v Habsburské monarchii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57DD3D-24A3-9EFE-FEB9-6D52B3117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9" y="1325563"/>
            <a:ext cx="12359811" cy="5907444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1)  40. – 60. léta 18. stol.: reformy univerzit a první pokusy o ustavení učeneckých spolků: </a:t>
            </a:r>
          </a:p>
          <a:p>
            <a:endParaRPr lang="cs-CZ" sz="1800" b="1" i="0" u="none" strike="noStrike" baseline="0" dirty="0">
              <a:solidFill>
                <a:srgbClr val="FF0000"/>
              </a:solidFill>
            </a:endParaRPr>
          </a:p>
          <a:p>
            <a:pPr marL="0" indent="0" algn="l">
              <a:buNone/>
            </a:pPr>
            <a:r>
              <a:rPr lang="cs-CZ" sz="1800" b="1" dirty="0"/>
              <a:t>          </a:t>
            </a:r>
            <a:r>
              <a:rPr lang="cs-CZ" sz="1800" i="0" u="none" strike="noStrike" baseline="0" dirty="0"/>
              <a:t>– </a:t>
            </a:r>
            <a:r>
              <a:rPr lang="cs-CZ" sz="1800" b="1" i="0" u="none" strike="noStrike" baseline="0" dirty="0"/>
              <a:t> </a:t>
            </a:r>
            <a:r>
              <a:rPr lang="cs-CZ" sz="1800" b="0" i="0" u="none" strike="noStrike" baseline="0" dirty="0"/>
              <a:t>reformy vysokých škol:   omezování církevního vlivu ve prospěch státního vzdělání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–  zájem o vědy u některých jedinců spjat s průmyslovými a podnikatelskými aktivitami: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1735:  Matthias </a:t>
            </a:r>
            <a:r>
              <a:rPr lang="cs-CZ" sz="1800" b="1" i="0" u="none" strike="noStrike" baseline="0" dirty="0" err="1"/>
              <a:t>Bellius</a:t>
            </a:r>
            <a:r>
              <a:rPr lang="cs-CZ" sz="1800" b="1" i="0" u="none" strike="noStrike" baseline="0" dirty="0"/>
              <a:t> (Matej </a:t>
            </a:r>
            <a:r>
              <a:rPr lang="cs-CZ" sz="1800" b="1" i="0" u="none" strike="noStrike" baseline="0" dirty="0" err="1"/>
              <a:t>Bél</a:t>
            </a:r>
            <a:r>
              <a:rPr lang="cs-CZ" sz="1800" b="1" i="0" u="none" strike="noStrike" baseline="0" dirty="0"/>
              <a:t>)</a:t>
            </a:r>
            <a:r>
              <a:rPr lang="cs-CZ" sz="1800" b="0" i="0" u="none" strike="noStrike" baseline="0" dirty="0"/>
              <a:t>  –   evangelický kazatel chtěl založit Uherskou učenou společnost v </a:t>
            </a:r>
            <a:r>
              <a:rPr lang="cs-CZ" sz="1800" b="0" i="0" u="none" strike="noStrike" baseline="0" dirty="0" err="1"/>
              <a:t>Prešpurku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–   nerealizováno pro odpor jezuitů </a:t>
            </a:r>
          </a:p>
          <a:p>
            <a:pPr marL="0" indent="0" algn="l">
              <a:buNone/>
            </a:pPr>
            <a:r>
              <a:rPr lang="cs-CZ" sz="1800" dirty="0"/>
              <a:t>         –  </a:t>
            </a:r>
            <a:r>
              <a:rPr lang="cs-CZ" sz="1800" b="1" dirty="0"/>
              <a:t>1738:  </a:t>
            </a:r>
            <a:r>
              <a:rPr lang="cs-CZ" sz="1800" b="1" u="none" strike="noStrike" baseline="0" dirty="0" err="1"/>
              <a:t>Societas</a:t>
            </a:r>
            <a:r>
              <a:rPr lang="cs-CZ" sz="1800" b="1" u="none" strike="noStrike" baseline="0" dirty="0"/>
              <a:t> </a:t>
            </a:r>
            <a:r>
              <a:rPr lang="cs-CZ" sz="1800" b="1" u="none" strike="noStrike" baseline="0" dirty="0" err="1"/>
              <a:t>silentiarum</a:t>
            </a:r>
            <a:r>
              <a:rPr lang="cs-CZ" sz="1800" b="1" u="none" strike="noStrike" baseline="0" dirty="0"/>
              <a:t> </a:t>
            </a:r>
            <a:r>
              <a:rPr lang="cs-CZ" sz="1800" b="0" i="0" u="none" strike="noStrike" baseline="0" dirty="0">
                <a:latin typeface="TimesNewRomanPSMT"/>
              </a:rPr>
              <a:t>(Společnost mlčenlivých) v Innsbrucku</a:t>
            </a: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–  </a:t>
            </a:r>
            <a:r>
              <a:rPr lang="cs-CZ" sz="1800" b="1" dirty="0"/>
              <a:t>1753</a:t>
            </a:r>
            <a:r>
              <a:rPr lang="cs-CZ" sz="1800" dirty="0"/>
              <a:t>:  </a:t>
            </a:r>
            <a:r>
              <a:rPr lang="cs-CZ" sz="1800" b="1" i="0" u="none" strike="noStrike" baseline="0" dirty="0"/>
              <a:t>Johann Anton </a:t>
            </a:r>
            <a:r>
              <a:rPr lang="cs-CZ" sz="1800" b="1" i="0" u="none" strike="noStrike" baseline="0" dirty="0" err="1"/>
              <a:t>Scrinci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–  pokus o ustavení akademie při univerzitě v Praze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1746:  </a:t>
            </a:r>
            <a:r>
              <a:rPr lang="cs-CZ" sz="1800" b="1" i="0" u="none" strike="noStrike" baseline="0" dirty="0" err="1"/>
              <a:t>Societas</a:t>
            </a:r>
            <a:r>
              <a:rPr lang="cs-CZ" sz="1800" b="1" i="0" u="none" strike="noStrike" baseline="0" dirty="0"/>
              <a:t> </a:t>
            </a:r>
            <a:r>
              <a:rPr lang="cs-CZ" sz="1800" b="1" i="0" u="none" strike="noStrike" baseline="0" dirty="0" err="1">
                <a:cs typeface="Calibri" panose="020F0502020204030204" pitchFamily="34" charset="0"/>
              </a:rPr>
              <a:t>incognitorum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1" dirty="0">
                <a:cs typeface="Calibri" panose="020F0502020204030204" pitchFamily="34" charset="0"/>
              </a:rPr>
              <a:t>in </a:t>
            </a:r>
            <a:r>
              <a:rPr lang="cs-CZ" sz="1800" b="1" dirty="0" err="1">
                <a:cs typeface="Calibri" panose="020F0502020204030204" pitchFamily="34" charset="0"/>
              </a:rPr>
              <a:t>terris</a:t>
            </a:r>
            <a:r>
              <a:rPr lang="cs-CZ" sz="1800" b="1" dirty="0">
                <a:cs typeface="Calibri" panose="020F0502020204030204" pitchFamily="34" charset="0"/>
              </a:rPr>
              <a:t> </a:t>
            </a:r>
            <a:r>
              <a:rPr lang="cs-CZ" sz="1800" b="1" dirty="0" err="1">
                <a:cs typeface="Calibri" panose="020F0502020204030204" pitchFamily="34" charset="0"/>
              </a:rPr>
              <a:t>Austriacis</a:t>
            </a:r>
            <a:r>
              <a:rPr lang="cs-CZ" sz="1800" dirty="0">
                <a:cs typeface="Calibri" panose="020F0502020204030204" pitchFamily="34" charset="0"/>
              </a:rPr>
              <a:t> (Společnost neznámých učenců v zemích rakouských)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cs typeface="Calibri" panose="020F0502020204030204" pitchFamily="34" charset="0"/>
              </a:rPr>
              <a:t>                          –  první učená společnost v Habsburské monarchii založená v Olomouci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založil bývalý pobočník Evžena Savojského, svobodný pán Josef von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Petrasch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ze Slavonie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členové z celé střední Evropy  (</a:t>
            </a:r>
            <a:r>
              <a:rPr lang="pt-BR" sz="1800" b="0" i="0" u="none" strike="noStrike" baseline="0" dirty="0">
                <a:cs typeface="Calibri" panose="020F0502020204030204" pitchFamily="34" charset="0"/>
              </a:rPr>
              <a:t>Petrasch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ův</a:t>
            </a:r>
            <a:r>
              <a:rPr lang="pt-BR" sz="1800" b="0" i="0" u="none" strike="noStrike" baseline="0" dirty="0">
                <a:cs typeface="Calibri" panose="020F0502020204030204" pitchFamily="34" charset="0"/>
              </a:rPr>
              <a:t> palác na Horním náměstí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) </a:t>
            </a: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nejnovější objevy v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Monatliche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Auszüge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 </a:t>
            </a:r>
            <a:r>
              <a:rPr lang="cs-CZ" sz="1800" dirty="0">
                <a:cs typeface="Calibri" panose="020F0502020204030204" pitchFamily="34" charset="0"/>
              </a:rPr>
              <a:t>(týdenní periodikum, pak v Kolíně nad Rýnem a Lipsku) </a:t>
            </a:r>
          </a:p>
          <a:p>
            <a:pPr marL="0" indent="0" algn="l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–  </a:t>
            </a:r>
            <a:r>
              <a:rPr lang="cs-CZ" sz="1800" b="1" dirty="0">
                <a:cs typeface="Calibri" panose="020F0502020204030204" pitchFamily="34" charset="0"/>
              </a:rPr>
              <a:t>1769:</a:t>
            </a:r>
            <a:r>
              <a:rPr lang="cs-CZ" sz="1800" dirty="0">
                <a:cs typeface="Calibri" panose="020F0502020204030204" pitchFamily="34" charset="0"/>
              </a:rPr>
              <a:t>  </a:t>
            </a:r>
            <a:r>
              <a:rPr lang="cs-CZ" sz="1800" b="1" dirty="0">
                <a:cs typeface="Calibri" panose="020F0502020204030204" pitchFamily="34" charset="0"/>
              </a:rPr>
              <a:t>Akademie věd a umění v Bruselu</a:t>
            </a:r>
            <a:r>
              <a:rPr lang="cs-CZ" sz="1800" dirty="0">
                <a:cs typeface="Calibri" panose="020F0502020204030204" pitchFamily="34" charset="0"/>
              </a:rPr>
              <a:t>:  založila Marie Terezie v rakouském Nizozemsku (dnešní Belgii) </a:t>
            </a:r>
          </a:p>
          <a:p>
            <a:pPr marL="0" indent="0" algn="l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</a:t>
            </a:r>
          </a:p>
          <a:p>
            <a:pPr marL="0" indent="0" algn="l">
              <a:buNone/>
            </a:pPr>
            <a:endParaRPr lang="cs-CZ" sz="1800" b="1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9255769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10C8D6-D9DB-72AD-5A0D-05E8E9ED1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5" y="873302"/>
            <a:ext cx="11476232" cy="5984698"/>
          </a:xfrm>
        </p:spPr>
        <p:txBody>
          <a:bodyPr>
            <a:normAutofit/>
          </a:bodyPr>
          <a:lstStyle/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2)  70. – 80. léta 18. stol. :  osvobozování školství a ustavování učeneckých společností po zrušení </a:t>
            </a:r>
            <a:r>
              <a:rPr lang="cs-CZ" sz="1800" b="1" i="0" u="none" strike="noStrike" baseline="0" dirty="0" err="1">
                <a:solidFill>
                  <a:srgbClr val="FF0000"/>
                </a:solidFill>
              </a:rPr>
              <a:t>Societatis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cs-CZ" sz="1800" b="1" i="0" u="none" strike="noStrike" baseline="0" dirty="0" err="1">
                <a:solidFill>
                  <a:srgbClr val="FF0000"/>
                </a:solidFill>
              </a:rPr>
              <a:t>Jesu</a:t>
            </a:r>
            <a:r>
              <a:rPr lang="cs-CZ" sz="1800" b="1" dirty="0">
                <a:solidFill>
                  <a:srgbClr val="FF0000"/>
                </a:solidFill>
              </a:rPr>
              <a:t>: </a:t>
            </a:r>
          </a:p>
          <a:p>
            <a:endParaRPr lang="cs-CZ" sz="18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dirty="0">
                <a:cs typeface="Calibri" panose="020F0502020204030204" pitchFamily="34" charset="0"/>
              </a:rPr>
              <a:t> </a:t>
            </a:r>
            <a:r>
              <a:rPr lang="cs-CZ" sz="1800" b="1" dirty="0">
                <a:cs typeface="Calibri" panose="020F0502020204030204" pitchFamily="34" charset="0"/>
              </a:rPr>
              <a:t>1770:  </a:t>
            </a:r>
            <a:r>
              <a:rPr lang="cs-CZ" sz="1800" b="1" i="0" u="none" strike="noStrike" baseline="0" dirty="0"/>
              <a:t>Společnost pro orbu a svobodná umění v Království českém </a:t>
            </a:r>
            <a:r>
              <a:rPr lang="cs-CZ" sz="1800" b="0" i="0" u="none" strike="noStrike" baseline="0" dirty="0"/>
              <a:t>přejmenovaná na:</a:t>
            </a:r>
          </a:p>
          <a:p>
            <a:pPr marL="0" indent="0" algn="l">
              <a:buNone/>
            </a:pPr>
            <a:r>
              <a:rPr lang="cs-CZ" sz="1800" dirty="0"/>
              <a:t>                 </a:t>
            </a:r>
            <a:r>
              <a:rPr lang="cs-CZ" sz="1800" b="0" i="0" u="none" strike="noStrike" baseline="0" dirty="0"/>
              <a:t> </a:t>
            </a:r>
            <a:r>
              <a:rPr lang="cs-CZ" sz="1800" b="1" i="0" u="none" strike="noStrike" baseline="0" dirty="0"/>
              <a:t>Vlastenecko-hospodářskou společnost v Království českém </a:t>
            </a:r>
            <a:endParaRPr lang="cs-CZ" sz="1800" b="1" dirty="0">
              <a:cs typeface="Calibri" panose="020F0502020204030204" pitchFamily="34" charset="0"/>
            </a:endParaRPr>
          </a:p>
          <a:p>
            <a:endParaRPr lang="cs-CZ" sz="1800" b="1" dirty="0">
              <a:cs typeface="Calibri" panose="020F0502020204030204" pitchFamily="34" charset="0"/>
            </a:endParaRPr>
          </a:p>
          <a:p>
            <a:r>
              <a:rPr lang="cs-CZ" sz="1800" b="1" dirty="0">
                <a:cs typeface="Calibri" panose="020F0502020204030204" pitchFamily="34" charset="0"/>
              </a:rPr>
              <a:t>kol. 1770:  </a:t>
            </a:r>
            <a:r>
              <a:rPr lang="cs-CZ" sz="1800" b="1" dirty="0"/>
              <a:t>Soukromá společnosti nauk:   </a:t>
            </a:r>
            <a:r>
              <a:rPr lang="cs-CZ" sz="1800" dirty="0"/>
              <a:t>předchůdkyně Královské české společnosti nauk</a:t>
            </a:r>
          </a:p>
          <a:p>
            <a:pPr marL="0" indent="0" algn="l">
              <a:buNone/>
            </a:pPr>
            <a:r>
              <a:rPr lang="cs-CZ" sz="1800" dirty="0"/>
              <a:t>                          –  u zrodu stál </a:t>
            </a:r>
            <a:r>
              <a:rPr lang="it-IT" sz="1800" dirty="0"/>
              <a:t>mineralog a geolog Ignaz Anton von Born</a:t>
            </a:r>
            <a:r>
              <a:rPr lang="cs-CZ" sz="1800" dirty="0"/>
              <a:t> (</a:t>
            </a:r>
            <a:r>
              <a:rPr lang="de-DE" sz="1800" dirty="0"/>
              <a:t>Gelehrte Nachrichten</a:t>
            </a:r>
            <a:r>
              <a:rPr lang="cs-CZ" sz="1800" dirty="0"/>
              <a:t>, později přejmenován) </a:t>
            </a:r>
          </a:p>
          <a:p>
            <a:pPr marL="0" indent="0" algn="l">
              <a:buNone/>
            </a:pPr>
            <a:r>
              <a:rPr lang="cs-CZ" sz="1800" dirty="0"/>
              <a:t>                          –   učenci (slavista Josef Dobrovský a historik František Martin </a:t>
            </a:r>
            <a:r>
              <a:rPr lang="cs-CZ" sz="1800" dirty="0" err="1"/>
              <a:t>Pelcl</a:t>
            </a:r>
            <a:r>
              <a:rPr lang="cs-CZ" sz="1800" dirty="0"/>
              <a:t>) a osvícení mecenáši z řad šlechty </a:t>
            </a:r>
          </a:p>
          <a:p>
            <a:pPr marL="0" indent="0" algn="l">
              <a:buNone/>
            </a:pPr>
            <a:r>
              <a:rPr lang="cs-CZ" sz="1800" dirty="0"/>
              <a:t>                          –   </a:t>
            </a:r>
            <a:r>
              <a:rPr lang="cs-CZ" sz="1800" b="1" dirty="0"/>
              <a:t>Česká společnost nauk:</a:t>
            </a:r>
            <a:r>
              <a:rPr lang="cs-CZ" sz="1800" dirty="0"/>
              <a:t>  zpočátku volné sdružení přispěvatelů do vědecké ročenky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1784:  Královská česká společnost nauk  </a:t>
            </a:r>
            <a:r>
              <a:rPr lang="cs-CZ" sz="1800" dirty="0"/>
              <a:t>–  ustanovena ze Společnosti nauk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–  orientována na přírodovědnou a historickou problematiku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–  časopis:  </a:t>
            </a:r>
            <a:r>
              <a:rPr lang="de-DE" sz="1800" dirty="0"/>
              <a:t>Abhandlungen der Böhmischen Gesellschaft der Wissenschaften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–  mezi zakladateli:  J. Dobrovský, G. </a:t>
            </a:r>
            <a:r>
              <a:rPr lang="cs-CZ" sz="1800" dirty="0" err="1"/>
              <a:t>Dobner</a:t>
            </a:r>
            <a:r>
              <a:rPr lang="cs-CZ" sz="1800" dirty="0"/>
              <a:t>, F. M. </a:t>
            </a:r>
            <a:r>
              <a:rPr lang="cs-CZ" sz="1800" dirty="0" err="1"/>
              <a:t>Pelcl</a:t>
            </a:r>
            <a:r>
              <a:rPr lang="cs-CZ" sz="1800" dirty="0"/>
              <a:t> aj.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–  organizace vědeckého života 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698817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72D42E-93D1-7BC9-5281-5093BA3D3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46" y="708916"/>
            <a:ext cx="11534454" cy="6149083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1800" b="1" i="0" u="none" strike="noStrike" baseline="0" dirty="0"/>
              <a:t>3)   90. léta 18. stol. –  20. léta 19. stol.:</a:t>
            </a:r>
          </a:p>
          <a:p>
            <a:pPr algn="l"/>
            <a:endParaRPr lang="cs-CZ" sz="1800" b="1" dirty="0"/>
          </a:p>
          <a:p>
            <a:pPr algn="l"/>
            <a:r>
              <a:rPr lang="cs-CZ" sz="1800" b="1" dirty="0"/>
              <a:t>1799: </a:t>
            </a:r>
            <a:r>
              <a:rPr lang="cs-CZ" sz="1800" b="0" i="1" u="none" strike="noStrike" baseline="0" dirty="0">
                <a:latin typeface="TimesNewRomanPS-ItalicMT"/>
              </a:rPr>
              <a:t> </a:t>
            </a:r>
            <a:r>
              <a:rPr lang="cs-CZ" sz="1800" b="1" u="none" strike="noStrike" baseline="0" dirty="0"/>
              <a:t>Soukromá společnost přírodovědy a vlastivědy na Moravě  </a:t>
            </a:r>
            <a:r>
              <a:rPr lang="cs-CZ" sz="1800" u="none" strike="noStrike" baseline="0" dirty="0"/>
              <a:t>(</a:t>
            </a:r>
            <a:r>
              <a:rPr lang="cs-CZ" sz="1800" dirty="0"/>
              <a:t>prezidentem byl hrabě Jan. Křtitel Mitrovský)</a:t>
            </a:r>
            <a:endParaRPr lang="cs-CZ" sz="1800" u="none" strike="noStrike" baseline="0" dirty="0"/>
          </a:p>
          <a:p>
            <a:pPr marL="0" indent="0" algn="l">
              <a:buNone/>
            </a:pPr>
            <a:r>
              <a:rPr lang="cs-CZ" sz="1800" b="0" u="none" strike="noStrike" baseline="0" dirty="0"/>
              <a:t>                 a </a:t>
            </a:r>
            <a:r>
              <a:rPr lang="cs-CZ" sz="1800" b="1" u="none" strike="noStrike" baseline="0" dirty="0"/>
              <a:t>Přátelé přírodovědy a vlastivědy </a:t>
            </a:r>
          </a:p>
          <a:p>
            <a:pPr algn="l"/>
            <a:r>
              <a:rPr lang="cs-CZ" sz="1800" b="1" u="none" strike="noStrike" baseline="0" dirty="0"/>
              <a:t>1800:  </a:t>
            </a:r>
            <a:r>
              <a:rPr lang="cs-CZ" sz="1800" b="0" u="none" strike="noStrike" baseline="0" dirty="0"/>
              <a:t>obě společnosti spojil Ch. C. André v:</a:t>
            </a:r>
          </a:p>
          <a:p>
            <a:pPr marL="0" indent="0" algn="l">
              <a:buNone/>
            </a:pPr>
            <a:r>
              <a:rPr lang="cs-CZ" sz="1800" b="0" u="none" strike="noStrike" baseline="0" dirty="0"/>
              <a:t>                 </a:t>
            </a:r>
            <a:r>
              <a:rPr lang="cs-CZ" sz="1800" b="1" u="none" strike="noStrike" baseline="0" dirty="0"/>
              <a:t>Soukromou společnost sjednocených přátel k podpoře moravské přírodovědy a vlastivědy</a:t>
            </a:r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1847:  Císařské akademie věd ve Vídni  –  </a:t>
            </a:r>
            <a:r>
              <a:rPr lang="cs-CZ" sz="1800" dirty="0"/>
              <a:t>z</a:t>
            </a:r>
            <a:r>
              <a:rPr lang="cs-CZ" sz="1800" b="1" dirty="0"/>
              <a:t> </a:t>
            </a:r>
            <a:r>
              <a:rPr lang="cs-CZ" sz="1800" dirty="0"/>
              <a:t>Čech císařem jmenováno šest vědců  (Palacký, Šafařík, meteorolog  </a:t>
            </a:r>
            <a:r>
              <a:rPr lang="cs-CZ" sz="1800" dirty="0" err="1"/>
              <a:t>Kreil</a:t>
            </a:r>
            <a:r>
              <a:rPr lang="cs-CZ" sz="1800" dirty="0"/>
              <a:t>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botanik </a:t>
            </a:r>
            <a:r>
              <a:rPr lang="cs-CZ" sz="1800" dirty="0" err="1"/>
              <a:t>Presl</a:t>
            </a:r>
            <a:r>
              <a:rPr lang="cs-CZ" sz="1800" dirty="0"/>
              <a:t>, chemik  </a:t>
            </a:r>
            <a:r>
              <a:rPr lang="cs-CZ" sz="1800" dirty="0" err="1"/>
              <a:t>Redtenbacher</a:t>
            </a:r>
            <a:r>
              <a:rPr lang="cs-CZ" sz="1800" dirty="0"/>
              <a:t>, mineralog </a:t>
            </a:r>
            <a:r>
              <a:rPr lang="cs-CZ" sz="1800" dirty="0" err="1"/>
              <a:t>Zippe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–  1892:  splynula s Kartelem německých akademií.</a:t>
            </a:r>
            <a:endParaRPr lang="cs-CZ" sz="1800" b="1" dirty="0"/>
          </a:p>
          <a:p>
            <a:r>
              <a:rPr lang="cs-CZ" sz="1800" b="1" dirty="0"/>
              <a:t>1825:  </a:t>
            </a:r>
            <a:r>
              <a:rPr lang="pl-PL" sz="1800" b="1" dirty="0"/>
              <a:t>Uherská akademie věd v Pešti </a:t>
            </a:r>
            <a:endParaRPr lang="cs-CZ" sz="1800" b="1" dirty="0"/>
          </a:p>
          <a:p>
            <a:r>
              <a:rPr lang="cs-CZ" sz="1800" b="1" dirty="0"/>
              <a:t>1836:  Jihoslovanská akademie věd a umění v Záhřebu </a:t>
            </a:r>
            <a:r>
              <a:rPr lang="cs-CZ" sz="1800" dirty="0"/>
              <a:t>(další v Benátkách a v Miláně)</a:t>
            </a:r>
          </a:p>
          <a:p>
            <a:r>
              <a:rPr lang="cs-CZ" sz="1800" b="1" dirty="0"/>
              <a:t>1891:  </a:t>
            </a:r>
            <a:r>
              <a:rPr lang="cs-CZ" sz="1800" b="1" dirty="0" err="1"/>
              <a:t>Gesellschaft</a:t>
            </a:r>
            <a:r>
              <a:rPr lang="cs-CZ" sz="1800" b="1" dirty="0"/>
              <a:t> </a:t>
            </a:r>
            <a:r>
              <a:rPr lang="cs-CZ" sz="1800" b="1" dirty="0" err="1"/>
              <a:t>zur</a:t>
            </a:r>
            <a:r>
              <a:rPr lang="cs-CZ" sz="1800" b="1" dirty="0"/>
              <a:t> </a:t>
            </a:r>
            <a:r>
              <a:rPr lang="cs-CZ" sz="1800" b="1" dirty="0" err="1"/>
              <a:t>Förderung</a:t>
            </a:r>
            <a:r>
              <a:rPr lang="cs-CZ" sz="1800" b="1" dirty="0"/>
              <a:t> </a:t>
            </a:r>
            <a:r>
              <a:rPr lang="cs-CZ" sz="1800" b="1" dirty="0" err="1"/>
              <a:t>deutscher</a:t>
            </a:r>
            <a:r>
              <a:rPr lang="cs-CZ" sz="1800" b="1" dirty="0"/>
              <a:t> </a:t>
            </a:r>
            <a:r>
              <a:rPr lang="cs-CZ" sz="1800" b="1" dirty="0" err="1"/>
              <a:t>Wissenschaft</a:t>
            </a:r>
            <a:r>
              <a:rPr lang="cs-CZ" sz="1800" b="1" dirty="0"/>
              <a:t>, Kunst </a:t>
            </a:r>
            <a:r>
              <a:rPr lang="cs-CZ" sz="1800" b="1" dirty="0" err="1"/>
              <a:t>und</a:t>
            </a:r>
            <a:r>
              <a:rPr lang="cs-CZ" sz="1800" b="1" dirty="0"/>
              <a:t> Literatur in </a:t>
            </a:r>
            <a:r>
              <a:rPr lang="cs-CZ" sz="1800" b="1" dirty="0" err="1"/>
              <a:t>Böhmen</a:t>
            </a:r>
            <a:r>
              <a:rPr lang="cs-CZ" sz="1800" b="1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–  zprvu spolek zájemců o podporu německé vědy a kultury v Čechách (členy i celé instituce a sdružení) </a:t>
            </a:r>
          </a:p>
          <a:p>
            <a:r>
              <a:rPr lang="cs-CZ" sz="1800" b="1" dirty="0"/>
              <a:t>po 1918: </a:t>
            </a:r>
            <a:r>
              <a:rPr lang="cs-CZ" sz="1800" b="1" dirty="0" err="1"/>
              <a:t>Deutsche</a:t>
            </a:r>
            <a:r>
              <a:rPr lang="cs-CZ" sz="1800" b="1" dirty="0"/>
              <a:t> </a:t>
            </a:r>
            <a:r>
              <a:rPr lang="cs-CZ" sz="1800" b="1" dirty="0" err="1"/>
              <a:t>Gesellschaft</a:t>
            </a:r>
            <a:r>
              <a:rPr lang="cs-CZ" sz="1800" b="1" dirty="0"/>
              <a:t> der </a:t>
            </a:r>
            <a:r>
              <a:rPr lang="cs-CZ" sz="1800" b="1" dirty="0" err="1"/>
              <a:t>Wissenschaften</a:t>
            </a:r>
            <a:r>
              <a:rPr lang="cs-CZ" sz="1800" b="1" dirty="0"/>
              <a:t> </a:t>
            </a:r>
            <a:r>
              <a:rPr lang="cs-CZ" sz="1800" b="1" dirty="0" err="1"/>
              <a:t>und</a:t>
            </a:r>
            <a:r>
              <a:rPr lang="cs-CZ" sz="1800" b="1" dirty="0"/>
              <a:t> </a:t>
            </a:r>
            <a:r>
              <a:rPr lang="cs-CZ" sz="1800" b="1" dirty="0" err="1"/>
              <a:t>Künste</a:t>
            </a:r>
            <a:r>
              <a:rPr lang="cs-CZ" sz="1800" b="1" dirty="0"/>
              <a:t> </a:t>
            </a:r>
            <a:r>
              <a:rPr lang="cs-CZ" sz="1800" b="1" dirty="0" err="1"/>
              <a:t>für</a:t>
            </a:r>
            <a:r>
              <a:rPr lang="cs-CZ" sz="1800" b="1" dirty="0"/>
              <a:t> </a:t>
            </a:r>
            <a:r>
              <a:rPr lang="cs-CZ" sz="1800" b="1" dirty="0" err="1"/>
              <a:t>die</a:t>
            </a:r>
            <a:r>
              <a:rPr lang="cs-CZ" sz="1800" b="1" dirty="0"/>
              <a:t> </a:t>
            </a:r>
            <a:r>
              <a:rPr lang="cs-CZ" sz="1800" b="1" dirty="0" err="1"/>
              <a:t>Tschechoslowakische</a:t>
            </a:r>
            <a:r>
              <a:rPr lang="cs-CZ" sz="1800" b="1" dirty="0"/>
              <a:t> Republik </a:t>
            </a:r>
          </a:p>
          <a:p>
            <a:pPr marL="0" indent="0">
              <a:buNone/>
            </a:pPr>
            <a:r>
              <a:rPr lang="cs-CZ" sz="1800" dirty="0"/>
              <a:t>                      –  působnost rozšířena na celou Československou republiku </a:t>
            </a:r>
            <a:endParaRPr lang="cs-CZ" sz="1800" b="1" dirty="0"/>
          </a:p>
          <a:p>
            <a:r>
              <a:rPr lang="cs-CZ" sz="1800" b="1" dirty="0"/>
              <a:t>1941:  </a:t>
            </a:r>
            <a:r>
              <a:rPr lang="cs-CZ" sz="1800" dirty="0"/>
              <a:t>transformace v německou akademii věd v Praze </a:t>
            </a:r>
          </a:p>
        </p:txBody>
      </p:sp>
    </p:spTree>
    <p:extLst>
      <p:ext uri="{BB962C8B-B14F-4D97-AF65-F5344CB8AC3E}">
        <p14:creationId xmlns:p14="http://schemas.microsoft.com/office/powerpoint/2010/main" val="36026988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74104-FAE9-21AE-2D0F-82EB6AE5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Řádoví vzdělanci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9B9864-CC58-9625-F9C0-D5800031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94" y="1407560"/>
            <a:ext cx="11513905" cy="5342561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latin typeface="TimesNewRomanPSMT"/>
              </a:rPr>
              <a:t>Kláštery</a:t>
            </a:r>
            <a:r>
              <a:rPr lang="cs-CZ" sz="1800" b="0" i="0" u="none" strike="noStrike" baseline="0" dirty="0">
                <a:latin typeface="TimesNewRomanPSMT"/>
              </a:rPr>
              <a:t>  –  vědecký život přinášel:   existenční zajištění </a:t>
            </a:r>
          </a:p>
          <a:p>
            <a:pPr marL="0" indent="0" algn="l">
              <a:buNone/>
            </a:pPr>
            <a:r>
              <a:rPr lang="cs-CZ" sz="1800" dirty="0">
                <a:latin typeface="TimesNewRomanPSMT"/>
              </a:rPr>
              <a:t>                                                                 </a:t>
            </a:r>
            <a:r>
              <a:rPr lang="cs-CZ" sz="1800" b="0" i="0" u="none" strike="noStrike" baseline="0" dirty="0">
                <a:latin typeface="TimesNewRomanPSMT"/>
              </a:rPr>
              <a:t>dostatek času na ušlechtilé záliby </a:t>
            </a:r>
          </a:p>
          <a:p>
            <a:pPr marL="0" indent="0" algn="l">
              <a:buNone/>
            </a:pPr>
            <a:r>
              <a:rPr lang="cs-CZ" sz="1800" dirty="0">
                <a:latin typeface="TimesNewRomanPSMT"/>
              </a:rPr>
              <a:t>                                                                 </a:t>
            </a:r>
            <a:r>
              <a:rPr lang="cs-CZ" sz="1800" b="0" i="0" u="none" strike="noStrike" baseline="0" dirty="0">
                <a:latin typeface="TimesNewRomanPSMT"/>
              </a:rPr>
              <a:t>knihovní fondy</a:t>
            </a:r>
          </a:p>
          <a:p>
            <a:pPr marL="0" indent="0" algn="l">
              <a:buNone/>
            </a:pPr>
            <a:endParaRPr lang="cs-CZ" sz="1800" dirty="0">
              <a:latin typeface="TimesNewRomanPSMT"/>
            </a:endParaRPr>
          </a:p>
          <a:p>
            <a:pPr algn="l"/>
            <a:r>
              <a:rPr lang="cs-CZ" sz="1800" b="1" u="none" strike="noStrike" baseline="0" dirty="0" err="1"/>
              <a:t>Historia</a:t>
            </a:r>
            <a:r>
              <a:rPr lang="cs-CZ" sz="1800" b="1" u="none" strike="noStrike" baseline="0" dirty="0"/>
              <a:t> </a:t>
            </a:r>
            <a:r>
              <a:rPr lang="cs-CZ" sz="1800" b="1" u="none" strike="noStrike" baseline="0" dirty="0" err="1"/>
              <a:t>litteraria</a:t>
            </a:r>
            <a:r>
              <a:rPr lang="cs-CZ" sz="1800" b="1" dirty="0"/>
              <a:t>  </a:t>
            </a:r>
            <a:r>
              <a:rPr lang="cs-CZ" sz="1800" dirty="0">
                <a:latin typeface="TimesNewRomanPSMT"/>
              </a:rPr>
              <a:t>– </a:t>
            </a:r>
            <a:r>
              <a:rPr lang="cs-CZ" sz="1800" b="0" i="0" u="none" strike="noStrike" baseline="0" dirty="0">
                <a:latin typeface="TimesNewRomanPSMT"/>
              </a:rPr>
              <a:t> dílo, na němž pracovala skupina historiků, kteří byli členy jezuitského, piaristického,</a:t>
            </a:r>
          </a:p>
          <a:p>
            <a:pPr marL="0" indent="0" algn="l">
              <a:buNone/>
            </a:pPr>
            <a:r>
              <a:rPr lang="cs-CZ" sz="1800" dirty="0">
                <a:latin typeface="TimesNewRomanPSMT"/>
              </a:rPr>
              <a:t>                                     </a:t>
            </a:r>
            <a:r>
              <a:rPr lang="cs-CZ" sz="1800" b="0" i="0" u="none" strike="noStrike" baseline="0" dirty="0">
                <a:latin typeface="TimesNewRomanPSMT"/>
              </a:rPr>
              <a:t> benediktinského nebo paulánského řádu</a:t>
            </a:r>
          </a:p>
          <a:p>
            <a:pPr marL="0" indent="0" algn="l">
              <a:buNone/>
            </a:pPr>
            <a:endParaRPr lang="cs-CZ" sz="1800" dirty="0">
              <a:latin typeface="TimesNewRomanPSMT"/>
            </a:endParaRPr>
          </a:p>
          <a:p>
            <a:pPr algn="l"/>
            <a:r>
              <a:rPr lang="cs-CZ" sz="1800" b="1" dirty="0">
                <a:latin typeface="TimesNewRomanPSMT"/>
              </a:rPr>
              <a:t>Jezuitský řád (</a:t>
            </a:r>
            <a:r>
              <a:rPr lang="cs-CZ" sz="1800" b="1" i="0" u="none" strike="noStrike" baseline="0" dirty="0" err="1">
                <a:latin typeface="TimesNewRomanPSMT"/>
              </a:rPr>
              <a:t>Societatis</a:t>
            </a:r>
            <a:r>
              <a:rPr lang="cs-CZ" sz="1800" b="1" i="0" u="none" strike="noStrike" baseline="0" dirty="0">
                <a:latin typeface="TimesNewRomanPSMT"/>
              </a:rPr>
              <a:t> </a:t>
            </a:r>
            <a:r>
              <a:rPr lang="cs-CZ" sz="1800" b="1" i="0" u="none" strike="noStrike" baseline="0" dirty="0" err="1">
                <a:latin typeface="TimesNewRomanPSMT"/>
              </a:rPr>
              <a:t>Iesu</a:t>
            </a:r>
            <a:r>
              <a:rPr lang="cs-CZ" sz="1800" b="1" i="0" u="none" strike="noStrike" baseline="0" dirty="0">
                <a:latin typeface="TimesNewRomanPSMT"/>
              </a:rPr>
              <a:t>)</a:t>
            </a:r>
            <a:r>
              <a:rPr lang="cs-CZ" sz="1800" b="0" i="0" u="none" strike="noStrike" baseline="0" dirty="0">
                <a:latin typeface="TimesNewRomanPSMT"/>
              </a:rPr>
              <a:t>  –  členové byli přední matematikové a </a:t>
            </a:r>
            <a:r>
              <a:rPr lang="cs-CZ" sz="1800" b="0" i="0" u="none" strike="noStrike" baseline="0" dirty="0" err="1">
                <a:latin typeface="TimesNewRomanPSMT"/>
              </a:rPr>
              <a:t>a</a:t>
            </a:r>
            <a:r>
              <a:rPr lang="cs-CZ" sz="1800" b="0" i="0" u="none" strike="noStrike" baseline="0" dirty="0">
                <a:latin typeface="TimesNewRomanPSMT"/>
              </a:rPr>
              <a:t> fyzikové spjatí s observatoří v Klementinu,</a:t>
            </a:r>
          </a:p>
          <a:p>
            <a:pPr marL="0" indent="0" algn="l">
              <a:buNone/>
            </a:pPr>
            <a:r>
              <a:rPr lang="cs-CZ" sz="1800" dirty="0">
                <a:latin typeface="TimesNewRomanPSMT"/>
              </a:rPr>
              <a:t>                                                            </a:t>
            </a:r>
            <a:r>
              <a:rPr lang="cs-CZ" sz="1800" b="0" i="0" u="none" strike="noStrike" baseline="0" dirty="0">
                <a:latin typeface="TimesNewRomanPSMT"/>
              </a:rPr>
              <a:t> kteří jako jedni z prvních studovali dílo Newtona</a:t>
            </a:r>
          </a:p>
          <a:p>
            <a:pPr marL="0" indent="0" algn="l">
              <a:buNone/>
            </a:pPr>
            <a:r>
              <a:rPr lang="cs-CZ" sz="1800" dirty="0">
                <a:latin typeface="TimesNewRomanPSMT"/>
              </a:rPr>
              <a:t>                                                             (Josef </a:t>
            </a:r>
            <a:r>
              <a:rPr lang="cs-CZ" sz="1800" b="0" i="0" u="none" strike="noStrike" baseline="0" dirty="0" err="1">
                <a:latin typeface="TimesNewRomanPSMT"/>
              </a:rPr>
              <a:t>Stepling</a:t>
            </a:r>
            <a:r>
              <a:rPr lang="cs-CZ" sz="1800" b="0" i="0" u="none" strike="noStrike" baseline="0" dirty="0">
                <a:latin typeface="TimesNewRomanPSMT"/>
              </a:rPr>
              <a:t>, Jan </a:t>
            </a:r>
            <a:r>
              <a:rPr lang="cs-CZ" sz="1800" b="0" i="0" u="none" strike="noStrike" baseline="0" dirty="0" err="1">
                <a:latin typeface="TimesNewRomanPSMT"/>
              </a:rPr>
              <a:t>Tesánek</a:t>
            </a:r>
            <a:r>
              <a:rPr lang="cs-CZ" sz="1800" b="0" i="0" u="none" strike="noStrike" baseline="0" dirty="0">
                <a:latin typeface="TimesNewRomanPSMT"/>
              </a:rPr>
              <a:t> –  </a:t>
            </a:r>
            <a:r>
              <a:rPr lang="cs-CZ" sz="1800" b="0" u="none" strike="noStrike" baseline="0" dirty="0">
                <a:latin typeface="TimesNewRomanPS-ItalicMT"/>
              </a:rPr>
              <a:t>Principie přeložil a vydal)</a:t>
            </a:r>
          </a:p>
          <a:p>
            <a:pPr algn="l"/>
            <a:r>
              <a:rPr lang="cs-CZ" sz="1800" b="1" dirty="0">
                <a:latin typeface="TimesNewRomanPSMT"/>
              </a:rPr>
              <a:t>P</a:t>
            </a:r>
            <a:r>
              <a:rPr lang="cs-CZ" sz="1800" b="1" i="0" u="none" strike="noStrike" baseline="0" dirty="0">
                <a:latin typeface="TimesNewRomanPSMT"/>
              </a:rPr>
              <a:t>rokop Diviš </a:t>
            </a:r>
            <a:r>
              <a:rPr lang="cs-CZ" sz="1800" b="0" i="0" u="none" strike="noStrike" baseline="0" dirty="0">
                <a:latin typeface="TimesNewRomanPSMT"/>
              </a:rPr>
              <a:t>(1698–1765)  –  premonstrát </a:t>
            </a:r>
            <a:r>
              <a:rPr lang="cs-CZ" sz="1800" dirty="0">
                <a:latin typeface="TimesNewRomanPSMT"/>
              </a:rPr>
              <a:t>působící</a:t>
            </a:r>
            <a:r>
              <a:rPr lang="cs-CZ" sz="1800" b="0" i="0" u="none" strike="noStrike" baseline="0" dirty="0">
                <a:latin typeface="TimesNewRomanPSMT"/>
              </a:rPr>
              <a:t> v Louce a později v Příměticích u Znojma </a:t>
            </a:r>
          </a:p>
          <a:p>
            <a:pPr marL="0" indent="0" algn="l">
              <a:buNone/>
            </a:pPr>
            <a:r>
              <a:rPr lang="cs-CZ" sz="1800" dirty="0">
                <a:latin typeface="TimesNewRomanPSMT"/>
              </a:rPr>
              <a:t>                                                  </a:t>
            </a:r>
            <a:r>
              <a:rPr lang="cs-CZ" sz="1800" b="0" i="0" u="none" strike="noStrike" baseline="0" dirty="0">
                <a:latin typeface="TimesNewRomanPSMT"/>
              </a:rPr>
              <a:t>–   tzv. meteorologický stroj:  bleskosvod díky uzemnění fungoval lépe než Franklinův </a:t>
            </a:r>
          </a:p>
          <a:p>
            <a:pPr algn="l"/>
            <a:r>
              <a:rPr lang="cs-CZ" sz="1800" b="1" i="0" u="none" strike="noStrike" baseline="0" dirty="0">
                <a:latin typeface="TimesNewRomanPSMT"/>
              </a:rPr>
              <a:t>Gottfrieda (Bohumír) Bylanský </a:t>
            </a:r>
            <a:r>
              <a:rPr lang="cs-CZ" sz="1800" b="0" i="0" u="none" strike="noStrike" baseline="0" dirty="0">
                <a:latin typeface="TimesNewRomanPSMT"/>
              </a:rPr>
              <a:t>(1724–1788)  –  </a:t>
            </a:r>
            <a:r>
              <a:rPr lang="cs-CZ" sz="1800" b="0" i="0" u="none" strike="noStrike" baseline="0" dirty="0" err="1">
                <a:latin typeface="TimesNewRomanPSMT"/>
              </a:rPr>
              <a:t>cisterciázský</a:t>
            </a:r>
            <a:r>
              <a:rPr lang="cs-CZ" sz="1800" b="0" i="0" u="none" strike="noStrike" baseline="0" dirty="0">
                <a:latin typeface="TimesNewRomanPSMT"/>
              </a:rPr>
              <a:t> opat ze Zlaté koruny:  zemědělství, lesnictví, </a:t>
            </a:r>
            <a:r>
              <a:rPr lang="pl-PL" sz="1800" b="0" i="0" u="none" strike="noStrike" baseline="0" dirty="0">
                <a:latin typeface="TimesNewRomanPSMT"/>
              </a:rPr>
              <a:t>botanika,</a:t>
            </a:r>
          </a:p>
          <a:p>
            <a:pPr marL="0" indent="0" algn="l">
              <a:buNone/>
            </a:pPr>
            <a:r>
              <a:rPr lang="pl-PL" sz="1800" dirty="0">
                <a:latin typeface="TimesNewRomanPSMT"/>
              </a:rPr>
              <a:t>                                                                                  </a:t>
            </a:r>
            <a:r>
              <a:rPr lang="pl-PL" sz="1800" b="0" i="0" u="none" strike="noStrike" baseline="0" dirty="0">
                <a:latin typeface="TimesNewRomanPSMT"/>
              </a:rPr>
              <a:t> zoologie, meteorologie a astronomie</a:t>
            </a:r>
            <a:endParaRPr lang="cs-CZ" sz="1800" dirty="0"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715816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EFFE9-1E4A-4E79-02AF-45DC96BA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630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b="1" dirty="0">
                <a:solidFill>
                  <a:srgbClr val="FF0000"/>
                </a:solidFill>
              </a:rPr>
              <a:t>Svobodné zednářství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783FD-4918-2024-0B9F-4C4F91FEC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1" y="883578"/>
            <a:ext cx="11472809" cy="5974422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Vývoj   –   </a:t>
            </a:r>
            <a:r>
              <a:rPr lang="cs-CZ" sz="1800" dirty="0"/>
              <a:t>od středověkých cechovních sdružení kameníků (tzv. operativní dílny)až po  tzv. dílny filosofické a zednářské lóže</a:t>
            </a:r>
          </a:p>
          <a:p>
            <a:endParaRPr lang="cs-CZ" sz="1800" dirty="0"/>
          </a:p>
          <a:p>
            <a:r>
              <a:rPr lang="cs-CZ" sz="1800" b="1" dirty="0"/>
              <a:t>1717  </a:t>
            </a:r>
            <a:r>
              <a:rPr lang="cs-CZ" sz="1800" dirty="0"/>
              <a:t>–  založena</a:t>
            </a:r>
            <a:r>
              <a:rPr lang="en-US" sz="1800" dirty="0"/>
              <a:t> </a:t>
            </a:r>
            <a:r>
              <a:rPr lang="cs-CZ" sz="1800" dirty="0"/>
              <a:t>prvá</a:t>
            </a:r>
            <a:r>
              <a:rPr lang="en-US" sz="1800" dirty="0"/>
              <a:t> </a:t>
            </a:r>
            <a:r>
              <a:rPr lang="en-US" sz="1800" b="1" dirty="0" err="1"/>
              <a:t>Velk</a:t>
            </a:r>
            <a:r>
              <a:rPr lang="cs-CZ" sz="1800" b="1" dirty="0"/>
              <a:t>á</a:t>
            </a:r>
            <a:r>
              <a:rPr lang="en-US" sz="1800" b="1" dirty="0"/>
              <a:t> </a:t>
            </a:r>
            <a:r>
              <a:rPr lang="en-US" sz="1800" b="1" dirty="0" err="1"/>
              <a:t>lóže</a:t>
            </a:r>
            <a:r>
              <a:rPr lang="en-US" sz="1800" b="1" dirty="0"/>
              <a:t> (Grand Lodge</a:t>
            </a:r>
            <a:r>
              <a:rPr lang="cs-CZ" sz="1800" b="1" dirty="0"/>
              <a:t> </a:t>
            </a:r>
            <a:r>
              <a:rPr lang="en-US" sz="1800" b="1" dirty="0"/>
              <a:t>of England)</a:t>
            </a:r>
            <a:endParaRPr lang="cs-CZ" sz="1800" b="1" dirty="0"/>
          </a:p>
          <a:p>
            <a:r>
              <a:rPr lang="cs-CZ" sz="1800" b="1" dirty="0"/>
              <a:t>1741</a:t>
            </a:r>
            <a:r>
              <a:rPr lang="cs-CZ" sz="1800" dirty="0"/>
              <a:t>  –  do Čech přinesli francouzští vojáci bojující proti Marii Terezii na straně bavorského kurfiřta Karla Albrechta </a:t>
            </a:r>
          </a:p>
          <a:p>
            <a:pPr marL="0" indent="0">
              <a:buNone/>
            </a:pPr>
            <a:r>
              <a:rPr lang="cs-CZ" sz="1800" dirty="0"/>
              <a:t>               –  pražská lóže </a:t>
            </a:r>
            <a:r>
              <a:rPr lang="cs-CZ" sz="1800" b="1" dirty="0"/>
              <a:t>U tří korunovaných hvězd</a:t>
            </a:r>
            <a:r>
              <a:rPr lang="cs-CZ" sz="1900" b="1" dirty="0"/>
              <a:t>:  </a:t>
            </a:r>
            <a:r>
              <a:rPr lang="cs-CZ" sz="1900" dirty="0"/>
              <a:t>založil </a:t>
            </a:r>
            <a:r>
              <a:rPr lang="fr-FR" sz="1900" dirty="0"/>
              <a:t>maršál </a:t>
            </a:r>
            <a:r>
              <a:rPr lang="fr-FR" sz="1900" b="1" dirty="0"/>
              <a:t>Charles Louis August Fouquey kníže Belle-Isle</a:t>
            </a:r>
            <a:r>
              <a:rPr lang="fr-FR" sz="1900" dirty="0"/>
              <a:t> </a:t>
            </a:r>
            <a:endParaRPr lang="cs-CZ" sz="1900" dirty="0"/>
          </a:p>
          <a:p>
            <a:r>
              <a:rPr lang="cs-CZ" sz="1800" b="1" dirty="0"/>
              <a:t>1746 –  </a:t>
            </a:r>
            <a:r>
              <a:rPr lang="cs-CZ" sz="1800" b="1" dirty="0" err="1"/>
              <a:t>Societas</a:t>
            </a:r>
            <a:r>
              <a:rPr lang="cs-CZ" sz="1800" b="1" dirty="0"/>
              <a:t> </a:t>
            </a:r>
            <a:r>
              <a:rPr lang="cs-CZ" sz="1800" b="1" dirty="0" err="1"/>
              <a:t>incognitorum</a:t>
            </a:r>
            <a:r>
              <a:rPr lang="cs-CZ" sz="1800" b="1" dirty="0"/>
              <a:t>:</a:t>
            </a:r>
            <a:r>
              <a:rPr lang="cs-CZ" sz="1800" dirty="0"/>
              <a:t>   svobodný pán Petráš sloužil ve vojsku prince Evžena Savojského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v paláci na Horním náměstí bylo kulturní centrum, kde se diskutovalo o vědě a umění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1754 lóže na zásah krajského hejtmana rozpuštěna</a:t>
            </a:r>
          </a:p>
          <a:p>
            <a:r>
              <a:rPr lang="cs-CZ" sz="1800" b="1" dirty="0"/>
              <a:t>1785</a:t>
            </a:r>
            <a:r>
              <a:rPr lang="cs-CZ" sz="1800" dirty="0"/>
              <a:t>  –  </a:t>
            </a:r>
            <a:r>
              <a:rPr lang="cs-CZ" sz="1800" b="1" dirty="0"/>
              <a:t>Josef II.:  </a:t>
            </a:r>
            <a:r>
              <a:rPr lang="cs-CZ" sz="1800" dirty="0"/>
              <a:t>dal svobodné zednáře pod státní dozor (využívá je pro zájmy monarchie) </a:t>
            </a:r>
          </a:p>
          <a:p>
            <a:pPr marL="0" indent="0">
              <a:buNone/>
            </a:pPr>
            <a:r>
              <a:rPr lang="cs-CZ" sz="1900" dirty="0"/>
              <a:t>                                  povolil činnost lóží v hlavních městech dědičných habsburských zemí (maximálně tři) </a:t>
            </a:r>
          </a:p>
          <a:p>
            <a:r>
              <a:rPr lang="cs-CZ" sz="1800" b="1" dirty="0"/>
              <a:t>1787-1780</a:t>
            </a:r>
            <a:r>
              <a:rPr lang="cs-CZ" sz="1800" dirty="0"/>
              <a:t>  –   </a:t>
            </a:r>
            <a:r>
              <a:rPr lang="cs-CZ" sz="1800" b="1" dirty="0"/>
              <a:t>Josef Dobrovský</a:t>
            </a:r>
            <a:r>
              <a:rPr lang="cs-CZ" sz="1800" dirty="0"/>
              <a:t>:  pokrokový kněz působil na Klášterním Hradisku v Olomouci („modrý abbé“)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1779:  přijat do lóže </a:t>
            </a:r>
            <a:r>
              <a:rPr lang="cs-CZ" sz="1800" dirty="0" err="1"/>
              <a:t>Zu</a:t>
            </a:r>
            <a:r>
              <a:rPr lang="cs-CZ" sz="1800" dirty="0"/>
              <a:t> den </a:t>
            </a:r>
            <a:r>
              <a:rPr lang="cs-CZ" sz="1800" dirty="0" err="1"/>
              <a:t>drei</a:t>
            </a:r>
            <a:r>
              <a:rPr lang="cs-CZ" sz="1800" dirty="0"/>
              <a:t> </a:t>
            </a:r>
            <a:r>
              <a:rPr lang="cs-CZ" sz="1800" dirty="0" err="1"/>
              <a:t>gekrönen</a:t>
            </a:r>
            <a:r>
              <a:rPr lang="cs-CZ" sz="1800" dirty="0"/>
              <a:t> </a:t>
            </a:r>
            <a:r>
              <a:rPr lang="cs-CZ" sz="1800" dirty="0" err="1"/>
              <a:t>Sternen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   1794:  jako sekretář Královské české společnosti nauk se od lóže distancoval</a:t>
            </a:r>
          </a:p>
          <a:p>
            <a:r>
              <a:rPr lang="cs-CZ" sz="1800" b="1" dirty="0"/>
              <a:t>1795:  </a:t>
            </a:r>
            <a:r>
              <a:rPr lang="pl-PL" sz="2100" dirty="0"/>
              <a:t>zakázala jakékoli zednářství bez ohledu na jeho orientaci.</a:t>
            </a:r>
            <a:endParaRPr lang="cs-CZ" sz="2100" dirty="0"/>
          </a:p>
          <a:p>
            <a:r>
              <a:rPr lang="cs-CZ" sz="1800" b="1" dirty="0"/>
              <a:t>1801</a:t>
            </a:r>
            <a:r>
              <a:rPr lang="cs-CZ" sz="1800" dirty="0"/>
              <a:t>  –  zákaz členství státních úředníků v zednářských lóžích </a:t>
            </a:r>
          </a:p>
          <a:p>
            <a:r>
              <a:rPr lang="cs-CZ" sz="1800" b="1" dirty="0"/>
              <a:t>1886</a:t>
            </a:r>
            <a:r>
              <a:rPr lang="cs-CZ" sz="1800" dirty="0"/>
              <a:t> – Christian </a:t>
            </a:r>
            <a:r>
              <a:rPr lang="cs-CZ" sz="1800" dirty="0" err="1"/>
              <a:t>d‘Elvert</a:t>
            </a:r>
            <a:r>
              <a:rPr lang="cs-CZ" sz="1800" dirty="0"/>
              <a:t>:  Die </a:t>
            </a:r>
            <a:r>
              <a:rPr lang="cs-CZ" sz="1800" dirty="0" err="1"/>
              <a:t>Freimauern</a:t>
            </a:r>
            <a:r>
              <a:rPr lang="cs-CZ" sz="1800" dirty="0"/>
              <a:t> in </a:t>
            </a:r>
            <a:r>
              <a:rPr lang="cs-CZ" sz="1800" dirty="0" err="1"/>
              <a:t>Oestereich</a:t>
            </a:r>
            <a:r>
              <a:rPr lang="cs-CZ" sz="1800" dirty="0"/>
              <a:t>, </a:t>
            </a:r>
            <a:r>
              <a:rPr lang="cs-CZ" sz="1800" dirty="0" err="1"/>
              <a:t>besonders</a:t>
            </a:r>
            <a:r>
              <a:rPr lang="cs-CZ" sz="1800" dirty="0"/>
              <a:t> </a:t>
            </a:r>
            <a:r>
              <a:rPr lang="cs-CZ" sz="1800" dirty="0" err="1"/>
              <a:t>Mähren</a:t>
            </a:r>
            <a:r>
              <a:rPr lang="cs-CZ" sz="1800" dirty="0"/>
              <a:t>  </a:t>
            </a:r>
          </a:p>
          <a:p>
            <a:endParaRPr lang="cs-CZ" sz="1800" dirty="0"/>
          </a:p>
          <a:p>
            <a:r>
              <a:rPr lang="cs-CZ" sz="1800" b="1" dirty="0"/>
              <a:t>Hrabě Špork  </a:t>
            </a:r>
            <a:r>
              <a:rPr lang="cs-CZ" sz="1800" dirty="0"/>
              <a:t>–  zakladatel svobodného zednářství v Čechách:  kontakty na protestantské prostředí</a:t>
            </a:r>
          </a:p>
          <a:p>
            <a:r>
              <a:rPr lang="cs-CZ" sz="1800" b="1" dirty="0"/>
              <a:t>Jan Amos Komenský</a:t>
            </a:r>
            <a:r>
              <a:rPr lang="cs-CZ" sz="1800" dirty="0"/>
              <a:t> (1592–1670)  –  představitel pansofického hnutí:  nebyl svobodným zednářem 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78436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>
            <a:extLst>
              <a:ext uri="{FF2B5EF4-FFF2-40B4-BE49-F238E27FC236}">
                <a16:creationId xmlns:a16="http://schemas.microsoft.com/office/drawing/2014/main" id="{29C7C46C-A331-7CAC-D33E-1CDEC5044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17838" r="57248" b="39395"/>
          <a:stretch>
            <a:fillRect/>
          </a:stretch>
        </p:blipFill>
        <p:spPr bwMode="auto">
          <a:xfrm>
            <a:off x="0" y="-28575"/>
            <a:ext cx="5697538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Obrázek 2">
            <a:extLst>
              <a:ext uri="{FF2B5EF4-FFF2-40B4-BE49-F238E27FC236}">
                <a16:creationId xmlns:a16="http://schemas.microsoft.com/office/drawing/2014/main" id="{84E892E1-C74C-92CD-7812-D5BA8CEC8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/>
          <a:stretch/>
        </p:blipFill>
        <p:spPr bwMode="auto">
          <a:xfrm>
            <a:off x="0" y="3684588"/>
            <a:ext cx="8702211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4">
            <a:extLst>
              <a:ext uri="{FF2B5EF4-FFF2-40B4-BE49-F238E27FC236}">
                <a16:creationId xmlns:a16="http://schemas.microsoft.com/office/drawing/2014/main" id="{7EA1AB24-DE8A-F6E5-2368-66B6634A0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r="3727" b="65555"/>
          <a:stretch/>
        </p:blipFill>
        <p:spPr bwMode="auto">
          <a:xfrm>
            <a:off x="5697538" y="91021"/>
            <a:ext cx="6364323" cy="347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C789DEE-00EB-C459-FF3A-6B20F5351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12" y="4186487"/>
            <a:ext cx="3515450" cy="2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F256033-D926-EA84-5AAE-ECC3CCDA9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710" y="3564993"/>
            <a:ext cx="32191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Pfaffenschlag</a:t>
            </a:r>
            <a:r>
              <a:rPr lang="cs-CZ" altLang="cs-CZ" sz="2000" b="1" dirty="0"/>
              <a:t> u Slavonic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0094995F-3924-96AD-204D-E47266AA2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5550" y="533400"/>
            <a:ext cx="3397250" cy="668338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Zanikání vesnic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1F3BD8-3F71-D0A1-294F-2704700D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609" y="1600200"/>
            <a:ext cx="10839235" cy="49530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Těžba dřeva  </a:t>
            </a:r>
            <a:r>
              <a:rPr lang="cs-CZ" sz="2000" dirty="0"/>
              <a:t>–  masivní odlesňování:  eroze a znehodnocení orné půdy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Tepelné výkyvy  </a:t>
            </a:r>
            <a:r>
              <a:rPr lang="cs-CZ" sz="2000" dirty="0"/>
              <a:t>–  </a:t>
            </a:r>
            <a:r>
              <a:rPr lang="cs-CZ" sz="2000" b="1" dirty="0"/>
              <a:t>1430 až 1464</a:t>
            </a:r>
            <a:r>
              <a:rPr lang="cs-CZ" sz="2000" dirty="0"/>
              <a:t>:  ochlazení způsobilo neúrodu a demografický regres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Rozšiřování šlechtického velkostatku </a:t>
            </a:r>
            <a:r>
              <a:rPr lang="cs-CZ" sz="2000" b="1" dirty="0"/>
              <a:t> </a:t>
            </a:r>
            <a:r>
              <a:rPr lang="cs-CZ" sz="2000" dirty="0"/>
              <a:t>–  efektivní podnikání ve velkém (obiloviny)</a:t>
            </a:r>
            <a:endParaRPr lang="cs-CZ" sz="20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Války a vojenská tažení </a:t>
            </a:r>
            <a:r>
              <a:rPr lang="cs-CZ" sz="2000" b="1" dirty="0"/>
              <a:t> </a:t>
            </a:r>
            <a:r>
              <a:rPr lang="cs-CZ" sz="2000" dirty="0"/>
              <a:t>–  </a:t>
            </a:r>
            <a:r>
              <a:rPr lang="cs-CZ" sz="2000" b="1" dirty="0"/>
              <a:t>konec 14. stol</a:t>
            </a:r>
            <a:r>
              <a:rPr lang="cs-CZ" sz="2000" dirty="0"/>
              <a:t>.:  markraběcí boje (Jošt – Prokop)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–  </a:t>
            </a:r>
            <a:r>
              <a:rPr lang="cs-CZ" sz="2000" b="1" dirty="0"/>
              <a:t>první třetina 15. sto</a:t>
            </a:r>
            <a:r>
              <a:rPr lang="cs-CZ" sz="2000" dirty="0"/>
              <a:t>l.:  husitské války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–  </a:t>
            </a:r>
            <a:r>
              <a:rPr lang="cs-CZ" sz="2000" b="1" dirty="0"/>
              <a:t>2. pol. 15. stol</a:t>
            </a:r>
            <a:r>
              <a:rPr lang="cs-CZ" sz="2000" dirty="0"/>
              <a:t>.:  uherské války  (Matyáš Korvín)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–  </a:t>
            </a:r>
            <a:r>
              <a:rPr lang="cs-CZ" sz="2000" b="1" dirty="0"/>
              <a:t>1. pol. 17. stol</a:t>
            </a:r>
            <a:r>
              <a:rPr lang="cs-CZ" sz="2000" dirty="0"/>
              <a:t>.:  třicetiletá válka, 1/3 úbytek obyvatel (švédská vojska)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</a:t>
            </a:r>
          </a:p>
          <a:p>
            <a:pPr marL="0" indent="0"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Vznik a počátky šlechty  (teorie elit)   </a:t>
            </a:r>
            <a:br>
              <a:rPr lang="cs-CZ" altLang="cs-CZ" sz="3200" dirty="0"/>
            </a:b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51053"/>
            <a:ext cx="11353800" cy="566370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Elita </a:t>
            </a:r>
            <a:r>
              <a:rPr lang="cs-CZ" sz="1800" dirty="0"/>
              <a:t> –  sociologický termín:       3 typy elit:     1.  duchovní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2.  šlechticko-bojovnické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3.  ekonomické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 </a:t>
            </a:r>
            <a:r>
              <a:rPr lang="cs-CZ" sz="1800" b="1" dirty="0"/>
              <a:t>Vznik šlechty  </a:t>
            </a:r>
            <a:r>
              <a:rPr lang="cs-CZ" sz="1800" dirty="0"/>
              <a:t>–  souvisí s </a:t>
            </a:r>
            <a:r>
              <a:rPr lang="cs-CZ" sz="1800" dirty="0" err="1"/>
              <a:t>utářením</a:t>
            </a:r>
            <a:r>
              <a:rPr lang="cs-CZ" sz="1800" dirty="0"/>
              <a:t> struktury pozemkových vlastníků v 11. a 12.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právně-sociální transformace komunitních a rodových společností v raně středověký stát: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instituce s úředním aparátem pod vedením vládnoucího rodu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 zdroje moci elity</a:t>
            </a:r>
            <a:r>
              <a:rPr lang="cs-CZ" sz="1800" dirty="0"/>
              <a:t>:      a)  služba panovníkovi v rámci přemyslovského státu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b)  vlastnictví půdy (+ lidí na ní </a:t>
            </a:r>
            <a:r>
              <a:rPr lang="cs-CZ" sz="1800" dirty="0" err="1"/>
              <a:t>osedlých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Stavba sídla (hradu)  </a:t>
            </a:r>
            <a:r>
              <a:rPr lang="cs-CZ" sz="1800" dirty="0"/>
              <a:t>–  podléhala svolení panovníka:  „</a:t>
            </a:r>
            <a:r>
              <a:rPr lang="cs-CZ" sz="1800" b="1" dirty="0"/>
              <a:t>hradní regál</a:t>
            </a:r>
            <a:r>
              <a:rPr lang="cs-CZ" sz="1800" dirty="0"/>
              <a:t>“ na výstavbu veškerých opevnění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 err="1"/>
              <a:t>Kasteologie</a:t>
            </a:r>
            <a:r>
              <a:rPr lang="cs-CZ" sz="1800" dirty="0"/>
              <a:t>  –  disciplína zaměřená na studium feudálních sídel  (multidisciplinární přístup)</a:t>
            </a:r>
          </a:p>
        </p:txBody>
      </p:sp>
    </p:spTree>
    <p:extLst>
      <p:ext uri="{BB962C8B-B14F-4D97-AF65-F5344CB8AC3E}">
        <p14:creationId xmlns:p14="http://schemas.microsoft.com/office/powerpoint/2010/main" val="39054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443FE1A8-CB4D-2F26-4EE3-C344C2F02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Panovník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93CB44-3DB7-A30B-351A-28D738EB1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9" y="883578"/>
            <a:ext cx="11801582" cy="664737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sz="1800" b="1" dirty="0"/>
              <a:t>Vztah k zemi  </a:t>
            </a:r>
            <a:r>
              <a:rPr lang="cs-CZ" sz="1800" dirty="0"/>
              <a:t>–  kníže:  i když byl „majitelem“ veřejných prostor, nemohl vzít půdu svobodným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měl právo odúmrti:   tj. regál k zemi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první český král: </a:t>
            </a:r>
            <a:r>
              <a:rPr lang="cs-CZ" sz="1800" b="1" dirty="0"/>
              <a:t>1085:</a:t>
            </a:r>
            <a:r>
              <a:rPr lang="cs-CZ" sz="1800" dirty="0"/>
              <a:t>  Vratislav II. (ne dědičně)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majetková držba:  dědičná:  </a:t>
            </a:r>
            <a:r>
              <a:rPr lang="cs-CZ" sz="1800" b="1" dirty="0"/>
              <a:t>1189  </a:t>
            </a:r>
            <a:r>
              <a:rPr lang="cs-CZ" sz="1800" dirty="0"/>
              <a:t>Morava,  </a:t>
            </a:r>
            <a:r>
              <a:rPr lang="cs-CZ" sz="1800" b="1" dirty="0"/>
              <a:t>1222  </a:t>
            </a:r>
            <a:r>
              <a:rPr lang="cs-CZ" sz="1800" dirty="0"/>
              <a:t>Čechy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</a:t>
            </a:r>
            <a:r>
              <a:rPr lang="cs-CZ" sz="1800" b="1" dirty="0"/>
              <a:t>do pol. 13. stol</a:t>
            </a:r>
            <a:r>
              <a:rPr lang="cs-CZ" sz="1800" dirty="0"/>
              <a:t>.:  </a:t>
            </a:r>
            <a:r>
              <a:rPr lang="cs-CZ" sz="1800" b="1" dirty="0" err="1"/>
              <a:t>princeps</a:t>
            </a:r>
            <a:r>
              <a:rPr lang="cs-CZ" sz="1800" b="1" dirty="0"/>
              <a:t> </a:t>
            </a:r>
            <a:r>
              <a:rPr lang="cs-CZ" sz="1800" b="1" dirty="0" err="1"/>
              <a:t>Bohemorum</a:t>
            </a:r>
            <a:r>
              <a:rPr lang="cs-CZ" sz="1800" b="1" dirty="0"/>
              <a:t> </a:t>
            </a:r>
            <a:r>
              <a:rPr lang="cs-CZ" sz="1800" dirty="0"/>
              <a:t>(„první“ z Čechů), kolokvia:  sjezdy s předáky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</a:t>
            </a:r>
            <a:r>
              <a:rPr lang="cs-CZ" sz="1800" b="1" dirty="0"/>
              <a:t>od pol. 13. stol.:  </a:t>
            </a:r>
            <a:r>
              <a:rPr lang="cs-CZ" sz="1800" b="1" dirty="0" err="1"/>
              <a:t>rex</a:t>
            </a:r>
            <a:r>
              <a:rPr lang="cs-CZ" sz="1800" b="1" dirty="0"/>
              <a:t> </a:t>
            </a:r>
            <a:r>
              <a:rPr lang="cs-CZ" sz="1800" b="1" dirty="0" err="1"/>
              <a:t>Bohemiae</a:t>
            </a:r>
            <a:r>
              <a:rPr lang="cs-CZ" sz="1800" b="1" dirty="0"/>
              <a:t> </a:t>
            </a:r>
            <a:r>
              <a:rPr lang="cs-CZ" sz="1800" dirty="0"/>
              <a:t>(„král“)  zemské sněmy:   soudy, berně, mír, volba krále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1212:  Zlatá bula sicilská </a:t>
            </a:r>
            <a:r>
              <a:rPr lang="fi-FI" sz="1800" b="1" dirty="0"/>
              <a:t> </a:t>
            </a:r>
            <a:r>
              <a:rPr lang="cs-CZ" sz="1800" dirty="0"/>
              <a:t>–  </a:t>
            </a:r>
            <a:r>
              <a:rPr lang="fi-FI" sz="1800" dirty="0"/>
              <a:t> </a:t>
            </a:r>
            <a:r>
              <a:rPr lang="cs-CZ" sz="1800" dirty="0"/>
              <a:t>Fridrich II:  potvrdil dědičně královskou hodnost Přemyslu Otakaru 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  právo české šlechty na volbu svého panovníka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  právo investitury pražských a olomouckých biskupů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  osvobození od povinností vůči říši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  účast na sněmech (</a:t>
            </a:r>
            <a:r>
              <a:rPr lang="cs-CZ" sz="1800" dirty="0" err="1"/>
              <a:t>Bamberk</a:t>
            </a:r>
            <a:r>
              <a:rPr lang="cs-CZ" sz="1800" dirty="0"/>
              <a:t>, Norimberk) a římské korunovační jízdě (300 jezdců)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Panovnické statky   </a:t>
            </a:r>
            <a:r>
              <a:rPr lang="cs-CZ" sz="1800" dirty="0"/>
              <a:t>–  „</a:t>
            </a:r>
            <a:r>
              <a:rPr lang="cs-CZ" sz="1800" b="1" dirty="0"/>
              <a:t>státní</a:t>
            </a:r>
            <a:r>
              <a:rPr lang="cs-CZ" sz="1800" dirty="0"/>
              <a:t>“ (korunní, mensální):  </a:t>
            </a:r>
            <a:r>
              <a:rPr lang="cs-CZ" sz="1800" b="1" dirty="0"/>
              <a:t>dominium </a:t>
            </a:r>
            <a:r>
              <a:rPr lang="cs-CZ" sz="1800" b="1" dirty="0" err="1"/>
              <a:t>generale</a:t>
            </a:r>
            <a:r>
              <a:rPr lang="cs-CZ" sz="1800" b="1" dirty="0"/>
              <a:t>  </a:t>
            </a:r>
            <a:r>
              <a:rPr lang="cs-CZ" sz="1800" dirty="0"/>
              <a:t>(správa země ve spolupráci se šlechtou)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„</a:t>
            </a:r>
            <a:r>
              <a:rPr lang="cs-CZ" sz="1800" b="1" dirty="0"/>
              <a:t>privátní</a:t>
            </a:r>
            <a:r>
              <a:rPr lang="cs-CZ" sz="1800" dirty="0"/>
              <a:t>“ (komorní)  – „</a:t>
            </a:r>
            <a:r>
              <a:rPr lang="cs-CZ" sz="1800" b="1" dirty="0"/>
              <a:t>dominium </a:t>
            </a:r>
            <a:r>
              <a:rPr lang="cs-CZ" sz="1800" b="1" dirty="0" err="1"/>
              <a:t>speciale</a:t>
            </a:r>
            <a:r>
              <a:rPr lang="cs-CZ" sz="1800" dirty="0"/>
              <a:t>“ (dědičné vlastnictví)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0F673416-0152-79BF-1EFC-1FE9202E77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3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Panská sídla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A49A7C-E9B6-FD62-C880-BCCDED459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24" y="1212351"/>
            <a:ext cx="11565276" cy="5830584"/>
          </a:xfrm>
        </p:spPr>
        <p:txBody>
          <a:bodyPr>
            <a:normAutofit fontScale="77500" lnSpcReduction="20000"/>
          </a:bodyPr>
          <a:lstStyle/>
          <a:p>
            <a:r>
              <a:rPr lang="cs-CZ" sz="1900" b="1" dirty="0"/>
              <a:t>Panské „sídlo“   </a:t>
            </a:r>
            <a:r>
              <a:rPr lang="cs-CZ" sz="1900" dirty="0"/>
              <a:t>–</a:t>
            </a:r>
            <a:r>
              <a:rPr lang="cs-CZ" sz="1900" b="1" dirty="0"/>
              <a:t>    </a:t>
            </a:r>
            <a:r>
              <a:rPr lang="cs-CZ" sz="1900" dirty="0"/>
              <a:t>skupina elitních (vrchnostenských) rezidencí:  nejstarší dvorce a dvory 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 </a:t>
            </a:r>
            <a:r>
              <a:rPr lang="cs-CZ" sz="1900" b="1" dirty="0"/>
              <a:t>12/13. stol</a:t>
            </a:r>
            <a:r>
              <a:rPr lang="cs-CZ" sz="1900" dirty="0"/>
              <a:t>.:  rozpad hradské soustavy,  vzrůst politické a hospodářské moci šlechty</a:t>
            </a:r>
          </a:p>
          <a:p>
            <a:pPr marL="0" indent="0">
              <a:buNone/>
            </a:pPr>
            <a:r>
              <a:rPr lang="cs-CZ" sz="1900" dirty="0"/>
              <a:t>                                   –    </a:t>
            </a:r>
            <a:r>
              <a:rPr lang="cs-CZ" sz="1900" b="1" dirty="0"/>
              <a:t>30. léta 13. stol.:</a:t>
            </a:r>
            <a:r>
              <a:rPr lang="cs-CZ" sz="1900" dirty="0"/>
              <a:t>   počátky  budování šlechtických opevněných sídel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zakládání prvních románských zeměpanských a šlechtických panovnických hradů</a:t>
            </a:r>
          </a:p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sz="1900" b="1" dirty="0"/>
              <a:t>Proces </a:t>
            </a:r>
            <a:r>
              <a:rPr lang="cs-CZ" sz="1900" b="1" dirty="0" err="1"/>
              <a:t>teritorializace</a:t>
            </a:r>
            <a:r>
              <a:rPr lang="cs-CZ" sz="1900" b="1" dirty="0"/>
              <a:t>  </a:t>
            </a:r>
            <a:r>
              <a:rPr lang="cs-CZ" sz="1900" dirty="0"/>
              <a:t>–  proces vytváření panství, hradu a země: usazování šlechty na svých dominiích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–  </a:t>
            </a:r>
            <a:r>
              <a:rPr lang="cs-CZ" sz="1900" b="1" dirty="0"/>
              <a:t>12. stol.</a:t>
            </a:r>
            <a:r>
              <a:rPr lang="cs-CZ" sz="1900" dirty="0"/>
              <a:t>  –  zformovala se šlechtická </a:t>
            </a:r>
            <a:r>
              <a:rPr lang="cs-CZ" sz="1900" dirty="0" err="1"/>
              <a:t>communitas</a:t>
            </a:r>
            <a:r>
              <a:rPr lang="cs-CZ" sz="1900" dirty="0"/>
              <a:t> jako urozená reprezentace země (panovníkova „družina“) </a:t>
            </a:r>
          </a:p>
          <a:p>
            <a:pPr>
              <a:defRPr/>
            </a:pPr>
            <a:endParaRPr lang="cs-CZ" sz="1900" b="1" dirty="0"/>
          </a:p>
          <a:p>
            <a:pPr>
              <a:defRPr/>
            </a:pPr>
            <a:r>
              <a:rPr lang="cs-CZ" sz="1900" b="1" dirty="0"/>
              <a:t>2. pol. 13. stol. </a:t>
            </a:r>
            <a:r>
              <a:rPr lang="cs-CZ" sz="1900" dirty="0"/>
              <a:t>–  </a:t>
            </a:r>
            <a:r>
              <a:rPr lang="cs-CZ" sz="1900" b="1" dirty="0"/>
              <a:t>hrady:   </a:t>
            </a:r>
            <a:r>
              <a:rPr lang="cs-CZ" sz="1900" dirty="0"/>
              <a:t>součást územní a politické struktury v českých zemích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–  </a:t>
            </a:r>
            <a:r>
              <a:rPr lang="cs-CZ" sz="1900" b="1" dirty="0"/>
              <a:t>tvrze:    </a:t>
            </a:r>
            <a:r>
              <a:rPr lang="cs-CZ" sz="1900" dirty="0"/>
              <a:t>sídla nižší šlechty (rytíři, vladykové), budované ve vazbě s osídlením (u vsí)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eaLnBrk="1" hangingPunct="1">
              <a:defRPr/>
            </a:pPr>
            <a:r>
              <a:rPr lang="cs-CZ" sz="1900" b="1" dirty="0"/>
              <a:t>Hrady  </a:t>
            </a:r>
            <a:r>
              <a:rPr lang="cs-CZ" sz="1900" dirty="0"/>
              <a:t>–  </a:t>
            </a:r>
            <a:r>
              <a:rPr lang="cs-CZ" sz="1900" b="1" dirty="0"/>
              <a:t>královské:   </a:t>
            </a:r>
            <a:r>
              <a:rPr lang="cs-CZ" sz="1900" dirty="0"/>
              <a:t>čili zeměpanské,  stavěny panovníkem jako mocenské opory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Pražský hrad, Bezděz, Bítov, Buchlov, </a:t>
            </a:r>
            <a:r>
              <a:rPr lang="cs-CZ" sz="1900" dirty="0" err="1"/>
              <a:t>Edelštejn</a:t>
            </a:r>
            <a:r>
              <a:rPr lang="cs-CZ" sz="1900" dirty="0"/>
              <a:t>, Cheb, Křivoklát, Landštejn Karlštejn, Zvíkov</a:t>
            </a:r>
          </a:p>
          <a:p>
            <a:pPr eaLnBrk="1" hangingPunct="1"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– </a:t>
            </a:r>
            <a:r>
              <a:rPr lang="cs-CZ" sz="1900" b="1" dirty="0"/>
              <a:t>biskupské:</a:t>
            </a:r>
            <a:r>
              <a:rPr lang="cs-CZ" sz="1900" dirty="0"/>
              <a:t>  církevní účely (soukromá sídla biskupa a arcibiskupa)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Kadaň, Mírov, Kroměříž, Blansek, Rožnov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– </a:t>
            </a:r>
            <a:r>
              <a:rPr lang="cs-CZ" sz="1900" b="1" dirty="0"/>
              <a:t>šlechtické:</a:t>
            </a:r>
            <a:r>
              <a:rPr lang="cs-CZ" sz="1900" dirty="0"/>
              <a:t>  staví šlechta k ochraně panství; rodová sídla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nedosahovaly velkých rozměrů jako královské (výjimka:  </a:t>
            </a:r>
            <a:r>
              <a:rPr lang="cs-CZ" sz="1900" dirty="0" err="1"/>
              <a:t>Příběnice</a:t>
            </a:r>
            <a:r>
              <a:rPr lang="cs-CZ" sz="1900" dirty="0"/>
              <a:t>, </a:t>
            </a:r>
            <a:r>
              <a:rPr lang="cs-CZ" sz="1900" dirty="0" err="1"/>
              <a:t>Vítkovců</a:t>
            </a:r>
            <a:r>
              <a:rPr lang="cs-CZ" sz="1900" dirty="0"/>
              <a:t>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Blatná, Bouzov, Č. Krumlov, Duchcov, </a:t>
            </a:r>
            <a:r>
              <a:rPr lang="cs-CZ" sz="1900" dirty="0" err="1"/>
              <a:t>Helfštýn</a:t>
            </a:r>
            <a:r>
              <a:rPr lang="cs-CZ" sz="1900" dirty="0"/>
              <a:t>, Jindřichův Hradec, Choustník, Kost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3A9CBD88-0AFE-7126-D05F-1379B8899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 dirty="0"/>
            </a:br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Nejstarší šlechtické hrady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77474C-17A0-3DBE-1FA5-392B1EEE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03" y="1037690"/>
            <a:ext cx="11034445" cy="551551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Stavba hradu  </a:t>
            </a:r>
            <a:r>
              <a:rPr lang="cs-CZ" sz="1800" dirty="0"/>
              <a:t>–  podléhala svolení panovníka:  „</a:t>
            </a:r>
            <a:r>
              <a:rPr lang="cs-CZ" sz="1800" b="1" dirty="0"/>
              <a:t>hradní regál</a:t>
            </a:r>
            <a:r>
              <a:rPr lang="cs-CZ" sz="1800" dirty="0"/>
              <a:t>“ se vztahoval na výstavbu veškerých opevnění</a:t>
            </a:r>
          </a:p>
          <a:p>
            <a:pPr marL="0" indent="0" eaLnBrk="1" hangingPunct="1">
              <a:buNone/>
              <a:defRPr/>
            </a:pPr>
            <a:endParaRPr 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sz="1800" b="1" dirty="0"/>
              <a:t>12. stol.  </a:t>
            </a:r>
            <a:r>
              <a:rPr lang="cs-CZ" sz="1800" dirty="0"/>
              <a:t>–  Čechy:   </a:t>
            </a:r>
            <a:r>
              <a:rPr lang="ru-RU" sz="1800" dirty="0"/>
              <a:t>dva hradní </a:t>
            </a:r>
            <a:r>
              <a:rPr lang="cs-CZ" sz="1800" dirty="0"/>
              <a:t>objekty</a:t>
            </a:r>
            <a:r>
              <a:rPr lang="ru-RU" sz="1800" dirty="0"/>
              <a:t>, </a:t>
            </a:r>
            <a:r>
              <a:rPr lang="cs-CZ" sz="1800" dirty="0"/>
              <a:t>které</a:t>
            </a:r>
            <a:r>
              <a:rPr lang="ru-RU" sz="1800" dirty="0"/>
              <a:t> </a:t>
            </a:r>
            <a:r>
              <a:rPr lang="cs-CZ" sz="1800" dirty="0"/>
              <a:t>neb</a:t>
            </a:r>
            <a:r>
              <a:rPr lang="ru-RU" sz="1800" dirty="0"/>
              <a:t>yly dílem panovníka</a:t>
            </a:r>
            <a:endParaRPr lang="cs-CZ" sz="1800" dirty="0"/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</a:t>
            </a:r>
            <a:r>
              <a:rPr lang="ru-RU" sz="1800" b="1" dirty="0"/>
              <a:t>Přimd</a:t>
            </a:r>
            <a:r>
              <a:rPr lang="cs-CZ" sz="1800" b="1" dirty="0"/>
              <a:t>a</a:t>
            </a:r>
            <a:r>
              <a:rPr lang="cs-CZ" sz="1800" dirty="0"/>
              <a:t>  –  </a:t>
            </a:r>
            <a:r>
              <a:rPr lang="ru-RU" sz="1800" dirty="0"/>
              <a:t>v pohraničním hvozdu </a:t>
            </a:r>
            <a:r>
              <a:rPr lang="cs-CZ" sz="1800" dirty="0"/>
              <a:t>ji zbudovali </a:t>
            </a:r>
            <a:r>
              <a:rPr lang="ru-RU" sz="1800" dirty="0"/>
              <a:t>„nějací Němci“</a:t>
            </a:r>
            <a:r>
              <a:rPr lang="cs-CZ" sz="1800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–   1121:  d</a:t>
            </a:r>
            <a:r>
              <a:rPr lang="ru-RU" sz="1800" dirty="0"/>
              <a:t>oby</a:t>
            </a:r>
            <a:r>
              <a:rPr lang="cs-CZ" sz="1800" dirty="0"/>
              <a:t>l</a:t>
            </a:r>
            <a:r>
              <a:rPr lang="ru-RU" sz="1800" dirty="0"/>
              <a:t> kníže Vladislav I. </a:t>
            </a:r>
            <a:r>
              <a:rPr lang="cs-CZ" sz="1800" dirty="0"/>
              <a:t>a </a:t>
            </a:r>
            <a:r>
              <a:rPr lang="ru-RU" sz="1800" dirty="0"/>
              <a:t>využív</a:t>
            </a:r>
            <a:r>
              <a:rPr lang="cs-CZ" sz="1800" dirty="0"/>
              <a:t>al k</a:t>
            </a:r>
            <a:r>
              <a:rPr lang="ru-RU" sz="1800" dirty="0"/>
              <a:t> ochran</a:t>
            </a:r>
            <a:r>
              <a:rPr lang="cs-CZ" sz="1800" dirty="0"/>
              <a:t>ě</a:t>
            </a:r>
            <a:r>
              <a:rPr lang="ru-RU" sz="1800" dirty="0"/>
              <a:t> stezky do Bavor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                 </a:t>
            </a:r>
            <a:r>
              <a:rPr lang="ru-RU" sz="1800" b="1" dirty="0"/>
              <a:t>Roudnic</a:t>
            </a:r>
            <a:r>
              <a:rPr lang="cs-CZ" sz="1800" b="1" dirty="0"/>
              <a:t>e</a:t>
            </a:r>
            <a:r>
              <a:rPr lang="ru-RU" sz="1800" b="1" dirty="0"/>
              <a:t> n</a:t>
            </a:r>
            <a:r>
              <a:rPr lang="cs-CZ" sz="1800" b="1" dirty="0"/>
              <a:t>.</a:t>
            </a:r>
            <a:r>
              <a:rPr lang="ru-RU" sz="1800" b="1" dirty="0"/>
              <a:t> L</a:t>
            </a:r>
            <a:r>
              <a:rPr lang="cs-CZ" sz="1800" b="1" dirty="0"/>
              <a:t>.  </a:t>
            </a:r>
            <a:r>
              <a:rPr lang="cs-CZ" sz="1800" dirty="0"/>
              <a:t>–  biskupský hrad založený </a:t>
            </a:r>
            <a:r>
              <a:rPr lang="ru-RU" sz="1800" dirty="0"/>
              <a:t>v 80. l</a:t>
            </a:r>
            <a:r>
              <a:rPr lang="cs-CZ" sz="1800" dirty="0" err="1"/>
              <a:t>etech</a:t>
            </a:r>
            <a:r>
              <a:rPr lang="ru-RU" sz="1800" dirty="0"/>
              <a:t> 12. stol</a:t>
            </a:r>
            <a:r>
              <a:rPr lang="cs-CZ" sz="1800" dirty="0"/>
              <a:t>. (</a:t>
            </a:r>
            <a:r>
              <a:rPr lang="ru-RU" sz="1800" dirty="0"/>
              <a:t>curia</a:t>
            </a:r>
            <a:r>
              <a:rPr lang="cs-CZ" sz="1800" dirty="0"/>
              <a:t>) </a:t>
            </a:r>
          </a:p>
          <a:p>
            <a:pPr eaLnBrk="1" hangingPunct="1"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40. l. 13. stol.  </a:t>
            </a:r>
            <a:r>
              <a:rPr lang="cs-CZ" sz="1800" dirty="0"/>
              <a:t>–  opuštěno výlučné právo panovníka na zakládání hradů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šlechtické objekty vznikají odděleně od zemědělského osídlení a od vlastnických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 err="1"/>
              <a:t>Krašov</a:t>
            </a:r>
            <a:r>
              <a:rPr lang="cs-CZ" sz="1800" dirty="0"/>
              <a:t> (Plzeň-sever)  –  Hrad založili před 1232 </a:t>
            </a:r>
            <a:r>
              <a:rPr lang="cs-CZ" sz="1800" dirty="0" err="1"/>
              <a:t>Hroznatovci</a:t>
            </a:r>
            <a:r>
              <a:rPr lang="cs-CZ" sz="1800" dirty="0"/>
              <a:t>. </a:t>
            </a:r>
          </a:p>
          <a:p>
            <a:pPr eaLnBrk="1" hangingPunct="1">
              <a:defRPr/>
            </a:pPr>
            <a:r>
              <a:rPr lang="cs-CZ" sz="1800" b="1" dirty="0" err="1"/>
              <a:t>Valdek</a:t>
            </a:r>
            <a:r>
              <a:rPr lang="cs-CZ" sz="1800" dirty="0"/>
              <a:t> (Příbram)  –  založen kol. r. 1260</a:t>
            </a:r>
          </a:p>
          <a:p>
            <a:pPr eaLnBrk="1" hangingPunct="1">
              <a:defRPr/>
            </a:pPr>
            <a:r>
              <a:rPr lang="cs-CZ" sz="1800" b="1" dirty="0"/>
              <a:t>Choustník</a:t>
            </a:r>
            <a:r>
              <a:rPr lang="cs-CZ" sz="1800" dirty="0"/>
              <a:t> (Tábor)  –  založen po 1262</a:t>
            </a:r>
          </a:p>
          <a:p>
            <a:pPr eaLnBrk="1" hangingPunct="1">
              <a:defRPr/>
            </a:pPr>
            <a:r>
              <a:rPr lang="cs-CZ" sz="1800" b="1" dirty="0" err="1"/>
              <a:t>Vízmburg</a:t>
            </a:r>
            <a:r>
              <a:rPr lang="cs-CZ" sz="1800" dirty="0"/>
              <a:t> (Trutnov)  –  2. pol. 13. století (zánik 1447)</a:t>
            </a:r>
          </a:p>
          <a:p>
            <a:pPr eaLnBrk="1" hangingPunct="1"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7E0E0D-5022-3FD6-29F6-D6B59ABE1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6" y="897955"/>
            <a:ext cx="11832403" cy="596004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Hrady obytné  </a:t>
            </a:r>
            <a:r>
              <a:rPr lang="cs-CZ" sz="1800" dirty="0"/>
              <a:t>– </a:t>
            </a:r>
            <a:r>
              <a:rPr lang="cs-CZ" sz="1800" b="1" dirty="0"/>
              <a:t> </a:t>
            </a:r>
            <a:r>
              <a:rPr lang="cs-CZ" sz="1800" dirty="0"/>
              <a:t>funkce:  sídelní (rezidenční), reprezentativní (komfort), obranná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–  sídla (rezidence) panovníka, církevních hodnostářů, představitelů šlechtických rodů (Český Krumlov)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Hrady strážní  </a:t>
            </a:r>
            <a:r>
              <a:rPr lang="cs-CZ" sz="1800" dirty="0"/>
              <a:t>–  malé fortifikace na uzlových místech země nebo panství, u říčních brodů, na obchodních cestách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–  zajištění ochrany (např. hornických osad), delší obrana se nepředpokládala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(malý komfort bydlení; </a:t>
            </a:r>
            <a:r>
              <a:rPr lang="cs-CZ" sz="1800" dirty="0" err="1"/>
              <a:t>Louzek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Hrady obranné (pevnostní)  </a:t>
            </a:r>
            <a:r>
              <a:rPr lang="cs-CZ" sz="1800" dirty="0"/>
              <a:t>–  určeny k zastavení protivníka a k </a:t>
            </a:r>
            <a:r>
              <a:rPr lang="cs-CZ" sz="1800" dirty="0" err="1"/>
              <a:t>dlouhodobémumu</a:t>
            </a:r>
            <a:r>
              <a:rPr lang="cs-CZ" sz="1800" dirty="0"/>
              <a:t> obléhání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–  tzv. refugia (kolonizační hrady):   útočiště a ochrana kolonizačních osad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(kol. 1240:   Morava – před Mongoly aj. kočovníky;  pol. 14. st. – opevněné kostely)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Hrady městské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panovníka, šlechty nebo církve:  Kadaň, Písek, Domažlice, Vyškov na Moravě.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Hrady lovecké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spíše hrádky:  zázemí pro panské kratochvíle spojené s lovem zvěře</a:t>
            </a:r>
          </a:p>
          <a:p>
            <a:pPr eaLnBrk="1" hangingPunct="1">
              <a:defRPr/>
            </a:pPr>
            <a:endParaRPr lang="cs-CZ" sz="2000" dirty="0"/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70029A51-A822-47AC-ACFD-2BA70D231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b="1" dirty="0"/>
            </a:br>
            <a:r>
              <a:rPr lang="cs-CZ" altLang="cs-CZ" b="1" dirty="0"/>
              <a:t>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TYPOLOGIE HRADŮ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31AC6C1-F6A1-1E02-78C8-82276C39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19" y="1584880"/>
            <a:ext cx="11205681" cy="567372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Základní  –  </a:t>
            </a:r>
            <a:r>
              <a:rPr lang="cs-CZ" sz="1800" b="1" dirty="0" err="1">
                <a:solidFill>
                  <a:srgbClr val="FF0000"/>
                </a:solidFill>
              </a:rPr>
              <a:t>bergfritového</a:t>
            </a:r>
            <a:r>
              <a:rPr lang="cs-CZ" sz="1800" b="1" dirty="0">
                <a:solidFill>
                  <a:srgbClr val="FF0000"/>
                </a:solidFill>
              </a:rPr>
              <a:t> typu </a:t>
            </a:r>
          </a:p>
          <a:p>
            <a:pPr marL="0" indent="0" eaLnBrk="1" hangingPunct="1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                –  </a:t>
            </a:r>
            <a:r>
              <a:rPr lang="cs-CZ" sz="1800" b="1" dirty="0" err="1">
                <a:solidFill>
                  <a:srgbClr val="FF0000"/>
                </a:solidFill>
              </a:rPr>
              <a:t>donjonového</a:t>
            </a:r>
            <a:r>
              <a:rPr lang="cs-CZ" sz="1800" b="1" dirty="0">
                <a:solidFill>
                  <a:srgbClr val="FF0000"/>
                </a:solidFill>
              </a:rPr>
              <a:t> typu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dirty="0"/>
              <a:t>Přechodného typu</a:t>
            </a:r>
          </a:p>
          <a:p>
            <a:pPr eaLnBrk="1" hangingPunct="1">
              <a:defRPr/>
            </a:pPr>
            <a:r>
              <a:rPr lang="cs-CZ" sz="1800" dirty="0"/>
              <a:t>Obvodová zástavba</a:t>
            </a:r>
          </a:p>
          <a:p>
            <a:pPr eaLnBrk="1" hangingPunct="1">
              <a:defRPr/>
            </a:pPr>
            <a:r>
              <a:rPr lang="cs-CZ" sz="1800" dirty="0"/>
              <a:t>Kastelového typu  –  francouzský kastel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italský kastel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středoevropský kastel</a:t>
            </a:r>
          </a:p>
          <a:p>
            <a:pPr eaLnBrk="1" hangingPunct="1">
              <a:defRPr/>
            </a:pPr>
            <a:r>
              <a:rPr lang="cs-CZ" sz="1800" dirty="0" err="1"/>
              <a:t>Bezvěžové</a:t>
            </a:r>
            <a:r>
              <a:rPr lang="cs-CZ" sz="1800" dirty="0"/>
              <a:t> hrady  –  s plášťovou zdí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středoevropský kastel</a:t>
            </a:r>
          </a:p>
          <a:p>
            <a:pPr eaLnBrk="1" hangingPunct="1">
              <a:defRPr/>
            </a:pPr>
            <a:r>
              <a:rPr lang="cs-CZ" sz="1800" dirty="0"/>
              <a:t>Palácového typu (hlavní obranná stavba)</a:t>
            </a:r>
          </a:p>
          <a:p>
            <a:pPr eaLnBrk="1" hangingPunct="1">
              <a:defRPr/>
            </a:pPr>
            <a:r>
              <a:rPr lang="cs-CZ" sz="1800" dirty="0" err="1"/>
              <a:t>Dvoupalácová</a:t>
            </a:r>
            <a:r>
              <a:rPr lang="cs-CZ" sz="1800" dirty="0"/>
              <a:t> dispozice</a:t>
            </a:r>
          </a:p>
          <a:p>
            <a:pPr eaLnBrk="1" hangingPunct="1">
              <a:defRPr/>
            </a:pPr>
            <a:r>
              <a:rPr lang="cs-CZ" sz="1800" dirty="0"/>
              <a:t>Husitské hrady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35E9B59-0A73-9636-DB79-8E856A3BA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Středověká kolonizace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49924EF-3D84-4AE6-7765-A04390BD8E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160" y="1058238"/>
            <a:ext cx="11609797" cy="579976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Příčiny</a:t>
            </a:r>
            <a:r>
              <a:rPr lang="cs-CZ" altLang="cs-CZ" sz="1800" dirty="0"/>
              <a:t>  –  přelidnění dosud osídlených ploch (starý sídelní areál)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–  potřeba nové půdy pro zemědělství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–  zlepšení klimatu a životních podmínek v méně příznivých oblastech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(tzv. klimatické optimum:  vyšší teploty mezi lety 1100 –1300)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–  změna agrární výroby:  nové technické vymoženosti (jho, pluh) a systém obdělávání polí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Rozšiřování sídelních areálů</a:t>
            </a:r>
            <a:r>
              <a:rPr lang="cs-CZ" altLang="cs-CZ" sz="1800" dirty="0"/>
              <a:t>  –  postup do vyšších poloh:  a)  vnitrozemské pahorkatiny a vrchoviny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b)  pohraniční hornaté oblasti</a:t>
            </a:r>
          </a:p>
          <a:p>
            <a:pPr>
              <a:defRPr/>
            </a:pPr>
            <a:r>
              <a:rPr lang="cs-CZ" altLang="cs-CZ" sz="1800" b="1" dirty="0"/>
              <a:t>Domácí obyvatelstvo  </a:t>
            </a:r>
            <a:r>
              <a:rPr lang="cs-CZ" altLang="cs-CZ" sz="1800" dirty="0"/>
              <a:t>–   v osídlovacím procesu hrálo zásadní roli:  aktivní recepce nových metod a poznatků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–   úspěch nezávisel jen na počtu nově příchozích, ale na vyspělosti, znalostech a schopnostech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Odlesňování – </a:t>
            </a:r>
            <a:r>
              <a:rPr lang="cs-CZ" altLang="cs-CZ" sz="1800" dirty="0"/>
              <a:t>a)</a:t>
            </a:r>
            <a:r>
              <a:rPr lang="cs-CZ" altLang="cs-CZ" sz="1800" b="1" dirty="0"/>
              <a:t>  </a:t>
            </a:r>
            <a:r>
              <a:rPr lang="cs-CZ" altLang="cs-CZ" sz="1800" dirty="0"/>
              <a:t>získání sídelního</a:t>
            </a:r>
            <a:r>
              <a:rPr lang="cs-CZ" altLang="cs-CZ" sz="1800" b="1" dirty="0"/>
              <a:t> </a:t>
            </a:r>
            <a:r>
              <a:rPr lang="cs-CZ" altLang="cs-CZ" sz="1800" dirty="0"/>
              <a:t>prostoru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b)  stavební materiál (dřevo)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c)  volné plochy pro obdělávání zemědělských plodin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d)  dobývání rud a hornictví:  Jihlava, Kutná Hora – stříbro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Pootaví, </a:t>
            </a:r>
            <a:r>
              <a:rPr lang="cs-CZ" altLang="cs-CZ" sz="1800" dirty="0" err="1"/>
              <a:t>Zlatohorsko</a:t>
            </a:r>
            <a:r>
              <a:rPr lang="cs-CZ" altLang="cs-CZ" sz="1800" dirty="0"/>
              <a:t> – zlato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3FEFFD-86C8-EDA2-B5EC-17EAC4804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218" y="852755"/>
            <a:ext cx="11496782" cy="600524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Hrad </a:t>
            </a:r>
            <a:r>
              <a:rPr lang="cs-CZ" sz="1800" b="1" dirty="0" err="1">
                <a:solidFill>
                  <a:srgbClr val="FF0000"/>
                </a:solidFill>
              </a:rPr>
              <a:t>begrfritového</a:t>
            </a:r>
            <a:r>
              <a:rPr lang="cs-CZ" sz="1800" b="1" dirty="0">
                <a:solidFill>
                  <a:srgbClr val="FF0000"/>
                </a:solidFill>
              </a:rPr>
              <a:t> typu:    </a:t>
            </a:r>
          </a:p>
          <a:p>
            <a:pPr marL="0" indent="0">
              <a:buNone/>
              <a:defRPr/>
            </a:pPr>
            <a:r>
              <a:rPr lang="cs-CZ" sz="1800" b="1" dirty="0"/>
              <a:t>    </a:t>
            </a:r>
            <a:r>
              <a:rPr lang="cs-CZ" sz="1800" dirty="0"/>
              <a:t>– </a:t>
            </a:r>
            <a:r>
              <a:rPr lang="cs-CZ" sz="1800" b="1" dirty="0"/>
              <a:t>  </a:t>
            </a:r>
            <a:r>
              <a:rPr lang="cs-CZ" sz="1800" b="1" dirty="0" err="1"/>
              <a:t>Bergfrit</a:t>
            </a:r>
            <a:r>
              <a:rPr lang="cs-CZ" sz="1800" b="1" dirty="0"/>
              <a:t>  =  útočištná věž</a:t>
            </a:r>
            <a:r>
              <a:rPr lang="cs-CZ" sz="1800" dirty="0"/>
              <a:t>, většinou okrouhlá, přístupná z patra  </a:t>
            </a:r>
          </a:p>
          <a:p>
            <a:pPr marL="0" indent="0">
              <a:buNone/>
              <a:defRPr/>
            </a:pPr>
            <a:r>
              <a:rPr lang="cs-CZ" sz="1800" dirty="0"/>
              <a:t>    –   poslední útočiště obránců, volně na nádvoří nebo vevázán do hradby </a:t>
            </a:r>
          </a:p>
          <a:p>
            <a:pPr marL="0" indent="0">
              <a:buNone/>
              <a:defRPr/>
            </a:pPr>
            <a:r>
              <a:rPr lang="cs-CZ" sz="1800" dirty="0"/>
              <a:t>    –   není určen k obývání a jeho prostory nejsou k tomuto účelu vybaveny </a:t>
            </a:r>
          </a:p>
          <a:p>
            <a:pPr marL="0" indent="0">
              <a:buNone/>
              <a:defRPr/>
            </a:pPr>
            <a:r>
              <a:rPr lang="cs-CZ" sz="1800" dirty="0"/>
              <a:t>    –   dispozice:  věž, palác a hradba </a:t>
            </a:r>
          </a:p>
          <a:p>
            <a:pPr marL="0" indent="0">
              <a:buNone/>
              <a:defRPr/>
            </a:pPr>
            <a:r>
              <a:rPr lang="cs-CZ" sz="1800" dirty="0"/>
              <a:t>    –   palác:  v nejchráněnějším místě, </a:t>
            </a:r>
            <a:r>
              <a:rPr lang="cs-CZ" sz="1800" dirty="0" err="1"/>
              <a:t>bergfrit</a:t>
            </a:r>
            <a:r>
              <a:rPr lang="cs-CZ" sz="1800" dirty="0"/>
              <a:t>:  obrana přístupu</a:t>
            </a:r>
          </a:p>
          <a:p>
            <a:pPr marL="0" indent="0">
              <a:buNone/>
              <a:defRPr/>
            </a:pPr>
            <a:r>
              <a:rPr lang="cs-CZ" sz="1800" dirty="0"/>
              <a:t>         Lokality: Žebrák (přestavěn), Zvíkov (</a:t>
            </a:r>
            <a:r>
              <a:rPr lang="cs-CZ" sz="1800" dirty="0" err="1"/>
              <a:t>bergfrit</a:t>
            </a:r>
            <a:r>
              <a:rPr lang="cs-CZ" sz="1800" dirty="0"/>
              <a:t> s břitem).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Hrad </a:t>
            </a:r>
            <a:r>
              <a:rPr lang="cs-CZ" sz="1800" b="1" dirty="0" err="1">
                <a:solidFill>
                  <a:srgbClr val="FF0000"/>
                </a:solidFill>
              </a:rPr>
              <a:t>donjonového</a:t>
            </a:r>
            <a:r>
              <a:rPr lang="cs-CZ" sz="1800" b="1" dirty="0">
                <a:solidFill>
                  <a:srgbClr val="FF0000"/>
                </a:solidFill>
              </a:rPr>
              <a:t> typu: </a:t>
            </a:r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1800" dirty="0"/>
              <a:t>–</a:t>
            </a:r>
            <a:r>
              <a:rPr lang="cs-CZ" sz="1800" b="1" dirty="0"/>
              <a:t>   Donjon  =  obytná věž</a:t>
            </a:r>
            <a:r>
              <a:rPr lang="cs-CZ" sz="1800" dirty="0"/>
              <a:t>, nejčastěji čtverhranná s přístupem z přízemí</a:t>
            </a:r>
          </a:p>
          <a:p>
            <a:pPr marL="0" indent="0">
              <a:buNone/>
              <a:defRPr/>
            </a:pPr>
            <a:r>
              <a:rPr lang="cs-CZ" sz="1800" dirty="0"/>
              <a:t>     –   v královském hradním stavitelství (Přimda) </a:t>
            </a:r>
          </a:p>
          <a:p>
            <a:pPr marL="0" indent="0">
              <a:buNone/>
              <a:defRPr/>
            </a:pPr>
            <a:r>
              <a:rPr lang="cs-CZ" sz="1800" dirty="0"/>
              <a:t>     –   prostory věže vybaveny otopným zařízením (např. krby) </a:t>
            </a:r>
          </a:p>
          <a:p>
            <a:pPr marL="0" indent="0">
              <a:buNone/>
              <a:defRPr/>
            </a:pPr>
            <a:r>
              <a:rPr lang="cs-CZ" sz="1800" dirty="0"/>
              <a:t>     –   dispozice:   volně stojící obytná věž, ohrazená hradbou (s bránou) </a:t>
            </a:r>
          </a:p>
          <a:p>
            <a:pPr marL="0" indent="0">
              <a:buNone/>
              <a:defRPr/>
            </a:pPr>
            <a:r>
              <a:rPr lang="cs-CZ" sz="1800" dirty="0"/>
              <a:t>           Lokality: Přimda, Rábí (13 x 19 m), </a:t>
            </a:r>
            <a:r>
              <a:rPr lang="cs-CZ" sz="1800" dirty="0" err="1"/>
              <a:t>Pajrek</a:t>
            </a:r>
            <a:r>
              <a:rPr lang="cs-CZ" sz="1800" dirty="0"/>
              <a:t> (16 x 16 m), </a:t>
            </a:r>
            <a:r>
              <a:rPr lang="cs-CZ" sz="1800" dirty="0" err="1"/>
              <a:t>Týřov</a:t>
            </a:r>
            <a:r>
              <a:rPr lang="cs-CZ" sz="1800" dirty="0"/>
              <a:t>, , Zvíkov 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A14F18BD-0D2B-45C5-A538-39DE01732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52354" r="47169" b="19983"/>
          <a:stretch>
            <a:fillRect/>
          </a:stretch>
        </p:blipFill>
        <p:spPr bwMode="auto">
          <a:xfrm>
            <a:off x="8332341" y="419854"/>
            <a:ext cx="2599361" cy="306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ouvisející obrázek">
            <a:extLst>
              <a:ext uri="{FF2B5EF4-FFF2-40B4-BE49-F238E27FC236}">
                <a16:creationId xmlns:a16="http://schemas.microsoft.com/office/drawing/2014/main" id="{ABF4142B-0C96-44E4-9AEF-9B366B9F861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162" y="3855377"/>
            <a:ext cx="2366480" cy="258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EF85D-520E-4643-8D79-E1006893A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9464"/>
            <a:ext cx="11353801" cy="6128536"/>
          </a:xfrm>
        </p:spPr>
        <p:txBody>
          <a:bodyPr>
            <a:normAutofit fontScale="92500" lnSpcReduction="10000"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Hrádek</a:t>
            </a:r>
            <a:r>
              <a:rPr lang="cs-CZ" sz="2000" dirty="0"/>
              <a:t>  –  většinou jednodílné </a:t>
            </a:r>
            <a:r>
              <a:rPr lang="cs-CZ" sz="2000" dirty="0" err="1"/>
              <a:t>dřevohlinité</a:t>
            </a:r>
            <a:r>
              <a:rPr lang="cs-CZ" sz="2000" dirty="0"/>
              <a:t> sídlo stojící mimo nebo na samém okraji osídlení </a:t>
            </a:r>
          </a:p>
          <a:p>
            <a:pPr marL="0" indent="0">
              <a:buNone/>
            </a:pPr>
            <a:r>
              <a:rPr lang="cs-CZ" sz="2000" dirty="0"/>
              <a:t>                    –   Plaček, M.  Formy feudálního sídla moravského </a:t>
            </a:r>
            <a:r>
              <a:rPr lang="cs-CZ" sz="2000" dirty="0" err="1"/>
              <a:t>venskova</a:t>
            </a:r>
            <a:r>
              <a:rPr lang="cs-CZ" sz="2000" dirty="0"/>
              <a:t>, AH  291–</a:t>
            </a:r>
          </a:p>
          <a:p>
            <a:pPr marL="0" indent="0">
              <a:buNone/>
            </a:pPr>
            <a:r>
              <a:rPr lang="cs-CZ" sz="2000" dirty="0"/>
              <a:t>                    –   </a:t>
            </a:r>
            <a:r>
              <a:rPr lang="cs-CZ" sz="2000" b="1" dirty="0"/>
              <a:t>Rakouské a bavorské Podunají:  </a:t>
            </a:r>
            <a:r>
              <a:rPr lang="cs-CZ" sz="2000" dirty="0" err="1"/>
              <a:t>Hausberg</a:t>
            </a:r>
            <a:r>
              <a:rPr lang="cs-CZ" sz="2000" dirty="0"/>
              <a:t> či </a:t>
            </a:r>
            <a:r>
              <a:rPr lang="cs-CZ" sz="2000" dirty="0" err="1"/>
              <a:t>Erdberg</a:t>
            </a:r>
            <a:r>
              <a:rPr lang="cs-CZ" sz="2000" dirty="0"/>
              <a:t>. </a:t>
            </a:r>
          </a:p>
          <a:p>
            <a:pPr marL="0" indent="0">
              <a:buNone/>
            </a:pPr>
            <a:r>
              <a:rPr lang="cs-CZ" sz="2000" dirty="0"/>
              <a:t>                    –   </a:t>
            </a:r>
            <a:r>
              <a:rPr lang="cs-CZ" sz="2000" b="1" dirty="0"/>
              <a:t>Čechy,  Slovensko:   </a:t>
            </a:r>
            <a:r>
              <a:rPr lang="cs-CZ" sz="2000" dirty="0"/>
              <a:t>malý a skromně vybavený hrad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v  Encyklopedii českých tvrzí  (1998) –  mezi tvrze zařazeny i hrádky </a:t>
            </a:r>
          </a:p>
          <a:p>
            <a:pPr marL="0" indent="0">
              <a:buNone/>
            </a:pPr>
            <a:r>
              <a:rPr lang="cs-CZ" sz="2000" dirty="0"/>
              <a:t>                    –   </a:t>
            </a:r>
            <a:r>
              <a:rPr lang="cs-CZ" sz="2000" b="1" dirty="0"/>
              <a:t>Morava:   </a:t>
            </a:r>
            <a:r>
              <a:rPr lang="cs-CZ" sz="2000" dirty="0"/>
              <a:t>Popice (Josef Unger)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Hradisko u Svitávky  –  centrální mohutná zděná stavbu, za níž stál palác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Čepička u Předklášteří  –  věž obdélného půdorysu v chráněné poloze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Slezsko</a:t>
            </a:r>
            <a:r>
              <a:rPr lang="cs-CZ" sz="2000" dirty="0"/>
              <a:t>:  </a:t>
            </a:r>
            <a:r>
              <a:rPr lang="cs-CZ" sz="2000" dirty="0" err="1"/>
              <a:t>Štandl</a:t>
            </a:r>
            <a:r>
              <a:rPr lang="cs-CZ" sz="2000" dirty="0"/>
              <a:t> a Lipina u Místku –  komplex strážních hrádků s lehce opevněným sídliště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–   centrální téměř čtvercové obytné objekty ze 13. stol.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půdorysná dispozice</a:t>
            </a:r>
            <a:r>
              <a:rPr lang="cs-CZ" sz="2000" dirty="0"/>
              <a:t>:  jednodílné i dvojdílné (řídké, Nechvalín)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obytná jádra nevelkých rozměrů (Nechvalín, Senorady)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</a:t>
            </a:r>
            <a:r>
              <a:rPr lang="cs-CZ" sz="2000" b="1" dirty="0"/>
              <a:t>fortifikace:</a:t>
            </a:r>
            <a:r>
              <a:rPr lang="cs-CZ" sz="2000" dirty="0"/>
              <a:t>   obklopeny okružním valem vymezujícím příkop</a:t>
            </a:r>
          </a:p>
        </p:txBody>
      </p:sp>
    </p:spTree>
    <p:extLst>
      <p:ext uri="{BB962C8B-B14F-4D97-AF65-F5344CB8AC3E}">
        <p14:creationId xmlns:p14="http://schemas.microsoft.com/office/powerpoint/2010/main" val="1463680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BBC6F-00A7-4248-8DE8-FE544BC3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0" y="380144"/>
            <a:ext cx="11822130" cy="64778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dirty="0"/>
              <a:t>                </a:t>
            </a:r>
            <a:r>
              <a:rPr lang="cs-CZ" sz="2000" dirty="0"/>
              <a:t>–    </a:t>
            </a:r>
            <a:r>
              <a:rPr lang="cs-CZ" sz="2000" b="1" dirty="0"/>
              <a:t>rozdělení:</a:t>
            </a:r>
            <a:r>
              <a:rPr lang="cs-CZ" sz="2000" dirty="0"/>
              <a:t>   </a:t>
            </a:r>
            <a:r>
              <a:rPr lang="cs-CZ" sz="2000" b="0" i="0" u="none" strike="noStrike" baseline="0" dirty="0" err="1">
                <a:solidFill>
                  <a:srgbClr val="000000"/>
                </a:solidFill>
              </a:rPr>
              <a:t>Chotěbor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, P. – Smetánka, Z. 1985: Panské dvory na české středověké vesnici, AH 10, 47–65.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   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2 skupiny:  </a:t>
            </a:r>
            <a:r>
              <a:rPr lang="cs-CZ" sz="2000" b="1" dirty="0"/>
              <a:t>a)  tzv. rezidenční</a:t>
            </a:r>
            <a:r>
              <a:rPr lang="cs-CZ" sz="2000" dirty="0"/>
              <a:t>:   a)   sídlo vlastníka  (14. stol.:  tvrz v Trocnově)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b)   připojené hospodářské objekty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 b)  tzv. podnikatelské</a:t>
            </a:r>
            <a:r>
              <a:rPr lang="cs-CZ" sz="2000" dirty="0"/>
              <a:t>:  tzv. režijní mimo sídlo vlastníka, ale na jeho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pozemkovém majetku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vlastní hospodaření – výběr renty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držitelé  –  světští feudálové, kláštery, biskupství,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měšťané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–</a:t>
            </a:r>
            <a:r>
              <a:rPr lang="cs-CZ" sz="2000" b="1" dirty="0"/>
              <a:t>   funkce:</a:t>
            </a:r>
            <a:r>
              <a:rPr lang="cs-CZ" sz="2000" dirty="0"/>
              <a:t>   nelze spolehlivě doložit až od poloviny 16. stol.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</a:t>
            </a:r>
            <a:r>
              <a:rPr lang="cs-CZ" sz="2000" b="1" dirty="0"/>
              <a:t>rezidenční   </a:t>
            </a:r>
            <a:r>
              <a:rPr lang="cs-CZ" sz="2000" dirty="0"/>
              <a:t>–   je těžko zjistitelná,  jestli vrchnost sídlila v tvrzi nebo dvoře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provoz domácnosti feudála:   kuchyně, pekárny, konírny, sklepy aj.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</a:t>
            </a:r>
            <a:r>
              <a:rPr lang="cs-CZ" sz="2000" b="1" dirty="0"/>
              <a:t>hospodářská  </a:t>
            </a:r>
            <a:r>
              <a:rPr lang="cs-CZ" sz="2000" dirty="0"/>
              <a:t>–  souvisela s výběrem naturálních dávek od poddaných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větší skladovací prostory</a:t>
            </a:r>
          </a:p>
        </p:txBody>
      </p:sp>
    </p:spTree>
    <p:extLst>
      <p:ext uri="{BB962C8B-B14F-4D97-AF65-F5344CB8AC3E}">
        <p14:creationId xmlns:p14="http://schemas.microsoft.com/office/powerpoint/2010/main" val="2977392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C8F715-4EB1-40DF-9D20-A7080F78B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7" t="20374" r="17500" b="26592"/>
          <a:stretch/>
        </p:blipFill>
        <p:spPr>
          <a:xfrm>
            <a:off x="4227903" y="3429000"/>
            <a:ext cx="7501760" cy="34221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2CC644-9488-4946-9DBC-A9058F6AE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1" t="25917" r="18174" b="14307"/>
          <a:stretch/>
        </p:blipFill>
        <p:spPr>
          <a:xfrm>
            <a:off x="462337" y="0"/>
            <a:ext cx="6801492" cy="35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55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56905C-1348-4538-AE80-87470E8E2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575353"/>
            <a:ext cx="11606373" cy="6282647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Tvrz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  –   lat. </a:t>
            </a:r>
            <a:r>
              <a:rPr lang="cs-CZ" sz="1800" dirty="0" err="1"/>
              <a:t>munitio</a:t>
            </a:r>
            <a:r>
              <a:rPr lang="cs-CZ" sz="1800" dirty="0"/>
              <a:t>:  zvláštní typ venkovského sídla</a:t>
            </a:r>
          </a:p>
          <a:p>
            <a:pPr marL="0" indent="0">
              <a:buNone/>
            </a:pPr>
            <a:r>
              <a:rPr lang="cs-CZ" sz="1800" dirty="0"/>
              <a:t>                     3 významy:  1)   fortifikovaný stavební útvar nedosahující kvality hradu: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–  13. stol.:  v intravilánu vsi s vazbou na hospodářský dvůr  (F. Kašička)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bez h. dvora:   strážní funkce u významných komunikací  (M. Plaček)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2)    typ sídla spojovaný s nižší šlechtou: zemani, rytíři, manové, </a:t>
            </a:r>
            <a:r>
              <a:rPr lang="cs-CZ" sz="1800" dirty="0" err="1"/>
              <a:t>ministerálové</a:t>
            </a:r>
            <a:r>
              <a:rPr lang="cs-CZ" sz="1800" dirty="0"/>
              <a:t> aj.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3)    symbolické označení „pevnosti“ (obrana)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A. Hejna:  1965:  K situační a stavební formaci feudálního sídla v Evropě. PA 56, 513–583.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domácí původ českých tvrzí ovlivněný karolinským prostředím (i </a:t>
            </a:r>
            <a:r>
              <a:rPr lang="cs-CZ" sz="1800" dirty="0">
                <a:solidFill>
                  <a:srgbClr val="000000"/>
                </a:solidFill>
              </a:rPr>
              <a:t>pozdně-římským)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P.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Chotěbor</a:t>
            </a:r>
            <a:r>
              <a:rPr lang="cs-CZ" sz="1800" dirty="0">
                <a:solidFill>
                  <a:srgbClr val="000000"/>
                </a:solidFill>
              </a:rPr>
              <a:t>:  1982:  K situaci a stavební podobě vesnických feudálních sídel, AH 7, 357–365.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/>
              <a:t>                                                       –   využívaly vyvýšeniny, terasy nebo svažité polohy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–   chráněny vodními příkopy:   napájeny potoky, rybníky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      –   </a:t>
            </a:r>
            <a:r>
              <a:rPr lang="cs-CZ" sz="1800" dirty="0"/>
              <a:t>2 základní typy:   1. typ s volně stojící stavbou (věžovou nebo palácovou)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2.  typ s obvodovou zástavbou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–   dispozici vzniklou záměrně</a:t>
            </a:r>
          </a:p>
        </p:txBody>
      </p:sp>
    </p:spTree>
    <p:extLst>
      <p:ext uri="{BB962C8B-B14F-4D97-AF65-F5344CB8AC3E}">
        <p14:creationId xmlns:p14="http://schemas.microsoft.com/office/powerpoint/2010/main" val="3404335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D1F113-39B9-4F8D-A4A6-67A755E4D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6" t="3296" r="7052" b="33034"/>
          <a:stretch/>
        </p:blipFill>
        <p:spPr>
          <a:xfrm>
            <a:off x="864619" y="1719255"/>
            <a:ext cx="4846897" cy="51114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ECC5FE-06F5-4358-81B1-9264C84E4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21" t="2098" r="16075" b="47500"/>
          <a:stretch/>
        </p:blipFill>
        <p:spPr>
          <a:xfrm>
            <a:off x="6417927" y="0"/>
            <a:ext cx="5599414" cy="590509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18AC45-0783-4916-B549-07ECA78AEFA2}"/>
              </a:ext>
            </a:extLst>
          </p:cNvPr>
          <p:cNvSpPr txBox="1"/>
          <p:nvPr/>
        </p:nvSpPr>
        <p:spPr>
          <a:xfrm>
            <a:off x="6317691" y="5380672"/>
            <a:ext cx="6305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cs-CZ" b="1" dirty="0">
                <a:latin typeface="Times New Roman" panose="02020603050405020304" pitchFamily="18" charset="0"/>
              </a:rPr>
              <a:t>T</a:t>
            </a:r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ypologické tříděni tvrzí (podle P. </a:t>
            </a:r>
            <a:r>
              <a:rPr lang="cs-CZ" sz="1800" b="1" i="0" u="none" strike="noStrike" baseline="0" dirty="0" err="1">
                <a:latin typeface="Times New Roman" panose="02020603050405020304" pitchFamily="18" charset="0"/>
              </a:rPr>
              <a:t>Chotěbora</a:t>
            </a:r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) </a:t>
            </a:r>
          </a:p>
          <a:p>
            <a:pPr algn="just"/>
            <a:r>
              <a:rPr lang="cs-CZ" sz="1800" i="0" u="none" strike="noStrike" baseline="0" dirty="0">
                <a:latin typeface="Times New Roman" panose="02020603050405020304" pitchFamily="18" charset="0"/>
              </a:rPr>
              <a:t>1-4:   typ s</a:t>
            </a:r>
            <a:r>
              <a:rPr lang="cs-CZ" sz="1800" i="1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1800" i="0" u="none" strike="noStrike" baseline="0" dirty="0">
                <a:latin typeface="Times New Roman" panose="02020603050405020304" pitchFamily="18" charset="0"/>
              </a:rPr>
              <a:t>volně stojící obytnou stavbou</a:t>
            </a:r>
          </a:p>
          <a:p>
            <a:pPr algn="just"/>
            <a:r>
              <a:rPr lang="cs-CZ" sz="1800" i="0" u="none" strike="noStrike" baseline="0" dirty="0">
                <a:latin typeface="Times New Roman" panose="02020603050405020304" pitchFamily="18" charset="0"/>
              </a:rPr>
              <a:t>5–8:   typ s obytnými stavbami při obvodu</a:t>
            </a:r>
          </a:p>
          <a:p>
            <a:pPr algn="just"/>
            <a:r>
              <a:rPr lang="cs-CZ" sz="1800" i="0" u="none" strike="noStrike" baseline="0" dirty="0">
                <a:latin typeface="Times New Roman" panose="02020603050405020304" pitchFamily="18" charset="0"/>
              </a:rPr>
              <a:t>9-11:  typ se striktní obvodovou zástavbou </a:t>
            </a:r>
            <a:endParaRPr lang="cs-CZ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B42BD99-DCA5-4568-9424-B57165797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48" y="139287"/>
            <a:ext cx="6151043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tvrze s izolovanou stavbou (obytnou věží nebo palácem)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tvrze s obvodovou zástavbou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palácové tvrze - palác zapojen do obvodu tvrze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plášťové tvrze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tvrze s palácem a věží</a:t>
            </a:r>
          </a:p>
        </p:txBody>
      </p:sp>
    </p:spTree>
    <p:extLst>
      <p:ext uri="{BB962C8B-B14F-4D97-AF65-F5344CB8AC3E}">
        <p14:creationId xmlns:p14="http://schemas.microsoft.com/office/powerpoint/2010/main" val="400933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>
          <a:xfrm>
            <a:off x="604684" y="76200"/>
            <a:ext cx="10702413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Motte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685" y="983226"/>
            <a:ext cx="11587316" cy="587477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Panské sídlo zbudované na uměle navršeném nebo navýšeném pahorku</a:t>
            </a:r>
          </a:p>
          <a:p>
            <a:pPr marL="0" indent="0">
              <a:buNone/>
            </a:pPr>
            <a:r>
              <a:rPr lang="cs-CZ" sz="1800" dirty="0"/>
              <a:t>       –   termín francouzského původu – šlechtické sídlo s  vazbami k okolí (blíží se hrádkům) </a:t>
            </a:r>
          </a:p>
          <a:p>
            <a:pPr marL="0" indent="0">
              <a:buNone/>
            </a:pPr>
            <a:r>
              <a:rPr lang="cs-CZ" sz="1800" dirty="0"/>
              <a:t>       –   pol. 13. stol.:  Josef Unger  – nejstarší vlna budování šlechtických hradů </a:t>
            </a:r>
          </a:p>
          <a:p>
            <a:pPr marL="0" indent="0">
              <a:buNone/>
            </a:pPr>
            <a:r>
              <a:rPr lang="cs-CZ" sz="1800" dirty="0"/>
              <a:t>       –   Čechy:   mohutné objekty s dvojitými příkopy a valy:    </a:t>
            </a:r>
            <a:r>
              <a:rPr lang="cs-CZ" sz="1800" dirty="0" err="1"/>
              <a:t>Ervěnice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–   Morava:   </a:t>
            </a:r>
            <a:r>
              <a:rPr lang="cs-CZ" sz="1800" dirty="0" err="1"/>
              <a:t>Koválov</a:t>
            </a:r>
            <a:r>
              <a:rPr lang="cs-CZ" sz="1800" dirty="0"/>
              <a:t>  (</a:t>
            </a:r>
            <a:r>
              <a:rPr lang="cs-CZ" sz="1800" dirty="0" err="1"/>
              <a:t>Mstěnice</a:t>
            </a:r>
            <a:r>
              <a:rPr lang="cs-CZ" sz="1800" dirty="0"/>
              <a:t> charakter hrádku), Popice, </a:t>
            </a:r>
            <a:r>
              <a:rPr lang="cs-CZ" sz="1800" dirty="0" err="1"/>
              <a:t>Konůvky</a:t>
            </a:r>
            <a:endParaRPr lang="cs-CZ" sz="1800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Severní Francie  </a:t>
            </a:r>
            <a:r>
              <a:rPr lang="cs-CZ" sz="1800" dirty="0"/>
              <a:t>–  vznik:  od 2. poloviny 10. stol. (oblast vzniku)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útlum:  12. a 13. stol. </a:t>
            </a:r>
          </a:p>
          <a:p>
            <a:pPr>
              <a:defRPr/>
            </a:pPr>
            <a:r>
              <a:rPr lang="cs-CZ" sz="1800" b="1" dirty="0"/>
              <a:t>Anglie, Porýní  </a:t>
            </a:r>
            <a:r>
              <a:rPr lang="cs-CZ" sz="1800" dirty="0"/>
              <a:t>–  od 11. stol. </a:t>
            </a:r>
          </a:p>
          <a:p>
            <a:pPr>
              <a:defRPr/>
            </a:pPr>
            <a:r>
              <a:rPr lang="cs-CZ" sz="1800" b="1" dirty="0"/>
              <a:t>Německo</a:t>
            </a:r>
            <a:r>
              <a:rPr lang="cs-CZ" sz="1800" dirty="0"/>
              <a:t>  –  </a:t>
            </a:r>
            <a:r>
              <a:rPr lang="cs-CZ" sz="1800" dirty="0" err="1"/>
              <a:t>Turmhügel</a:t>
            </a:r>
            <a:r>
              <a:rPr lang="cs-CZ" sz="1800" dirty="0"/>
              <a:t> (</a:t>
            </a:r>
            <a:r>
              <a:rPr lang="cs-CZ" sz="1800" dirty="0" err="1"/>
              <a:t>Wasserburge</a:t>
            </a:r>
            <a:r>
              <a:rPr lang="cs-CZ" sz="1800" dirty="0"/>
              <a:t>) </a:t>
            </a:r>
          </a:p>
          <a:p>
            <a:pPr>
              <a:defRPr/>
            </a:pPr>
            <a:r>
              <a:rPr lang="cs-CZ" sz="1800" b="1" dirty="0" err="1"/>
              <a:t>Sev</a:t>
            </a:r>
            <a:r>
              <a:rPr lang="cs-CZ" sz="1800" b="1" dirty="0"/>
              <a:t>. Evropa  </a:t>
            </a:r>
            <a:r>
              <a:rPr lang="cs-CZ" sz="1800" dirty="0"/>
              <a:t>–  doba největšího rozkvětu až v pozdním středověku</a:t>
            </a:r>
          </a:p>
          <a:p>
            <a:pPr>
              <a:defRPr/>
            </a:pPr>
            <a:r>
              <a:rPr lang="cs-CZ" sz="1800" b="1" dirty="0"/>
              <a:t>Slovensko</a:t>
            </a:r>
            <a:r>
              <a:rPr lang="cs-CZ" sz="1800" dirty="0"/>
              <a:t>  –  počátky už na konci 12. stol. (doloženo pouze nálezy v okolí)</a:t>
            </a:r>
          </a:p>
          <a:p>
            <a:pPr>
              <a:defRPr/>
            </a:pPr>
            <a:r>
              <a:rPr lang="cs-CZ" sz="1800" b="1" dirty="0"/>
              <a:t>Rakousko</a:t>
            </a:r>
            <a:r>
              <a:rPr lang="cs-CZ" sz="1800" dirty="0"/>
              <a:t>  –   11. a 12. stol. (progresivní Podunají)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CA512E-6DE2-4619-9E7D-FBA8EAC88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78" y="2250684"/>
            <a:ext cx="3435745" cy="30096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9AAC6D-B23C-4C6D-A77C-E73EF898597F}"/>
              </a:ext>
            </a:extLst>
          </p:cNvPr>
          <p:cNvSpPr txBox="1"/>
          <p:nvPr/>
        </p:nvSpPr>
        <p:spPr>
          <a:xfrm>
            <a:off x="9234755" y="5645522"/>
            <a:ext cx="176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Koválov</a:t>
            </a:r>
            <a:r>
              <a:rPr lang="cs-CZ" b="1" dirty="0"/>
              <a:t> u Žabčic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9061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30209" r="49890" b="10416"/>
          <a:stretch/>
        </p:blipFill>
        <p:spPr bwMode="auto">
          <a:xfrm>
            <a:off x="4153103" y="0"/>
            <a:ext cx="803889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ovéPole 3"/>
          <p:cNvSpPr txBox="1">
            <a:spLocks noChangeArrowheads="1"/>
          </p:cNvSpPr>
          <p:nvPr/>
        </p:nvSpPr>
        <p:spPr bwMode="auto">
          <a:xfrm>
            <a:off x="5913044" y="106922"/>
            <a:ext cx="3141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dirty="0" err="1"/>
              <a:t>Koválov</a:t>
            </a:r>
            <a:r>
              <a:rPr lang="cs-CZ" altLang="cs-CZ" sz="2800" b="1" dirty="0"/>
              <a:t> u Žabčic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85087" y="1305341"/>
            <a:ext cx="432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Poloha </a:t>
            </a:r>
            <a:r>
              <a:rPr lang="cs-CZ" dirty="0"/>
              <a:t> –  na soutoku Jihlavy a Svratky </a:t>
            </a:r>
          </a:p>
          <a:p>
            <a:endParaRPr lang="cs-CZ" dirty="0"/>
          </a:p>
          <a:p>
            <a:r>
              <a:rPr lang="cs-CZ" dirty="0"/>
              <a:t>              –  cca  2 km od Žabčic </a:t>
            </a:r>
          </a:p>
          <a:p>
            <a:endParaRPr lang="cs-CZ" dirty="0"/>
          </a:p>
          <a:p>
            <a:r>
              <a:rPr lang="cs-CZ" dirty="0"/>
              <a:t>              –  po obou stranách potoka na </a:t>
            </a:r>
          </a:p>
          <a:p>
            <a:r>
              <a:rPr lang="cs-CZ" dirty="0"/>
              <a:t>                  ploše cca 200 X 350 m  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1" dirty="0"/>
              <a:t>Vznik</a:t>
            </a:r>
            <a:r>
              <a:rPr lang="cs-CZ" dirty="0"/>
              <a:t>  –  pol. 13. stol.</a:t>
            </a:r>
          </a:p>
          <a:p>
            <a:endParaRPr lang="cs-CZ" b="1" dirty="0"/>
          </a:p>
          <a:p>
            <a:r>
              <a:rPr lang="cs-CZ" b="1" dirty="0"/>
              <a:t>Lokalita  </a:t>
            </a:r>
            <a:r>
              <a:rPr lang="cs-CZ" dirty="0"/>
              <a:t>–  </a:t>
            </a:r>
            <a:r>
              <a:rPr lang="cs-CZ" b="1" dirty="0"/>
              <a:t>„Kulatý kopec“</a:t>
            </a:r>
          </a:p>
          <a:p>
            <a:r>
              <a:rPr lang="cs-CZ" dirty="0"/>
              <a:t>                    kopec tvaru komolého kuželu</a:t>
            </a:r>
          </a:p>
          <a:p>
            <a:r>
              <a:rPr lang="cs-CZ" dirty="0"/>
              <a:t>                    s jedním patrným příkopem</a:t>
            </a:r>
          </a:p>
          <a:p>
            <a:endParaRPr lang="cs-CZ" dirty="0"/>
          </a:p>
          <a:p>
            <a:r>
              <a:rPr lang="cs-CZ" dirty="0"/>
              <a:t>                – </a:t>
            </a:r>
            <a:r>
              <a:rPr lang="cs-CZ" b="1" dirty="0"/>
              <a:t>zaniklá ves v trati „</a:t>
            </a:r>
            <a:r>
              <a:rPr lang="cs-CZ" b="1" dirty="0" err="1"/>
              <a:t>Koválov</a:t>
            </a:r>
            <a:r>
              <a:rPr lang="cs-CZ" b="1" dirty="0"/>
              <a:t>“</a:t>
            </a:r>
          </a:p>
          <a:p>
            <a:r>
              <a:rPr lang="cs-CZ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10966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947056" y="152401"/>
            <a:ext cx="9949543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Trhové vsi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692331" y="1295401"/>
            <a:ext cx="11168743" cy="541890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Lat. </a:t>
            </a:r>
            <a:r>
              <a:rPr lang="cs-CZ" altLang="cs-CZ" sz="1800" b="1" dirty="0" err="1"/>
              <a:t>Forensis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do vzniku měst suplovaly pravidelnou trhovou činnost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–  místa, kde se prodávaly zemědělské produkty.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 Vznik  </a:t>
            </a:r>
            <a:r>
              <a:rPr lang="cs-CZ" altLang="cs-CZ" sz="1800" dirty="0"/>
              <a:t>–  12. stol.:   většinou při celnicích (obchodní činnost: Klatovy, Netolice, Hranice, Frýdek)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–   některé se později vyvinuly v poddanská městečka a ve 14. – 15. stol. v města.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Změna lokace  </a:t>
            </a:r>
            <a:r>
              <a:rPr lang="cs-CZ" altLang="cs-CZ" sz="1800" dirty="0"/>
              <a:t>–  novým </a:t>
            </a:r>
            <a:r>
              <a:rPr lang="cs-CZ" altLang="cs-CZ" sz="1800" dirty="0" err="1"/>
              <a:t>přelokováním</a:t>
            </a:r>
            <a:r>
              <a:rPr lang="cs-CZ" altLang="cs-CZ" sz="1800" dirty="0"/>
              <a:t> došlo ke ztrátě tržní funkce: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 Žďár n. Sázavou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zal</a:t>
            </a:r>
            <a:r>
              <a:rPr lang="cs-CZ" altLang="cs-CZ" sz="1800" dirty="0"/>
              <a:t>. 1254/5) – po 20 letech přemístěn do dnešního centra</a:t>
            </a:r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 err="1"/>
              <a:t>Veligrad</a:t>
            </a:r>
            <a:r>
              <a:rPr lang="cs-CZ" altLang="cs-CZ" sz="1800" dirty="0"/>
              <a:t> – trhová ves velehradských cisterciáků přenesená do dnešního Uherského Hradiště (1257)</a:t>
            </a:r>
          </a:p>
          <a:p>
            <a:pPr eaLnBrk="1" hangingPunct="1"/>
            <a:r>
              <a:rPr lang="cs-CZ" altLang="cs-CZ" sz="1800" dirty="0"/>
              <a:t>  </a:t>
            </a:r>
            <a:r>
              <a:rPr lang="cs-CZ" altLang="cs-CZ" sz="1800" b="1" dirty="0"/>
              <a:t>Mohelnice</a:t>
            </a:r>
            <a:r>
              <a:rPr lang="cs-CZ" altLang="cs-CZ" sz="1800" dirty="0"/>
              <a:t> – řemeslnická a tržní osada: přestěhování do nově založeného biskupského města</a:t>
            </a:r>
          </a:p>
          <a:p>
            <a:pPr eaLnBrk="1" hangingPunct="1"/>
            <a:r>
              <a:rPr lang="cs-CZ" altLang="cs-CZ" sz="1800" dirty="0"/>
              <a:t>  </a:t>
            </a:r>
            <a:r>
              <a:rPr lang="cs-CZ" altLang="cs-CZ" sz="1800" b="1" dirty="0"/>
              <a:t>Rýmařov</a:t>
            </a:r>
            <a:r>
              <a:rPr lang="cs-CZ" altLang="cs-CZ" sz="1800" dirty="0"/>
              <a:t> – městské provizórium na Bezručově ulici v 2. pol. 13.- 1. pol. 14. stol.,  přesun do dnešního jádra (1 km)                        </a:t>
            </a:r>
          </a:p>
          <a:p>
            <a:pPr eaLnBrk="1" hangingPunct="1"/>
            <a:r>
              <a:rPr lang="cs-CZ" altLang="cs-CZ" sz="1800" dirty="0"/>
              <a:t>  </a:t>
            </a:r>
            <a:r>
              <a:rPr lang="cs-CZ" altLang="cs-CZ" sz="1800" b="1" dirty="0"/>
              <a:t>Litovel</a:t>
            </a:r>
            <a:r>
              <a:rPr lang="cs-CZ" altLang="cs-CZ" sz="1800" dirty="0"/>
              <a:t> – přesun osídlení do dnešního jádra ve 13. stol.</a:t>
            </a:r>
          </a:p>
        </p:txBody>
      </p:sp>
    </p:spTree>
    <p:extLst>
      <p:ext uri="{BB962C8B-B14F-4D97-AF65-F5344CB8AC3E}">
        <p14:creationId xmlns:p14="http://schemas.microsoft.com/office/powerpoint/2010/main" val="3219112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151708" y="-85724"/>
            <a:ext cx="10163991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Urbanizace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581026" y="828675"/>
            <a:ext cx="11744324" cy="6029325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Středověké město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specifický typ sídelního útvaru, který se vyvinul během kolonizace: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1)  vysoká koncentrace obyvatelstva uvnitř hradeb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2)  funkce  –  hospodářská:  řemesla, obchod směna)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administrativní:   královská (rezidenční), poddanská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sociální:  měšťanstvo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–  kultovní:  vzdělání, náboženství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Geografické hledisko  –</a:t>
            </a:r>
            <a:r>
              <a:rPr lang="cs-CZ" altLang="cs-CZ" sz="1800" dirty="0"/>
              <a:t>   prostorová koncentrace obyvatelstva a jeho aktivit do měst:  terénní podmínky, dálkové komunikace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–   </a:t>
            </a:r>
            <a:r>
              <a:rPr lang="cs-CZ" altLang="cs-CZ" sz="1900" dirty="0"/>
              <a:t>1 ha  =  </a:t>
            </a:r>
            <a:r>
              <a:rPr lang="pl-PL" sz="1900" dirty="0">
                <a:effectLst/>
              </a:rPr>
              <a:t>60 až 150 (i 100 až 200 osob), 1 rodina = 4 až 6 osob</a:t>
            </a:r>
            <a:endParaRPr lang="cs-CZ" altLang="cs-CZ" sz="1900" dirty="0"/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Sociologické hledisko  –</a:t>
            </a:r>
            <a:r>
              <a:rPr lang="cs-CZ" altLang="cs-CZ" sz="1800" dirty="0"/>
              <a:t>  změny chování a společenská diferenciace, nové kulturní vzorce a formy organizace společnosti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Urbanizace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sz="1900" dirty="0">
                <a:effectLst/>
              </a:rPr>
              <a:t>proces přeměny prostředí rurálního na urbánní (vesnického na městské) spojený s </a:t>
            </a:r>
            <a:r>
              <a:rPr lang="cs-CZ" altLang="cs-CZ" sz="1800" dirty="0"/>
              <a:t>přesunem obyvatelstva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ze zemědělského zázemí do měst:  </a:t>
            </a:r>
            <a:r>
              <a:rPr lang="cs-CZ" sz="1900" dirty="0">
                <a:effectLst/>
              </a:rPr>
              <a:t>ekonomické, demografické a sociální</a:t>
            </a:r>
            <a:r>
              <a:rPr lang="cs-CZ" altLang="cs-CZ" sz="1900" dirty="0"/>
              <a:t> důsledky </a:t>
            </a:r>
          </a:p>
          <a:p>
            <a:r>
              <a:rPr lang="cs-CZ" altLang="cs-CZ" sz="1800" b="1" dirty="0"/>
              <a:t>Urbanistika</a:t>
            </a:r>
            <a:r>
              <a:rPr lang="cs-CZ" altLang="cs-CZ" sz="1800" dirty="0"/>
              <a:t>  –  komplexní studium problematiky měst </a:t>
            </a:r>
          </a:p>
          <a:p>
            <a:pPr>
              <a:buNone/>
            </a:pPr>
            <a:r>
              <a:rPr lang="cs-CZ" altLang="cs-CZ" sz="1800" dirty="0"/>
              <a:t>                            –  multidisciplinární přístup:  historie, dějiny umění, památková péče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42755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id="{710ABCA8-580B-9550-D3B1-296C26A4BE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863029"/>
            <a:ext cx="11620499" cy="645217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13. – 14. stol.  </a:t>
            </a:r>
            <a:r>
              <a:rPr lang="cs-CZ" altLang="cs-CZ" sz="1800" dirty="0"/>
              <a:t>–  řízené osídlování domácími a cizími kolonisty z německy mluvících zemí (Rakousko, Porýní)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–  14/15. stol: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krizové jevy:  </a:t>
            </a:r>
            <a:r>
              <a:rPr lang="cs-CZ" sz="1800" dirty="0">
                <a:solidFill>
                  <a:srgbClr val="000000"/>
                </a:solidFill>
              </a:rPr>
              <a:t>regres: v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álky, epidemie, neúroda, úbytek obyvatel 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Proměny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 souvisely se stěhováním obyvatelstva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</a:t>
            </a:r>
            <a:r>
              <a:rPr lang="cs-CZ" altLang="cs-CZ" sz="1800" b="1" dirty="0">
                <a:solidFill>
                  <a:srgbClr val="FF0000"/>
                </a:solidFill>
              </a:rPr>
              <a:t>modernizační trendy:  </a:t>
            </a:r>
            <a:r>
              <a:rPr lang="cs-CZ" altLang="cs-CZ" sz="1800" dirty="0"/>
              <a:t>transformace  krajiny:  „vyklučování míst pustých a </a:t>
            </a:r>
            <a:r>
              <a:rPr lang="cs-CZ" altLang="cs-CZ" sz="1800" dirty="0" err="1"/>
              <a:t>štěpenie</a:t>
            </a:r>
            <a:r>
              <a:rPr lang="cs-CZ" altLang="cs-CZ" sz="1800" dirty="0"/>
              <a:t> dědin a rolí“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budování kamenných hradů, měst a církevní organizace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kulturní:  </a:t>
            </a:r>
            <a:r>
              <a:rPr lang="cs-CZ" altLang="cs-CZ" sz="1800" dirty="0"/>
              <a:t>vzdělání (skriptoria, církevní a městské školy), minnesängři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ekonomické:</a:t>
            </a:r>
            <a:r>
              <a:rPr lang="cs-CZ" altLang="cs-CZ" sz="1800" dirty="0"/>
              <a:t>  progresivní organizace zemědělské výroby a řemesel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</a:t>
            </a:r>
            <a:r>
              <a:rPr lang="cs-CZ" altLang="cs-CZ" sz="1800" b="1" dirty="0"/>
              <a:t>sociální a náboženské:</a:t>
            </a:r>
            <a:r>
              <a:rPr lang="cs-CZ" altLang="cs-CZ" sz="1800" dirty="0"/>
              <a:t>   rozdělení společnosti v nových sídelních strukturách, farní systém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Strukturální inovace  </a:t>
            </a:r>
            <a:r>
              <a:rPr lang="cs-CZ" altLang="cs-CZ" sz="1800" dirty="0"/>
              <a:t> –   prosazení nových ekonomických, sociálních a kulturních hodnot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–   série modernizačních jevů:   </a:t>
            </a:r>
            <a:r>
              <a:rPr lang="cs-CZ" altLang="cs-CZ" sz="1800" b="1" dirty="0" err="1">
                <a:solidFill>
                  <a:srgbClr val="FF0000"/>
                </a:solidFill>
              </a:rPr>
              <a:t>longue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</a:rPr>
              <a:t>dureé</a:t>
            </a:r>
            <a:r>
              <a:rPr lang="cs-CZ" altLang="cs-CZ" sz="1800" dirty="0"/>
              <a:t> (dlouhé trvání)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–   počátky:  centrální oblast Evropy v 11. – 12. stol.     vrchol:  vláda Václava I. (1230 – 1253)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009922" y="136636"/>
            <a:ext cx="1017215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Města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836023" y="1460937"/>
            <a:ext cx="11116491" cy="539706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Samosprávná opevněná střediska, která vznikla: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a)  přerodem ze starších sídlišť  (v podhradí centrálních hradů)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b)  novým založením  (tzv. na zeleném drnu)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Městský status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vyžadoval královo povolení:  </a:t>
            </a:r>
            <a:r>
              <a:rPr lang="cs-CZ" altLang="cs-CZ" sz="1800" b="1" dirty="0"/>
              <a:t>tzv. královský regál 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a)  zeměpanská  města  –   královská, markraběcí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b)  </a:t>
            </a:r>
            <a:r>
              <a:rPr lang="cs-CZ" altLang="cs-CZ" sz="1800" dirty="0" err="1"/>
              <a:t>nezeměpanská</a:t>
            </a:r>
            <a:r>
              <a:rPr lang="cs-CZ" altLang="cs-CZ" sz="1800" dirty="0"/>
              <a:t> města   –   biskupská, šlechtická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Podmínky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ekonomické předpoklady:  výrobní možnosti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–  existence stabilizovaného státu s centrální panovnickou mocí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–  zemský mír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–  existence právního řádu</a:t>
            </a:r>
          </a:p>
        </p:txBody>
      </p:sp>
    </p:spTree>
    <p:extLst>
      <p:ext uri="{BB962C8B-B14F-4D97-AF65-F5344CB8AC3E}">
        <p14:creationId xmlns:p14="http://schemas.microsoft.com/office/powerpoint/2010/main" val="3986238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927462" y="0"/>
            <a:ext cx="10226313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Institucionální město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552451" y="1219200"/>
            <a:ext cx="11639550" cy="552123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b="1" dirty="0"/>
              <a:t>Kejř, J.:</a:t>
            </a:r>
            <a:r>
              <a:rPr lang="cs-CZ" altLang="cs-CZ" sz="1800" dirty="0"/>
              <a:t>  Vznik městského zřízení v českých zemích, Praha 1998.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nečiní rozdíl mezi vznikem měst v Č a na M:    jednotné území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–  </a:t>
            </a:r>
            <a:r>
              <a:rPr lang="cs-CZ" altLang="cs-CZ" sz="1800" dirty="0" err="1"/>
              <a:t>Städtelandschaft</a:t>
            </a:r>
            <a:r>
              <a:rPr lang="cs-CZ" altLang="cs-CZ" sz="1800" dirty="0"/>
              <a:t>:  teritoriální celek, kde města procházejí podobným vývojem (platí zde stejná kritéria)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Institucionální město  </a:t>
            </a:r>
            <a:r>
              <a:rPr lang="cs-CZ" altLang="cs-CZ" sz="1800" dirty="0"/>
              <a:t>–  vzniká v průběhu 13. stol. jako právně vymezený sídelní útvar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Znaky:   </a:t>
            </a:r>
            <a:r>
              <a:rPr lang="cs-CZ" altLang="cs-CZ" sz="1800" b="1" dirty="0"/>
              <a:t>1. městské zřízení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soubor právních norem:  právní status města a jeho obyvatel: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–  vztahy zakladatele k poddaným, způsoby života ve městě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–   přebírání vzorových typů zřízení (magdeburské právo)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–   zakládací písemné privilegium (výjimečné)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2. centralita </a:t>
            </a:r>
            <a:r>
              <a:rPr lang="cs-CZ" altLang="cs-CZ" sz="1800" dirty="0"/>
              <a:t>(spádovost)  –  střediska:  tržně-ekonomické, kulturní, informační, náboženská a soudní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</a:t>
            </a:r>
            <a:r>
              <a:rPr lang="cs-CZ" altLang="cs-CZ" sz="1800" b="1" dirty="0"/>
              <a:t>3. urbanistická svébytnost  –  </a:t>
            </a:r>
            <a:r>
              <a:rPr lang="cs-CZ" altLang="cs-CZ" sz="1800" dirty="0"/>
              <a:t>půdorys vymezený opevněním, uliční síť,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–  urbanistický vývoj ve 13. stol. směřuje k větší pravidelnosti zástavby</a:t>
            </a:r>
          </a:p>
        </p:txBody>
      </p:sp>
    </p:spTree>
    <p:extLst>
      <p:ext uri="{BB962C8B-B14F-4D97-AF65-F5344CB8AC3E}">
        <p14:creationId xmlns:p14="http://schemas.microsoft.com/office/powerpoint/2010/main" val="745939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48962" y="-78105"/>
            <a:ext cx="10294076" cy="12192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Vznik měst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514" y="790575"/>
            <a:ext cx="11669486" cy="60674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b="1" dirty="0"/>
              <a:t>Prvotní město</a:t>
            </a:r>
            <a:r>
              <a:rPr lang="cs-CZ" altLang="cs-CZ" sz="1800" dirty="0"/>
              <a:t>   –  u nás není vazba na pozdně antická města:  vlastní vývoj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aglomerace v podhradí centrálních hradů přerůstají ve 12./13. stol. ve vrcholně středověká města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Dvě koncepce vzniku města:     1.  kontinuitní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altLang="cs-CZ" sz="1800" dirty="0"/>
              <a:t>vývojová souvislost VS měst s „městy“ staršího období (RS)</a:t>
            </a: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                                                   2.  diskontinuitní  –   </a:t>
            </a:r>
            <a:r>
              <a:rPr lang="cs-CZ" altLang="cs-CZ" sz="1800" dirty="0"/>
              <a:t>VS</a:t>
            </a:r>
            <a:r>
              <a:rPr lang="cs-CZ" altLang="cs-CZ" sz="1800" b="1" dirty="0"/>
              <a:t> </a:t>
            </a:r>
            <a:r>
              <a:rPr lang="cs-CZ" altLang="cs-CZ" sz="1800" dirty="0"/>
              <a:t>město 13. stol.  se považuje za úplně nový fenomén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1.  Přerodem ze starších sídlištních aglomerací:   tzv. rostlá města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přeměna starších raně středověkých hradských center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–  tři typy prostorového vztahu: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a) superpozice (Žatec, Litoměřice, Chrudim, Hradec, Olomouc, Praha)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b) lokace v těsné blízkosti:  v prostoru </a:t>
            </a:r>
            <a:r>
              <a:rPr lang="cs-CZ" altLang="cs-CZ" sz="1800" dirty="0" err="1"/>
              <a:t>suburbia</a:t>
            </a:r>
            <a:r>
              <a:rPr lang="cs-CZ" altLang="cs-CZ" sz="1800" dirty="0"/>
              <a:t> (Bílina) nebo v zázemí satelitních osad (Čáslav, Litoměřice)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c)  translace (St. a Nová Plzeň;  Morava – např. Litovel)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2.  </a:t>
            </a:r>
            <a:r>
              <a:rPr lang="cs-CZ" altLang="cs-CZ" sz="1800" b="1" dirty="0"/>
              <a:t>Novým vysazením:  tzv. na zeleném drnu: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lokace ve 13. stol. podléhaly výlučnému souhlasu panovníka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–  klíčová úloha lokátora, problémy s majetkovými vztahy, nedostatkem kapitálu, osídlenců, nevhodná poloha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–  </a:t>
            </a:r>
            <a:r>
              <a:rPr lang="cs-CZ" altLang="cs-CZ" sz="1800" b="1" dirty="0"/>
              <a:t>nezda</a:t>
            </a:r>
            <a:r>
              <a:rPr lang="cs-CZ" altLang="cs-CZ" sz="1800" dirty="0"/>
              <a:t>ř</a:t>
            </a:r>
            <a:r>
              <a:rPr lang="cs-CZ" altLang="cs-CZ" sz="1800" b="1" dirty="0"/>
              <a:t>ené lokace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–  Čechy:  zaniklé město v podhradí Bezdězu, Hradišťko – </a:t>
            </a:r>
            <a:r>
              <a:rPr lang="cs-CZ" altLang="cs-CZ" sz="1800" dirty="0" err="1"/>
              <a:t>Sekanka</a:t>
            </a:r>
            <a:r>
              <a:rPr lang="cs-CZ" altLang="cs-CZ" sz="1800" dirty="0"/>
              <a:t>, Tisová – Staré Mýto,                               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sz="1800" dirty="0"/>
              <a:t>                                              –   Morava:  </a:t>
            </a:r>
            <a:r>
              <a:rPr lang="cs-CZ" altLang="cs-CZ" sz="1800" dirty="0" err="1"/>
              <a:t>Městisko</a:t>
            </a:r>
            <a:r>
              <a:rPr lang="cs-CZ" altLang="cs-CZ" sz="1800" dirty="0"/>
              <a:t> na Drahanské vrchovině, Žďár n. S. – Staré město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435902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1165860" y="57150"/>
            <a:ext cx="986028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Praha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idx="1"/>
          </p:nvPr>
        </p:nvSpPr>
        <p:spPr>
          <a:xfrm>
            <a:off x="326570" y="1200150"/>
            <a:ext cx="11865429" cy="565784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Předchůdc</a:t>
            </a:r>
            <a:r>
              <a:rPr lang="cs-CZ" altLang="cs-CZ" sz="1800" dirty="0"/>
              <a:t>i: Levý Hradec a Budeč, za knížete Bořivoje došlo k přeložení do oblasti Pražské kotliny </a:t>
            </a:r>
          </a:p>
          <a:p>
            <a:pPr eaLnBrk="1" hangingPunct="1"/>
            <a:r>
              <a:rPr lang="cs-CZ" altLang="cs-CZ" sz="1800" b="1" dirty="0"/>
              <a:t>Nejstarší osady:  </a:t>
            </a:r>
            <a:r>
              <a:rPr lang="cs-CZ" altLang="cs-CZ" sz="1800" dirty="0"/>
              <a:t>mezi Pražským hradem a Vyšehradem:   10. stol., (1091: </a:t>
            </a:r>
            <a:r>
              <a:rPr lang="cs-CZ" altLang="cs-CZ" sz="1800" dirty="0" err="1"/>
              <a:t>suburbio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Pragensi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vico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Wissegradensi</a:t>
            </a:r>
            <a:r>
              <a:rPr lang="cs-CZ" altLang="cs-CZ" sz="1800" dirty="0"/>
              <a:t>)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Ústředí:  Pražský hrad </a:t>
            </a:r>
            <a:r>
              <a:rPr lang="cs-CZ" altLang="cs-CZ" sz="1800" dirty="0"/>
              <a:t> –  9/10. stol. kontinuální vývoj od raně středověkého hradiska ke středověkému hradu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</a:t>
            </a:r>
            <a:r>
              <a:rPr lang="cs-CZ" altLang="cs-CZ" sz="1800" b="1" dirty="0"/>
              <a:t>předhradí</a:t>
            </a:r>
            <a:r>
              <a:rPr lang="cs-CZ" altLang="cs-CZ" sz="1800" dirty="0"/>
              <a:t>: Hradčanské náměstí (hrad s předhradím spravoval královský purkrabí)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</a:t>
            </a:r>
            <a:r>
              <a:rPr lang="cs-CZ" altLang="cs-CZ" sz="1800" b="1" dirty="0"/>
              <a:t>podhradí</a:t>
            </a:r>
            <a:r>
              <a:rPr lang="cs-CZ" altLang="cs-CZ" sz="1800" dirty="0"/>
              <a:t>:  Malá Strana (tržiště), opevněna v pol. 9. stol., 9/10. stol. a  pol. 10. stol.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965:  zpráva Ibrahíma </a:t>
            </a:r>
            <a:r>
              <a:rPr lang="cs-CZ" altLang="cs-CZ" sz="1800" dirty="0" err="1"/>
              <a:t>ibn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Jakúba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11. stol.:  železářské a hrnčířské objekty na svazích Petřína  (přelidnění: přesun na </a:t>
            </a:r>
            <a:r>
              <a:rPr lang="cs-CZ" altLang="cs-CZ" sz="1800" dirty="0" err="1"/>
              <a:t>pravobřeží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</a:t>
            </a:r>
            <a:r>
              <a:rPr lang="cs-CZ" altLang="cs-CZ" sz="1800" b="1" dirty="0"/>
              <a:t>Staré město</a:t>
            </a:r>
            <a:r>
              <a:rPr lang="cs-CZ" altLang="cs-CZ" sz="1800" dirty="0"/>
              <a:t>:  do pol. 10. stol.  pohřebiště, 11. stol.: osídlení  v Bartolomějská ul. – bohaté hroby cizinců 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konec. 11. stol.:  u staroměstského tržiště:  Týn s dvorem a celnicí – ubytování cizích kupců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12. stol.:  kamenné domy (cca 70), 1178: privilegium Soběslava II. pro pražské Němce, židé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                 nový typ domu:  zapuštěný 1 m, bez ohniště, 2 podlažní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</a:t>
            </a:r>
            <a:r>
              <a:rPr lang="cs-CZ" sz="1800" dirty="0"/>
              <a:t>1232–1234 :  osadu u  sv Havla (Havelské Město) založil královský mincmistr Eberhard (rychtář)</a:t>
            </a: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– </a:t>
            </a:r>
            <a:r>
              <a:rPr lang="cs-CZ" altLang="cs-CZ" sz="1800" b="1" dirty="0"/>
              <a:t>Nové Město</a:t>
            </a:r>
            <a:r>
              <a:rPr lang="cs-CZ" altLang="cs-CZ" sz="1800" dirty="0"/>
              <a:t>:  1348:  založil Karel IV. (nový Řím a Nebeský </a:t>
            </a:r>
            <a:r>
              <a:rPr lang="cs-CZ" altLang="cs-CZ" sz="1800" dirty="0" err="1"/>
              <a:t>Jerusalém</a:t>
            </a:r>
            <a:r>
              <a:rPr lang="cs-CZ" altLang="cs-CZ" sz="1800" dirty="0"/>
              <a:t>; hlavní město říše)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   5 tis. Domů a 50 tis. obyvatel</a:t>
            </a:r>
          </a:p>
          <a:p>
            <a:pPr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23207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raha_1400">
            <a:extLst>
              <a:ext uri="{FF2B5EF4-FFF2-40B4-BE49-F238E27FC236}">
                <a16:creationId xmlns:a16="http://schemas.microsoft.com/office/drawing/2014/main" id="{538AA414-9361-8C83-8DE9-2E52E5D9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6" y="0"/>
            <a:ext cx="893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rázek 5">
            <a:extLst>
              <a:ext uri="{FF2B5EF4-FFF2-40B4-BE49-F238E27FC236}">
                <a16:creationId xmlns:a16="http://schemas.microsoft.com/office/drawing/2014/main" id="{65C3D0A1-52A6-4ECB-48B0-40841F346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22054" r="40627" b="22411"/>
          <a:stretch>
            <a:fillRect/>
          </a:stretch>
        </p:blipFill>
        <p:spPr bwMode="auto">
          <a:xfrm>
            <a:off x="1530350" y="14288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6CFFAC8-346D-5E0E-96D6-E195E22A5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9550" y="381000"/>
            <a:ext cx="6457950" cy="85725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Městské právo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C71C905-9774-8AD5-9E1D-E81B8E62CD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2662" y="1371600"/>
            <a:ext cx="11519338" cy="558624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600" dirty="0"/>
              <a:t>První městská práva vycházela z ustanovení, které si s sebou přinesli kolonisté z mateřských zemí. Postupem času pod patronací panovníka vznikla mateřská města, která ostatním poskytovala právní nařízení</a:t>
            </a:r>
            <a:r>
              <a:rPr lang="cs-CZ" altLang="cs-CZ" sz="1600" b="1" dirty="0"/>
              <a:t>.</a:t>
            </a:r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/>
            <a:r>
              <a:rPr lang="cs-CZ" altLang="cs-CZ" sz="1600" b="1" dirty="0"/>
              <a:t>Okruhy („rodiny“) městského práva: </a:t>
            </a:r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>
              <a:buFontTx/>
              <a:buNone/>
            </a:pPr>
            <a:r>
              <a:rPr lang="cs-CZ" altLang="cs-CZ" sz="1600" dirty="0"/>
              <a:t>     </a:t>
            </a:r>
            <a:r>
              <a:rPr lang="cs-CZ" altLang="cs-CZ" sz="1600" b="1" dirty="0">
                <a:solidFill>
                  <a:srgbClr val="FF0000"/>
                </a:solidFill>
              </a:rPr>
              <a:t>1. Norimberský okruh: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a) pražská (Staré město Pražské – stření, jižní, </a:t>
            </a:r>
            <a:r>
              <a:rPr lang="cs-CZ" altLang="cs-CZ" sz="1600" dirty="0" err="1"/>
              <a:t>západí</a:t>
            </a:r>
            <a:r>
              <a:rPr lang="cs-CZ" altLang="cs-CZ" sz="1600" dirty="0"/>
              <a:t> a částečně východní Čechy)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b) brněnská (Brno, prakticky celý jih a střed Moravy)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c) jihlavská (jihlavským právem se řídil Německý Brod a jiná města na Vysočině) </a:t>
            </a:r>
          </a:p>
          <a:p>
            <a:pPr eaLnBrk="1" hangingPunct="1">
              <a:buFontTx/>
              <a:buNone/>
            </a:pPr>
            <a:endParaRPr lang="cs-CZ" altLang="cs-CZ" sz="1600" dirty="0"/>
          </a:p>
          <a:p>
            <a:pPr eaLnBrk="1" hangingPunct="1">
              <a:buFontTx/>
              <a:buNone/>
            </a:pPr>
            <a:r>
              <a:rPr lang="cs-CZ" altLang="cs-CZ" sz="1600" dirty="0"/>
              <a:t>      </a:t>
            </a:r>
            <a:r>
              <a:rPr lang="cs-CZ" altLang="cs-CZ" sz="1600" b="1" dirty="0">
                <a:solidFill>
                  <a:srgbClr val="FF0000"/>
                </a:solidFill>
              </a:rPr>
              <a:t>2. Magdeburský okruh: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 a) litoměřická (sever a severovýchod Čech)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 b) </a:t>
            </a:r>
            <a:r>
              <a:rPr lang="cs-CZ" altLang="cs-CZ" sz="1600" dirty="0" err="1"/>
              <a:t>hlubčická</a:t>
            </a:r>
            <a:r>
              <a:rPr lang="cs-CZ" altLang="cs-CZ" sz="1600" dirty="0"/>
              <a:t> (sever Moravy postupně ovlivněn brněnským právem)</a:t>
            </a:r>
          </a:p>
          <a:p>
            <a:pPr eaLnBrk="1" hangingPunct="1">
              <a:buFontTx/>
              <a:buNone/>
            </a:pPr>
            <a:r>
              <a:rPr lang="cs-CZ" altLang="cs-CZ" sz="1600" dirty="0"/>
              <a:t>          c) královohradecká (Hradec Králové, který patřil do rodiny litoměřického práva, e stal „mateřským“ městem pro Litomyšl).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E11FC04D-34D4-7C1C-0DB2-59153C8F0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Městská privilegia</a:t>
            </a:r>
            <a:endParaRPr lang="cs-CZ" altLang="cs-CZ" sz="3200" dirty="0"/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4FD5F036-06E2-3030-261C-7119AB4B25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2869" y="1600200"/>
            <a:ext cx="11214538" cy="51054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Privilegium</a:t>
            </a:r>
            <a:r>
              <a:rPr lang="cs-CZ" altLang="cs-CZ" sz="2000" b="1" dirty="0">
                <a:cs typeface="Times New Roman" panose="02020603050405020304" pitchFamily="18" charset="0"/>
              </a:rPr>
              <a:t>  </a:t>
            </a:r>
            <a:r>
              <a:rPr lang="cs-CZ" altLang="cs-CZ" sz="2000" dirty="0">
                <a:cs typeface="Times New Roman" panose="02020603050405020304" pitchFamily="18" charset="0"/>
              </a:rPr>
              <a:t>–  výsada udělená panovníkem:</a:t>
            </a:r>
          </a:p>
          <a:p>
            <a:pPr marL="0" indent="0">
              <a:spcBef>
                <a:spcPct val="0"/>
              </a:spcBef>
              <a:buNone/>
              <a:tabLst>
                <a:tab pos="457200" algn="l"/>
              </a:tabLst>
            </a:pPr>
            <a:endParaRPr lang="cs-CZ" altLang="cs-CZ" sz="2000" dirty="0"/>
          </a:p>
          <a:p>
            <a:pPr marL="0" indent="0">
              <a:spcBef>
                <a:spcPct val="0"/>
              </a:spcBef>
              <a:buNone/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 </a:t>
            </a:r>
            <a:endParaRPr lang="cs-CZ" altLang="cs-CZ" sz="2000" dirty="0"/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b="1" dirty="0">
                <a:cs typeface="Times New Roman" panose="02020603050405020304" pitchFamily="18" charset="0"/>
              </a:rPr>
              <a:t>právo tržní </a:t>
            </a:r>
            <a:r>
              <a:rPr lang="cs-CZ" altLang="cs-CZ" sz="2000" dirty="0">
                <a:cs typeface="Times New Roman" panose="02020603050405020304" pitchFamily="18" charset="0"/>
              </a:rPr>
              <a:t>– město mohlo provozovat významné trhy  (ve stanovém místě a dnech)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endParaRPr lang="cs-CZ" altLang="cs-CZ" sz="2000" dirty="0"/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b="1" dirty="0">
                <a:cs typeface="Times New Roman" panose="02020603050405020304" pitchFamily="18" charset="0"/>
              </a:rPr>
              <a:t>právo mílové </a:t>
            </a:r>
            <a:r>
              <a:rPr lang="cs-CZ" altLang="cs-CZ" sz="2000" dirty="0">
                <a:cs typeface="Times New Roman" panose="02020603050405020304" pitchFamily="18" charset="0"/>
              </a:rPr>
              <a:t>– zákaz provozování řemesel v okruhu jedné míle (cca 11 km)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endParaRPr lang="cs-CZ" altLang="cs-CZ" sz="2000" dirty="0"/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b="1" dirty="0">
                <a:cs typeface="Times New Roman" panose="02020603050405020304" pitchFamily="18" charset="0"/>
              </a:rPr>
              <a:t>právo várečné </a:t>
            </a:r>
            <a:r>
              <a:rPr lang="cs-CZ" altLang="cs-CZ" sz="2000" dirty="0">
                <a:cs typeface="Times New Roman" panose="02020603050405020304" pitchFamily="18" charset="0"/>
              </a:rPr>
              <a:t>– právo vařit pivo a mít svůj pivovar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endParaRPr lang="cs-CZ" altLang="cs-CZ" sz="2000" dirty="0"/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b="1" dirty="0">
                <a:cs typeface="Times New Roman" panose="02020603050405020304" pitchFamily="18" charset="0"/>
              </a:rPr>
              <a:t>právo hradební </a:t>
            </a:r>
            <a:r>
              <a:rPr lang="cs-CZ" altLang="cs-CZ" sz="2000" dirty="0">
                <a:cs typeface="Times New Roman" panose="02020603050405020304" pitchFamily="18" charset="0"/>
              </a:rPr>
              <a:t>–  město mohlo mít své hradby  (uvnitř platilo městské právo)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endParaRPr lang="cs-CZ" altLang="cs-CZ" sz="2000" dirty="0"/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b="1" dirty="0">
                <a:cs typeface="Times New Roman" panose="02020603050405020304" pitchFamily="18" charset="0"/>
              </a:rPr>
              <a:t>právo hrdelní</a:t>
            </a:r>
            <a:r>
              <a:rPr lang="cs-CZ" altLang="cs-CZ" sz="2000" dirty="0">
                <a:cs typeface="Times New Roman" panose="02020603050405020304" pitchFamily="18" charset="0"/>
              </a:rPr>
              <a:t> –  město mohlo pořádat popravy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endParaRPr lang="cs-CZ" altLang="cs-CZ" sz="2000" dirty="0"/>
          </a:p>
          <a:p>
            <a:pPr marL="0" indent="0">
              <a:spcBef>
                <a:spcPct val="0"/>
              </a:spcBef>
              <a:tabLst>
                <a:tab pos="457200" algn="l"/>
              </a:tabLst>
            </a:pP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b="1" dirty="0">
                <a:cs typeface="Times New Roman" panose="02020603050405020304" pitchFamily="18" charset="0"/>
              </a:rPr>
              <a:t>právo horní  </a:t>
            </a:r>
            <a:r>
              <a:rPr lang="cs-CZ" altLang="cs-CZ" sz="2000" dirty="0">
                <a:cs typeface="Times New Roman" panose="02020603050405020304" pitchFamily="18" charset="0"/>
              </a:rPr>
              <a:t>–  město mohlo těžit nerosty ve vymezeném prostou  (měšťané měli kapitál)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>
            <a:extLst>
              <a:ext uri="{FF2B5EF4-FFF2-40B4-BE49-F238E27FC236}">
                <a16:creationId xmlns:a16="http://schemas.microsoft.com/office/drawing/2014/main" id="{7CD94C9B-A00F-4168-A78A-F4ED9E37E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Dělení měst</a:t>
            </a:r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091F998E-022E-9A3C-7F2E-76F85CC759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6441" y="990600"/>
            <a:ext cx="10825656" cy="5867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dle vrchnosti</a:t>
            </a:r>
            <a:r>
              <a:rPr lang="cs-CZ" altLang="cs-CZ" sz="1800" dirty="0"/>
              <a:t>:    a)  královská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b)  věnná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c) poddanská  –  církevní (založena biskupem, kláštery)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–  šlechtická 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dle velikosti</a:t>
            </a:r>
            <a:r>
              <a:rPr lang="cs-CZ" altLang="cs-CZ" sz="1800" dirty="0"/>
              <a:t>:    1. velká:  </a:t>
            </a:r>
            <a:r>
              <a:rPr lang="cs-CZ" altLang="cs-CZ" sz="1800" dirty="0" err="1"/>
              <a:t>civitates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2. malá:  městečka – oppida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dle opevnění</a:t>
            </a:r>
            <a:r>
              <a:rPr lang="cs-CZ" altLang="cs-CZ" sz="1800" dirty="0"/>
              <a:t>:   1. hrazená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2. nehrazená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dle funkce nebo významu</a:t>
            </a:r>
            <a:r>
              <a:rPr lang="cs-CZ" altLang="cs-CZ" sz="1800" dirty="0"/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1. </a:t>
            </a:r>
            <a:r>
              <a:rPr lang="cs-CZ" altLang="cs-CZ" sz="1800" b="1" dirty="0"/>
              <a:t>hlavní města</a:t>
            </a:r>
            <a:r>
              <a:rPr lang="cs-CZ" altLang="cs-CZ" sz="1800" dirty="0"/>
              <a:t> – vykonávají všechny hlavní funkce: Praha, Brno a Olomouc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2. </a:t>
            </a:r>
            <a:r>
              <a:rPr lang="cs-CZ" altLang="cs-CZ" sz="1800" b="1" dirty="0"/>
              <a:t>poddanská města</a:t>
            </a:r>
            <a:r>
              <a:rPr lang="cs-CZ" altLang="cs-CZ" sz="1800" dirty="0"/>
              <a:t> – hlavní funkce méně rozvinuté, někdy nejsou všechny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3. </a:t>
            </a:r>
            <a:r>
              <a:rPr lang="cs-CZ" altLang="cs-CZ" sz="1800" b="1" dirty="0"/>
              <a:t>městečka </a:t>
            </a:r>
            <a:r>
              <a:rPr lang="cs-CZ" altLang="cs-CZ" sz="1800" dirty="0"/>
              <a:t>– značná redukce městských funkcí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4. </a:t>
            </a:r>
            <a:r>
              <a:rPr lang="cs-CZ" altLang="cs-CZ" sz="1800" b="1" dirty="0"/>
              <a:t>města s dominantní funkcí</a:t>
            </a:r>
            <a:r>
              <a:rPr lang="cs-CZ" altLang="cs-CZ" sz="1800" dirty="0"/>
              <a:t> – horní (Kutná Hora), lázeňská (Poděbrady)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5. </a:t>
            </a:r>
            <a:r>
              <a:rPr lang="cs-CZ" altLang="cs-CZ" sz="1800" b="1" dirty="0"/>
              <a:t>města revoluční</a:t>
            </a:r>
            <a:r>
              <a:rPr lang="cs-CZ" altLang="cs-CZ" sz="1800" dirty="0"/>
              <a:t> – vznikala za husitské revoluce – Tábor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>
            <a:extLst>
              <a:ext uri="{FF2B5EF4-FFF2-40B4-BE49-F238E27FC236}">
                <a16:creationId xmlns:a16="http://schemas.microsoft.com/office/drawing/2014/main" id="{E6FBF396-38F2-D8D1-E1F9-81848362F4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Typologie měst</a:t>
            </a:r>
          </a:p>
        </p:txBody>
      </p:sp>
      <p:sp>
        <p:nvSpPr>
          <p:cNvPr id="72707" name="Rectangle 5">
            <a:extLst>
              <a:ext uri="{FF2B5EF4-FFF2-40B4-BE49-F238E27FC236}">
                <a16:creationId xmlns:a16="http://schemas.microsoft.com/office/drawing/2014/main" id="{27662EBB-413E-6ED4-E9C8-CACE608688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7128" y="903891"/>
            <a:ext cx="11924872" cy="595411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800" dirty="0"/>
              <a:t>Dle sociálně-ekonomické struktury (15. – 16. stol.):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1. </a:t>
            </a:r>
            <a:r>
              <a:rPr lang="cs-CZ" altLang="cs-CZ" sz="1800" b="1" dirty="0"/>
              <a:t>řemeslnicko-zemědělská</a:t>
            </a:r>
            <a:r>
              <a:rPr lang="cs-CZ" altLang="cs-CZ" sz="1800" dirty="0"/>
              <a:t> –  nízká úroveň řemeslné výroby a živností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–  nízký rozvoj řemeslnické specializace a cechovní organizace (většina poddanských městeček)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2. </a:t>
            </a:r>
            <a:r>
              <a:rPr lang="cs-CZ" altLang="cs-CZ" sz="1800" b="1" dirty="0"/>
              <a:t>řemeslnická</a:t>
            </a:r>
            <a:r>
              <a:rPr lang="cs-CZ" altLang="cs-CZ" sz="1800" dirty="0"/>
              <a:t> –  zajišťovaly poptávku z místního trhu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specializace:  potravinářská a oděvní odvětví, případná výroba pro vzdálenější trhy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většina královských a vrchnostenských měst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3. </a:t>
            </a:r>
            <a:r>
              <a:rPr lang="cs-CZ" altLang="cs-CZ" sz="1800" b="1" dirty="0"/>
              <a:t>exportní </a:t>
            </a:r>
            <a:r>
              <a:rPr lang="cs-CZ" altLang="cs-CZ" sz="1800" dirty="0"/>
              <a:t> –  nejvyspělejší ekonomický typ:  rozvoj určitého odvětví, jehož výrobky získaly mimořádné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odbytové možnosti na vzdálenějších trzích (Brumov, Český brod, Jihlava)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4. </a:t>
            </a:r>
            <a:r>
              <a:rPr lang="cs-CZ" altLang="cs-CZ" sz="1800" b="1" dirty="0"/>
              <a:t>spotřební </a:t>
            </a:r>
            <a:r>
              <a:rPr lang="cs-CZ" altLang="cs-CZ" sz="1800" dirty="0"/>
              <a:t> – soustředění obyvatelstva s nárokem na spotřebu v rámci místního trhu (Praha)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– specializace výroby a rozvoj obchodních živností  (textilnictví – Jihlava, Nový Jičín)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5. </a:t>
            </a:r>
            <a:r>
              <a:rPr lang="cs-CZ" altLang="cs-CZ" sz="1800" b="1" dirty="0"/>
              <a:t>velkoobchodní  </a:t>
            </a:r>
            <a:r>
              <a:rPr lang="cs-CZ" altLang="cs-CZ" sz="1800" dirty="0"/>
              <a:t>–   Praha, Brno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6. </a:t>
            </a:r>
            <a:r>
              <a:rPr lang="cs-CZ" altLang="cs-CZ" sz="1800" b="1" dirty="0"/>
              <a:t>hornická </a:t>
            </a:r>
            <a:r>
              <a:rPr lang="cs-CZ" altLang="cs-CZ" sz="1800" dirty="0"/>
              <a:t>– Jihlava, Stříbro, Zlaté hory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836023" y="176349"/>
            <a:ext cx="10393952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Městská svoboda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836022" y="1319348"/>
            <a:ext cx="11355977" cy="574820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 err="1"/>
              <a:t>Libertas</a:t>
            </a:r>
            <a:r>
              <a:rPr lang="cs-CZ" altLang="cs-CZ" sz="1800" dirty="0"/>
              <a:t>  –  svoboda městské obce:  společenství měšťanů: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a)    statut měšťanů jako celku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b)    osobní svoboda (vynětí z poddanství)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„</a:t>
            </a:r>
            <a:r>
              <a:rPr lang="cs-CZ" altLang="cs-CZ" sz="1800" dirty="0" err="1"/>
              <a:t>Stadtluft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macht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frei</a:t>
            </a:r>
            <a:r>
              <a:rPr lang="cs-CZ" altLang="cs-CZ" sz="1800" dirty="0"/>
              <a:t>“ – „městský vzduch osvobozuje“:  výhody pro příchozí  (např. 1265:  Žatec)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–  pán nesmí bránit v přesídlení              </a:t>
            </a:r>
          </a:p>
          <a:p>
            <a:pPr eaLnBrk="1" hangingPunct="1"/>
            <a:endParaRPr lang="cs-CZ" altLang="cs-CZ" sz="1800" u="sng" dirty="0"/>
          </a:p>
          <a:p>
            <a:pPr eaLnBrk="1" hangingPunct="1"/>
            <a:r>
              <a:rPr lang="cs-CZ" altLang="cs-CZ" sz="1800" b="1" dirty="0" err="1"/>
              <a:t>Civis</a:t>
            </a:r>
            <a:r>
              <a:rPr lang="cs-CZ" altLang="cs-CZ" sz="1800" dirty="0"/>
              <a:t>  –  měšťan:  vztahovalo se na něj městské právo (vlastník městské parcely,  platil daň z jejího užívání)</a:t>
            </a:r>
          </a:p>
          <a:p>
            <a:pPr eaLnBrk="1" hangingPunct="1"/>
            <a:r>
              <a:rPr lang="cs-CZ" altLang="cs-CZ" sz="1800" b="1" dirty="0"/>
              <a:t>Měšťané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společenství osob usazených ve městě</a:t>
            </a:r>
          </a:p>
          <a:p>
            <a:pPr eaLnBrk="1" hangingPunct="1"/>
            <a:r>
              <a:rPr lang="cs-CZ" altLang="cs-CZ" sz="1800" b="1" dirty="0"/>
              <a:t>Patriciát   </a:t>
            </a:r>
            <a:r>
              <a:rPr lang="cs-CZ" altLang="cs-CZ" sz="1800" dirty="0"/>
              <a:t>–   městská elita z řad bohatých řemeslníků a obchodníků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1.  výkon městské moci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2.  ekonomická koncentrace moci  (řemeslníci, protiklad </a:t>
            </a:r>
            <a:r>
              <a:rPr lang="cs-CZ" altLang="cs-CZ" sz="1800" dirty="0" err="1"/>
              <a:t>pauperes</a:t>
            </a:r>
            <a:r>
              <a:rPr lang="cs-CZ" altLang="cs-CZ" sz="1800" dirty="0"/>
              <a:t> –  nemajetní)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3.  </a:t>
            </a:r>
            <a:r>
              <a:rPr lang="cs-CZ" altLang="cs-CZ" sz="2000" dirty="0"/>
              <a:t>sociální povýšenost</a:t>
            </a:r>
          </a:p>
        </p:txBody>
      </p:sp>
    </p:spTree>
    <p:extLst>
      <p:ext uri="{BB962C8B-B14F-4D97-AF65-F5344CB8AC3E}">
        <p14:creationId xmlns:p14="http://schemas.microsoft.com/office/powerpoint/2010/main" val="376782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kolonizace v ceskych zemich.jpg (162.7kB - 805×464px)">
            <a:extLst>
              <a:ext uri="{FF2B5EF4-FFF2-40B4-BE49-F238E27FC236}">
                <a16:creationId xmlns:a16="http://schemas.microsoft.com/office/drawing/2014/main" id="{9F1C7231-A679-B975-FEE4-DABDEB5986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3" name="AutoShape 3" descr="kolonizace_v_ceskych_zemich">
            <a:extLst>
              <a:ext uri="{FF2B5EF4-FFF2-40B4-BE49-F238E27FC236}">
                <a16:creationId xmlns:a16="http://schemas.microsoft.com/office/drawing/2014/main" id="{635CD327-CA29-DF59-CF73-81858DB8A1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4" name="AutoShape 4" descr="kolonizace_v_ceskych_zemich">
            <a:extLst>
              <a:ext uri="{FF2B5EF4-FFF2-40B4-BE49-F238E27FC236}">
                <a16:creationId xmlns:a16="http://schemas.microsoft.com/office/drawing/2014/main" id="{9600E957-C0E2-AFFB-2270-2003A1DD84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829B540E-2118-FD95-175F-70952CAB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6000" r="20000" b="14999"/>
          <a:stretch>
            <a:fillRect/>
          </a:stretch>
        </p:blipFill>
        <p:spPr bwMode="auto">
          <a:xfrm>
            <a:off x="1828800" y="320676"/>
            <a:ext cx="86106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1885950" y="152400"/>
            <a:ext cx="840105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Zástavba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783771" y="1295400"/>
            <a:ext cx="11408229" cy="55626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Parcela (area, </a:t>
            </a:r>
            <a:r>
              <a:rPr lang="cs-CZ" altLang="cs-CZ" sz="1800" b="1" dirty="0" err="1"/>
              <a:t>městiště</a:t>
            </a:r>
            <a:r>
              <a:rPr lang="cs-CZ" altLang="cs-CZ" sz="1800" b="1" dirty="0"/>
              <a:t>)  </a:t>
            </a:r>
            <a:r>
              <a:rPr lang="cs-CZ" altLang="cs-CZ" sz="1800" dirty="0"/>
              <a:t>–  základní prostorová jednotka majetkové držby v podobě dlouhých úzkých pásů (různě velké)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–  </a:t>
            </a:r>
            <a:r>
              <a:rPr lang="cs-CZ" altLang="cs-CZ" sz="1800" b="1" dirty="0"/>
              <a:t>vlastník</a:t>
            </a:r>
            <a:r>
              <a:rPr lang="cs-CZ" altLang="cs-CZ" sz="1800" dirty="0"/>
              <a:t>:  náležela lokátorovi nebo vrchnosti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měšťanům byla pronajímána za symbolický nájem, tzv.  </a:t>
            </a:r>
            <a:r>
              <a:rPr lang="cs-CZ" altLang="cs-CZ" sz="1800" b="1" dirty="0" err="1"/>
              <a:t>areální</a:t>
            </a:r>
            <a:r>
              <a:rPr lang="cs-CZ" altLang="cs-CZ" sz="1800" b="1" dirty="0"/>
              <a:t> činži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                  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držitel</a:t>
            </a:r>
            <a:r>
              <a:rPr lang="cs-CZ" altLang="cs-CZ" sz="1800" dirty="0"/>
              <a:t>:   mohl parcelou volně disponovat, ale v sídlech s nižším prvním statusem mohl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být omezen okruh dědiců (právo odúmrti)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Dům srubové nebo sloupové konstrukce</a:t>
            </a:r>
            <a:r>
              <a:rPr lang="cs-CZ" altLang="cs-CZ" sz="1800" dirty="0"/>
              <a:t>  –  do počátku 13. stol. hlavní typ domovní zástavby na slovanských územích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–  jednoprostorový:  15–25 m2.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Zemnice  </a:t>
            </a:r>
            <a:r>
              <a:rPr lang="cs-CZ" altLang="cs-CZ" sz="1800" dirty="0"/>
              <a:t>–  provizoria v počátečních desetiletích života měst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dnes označovány jako suterény nadzemních staveb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–   zpravidla bez otopných zařízení (nevelký význam)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 dnes:  interpretovány spíše jako zahloubené suterény (sklepy)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 </a:t>
            </a:r>
            <a:r>
              <a:rPr lang="cs-CZ" altLang="cs-CZ" sz="1800" dirty="0" err="1"/>
              <a:t>polozahloubené</a:t>
            </a:r>
            <a:r>
              <a:rPr lang="cs-CZ" altLang="cs-CZ" sz="1800" dirty="0"/>
              <a:t> objekty (kolem 30 – 60 cm) v Rýmařově, z nichž jen některé měly  šíjový vstup.</a:t>
            </a:r>
            <a:endParaRPr lang="cs-CZ" altLang="cs-CZ" sz="1800" u="sng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13. stol.  –  1. pol.:  převažovaly jednoprostorové </a:t>
            </a:r>
            <a:r>
              <a:rPr lang="cs-CZ" altLang="cs-CZ" sz="1800" dirty="0" err="1"/>
              <a:t>dřevohliněné</a:t>
            </a:r>
            <a:r>
              <a:rPr lang="cs-CZ" altLang="cs-CZ" sz="1800" dirty="0"/>
              <a:t> zástavby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–  2. pol.:  </a:t>
            </a:r>
            <a:r>
              <a:rPr lang="cs-CZ" altLang="cs-CZ" sz="1800" dirty="0" err="1"/>
              <a:t>víceprostorové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26607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34130" y="21843"/>
            <a:ext cx="361188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 dirty="0"/>
              <a:t>   </a:t>
            </a:r>
            <a:r>
              <a:rPr lang="cs-CZ" altLang="cs-CZ" sz="3600" b="1" dirty="0" err="1">
                <a:solidFill>
                  <a:srgbClr val="FF0000"/>
                </a:solidFill>
              </a:rPr>
              <a:t>Hradišťsko</a:t>
            </a:r>
            <a:r>
              <a:rPr lang="cs-CZ" altLang="cs-CZ" sz="3600" b="1" dirty="0"/>
              <a:t> </a:t>
            </a:r>
            <a:r>
              <a:rPr lang="cs-CZ" altLang="cs-CZ" sz="3200" b="1" dirty="0">
                <a:solidFill>
                  <a:srgbClr val="FF0000"/>
                </a:solidFill>
              </a:rPr>
              <a:t>u Davle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29" y="2793159"/>
            <a:ext cx="4266826" cy="351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67081" y="6379617"/>
            <a:ext cx="754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Richter, M., Hradišťko u Davle: městečko ostrovského kláštera, Praha, 1982.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12828" y="895406"/>
            <a:ext cx="88488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/>
              <a:t>–   </a:t>
            </a:r>
            <a:r>
              <a:rPr lang="cs-CZ" dirty="0"/>
              <a:t>původní název neznámý  (v pramenech není uveden)</a:t>
            </a:r>
          </a:p>
          <a:p>
            <a:r>
              <a:rPr lang="cs-CZ" dirty="0"/>
              <a:t>–   </a:t>
            </a:r>
            <a:r>
              <a:rPr lang="cs-CZ" b="1" dirty="0" err="1"/>
              <a:t>Sekanka</a:t>
            </a:r>
            <a:r>
              <a:rPr lang="cs-CZ" b="1" dirty="0"/>
              <a:t>:  </a:t>
            </a:r>
            <a:r>
              <a:rPr lang="cs-CZ" dirty="0"/>
              <a:t>podle přístupové cesty, která byla vysekaná do skály </a:t>
            </a:r>
            <a:endParaRPr lang="cs-CZ" altLang="cs-CZ" dirty="0"/>
          </a:p>
          <a:p>
            <a:r>
              <a:rPr lang="cs-CZ" altLang="cs-CZ" dirty="0"/>
              <a:t>–   městečko (oppidum) plnilo funkci místního hospodářského střediska ostrovského kláštera </a:t>
            </a:r>
          </a:p>
          <a:p>
            <a:r>
              <a:rPr lang="cs-CZ" altLang="cs-CZ" dirty="0"/>
              <a:t>–   charakter tržiště (</a:t>
            </a:r>
            <a:r>
              <a:rPr lang="cs-CZ" altLang="cs-CZ" dirty="0" err="1"/>
              <a:t>villa</a:t>
            </a:r>
            <a:r>
              <a:rPr lang="cs-CZ" altLang="cs-CZ" dirty="0"/>
              <a:t> nebo </a:t>
            </a:r>
            <a:r>
              <a:rPr lang="cs-CZ" altLang="cs-CZ" dirty="0" err="1"/>
              <a:t>forum</a:t>
            </a:r>
            <a:r>
              <a:rPr lang="cs-CZ" altLang="cs-CZ" dirty="0"/>
              <a:t>, </a:t>
            </a:r>
            <a:r>
              <a:rPr lang="cs-CZ" altLang="cs-CZ" dirty="0" err="1"/>
              <a:t>locus</a:t>
            </a:r>
            <a:r>
              <a:rPr lang="cs-CZ" altLang="cs-CZ" dirty="0"/>
              <a:t> </a:t>
            </a:r>
            <a:r>
              <a:rPr lang="cs-CZ" altLang="cs-CZ" dirty="0" err="1"/>
              <a:t>forenses</a:t>
            </a:r>
            <a:r>
              <a:rPr lang="cs-CZ" altLang="cs-CZ" dirty="0"/>
              <a:t>) </a:t>
            </a:r>
          </a:p>
          <a:p>
            <a:r>
              <a:rPr lang="cs-CZ" altLang="cs-CZ" dirty="0"/>
              <a:t>–   zástavba městského typu:  nadzemní domy se zahloubenými suterény </a:t>
            </a:r>
          </a:p>
          <a:p>
            <a:r>
              <a:rPr lang="cs-CZ" altLang="cs-CZ" dirty="0"/>
              <a:t>–   nedokončené městské založení</a:t>
            </a:r>
          </a:p>
          <a:p>
            <a:endParaRPr lang="cs-CZ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1084" b="2761"/>
          <a:stretch/>
        </p:blipFill>
        <p:spPr bwMode="auto">
          <a:xfrm>
            <a:off x="1325366" y="2839560"/>
            <a:ext cx="5162730" cy="338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990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lum bright="11000"/>
          </a:blip>
          <a:stretch>
            <a:fillRect/>
          </a:stretch>
        </p:blipFill>
        <p:spPr>
          <a:xfrm>
            <a:off x="-1" y="0"/>
            <a:ext cx="12269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03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075" y="1162050"/>
            <a:ext cx="11734800" cy="5695950"/>
          </a:xfrm>
        </p:spPr>
        <p:txBody>
          <a:bodyPr>
            <a:normAutofit fontScale="92500" lnSpcReduction="10000"/>
          </a:bodyPr>
          <a:lstStyle/>
          <a:p>
            <a:r>
              <a:rPr lang="cs-CZ" sz="1900" b="1" dirty="0"/>
              <a:t>V. Mencl  </a:t>
            </a:r>
            <a:r>
              <a:rPr lang="cs-CZ" sz="1900" dirty="0"/>
              <a:t>–  počátek vývoje zděného měšťanského domu:   podobně jako na vesnici</a:t>
            </a:r>
          </a:p>
          <a:p>
            <a:pPr marL="0" indent="0">
              <a:buNone/>
            </a:pPr>
            <a:r>
              <a:rPr lang="cs-CZ" sz="1900" dirty="0"/>
              <a:t>                         13. stol:   základní </a:t>
            </a:r>
            <a:r>
              <a:rPr lang="cs-CZ" sz="1900" dirty="0" err="1"/>
              <a:t>trojprostorové</a:t>
            </a:r>
            <a:r>
              <a:rPr lang="cs-CZ" sz="1900" dirty="0"/>
              <a:t> uspořádání podobné jako na vesnici:    </a:t>
            </a:r>
            <a:r>
              <a:rPr lang="cs-CZ" sz="1900" b="1" dirty="0"/>
              <a:t>jizba  –  síň  –  komora</a:t>
            </a:r>
            <a:r>
              <a:rPr lang="cs-CZ" sz="1900" dirty="0"/>
              <a:t>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–   </a:t>
            </a:r>
            <a:r>
              <a:rPr lang="cs-CZ" sz="1900" b="1" dirty="0"/>
              <a:t>dům:</a:t>
            </a:r>
            <a:r>
              <a:rPr lang="cs-CZ" sz="1900" dirty="0"/>
              <a:t>  v čele parcely jako součást  řadové zástavby podél ulice</a:t>
            </a:r>
          </a:p>
          <a:p>
            <a:pPr marL="0" indent="0">
              <a:buNone/>
            </a:pPr>
            <a:r>
              <a:rPr lang="cs-CZ" sz="1900" dirty="0"/>
              <a:t>                     –   vývoj od průjezdního k síňovému typu:</a:t>
            </a:r>
          </a:p>
          <a:p>
            <a:pPr marL="0" indent="0">
              <a:buNone/>
            </a:pPr>
            <a:r>
              <a:rPr lang="cs-CZ" sz="1900" dirty="0"/>
              <a:t>                           Praha-Staroměstská radnice:  průjezd vpravo, komora vlevo (kol. r. 1280)</a:t>
            </a:r>
          </a:p>
          <a:p>
            <a:pPr marL="0" indent="0">
              <a:buNone/>
            </a:pPr>
            <a:r>
              <a:rPr lang="cs-CZ" sz="1900" dirty="0"/>
              <a:t>                           Praha-Týn:  průjezd vlevo, komora vpravo</a:t>
            </a:r>
          </a:p>
          <a:p>
            <a:pPr marL="0" indent="0">
              <a:buNone/>
            </a:pPr>
            <a:r>
              <a:rPr lang="cs-CZ" sz="1900" dirty="0"/>
              <a:t>                        </a:t>
            </a:r>
          </a:p>
          <a:p>
            <a:r>
              <a:rPr lang="cs-CZ" sz="1900" b="1" dirty="0"/>
              <a:t>J. Muk  </a:t>
            </a:r>
            <a:r>
              <a:rPr lang="cs-CZ" sz="1900" dirty="0"/>
              <a:t>–  síně vznikaly současně s domy:   po celé šířce průčelí:    1. pol. 14. stol. </a:t>
            </a:r>
          </a:p>
          <a:p>
            <a:pPr marL="0" indent="0">
              <a:buNone/>
            </a:pPr>
            <a:r>
              <a:rPr lang="cs-CZ" sz="1900" dirty="0"/>
              <a:t>                  –  Domažlice, Slavonice, České Budějovice, Žatec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/>
              <a:t>Románské domy</a:t>
            </a:r>
            <a:r>
              <a:rPr lang="cs-CZ" sz="1900" dirty="0"/>
              <a:t>  –   </a:t>
            </a:r>
            <a:r>
              <a:rPr lang="cs-CZ" sz="1900" b="1" dirty="0"/>
              <a:t>přízemí:</a:t>
            </a:r>
            <a:r>
              <a:rPr lang="cs-CZ" sz="1900" dirty="0"/>
              <a:t>   částečně zahloubené, přístupné zpravidla vchodem (schodištěm) zvenčí </a:t>
            </a:r>
          </a:p>
          <a:p>
            <a:pPr marL="0" indent="0">
              <a:buNone/>
            </a:pPr>
            <a:r>
              <a:rPr lang="cs-CZ" sz="1900" dirty="0"/>
              <a:t>                                    –   </a:t>
            </a:r>
            <a:r>
              <a:rPr lang="cs-CZ" sz="1900" b="1" dirty="0"/>
              <a:t>horní patro:  </a:t>
            </a:r>
            <a:r>
              <a:rPr lang="cs-CZ" sz="1900" dirty="0"/>
              <a:t>obytné se vstupem vnějším schodištěm </a:t>
            </a:r>
          </a:p>
          <a:p>
            <a:pPr marL="0" indent="0">
              <a:buNone/>
            </a:pPr>
            <a:r>
              <a:rPr lang="cs-CZ" sz="1900" dirty="0"/>
              <a:t>                                    –   </a:t>
            </a:r>
            <a:r>
              <a:rPr lang="cs-CZ" sz="1900" b="1" dirty="0"/>
              <a:t>vícepatrové:   </a:t>
            </a:r>
            <a:r>
              <a:rPr lang="cs-CZ" sz="1900" dirty="0"/>
              <a:t>vnitřní schodiště (Praha) </a:t>
            </a:r>
          </a:p>
          <a:p>
            <a:pPr marL="0" indent="0">
              <a:buNone/>
            </a:pPr>
            <a:r>
              <a:rPr lang="cs-CZ" sz="1900" dirty="0"/>
              <a:t>                                    –   </a:t>
            </a:r>
            <a:r>
              <a:rPr lang="cs-CZ" sz="1900" b="1" dirty="0"/>
              <a:t>věžové:   </a:t>
            </a:r>
            <a:r>
              <a:rPr lang="cs-CZ" sz="1900" dirty="0"/>
              <a:t>jednoprostorové, kvadratického nebo obdélného půdorysu,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věž:  několik obytných pater (Bologna Řezno i Praha)</a:t>
            </a:r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66765"/>
            <a:ext cx="10515600" cy="122854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Městské domy</a:t>
            </a:r>
          </a:p>
        </p:txBody>
      </p:sp>
    </p:spTree>
    <p:extLst>
      <p:ext uri="{BB962C8B-B14F-4D97-AF65-F5344CB8AC3E}">
        <p14:creationId xmlns:p14="http://schemas.microsoft.com/office/powerpoint/2010/main" val="3659722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704850" y="523874"/>
            <a:ext cx="11487150" cy="62198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800" b="1" dirty="0"/>
              <a:t>Kamenné domy </a:t>
            </a:r>
            <a:r>
              <a:rPr lang="cs-CZ" altLang="cs-CZ" sz="1800" dirty="0"/>
              <a:t> –  </a:t>
            </a:r>
            <a:r>
              <a:rPr lang="cs-CZ" altLang="cs-CZ" sz="1800" dirty="0" err="1"/>
              <a:t>domus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lapidea</a:t>
            </a:r>
            <a:r>
              <a:rPr lang="cs-CZ" altLang="cs-CZ" sz="1800" dirty="0"/>
              <a:t>:   jedno-, dvou- či </a:t>
            </a:r>
            <a:r>
              <a:rPr lang="cs-CZ" altLang="cs-CZ" sz="1800" dirty="0" err="1"/>
              <a:t>víceprostorové</a:t>
            </a:r>
            <a:r>
              <a:rPr lang="cs-CZ" altLang="cs-CZ" sz="1800" dirty="0"/>
              <a:t> stavby obdélného či kvadratického půdorysu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–   Praha:  1/3 13. stol. kolem Staroměstského nám.       Brno: před pol. 13. stol.</a:t>
            </a:r>
          </a:p>
          <a:p>
            <a:pPr>
              <a:buNone/>
            </a:pPr>
            <a:r>
              <a:rPr lang="cs-CZ" altLang="cs-CZ" sz="1800" dirty="0"/>
              <a:t>                                       Jihlava:  první domy s loubím kolem pol. 13. stol.        Uherské Hradiště   2. pol. 13. stol.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Olomouc:  až 14. stol.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domovní znamení:   </a:t>
            </a:r>
            <a:r>
              <a:rPr lang="cs-CZ" altLang="cs-CZ" sz="1800" dirty="0" err="1"/>
              <a:t>identifikac</a:t>
            </a:r>
            <a:r>
              <a:rPr lang="cs-CZ" altLang="cs-CZ" sz="1800" dirty="0"/>
              <a:t> domů  (1392:  Václav IV. povolil štítařům malovat na domy štíty a znaky)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</a:t>
            </a:r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Konstrukce  </a:t>
            </a:r>
            <a:r>
              <a:rPr lang="cs-CZ" altLang="cs-CZ" sz="1800" dirty="0"/>
              <a:t>–  ze dřeva, hliněná podlaha, později kamenné podezdívky a hrázděné zdivo</a:t>
            </a:r>
          </a:p>
          <a:p>
            <a:pPr eaLnBrk="1" hangingPunct="1"/>
            <a:r>
              <a:rPr lang="cs-CZ" sz="1200" dirty="0"/>
              <a:t> </a:t>
            </a:r>
            <a:r>
              <a:rPr lang="cs-CZ" sz="1800" b="1" dirty="0"/>
              <a:t>Střechy</a:t>
            </a:r>
            <a:r>
              <a:rPr lang="cs-CZ" sz="1800" dirty="0"/>
              <a:t>  –   dřevěný šindel, (destičky, došky (sláma, rákosí), pálené tašky (prejzová) krytina, břidlice 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–   mezi střechami někdy ochranné zdi kvůli požáru 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–   štíty:  od 13. stol.:  zděné  (stupňovité)  </a:t>
            </a:r>
          </a:p>
          <a:p>
            <a:pPr eaLnBrk="1" hangingPunct="1"/>
            <a:r>
              <a:rPr lang="cs-CZ" altLang="cs-CZ" sz="1800" b="1" dirty="0"/>
              <a:t>Obytná místnost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jizba:  v patře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–   13./14. stol:  gotický dům:  rozšíření obytného prostoru nad loubí, podloubí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 </a:t>
            </a:r>
            <a:r>
              <a:rPr lang="cs-CZ" sz="1800" dirty="0"/>
              <a:t>15/16. stol.:  pozdně gotický dům se síní, vstupním portálem a schodištěm do sklepa a patra;  paláce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Komora</a:t>
            </a:r>
            <a:r>
              <a:rPr lang="cs-CZ" altLang="cs-CZ" sz="1800" dirty="0"/>
              <a:t>  –  sloužila jako skladovací i obytný prostor </a:t>
            </a:r>
          </a:p>
          <a:p>
            <a:pPr eaLnBrk="1" hangingPunct="1"/>
            <a:r>
              <a:rPr lang="cs-CZ" altLang="cs-CZ" sz="1800" b="1" dirty="0"/>
              <a:t> Zařízení interiéru  </a:t>
            </a:r>
            <a:r>
              <a:rPr lang="cs-CZ" altLang="cs-CZ" sz="1800" dirty="0"/>
              <a:t>–  stůl, lavice, truhla, od 15. stol. židle, vzácně skříň</a:t>
            </a:r>
          </a:p>
          <a:p>
            <a:pPr eaLnBrk="1" hangingPunct="1"/>
            <a:r>
              <a:rPr lang="cs-CZ" altLang="cs-CZ" sz="1800" b="1" dirty="0"/>
              <a:t> Krbové ohniště </a:t>
            </a:r>
            <a:r>
              <a:rPr lang="cs-CZ" altLang="cs-CZ" sz="1800" dirty="0"/>
              <a:t> –  od 13. stol.:   kachlová kamna nebo teplovzdušné topení</a:t>
            </a:r>
          </a:p>
          <a:p>
            <a:pPr eaLnBrk="1" hangingPunct="1"/>
            <a:r>
              <a:rPr lang="cs-CZ" altLang="cs-CZ" sz="1800" b="1" dirty="0"/>
              <a:t> Kuchyň  </a:t>
            </a:r>
            <a:r>
              <a:rPr lang="cs-CZ" altLang="cs-CZ" sz="1800" dirty="0"/>
              <a:t>–  černá:  oheň odcházel do půdního prostoru, od 14. stol. kamenné komíny</a:t>
            </a:r>
          </a:p>
          <a:p>
            <a:pPr eaLnBrk="1" hangingPunct="1"/>
            <a:r>
              <a:rPr lang="cs-CZ" altLang="cs-CZ" sz="1800" b="1" dirty="0"/>
              <a:t> Podloubí  </a:t>
            </a:r>
            <a:r>
              <a:rPr lang="cs-CZ" altLang="cs-CZ" sz="1800" dirty="0"/>
              <a:t>–  od konce 13. stol.:  Praha,  Kolín, Jihlava, Čáslav</a:t>
            </a:r>
          </a:p>
        </p:txBody>
      </p:sp>
    </p:spTree>
    <p:extLst>
      <p:ext uri="{BB962C8B-B14F-4D97-AF65-F5344CB8AC3E}">
        <p14:creationId xmlns:p14="http://schemas.microsoft.com/office/powerpoint/2010/main" val="1901170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1" y="628650"/>
            <a:ext cx="12220574" cy="665797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200" b="1" dirty="0"/>
              <a:t>Praha   </a:t>
            </a:r>
            <a:r>
              <a:rPr lang="cs-CZ" altLang="cs-CZ" sz="2100" dirty="0"/>
              <a:t>–  konec 12. – 1. třetina 13. stol.:  románské domy z kvádříkové opuky </a:t>
            </a:r>
          </a:p>
          <a:p>
            <a:pPr marL="0" indent="0">
              <a:buNone/>
            </a:pPr>
            <a:r>
              <a:rPr lang="cs-CZ" altLang="cs-CZ" sz="2100" dirty="0"/>
              <a:t>                   –  výzkumy:     Z. Dragoun, J. </a:t>
            </a:r>
            <a:r>
              <a:rPr lang="cs-CZ" altLang="cs-CZ" sz="2100" dirty="0" err="1"/>
              <a:t>Škabrada</a:t>
            </a:r>
            <a:r>
              <a:rPr lang="cs-CZ" altLang="cs-CZ" sz="2100" dirty="0"/>
              <a:t>, M. </a:t>
            </a:r>
            <a:r>
              <a:rPr lang="cs-CZ" altLang="cs-CZ" sz="2100" dirty="0" err="1"/>
              <a:t>Tryml</a:t>
            </a:r>
            <a:r>
              <a:rPr lang="cs-CZ" altLang="cs-CZ" sz="2100" dirty="0"/>
              <a:t>, </a:t>
            </a:r>
            <a:r>
              <a:rPr lang="cs-CZ" sz="2100" dirty="0"/>
              <a:t>2002:  Románské domy v Praze. Praha.</a:t>
            </a:r>
            <a:endParaRPr lang="cs-CZ" altLang="cs-CZ" sz="2100" dirty="0"/>
          </a:p>
          <a:p>
            <a:pPr marL="0" indent="0">
              <a:buNone/>
            </a:pPr>
            <a:r>
              <a:rPr lang="cs-CZ" altLang="cs-CZ" sz="2100" dirty="0"/>
              <a:t>                   –  1996-1998:   zpracován katalog pražských románských domů:  58 domů  </a:t>
            </a:r>
          </a:p>
          <a:p>
            <a:pPr marL="0" indent="0">
              <a:buNone/>
            </a:pPr>
            <a:r>
              <a:rPr lang="cs-CZ" altLang="cs-CZ" sz="2100" dirty="0"/>
              <a:t>                                               dochovány suterénní prostory jedno- i </a:t>
            </a:r>
            <a:r>
              <a:rPr lang="cs-CZ" altLang="cs-CZ" sz="2100" dirty="0" err="1"/>
              <a:t>víceprostorových</a:t>
            </a:r>
            <a:r>
              <a:rPr lang="cs-CZ" altLang="cs-CZ" sz="2100" dirty="0"/>
              <a:t> domů:  původně i dvou a trojpodlažních</a:t>
            </a:r>
          </a:p>
          <a:p>
            <a:pPr marL="0" indent="0">
              <a:buNone/>
            </a:pPr>
            <a:r>
              <a:rPr lang="cs-CZ" altLang="cs-CZ" sz="2100" dirty="0"/>
              <a:t>                –  předlohy:  západní Evropa:    Řezno, Braunschweig </a:t>
            </a:r>
          </a:p>
          <a:p>
            <a:pPr marL="0" indent="0">
              <a:buNone/>
            </a:pPr>
            <a:endParaRPr lang="cs-CZ" altLang="cs-CZ" sz="2100" dirty="0"/>
          </a:p>
          <a:p>
            <a:pPr marL="0" indent="0">
              <a:buNone/>
            </a:pPr>
            <a:r>
              <a:rPr lang="cs-CZ" altLang="cs-CZ" sz="2100" dirty="0"/>
              <a:t>                –  přes 70:     Staré Město  –  okolí náměstí:  Husova ul. (zemnice před pol. 13. stol.), Řetězová ul. (krby)</a:t>
            </a:r>
          </a:p>
          <a:p>
            <a:pPr marL="0" indent="0">
              <a:buNone/>
            </a:pPr>
            <a:r>
              <a:rPr lang="cs-CZ" sz="2100" dirty="0"/>
              <a:t>                                       Nové Město  –  nám. Republiky:   </a:t>
            </a:r>
            <a:r>
              <a:rPr lang="cs-CZ" sz="2100" b="0" i="0" u="none" strike="noStrike" baseline="0" dirty="0"/>
              <a:t>výzkum 1,5 ha, </a:t>
            </a:r>
            <a:r>
              <a:rPr lang="cs-CZ" sz="2100" b="0" i="0" u="none" strike="noStrike" baseline="0" dirty="0" err="1"/>
              <a:t>předlokační</a:t>
            </a:r>
            <a:r>
              <a:rPr lang="cs-CZ" sz="2100" b="0" i="0" u="none" strike="noStrike" baseline="0" dirty="0"/>
              <a:t> osídlení z pol. 12. stol.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                        2 kam. domy a dřevěné nepodsklepené, vyzdívané suterény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                         Sixtův dům – 13. a 14. stol.: parcelní zdi</a:t>
            </a:r>
          </a:p>
          <a:p>
            <a:pPr marL="0" indent="0">
              <a:buNone/>
            </a:pPr>
            <a:r>
              <a:rPr lang="cs-CZ" sz="2100" dirty="0"/>
              <a:t>                                       Malá Strana  –  několik domů v okolí Malostranského nám. </a:t>
            </a:r>
          </a:p>
          <a:p>
            <a:pPr marL="0" indent="0">
              <a:buNone/>
            </a:pPr>
            <a:r>
              <a:rPr lang="cs-CZ" sz="2100" dirty="0"/>
              <a:t>                </a:t>
            </a:r>
            <a:endParaRPr lang="cs-CZ" altLang="cs-CZ" sz="2100" dirty="0"/>
          </a:p>
          <a:p>
            <a:pPr marL="0" indent="0">
              <a:buNone/>
            </a:pPr>
            <a:r>
              <a:rPr lang="cs-CZ" sz="2100" dirty="0"/>
              <a:t>                –   kolem tržiště,  živelně vkládány do stávající zástavby:  nepravidelná </a:t>
            </a:r>
            <a:r>
              <a:rPr lang="cs-CZ" sz="2100" dirty="0" err="1"/>
              <a:t>dvorcová</a:t>
            </a:r>
            <a:r>
              <a:rPr lang="cs-CZ" sz="2100" dirty="0"/>
              <a:t> </a:t>
            </a:r>
            <a:r>
              <a:rPr lang="cs-CZ" sz="2100" dirty="0" err="1"/>
              <a:t>zásatavba</a:t>
            </a:r>
            <a:r>
              <a:rPr lang="cs-CZ" sz="2100" dirty="0"/>
              <a:t> </a:t>
            </a:r>
          </a:p>
          <a:p>
            <a:pPr marL="0" indent="0">
              <a:buNone/>
            </a:pPr>
            <a:r>
              <a:rPr lang="cs-CZ" sz="2100" dirty="0"/>
              <a:t>                –   vlastníci:  kupci a finančníci převážně německého původu: privilegium Soběslava II. (1174–78) </a:t>
            </a:r>
          </a:p>
          <a:p>
            <a:pPr marL="0" indent="0">
              <a:buNone/>
            </a:pPr>
            <a:r>
              <a:rPr lang="cs-CZ" sz="2100" dirty="0"/>
              <a:t>                –   na </a:t>
            </a:r>
            <a:r>
              <a:rPr lang="cs-CZ" sz="2100" dirty="0" err="1"/>
              <a:t>dvorcových</a:t>
            </a:r>
            <a:r>
              <a:rPr lang="cs-CZ" sz="2100" dirty="0"/>
              <a:t> parcelách vedle dřevěné zástavby, situované podél cest a hranic parcel</a:t>
            </a:r>
          </a:p>
          <a:p>
            <a:pPr marL="0" indent="0">
              <a:buNone/>
            </a:pPr>
            <a:r>
              <a:rPr lang="cs-CZ" sz="2100" dirty="0"/>
              <a:t>                –   úzké parcely s vjezdem do zadního dvora, kde byla hospodářská část se zahradou a studnou </a:t>
            </a:r>
          </a:p>
          <a:p>
            <a:pPr marL="0" indent="0">
              <a:buNone/>
            </a:pPr>
            <a:r>
              <a:rPr lang="cs-CZ" sz="2100" dirty="0"/>
              <a:t>                –   vstupy:  ze zadní nebo boční části parcely kamennými šíjemi, schodiště v síle zdi </a:t>
            </a:r>
          </a:p>
          <a:p>
            <a:pPr marL="0" indent="0">
              <a:buNone/>
            </a:pPr>
            <a:r>
              <a:rPr lang="cs-CZ" sz="2100" dirty="0"/>
              <a:t>                                    portály:  půlkruhové záklenky, vodorovné překlady</a:t>
            </a:r>
          </a:p>
          <a:p>
            <a:pPr marL="0" indent="0">
              <a:buNone/>
            </a:pPr>
            <a:r>
              <a:rPr lang="cs-CZ" sz="2200" dirty="0"/>
              <a:t> 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2085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4DAAD3-B607-C556-2D21-79BDA2EE9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28" t="19167" r="46953" b="8333"/>
          <a:stretch/>
        </p:blipFill>
        <p:spPr>
          <a:xfrm rot="5400000">
            <a:off x="1284889" y="-1361089"/>
            <a:ext cx="6879024" cy="96012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C8A09C-7FCC-0F9D-FA1E-1B76B01A42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28503" r="25238" b="27846"/>
          <a:stretch/>
        </p:blipFill>
        <p:spPr>
          <a:xfrm>
            <a:off x="9725026" y="266700"/>
            <a:ext cx="2126044" cy="29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6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ADD13F-5021-2D7B-7F10-836A54B7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457200"/>
            <a:ext cx="6371778" cy="59435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D90135-6252-F645-44FB-C4B6E2152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2" t="16528" r="28671" b="26276"/>
          <a:stretch/>
        </p:blipFill>
        <p:spPr>
          <a:xfrm>
            <a:off x="6707751" y="731507"/>
            <a:ext cx="5284223" cy="26799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900DEE-2074-F8EE-60ED-F9981118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935" y="1789043"/>
            <a:ext cx="9229039" cy="43193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D13C6D-D746-7C4D-0A38-2A71FC482514}"/>
              </a:ext>
            </a:extLst>
          </p:cNvPr>
          <p:cNvSpPr txBox="1"/>
          <p:nvPr/>
        </p:nvSpPr>
        <p:spPr>
          <a:xfrm>
            <a:off x="7134225" y="6108411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HelveticaCE"/>
              </a:rPr>
              <a:t>Praha 1-Staré Město, Týnská ulička </a:t>
            </a:r>
            <a:r>
              <a:rPr lang="cs-CZ" sz="1600" b="0" i="0" u="none" strike="noStrike" baseline="0" dirty="0">
                <a:latin typeface="HelveticaCE"/>
              </a:rPr>
              <a:t>čp. 1064/I, </a:t>
            </a:r>
          </a:p>
          <a:p>
            <a:pPr algn="l"/>
            <a:r>
              <a:rPr lang="cs-CZ" sz="1600" b="0" i="0" u="none" strike="noStrike" baseline="0" dirty="0">
                <a:latin typeface="HelveticaCE"/>
              </a:rPr>
              <a:t>nadzemní a základová partie kvádříkové zdi.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DC43AD0-DE66-91C9-7230-888E8BB462A5}"/>
              </a:ext>
            </a:extLst>
          </p:cNvPr>
          <p:cNvSpPr txBox="1"/>
          <p:nvPr/>
        </p:nvSpPr>
        <p:spPr>
          <a:xfrm>
            <a:off x="5088835" y="2842591"/>
            <a:ext cx="1325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Týnský dvůr</a:t>
            </a:r>
          </a:p>
        </p:txBody>
      </p:sp>
    </p:spTree>
    <p:extLst>
      <p:ext uri="{BB962C8B-B14F-4D97-AF65-F5344CB8AC3E}">
        <p14:creationId xmlns:p14="http://schemas.microsoft.com/office/powerpoint/2010/main" val="3531028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1C0147-E370-67C2-4947-63748C3E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2" r="49127" b="6185"/>
          <a:stretch/>
        </p:blipFill>
        <p:spPr>
          <a:xfrm>
            <a:off x="428009" y="1591196"/>
            <a:ext cx="5397357" cy="45153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369333-5F0E-2712-A8C3-C0B39186EB73}"/>
              </a:ext>
            </a:extLst>
          </p:cNvPr>
          <p:cNvSpPr txBox="1"/>
          <p:nvPr/>
        </p:nvSpPr>
        <p:spPr>
          <a:xfrm>
            <a:off x="643766" y="480532"/>
            <a:ext cx="6096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Románské domy ve dvorech s hospodářskými staveními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3AE3F5-7C77-4257-ADD4-31EF811A3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01" y="1354564"/>
            <a:ext cx="3041412" cy="41488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B9161-9179-4445-AFE3-1F7C623DF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57" y="317763"/>
            <a:ext cx="2856184" cy="19940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14616C-5393-438D-B74C-FC818CF7B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59" y="2487758"/>
            <a:ext cx="2856183" cy="19450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368C2A-48CC-4898-BFE9-4AEC82909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57" y="4565398"/>
            <a:ext cx="2856184" cy="20548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3659F1D-5908-4BB9-8A25-F4B8C34FC4AC}"/>
              </a:ext>
            </a:extLst>
          </p:cNvPr>
          <p:cNvSpPr txBox="1"/>
          <p:nvPr/>
        </p:nvSpPr>
        <p:spPr>
          <a:xfrm>
            <a:off x="5962010" y="5792691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Praha, nám. F. Kafky Dům č. 16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316A0D-E1BB-46B5-A2BB-BCD9B0A69E64}"/>
              </a:ext>
            </a:extLst>
          </p:cNvPr>
          <p:cNvSpPr txBox="1"/>
          <p:nvPr/>
        </p:nvSpPr>
        <p:spPr>
          <a:xfrm>
            <a:off x="9955657" y="1952089"/>
            <a:ext cx="16233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Spodní podlaží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401D197-AFF3-44C1-9666-55B6E572EFDB}"/>
              </a:ext>
            </a:extLst>
          </p:cNvPr>
          <p:cNvSpPr txBox="1"/>
          <p:nvPr/>
        </p:nvSpPr>
        <p:spPr>
          <a:xfrm>
            <a:off x="10342616" y="4063487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Latrína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7FD215-64FC-413A-8228-7A74D034D09C}"/>
              </a:ext>
            </a:extLst>
          </p:cNvPr>
          <p:cNvSpPr txBox="1"/>
          <p:nvPr/>
        </p:nvSpPr>
        <p:spPr>
          <a:xfrm>
            <a:off x="10342616" y="6196590"/>
            <a:ext cx="11773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Schodiště</a:t>
            </a:r>
          </a:p>
        </p:txBody>
      </p:sp>
    </p:spTree>
    <p:extLst>
      <p:ext uri="{BB962C8B-B14F-4D97-AF65-F5344CB8AC3E}">
        <p14:creationId xmlns:p14="http://schemas.microsoft.com/office/powerpoint/2010/main" val="2902975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1CB01E-A1AE-E937-4D36-247E8747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5411"/>
            <a:ext cx="10515600" cy="1211262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Gotický zděný dům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BB527-5408-24EC-E1E6-662249F2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000124"/>
            <a:ext cx="11630025" cy="5857875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Gotické  </a:t>
            </a:r>
            <a:r>
              <a:rPr lang="cs-CZ" sz="1800" dirty="0"/>
              <a:t>–  š. 3 až 10 m, d. až 25 m (včetně dvorku a hospodářských budov)</a:t>
            </a:r>
          </a:p>
          <a:p>
            <a:r>
              <a:rPr lang="cs-CZ" sz="1800" b="1" dirty="0"/>
              <a:t>3 základní typy:     </a:t>
            </a:r>
            <a:r>
              <a:rPr lang="cs-CZ" sz="1800" dirty="0"/>
              <a:t>a)   </a:t>
            </a:r>
            <a:r>
              <a:rPr lang="cs-CZ" sz="1800" b="1" dirty="0"/>
              <a:t>průjezdní</a:t>
            </a:r>
            <a:r>
              <a:rPr lang="cs-CZ" sz="1800" dirty="0"/>
              <a:t> (komorový)  –  starší s vjezdem do dvora</a:t>
            </a:r>
          </a:p>
          <a:p>
            <a:pPr marL="0" indent="0">
              <a:buNone/>
            </a:pPr>
            <a:r>
              <a:rPr lang="cs-CZ" sz="1800" dirty="0"/>
              <a:t>                                      b)   </a:t>
            </a:r>
            <a:r>
              <a:rPr lang="cs-CZ" sz="1800" b="1" dirty="0"/>
              <a:t>síňový</a:t>
            </a:r>
            <a:r>
              <a:rPr lang="cs-CZ" sz="1800" dirty="0"/>
              <a:t> </a:t>
            </a:r>
            <a:r>
              <a:rPr lang="cs-CZ" sz="1800" b="1" dirty="0"/>
              <a:t>s loubím </a:t>
            </a:r>
            <a:r>
              <a:rPr lang="cs-CZ" sz="1800" dirty="0"/>
              <a:t>–  mladší se síní (mázhauzem) v přední polovině domu</a:t>
            </a:r>
          </a:p>
          <a:p>
            <a:pPr marL="0" indent="0">
              <a:buNone/>
            </a:pPr>
            <a:r>
              <a:rPr lang="cs-CZ" sz="1800" dirty="0"/>
              <a:t>                                      c)   </a:t>
            </a:r>
            <a:r>
              <a:rPr lang="cs-CZ" sz="1800" b="1" dirty="0"/>
              <a:t>uzavřený</a:t>
            </a:r>
            <a:r>
              <a:rPr lang="cs-CZ" sz="1800" dirty="0"/>
              <a:t>  –  zástavbou kolem volného dvora </a:t>
            </a:r>
          </a:p>
          <a:p>
            <a:endParaRPr lang="cs-CZ" sz="1800" dirty="0"/>
          </a:p>
          <a:p>
            <a:r>
              <a:rPr lang="cs-CZ" sz="1800" b="1" dirty="0"/>
              <a:t>Patrový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přízemí:   </a:t>
            </a:r>
            <a:r>
              <a:rPr lang="cs-CZ" sz="1800" b="1" dirty="0"/>
              <a:t>síň (</a:t>
            </a:r>
            <a:r>
              <a:rPr lang="cs-CZ" sz="1800" b="1" dirty="0" err="1"/>
              <a:t>mázhaus</a:t>
            </a:r>
            <a:r>
              <a:rPr lang="cs-CZ" sz="1800" b="1" dirty="0"/>
              <a:t>):</a:t>
            </a:r>
            <a:r>
              <a:rPr lang="cs-CZ" sz="1800" dirty="0"/>
              <a:t>  vepředu s obchodem, dílnou nebo výčepem, většinou klenutá s průjezdem do dvora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podloubí:</a:t>
            </a:r>
            <a:r>
              <a:rPr lang="cs-CZ" sz="1800" dirty="0"/>
              <a:t>  zakrývalo průchod před domem a vstup do síně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sklep:  </a:t>
            </a:r>
            <a:r>
              <a:rPr lang="cs-CZ" sz="1800" dirty="0"/>
              <a:t>pod síní, i vícepodlažní, vstup z průjezdu, dvora i venkovního loubí, studna, sklady zboží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komora:</a:t>
            </a:r>
            <a:r>
              <a:rPr lang="cs-CZ" sz="1800" dirty="0"/>
              <a:t>  za síní,  většinou </a:t>
            </a:r>
            <a:r>
              <a:rPr lang="cs-CZ" sz="1800" dirty="0" err="1"/>
              <a:t>polozahloubená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dvůr:</a:t>
            </a:r>
            <a:r>
              <a:rPr lang="cs-CZ" sz="1800" dirty="0"/>
              <a:t>   dílenský provozní prostor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chlívky, hnojiště, stáje, kolny, stodola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zahrada s ovocnými stromy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–  </a:t>
            </a:r>
            <a:r>
              <a:rPr lang="cs-CZ" sz="1800" b="1" dirty="0">
                <a:solidFill>
                  <a:srgbClr val="FF0000"/>
                </a:solidFill>
              </a:rPr>
              <a:t>patro:</a:t>
            </a:r>
            <a:r>
              <a:rPr lang="cs-CZ" sz="1800" dirty="0"/>
              <a:t>  </a:t>
            </a:r>
            <a:r>
              <a:rPr lang="cs-CZ" sz="1800" b="1" dirty="0"/>
              <a:t>jizba (světnice):  </a:t>
            </a:r>
            <a:r>
              <a:rPr lang="cs-CZ" sz="1800" dirty="0"/>
              <a:t>obytný prostor s okny na ulici, i nad průjezdem, přístupný </a:t>
            </a:r>
            <a:r>
              <a:rPr lang="cs-CZ" sz="1800" dirty="0" err="1"/>
              <a:t>schodištěmv</a:t>
            </a:r>
            <a:r>
              <a:rPr lang="cs-CZ" sz="1800" dirty="0"/>
              <a:t>. v. 5 i více m.</a:t>
            </a:r>
          </a:p>
          <a:p>
            <a:pPr marL="0" indent="0">
              <a:buNone/>
            </a:pPr>
            <a:r>
              <a:rPr lang="pl-PL" sz="1200" dirty="0"/>
              <a:t>                                                       </a:t>
            </a:r>
            <a:r>
              <a:rPr lang="pl-PL" sz="1800" b="1" dirty="0"/>
              <a:t>kuchyně:  </a:t>
            </a:r>
            <a:r>
              <a:rPr lang="pl-PL" sz="1800" dirty="0"/>
              <a:t>u zdi do dvora  </a:t>
            </a:r>
          </a:p>
          <a:p>
            <a:pPr marL="0" indent="0">
              <a:buNone/>
            </a:pPr>
            <a:r>
              <a:rPr lang="pl-PL" sz="1800" dirty="0"/>
              <a:t>                                    </a:t>
            </a:r>
            <a:r>
              <a:rPr lang="pl-PL" sz="1800" b="1" dirty="0"/>
              <a:t>komory:</a:t>
            </a:r>
            <a:r>
              <a:rPr lang="pl-PL" sz="1800" dirty="0"/>
              <a:t>  na spaní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                   –  </a:t>
            </a:r>
            <a:r>
              <a:rPr lang="pl-PL" sz="1800" dirty="0">
                <a:solidFill>
                  <a:srgbClr val="FF0000"/>
                </a:solidFill>
              </a:rPr>
              <a:t>podkroví:</a:t>
            </a:r>
            <a:r>
              <a:rPr lang="pl-PL" sz="1800" dirty="0"/>
              <a:t>  </a:t>
            </a:r>
            <a:r>
              <a:rPr lang="pl-PL" sz="1800" b="1" dirty="0"/>
              <a:t>skladovací prostor</a:t>
            </a:r>
            <a:r>
              <a:rPr lang="pl-PL" sz="1800" dirty="0"/>
              <a:t>, původně </a:t>
            </a:r>
            <a:r>
              <a:rPr lang="cs-CZ" sz="1800" dirty="0"/>
              <a:t>sem ústil dýmník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štít:</a:t>
            </a:r>
            <a:r>
              <a:rPr lang="cs-CZ" sz="1800" dirty="0"/>
              <a:t>  vikýř (střešní konstrukce k prosvětlení půdy)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42787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94FAD32-8C43-0D63-55A6-1A239FD12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Německé právo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2000" b="1" dirty="0"/>
              <a:t>(ius </a:t>
            </a:r>
            <a:r>
              <a:rPr lang="cs-CZ" altLang="cs-CZ" sz="2000" b="1" dirty="0" err="1"/>
              <a:t>teutonicorum</a:t>
            </a:r>
            <a:r>
              <a:rPr lang="cs-CZ" altLang="cs-CZ" sz="2000" b="1" dirty="0"/>
              <a:t>)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B896C8B-0C9E-A3F4-422B-FEF640F81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8093" y="1295400"/>
            <a:ext cx="11424863" cy="6172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Emfyteuze</a:t>
            </a:r>
            <a:r>
              <a:rPr lang="cs-CZ" altLang="cs-CZ" sz="1800" b="1" dirty="0"/>
              <a:t> (něm. purkrecht</a:t>
            </a:r>
            <a:r>
              <a:rPr lang="cs-CZ" altLang="cs-CZ" sz="1800" dirty="0"/>
              <a:t>)  –  </a:t>
            </a:r>
            <a:r>
              <a:rPr lang="cs-CZ" altLang="cs-CZ" sz="1800" dirty="0" err="1"/>
              <a:t>zákupné</a:t>
            </a:r>
            <a:r>
              <a:rPr lang="cs-CZ" altLang="cs-CZ" sz="1800" dirty="0"/>
              <a:t> právo, které má původ v: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a) holandském právu, jež přinesli kolonisté v pol. 12. století ze Saska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b) právu franském, kterým se řídili kolonisté z Rakouska, Bavorska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1213</a:t>
            </a:r>
            <a:r>
              <a:rPr lang="cs-CZ" altLang="cs-CZ" sz="1800" dirty="0"/>
              <a:t>:  první doklad na Moravě – markrabě Jindřich Vladislav povolil užívání německého práva na statcích johanitů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Dědičný nájem pozemků  </a:t>
            </a:r>
            <a:r>
              <a:rPr lang="cs-CZ" altLang="cs-CZ" sz="1800" dirty="0"/>
              <a:t>–  vlastník:  získal za pronájem pozemků pevný příjem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–  nájemce:  mohl na pronajaté půdě dědičně hospodařit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–  cíl emfyteuze:  motivace nájemce k obdělávání půdy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     postupné převedení naturálních dávek na peněžní rentu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Základní nových vesnic</a:t>
            </a:r>
            <a:r>
              <a:rPr lang="cs-CZ" altLang="cs-CZ" sz="1800" dirty="0"/>
              <a:t>  –  olomoucký biskup </a:t>
            </a:r>
            <a:r>
              <a:rPr lang="cs-CZ" altLang="cs-CZ" sz="1800" b="1" dirty="0"/>
              <a:t>Bruno z </a:t>
            </a:r>
            <a:r>
              <a:rPr lang="cs-CZ" altLang="cs-CZ" sz="1800" b="1" dirty="0" err="1"/>
              <a:t>Schauenburka</a:t>
            </a:r>
            <a:r>
              <a:rPr lang="cs-CZ" altLang="cs-CZ" sz="1800" dirty="0"/>
              <a:t> (1245- 1281) na majetcích své diecéze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založil okolo 120 vsí na německých právech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>
            <a:extLst>
              <a:ext uri="{FF2B5EF4-FFF2-40B4-BE49-F238E27FC236}">
                <a16:creationId xmlns:a16="http://schemas.microsoft.com/office/drawing/2014/main" id="{86DF7033-0E25-A72F-BB1C-8C7816A6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2078"/>
            <a:ext cx="5619751" cy="62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048331C-70C1-648C-ADB0-F092455FB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26" y="498225"/>
            <a:ext cx="4904198" cy="249766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95D0652-6304-AC06-AE02-8DB73E9BFD4C}"/>
              </a:ext>
            </a:extLst>
          </p:cNvPr>
          <p:cNvSpPr txBox="1"/>
          <p:nvPr/>
        </p:nvSpPr>
        <p:spPr>
          <a:xfrm>
            <a:off x="1384131" y="3175405"/>
            <a:ext cx="35371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1" dirty="0"/>
              <a:t>Síňový (</a:t>
            </a:r>
            <a:r>
              <a:rPr lang="cs-CZ" sz="2400" b="1" dirty="0" err="1"/>
              <a:t>m</a:t>
            </a:r>
            <a:r>
              <a:rPr lang="cs-CZ" sz="2400" b="1" i="0" u="none" strike="noStrike" baseline="0" dirty="0" err="1"/>
              <a:t>ázhauzový</a:t>
            </a:r>
            <a:r>
              <a:rPr lang="cs-CZ" sz="2400" b="1" dirty="0"/>
              <a:t>)</a:t>
            </a:r>
            <a:r>
              <a:rPr lang="cs-CZ" sz="2400" b="1" i="0" u="none" strike="noStrike" baseline="0" dirty="0"/>
              <a:t>dům:</a:t>
            </a:r>
          </a:p>
          <a:p>
            <a:pPr algn="l"/>
            <a:endParaRPr lang="cs-CZ" sz="2400" b="1" i="0" u="none" strike="noStrike" baseline="0" dirty="0"/>
          </a:p>
          <a:p>
            <a:pPr algn="l"/>
            <a:r>
              <a:rPr lang="cs-CZ" sz="2400" b="0" i="0" u="none" strike="noStrike" baseline="0" dirty="0"/>
              <a:t>1 – Spojovací chodba</a:t>
            </a:r>
          </a:p>
          <a:p>
            <a:pPr algn="l"/>
            <a:r>
              <a:rPr lang="cs-CZ" sz="2400" b="0" i="0" u="none" strike="noStrike" baseline="0" dirty="0"/>
              <a:t>2 – </a:t>
            </a:r>
            <a:r>
              <a:rPr lang="cs-CZ" sz="2400" b="0" i="0" u="none" strike="noStrike" baseline="0" dirty="0" err="1"/>
              <a:t>Mázhaus</a:t>
            </a:r>
            <a:endParaRPr lang="cs-CZ" sz="2400" b="0" i="0" u="none" strike="noStrike" baseline="0" dirty="0"/>
          </a:p>
          <a:p>
            <a:pPr algn="l"/>
            <a:r>
              <a:rPr lang="cs-CZ" sz="2400" b="0" i="0" u="none" strike="noStrike" baseline="0" dirty="0"/>
              <a:t>3 – Zadní komora</a:t>
            </a:r>
          </a:p>
          <a:p>
            <a:pPr algn="l"/>
            <a:r>
              <a:rPr lang="cs-CZ" sz="2400" b="0" i="0" u="none" strike="noStrike" baseline="0" dirty="0"/>
              <a:t>4 – Schodiště do sklepa</a:t>
            </a:r>
          </a:p>
          <a:p>
            <a:pPr algn="l"/>
            <a:r>
              <a:rPr lang="cs-CZ" sz="2400" b="0" i="0" u="none" strike="noStrike" baseline="0" dirty="0"/>
              <a:t>5 – Schodiště do patra</a:t>
            </a:r>
          </a:p>
          <a:p>
            <a:pPr algn="l"/>
            <a:r>
              <a:rPr lang="cs-CZ" sz="2400" b="0" i="0" u="none" strike="noStrike" baseline="0" dirty="0"/>
              <a:t>6 – Dvůr</a:t>
            </a:r>
          </a:p>
          <a:p>
            <a:pPr algn="l"/>
            <a:r>
              <a:rPr lang="cs-CZ" sz="2400" b="0" i="0" u="none" strike="noStrike" baseline="0" dirty="0"/>
              <a:t>7 – Podloubí</a:t>
            </a:r>
            <a:endParaRPr lang="cs-CZ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849086" y="685800"/>
            <a:ext cx="11342914" cy="61722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Zadní trakty parcel: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Využití</a:t>
            </a:r>
            <a:r>
              <a:rPr lang="cs-CZ" altLang="cs-CZ" sz="1800" dirty="0"/>
              <a:t>  –   hospodářská a výrobní činnost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sklípky pro uchování potravin:  lednice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žlaby odváděly vodu, vodovodní potrubí, studny, cisterny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dvůr:   chlévy, stáje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parcely:   ohrazovány plotem (vyplétaný z proutí)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zahrádky v zadním traktu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–   hygienicko-sanitární funkce:  jímky – odpad, hnojiště, záchody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Jímka</a:t>
            </a:r>
            <a:r>
              <a:rPr lang="cs-CZ" altLang="cs-CZ" sz="1800" dirty="0"/>
              <a:t>  –  šachtovitý zahloubený objekt primárně určený k uložení fekálního odpadu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–  součást toaletního zařízení (hloubka 3–10 m)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–  obsahovaly také kuchyňský odpad včetně zbytků paliva z topenišť (nejstarší: Brno po r. 1200).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Hnojiště</a:t>
            </a:r>
            <a:r>
              <a:rPr lang="cs-CZ" altLang="cs-CZ" sz="1800" dirty="0"/>
              <a:t>  –  zahloubená </a:t>
            </a:r>
            <a:r>
              <a:rPr lang="cs-CZ" altLang="cs-CZ" sz="1800" dirty="0" err="1"/>
              <a:t>soujámí</a:t>
            </a:r>
            <a:r>
              <a:rPr lang="cs-CZ" altLang="cs-CZ" sz="1800" dirty="0"/>
              <a:t> s odpadem a mršinami uhynulých domácích zvířat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(Brno, Dominikánská ulice – 14. stol.; Uherské Hradiště – Otakarova ul.- pozdní 15. stol.).</a:t>
            </a:r>
          </a:p>
        </p:txBody>
      </p:sp>
    </p:spTree>
    <p:extLst>
      <p:ext uri="{BB962C8B-B14F-4D97-AF65-F5344CB8AC3E}">
        <p14:creationId xmlns:p14="http://schemas.microsoft.com/office/powerpoint/2010/main" val="3923414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Cechy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943" y="952499"/>
            <a:ext cx="11691257" cy="59721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1800" b="1" dirty="0"/>
              <a:t>Cechy</a:t>
            </a:r>
            <a:r>
              <a:rPr lang="cs-CZ" sz="1800" dirty="0"/>
              <a:t>   –   z něm. </a:t>
            </a:r>
            <a:r>
              <a:rPr lang="cs-CZ" sz="1800" dirty="0" err="1"/>
              <a:t>Zeichen</a:t>
            </a:r>
            <a:r>
              <a:rPr lang="cs-CZ" sz="1800" dirty="0"/>
              <a:t>:  sdružení řemeslníků a obchodníků jednoho řemesla kvůli ochraně před konkurencí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Josef Janáček, -    Přehled vývoje řemeslné výroby v českých zemích za feudalismu. Praha 1963.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Zikmund Winter   </a:t>
            </a:r>
            <a:r>
              <a:rPr lang="cs-CZ" sz="1800" dirty="0"/>
              <a:t>–   z náboženských bratrstev:  Dějiny řemesel a obchodu v Č. ve XIV. a XV. století, Praha 1909.</a:t>
            </a:r>
            <a:endParaRPr lang="cs-CZ" sz="1800" b="1" dirty="0"/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Bedřich Mendl   </a:t>
            </a:r>
            <a:r>
              <a:rPr lang="cs-CZ" sz="1800" dirty="0"/>
              <a:t>–   vznikaly z podnětu městské rady:  Počátky našich cechů, ČĆH 33, 1927, 1–13.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Hana Pátková   </a:t>
            </a:r>
            <a:r>
              <a:rPr lang="cs-CZ" sz="1800" dirty="0"/>
              <a:t>–   z náboženských bratrstev:  </a:t>
            </a:r>
            <a:r>
              <a:rPr lang="cs-CZ" sz="1800" dirty="0" err="1"/>
              <a:t>Bratrstvie</a:t>
            </a:r>
            <a:r>
              <a:rPr lang="cs-CZ" sz="1800" dirty="0"/>
              <a:t> ke cti </a:t>
            </a:r>
            <a:r>
              <a:rPr lang="cs-CZ" sz="1800" dirty="0" err="1"/>
              <a:t>Božie</a:t>
            </a:r>
            <a:r>
              <a:rPr lang="cs-CZ" sz="1800" dirty="0"/>
              <a:t>. Praha 2000.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rozlišuje cech (hospodářské zájmy) a </a:t>
            </a:r>
            <a:r>
              <a:rPr lang="cs-CZ" sz="1800" dirty="0" err="1"/>
              <a:t>bratsrstvo</a:t>
            </a:r>
            <a:r>
              <a:rPr lang="cs-CZ" sz="1800" dirty="0"/>
              <a:t> (náboženské)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–  dohled nad živností:  kvalita a ceny výrobků, nákup surovin a odbyt výrobků + slavení svátků a poutí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–  </a:t>
            </a:r>
            <a:r>
              <a:rPr lang="cs-CZ" sz="1800" b="1" dirty="0"/>
              <a:t>tzv. zachovací list:  </a:t>
            </a:r>
            <a:r>
              <a:rPr lang="cs-CZ" sz="1800" dirty="0"/>
              <a:t>podmínky přijetí do cechu –  městské občanství, z plné rodiny, pokřtění, mravnost</a:t>
            </a: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Výhody řemeslné organizace:</a:t>
            </a:r>
          </a:p>
          <a:p>
            <a:pPr marL="0" indent="0">
              <a:buNone/>
              <a:defRPr/>
            </a:pPr>
            <a:r>
              <a:rPr lang="cs-CZ" sz="1800" dirty="0"/>
              <a:t>      –  lépe eliminovaly konkurenci cizích řemeslníků a diktovaly ceny spotřebitelům  </a:t>
            </a:r>
          </a:p>
          <a:p>
            <a:pPr marL="0" indent="0">
              <a:buNone/>
              <a:defRPr/>
            </a:pPr>
            <a:r>
              <a:rPr lang="cs-CZ" sz="1800" dirty="0"/>
              <a:t>      –  plynule zásobovaly vnitřní trh (potravinářská řemesla) </a:t>
            </a:r>
          </a:p>
          <a:p>
            <a:pPr marL="0" indent="0">
              <a:buNone/>
              <a:defRPr/>
            </a:pPr>
            <a:r>
              <a:rPr lang="cs-CZ" sz="1800" dirty="0"/>
              <a:t>      –  vandrování tovaryšů (tzv. odpuštění):  zdokonalení v řemesle, přinášelo inovace (novinky)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1318</a:t>
            </a:r>
            <a:r>
              <a:rPr lang="cs-CZ" sz="1800" dirty="0"/>
              <a:t>  –  cechovní organizace krejčích na Starém městě pražském</a:t>
            </a:r>
          </a:p>
          <a:p>
            <a:pPr eaLnBrk="1" hangingPunct="1">
              <a:defRPr/>
            </a:pPr>
            <a:r>
              <a:rPr lang="cs-CZ" sz="1800" b="1" dirty="0"/>
              <a:t>1337 </a:t>
            </a:r>
            <a:r>
              <a:rPr lang="cs-CZ" sz="1800" dirty="0"/>
              <a:t> –  řezníci v Českých Budějovicích (schválil Jan Lucemburský)</a:t>
            </a:r>
          </a:p>
        </p:txBody>
      </p:sp>
    </p:spTree>
    <p:extLst>
      <p:ext uri="{BB962C8B-B14F-4D97-AF65-F5344CB8AC3E}">
        <p14:creationId xmlns:p14="http://schemas.microsoft.com/office/powerpoint/2010/main" val="3017472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048" y="942761"/>
            <a:ext cx="11686952" cy="562927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Organizační hierarchie</a:t>
            </a:r>
            <a:r>
              <a:rPr lang="cs-CZ" sz="1800" dirty="0"/>
              <a:t>  –  trojstupňová:   </a:t>
            </a:r>
            <a:r>
              <a:rPr lang="cs-CZ" sz="1800" b="1" dirty="0"/>
              <a:t>mistr  –  tovaryš  –  učedník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Učedník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lat. </a:t>
            </a:r>
            <a:r>
              <a:rPr lang="cs-CZ" sz="1800" dirty="0" err="1"/>
              <a:t>discipulus</a:t>
            </a:r>
            <a:r>
              <a:rPr lang="cs-CZ" sz="1800" dirty="0"/>
              <a:t>:  10 až 12 let, za učení se platily poplatky, za vstup do cechu tzv. památné, služba 2 – 6 let</a:t>
            </a:r>
          </a:p>
          <a:p>
            <a:pPr eaLnBrk="1" hangingPunct="1"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Tovaryš</a:t>
            </a:r>
            <a:r>
              <a:rPr lang="cs-CZ" sz="1800" b="1" dirty="0"/>
              <a:t>  </a:t>
            </a:r>
            <a:r>
              <a:rPr lang="cs-CZ" sz="1800" dirty="0"/>
              <a:t>–  lat. fámulus:  pracoval v dílně mistra a pak se ucházel o členství v cechu (nemajetný  = věčný tovaryš)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tzv. </a:t>
            </a:r>
            <a:r>
              <a:rPr lang="cs-CZ" sz="1800" dirty="0" err="1"/>
              <a:t>šenkovní</a:t>
            </a:r>
            <a:r>
              <a:rPr lang="cs-CZ" sz="1800" dirty="0"/>
              <a:t> cechy:  povinnost vandru   (od 16. stol. rozdělení na </a:t>
            </a:r>
            <a:r>
              <a:rPr lang="cs-CZ" sz="1800" dirty="0" err="1"/>
              <a:t>šenkovní</a:t>
            </a:r>
            <a:r>
              <a:rPr lang="cs-CZ" sz="1800" dirty="0"/>
              <a:t> a </a:t>
            </a:r>
            <a:r>
              <a:rPr lang="cs-CZ" sz="1800" dirty="0" err="1"/>
              <a:t>nešenkovní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tzv. </a:t>
            </a:r>
            <a:r>
              <a:rPr lang="cs-CZ" sz="1800" dirty="0" err="1"/>
              <a:t>vandrovní</a:t>
            </a:r>
            <a:r>
              <a:rPr lang="cs-CZ" sz="1800" dirty="0"/>
              <a:t>:  ve městě přivítán v cechovní hospodě, kde ukázal </a:t>
            </a:r>
            <a:r>
              <a:rPr lang="cs-CZ" sz="1800" dirty="0" err="1"/>
              <a:t>výušní</a:t>
            </a:r>
            <a:r>
              <a:rPr lang="cs-CZ" sz="1800" dirty="0"/>
              <a:t> list a byla mu nabídnuta práce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když práce nebyla, dostal příspěvek tzv. </a:t>
            </a:r>
            <a:r>
              <a:rPr lang="cs-CZ" sz="1800" dirty="0" err="1"/>
              <a:t>schenk</a:t>
            </a:r>
            <a:r>
              <a:rPr lang="cs-CZ" sz="1800" dirty="0"/>
              <a:t> (z něm. </a:t>
            </a:r>
            <a:r>
              <a:rPr lang="cs-CZ" sz="1800" dirty="0" err="1"/>
              <a:t>Geschenk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termín „</a:t>
            </a:r>
            <a:r>
              <a:rPr lang="cs-CZ" sz="1800" dirty="0" err="1"/>
              <a:t>schenk</a:t>
            </a:r>
            <a:r>
              <a:rPr lang="cs-CZ" sz="1800" dirty="0"/>
              <a:t>“ se přenesl na cechy s povinným vandrem (krejčí, kožešníci, koželuzi, truhláři)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16. stol.:  odešel-li od mistra bez vysvětlení, už ve městě práci nedostal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vandr trestní:  ukládán, aby se naučili dobrým způsobům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Mistr</a:t>
            </a:r>
            <a:r>
              <a:rPr lang="cs-CZ" sz="1800" b="1" dirty="0"/>
              <a:t>  </a:t>
            </a:r>
            <a:r>
              <a:rPr lang="cs-CZ" sz="1800" dirty="0"/>
              <a:t>–  plnoprávný člen cechu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podmínky přijetí:    legitimní původ (z manželského lože), složení mistrovské zkoušky (tzv. mistrovský kus)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zaplacení poplatku ( tzv. příjemné; většinou osvobozeni synové mistrů)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odevzdání stanoveného množství vosku a pohoštění členů cechu (tzv. svačina)</a:t>
            </a:r>
          </a:p>
          <a:p>
            <a:pPr eaLnBrk="1" hangingPunct="1"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396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551" y="790575"/>
            <a:ext cx="11601450" cy="60674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1800" b="1" dirty="0"/>
              <a:t>Starší nebo starší přísežný  </a:t>
            </a:r>
            <a:r>
              <a:rPr lang="cs-CZ" sz="1800" dirty="0"/>
              <a:t>–   stál v čele cechu</a:t>
            </a:r>
          </a:p>
          <a:p>
            <a:pPr eaLnBrk="1" hangingPunct="1">
              <a:defRPr/>
            </a:pPr>
            <a:r>
              <a:rPr lang="cs-CZ" sz="1800" b="1" dirty="0"/>
              <a:t>Cechmistr  </a:t>
            </a:r>
            <a:r>
              <a:rPr lang="cs-CZ" sz="1800" dirty="0"/>
              <a:t> –   řídil život uvnitř cechu, (i 2 –3), soudní pravomoc nad členy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Poplatky</a:t>
            </a:r>
            <a:r>
              <a:rPr lang="cs-CZ" sz="1800" dirty="0"/>
              <a:t>   –  4 x ročně (o tzv. suchých dnech - postních)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za přijetí mistra, složení mistrovské zkoušky, přijetí učedníka a vyučení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za pronájem hospody, kde se členové cechu scházeli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za mši, almužny, výpomoc v nouzi (požár, nemoc)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společné hostiny, pořízení cechovních dokumentů, nákup surovin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Fušeři (</a:t>
            </a:r>
            <a:r>
              <a:rPr lang="cs-CZ" sz="1800" b="1" dirty="0" err="1"/>
              <a:t>stolíři</a:t>
            </a:r>
            <a:r>
              <a:rPr lang="cs-CZ" sz="1800" b="1" dirty="0"/>
              <a:t>, hudlaři)   </a:t>
            </a:r>
            <a:r>
              <a:rPr lang="cs-CZ" sz="1800" dirty="0"/>
              <a:t>–   řemeslníci stojící mimo cech (domácí výrobci)</a:t>
            </a:r>
          </a:p>
          <a:p>
            <a:pPr eaLnBrk="1" hangingPunct="1">
              <a:defRPr/>
            </a:pPr>
            <a:r>
              <a:rPr lang="cs-CZ" sz="1800" b="1" dirty="0"/>
              <a:t>Dvorští řemeslníci   </a:t>
            </a:r>
            <a:r>
              <a:rPr lang="cs-CZ" sz="1800" dirty="0"/>
              <a:t>–   pracovali přímo pro vrchnost (necechovní)</a:t>
            </a:r>
          </a:p>
          <a:p>
            <a:pPr eaLnBrk="1" hangingPunct="1">
              <a:defRPr/>
            </a:pPr>
            <a:r>
              <a:rPr lang="cs-CZ" sz="1800" b="1" dirty="0"/>
              <a:t>Židovští řemeslníci </a:t>
            </a:r>
            <a:r>
              <a:rPr lang="cs-CZ" sz="1800" b="1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 výroba košer potravin, oděvů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1731 </a:t>
            </a:r>
            <a:r>
              <a:rPr lang="cs-CZ" sz="1800" dirty="0"/>
              <a:t> –  generální řemeslnický patent (inkorporace necechovních řemeslníků)</a:t>
            </a:r>
          </a:p>
          <a:p>
            <a:pPr eaLnBrk="1" hangingPunct="1">
              <a:defRPr/>
            </a:pPr>
            <a:r>
              <a:rPr lang="cs-CZ" sz="1800" b="1" dirty="0"/>
              <a:t>1739</a:t>
            </a:r>
            <a:r>
              <a:rPr lang="cs-CZ" sz="1800" dirty="0"/>
              <a:t>  –  sjednocení cechovních zřízení (jednotná statuta, pevné poplatky…)</a:t>
            </a:r>
          </a:p>
          <a:p>
            <a:pPr eaLnBrk="1" hangingPunct="1">
              <a:defRPr/>
            </a:pPr>
            <a:r>
              <a:rPr lang="cs-CZ" sz="1800" b="1" dirty="0"/>
              <a:t>1859</a:t>
            </a:r>
            <a:r>
              <a:rPr lang="cs-CZ" sz="1800" dirty="0"/>
              <a:t>  –  částečné zrušení cechů </a:t>
            </a:r>
          </a:p>
          <a:p>
            <a:pPr eaLnBrk="1" hangingPunct="1">
              <a:defRPr/>
            </a:pPr>
            <a:r>
              <a:rPr lang="cs-CZ" sz="1800" b="1" dirty="0"/>
              <a:t>1872</a:t>
            </a:r>
            <a:r>
              <a:rPr lang="cs-CZ" sz="1800" dirty="0"/>
              <a:t>  –  úplné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196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3538" y="268326"/>
            <a:ext cx="4298878" cy="1325563"/>
          </a:xfrm>
        </p:spPr>
        <p:txBody>
          <a:bodyPr/>
          <a:lstStyle/>
          <a:p>
            <a:r>
              <a:rPr lang="cs-CZ" dirty="0"/>
              <a:t>   </a:t>
            </a:r>
            <a:r>
              <a:rPr lang="cs-CZ" sz="3200" b="1" dirty="0">
                <a:solidFill>
                  <a:srgbClr val="FF0000"/>
                </a:solidFill>
              </a:rPr>
              <a:t>Cechovní symbolika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507" y="1786408"/>
            <a:ext cx="6518097" cy="4140484"/>
          </a:xfrm>
        </p:spPr>
        <p:txBody>
          <a:bodyPr>
            <a:normAutofit/>
          </a:bodyPr>
          <a:lstStyle/>
          <a:p>
            <a:r>
              <a:rPr lang="cs-CZ" sz="1800" b="1" dirty="0"/>
              <a:t>Znak</a:t>
            </a:r>
            <a:r>
              <a:rPr lang="cs-CZ" sz="1800" dirty="0"/>
              <a:t>  –  symboly řemesel </a:t>
            </a:r>
          </a:p>
          <a:p>
            <a:pPr marL="0" indent="0">
              <a:buNone/>
            </a:pPr>
            <a:r>
              <a:rPr lang="cs-CZ" sz="1800" dirty="0"/>
              <a:t>                   (pracovní nástroje, patroni či světci, výrobky aj.)</a:t>
            </a:r>
          </a:p>
          <a:p>
            <a:r>
              <a:rPr lang="cs-CZ" sz="1800" b="1" dirty="0"/>
              <a:t>Pečeť</a:t>
            </a:r>
            <a:r>
              <a:rPr lang="cs-CZ" sz="1800" dirty="0"/>
              <a:t> – sloužila k signování dokumentů</a:t>
            </a:r>
          </a:p>
          <a:p>
            <a:r>
              <a:rPr lang="cs-CZ" sz="1800" b="1" dirty="0"/>
              <a:t>Korouhve a prapory  </a:t>
            </a:r>
            <a:r>
              <a:rPr lang="cs-CZ" sz="1800" dirty="0"/>
              <a:t>–  reprezentační funkce: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nosily se při různých oslavách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(procesí nebo pohřby)</a:t>
            </a:r>
          </a:p>
          <a:p>
            <a:r>
              <a:rPr lang="cs-CZ" sz="1800" b="1" dirty="0"/>
              <a:t>Cechovní truhla  </a:t>
            </a:r>
            <a:r>
              <a:rPr lang="cs-CZ" sz="1800" dirty="0"/>
              <a:t>–  zvaná „matka“, k uložení dokumentů </a:t>
            </a:r>
          </a:p>
          <a:p>
            <a:pPr marL="0" indent="0">
              <a:buNone/>
            </a:pPr>
            <a:r>
              <a:rPr lang="cs-CZ" sz="1800" dirty="0"/>
              <a:t>                                   –  otevřením se začínalo jednání </a:t>
            </a:r>
          </a:p>
          <a:p>
            <a:r>
              <a:rPr lang="cs-CZ" sz="1800" b="1" dirty="0"/>
              <a:t>Cechovní znamení</a:t>
            </a:r>
            <a:r>
              <a:rPr lang="cs-CZ" sz="1800" dirty="0"/>
              <a:t>  –  odznak cechu na vývěsních štítech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(ševci – bota, kováři – podkova)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1AFAFE4-F86A-4F9F-804E-FE593F0F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19792" r="30087" b="20833"/>
          <a:stretch>
            <a:fillRect/>
          </a:stretch>
        </p:blipFill>
        <p:spPr bwMode="auto">
          <a:xfrm>
            <a:off x="8560726" y="2878858"/>
            <a:ext cx="3193767" cy="337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upload.wikimedia.org/wikipedia/commons/thumb/7/7b/Fischer.jpg/220px-Fischer.jpg">
            <a:extLst>
              <a:ext uri="{FF2B5EF4-FFF2-40B4-BE49-F238E27FC236}">
                <a16:creationId xmlns:a16="http://schemas.microsoft.com/office/drawing/2014/main" id="{118DA7D4-2256-48C9-ADE6-26ED0F89B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76" y="361426"/>
            <a:ext cx="1319902" cy="15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0A40602B-D51F-4082-BDD5-72929A4A1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18748" r="39374" b="20834"/>
          <a:stretch>
            <a:fillRect/>
          </a:stretch>
        </p:blipFill>
        <p:spPr bwMode="auto">
          <a:xfrm>
            <a:off x="6597630" y="2171051"/>
            <a:ext cx="15351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236A6A-D3EB-48B2-826A-2058D13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18748" r="26888" b="20834"/>
          <a:stretch>
            <a:fillRect/>
          </a:stretch>
        </p:blipFill>
        <p:spPr bwMode="auto">
          <a:xfrm>
            <a:off x="9181106" y="91263"/>
            <a:ext cx="2347356" cy="225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DC832A-A48F-48D8-B693-22E573BF8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2937" y="2342446"/>
            <a:ext cx="3779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1791: </a:t>
            </a: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korouhev</a:t>
            </a:r>
            <a:r>
              <a:rPr lang="cs-CZ" altLang="cs-CZ" sz="1800" dirty="0">
                <a:latin typeface="+mn-lt"/>
              </a:rPr>
              <a:t> pražských hrnčířů</a:t>
            </a:r>
          </a:p>
        </p:txBody>
      </p:sp>
      <p:sp>
        <p:nvSpPr>
          <p:cNvPr id="9" name="TextovéPole 11">
            <a:extLst>
              <a:ext uri="{FF2B5EF4-FFF2-40B4-BE49-F238E27FC236}">
                <a16:creationId xmlns:a16="http://schemas.microsoft.com/office/drawing/2014/main" id="{A34DDC95-05C0-4287-9999-D940007D0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436" y="1801163"/>
            <a:ext cx="19090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Znak</a:t>
            </a:r>
            <a:r>
              <a:rPr lang="cs-CZ" altLang="cs-CZ" sz="1800" dirty="0">
                <a:latin typeface="+mn-lt"/>
              </a:rPr>
              <a:t> cechu rybářů</a:t>
            </a:r>
          </a:p>
        </p:txBody>
      </p:sp>
      <p:sp>
        <p:nvSpPr>
          <p:cNvPr id="10" name="TextovéPole 8">
            <a:extLst>
              <a:ext uri="{FF2B5EF4-FFF2-40B4-BE49-F238E27FC236}">
                <a16:creationId xmlns:a16="http://schemas.microsoft.com/office/drawing/2014/main" id="{CE447129-4769-41D7-85A9-7FCB7369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223" y="5926892"/>
            <a:ext cx="4380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1671: </a:t>
            </a: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cechovní odznak: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          f</a:t>
            </a: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erule</a:t>
            </a: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1800" dirty="0">
                <a:latin typeface="+mn-lt"/>
              </a:rPr>
              <a:t>pražských tesařů</a:t>
            </a:r>
          </a:p>
        </p:txBody>
      </p:sp>
      <p:sp>
        <p:nvSpPr>
          <p:cNvPr id="11" name="TextovéPole 5">
            <a:extLst>
              <a:ext uri="{FF2B5EF4-FFF2-40B4-BE49-F238E27FC236}">
                <a16:creationId xmlns:a16="http://schemas.microsoft.com/office/drawing/2014/main" id="{C07BB065-947E-4F1D-9E33-14F7884C9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3721" y="6282703"/>
            <a:ext cx="3787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1691: </a:t>
            </a:r>
            <a:r>
              <a:rPr lang="cs-CZ" altLang="cs-CZ" sz="1800" dirty="0">
                <a:solidFill>
                  <a:srgbClr val="FF0000"/>
                </a:solidFill>
              </a:rPr>
              <a:t>pokladna</a:t>
            </a:r>
            <a:r>
              <a:rPr lang="cs-CZ" altLang="cs-CZ" sz="1800" dirty="0"/>
              <a:t> pražských zlatníků </a:t>
            </a:r>
          </a:p>
        </p:txBody>
      </p:sp>
    </p:spTree>
    <p:extLst>
      <p:ext uri="{BB962C8B-B14F-4D97-AF65-F5344CB8AC3E}">
        <p14:creationId xmlns:p14="http://schemas.microsoft.com/office/powerpoint/2010/main" val="444308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868950" y="0"/>
            <a:ext cx="10294766" cy="11430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                      </a:t>
            </a:r>
            <a:br>
              <a:rPr lang="cs-CZ" altLang="cs-CZ" dirty="0"/>
            </a:br>
            <a:r>
              <a:rPr lang="cs-CZ" altLang="cs-CZ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Vznik a vývoj církevní organizace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419" y="1143000"/>
            <a:ext cx="11801582" cy="57149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Říše:</a:t>
            </a:r>
            <a:r>
              <a:rPr lang="cs-CZ" sz="1800" b="1" dirty="0"/>
              <a:t>  </a:t>
            </a:r>
            <a:r>
              <a:rPr lang="cs-CZ" sz="1800" dirty="0"/>
              <a:t> </a:t>
            </a:r>
            <a:r>
              <a:rPr lang="cs-CZ" sz="1800" b="1" dirty="0"/>
              <a:t>962:  Ota I. Veliký </a:t>
            </a:r>
            <a:r>
              <a:rPr lang="cs-CZ" sz="1800" dirty="0"/>
              <a:t>obnovil říši Karla Velikého:  </a:t>
            </a:r>
            <a:r>
              <a:rPr lang="cs-CZ" sz="1800" b="1" dirty="0"/>
              <a:t>Svatá říše římská:  </a:t>
            </a:r>
            <a:r>
              <a:rPr lang="cs-CZ" sz="1800" dirty="0"/>
              <a:t>korunován papežem Janem XII. císařem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Čechy:</a:t>
            </a:r>
            <a:r>
              <a:rPr lang="cs-CZ" sz="1800" b="1" dirty="0"/>
              <a:t>    973   </a:t>
            </a:r>
            <a:r>
              <a:rPr lang="cs-CZ" sz="1800" dirty="0"/>
              <a:t>–  založeno </a:t>
            </a:r>
            <a:r>
              <a:rPr lang="cs-CZ" sz="1800" b="1" dirty="0"/>
              <a:t>pražské biskupství:   </a:t>
            </a:r>
            <a:r>
              <a:rPr lang="cs-CZ" sz="1800" dirty="0"/>
              <a:t>spadalo pod arcibiskupství v Mohuči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 dříve nelze hovořit o církevní organizaci, církevní suverenita (už nespadalo pod biskupství v Řezně)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 první pražský biskup:  </a:t>
            </a:r>
            <a:r>
              <a:rPr lang="cs-CZ" sz="1800" b="1" dirty="0"/>
              <a:t>Dětmar</a:t>
            </a:r>
            <a:r>
              <a:rPr lang="cs-CZ" sz="1800" dirty="0"/>
              <a:t> (výchova kněží, svěcení kostelů), druhý:  Slavníkovec </a:t>
            </a:r>
            <a:r>
              <a:rPr lang="cs-CZ" sz="1800" b="1" dirty="0"/>
              <a:t>Vojtěch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1045, 1048  </a:t>
            </a:r>
            <a:r>
              <a:rPr lang="cs-CZ" sz="1800" dirty="0"/>
              <a:t>(falza z 13. stol.)  –   Břetislav I. daroval biskupství statky kolem Rajhradu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  <a:r>
              <a:rPr lang="cs-CZ" sz="1800" b="1" dirty="0"/>
              <a:t>1046</a:t>
            </a:r>
            <a:r>
              <a:rPr lang="cs-CZ" sz="1800" dirty="0"/>
              <a:t>  (falzum z 12. stol.)  –  </a:t>
            </a:r>
            <a:r>
              <a:rPr lang="cs-CZ" sz="1800" b="1" dirty="0"/>
              <a:t>kapitula ve Staré Boleslavi </a:t>
            </a:r>
            <a:r>
              <a:rPr lang="cs-CZ" sz="1800" dirty="0"/>
              <a:t>dostává majetky na Hodonínsku a Břeclavsku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  <a:endParaRPr lang="cs-CZ" sz="1800" b="1" dirty="0"/>
          </a:p>
          <a:p>
            <a:pPr>
              <a:defRPr/>
            </a:pPr>
            <a:r>
              <a:rPr lang="cs-CZ" sz="1800" b="1" dirty="0" err="1"/>
              <a:t>Velkofarní</a:t>
            </a:r>
            <a:r>
              <a:rPr lang="cs-CZ" sz="1800" b="1" dirty="0"/>
              <a:t> organizace  </a:t>
            </a:r>
            <a:r>
              <a:rPr lang="cs-CZ" sz="1800" dirty="0"/>
              <a:t>–  </a:t>
            </a:r>
            <a:r>
              <a:rPr lang="cs-CZ" sz="1800" b="1" dirty="0"/>
              <a:t>hradská soustava:</a:t>
            </a:r>
            <a:r>
              <a:rPr lang="cs-CZ" sz="1800" dirty="0"/>
              <a:t>  velký územní rozsah působnosti hradských kostelů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</a:t>
            </a:r>
            <a:r>
              <a:rPr lang="cs-CZ" sz="1800" b="1" dirty="0"/>
              <a:t>10. – 11. stol.:</a:t>
            </a:r>
            <a:r>
              <a:rPr lang="cs-CZ" sz="1800" dirty="0"/>
              <a:t>  </a:t>
            </a:r>
            <a:r>
              <a:rPr lang="cs-CZ" sz="1800" dirty="0" err="1"/>
              <a:t>arcipryšt</a:t>
            </a:r>
            <a:r>
              <a:rPr lang="cs-CZ" sz="1800" dirty="0"/>
              <a:t> (arcipresbyter) -  tj. arcikněz byl závislý na knížeti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 </a:t>
            </a:r>
            <a:r>
              <a:rPr lang="cs-CZ" sz="1800" b="1" dirty="0"/>
              <a:t>od 12. stol. :  Arcijáhenství  </a:t>
            </a:r>
            <a:r>
              <a:rPr lang="cs-CZ" sz="1800" dirty="0"/>
              <a:t>–  nezávislé na světské moci:  za biskupa Jindřicha Zdíka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–  mezičlánek mezi farnostmi a diecézí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–  arcijáhni (</a:t>
            </a:r>
            <a:r>
              <a:rPr lang="cs-CZ" sz="1800" dirty="0" err="1"/>
              <a:t>archidiakoni</a:t>
            </a:r>
            <a:r>
              <a:rPr lang="cs-CZ" sz="1800" dirty="0"/>
              <a:t>):  jmenování biskupem ze členů kapituly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starost o nižší klérus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spojení mezi biskupy a farními kostely </a:t>
            </a:r>
          </a:p>
        </p:txBody>
      </p:sp>
    </p:spTree>
    <p:extLst>
      <p:ext uri="{BB962C8B-B14F-4D97-AF65-F5344CB8AC3E}">
        <p14:creationId xmlns:p14="http://schemas.microsoft.com/office/powerpoint/2010/main" val="2413202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36C9C2-6E03-4B3D-8550-11A6FB464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0" y="842482"/>
            <a:ext cx="11647470" cy="6565186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Morava:    Olomouc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po zániku VM se světské i církevní nobility stáhly do bezpečí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VM nálezy:  </a:t>
            </a:r>
            <a:r>
              <a:rPr lang="cs-CZ" sz="1800" b="1" dirty="0"/>
              <a:t>Křížkovského ul.  </a:t>
            </a:r>
            <a:r>
              <a:rPr lang="cs-CZ" sz="1800" dirty="0"/>
              <a:t>–   v jámě </a:t>
            </a:r>
            <a:r>
              <a:rPr lang="cs-CZ" sz="1800" dirty="0" err="1"/>
              <a:t>sekerovitá</a:t>
            </a:r>
            <a:r>
              <a:rPr lang="cs-CZ" sz="1800" dirty="0"/>
              <a:t> hřivna, keramika z pol. 10.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–     kamenná destička s rytinou muže s křížem (kněz,  z oltáře ?)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Třída 1. máje</a:t>
            </a:r>
            <a:r>
              <a:rPr lang="cs-CZ" sz="1800" dirty="0"/>
              <a:t>  –  velmožský dvorec:   množství artefaktů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Předhradí</a:t>
            </a:r>
            <a:r>
              <a:rPr lang="cs-CZ" sz="1800" dirty="0"/>
              <a:t>  –  od katedrály sv. Václava po  Muzeum umění: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úlomky tašek (krytina VM stavby z 9.  stol.), malty, vitráží, stylus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              </a:t>
            </a:r>
            <a:r>
              <a:rPr lang="cs-CZ" sz="1800" b="1" dirty="0"/>
              <a:t>976 </a:t>
            </a:r>
            <a:r>
              <a:rPr lang="cs-CZ" sz="1800" dirty="0"/>
              <a:t>  –   v pramenech uvedeni dva moravští biskupové na synodě v Mohuči</a:t>
            </a: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              1063 </a:t>
            </a:r>
            <a:r>
              <a:rPr lang="cs-CZ" sz="1800" dirty="0"/>
              <a:t> –  </a:t>
            </a:r>
            <a:r>
              <a:rPr lang="cs-CZ" sz="1800" b="1" dirty="0"/>
              <a:t> </a:t>
            </a:r>
            <a:r>
              <a:rPr lang="cs-CZ" sz="1800" dirty="0"/>
              <a:t>vznik (obnoveného) biskupství  v Olomouci jako soukromé fundace Vratislava II. (1061-1092)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  <a:r>
              <a:rPr lang="cs-CZ" sz="1800" b="1" dirty="0"/>
              <a:t>1146  </a:t>
            </a:r>
            <a:r>
              <a:rPr lang="cs-CZ" sz="1800" dirty="0"/>
              <a:t>–  </a:t>
            </a:r>
            <a:r>
              <a:rPr lang="cs-CZ" sz="1800" b="1" dirty="0"/>
              <a:t>Jindřich Zdík:  </a:t>
            </a:r>
            <a:r>
              <a:rPr lang="cs-CZ" sz="1800" dirty="0"/>
              <a:t>od knížete získal imunitu pro statky olomouckého biskupství:  centralizace správy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všechny hradské (tzv. </a:t>
            </a:r>
            <a:r>
              <a:rPr lang="cs-CZ" sz="1800" dirty="0" err="1"/>
              <a:t>velkofarní</a:t>
            </a:r>
            <a:r>
              <a:rPr lang="cs-CZ" sz="1800" dirty="0"/>
              <a:t>) kostely podřízeny novému biskupskému chrámu sv. Václava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na olomouckém hradě, kam bylo přeneseno sídlo biskupství od kostela sv. Petra na Předhradí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rozšíření kapituly:   arcipresbyteři se stali kanovníky katedrálního chrámu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–</a:t>
            </a:r>
            <a:r>
              <a:rPr lang="cs-CZ" sz="1800" b="1" dirty="0"/>
              <a:t>  majetek kapituly:  </a:t>
            </a:r>
            <a:r>
              <a:rPr lang="cs-CZ" sz="1800" dirty="0"/>
              <a:t>proboštství, kanovnické prebendy, kostel sv. Václava, vlastní majetek biskupa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výčet biskupských držav uveden v tzv. Zdíkově listině (1141)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32571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064" y="626724"/>
            <a:ext cx="11739936" cy="623127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 1)  </a:t>
            </a:r>
            <a:r>
              <a:rPr lang="cs-CZ" sz="2200" b="1" dirty="0">
                <a:solidFill>
                  <a:srgbClr val="FF0000"/>
                </a:solidFill>
              </a:rPr>
              <a:t>Období  emancipačního boje:</a:t>
            </a:r>
            <a:r>
              <a:rPr lang="cs-CZ" sz="2200" b="1" dirty="0"/>
              <a:t>   </a:t>
            </a:r>
            <a:r>
              <a:rPr lang="cs-CZ" sz="2200" b="1" dirty="0">
                <a:solidFill>
                  <a:srgbClr val="FF0000"/>
                </a:solidFill>
              </a:rPr>
              <a:t>10. – poč. 13. stol.:</a:t>
            </a:r>
          </a:p>
          <a:p>
            <a:pPr marL="0" indent="0">
              <a:buNone/>
              <a:defRPr/>
            </a:pP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900" dirty="0"/>
              <a:t>          </a:t>
            </a:r>
            <a:r>
              <a:rPr lang="cs-CZ" sz="1900" b="1" dirty="0"/>
              <a:t>–  S</a:t>
            </a:r>
            <a:r>
              <a:rPr lang="cs-CZ" sz="1900" b="1" dirty="0">
                <a:solidFill>
                  <a:srgbClr val="231F20"/>
                </a:solidFill>
                <a:effectLst/>
              </a:rPr>
              <a:t>tředověká farní síť :</a:t>
            </a:r>
            <a:r>
              <a:rPr lang="cs-CZ" sz="1900" dirty="0">
                <a:solidFill>
                  <a:srgbClr val="231F20"/>
                </a:solidFill>
                <a:effectLst/>
              </a:rPr>
              <a:t>    vývoj navázal na tzv. velko-farní systém, v němž základní církevní správu zajišťovaly</a:t>
            </a:r>
          </a:p>
          <a:p>
            <a:pPr marL="0" indent="0">
              <a:buNone/>
              <a:defRPr/>
            </a:pPr>
            <a:r>
              <a:rPr lang="cs-CZ" sz="1900" dirty="0">
                <a:solidFill>
                  <a:srgbClr val="231F20"/>
                </a:solidFill>
                <a:effectLst/>
              </a:rPr>
              <a:t>                                                        kostely na zeměpanských hradech </a:t>
            </a:r>
            <a:r>
              <a:rPr lang="cs-CZ" sz="2000" dirty="0"/>
              <a:t>(povolení pro Vysokou u KH)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       10. a 11. stol.:  </a:t>
            </a:r>
            <a:r>
              <a:rPr lang="cs-CZ" sz="2000" dirty="0"/>
              <a:t>platila </a:t>
            </a:r>
            <a:r>
              <a:rPr lang="cs-CZ" sz="2000" b="1" dirty="0"/>
              <a:t> tzv. zakladatelská práva fundátorů </a:t>
            </a:r>
            <a:r>
              <a:rPr lang="cs-CZ" sz="2000" dirty="0"/>
              <a:t>(vlastníků)</a:t>
            </a:r>
            <a:r>
              <a:rPr lang="cs-CZ" sz="2000" b="1" dirty="0"/>
              <a:t>:</a:t>
            </a:r>
          </a:p>
          <a:p>
            <a:pPr marL="0" indent="0">
              <a:buNone/>
              <a:defRPr/>
            </a:pPr>
            <a:r>
              <a:rPr lang="cs-CZ" sz="1900" dirty="0">
                <a:solidFill>
                  <a:srgbClr val="231F20"/>
                </a:solidFill>
              </a:rPr>
              <a:t>                                                        </a:t>
            </a:r>
            <a:r>
              <a:rPr lang="cs-CZ" sz="1900" b="1" dirty="0">
                <a:solidFill>
                  <a:srgbClr val="231F20"/>
                </a:solidFill>
              </a:rPr>
              <a:t>1</a:t>
            </a:r>
            <a:r>
              <a:rPr lang="cs-CZ" sz="1900" b="1" dirty="0">
                <a:solidFill>
                  <a:srgbClr val="231F20"/>
                </a:solidFill>
                <a:effectLst/>
              </a:rPr>
              <a:t>2. stol.: </a:t>
            </a:r>
            <a:r>
              <a:rPr lang="cs-CZ" sz="1900" dirty="0">
                <a:solidFill>
                  <a:srgbClr val="231F20"/>
                </a:solidFill>
                <a:effectLst/>
              </a:rPr>
              <a:t>   osamostatněním </a:t>
            </a:r>
            <a:r>
              <a:rPr lang="cs-CZ" sz="1900" dirty="0" err="1">
                <a:solidFill>
                  <a:srgbClr val="231F20"/>
                </a:solidFill>
                <a:effectLst/>
              </a:rPr>
              <a:t>nehradských</a:t>
            </a:r>
            <a:r>
              <a:rPr lang="cs-CZ" sz="1900" dirty="0">
                <a:solidFill>
                  <a:srgbClr val="231F20"/>
                </a:solidFill>
                <a:effectLst/>
              </a:rPr>
              <a:t> (venkovských) kostelů vzniká </a:t>
            </a:r>
            <a:r>
              <a:rPr lang="cs-CZ" sz="1900" b="1" dirty="0">
                <a:solidFill>
                  <a:srgbClr val="231F20"/>
                </a:solidFill>
                <a:effectLst/>
              </a:rPr>
              <a:t>farní organizace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</a:t>
            </a:r>
            <a:r>
              <a:rPr lang="cs-CZ" sz="1800" b="1" dirty="0"/>
              <a:t>1222:  Velké privilegium české církve:</a:t>
            </a:r>
            <a:r>
              <a:rPr lang="cs-CZ" sz="1800" dirty="0"/>
              <a:t>  vlastník se změnil na patrona s omezenými právy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a)  </a:t>
            </a:r>
            <a:r>
              <a:rPr lang="cs-CZ" sz="1800" b="1" dirty="0"/>
              <a:t>panovník</a:t>
            </a:r>
            <a:r>
              <a:rPr lang="cs-CZ" sz="1800" dirty="0"/>
              <a:t>   –   fiskální politika  (lat. </a:t>
            </a:r>
            <a:r>
              <a:rPr lang="cs-CZ" sz="1800" dirty="0" err="1"/>
              <a:t>fiscus</a:t>
            </a:r>
            <a:r>
              <a:rPr lang="cs-CZ" sz="1800" dirty="0"/>
              <a:t>, původně košík, později státní pokladna):  daně a poplatky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 regál:  nárok na důchod z uprázdněného beneficia  (+ </a:t>
            </a:r>
            <a:r>
              <a:rPr lang="cs-CZ" sz="1800" dirty="0" err="1"/>
              <a:t>spolia</a:t>
            </a:r>
            <a:r>
              <a:rPr lang="cs-CZ" sz="1800" dirty="0"/>
              <a:t>:  na majetek zemřelého duchovního)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</a:t>
            </a:r>
            <a:r>
              <a:rPr lang="cs-CZ" sz="1800" b="1" dirty="0"/>
              <a:t>Hradské kostely  </a:t>
            </a:r>
            <a:r>
              <a:rPr lang="cs-CZ" sz="1800" dirty="0"/>
              <a:t>–</a:t>
            </a:r>
            <a:r>
              <a:rPr lang="cs-CZ" sz="1800" b="1" dirty="0"/>
              <a:t>   tzv. vlastnické kostely:  </a:t>
            </a:r>
            <a:r>
              <a:rPr lang="cs-CZ" sz="1800" dirty="0"/>
              <a:t>stavebník disponoval majetkem kostela a ustanovoval kněze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</a:t>
            </a:r>
            <a:r>
              <a:rPr lang="cs-CZ" sz="1800" dirty="0"/>
              <a:t>–    </a:t>
            </a:r>
            <a:r>
              <a:rPr lang="cs-CZ" sz="1800" b="1" dirty="0"/>
              <a:t>do konce 10. stol.:  </a:t>
            </a:r>
            <a:r>
              <a:rPr lang="cs-CZ" sz="1800" dirty="0"/>
              <a:t>pouze ve správních centrech provincií (hradiště)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–    </a:t>
            </a:r>
            <a:r>
              <a:rPr lang="cs-CZ" sz="1800" b="1" dirty="0"/>
              <a:t>tzv. farní </a:t>
            </a:r>
            <a:r>
              <a:rPr lang="cs-CZ" sz="1800" b="1" dirty="0" err="1"/>
              <a:t>přímus</a:t>
            </a:r>
            <a:r>
              <a:rPr lang="cs-CZ" sz="1800" b="1" dirty="0"/>
              <a:t>:  </a:t>
            </a:r>
            <a:r>
              <a:rPr lang="cs-CZ" sz="1800" dirty="0"/>
              <a:t>povinnost věřících vykonávat náboženské úkony ve svém kostele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–    </a:t>
            </a:r>
            <a:r>
              <a:rPr lang="cs-CZ" sz="1800" b="1" dirty="0"/>
              <a:t>svátosti:</a:t>
            </a:r>
            <a:r>
              <a:rPr lang="cs-CZ" sz="1800" dirty="0"/>
              <a:t>  křest, biřmování, svátost oltářní, zpověď, manželství, poslední pomazání 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kněžské svěcení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b)  </a:t>
            </a:r>
            <a:r>
              <a:rPr lang="cs-CZ" sz="1800" b="1" dirty="0"/>
              <a:t>šlechta</a:t>
            </a:r>
            <a:r>
              <a:rPr lang="cs-CZ" sz="1800" dirty="0"/>
              <a:t>  –  </a:t>
            </a:r>
            <a:r>
              <a:rPr lang="cs-CZ" sz="1800" b="1" dirty="0"/>
              <a:t>od konce 11. stol.: </a:t>
            </a:r>
            <a:r>
              <a:rPr lang="cs-CZ" sz="1800" dirty="0"/>
              <a:t>  soukromé (vlastnické) kostely (konec 12. stol. oratoře bez farních práv)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c)  </a:t>
            </a:r>
            <a:r>
              <a:rPr lang="cs-CZ" sz="1800" b="1" dirty="0"/>
              <a:t>církev</a:t>
            </a:r>
            <a:r>
              <a:rPr lang="cs-CZ" sz="1800" dirty="0"/>
              <a:t>  –  </a:t>
            </a:r>
            <a:r>
              <a:rPr lang="cs-CZ" sz="1800" b="1" dirty="0"/>
              <a:t>10. a 11. stol.:</a:t>
            </a:r>
            <a:r>
              <a:rPr lang="cs-CZ" sz="1800" dirty="0"/>
              <a:t>  kláštery, pražské nebo olomoucké biskupství,</a:t>
            </a:r>
          </a:p>
          <a:p>
            <a:pPr marL="0" indent="0">
              <a:buNone/>
              <a:defRPr/>
            </a:pPr>
            <a:r>
              <a:rPr lang="cs-CZ" sz="1800" dirty="0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16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418" y="349321"/>
            <a:ext cx="11801583" cy="6709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Změny </a:t>
            </a:r>
            <a:r>
              <a:rPr lang="cs-CZ" sz="2000" b="1" dirty="0" err="1">
                <a:solidFill>
                  <a:srgbClr val="FF0000"/>
                </a:solidFill>
              </a:rPr>
              <a:t>velkofarní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oranizace</a:t>
            </a:r>
            <a:r>
              <a:rPr lang="cs-CZ" sz="2000" b="1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Pol. 12. stol.  </a:t>
            </a:r>
            <a:r>
              <a:rPr lang="cs-CZ" sz="1800" dirty="0"/>
              <a:t>–  rozklad staré farní organizace a vznik nových kostelů v rámci </a:t>
            </a:r>
            <a:r>
              <a:rPr lang="cs-CZ" sz="1800" dirty="0" err="1"/>
              <a:t>arcidiakonátú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–  </a:t>
            </a:r>
            <a:r>
              <a:rPr lang="cs-CZ" sz="1800" b="1" dirty="0"/>
              <a:t>děkanáty:  </a:t>
            </a:r>
            <a:r>
              <a:rPr lang="cs-CZ" sz="1800" dirty="0"/>
              <a:t>mezičlánky mezi biskupstvím a arcijáhny a venkovskými plebány (venkovskými farami)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některé soukromé kaple nabyly charakter veřejných svatyň (</a:t>
            </a:r>
            <a:r>
              <a:rPr lang="cs-CZ" sz="1800" dirty="0" err="1"/>
              <a:t>empora</a:t>
            </a:r>
            <a:r>
              <a:rPr lang="cs-CZ" sz="1800" dirty="0"/>
              <a:t>, patronátní pán)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</a:t>
            </a:r>
            <a:r>
              <a:rPr lang="cs-CZ" sz="1800" b="1" dirty="0"/>
              <a:t>kapituly s arciknězi </a:t>
            </a:r>
            <a:r>
              <a:rPr lang="cs-CZ" sz="1800" dirty="0"/>
              <a:t>u  velkých kostelů:  1039: St. Boleslav, 1057: Litoměřice, 1070: Vyšehrad, 1125: Mělník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Kolonizační řády 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většinou z Německa (Podunají, Bavorsko, Hesensko):   </a:t>
            </a:r>
            <a:r>
              <a:rPr lang="cs-CZ" sz="1800" b="1" dirty="0"/>
              <a:t>benediktini, cisterciáci a premonstráti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 centra kultury, vzdělanosti a hospodářské činnosti:  kultivace duchovní i krajiny (kolonizace)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1. vlna zakládání klášterů</a:t>
            </a:r>
            <a:r>
              <a:rPr lang="cs-CZ" sz="1800" dirty="0"/>
              <a:t>   –   </a:t>
            </a:r>
            <a:r>
              <a:rPr lang="cs-CZ" sz="1800" b="1" dirty="0"/>
              <a:t>10. až pol. 12. stol:  benediktínské  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 kolonizace:   Soběslav I. a Vladislav II.), olomoucký biskup Zdík a šlechta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</a:t>
            </a:r>
            <a:r>
              <a:rPr lang="cs-CZ" sz="1800" b="1" dirty="0"/>
              <a:t>976:</a:t>
            </a:r>
            <a:r>
              <a:rPr lang="cs-CZ" sz="1800" dirty="0"/>
              <a:t>  klášter u kostela sv. Jiří na Pražském hradě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 </a:t>
            </a:r>
            <a:r>
              <a:rPr lang="cs-CZ" sz="1800" b="1" dirty="0"/>
              <a:t>993:</a:t>
            </a:r>
            <a:r>
              <a:rPr lang="cs-CZ" sz="1800" dirty="0"/>
              <a:t>  Břevnovský klášter (arciopatství sv. Vojtěcha a sv. Markéty)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   </a:t>
            </a:r>
            <a:r>
              <a:rPr lang="cs-CZ" sz="1800" b="1" dirty="0"/>
              <a:t>999:</a:t>
            </a:r>
            <a:r>
              <a:rPr lang="cs-CZ" sz="1800" dirty="0"/>
              <a:t>  </a:t>
            </a:r>
            <a:r>
              <a:rPr lang="pt-BR" sz="1800" dirty="0"/>
              <a:t>klášter sv. Jana</a:t>
            </a:r>
            <a:r>
              <a:rPr lang="cs-CZ" sz="1800" dirty="0"/>
              <a:t> </a:t>
            </a:r>
            <a:r>
              <a:rPr lang="pt-BR" sz="1800" dirty="0"/>
              <a:t>Křtitele na Ostrově u Davle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  </a:t>
            </a:r>
            <a:r>
              <a:rPr lang="cs-CZ" sz="1800" b="1" dirty="0"/>
              <a:t>1078:</a:t>
            </a:r>
            <a:r>
              <a:rPr lang="cs-CZ" sz="1800" dirty="0"/>
              <a:t>  Hradisko u Olomouce  (1151:  převzali premonstráti)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  </a:t>
            </a:r>
            <a:r>
              <a:rPr lang="cs-CZ" sz="1800" b="1" dirty="0"/>
              <a:t>1101:</a:t>
            </a:r>
            <a:r>
              <a:rPr lang="cs-CZ" sz="1800" dirty="0"/>
              <a:t>  Porta </a:t>
            </a:r>
            <a:r>
              <a:rPr lang="cs-CZ" sz="1800" dirty="0" err="1"/>
              <a:t>coeli</a:t>
            </a:r>
            <a:r>
              <a:rPr lang="cs-CZ" sz="1800" dirty="0"/>
              <a:t> v Předklášteří u Třebíče  (76 vsí na Znojemsku a Brněnsku)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8936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-85725"/>
            <a:ext cx="8229600" cy="12954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Systém zemědělské výroby</a:t>
            </a:r>
          </a:p>
        </p:txBody>
      </p:sp>
      <p:sp>
        <p:nvSpPr>
          <p:cNvPr id="101379" name="Rectangle 5"/>
          <p:cNvSpPr>
            <a:spLocks noGrp="1" noChangeArrowheads="1"/>
          </p:cNvSpPr>
          <p:nvPr>
            <p:ph idx="1"/>
          </p:nvPr>
        </p:nvSpPr>
        <p:spPr>
          <a:xfrm>
            <a:off x="836022" y="1095375"/>
            <a:ext cx="11116492" cy="576262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800" b="1" dirty="0"/>
              <a:t>Žárové zemědělství</a:t>
            </a:r>
            <a:r>
              <a:rPr lang="cs-CZ" altLang="cs-CZ" sz="1800" dirty="0"/>
              <a:t>  </a:t>
            </a:r>
            <a:r>
              <a:rPr lang="cs-CZ" sz="1800" dirty="0"/>
              <a:t>– </a:t>
            </a:r>
            <a:r>
              <a:rPr lang="cs-CZ" altLang="cs-CZ" sz="1800" dirty="0"/>
              <a:t>  nejjednodušší způsob získání půdy  </a:t>
            </a:r>
          </a:p>
          <a:p>
            <a:pPr>
              <a:buNone/>
            </a:pPr>
            <a:r>
              <a:rPr lang="cs-CZ" sz="1800" dirty="0"/>
              <a:t>                                         –</a:t>
            </a:r>
            <a:r>
              <a:rPr lang="cs-CZ" altLang="cs-CZ" sz="1800" dirty="0"/>
              <a:t>   oheň snadno uvolňoval půdu k zemědělské činnosti  (neodstranil kořeny)</a:t>
            </a:r>
          </a:p>
          <a:p>
            <a:pPr>
              <a:buNone/>
            </a:pPr>
            <a:r>
              <a:rPr lang="cs-CZ" altLang="cs-CZ" sz="1800" dirty="0"/>
              <a:t>                                         </a:t>
            </a:r>
            <a:r>
              <a:rPr lang="cs-CZ" sz="1800" dirty="0"/>
              <a:t>–</a:t>
            </a:r>
            <a:r>
              <a:rPr lang="cs-CZ" altLang="cs-CZ" sz="1800" dirty="0"/>
              <a:t>   pozitivní vliv na půdní živiny:   výnosy klesají po 20-30 letech na 60-80 %</a:t>
            </a:r>
          </a:p>
          <a:p>
            <a:pPr>
              <a:buNone/>
            </a:pPr>
            <a:r>
              <a:rPr lang="cs-CZ" altLang="cs-CZ" sz="1800" dirty="0"/>
              <a:t>                                         </a:t>
            </a:r>
            <a:r>
              <a:rPr lang="cs-CZ" sz="1800" dirty="0"/>
              <a:t>–</a:t>
            </a:r>
            <a:r>
              <a:rPr lang="cs-CZ" altLang="cs-CZ" sz="1800" dirty="0"/>
              <a:t>   úprava půdní kyselosti, likvidace škůdců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Přílohové zemědělství</a:t>
            </a:r>
            <a:r>
              <a:rPr lang="cs-CZ" altLang="cs-CZ" sz="1800" dirty="0"/>
              <a:t>   </a:t>
            </a:r>
            <a:r>
              <a:rPr lang="cs-CZ" sz="1800" dirty="0"/>
              <a:t>–</a:t>
            </a:r>
            <a:r>
              <a:rPr lang="cs-CZ" altLang="cs-CZ" sz="1800" dirty="0"/>
              <a:t>  v raném středověku:  část zemědělské půdy ponechána ladem (pastviny)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Trojpolní zemědělství</a:t>
            </a:r>
            <a:r>
              <a:rPr lang="cs-CZ" altLang="cs-CZ" sz="1800" dirty="0"/>
              <a:t>   </a:t>
            </a:r>
            <a:r>
              <a:rPr lang="cs-CZ" sz="1800" dirty="0"/>
              <a:t>–</a:t>
            </a:r>
            <a:r>
              <a:rPr lang="cs-CZ" altLang="cs-CZ" sz="1800" dirty="0"/>
              <a:t>   2 přístupy:    a) starší:   střídání ozim – jař – úhor jedním hospodářem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b) mladší:   regulované </a:t>
            </a:r>
            <a:r>
              <a:rPr lang="cs-CZ" altLang="cs-CZ" sz="1800" dirty="0" err="1"/>
              <a:t>trojpolí</a:t>
            </a:r>
            <a:r>
              <a:rPr lang="cs-CZ" altLang="cs-CZ" sz="1800" dirty="0"/>
              <a:t>  –  hospodář měl svůj díl v každé z třetině polností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Plužina</a:t>
            </a:r>
            <a:r>
              <a:rPr lang="cs-CZ" altLang="cs-CZ" sz="1800" dirty="0"/>
              <a:t>   –  v extravilánu (zázemí) vesnice:  veškerá obdělávaná i neobdělávaná zemědělská půda </a:t>
            </a:r>
          </a:p>
          <a:p>
            <a:pPr marL="0" indent="0">
              <a:buNone/>
            </a:pPr>
            <a:endParaRPr lang="cs-CZ" altLang="cs-CZ" sz="1800" dirty="0"/>
          </a:p>
          <a:p>
            <a:pPr>
              <a:defRPr/>
            </a:pPr>
            <a:r>
              <a:rPr lang="pl-PL" sz="1800" b="1" dirty="0"/>
              <a:t>Spotřeba obilí:       </a:t>
            </a:r>
            <a:r>
              <a:rPr lang="pl-PL" sz="1800" dirty="0"/>
              <a:t>člověk/rok:     </a:t>
            </a:r>
            <a:r>
              <a:rPr lang="cs-CZ" sz="1800" dirty="0"/>
              <a:t>250 kg </a:t>
            </a:r>
            <a:r>
              <a:rPr lang="pl-PL" sz="1800" dirty="0"/>
              <a:t>zrna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                 výnos úrody:  900 kg/ha (300 kg osiva) + ú</a:t>
            </a:r>
            <a:r>
              <a:rPr lang="cs-CZ" sz="1800" dirty="0"/>
              <a:t>hor =  </a:t>
            </a:r>
            <a:r>
              <a:rPr lang="pl-PL" sz="1800" dirty="0"/>
              <a:t>3,75 ha polí</a:t>
            </a:r>
          </a:p>
          <a:p>
            <a:pPr marL="0" indent="0">
              <a:buNone/>
              <a:defRPr/>
            </a:pPr>
            <a:r>
              <a:rPr lang="pl-PL" sz="1800" dirty="0"/>
              <a:t>                                      1 grunt:   cca 16 ha  (s úhorem);      6 až 10 t/rok</a:t>
            </a:r>
          </a:p>
          <a:p>
            <a:pPr marL="0" indent="0">
              <a:buNone/>
            </a:pPr>
            <a:r>
              <a:rPr lang="cs-CZ" sz="1800" dirty="0"/>
              <a:t>                                      rodina (6 dospělých + 3 děti):  2 t/rok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651022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9EDB3-3F51-4BF0-A0E6-0F899DA27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31" y="667820"/>
            <a:ext cx="11647470" cy="6190180"/>
          </a:xfrm>
        </p:spPr>
        <p:txBody>
          <a:bodyPr>
            <a:normAutofit lnSpcReduction="10000"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Premonstrátské kláštery: </a:t>
            </a:r>
          </a:p>
          <a:p>
            <a:pPr marL="0" indent="0">
              <a:buNone/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/>
              <a:t>2. vlna zakládání klášterů   </a:t>
            </a:r>
            <a:r>
              <a:rPr lang="cs-CZ" sz="1900" dirty="0"/>
              <a:t>–   </a:t>
            </a:r>
            <a:r>
              <a:rPr lang="cs-CZ" sz="1900" b="1" dirty="0"/>
              <a:t>12/13. stol.:  </a:t>
            </a:r>
            <a:r>
              <a:rPr lang="cs-CZ" sz="1900" dirty="0"/>
              <a:t>premonstrátské  –  panovník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cisterciácké  –  šlechta 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(13. stol.:  patronátní právo panovníka)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–  </a:t>
            </a:r>
            <a:r>
              <a:rPr lang="cs-CZ" sz="1900" b="1" dirty="0"/>
              <a:t>mužské</a:t>
            </a:r>
            <a:r>
              <a:rPr lang="cs-CZ" sz="1900" dirty="0"/>
              <a:t>   –  1184/1187:   Milevsko, </a:t>
            </a:r>
            <a:r>
              <a:rPr lang="pt-BR" sz="1900" dirty="0"/>
              <a:t>1086</a:t>
            </a:r>
            <a:r>
              <a:rPr lang="cs-CZ" sz="1900" dirty="0"/>
              <a:t>:  Opatovice n. Labem,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1190:   Louka u Znojma, 1193:  Teplá, 1200/9:   Zábrdovice u Brna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         –   </a:t>
            </a:r>
            <a:r>
              <a:rPr lang="cs-CZ" sz="1900" b="1" dirty="0"/>
              <a:t>ženské </a:t>
            </a:r>
            <a:r>
              <a:rPr lang="cs-CZ" sz="1900" dirty="0"/>
              <a:t>  –  1181:  Dolní Kounice u Brna, 1202:  Chotěšov u Stříbra,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1211:  Nová Říše u Telče, kol 1220:  Doubravník u Tišnova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 err="1">
                <a:solidFill>
                  <a:srgbClr val="FF0000"/>
                </a:solidFill>
              </a:rPr>
              <a:t>Cisteriácké</a:t>
            </a:r>
            <a:r>
              <a:rPr lang="cs-CZ" sz="1900" b="1" dirty="0">
                <a:solidFill>
                  <a:srgbClr val="FF0000"/>
                </a:solidFill>
              </a:rPr>
              <a:t> kláštery:     13. stol. </a:t>
            </a:r>
          </a:p>
          <a:p>
            <a:endParaRPr lang="cs-CZ" sz="1900" b="1" dirty="0">
              <a:solidFill>
                <a:srgbClr val="FF0000"/>
              </a:solidFill>
            </a:endParaRPr>
          </a:p>
          <a:p>
            <a:r>
              <a:rPr lang="cs-CZ" sz="1900" b="1" dirty="0"/>
              <a:t>Mužské </a:t>
            </a:r>
            <a:r>
              <a:rPr lang="cs-CZ" sz="1900" dirty="0"/>
              <a:t>  –  1192/1193:  Mašťov u Kadaně   (1198:  přemístěn do Oseku), 1205:  Velehrad (první na Moravě)</a:t>
            </a:r>
          </a:p>
          <a:p>
            <a:r>
              <a:rPr lang="cs-CZ" sz="1900" b="1" dirty="0"/>
              <a:t>Ženské </a:t>
            </a:r>
            <a:r>
              <a:rPr lang="cs-CZ" sz="1900" dirty="0"/>
              <a:t>  –    1225:  Oslavany u Brna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67751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80144" y="657546"/>
            <a:ext cx="11811856" cy="620045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2)   Období konsolidace:  13.  –  konec 14. stol.:</a:t>
            </a:r>
          </a:p>
          <a:p>
            <a:pPr marL="0" indent="0">
              <a:buNone/>
              <a:defRPr/>
            </a:pPr>
            <a:endParaRPr lang="cs-CZ" sz="22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200" b="1" dirty="0"/>
              <a:t>            </a:t>
            </a:r>
            <a:r>
              <a:rPr lang="cs-CZ" sz="2200" dirty="0"/>
              <a:t>–  posílení autority církve:  vymanění z vlivu světské moci, vzrůst církevního majetku (celibát)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–  středověký člověk navštěvoval bohoslužby, kázání, církevní slavnosti (poutě, procesí, svěcení svátků aj.)</a:t>
            </a:r>
          </a:p>
          <a:p>
            <a:pPr marL="0" indent="0">
              <a:buNone/>
              <a:defRPr/>
            </a:pPr>
            <a:r>
              <a:rPr lang="cs-CZ" sz="2200" dirty="0"/>
              <a:t>            – desátky:  </a:t>
            </a:r>
            <a:r>
              <a:rPr lang="cs-CZ" sz="2200" b="1" dirty="0"/>
              <a:t>tzv. peníz sv. Petra</a:t>
            </a:r>
            <a:r>
              <a:rPr lang="cs-CZ" sz="2200" dirty="0"/>
              <a:t>:  poplatky za náboženské úkony a obřady (fiskální politika papežské kurie)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dirty="0"/>
              <a:t>            –  </a:t>
            </a:r>
            <a:r>
              <a:rPr lang="cs-CZ" sz="2200" b="1" dirty="0"/>
              <a:t>2 formy majetku:  </a:t>
            </a:r>
            <a:r>
              <a:rPr lang="cs-CZ" sz="2200" dirty="0"/>
              <a:t>fiskální politika papežské kurie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a)   </a:t>
            </a:r>
            <a:r>
              <a:rPr lang="cs-CZ" sz="2200" b="1" dirty="0"/>
              <a:t>obročí</a:t>
            </a:r>
            <a:r>
              <a:rPr lang="cs-CZ" sz="2200" dirty="0"/>
              <a:t> (prebenda, lat. </a:t>
            </a:r>
            <a:r>
              <a:rPr lang="cs-CZ" sz="2200" dirty="0" err="1"/>
              <a:t>praebeo</a:t>
            </a:r>
            <a:r>
              <a:rPr lang="cs-CZ" sz="2200" dirty="0"/>
              <a:t>, poskytuji)  –   osobní příjem duchovního příjem z církevní služby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                                           (poplatky za náboženskými úkony, desátky)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b)  </a:t>
            </a:r>
            <a:r>
              <a:rPr lang="cs-CZ" sz="2200" b="1" dirty="0" err="1"/>
              <a:t>záduší</a:t>
            </a:r>
            <a:r>
              <a:rPr lang="cs-CZ" sz="2200" b="1" dirty="0"/>
              <a:t> </a:t>
            </a:r>
            <a:r>
              <a:rPr lang="cs-CZ" sz="2200" dirty="0"/>
              <a:t> (lat. bona </a:t>
            </a:r>
            <a:r>
              <a:rPr lang="cs-CZ" sz="2200" dirty="0" err="1"/>
              <a:t>fabricae</a:t>
            </a:r>
            <a:r>
              <a:rPr lang="cs-CZ" sz="2200" b="1" dirty="0"/>
              <a:t>)  </a:t>
            </a:r>
            <a:r>
              <a:rPr lang="cs-CZ" sz="2200" dirty="0"/>
              <a:t>–   výnos z nemovitého majetku na vybudování a údržbu kostela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              (+ náklady na svíčky aj.)</a:t>
            </a:r>
          </a:p>
          <a:p>
            <a:pPr marL="0" indent="0">
              <a:buNone/>
              <a:defRPr/>
            </a:pPr>
            <a:r>
              <a:rPr lang="cs-CZ" sz="2200" dirty="0"/>
              <a:t>            </a:t>
            </a:r>
          </a:p>
          <a:p>
            <a:pPr>
              <a:defRPr/>
            </a:pPr>
            <a:r>
              <a:rPr lang="cs-CZ" sz="2200" b="1" dirty="0"/>
              <a:t>Farní síť   </a:t>
            </a:r>
            <a:r>
              <a:rPr lang="cs-CZ" sz="2200" dirty="0"/>
              <a:t>–   </a:t>
            </a:r>
            <a:r>
              <a:rPr lang="cs-CZ" sz="2200" b="1" dirty="0"/>
              <a:t>13. stol:  </a:t>
            </a:r>
            <a:r>
              <a:rPr lang="cs-CZ" sz="2200" dirty="0"/>
              <a:t>vzrůstá počet farních kostelů:  nová vlna christianizace:  podpora šlechty a měšťanstva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členění:</a:t>
            </a:r>
            <a:r>
              <a:rPr lang="cs-CZ" sz="2200" b="1" dirty="0"/>
              <a:t>   </a:t>
            </a:r>
            <a:r>
              <a:rPr lang="cs-CZ" sz="2200" dirty="0"/>
              <a:t> a)  </a:t>
            </a:r>
            <a:r>
              <a:rPr lang="cs-CZ" sz="2200" b="1" dirty="0"/>
              <a:t>katedrální chrám</a:t>
            </a:r>
            <a:r>
              <a:rPr lang="cs-CZ" sz="2200" dirty="0"/>
              <a:t>:  sídlo biskupa a kapituly, v čele kanovník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b)  </a:t>
            </a:r>
            <a:r>
              <a:rPr lang="cs-CZ" sz="2200" b="1" dirty="0" err="1"/>
              <a:t>velkofarní</a:t>
            </a:r>
            <a:r>
              <a:rPr lang="cs-CZ" sz="2200" b="1" dirty="0"/>
              <a:t> kostely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                  c)   </a:t>
            </a:r>
            <a:r>
              <a:rPr lang="cs-CZ" sz="2200" b="1" dirty="0"/>
              <a:t>venkovské kostely </a:t>
            </a:r>
            <a:r>
              <a:rPr lang="cs-CZ" sz="2200" dirty="0"/>
              <a:t>( </a:t>
            </a:r>
            <a:r>
              <a:rPr lang="cs-CZ" sz="2200" dirty="0" err="1"/>
              <a:t>ecclesiae</a:t>
            </a:r>
            <a:r>
              <a:rPr lang="cs-CZ" sz="2200" dirty="0"/>
              <a:t> </a:t>
            </a:r>
            <a:r>
              <a:rPr lang="cs-CZ" sz="2200" dirty="0" err="1"/>
              <a:t>plebales</a:t>
            </a:r>
            <a:r>
              <a:rPr lang="cs-CZ" sz="2200" dirty="0"/>
              <a:t>) </a:t>
            </a:r>
            <a:r>
              <a:rPr lang="cs-CZ" sz="2200" b="1" dirty="0"/>
              <a:t>a kaple </a:t>
            </a:r>
            <a:r>
              <a:rPr lang="cs-CZ" sz="2200" dirty="0"/>
              <a:t>(</a:t>
            </a:r>
            <a:r>
              <a:rPr lang="cs-CZ" sz="2200" dirty="0" err="1"/>
              <a:t>ecclesiae</a:t>
            </a:r>
            <a:r>
              <a:rPr lang="cs-CZ" sz="2200" dirty="0"/>
              <a:t> </a:t>
            </a:r>
            <a:r>
              <a:rPr lang="cs-CZ" sz="2200" dirty="0" err="1"/>
              <a:t>filiae</a:t>
            </a:r>
            <a:r>
              <a:rPr lang="cs-CZ" sz="2200" dirty="0"/>
              <a:t>)</a:t>
            </a:r>
            <a:endParaRPr lang="cs-CZ" sz="2200" b="1" dirty="0"/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endParaRPr lang="cs-CZ" sz="2200" dirty="0"/>
          </a:p>
          <a:p>
            <a:pPr eaLnBrk="1" hangingPunct="1">
              <a:defRPr/>
            </a:pPr>
            <a:endParaRPr lang="cs-CZ" sz="2200" dirty="0"/>
          </a:p>
          <a:p>
            <a:pPr eaLnBrk="1" hangingPunct="1"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908092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570002-B127-440A-AEE9-C5C01D1F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8" y="678094"/>
            <a:ext cx="11678292" cy="62980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Robert (Angličan)  –  </a:t>
            </a:r>
            <a:r>
              <a:rPr lang="cs-CZ" sz="1800" dirty="0"/>
              <a:t>osecký převor a v letech </a:t>
            </a:r>
            <a:r>
              <a:rPr lang="cs-CZ" sz="1800" b="1" dirty="0"/>
              <a:t>1201 až 1240:  </a:t>
            </a:r>
            <a:r>
              <a:rPr lang="cs-CZ" sz="1800" dirty="0"/>
              <a:t>olomoucký biskup </a:t>
            </a:r>
          </a:p>
          <a:p>
            <a:pPr marL="0" indent="0" eaLnBrk="1" hangingPunct="1">
              <a:buNone/>
              <a:defRPr/>
            </a:pPr>
            <a:r>
              <a:rPr lang="cs-CZ" sz="1800" b="1" dirty="0"/>
              <a:t>                                      –  1206:  </a:t>
            </a:r>
            <a:r>
              <a:rPr lang="cs-CZ" sz="1800" dirty="0"/>
              <a:t>od Přemysla Otakara I získal právo svobodné volby biskupa</a:t>
            </a:r>
          </a:p>
          <a:p>
            <a:pPr marL="0" indent="0" eaLnBrk="1" hangingPunct="1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Bruno z </a:t>
            </a:r>
            <a:r>
              <a:rPr lang="cs-CZ" sz="1800" b="1" dirty="0" err="1"/>
              <a:t>Schauenburku</a:t>
            </a:r>
            <a:r>
              <a:rPr lang="cs-CZ" sz="1800" dirty="0"/>
              <a:t> –  </a:t>
            </a:r>
            <a:r>
              <a:rPr lang="cs-CZ" sz="1800" b="1" dirty="0"/>
              <a:t>1245 až 1281</a:t>
            </a:r>
            <a:r>
              <a:rPr lang="cs-CZ" sz="1800" dirty="0"/>
              <a:t>: olomoucký biskup, pocházel z Dolního Saska (</a:t>
            </a:r>
            <a:r>
              <a:rPr lang="cs-CZ" sz="1800" dirty="0" err="1"/>
              <a:t>sev</a:t>
            </a:r>
            <a:r>
              <a:rPr lang="cs-CZ" sz="1800" dirty="0"/>
              <a:t>. Ň)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rádce Přemysla Otakara II.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</a:t>
            </a:r>
            <a:r>
              <a:rPr lang="cs-CZ" sz="1800" b="1" dirty="0"/>
              <a:t>1260:</a:t>
            </a:r>
            <a:r>
              <a:rPr lang="cs-CZ" sz="1800" dirty="0"/>
              <a:t>  v Kroměříži vznikla kolegiátní kapitula u sv. Mořice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koncentrace držav:  3 komplexy kolem Kroměříže a Olomouce, jižně Vyškova a jižně Brna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nově:  kolem Mohelnice a Svitav, Osoblahy, levý břeh Ostravice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11 souvislých oblastí, každá 1 až 2 biskupská města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(Mohelnice, Brušperk, Vyškov, Blansko, Kelč , Kroměříž, Slavičím)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na biskupských statcích vybudoval lenní systém  (lidé ze Saska; okolo 150 vesnic)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hrady:  </a:t>
            </a:r>
            <a:r>
              <a:rPr lang="cs-CZ" sz="1800" dirty="0" err="1"/>
              <a:t>Šaumburk</a:t>
            </a:r>
            <a:r>
              <a:rPr lang="cs-CZ" sz="1800" dirty="0"/>
              <a:t>, Pustiměř, Modřice, </a:t>
            </a:r>
            <a:r>
              <a:rPr lang="cs-CZ" sz="1800" dirty="0" err="1"/>
              <a:t>Fulštejn</a:t>
            </a:r>
            <a:r>
              <a:rPr lang="cs-CZ" sz="1800" dirty="0"/>
              <a:t>, Mírov, Hukvaldy (</a:t>
            </a:r>
            <a:r>
              <a:rPr lang="cs-CZ" sz="1800" dirty="0" err="1"/>
              <a:t>pův</a:t>
            </a:r>
            <a:r>
              <a:rPr lang="cs-CZ" sz="1800" dirty="0"/>
              <a:t>. šlechtické)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Dětřich z Hradce</a:t>
            </a:r>
            <a:r>
              <a:rPr lang="cs-CZ" sz="1800" dirty="0"/>
              <a:t>  – 1281 až 1302: nástupce Bruna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989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2D964-CA68-4E27-BC15-2A64C1881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72" y="708916"/>
            <a:ext cx="11544728" cy="6149083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30. dubna 1344  </a:t>
            </a:r>
            <a:r>
              <a:rPr lang="cs-CZ" sz="1800" dirty="0"/>
              <a:t>–  </a:t>
            </a:r>
            <a:r>
              <a:rPr lang="cs-CZ" sz="1800" b="1" dirty="0"/>
              <a:t>Karel IV.:   </a:t>
            </a:r>
            <a:r>
              <a:rPr lang="cs-CZ" sz="1800" dirty="0"/>
              <a:t>povýšil pražské biskupství na arcibiskupství a opíral se o avignonské papežství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vznikla samostatná církevní provincie v čele s pražským arcibiskupem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podřízena biskupství:    Olomouc (1063)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Litomyšl (1344)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první arcibiskup:   Arnošt z Pardubic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založeno:  35 nových klášterů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Česká církevní provincie 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organizace církevních institucí nabyla pevné podoby s přesně vymezenou působností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–   jmenování do úřadu (investitura) řešena kompromisem:   feudál se stal patronem kostela 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          biskup potvrdil návrh 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          jmenování správce kostela  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</a:t>
            </a:r>
            <a:r>
              <a:rPr lang="cs-CZ" sz="1800" dirty="0"/>
              <a:t>–  10 arcijáhenství:   děkanáty a farnosti řízeny usnesením synod (shromáždění kněží)</a:t>
            </a:r>
            <a:endParaRPr lang="cs-CZ" sz="1800" b="1" dirty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Papežské schizma   </a:t>
            </a:r>
            <a:r>
              <a:rPr lang="cs-CZ" sz="1800" dirty="0"/>
              <a:t>–  </a:t>
            </a:r>
            <a:r>
              <a:rPr lang="cs-CZ" sz="1800" b="1" dirty="0"/>
              <a:t>1378:   </a:t>
            </a:r>
            <a:r>
              <a:rPr lang="cs-CZ" sz="1800" dirty="0"/>
              <a:t>mezi papežem a francouzským králem:   boj o svrchovanost církve nad světskou mocí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–  papežská kurie přesídlila do Avignonu:  proti Urbanovi VI. zvolen Kliment VII.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–  1409:   koncil v Pise sesadil Řehoře XII. a Benedikta XIII. a zvolil Alexandra V.  (3 papeži)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–  1418:   krizi vyřešil kostnický koncil </a:t>
            </a:r>
          </a:p>
        </p:txBody>
      </p:sp>
    </p:spTree>
    <p:extLst>
      <p:ext uri="{BB962C8B-B14F-4D97-AF65-F5344CB8AC3E}">
        <p14:creationId xmlns:p14="http://schemas.microsoft.com/office/powerpoint/2010/main" val="3565278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6023" y="705394"/>
            <a:ext cx="11355977" cy="615260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c)  Období krize a husitské revoluce: 15. stol. – 16. stol.:</a:t>
            </a:r>
          </a:p>
          <a:p>
            <a:pPr marL="0" indent="0" eaLnBrk="1" hangingPunct="1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14. stol</a:t>
            </a:r>
            <a:r>
              <a:rPr lang="cs-CZ" sz="1800" dirty="0"/>
              <a:t>.  –  začaly se  projevovat příznaky první vlny sekularizací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–  kazatelé:  </a:t>
            </a:r>
            <a:r>
              <a:rPr lang="cs-CZ" sz="1800" b="1" dirty="0"/>
              <a:t>Matěj z Janova:   </a:t>
            </a:r>
            <a:r>
              <a:rPr lang="cs-CZ" sz="1800" dirty="0"/>
              <a:t>kritický pohled na kláštery:  zbytečnost řádů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Ukončení fundačních aktivit  </a:t>
            </a:r>
            <a:r>
              <a:rPr lang="cs-CZ" sz="1800" dirty="0"/>
              <a:t>–  poslední 1391:  kláštery ve Fulneku a Prostějově</a:t>
            </a:r>
          </a:p>
          <a:p>
            <a:pPr marL="0" indent="0" eaLnBrk="1" hangingPunct="1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Prohloubení hospodářských problémů řádových institucí :</a:t>
            </a:r>
          </a:p>
          <a:p>
            <a:pPr marL="0" indent="0">
              <a:buNone/>
              <a:defRPr/>
            </a:pPr>
            <a:r>
              <a:rPr lang="cs-CZ" sz="1800" dirty="0"/>
              <a:t>      –   různá fundátorská břemena:  obecné berně a speciální berně  </a:t>
            </a:r>
          </a:p>
          <a:p>
            <a:pPr marL="0" indent="0">
              <a:buNone/>
              <a:defRPr/>
            </a:pPr>
            <a:r>
              <a:rPr lang="cs-CZ" sz="1800" dirty="0"/>
              <a:t>      –   zadlužení:  za Václava IV. klášterní poplatky zdrojem královských příjmů</a:t>
            </a:r>
          </a:p>
          <a:p>
            <a:pPr marL="0" indent="0">
              <a:buNone/>
              <a:defRPr/>
            </a:pPr>
            <a:r>
              <a:rPr lang="cs-CZ" sz="1800" dirty="0"/>
              <a:t>      –   vyhánění řádových farářů:   první útoky na kláštery ve městech i vesnicích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Smrt Václava IV. </a:t>
            </a:r>
            <a:r>
              <a:rPr lang="cs-CZ" sz="1800" dirty="0"/>
              <a:t>–  napadány mendikantské </a:t>
            </a:r>
            <a:r>
              <a:rPr lang="cs-CZ" sz="1900" dirty="0"/>
              <a:t>(lat. </a:t>
            </a:r>
            <a:r>
              <a:rPr lang="cs-CZ" sz="1900" dirty="0" err="1"/>
              <a:t>mendicans</a:t>
            </a:r>
            <a:r>
              <a:rPr lang="cs-CZ" sz="1900" dirty="0"/>
              <a:t> – žebrající) </a:t>
            </a:r>
            <a:r>
              <a:rPr lang="cs-CZ" sz="1800" dirty="0"/>
              <a:t>konventy v centrech husitství v Praze a na Táboře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klášter Na Slovanech zůstal zachován, protože opat přijal husitské požadavky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klášter sv. Anny fungoval jako jakýsi sběrný klášter uprchlíků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husitské války:   církev ztratila asi 90 % statků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husité se opírali o znění 3. artikule:   proti světskému panování kněží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</a:t>
            </a:r>
            <a:r>
              <a:rPr lang="cs-CZ" sz="1800" b="1" dirty="0"/>
              <a:t>1437:  </a:t>
            </a:r>
            <a:r>
              <a:rPr lang="cs-CZ" sz="1800" dirty="0"/>
              <a:t>porážka radikálního křídla husitů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mniši vrací do klášterů (v sv. Čechách k obnově klášterů vůbec nedošlo)</a:t>
            </a:r>
          </a:p>
          <a:p>
            <a:pPr eaLnBrk="1" hangingPunct="1"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352532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177491" y="-89214"/>
            <a:ext cx="9837017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 dirty="0"/>
            </a:br>
            <a:r>
              <a:rPr lang="cs-CZ" altLang="cs-CZ" sz="3200" b="1" dirty="0"/>
              <a:t>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Řádové instituce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7821" y="1053786"/>
            <a:ext cx="11524180" cy="591209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sz="2000" b="1" dirty="0"/>
              <a:t>3 stol.  </a:t>
            </a:r>
            <a:r>
              <a:rPr lang="cs-CZ" sz="2000" dirty="0"/>
              <a:t>–  první zárodky vznikaly v Egyptě odkud se rozšířily do Evropy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–  průkopníci mnišství:  </a:t>
            </a:r>
            <a:r>
              <a:rPr lang="cs-CZ" sz="2000" b="1" dirty="0"/>
              <a:t>   sv. Antonín:</a:t>
            </a:r>
            <a:r>
              <a:rPr lang="cs-CZ" sz="2000" dirty="0"/>
              <a:t>         251 – 356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                 sv. </a:t>
            </a:r>
            <a:r>
              <a:rPr lang="cs-CZ" sz="2000" b="1" dirty="0" err="1"/>
              <a:t>Pachomius</a:t>
            </a:r>
            <a:r>
              <a:rPr lang="cs-CZ" sz="2000" b="1" dirty="0"/>
              <a:t>:</a:t>
            </a:r>
            <a:r>
              <a:rPr lang="cs-CZ" sz="2000" dirty="0"/>
              <a:t>    287 – 347  –   zakladatel poustevnictví:  </a:t>
            </a:r>
            <a:r>
              <a:rPr lang="cs-CZ" sz="2000" b="1" dirty="0"/>
              <a:t>eremitství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–   zastával kolektivní mnišství:  </a:t>
            </a:r>
            <a:r>
              <a:rPr lang="cs-CZ" sz="2000" b="1" dirty="0" err="1"/>
              <a:t>cenobitství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–   vytvořil první společenství mnichů:  </a:t>
            </a:r>
            <a:r>
              <a:rPr lang="cs-CZ" sz="2000" b="1" dirty="0"/>
              <a:t>klášter  </a:t>
            </a:r>
          </a:p>
          <a:p>
            <a:pPr eaLnBrk="1" hangingPunct="1">
              <a:defRPr/>
            </a:pPr>
            <a:r>
              <a:rPr lang="cs-CZ" sz="2000" b="1" dirty="0"/>
              <a:t>Mnich </a:t>
            </a:r>
            <a:r>
              <a:rPr lang="cs-CZ" sz="2000" dirty="0"/>
              <a:t>(</a:t>
            </a:r>
            <a:r>
              <a:rPr lang="cs-CZ" sz="2000" dirty="0" err="1"/>
              <a:t>řec</a:t>
            </a:r>
            <a:r>
              <a:rPr lang="cs-CZ" sz="2000" dirty="0"/>
              <a:t>. </a:t>
            </a:r>
            <a:r>
              <a:rPr lang="cs-CZ" sz="2000" dirty="0" err="1"/>
              <a:t>monachos</a:t>
            </a:r>
            <a:r>
              <a:rPr lang="cs-CZ" sz="2000" dirty="0"/>
              <a:t>, jednotlivý, žijící osamoceně) 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–   člen náboženského společenství, žijící v klášteře a řídící se řádovými pravidly (slib chudoby a čistoty) </a:t>
            </a:r>
          </a:p>
          <a:p>
            <a:pPr marL="0" indent="0" eaLnBrk="1" hangingPunct="1">
              <a:buNone/>
              <a:defRPr/>
            </a:pPr>
            <a:r>
              <a:rPr lang="cs-CZ" sz="2100" dirty="0"/>
              <a:t>                –   </a:t>
            </a:r>
            <a:r>
              <a:rPr lang="cs-CZ" sz="2100" b="0" i="0" u="none" strike="noStrike" baseline="0" dirty="0" err="1"/>
              <a:t>Lawrence</a:t>
            </a:r>
            <a:r>
              <a:rPr lang="cs-CZ" sz="2100" b="0" i="0" u="none" strike="noStrike" baseline="0" dirty="0"/>
              <a:t>, </a:t>
            </a:r>
            <a:r>
              <a:rPr lang="cs-CZ" sz="2100" b="0" i="0" u="none" strike="noStrike" baseline="0" dirty="0" err="1"/>
              <a:t>Hugh</a:t>
            </a:r>
            <a:r>
              <a:rPr lang="cs-CZ" sz="2100" b="0" i="0" u="none" strike="noStrike" baseline="0" dirty="0"/>
              <a:t> 2001: Dějiny středověkého mnišství. Praha.</a:t>
            </a:r>
            <a:endParaRPr lang="cs-CZ" sz="2100" dirty="0"/>
          </a:p>
          <a:p>
            <a:pPr marL="0" indent="0" eaLnBrk="1" hangingPunct="1">
              <a:buNone/>
              <a:defRPr/>
            </a:pP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Řády  </a:t>
            </a:r>
            <a:r>
              <a:rPr lang="cs-CZ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 sdružení duchovních osob (řeholníků) řídících se v společném životě zvl. pravidly, tzv. řeholemi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–  </a:t>
            </a:r>
            <a:r>
              <a:rPr lang="cs-CZ" sz="2000" b="1" dirty="0"/>
              <a:t>řádový dům:  klášter </a:t>
            </a:r>
            <a:r>
              <a:rPr lang="cs-CZ" sz="2000" dirty="0"/>
              <a:t>(lat. </a:t>
            </a:r>
            <a:r>
              <a:rPr lang="cs-CZ" sz="2000" dirty="0" err="1"/>
              <a:t>claustrum</a:t>
            </a:r>
            <a:r>
              <a:rPr lang="cs-CZ" sz="2000" dirty="0"/>
              <a:t>) –  politické, hospodářské a kulturní centrum organizované na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principu filiace</a:t>
            </a:r>
            <a:endParaRPr lang="cs-CZ" sz="2000" b="1" dirty="0"/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–   </a:t>
            </a:r>
            <a:r>
              <a:rPr lang="cs-CZ" sz="2000" b="1" dirty="0"/>
              <a:t>řádový život:    </a:t>
            </a:r>
            <a:r>
              <a:rPr lang="cs-CZ" sz="2000" dirty="0"/>
              <a:t>bohoslužby (liturgie: </a:t>
            </a:r>
            <a:r>
              <a:rPr lang="cs-CZ" sz="2000" dirty="0" err="1"/>
              <a:t>řec</a:t>
            </a:r>
            <a:r>
              <a:rPr lang="cs-CZ" sz="2000" dirty="0"/>
              <a:t>. </a:t>
            </a:r>
            <a:r>
              <a:rPr lang="cs-CZ" sz="2000" dirty="0" err="1"/>
              <a:t>Leitúrgiá</a:t>
            </a:r>
            <a:r>
              <a:rPr lang="cs-CZ" sz="2000" dirty="0"/>
              <a:t>, veřejná služba):  mše svatá  –  přijímání (eucharistie), 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                modlitby, manuální či duševní práce </a:t>
            </a:r>
          </a:p>
          <a:p>
            <a:pPr marL="0" indent="0">
              <a:buNone/>
            </a:pPr>
            <a:r>
              <a:rPr lang="cs-CZ" sz="2000" dirty="0"/>
              <a:t>               –  poslání:  prosazování a upevňování křesťanství ve společnosti, vztah k Bohu a spása lidské duše</a:t>
            </a:r>
          </a:p>
          <a:p>
            <a:pPr marL="0" indent="0" eaLnBrk="1" hangingPunct="1">
              <a:buNone/>
              <a:defRPr/>
            </a:pP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Řehole </a:t>
            </a:r>
            <a:r>
              <a:rPr lang="cs-CZ" sz="2000" dirty="0"/>
              <a:t>(lat. </a:t>
            </a:r>
            <a:r>
              <a:rPr lang="cs-CZ" sz="2000" dirty="0" err="1"/>
              <a:t>regula</a:t>
            </a:r>
            <a:r>
              <a:rPr lang="cs-CZ" sz="2000" dirty="0"/>
              <a:t>, pravidlo) </a:t>
            </a:r>
            <a:r>
              <a:rPr lang="cs-CZ" sz="2000" b="1" dirty="0"/>
              <a:t> </a:t>
            </a:r>
            <a:r>
              <a:rPr lang="cs-CZ" sz="2000" dirty="0"/>
              <a:t>–  soubor předpisů závazných pro členy daného řádu   (i uspořádání budov)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                          –  5 hlavních:  sv. </a:t>
            </a:r>
            <a:r>
              <a:rPr lang="cs-CZ" sz="2000" dirty="0" err="1"/>
              <a:t>Basilia</a:t>
            </a:r>
            <a:r>
              <a:rPr lang="cs-CZ" sz="2000" dirty="0"/>
              <a:t>, sv. Benedikta s </a:t>
            </a:r>
            <a:r>
              <a:rPr lang="cs-CZ" sz="2000" dirty="0" err="1"/>
              <a:t>Nursie</a:t>
            </a:r>
            <a:r>
              <a:rPr lang="cs-CZ" sz="2000" dirty="0"/>
              <a:t>, sv. Augustina,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                                                    sv. Františka z Assisi, sv. Ignáce z </a:t>
            </a:r>
            <a:r>
              <a:rPr lang="cs-CZ" sz="2000" dirty="0" err="1"/>
              <a:t>Loyoly</a:t>
            </a:r>
            <a:endParaRPr lang="cs-CZ" sz="2000" b="1" dirty="0"/>
          </a:p>
          <a:p>
            <a:pPr eaLnBrk="1" hangingPunct="1"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12396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AE8F7-903C-4113-AF6D-82A28562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47" y="575353"/>
            <a:ext cx="11534453" cy="603606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/>
              <a:t>Zlatý věk zakládání klášterů  </a:t>
            </a:r>
            <a:r>
              <a:rPr lang="cs-CZ" sz="1800" dirty="0"/>
              <a:t>–  Francie:  1100 – 1250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Čechy:    1140 – 1300     konec 10. stol.:  3 kláštery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konec 13. stol.:  cca 100 mužských a 20 ženských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Kláštery  </a:t>
            </a:r>
            <a:r>
              <a:rPr lang="cs-CZ" sz="1800" dirty="0"/>
              <a:t>–  řádové domy byly politická, hospodářská, kulturní a strategická centra s vnitřní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a vnější organizací (princip filiace)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Klášterní kolonizace  </a:t>
            </a:r>
            <a:r>
              <a:rPr lang="cs-CZ" sz="1800" dirty="0"/>
              <a:t>–  progresivní hospodářské metody:   mlýny,  pece (železářské, kovářské), těžba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kultivace krajiny:  klášteru bylo vykázáno místo s vesnicemi   (ne pusté)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klášterní osady  –  a)  navazovaly na starší osídlení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–  b)  „na zeleném drnu“ </a:t>
            </a:r>
            <a:r>
              <a:rPr lang="pt-BR" sz="1800" dirty="0"/>
              <a:t>Ostrov u Davle</a:t>
            </a:r>
            <a:r>
              <a:rPr lang="cs-CZ" sz="1800" dirty="0"/>
              <a:t>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založení kláštera a vysvěcení staveb:  zpočátku provizoria   (sv. Jiří)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20. léta 30. stol.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ve městech se usazují  </a:t>
            </a:r>
            <a:r>
              <a:rPr lang="cs-CZ" sz="1800" b="1" dirty="0"/>
              <a:t>mendikantské (žebravé) řády:  dominikáni a minoriti</a:t>
            </a:r>
            <a:r>
              <a:rPr lang="cs-CZ" sz="1800" dirty="0"/>
              <a:t>  </a:t>
            </a:r>
          </a:p>
          <a:p>
            <a:pPr>
              <a:defRPr/>
            </a:pPr>
            <a:r>
              <a:rPr lang="cs-CZ" sz="1800" b="1" dirty="0"/>
              <a:t>pol. 13. stol.  </a:t>
            </a:r>
            <a:r>
              <a:rPr lang="cs-CZ" sz="1800" dirty="0"/>
              <a:t>–</a:t>
            </a:r>
            <a:r>
              <a:rPr lang="cs-CZ" sz="1800" b="1" dirty="0"/>
              <a:t>  augustiniáni eremiti</a:t>
            </a:r>
            <a:r>
              <a:rPr lang="cs-CZ" sz="1800" dirty="0"/>
              <a:t> (poustevníci)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–  od 1256:  usazují se v Praze, Olomouci, Brně, Znojmě, Jihlavě Opavě 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749136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7EED5-34E3-4C4D-B67E-CD650FA3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12" y="-154112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Skriptoria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C7359-5BD1-40CA-80A5-A005EBAFC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1" y="1171452"/>
            <a:ext cx="11794734" cy="5686548"/>
          </a:xfrm>
        </p:spPr>
        <p:txBody>
          <a:bodyPr>
            <a:normAutofit lnSpcReduction="10000"/>
          </a:bodyPr>
          <a:lstStyle/>
          <a:p>
            <a:r>
              <a:rPr lang="cs-CZ" sz="1800" b="1" dirty="0"/>
              <a:t>Nejstarší písařské dílny  </a:t>
            </a:r>
            <a:r>
              <a:rPr lang="cs-CZ" sz="1800" dirty="0"/>
              <a:t>–   od 8. stol. v </a:t>
            </a:r>
            <a:r>
              <a:rPr lang="cs-CZ" sz="1800" dirty="0" err="1"/>
              <a:t>záp</a:t>
            </a:r>
            <a:r>
              <a:rPr lang="cs-CZ" sz="1800" dirty="0"/>
              <a:t>. Evropě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–  od 10. stol.:  benediktinské kláštery:  Břevnov a Hradisko u Olomouce, Olomouc</a:t>
            </a:r>
          </a:p>
          <a:p>
            <a:endParaRPr lang="cs-CZ" sz="1800" dirty="0"/>
          </a:p>
          <a:p>
            <a:r>
              <a:rPr lang="cs-CZ" sz="1800" b="1" dirty="0"/>
              <a:t>Doklady </a:t>
            </a:r>
            <a:r>
              <a:rPr lang="cs-CZ" sz="1800" dirty="0"/>
              <a:t> –  materiál rukopisného charakteru:  paleografický rozbor  (tvůrci, opisy) </a:t>
            </a:r>
          </a:p>
          <a:p>
            <a:pPr marL="0" indent="0">
              <a:buNone/>
            </a:pPr>
            <a:r>
              <a:rPr lang="cs-CZ" sz="1800" dirty="0"/>
              <a:t>                     –  </a:t>
            </a:r>
            <a:r>
              <a:rPr lang="cs-CZ" sz="1800" b="0" i="0" u="none" strike="noStrike" baseline="0" dirty="0"/>
              <a:t>kaligrafické a  liturgické kodexy na zakázku:  slavnostní příležitosti jako založení kláštera, korunovace)</a:t>
            </a:r>
          </a:p>
          <a:p>
            <a:pPr marL="0" indent="0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NewBaskervilltcTOT-Rom"/>
              </a:rPr>
              <a:t>                          Olomouc:  </a:t>
            </a:r>
            <a:r>
              <a:rPr lang="cs-CZ" sz="1800" b="1" i="0" u="none" strike="noStrike" baseline="0" dirty="0">
                <a:latin typeface="NewBaskervilltcTOT-Rom"/>
              </a:rPr>
              <a:t>písařská dílna Jindřicha Zdíka </a:t>
            </a:r>
            <a:r>
              <a:rPr lang="cs-CZ" sz="1800" b="0" i="0" u="none" strike="noStrike" baseline="0" dirty="0">
                <a:latin typeface="NewBaskervilltcTOT-Rom"/>
              </a:rPr>
              <a:t>(1126–1150)  –  </a:t>
            </a:r>
            <a:r>
              <a:rPr lang="cs-CZ" sz="1800" dirty="0">
                <a:latin typeface="NewBaskervilltcTOT-Rom"/>
              </a:rPr>
              <a:t>4</a:t>
            </a:r>
            <a:r>
              <a:rPr lang="cs-CZ" sz="1800" b="0" i="0" u="none" strike="noStrike" baseline="0" dirty="0">
                <a:latin typeface="NewBaskervilltcTOT-Rom"/>
              </a:rPr>
              <a:t> až 6 písařů, dochováno 11 rukopisů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</a:t>
            </a:r>
            <a:r>
              <a:rPr lang="cs-CZ" sz="1800" b="0" i="0" u="none" strike="noStrike" baseline="0" dirty="0">
                <a:latin typeface="NewBaskervilltcTOT-Rom"/>
              </a:rPr>
              <a:t>tzv. Horologium </a:t>
            </a:r>
            <a:r>
              <a:rPr lang="cs-CZ" sz="1800" b="0" i="0" u="none" strike="noStrike" baseline="0" dirty="0" err="1">
                <a:latin typeface="NewBaskervilltcTOT-Rom"/>
              </a:rPr>
              <a:t>Olomucense</a:t>
            </a:r>
            <a:r>
              <a:rPr lang="cs-CZ" sz="1800" b="0" i="0" u="none" strike="noStrike" baseline="0" dirty="0">
                <a:latin typeface="NewBaskervilltcTOT-Rom"/>
              </a:rPr>
              <a:t>:  podle dedikace (věnování) vznik spojen s dokončením nového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NewBaskervilltcTOT-Rom"/>
              </a:rPr>
              <a:t>katedrálního chrámu s kapitulou u sv. Václava v Olomouci za 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              </a:t>
            </a:r>
            <a:r>
              <a:rPr lang="cs-CZ" sz="1800" b="0" i="0" u="none" strike="noStrike" baseline="0" dirty="0">
                <a:latin typeface="NewBaskervilltcTOT-Rom"/>
              </a:rPr>
              <a:t>episkopátu </a:t>
            </a:r>
            <a:r>
              <a:rPr lang="cs-CZ" sz="1800" b="1" i="0" u="none" strike="noStrike" baseline="0" dirty="0">
                <a:latin typeface="NewBaskervilltcTOT-Rom"/>
              </a:rPr>
              <a:t>Jindřicha Zdíka </a:t>
            </a:r>
            <a:r>
              <a:rPr lang="cs-CZ" sz="1800" b="0" i="0" u="none" strike="noStrike" baseline="0" dirty="0">
                <a:latin typeface="NewBaskervilltcTOT-Rom"/>
              </a:rPr>
              <a:t>(1126–1150) 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</a:t>
            </a:r>
            <a:r>
              <a:rPr lang="cs-CZ" sz="1800" b="1" dirty="0">
                <a:latin typeface="NewBaskervilltcTOT-Rom"/>
              </a:rPr>
              <a:t>kapitulní knihovna</a:t>
            </a:r>
            <a:r>
              <a:rPr lang="cs-CZ" sz="1800" dirty="0">
                <a:latin typeface="NewBaskervilltcTOT-Rom"/>
              </a:rPr>
              <a:t>:  počátky spojeny s katedrálním kostele sv. Petra na Předhradí, kde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působili 4 kanovníci (kněží), </a:t>
            </a:r>
            <a:r>
              <a:rPr lang="cs-CZ" sz="1800" dirty="0" err="1">
                <a:latin typeface="NewBaskervilltcTOT-Rom"/>
              </a:rPr>
              <a:t>zajišťujícípravidelné</a:t>
            </a:r>
            <a:r>
              <a:rPr lang="cs-CZ" sz="1800" dirty="0">
                <a:latin typeface="NewBaskervilltcTOT-Rom"/>
              </a:rPr>
              <a:t> liturgické úkony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nejstarší opis z 9. stol.:   sborník </a:t>
            </a:r>
            <a:r>
              <a:rPr lang="cs-CZ" sz="1800" dirty="0" err="1">
                <a:latin typeface="NewBaskervilltcTOT-Rom"/>
              </a:rPr>
              <a:t>Collationes</a:t>
            </a:r>
            <a:r>
              <a:rPr lang="cs-CZ" sz="1800" dirty="0">
                <a:latin typeface="NewBaskervilltcTOT-Rom"/>
              </a:rPr>
              <a:t> </a:t>
            </a:r>
            <a:r>
              <a:rPr lang="cs-CZ" sz="1800" dirty="0" err="1">
                <a:latin typeface="NewBaskervilltcTOT-Rom"/>
              </a:rPr>
              <a:t>patrum</a:t>
            </a:r>
            <a:r>
              <a:rPr lang="cs-CZ" sz="1800" dirty="0">
                <a:latin typeface="NewBaskervilltcTOT-Rom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                                           –   sestavený Janem </a:t>
            </a:r>
            <a:r>
              <a:rPr lang="cs-CZ" sz="1800" dirty="0" err="1">
                <a:latin typeface="NewBaskervilltcTOT-Rom"/>
              </a:rPr>
              <a:t>Cassianem</a:t>
            </a:r>
            <a:r>
              <a:rPr lang="cs-CZ" sz="1800" dirty="0">
                <a:latin typeface="NewBaskervilltcTOT-Rom"/>
              </a:rPr>
              <a:t> (cca 360–435) 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                                           –   shrnuje základy nauky egyptských mnichů</a:t>
            </a:r>
          </a:p>
          <a:p>
            <a:pPr marL="0" indent="0" algn="l">
              <a:buNone/>
            </a:pPr>
            <a:r>
              <a:rPr lang="cs-CZ" sz="1800" dirty="0">
                <a:latin typeface="NewBaskervilltcTOT-Rom"/>
              </a:rPr>
              <a:t>                                                                                                                                      poustevníků z raných dob křesťanství</a:t>
            </a:r>
            <a:endParaRPr lang="cs-CZ" sz="18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809348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b="1" dirty="0">
                <a:solidFill>
                  <a:srgbClr val="FF0000"/>
                </a:solidFill>
              </a:rPr>
              <a:t>Homo </a:t>
            </a:r>
            <a:r>
              <a:rPr lang="cs-CZ" b="1" dirty="0" err="1">
                <a:solidFill>
                  <a:srgbClr val="FF0000"/>
                </a:solidFill>
              </a:rPr>
              <a:t>viator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700" y="1111202"/>
            <a:ext cx="11798300" cy="5883275"/>
          </a:xfrm>
        </p:spPr>
        <p:txBody>
          <a:bodyPr>
            <a:normAutofit fontScale="85000" lnSpcReduction="20000"/>
          </a:bodyPr>
          <a:lstStyle/>
          <a:p>
            <a:r>
              <a:rPr lang="cs-CZ" sz="2100" b="1" dirty="0"/>
              <a:t>Cesty</a:t>
            </a:r>
            <a:r>
              <a:rPr lang="cs-CZ" sz="2100" dirty="0"/>
              <a:t>  –  za obchodem  (lokální, regionální zahraniční trhy, jarmarky)</a:t>
            </a:r>
          </a:p>
          <a:p>
            <a:pPr marL="0" indent="0">
              <a:buNone/>
            </a:pPr>
            <a:r>
              <a:rPr lang="cs-CZ" sz="2100" dirty="0"/>
              <a:t>                –  za vzděláním (řemeslo: tovaryšské cesty, studia: univerzity)</a:t>
            </a:r>
          </a:p>
          <a:p>
            <a:pPr marL="0" indent="0">
              <a:buNone/>
            </a:pPr>
            <a:r>
              <a:rPr lang="cs-CZ" sz="2100" dirty="0"/>
              <a:t>                –   náboženské důvody:  zbožnost (milost Boží),  pokání (odpuštění hříchů)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000" dirty="0"/>
              <a:t> </a:t>
            </a:r>
            <a:r>
              <a:rPr lang="cs-CZ" sz="2000" b="1" dirty="0"/>
              <a:t>Křesťanství</a:t>
            </a:r>
            <a:r>
              <a:rPr lang="cs-CZ" sz="2000" dirty="0"/>
              <a:t> –  z lat </a:t>
            </a:r>
            <a:r>
              <a:rPr lang="cs-CZ" sz="2000" dirty="0" err="1"/>
              <a:t>christianos</a:t>
            </a:r>
            <a:r>
              <a:rPr lang="cs-CZ" sz="2000" dirty="0"/>
              <a:t> (stoupenec Krista), učení Ježíše z Nazaretu a jeho učedníků o Božím království </a:t>
            </a:r>
          </a:p>
          <a:p>
            <a:pPr marL="0" indent="0">
              <a:buNone/>
            </a:pPr>
            <a:r>
              <a:rPr lang="cs-CZ" sz="2000" dirty="0"/>
              <a:t>                              – </a:t>
            </a:r>
            <a:r>
              <a:rPr lang="cs-CZ" sz="2000" b="1" dirty="0"/>
              <a:t>313</a:t>
            </a:r>
            <a:r>
              <a:rPr lang="cs-CZ" sz="2000" dirty="0"/>
              <a:t>:  legalizováno císařem Konstantinem I. Velikým Milánským tolerančním ediktem</a:t>
            </a:r>
          </a:p>
          <a:p>
            <a:pPr marL="0" indent="0">
              <a:buNone/>
            </a:pPr>
            <a:r>
              <a:rPr lang="cs-CZ" sz="2000" dirty="0"/>
              <a:t>                              – </a:t>
            </a:r>
            <a:r>
              <a:rPr lang="cs-CZ" sz="2000" b="1" dirty="0"/>
              <a:t>391</a:t>
            </a:r>
            <a:r>
              <a:rPr lang="cs-CZ" sz="2000" dirty="0"/>
              <a:t>:  ustaveno za státní náboženství císařem </a:t>
            </a:r>
            <a:r>
              <a:rPr lang="cs-CZ" sz="2000" dirty="0" err="1"/>
              <a:t>Theodosiem</a:t>
            </a:r>
            <a:r>
              <a:rPr lang="cs-CZ" sz="2000" dirty="0"/>
              <a:t> I.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Aurelius Augustinus  </a:t>
            </a:r>
            <a:r>
              <a:rPr lang="cs-CZ" sz="2000" dirty="0"/>
              <a:t>–  </a:t>
            </a:r>
            <a:r>
              <a:rPr lang="cs-CZ" sz="2000" b="1" dirty="0"/>
              <a:t>poč. 5. stol.:</a:t>
            </a:r>
            <a:r>
              <a:rPr lang="cs-CZ" sz="2000" dirty="0"/>
              <a:t>  sv. </a:t>
            </a:r>
            <a:r>
              <a:rPr lang="cs-CZ" sz="2000" dirty="0" err="1"/>
              <a:t>Aufustin</a:t>
            </a:r>
            <a:r>
              <a:rPr lang="cs-CZ" sz="2000" dirty="0"/>
              <a:t> charakterizoval člověka jako „homo </a:t>
            </a:r>
            <a:r>
              <a:rPr lang="cs-CZ" sz="2000" dirty="0" err="1"/>
              <a:t>viator</a:t>
            </a:r>
            <a:r>
              <a:rPr lang="cs-CZ" sz="2000" dirty="0"/>
              <a:t>“, tj. poutníka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</a:t>
            </a:r>
            <a:r>
              <a:rPr lang="cs-CZ" sz="2000" dirty="0" err="1"/>
              <a:t>peregrinatio</a:t>
            </a:r>
            <a:r>
              <a:rPr lang="cs-CZ" sz="2000" dirty="0"/>
              <a:t>:  putování,  ve středověku synonymum pro životní cestu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–  </a:t>
            </a:r>
            <a:r>
              <a:rPr lang="cs-CZ" sz="2000" dirty="0" err="1"/>
              <a:t>peregrinus</a:t>
            </a:r>
            <a:r>
              <a:rPr lang="cs-CZ" sz="2000" dirty="0"/>
              <a:t>:   poutník byl </a:t>
            </a:r>
            <a:r>
              <a:rPr lang="cs-CZ" sz="2200" dirty="0"/>
              <a:t>vzorem dobrého křesťana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p</a:t>
            </a:r>
            <a:r>
              <a:rPr lang="cs-CZ" sz="1900" dirty="0"/>
              <a:t>outnický oděv:   hůl, mošna a plášť s odznakem (symbol poutního místa)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2000" b="1" dirty="0"/>
              <a:t>Poutnictví</a:t>
            </a:r>
            <a:r>
              <a:rPr lang="cs-CZ" sz="2000" dirty="0"/>
              <a:t>  –  hospodářský rozkvět míst spojených s kultem:   budování poutních cest, špitálů a hostinců </a:t>
            </a:r>
          </a:p>
          <a:p>
            <a:pPr marL="0" indent="0">
              <a:buNone/>
            </a:pPr>
            <a:r>
              <a:rPr lang="cs-CZ" sz="2000" dirty="0"/>
              <a:t>                        –    kulturní kontakty:  poznatky (technologie),  architektura, umění, životní styl (odívání, stravování) </a:t>
            </a:r>
          </a:p>
          <a:p>
            <a:pPr marL="0" indent="0">
              <a:buNone/>
            </a:pPr>
            <a:r>
              <a:rPr lang="cs-CZ" sz="2000" dirty="0"/>
              <a:t>                        –   křížové výpravy:   ozbrojené poutě do Svaté země za účelem ochrany svatých míst (hrady)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ochrana Božího hrobu a poutníků:   zřizování nových rytířských řádů (např. johanité)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ekonomické a sociální motivy</a:t>
            </a:r>
          </a:p>
        </p:txBody>
      </p:sp>
    </p:spTree>
    <p:extLst>
      <p:ext uri="{BB962C8B-B14F-4D97-AF65-F5344CB8AC3E}">
        <p14:creationId xmlns:p14="http://schemas.microsoft.com/office/powerpoint/2010/main" val="28342202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Zástupný symbol pro obsah 2"/>
          <p:cNvSpPr>
            <a:spLocks noGrp="1"/>
          </p:cNvSpPr>
          <p:nvPr>
            <p:ph idx="1"/>
          </p:nvPr>
        </p:nvSpPr>
        <p:spPr>
          <a:xfrm>
            <a:off x="150125" y="337480"/>
            <a:ext cx="7187496" cy="652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altLang="cs-CZ" sz="1600" b="1" dirty="0"/>
          </a:p>
          <a:p>
            <a:r>
              <a:rPr lang="cs-CZ" altLang="cs-CZ" sz="1800" b="1" dirty="0"/>
              <a:t>Náboženské poutě   </a:t>
            </a:r>
            <a:r>
              <a:rPr lang="cs-CZ" altLang="cs-CZ" sz="1800" dirty="0"/>
              <a:t>–   byly součástí života ve středověku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(</a:t>
            </a:r>
            <a:r>
              <a:rPr lang="cs-CZ" sz="1800" dirty="0"/>
              <a:t>poutě Židů do Jeruzaléma)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Poutní centra   </a:t>
            </a:r>
            <a:r>
              <a:rPr lang="cs-CZ" altLang="cs-CZ" sz="1800" dirty="0"/>
              <a:t>–  cesty</a:t>
            </a:r>
            <a:r>
              <a:rPr lang="cs-CZ" sz="1800" dirty="0"/>
              <a:t> k nejvýznamnějším křesťanským místům: </a:t>
            </a:r>
          </a:p>
          <a:p>
            <a:pPr marL="0" indent="0">
              <a:buNone/>
            </a:pPr>
            <a:r>
              <a:rPr lang="cs-CZ" sz="1800" dirty="0"/>
              <a:t>                                    1</a:t>
            </a:r>
            <a:r>
              <a:rPr lang="cs-CZ" sz="1800" b="1" dirty="0"/>
              <a:t>.  Svatá země </a:t>
            </a:r>
            <a:r>
              <a:rPr lang="cs-CZ" sz="1800" dirty="0"/>
              <a:t>(Palestina), místa života Ježíše Krista</a:t>
            </a:r>
          </a:p>
          <a:p>
            <a:pPr marL="0" indent="0">
              <a:buNone/>
            </a:pPr>
            <a:r>
              <a:rPr lang="cs-CZ" sz="1800" dirty="0"/>
              <a:t>                                    2.  </a:t>
            </a:r>
            <a:r>
              <a:rPr lang="cs-CZ" sz="1800" b="1" dirty="0"/>
              <a:t>Řím, Santiago de </a:t>
            </a:r>
            <a:r>
              <a:rPr lang="cs-CZ" sz="1800" b="1" dirty="0" err="1"/>
              <a:t>Compostella</a:t>
            </a:r>
            <a:r>
              <a:rPr lang="cs-CZ" sz="1800" b="1" dirty="0"/>
              <a:t>:  </a:t>
            </a:r>
            <a:r>
              <a:rPr lang="cs-CZ" sz="1800" dirty="0"/>
              <a:t>skutky apoštolů</a:t>
            </a:r>
          </a:p>
          <a:p>
            <a:pPr marL="0" indent="0">
              <a:buNone/>
            </a:pPr>
            <a:r>
              <a:rPr lang="cs-CZ" sz="1800" dirty="0"/>
              <a:t>                                    3.  </a:t>
            </a:r>
            <a:r>
              <a:rPr lang="cs-CZ" sz="1800" b="1" dirty="0"/>
              <a:t>Cáchy, Kolín, Krakov</a:t>
            </a:r>
            <a:r>
              <a:rPr lang="cs-CZ" sz="1800" dirty="0"/>
              <a:t>:  kult světců</a:t>
            </a:r>
            <a:r>
              <a:rPr lang="cs-CZ" altLang="cs-CZ" sz="1800" dirty="0"/>
              <a:t>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4.  </a:t>
            </a:r>
            <a:r>
              <a:rPr lang="cs-CZ" sz="1800" b="1" dirty="0"/>
              <a:t>lokální:</a:t>
            </a:r>
            <a:r>
              <a:rPr lang="cs-CZ" sz="1800" dirty="0"/>
              <a:t>  Kájov, Chlum sv. Máří, Sázava, Praha</a:t>
            </a:r>
            <a:endParaRPr lang="cs-CZ" altLang="cs-CZ" sz="1800" dirty="0"/>
          </a:p>
          <a:p>
            <a:endParaRPr lang="cs-CZ" altLang="cs-CZ" sz="1800" dirty="0"/>
          </a:p>
          <a:p>
            <a:r>
              <a:rPr lang="cs-CZ" altLang="cs-CZ" sz="1800" b="1" dirty="0"/>
              <a:t>Poutní odznaky  </a:t>
            </a:r>
            <a:r>
              <a:rPr lang="cs-CZ" altLang="cs-CZ" sz="1800" dirty="0"/>
              <a:t>–  doklad o vykonání cesty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ochrana proti nemocem a nebezpečenstvím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–  kladly se pod práh, do studny, zkopávaly na poli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dirty="0"/>
              <a:t> </a:t>
            </a:r>
            <a:r>
              <a:rPr lang="cs-CZ" altLang="cs-CZ" sz="1800" b="1" dirty="0"/>
              <a:t>Devocionálie</a:t>
            </a:r>
            <a:r>
              <a:rPr lang="cs-CZ" altLang="cs-CZ" sz="1800" dirty="0"/>
              <a:t>  –  vyráběly se z kovu (cín, olovo, zlato) nebo z keramiky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 vyobrazení:   biblických postav:  Panna Marie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světců:   sv.  Barbora, Prokop, Stanislav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symboly světců:  mušle sv. Jakuba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výjimečně výjevy světského charakteru</a:t>
            </a:r>
          </a:p>
        </p:txBody>
      </p:sp>
      <p:pic>
        <p:nvPicPr>
          <p:cNvPr id="757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21" y="188604"/>
            <a:ext cx="4854379" cy="654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FD5B229-D0A8-413A-A29D-0877C3AAD452}"/>
              </a:ext>
            </a:extLst>
          </p:cNvPr>
          <p:cNvSpPr txBox="1"/>
          <p:nvPr/>
        </p:nvSpPr>
        <p:spPr>
          <a:xfrm flipH="1">
            <a:off x="9261639" y="6244187"/>
            <a:ext cx="193719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Hieronymus Bosch</a:t>
            </a:r>
          </a:p>
        </p:txBody>
      </p:sp>
    </p:spTree>
    <p:extLst>
      <p:ext uri="{BB962C8B-B14F-4D97-AF65-F5344CB8AC3E}">
        <p14:creationId xmlns:p14="http://schemas.microsoft.com/office/powerpoint/2010/main" val="370487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1">
            <a:extLst>
              <a:ext uri="{FF2B5EF4-FFF2-40B4-BE49-F238E27FC236}">
                <a16:creationId xmlns:a16="http://schemas.microsoft.com/office/drawing/2014/main" id="{F9B51082-B189-81C5-57F8-D958E9BCB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0"/>
            <a:ext cx="404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Obrázek 11">
            <a:extLst>
              <a:ext uri="{FF2B5EF4-FFF2-40B4-BE49-F238E27FC236}">
                <a16:creationId xmlns:a16="http://schemas.microsoft.com/office/drawing/2014/main" id="{BE294D90-26AA-00D4-3B3F-BDC12B064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597276"/>
            <a:ext cx="48006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Obrázek 12">
            <a:extLst>
              <a:ext uri="{FF2B5EF4-FFF2-40B4-BE49-F238E27FC236}">
                <a16:creationId xmlns:a16="http://schemas.microsoft.com/office/drawing/2014/main" id="{54D5D5A7-AAAA-7975-7777-7CBA9051A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6" y="838200"/>
            <a:ext cx="48244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ovéPole 14">
            <a:extLst>
              <a:ext uri="{FF2B5EF4-FFF2-40B4-BE49-F238E27FC236}">
                <a16:creationId xmlns:a16="http://schemas.microsoft.com/office/drawing/2014/main" id="{9BB61B73-CD8D-844B-262C-CD57A3738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6325" y="192088"/>
            <a:ext cx="245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Rádlo (plazové)</a:t>
            </a:r>
          </a:p>
        </p:txBody>
      </p:sp>
      <p:sp>
        <p:nvSpPr>
          <p:cNvPr id="40966" name="TextovéPole 15">
            <a:extLst>
              <a:ext uri="{FF2B5EF4-FFF2-40B4-BE49-F238E27FC236}">
                <a16:creationId xmlns:a16="http://schemas.microsoft.com/office/drawing/2014/main" id="{5358E619-D29E-65B5-4DCA-82D6886B8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6" y="3152776"/>
            <a:ext cx="849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Pluh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9" y="339212"/>
            <a:ext cx="4672836" cy="62090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559946" y="61403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Středověké poutní odznaky z českých zemí</a:t>
            </a:r>
            <a:r>
              <a:rPr lang="cs-CZ" dirty="0"/>
              <a:t>:</a:t>
            </a:r>
          </a:p>
          <a:p>
            <a:r>
              <a:rPr lang="cs-CZ" dirty="0"/>
              <a:t>1 - Olomouc, Svatý Mikuláš, 2 – Most, svatojakubská mušle, 3 – Praha, Rybná ul. Klanění tří králů, 4- Hradec </a:t>
            </a:r>
            <a:r>
              <a:rPr lang="cs-CZ" dirty="0" err="1"/>
              <a:t>Králvé</a:t>
            </a:r>
            <a:r>
              <a:rPr lang="cs-CZ" dirty="0"/>
              <a:t>, sv. Stanislav, 5 – Děčín- Mariánská louka, P. Marie, 6 – Praha, Sv. Petr a Karel IV., 7 – Králův Dvůr u Berouna, sv. Prokop, 8 – Jinolice, sv. Prokop, 9 – nez. lokalita, sv. Barbora, 10 – Jindřichův Hradec, sv. Anna, 11 – Kutná Hora, plaketa s horníkem. Podle </a:t>
            </a:r>
            <a:r>
              <a:rPr lang="cs-CZ" dirty="0" err="1"/>
              <a:t>Velímský</a:t>
            </a:r>
            <a:r>
              <a:rPr lang="cs-CZ" dirty="0"/>
              <a:t> 1998.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20" y="3215147"/>
            <a:ext cx="1898182" cy="269445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670092" y="6013047"/>
            <a:ext cx="2552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Aachen</a:t>
            </a:r>
            <a:r>
              <a:rPr lang="cs-CZ" dirty="0"/>
              <a:t> (Cáchy), P. Marie </a:t>
            </a:r>
          </a:p>
          <a:p>
            <a:r>
              <a:rPr lang="cs-CZ" dirty="0"/>
              <a:t>           dnes ztracený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6698" r="5639"/>
          <a:stretch/>
        </p:blipFill>
        <p:spPr>
          <a:xfrm>
            <a:off x="8955941" y="3120476"/>
            <a:ext cx="1809648" cy="269445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607946" y="6013047"/>
            <a:ext cx="2543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Praha, Národní muzeum</a:t>
            </a:r>
          </a:p>
          <a:p>
            <a:r>
              <a:rPr lang="pl-PL" dirty="0"/>
              <a:t>     svátek Kopí a hřebů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0752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4114800" cy="993775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Menasova</a:t>
            </a:r>
            <a:r>
              <a:rPr lang="cs-CZ" altLang="cs-CZ" sz="3200" b="1" dirty="0">
                <a:solidFill>
                  <a:srgbClr val="FF0000"/>
                </a:solidFill>
              </a:rPr>
              <a:t> ampule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0200" y="993775"/>
            <a:ext cx="8105774" cy="606457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 err="1"/>
              <a:t>Rychleby</a:t>
            </a:r>
            <a:r>
              <a:rPr lang="cs-CZ" sz="1900" b="1" dirty="0"/>
              <a:t> </a:t>
            </a:r>
            <a:r>
              <a:rPr lang="cs-CZ" sz="1900" dirty="0"/>
              <a:t> –  v archeologickém materiálu z hradu  (bez nálezových okolností)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–   nádobka na vodu z hrobu sv. </a:t>
            </a:r>
            <a:r>
              <a:rPr lang="cs-CZ" sz="1900" dirty="0" err="1"/>
              <a:t>Menase</a:t>
            </a:r>
            <a:r>
              <a:rPr lang="cs-CZ" sz="1900" dirty="0"/>
              <a:t> uctívaného koptskou církví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  v Egyptě, Etiopii, Núbii a </a:t>
            </a:r>
            <a:r>
              <a:rPr lang="cs-CZ" sz="1900" dirty="0" err="1"/>
              <a:t>Sudánu</a:t>
            </a:r>
            <a:endParaRPr lang="cs-CZ" sz="19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Sv. </a:t>
            </a:r>
            <a:r>
              <a:rPr lang="cs-CZ" sz="1900" b="1" dirty="0" err="1"/>
              <a:t>Menas</a:t>
            </a:r>
            <a:r>
              <a:rPr lang="cs-CZ" sz="1900" b="1" dirty="0"/>
              <a:t>   </a:t>
            </a:r>
            <a:r>
              <a:rPr lang="cs-CZ" sz="1900" dirty="0"/>
              <a:t>–   původně římský voják, který se veřejně přihlásil ke křesťanství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–   </a:t>
            </a:r>
            <a:r>
              <a:rPr lang="cs-CZ" sz="1900" b="1" dirty="0"/>
              <a:t>296:</a:t>
            </a:r>
            <a:r>
              <a:rPr lang="cs-CZ" sz="1900" dirty="0"/>
              <a:t>   sťat, tělo na velbloudu odvezli do Egypta a pohřbili (kde se zastavil)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4. – 6. stol.:   </a:t>
            </a:r>
            <a:r>
              <a:rPr lang="cs-CZ" sz="1900" dirty="0"/>
              <a:t>Karm </a:t>
            </a:r>
            <a:r>
              <a:rPr lang="cs-CZ" sz="1900" dirty="0" err="1"/>
              <a:t>Abu</a:t>
            </a:r>
            <a:r>
              <a:rPr lang="cs-CZ" sz="1900" dirty="0"/>
              <a:t> Mina u Alexandrie  –  poutní místo (kultovní komplex)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849:  </a:t>
            </a:r>
            <a:r>
              <a:rPr lang="cs-CZ" sz="1900" dirty="0"/>
              <a:t>opuštěn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cs-CZ" sz="1900" b="1" dirty="0"/>
              <a:t>     14. stol.:  </a:t>
            </a:r>
            <a:r>
              <a:rPr lang="cs-CZ" sz="1900" dirty="0"/>
              <a:t>ostatky přeneseny do Káhiry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cs-CZ" sz="1900" dirty="0"/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Výzkumy:</a:t>
            </a:r>
            <a:r>
              <a:rPr lang="cs-CZ" sz="1900" dirty="0"/>
              <a:t>  1905 – 1907:  C. F. Kaufmana z Frankfurtu n. M.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1961 – 1981:  polská expedice Z. </a:t>
            </a:r>
            <a:r>
              <a:rPr lang="cs-CZ" sz="1900" dirty="0" err="1"/>
              <a:t>Kissa</a:t>
            </a:r>
            <a:r>
              <a:rPr lang="cs-CZ" sz="1900" dirty="0"/>
              <a:t> (stratigrafie)  3 periody:     1.   480 – 560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                                               2.   </a:t>
            </a:r>
            <a:r>
              <a:rPr lang="cs-CZ" sz="1900" b="1" dirty="0"/>
              <a:t>560 – 610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cs-CZ" sz="1900" dirty="0"/>
              <a:t>                                                                                                                                             3.   610 – 650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cs-CZ" sz="1900" b="1" dirty="0"/>
              <a:t>Rozšíření: </a:t>
            </a:r>
            <a:r>
              <a:rPr lang="cs-CZ" sz="1900" dirty="0"/>
              <a:t> Francie, Německo, Švýcarsko, Rakousko, Polsko, Maďarsko, Rumunsko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500" dirty="0"/>
          </a:p>
        </p:txBody>
      </p:sp>
      <p:pic>
        <p:nvPicPr>
          <p:cNvPr id="76804" name="Picture 4" descr="P 10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10809" r="7414" b="11417"/>
          <a:stretch>
            <a:fillRect/>
          </a:stretch>
        </p:blipFill>
        <p:spPr bwMode="auto">
          <a:xfrm>
            <a:off x="8516937" y="673259"/>
            <a:ext cx="3494088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36806" r="30727" b="36607"/>
          <a:stretch>
            <a:fillRect/>
          </a:stretch>
        </p:blipFill>
        <p:spPr bwMode="auto">
          <a:xfrm>
            <a:off x="8335963" y="4408328"/>
            <a:ext cx="385603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70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C860676E-66D2-030E-5A1B-55FF8B55E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4289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Vrcholný a pozdní středověk  (13. – 15. stol.)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5770CD-71B5-2B9D-98D4-8CB2BFAD4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6" y="1008064"/>
            <a:ext cx="11969392" cy="5849937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sz="3200" b="1" dirty="0"/>
              <a:t>Hierarchie sociální  </a:t>
            </a:r>
            <a:r>
              <a:rPr lang="cs-CZ" sz="3200" dirty="0"/>
              <a:t>–  rozdíly v postavení, spotřebě a životním stylu:  stravování, oblékání, trávení volného času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–  rozdíly ve společenském postavení:  porušení pravidel se pokládalo za hřích </a:t>
            </a:r>
          </a:p>
          <a:p>
            <a:pPr>
              <a:defRPr/>
            </a:pPr>
            <a:endParaRPr lang="cs-CZ" sz="3200" dirty="0"/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–   </a:t>
            </a:r>
            <a:r>
              <a:rPr lang="pl-PL" sz="3200" b="1" dirty="0"/>
              <a:t>Adalberon z Laonu (1030):  </a:t>
            </a:r>
            <a:r>
              <a:rPr lang="cs-CZ" sz="3200" b="1" dirty="0"/>
              <a:t>Učení o trojím lidu:  </a:t>
            </a:r>
            <a:r>
              <a:rPr lang="cs-CZ" sz="3200" dirty="0"/>
              <a:t>a)   </a:t>
            </a:r>
            <a:r>
              <a:rPr lang="pt-BR" sz="3200" dirty="0"/>
              <a:t>oratores</a:t>
            </a:r>
            <a:r>
              <a:rPr lang="pt-BR" sz="3200" i="1" dirty="0"/>
              <a:t> </a:t>
            </a:r>
            <a:r>
              <a:rPr lang="pt-BR" sz="3200" dirty="0"/>
              <a:t>(ti, kdo se modl</a:t>
            </a:r>
            <a:r>
              <a:rPr lang="cs-CZ" sz="3200" dirty="0"/>
              <a:t>í):  duchovenstvo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                     b)   </a:t>
            </a:r>
            <a:r>
              <a:rPr lang="pt-BR" sz="3200" dirty="0"/>
              <a:t>bellatores</a:t>
            </a:r>
            <a:r>
              <a:rPr lang="pt-BR" sz="3200" i="1" dirty="0"/>
              <a:t> </a:t>
            </a:r>
            <a:r>
              <a:rPr lang="pt-BR" sz="3200" dirty="0"/>
              <a:t>(ti, kdo bojuj</a:t>
            </a:r>
            <a:r>
              <a:rPr lang="cs-CZ" sz="3200" dirty="0"/>
              <a:t>í</a:t>
            </a:r>
            <a:r>
              <a:rPr lang="pt-BR" sz="3200" dirty="0"/>
              <a:t>)</a:t>
            </a:r>
            <a:r>
              <a:rPr lang="cs-CZ" sz="3200" dirty="0"/>
              <a:t>:  šlechtici, bojovníci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                      c)   </a:t>
            </a:r>
            <a:r>
              <a:rPr lang="pt-BR" sz="3200" dirty="0"/>
              <a:t>laboratores</a:t>
            </a:r>
            <a:r>
              <a:rPr lang="pt-BR" sz="3200" i="1" dirty="0"/>
              <a:t> </a:t>
            </a:r>
            <a:r>
              <a:rPr lang="pt-BR" sz="3200" dirty="0"/>
              <a:t>(ti, kdo pracuj</a:t>
            </a:r>
            <a:r>
              <a:rPr lang="cs-CZ" sz="3200" dirty="0"/>
              <a:t>í</a:t>
            </a:r>
            <a:r>
              <a:rPr lang="pt-BR" sz="3200" dirty="0"/>
              <a:t>)</a:t>
            </a:r>
            <a:r>
              <a:rPr lang="cs-CZ" sz="3200" dirty="0"/>
              <a:t>:  poddaní, rolníci 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>
              <a:defRPr/>
            </a:pPr>
            <a:r>
              <a:rPr lang="cs-CZ" sz="3200" b="1" dirty="0"/>
              <a:t>Struktura  společnosti  </a:t>
            </a:r>
            <a:r>
              <a:rPr lang="cs-CZ" sz="3200" dirty="0"/>
              <a:t>  –      1.  </a:t>
            </a:r>
            <a:r>
              <a:rPr lang="cs-CZ" sz="3200" b="1" dirty="0"/>
              <a:t>horní vrstvy</a:t>
            </a:r>
            <a:r>
              <a:rPr lang="cs-CZ" sz="3200" dirty="0"/>
              <a:t>:  elita  –  panovník, církev, vyšší šlechta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2.  </a:t>
            </a:r>
            <a:r>
              <a:rPr lang="cs-CZ" sz="3200" b="1" dirty="0"/>
              <a:t>střední vrstvy</a:t>
            </a:r>
            <a:r>
              <a:rPr lang="cs-CZ" sz="3200" dirty="0"/>
              <a:t>:  nižší šlechta, měšťané, bohatí kupci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3.  </a:t>
            </a:r>
            <a:r>
              <a:rPr lang="cs-CZ" sz="3200" b="1" dirty="0"/>
              <a:t>nižší vrstvy</a:t>
            </a:r>
            <a:r>
              <a:rPr lang="cs-CZ" sz="3200" dirty="0"/>
              <a:t>:  sedláci, poddaní a chudina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>
              <a:defRPr/>
            </a:pPr>
            <a:r>
              <a:rPr lang="cs-CZ" sz="3200" dirty="0"/>
              <a:t> </a:t>
            </a:r>
            <a:r>
              <a:rPr lang="cs-CZ" sz="3200" b="1" dirty="0"/>
              <a:t>Hierarchizace</a:t>
            </a:r>
            <a:r>
              <a:rPr lang="cs-CZ" sz="3200" dirty="0"/>
              <a:t>   –   na základě urozenosti a rodové starobylosti: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–   </a:t>
            </a:r>
            <a:r>
              <a:rPr lang="cs-CZ" sz="3200" b="1" dirty="0"/>
              <a:t>rod</a:t>
            </a:r>
            <a:r>
              <a:rPr lang="cs-CZ" sz="3200" dirty="0"/>
              <a:t> (</a:t>
            </a:r>
            <a:r>
              <a:rPr lang="cs-CZ" sz="3200" dirty="0" err="1"/>
              <a:t>genere</a:t>
            </a:r>
            <a:r>
              <a:rPr lang="cs-CZ" sz="3200" dirty="0"/>
              <a:t>, </a:t>
            </a:r>
            <a:r>
              <a:rPr lang="cs-CZ" sz="3200" dirty="0" err="1"/>
              <a:t>nobilis</a:t>
            </a:r>
            <a:r>
              <a:rPr lang="cs-CZ" sz="3200" dirty="0"/>
              <a:t>): pokrevně spříznění jedinci s výjimečným spol. statusem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–   </a:t>
            </a:r>
            <a:r>
              <a:rPr lang="cs-CZ" sz="3200" b="1" dirty="0"/>
              <a:t>šlechta</a:t>
            </a:r>
            <a:r>
              <a:rPr lang="cs-CZ" sz="3200" dirty="0"/>
              <a:t>:  privilegovaná vrstva pozemkových vlastníků (majetek: půda a lidé)</a:t>
            </a:r>
          </a:p>
          <a:p>
            <a:pPr marL="0" indent="0">
              <a:buNone/>
              <a:defRPr/>
            </a:pPr>
            <a:r>
              <a:rPr lang="cs-CZ" altLang="cs-CZ" sz="3200" b="1" dirty="0"/>
              <a:t>                                                     titul:  </a:t>
            </a:r>
            <a:r>
              <a:rPr lang="cs-CZ" altLang="cs-CZ" sz="3200" dirty="0"/>
              <a:t>právo nosit erb, pečetit červeným voskem, účast na správě státu</a:t>
            </a:r>
          </a:p>
          <a:p>
            <a:pPr marL="0" indent="0">
              <a:buNone/>
              <a:defRPr/>
            </a:pPr>
            <a:r>
              <a:rPr lang="cs-CZ" sz="3200" b="1" dirty="0"/>
              <a:t>                                                     l</a:t>
            </a:r>
            <a:r>
              <a:rPr lang="sk-SK" sz="3200" b="1" dirty="0" err="1"/>
              <a:t>enní</a:t>
            </a:r>
            <a:r>
              <a:rPr lang="sk-SK" sz="3200" b="1" dirty="0"/>
              <a:t> systém:  </a:t>
            </a:r>
            <a:r>
              <a:rPr lang="sk-SK" sz="3200" dirty="0"/>
              <a:t>1158:  </a:t>
            </a:r>
            <a:r>
              <a:rPr lang="cs-CZ" sz="3200" b="1" dirty="0" err="1"/>
              <a:t>Libri</a:t>
            </a:r>
            <a:r>
              <a:rPr lang="cs-CZ" sz="3200" b="1" dirty="0"/>
              <a:t> </a:t>
            </a:r>
            <a:r>
              <a:rPr lang="cs-CZ" sz="3200" b="1" dirty="0" err="1"/>
              <a:t>feudorum</a:t>
            </a:r>
            <a:r>
              <a:rPr lang="cs-CZ" sz="3200" b="1" dirty="0"/>
              <a:t> </a:t>
            </a:r>
            <a:r>
              <a:rPr lang="cs-CZ" sz="3200" dirty="0"/>
              <a:t>(právní příručka</a:t>
            </a:r>
            <a:r>
              <a:rPr lang="cs-CZ" sz="3200" b="1" dirty="0"/>
              <a:t>)  </a:t>
            </a:r>
            <a:r>
              <a:rPr lang="cs-CZ" sz="3200" b="1" i="1" dirty="0"/>
              <a:t>   </a:t>
            </a:r>
          </a:p>
          <a:p>
            <a:pPr marL="0" indent="0">
              <a:buNone/>
              <a:defRPr/>
            </a:pPr>
            <a:r>
              <a:rPr lang="cs-CZ" sz="3200" b="1" i="1" dirty="0"/>
              <a:t>                                                     </a:t>
            </a:r>
            <a:r>
              <a:rPr lang="sk-SK" sz="3200" b="1" dirty="0"/>
              <a:t>feudum:  </a:t>
            </a:r>
            <a:r>
              <a:rPr lang="sk-SK" sz="3200" dirty="0" err="1"/>
              <a:t>dědičná</a:t>
            </a:r>
            <a:r>
              <a:rPr lang="sk-SK" sz="3200" dirty="0"/>
              <a:t> držba léna;    </a:t>
            </a:r>
            <a:r>
              <a:rPr lang="sk-SK" sz="3200" b="1" dirty="0" err="1"/>
              <a:t>beneficium</a:t>
            </a:r>
            <a:r>
              <a:rPr lang="sk-SK" sz="3200" b="1" dirty="0"/>
              <a:t>:  </a:t>
            </a:r>
            <a:r>
              <a:rPr lang="sk-SK" sz="3200" dirty="0" err="1"/>
              <a:t>podmíněná</a:t>
            </a:r>
            <a:r>
              <a:rPr lang="sk-SK" sz="3200" dirty="0"/>
              <a:t> držba   </a:t>
            </a:r>
          </a:p>
          <a:p>
            <a:pPr marL="0" indent="0">
              <a:buNone/>
              <a:defRPr/>
            </a:pPr>
            <a:r>
              <a:rPr lang="sk-SK" sz="3200" dirty="0"/>
              <a:t>                                                      </a:t>
            </a:r>
            <a:r>
              <a:rPr lang="cs-CZ" sz="3200" b="1" dirty="0"/>
              <a:t>nobilitace: </a:t>
            </a:r>
            <a:r>
              <a:rPr lang="cs-CZ" sz="3200" dirty="0"/>
              <a:t> povýšení (služba a rytířské chování), </a:t>
            </a:r>
            <a:r>
              <a:rPr lang="sk-SK" sz="3200" dirty="0"/>
              <a:t>udelení  titulu, erbu a predikátu (</a:t>
            </a:r>
            <a:r>
              <a:rPr lang="sk-SK" sz="3200" dirty="0" err="1"/>
              <a:t>přídomek</a:t>
            </a:r>
            <a:r>
              <a:rPr lang="sk-SK" sz="3200" dirty="0"/>
              <a:t>)  </a:t>
            </a:r>
          </a:p>
          <a:p>
            <a:pPr>
              <a:defRPr/>
            </a:pPr>
            <a:endParaRPr lang="cs-CZ" sz="3200" dirty="0"/>
          </a:p>
          <a:p>
            <a:pPr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405FB2-ABF9-4F82-B842-12C4BD4FD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965450"/>
            <a:ext cx="2286000" cy="22606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988F42-6AB9-42EA-8718-54A5969F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25" y="1146176"/>
            <a:ext cx="9445375" cy="5635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600" b="1" dirty="0"/>
              <a:t>Vesnice</a:t>
            </a:r>
            <a:r>
              <a:rPr lang="cs-CZ" sz="1600" dirty="0"/>
              <a:t>  –  základ středověké ekonomiky:  produkce potravin a surovin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komunita spjata s konkrétním územím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rytmus života rolníků určoval sled polních prací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denní režim:  určovaly „zvony“  (události a o svátky)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Město</a:t>
            </a:r>
            <a:r>
              <a:rPr lang="cs-CZ" sz="1600" dirty="0"/>
              <a:t>  –  anonymní prostředí, nová společenská a ekonomická pravidla (svoboda)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řemeslná výroba (cechy) a obchod (směna)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různé etnické minority (cizinci, židé)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vzdělání dostupné pro laiky (městské školy, univerzity)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městská identita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Hrady</a:t>
            </a:r>
            <a:r>
              <a:rPr lang="cs-CZ" sz="1600" dirty="0"/>
              <a:t>  –  elitní prostředí urozené aristokracie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vojenské a reprezentační funkce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rytířská a dvorská kultura:  trávení „volného času“:  turnaje, hostiny, lov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Církev  </a:t>
            </a:r>
            <a:r>
              <a:rPr lang="cs-CZ" sz="1600" dirty="0"/>
              <a:t>–  služba Bohu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</a:t>
            </a:r>
            <a:r>
              <a:rPr lang="cs-CZ" sz="1600" dirty="0"/>
              <a:t>–  kláštery: kontemplace (rozjímání), vzdělání (skriptoria)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–  biskupství, arcibiskupství:  intelektuální prostředí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–  kostely:  liturgie (bohoslužby), udělování svátostí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sp>
        <p:nvSpPr>
          <p:cNvPr id="10243" name="Nadpis 1">
            <a:extLst>
              <a:ext uri="{FF2B5EF4-FFF2-40B4-BE49-F238E27FC236}">
                <a16:creationId xmlns:a16="http://schemas.microsoft.com/office/drawing/2014/main" id="{F01962BB-E582-45CA-BE49-7FAAC9985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Sociální prostředí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             </a:t>
            </a:r>
            <a:r>
              <a:rPr lang="cs-CZ" altLang="cs-CZ" sz="1800" b="1" dirty="0">
                <a:solidFill>
                  <a:srgbClr val="FF0000"/>
                </a:solidFill>
              </a:rPr>
              <a:t>vrcholný a pozdní středověk  (13. – 15. stol.)</a:t>
            </a:r>
            <a:endParaRPr lang="cs-CZ" altLang="cs-CZ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kniha&#10;&#10;Popis byl vytvořen automaticky">
            <a:extLst>
              <a:ext uri="{FF2B5EF4-FFF2-40B4-BE49-F238E27FC236}">
                <a16:creationId xmlns:a16="http://schemas.microsoft.com/office/drawing/2014/main" id="{FB8E60DD-C92B-2634-3F88-17A3EF5AE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6826"/>
          <a:stretch/>
        </p:blipFill>
        <p:spPr>
          <a:xfrm>
            <a:off x="911425" y="1112244"/>
            <a:ext cx="3965375" cy="5325187"/>
          </a:xfrm>
          <a:prstGeom prst="rect">
            <a:avLst/>
          </a:prstGeom>
        </p:spPr>
      </p:pic>
      <p:pic>
        <p:nvPicPr>
          <p:cNvPr id="3" name="Obrázek 2" descr="Obsah obrázku interiér, kámen, zašpiněné, cement&#10;&#10;Popis byl vytvořen automaticky">
            <a:extLst>
              <a:ext uri="{FF2B5EF4-FFF2-40B4-BE49-F238E27FC236}">
                <a16:creationId xmlns:a16="http://schemas.microsoft.com/office/drawing/2014/main" id="{EC21A69A-084E-C34F-259E-732E96B3A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8920" b="2"/>
          <a:stretch/>
        </p:blipFill>
        <p:spPr>
          <a:xfrm>
            <a:off x="5172075" y="1112244"/>
            <a:ext cx="6564842" cy="531238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8F1982-87E6-DC3C-C78D-71C0E01DC23B}"/>
              </a:ext>
            </a:extLst>
          </p:cNvPr>
          <p:cNvSpPr txBox="1"/>
          <p:nvPr/>
        </p:nvSpPr>
        <p:spPr>
          <a:xfrm>
            <a:off x="3524250" y="317920"/>
            <a:ext cx="5745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Příprava stravy –  Černá kuchyně</a:t>
            </a:r>
          </a:p>
        </p:txBody>
      </p:sp>
    </p:spTree>
    <p:extLst>
      <p:ext uri="{BB962C8B-B14F-4D97-AF65-F5344CB8AC3E}">
        <p14:creationId xmlns:p14="http://schemas.microsoft.com/office/powerpoint/2010/main" val="24931596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796AB-1609-9C84-61A8-054DCD04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18" y="18255"/>
            <a:ext cx="364236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Černá kuchyně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EB6D9-C5F0-A0DD-E929-53589689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228725"/>
            <a:ext cx="6400800" cy="5445126"/>
          </a:xfrm>
        </p:spPr>
        <p:txBody>
          <a:bodyPr>
            <a:normAutofit lnSpcReduction="10000"/>
          </a:bodyPr>
          <a:lstStyle/>
          <a:p>
            <a:r>
              <a:rPr lang="pl-PL" sz="1800" b="1" dirty="0">
                <a:effectLst/>
              </a:rPr>
              <a:t>Místnost  </a:t>
            </a:r>
            <a:r>
              <a:rPr lang="pl-PL" sz="1800" dirty="0">
                <a:effectLst/>
              </a:rPr>
              <a:t>–  menší, uzavřená bez oken (kvůli tahu kouře)</a:t>
            </a:r>
            <a:endParaRPr lang="cs-CZ" sz="1800" dirty="0"/>
          </a:p>
          <a:p>
            <a:r>
              <a:rPr lang="cs-CZ" sz="1800" b="1" dirty="0"/>
              <a:t>Umístění</a:t>
            </a:r>
            <a:r>
              <a:rPr lang="cs-CZ" sz="1800" dirty="0"/>
              <a:t> –  </a:t>
            </a:r>
            <a:r>
              <a:rPr lang="pl-PL" sz="1800" dirty="0">
                <a:effectLst/>
              </a:rPr>
              <a:t>v prvním poschodí středního traktu domu</a:t>
            </a:r>
          </a:p>
          <a:p>
            <a:r>
              <a:rPr lang="cs-CZ" sz="1800" b="1" dirty="0">
                <a:effectLst/>
              </a:rPr>
              <a:t>Osvětlení</a:t>
            </a:r>
            <a:r>
              <a:rPr lang="cs-CZ" sz="1800" dirty="0">
                <a:effectLst/>
              </a:rPr>
              <a:t>  –  ohniště, </a:t>
            </a:r>
            <a:r>
              <a:rPr lang="cs-CZ" sz="1800" dirty="0" err="1">
                <a:effectLst/>
              </a:rPr>
              <a:t>krbeček</a:t>
            </a:r>
            <a:r>
              <a:rPr lang="cs-CZ" sz="18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–  vícha:  hořící tříska zastrčená do držadla na zdi </a:t>
            </a:r>
          </a:p>
          <a:p>
            <a:pPr marL="0" indent="0">
              <a:buNone/>
            </a:pPr>
            <a:r>
              <a:rPr lang="cs-CZ" sz="1800" dirty="0"/>
              <a:t>                       </a:t>
            </a:r>
            <a:r>
              <a:rPr lang="cs-CZ" sz="1800" dirty="0">
                <a:effectLst/>
              </a:rPr>
              <a:t>–  lojový kahan   (svíce: osvětlení obytných prostor)</a:t>
            </a:r>
          </a:p>
          <a:p>
            <a:r>
              <a:rPr lang="cs-CZ" sz="1800" b="1" dirty="0">
                <a:effectLst/>
              </a:rPr>
              <a:t>Topeniště s ohništěm  </a:t>
            </a:r>
            <a:r>
              <a:rPr lang="cs-CZ" sz="1800" dirty="0">
                <a:effectLst/>
              </a:rPr>
              <a:t>–   v rohu nebo ve středu </a:t>
            </a:r>
          </a:p>
          <a:p>
            <a:r>
              <a:rPr lang="cs-CZ" sz="1800" b="1" dirty="0"/>
              <a:t>Ocílka s křesacím kamenem  </a:t>
            </a:r>
            <a:r>
              <a:rPr lang="cs-CZ" sz="1800" dirty="0"/>
              <a:t>–  k rozdělávání ohně</a:t>
            </a:r>
          </a:p>
          <a:p>
            <a:r>
              <a:rPr lang="cs-CZ" sz="1800" b="1" dirty="0">
                <a:effectLst/>
              </a:rPr>
              <a:t>Sekera  </a:t>
            </a:r>
            <a:r>
              <a:rPr lang="cs-CZ" sz="1800" dirty="0">
                <a:effectLst/>
              </a:rPr>
              <a:t>–  </a:t>
            </a:r>
            <a:r>
              <a:rPr lang="cs-CZ" sz="1800" dirty="0"/>
              <a:t>š</a:t>
            </a:r>
            <a:r>
              <a:rPr lang="cs-CZ" sz="1800" dirty="0">
                <a:effectLst/>
              </a:rPr>
              <a:t>típání dřeva</a:t>
            </a:r>
          </a:p>
          <a:p>
            <a:r>
              <a:rPr lang="cs-CZ" sz="1800" b="1" dirty="0"/>
              <a:t>Dymník</a:t>
            </a:r>
            <a:r>
              <a:rPr lang="cs-CZ" sz="1800" dirty="0"/>
              <a:t>  –  nad ohništěm (omazán hlínou)</a:t>
            </a:r>
          </a:p>
          <a:p>
            <a:r>
              <a:rPr lang="cs-CZ" sz="1800" b="1" dirty="0"/>
              <a:t>Pícka</a:t>
            </a:r>
            <a:r>
              <a:rPr lang="cs-CZ" sz="1800" dirty="0"/>
              <a:t>  –  k pečení (chleba) nebo sušení (ovoce) </a:t>
            </a:r>
          </a:p>
          <a:p>
            <a:pPr marL="0" indent="0">
              <a:buNone/>
            </a:pPr>
            <a:r>
              <a:rPr lang="cs-CZ" sz="1800" dirty="0"/>
              <a:t>               –  vyhřívala se předem</a:t>
            </a:r>
            <a:endParaRPr lang="cs-CZ" sz="1800" b="1" dirty="0"/>
          </a:p>
          <a:p>
            <a:r>
              <a:rPr lang="cs-CZ" sz="1800" b="1" dirty="0"/>
              <a:t>Kuchyňské náčiní  </a:t>
            </a:r>
            <a:r>
              <a:rPr lang="cs-CZ" sz="1800" dirty="0">
                <a:effectLst/>
              </a:rPr>
              <a:t>–  </a:t>
            </a:r>
            <a:r>
              <a:rPr lang="cs-CZ" sz="1800" dirty="0"/>
              <a:t>na policích, ve výklencích, na stěnách</a:t>
            </a:r>
          </a:p>
          <a:p>
            <a:r>
              <a:rPr lang="cs-CZ" sz="1800" b="1" dirty="0"/>
              <a:t>Popel</a:t>
            </a:r>
            <a:r>
              <a:rPr lang="cs-CZ" sz="1800" dirty="0"/>
              <a:t>  –  shraboval se dřevěným </a:t>
            </a:r>
            <a:r>
              <a:rPr lang="cs-CZ" sz="1800" dirty="0" err="1"/>
              <a:t>pohrablem</a:t>
            </a:r>
            <a:endParaRPr lang="cs-CZ" sz="1800" dirty="0"/>
          </a:p>
          <a:p>
            <a:r>
              <a:rPr lang="cs-CZ" sz="1800" b="1" dirty="0"/>
              <a:t>Voda</a:t>
            </a:r>
            <a:r>
              <a:rPr lang="cs-CZ" sz="1800" dirty="0"/>
              <a:t>  –  ve džberech, přelévala se do džbánů</a:t>
            </a:r>
          </a:p>
          <a:p>
            <a:r>
              <a:rPr lang="cs-CZ" sz="1800" b="1" dirty="0"/>
              <a:t>P</a:t>
            </a:r>
            <a:r>
              <a:rPr lang="es-ES" sz="1800" b="1" dirty="0"/>
              <a:t>otraviny</a:t>
            </a:r>
            <a:r>
              <a:rPr lang="cs-CZ" sz="1800" dirty="0"/>
              <a:t>  –  </a:t>
            </a:r>
            <a:r>
              <a:rPr lang="es-ES" sz="1800" dirty="0"/>
              <a:t>uchováv</a:t>
            </a:r>
            <a:r>
              <a:rPr lang="cs-CZ" sz="1800" dirty="0" err="1"/>
              <a:t>ány</a:t>
            </a:r>
            <a:r>
              <a:rPr lang="es-ES" sz="1800" dirty="0"/>
              <a:t> ve spížích a sklepech.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C7FFD7-0293-0FF3-C8AA-3D9F0D5F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3" t="14618" r="2644" b="5947"/>
          <a:stretch/>
        </p:blipFill>
        <p:spPr>
          <a:xfrm>
            <a:off x="6895291" y="18255"/>
            <a:ext cx="5296709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45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56E3C8-B8F5-DF33-97BF-BC7B7216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4" y="685800"/>
            <a:ext cx="11401426" cy="6172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Hierarchie potravinová</a:t>
            </a:r>
            <a:r>
              <a:rPr lang="cs-CZ" sz="1600" b="1" dirty="0"/>
              <a:t>:  </a:t>
            </a:r>
            <a:r>
              <a:rPr lang="cs-CZ" sz="1600" dirty="0"/>
              <a:t>Aristoteles: († 322 př.n.l.): </a:t>
            </a:r>
            <a:r>
              <a:rPr lang="cs-CZ" sz="1600" b="1" dirty="0"/>
              <a:t> Učení o čtyřech živlech: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               </a:t>
            </a:r>
          </a:p>
          <a:p>
            <a:pPr>
              <a:defRPr/>
            </a:pPr>
            <a:r>
              <a:rPr lang="cs-CZ" sz="1600" b="1" dirty="0"/>
              <a:t>Živly </a:t>
            </a:r>
            <a:r>
              <a:rPr lang="cs-CZ" sz="1600" dirty="0"/>
              <a:t> –  oheň, vzduch, voda, země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určovaly hodnotu vhodných potravin (zvířata, plodiny) pro dané sociální skupiny.</a:t>
            </a:r>
          </a:p>
          <a:p>
            <a:pPr marL="0" indent="0">
              <a:buNone/>
              <a:defRPr/>
            </a:pPr>
            <a:endParaRPr lang="cs-CZ" sz="15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500" b="1" dirty="0">
                <a:solidFill>
                  <a:srgbClr val="FF0000"/>
                </a:solidFill>
              </a:rPr>
              <a:t>Aristokracie:</a:t>
            </a:r>
          </a:p>
          <a:p>
            <a:pPr marL="0" indent="0">
              <a:buNone/>
              <a:defRPr/>
            </a:pPr>
            <a:r>
              <a:rPr lang="cs-CZ" sz="1500" dirty="0"/>
              <a:t>   –  </a:t>
            </a:r>
            <a:r>
              <a:rPr lang="cs-CZ" sz="1500" b="1" dirty="0"/>
              <a:t>status:</a:t>
            </a:r>
            <a:r>
              <a:rPr lang="cs-CZ" sz="1500" dirty="0"/>
              <a:t>  množství a kvalita jídla signalizovala bohatství a moc</a:t>
            </a:r>
          </a:p>
          <a:p>
            <a:pPr marL="0" indent="0">
              <a:buNone/>
              <a:defRPr/>
            </a:pPr>
            <a:r>
              <a:rPr lang="cs-CZ" sz="1500" dirty="0"/>
              <a:t>   –  </a:t>
            </a:r>
            <a:r>
              <a:rPr lang="cs-CZ" sz="1500" b="1" dirty="0"/>
              <a:t>maso:</a:t>
            </a:r>
            <a:r>
              <a:rPr lang="cs-CZ" sz="1500" dirty="0"/>
              <a:t>  spojováno s mocí, fyzickou silou a potencí (statusová záležitost), pečené nad ohněm </a:t>
            </a:r>
          </a:p>
          <a:p>
            <a:pPr marL="0" indent="0">
              <a:buNone/>
              <a:defRPr/>
            </a:pPr>
            <a:r>
              <a:rPr lang="cs-CZ" sz="1500" dirty="0"/>
              <a:t>   –  </a:t>
            </a:r>
            <a:r>
              <a:rPr lang="cs-CZ" sz="1500" b="1" dirty="0"/>
              <a:t>zvěřina:</a:t>
            </a:r>
            <a:r>
              <a:rPr lang="cs-CZ" sz="1500" dirty="0"/>
              <a:t>  nejprestižnější, spojována s fyzickou silou a lovem (jedna ze sedmi dovedností) </a:t>
            </a:r>
          </a:p>
          <a:p>
            <a:pPr marL="0" indent="0">
              <a:buNone/>
              <a:defRPr/>
            </a:pPr>
            <a:r>
              <a:rPr lang="cs-CZ" sz="1500" dirty="0"/>
              <a:t>   –  </a:t>
            </a:r>
            <a:r>
              <a:rPr lang="cs-CZ" sz="1500" b="1" dirty="0"/>
              <a:t>létající ptáci:  </a:t>
            </a:r>
            <a:r>
              <a:rPr lang="cs-CZ" sz="1500" dirty="0"/>
              <a:t>byli v kontaktu se vzduchem (volavky, jeřábi, bažanti)</a:t>
            </a:r>
          </a:p>
          <a:p>
            <a:pPr marL="0" indent="0">
              <a:buNone/>
              <a:defRPr/>
            </a:pPr>
            <a:r>
              <a:rPr lang="cs-CZ" sz="1500" dirty="0"/>
              <a:t>   –  </a:t>
            </a:r>
            <a:r>
              <a:rPr lang="cs-CZ" sz="1500" b="1" dirty="0"/>
              <a:t>obilí:</a:t>
            </a:r>
            <a:r>
              <a:rPr lang="cs-CZ" sz="1500" dirty="0"/>
              <a:t>  roste vysoko nad zemí a zrna jsou v kontaktu se vzduchem </a:t>
            </a:r>
          </a:p>
          <a:p>
            <a:pPr marL="0" indent="0">
              <a:buNone/>
              <a:defRPr/>
            </a:pPr>
            <a:r>
              <a:rPr lang="cs-CZ" sz="1500" dirty="0"/>
              <a:t>   </a:t>
            </a:r>
          </a:p>
          <a:p>
            <a:pPr>
              <a:defRPr/>
            </a:pPr>
            <a:r>
              <a:rPr lang="cs-CZ" sz="1500" b="1" dirty="0">
                <a:solidFill>
                  <a:srgbClr val="FF0000"/>
                </a:solidFill>
              </a:rPr>
              <a:t>Duchovní:</a:t>
            </a:r>
          </a:p>
          <a:p>
            <a:pPr marL="0" indent="0">
              <a:buNone/>
              <a:defRPr/>
            </a:pPr>
            <a:r>
              <a:rPr lang="cs-CZ" sz="1500" dirty="0"/>
              <a:t>     –  </a:t>
            </a:r>
            <a:r>
              <a:rPr lang="cs-CZ" sz="1650" b="1" dirty="0"/>
              <a:t>světští </a:t>
            </a:r>
            <a:r>
              <a:rPr lang="cs-CZ" sz="1650" dirty="0"/>
              <a:t>(kněží, biskupové):  na rozdíl od mnichů mohli jíst maso mimo postní dny</a:t>
            </a:r>
          </a:p>
          <a:p>
            <a:pPr marL="0" indent="0">
              <a:buNone/>
              <a:defRPr/>
            </a:pPr>
            <a:r>
              <a:rPr lang="cs-CZ" sz="1500" dirty="0"/>
              <a:t>     –  </a:t>
            </a:r>
            <a:r>
              <a:rPr lang="cs-CZ" sz="1500" b="1" dirty="0"/>
              <a:t>poustevníci:  </a:t>
            </a:r>
            <a:r>
              <a:rPr lang="cs-CZ" sz="1650" dirty="0"/>
              <a:t>divoce rostoucí rostliny pojídali v syrovém stavu</a:t>
            </a:r>
          </a:p>
          <a:p>
            <a:pPr>
              <a:defRPr/>
            </a:pPr>
            <a:endParaRPr lang="cs-CZ" sz="1500" dirty="0"/>
          </a:p>
          <a:p>
            <a:pPr>
              <a:defRPr/>
            </a:pPr>
            <a:r>
              <a:rPr lang="cs-CZ" sz="1500" b="1" dirty="0">
                <a:solidFill>
                  <a:srgbClr val="FF0000"/>
                </a:solidFill>
              </a:rPr>
              <a:t>Svobodní a poddaní:</a:t>
            </a:r>
          </a:p>
          <a:p>
            <a:pPr marL="0" indent="0">
              <a:buNone/>
              <a:defRPr/>
            </a:pPr>
            <a:r>
              <a:rPr lang="cs-CZ" sz="1500" dirty="0"/>
              <a:t>    –   </a:t>
            </a:r>
            <a:r>
              <a:rPr lang="cs-CZ" sz="1500" b="1" dirty="0"/>
              <a:t>maso:</a:t>
            </a:r>
            <a:r>
              <a:rPr lang="cs-CZ" sz="1500" dirty="0"/>
              <a:t>  drůbež, domácí zvířata, vařená strava </a:t>
            </a:r>
          </a:p>
          <a:p>
            <a:pPr marL="0" indent="0">
              <a:buNone/>
              <a:defRPr/>
            </a:pPr>
            <a:r>
              <a:rPr lang="cs-CZ" sz="1500" dirty="0"/>
              <a:t>    –   </a:t>
            </a:r>
            <a:r>
              <a:rPr lang="cs-CZ" sz="1500" b="1" dirty="0"/>
              <a:t>r</a:t>
            </a:r>
            <a:r>
              <a:rPr lang="pl-PL" sz="1500" b="1" dirty="0"/>
              <a:t>ostliny:   </a:t>
            </a:r>
            <a:r>
              <a:rPr lang="pl-PL" sz="1500" dirty="0"/>
              <a:t>konzumovaná část vyrůstající z lodyhy (zelí, </a:t>
            </a:r>
            <a:r>
              <a:rPr lang="cs-CZ" sz="1500" dirty="0"/>
              <a:t>hrách), z kořene (salát, špenát) a kořenová zeleniny (cibule, mrkev)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118F63-CEE0-23E8-336B-51DB22DEB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31" y="742950"/>
            <a:ext cx="11687710" cy="6115050"/>
          </a:xfrm>
        </p:spPr>
        <p:txBody>
          <a:bodyPr>
            <a:normAutofit/>
          </a:bodyPr>
          <a:lstStyle/>
          <a:p>
            <a:r>
              <a:rPr lang="cs-CZ" sz="1800" b="1" dirty="0"/>
              <a:t>Kultura stolování</a:t>
            </a:r>
            <a:r>
              <a:rPr lang="cs-CZ" sz="1800" dirty="0"/>
              <a:t>  –   12. stol:  vliv islámského světa (hygiena)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 14. stol.:  Tomáš Štítný rozlišoval jídlo k ukojení hladu a pohoštění návštěvy či hostiny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–   </a:t>
            </a:r>
            <a:r>
              <a:rPr lang="cs-CZ" sz="1800" b="1" dirty="0"/>
              <a:t>vyšší vrstvy: </a:t>
            </a:r>
            <a:r>
              <a:rPr lang="cs-CZ" sz="1800" dirty="0"/>
              <a:t>  kultivované chování, etiketa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rozsazení podle zasedacího pořádku:   v čele stolu pán a nejvýznamnější hosté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u stolu v párech: francouzský vliv)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zahájení hostiny modlitbou, přípitek, ubrus na stole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zvěřina, koření z Orientu, jižní ovoce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nože (krájení chleba, masa), vidlice (od 11. stol.), lžíce  (z 15. stol., soubor z HK)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konvice, džbány, poháry </a:t>
            </a:r>
            <a:r>
              <a:rPr lang="cs-CZ" sz="1800" dirty="0" err="1"/>
              <a:t>fajnsové</a:t>
            </a:r>
            <a:r>
              <a:rPr lang="cs-CZ" sz="1800" dirty="0"/>
              <a:t> nádoby (od konce 15. stol.)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cínové nádobí a sklo:  rozšířeno ve 14. a 15. stol.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kamenina:  16. stol.                       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Hostiny</a:t>
            </a:r>
            <a:r>
              <a:rPr lang="cs-CZ" sz="1800" dirty="0"/>
              <a:t>  –  pořádány při různých </a:t>
            </a:r>
            <a:r>
              <a:rPr lang="cs-CZ" sz="1800" dirty="0" err="1"/>
              <a:t>festivitách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–  význam se posuzoval podle počtu chodů </a:t>
            </a:r>
          </a:p>
        </p:txBody>
      </p:sp>
    </p:spTree>
    <p:extLst>
      <p:ext uri="{BB962C8B-B14F-4D97-AF65-F5344CB8AC3E}">
        <p14:creationId xmlns:p14="http://schemas.microsoft.com/office/powerpoint/2010/main" val="24900874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2">
            <a:extLst>
              <a:ext uri="{FF2B5EF4-FFF2-40B4-BE49-F238E27FC236}">
                <a16:creationId xmlns:a16="http://schemas.microsoft.com/office/drawing/2014/main" id="{5113B4DF-119A-AEB6-3D00-A0E1ECCF3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ovéPole 3">
            <a:extLst>
              <a:ext uri="{FF2B5EF4-FFF2-40B4-BE49-F238E27FC236}">
                <a16:creationId xmlns:a16="http://schemas.microsoft.com/office/drawing/2014/main" id="{3EEA664A-8732-A17C-F263-06E617E4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34075"/>
            <a:ext cx="6858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Korbelářová, I. – Zezula, M., 2018:  S knížaty u stolu : Kuchyně a kultura stolování na středověkých vévodských dvorech v Opavě a Ratiboři. Ostrava – Ratiboř.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13723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Postní dny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500" y="1095376"/>
            <a:ext cx="13096875" cy="5743574"/>
          </a:xfrm>
        </p:spPr>
        <p:txBody>
          <a:bodyPr>
            <a:noAutofit/>
          </a:bodyPr>
          <a:lstStyle/>
          <a:p>
            <a:r>
              <a:rPr lang="cs-CZ" sz="1800" b="1" dirty="0"/>
              <a:t>Postní dny </a:t>
            </a:r>
            <a:r>
              <a:rPr lang="cs-CZ" sz="1800" dirty="0"/>
              <a:t>–  zakázána konzumace masa a všeho, co je živočišného původu (tuky) </a:t>
            </a:r>
          </a:p>
          <a:p>
            <a:pPr marL="0" indent="0">
              <a:buNone/>
            </a:pPr>
            <a:r>
              <a:rPr lang="cs-CZ" sz="1800" dirty="0"/>
              <a:t>                        –  o velkých svátcích i vejce a mléko (podle Tomáše </a:t>
            </a:r>
            <a:r>
              <a:rPr lang="cs-CZ" sz="1800" dirty="0" err="1"/>
              <a:t>Aquinského</a:t>
            </a:r>
            <a:r>
              <a:rPr lang="cs-CZ" sz="1800" dirty="0"/>
              <a:t> „</a:t>
            </a:r>
            <a:r>
              <a:rPr lang="cs-CZ" sz="1800" dirty="0" err="1"/>
              <a:t>nejdraždivějši</a:t>
            </a:r>
            <a:r>
              <a:rPr lang="cs-CZ" sz="1800" dirty="0"/>
              <a:t>“ a „</a:t>
            </a:r>
            <a:r>
              <a:rPr lang="cs-CZ" sz="1800" dirty="0" err="1"/>
              <a:t>nejslastnějši</a:t>
            </a:r>
            <a:r>
              <a:rPr lang="cs-CZ" sz="1800" dirty="0"/>
              <a:t>“) </a:t>
            </a:r>
          </a:p>
          <a:p>
            <a:pPr marL="0" indent="0">
              <a:buNone/>
            </a:pPr>
            <a:r>
              <a:rPr lang="cs-CZ" sz="1800" dirty="0"/>
              <a:t>                        –  velikonoční  (</a:t>
            </a:r>
            <a:r>
              <a:rPr lang="cs-CZ" sz="1800" dirty="0" err="1"/>
              <a:t>quadragesima</a:t>
            </a:r>
            <a:r>
              <a:rPr lang="cs-CZ" sz="1800" dirty="0"/>
              <a:t>):  čtyřicetidenní  (Rozjímání Krista na poušti) </a:t>
            </a:r>
          </a:p>
          <a:p>
            <a:pPr marL="0" indent="0">
              <a:buNone/>
            </a:pPr>
            <a:r>
              <a:rPr lang="cs-CZ" sz="1800" dirty="0"/>
              <a:t>                        –  </a:t>
            </a:r>
            <a:r>
              <a:rPr lang="cs-CZ" sz="1800" dirty="0" err="1"/>
              <a:t>vigílie</a:t>
            </a:r>
            <a:r>
              <a:rPr lang="cs-CZ" sz="1800" dirty="0"/>
              <a:t>:  předvečer velkých křesťanských svátků </a:t>
            </a:r>
          </a:p>
          <a:p>
            <a:pPr marL="0" indent="0">
              <a:buNone/>
            </a:pPr>
            <a:r>
              <a:rPr lang="cs-CZ" sz="1800" dirty="0"/>
              <a:t>                        –  Velký pátek:  den Kristovy smrti </a:t>
            </a:r>
          </a:p>
          <a:p>
            <a:pPr marL="0" indent="0">
              <a:buNone/>
            </a:pPr>
            <a:r>
              <a:rPr lang="cs-CZ" sz="1800" dirty="0"/>
              <a:t>                        –  nestřídmost u nižších vrstev:  spíše výjimečná (svatby, křtiny, posvícení, hody aj.)</a:t>
            </a:r>
          </a:p>
          <a:p>
            <a:pPr marL="0" indent="0">
              <a:buNone/>
            </a:pPr>
            <a:r>
              <a:rPr lang="cs-CZ" sz="1800" dirty="0"/>
              <a:t>                        –  kláštery:  2. pol. 13. stol.:  více konzumováno prase než tur, pak kur a ovce/ koza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vysoký podíl lovné zvěře a kaprovitých ryb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14. a 15. stol.:  více malých přežvýkavců (81 %), pokles divoké fauny (4 %) vlivem odlesňování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Zakázané potraviny  </a:t>
            </a:r>
            <a:r>
              <a:rPr lang="cs-CZ" sz="1800" dirty="0"/>
              <a:t>–  nahrazovány rybami:  jako „studené a vlhké“ nehrozilo, že budou „</a:t>
            </a:r>
            <a:r>
              <a:rPr lang="cs-CZ" sz="1800" dirty="0" err="1"/>
              <a:t>draždit</a:t>
            </a:r>
            <a:r>
              <a:rPr lang="cs-CZ" sz="1800" dirty="0"/>
              <a:t> smysly“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konzumovány vařené, pečené, smažené, solené, uzené, sušené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křesťanská symbolika:  obrázek ryby  (symbol prvních křesťanů)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dirty="0" err="1"/>
              <a:t>ichthys</a:t>
            </a:r>
            <a:r>
              <a:rPr lang="cs-CZ" sz="1800" dirty="0"/>
              <a:t> (řecky</a:t>
            </a:r>
            <a:r>
              <a:rPr lang="cs-CZ" sz="1800" i="1" dirty="0"/>
              <a:t>) </a:t>
            </a:r>
            <a:r>
              <a:rPr lang="cs-CZ" sz="1800" dirty="0"/>
              <a:t>= </a:t>
            </a:r>
            <a:r>
              <a:rPr lang="cs-CZ" sz="1800" b="1" dirty="0" err="1"/>
              <a:t>I</a:t>
            </a:r>
            <a:r>
              <a:rPr lang="cs-CZ" sz="1800" dirty="0" err="1"/>
              <a:t>esus</a:t>
            </a:r>
            <a:r>
              <a:rPr lang="cs-CZ" sz="1800" dirty="0"/>
              <a:t> </a:t>
            </a:r>
            <a:r>
              <a:rPr lang="cs-CZ" sz="1800" b="1" dirty="0"/>
              <a:t>C</a:t>
            </a:r>
            <a:r>
              <a:rPr lang="cs-CZ" sz="1800" dirty="0"/>
              <a:t>hristos </a:t>
            </a:r>
            <a:r>
              <a:rPr lang="cs-CZ" sz="1800" b="1" dirty="0"/>
              <a:t>T</a:t>
            </a:r>
            <a:r>
              <a:rPr lang="cs-CZ" sz="1800" dirty="0"/>
              <a:t>heu </a:t>
            </a:r>
            <a:r>
              <a:rPr lang="cs-CZ" sz="1800" b="1" dirty="0" err="1"/>
              <a:t>H</a:t>
            </a:r>
            <a:r>
              <a:rPr lang="cs-CZ" sz="1800" dirty="0" err="1"/>
              <a:t>yios</a:t>
            </a:r>
            <a:r>
              <a:rPr lang="cs-CZ" sz="1800" dirty="0"/>
              <a:t> </a:t>
            </a:r>
            <a:r>
              <a:rPr lang="cs-CZ" sz="1800" b="1" dirty="0" err="1"/>
              <a:t>S</a:t>
            </a:r>
            <a:r>
              <a:rPr lang="cs-CZ" sz="1800" dirty="0" err="1"/>
              <a:t>oter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i="1" dirty="0"/>
              <a:t>                                                                                                                   </a:t>
            </a:r>
            <a:r>
              <a:rPr lang="cs-CZ" sz="1800" dirty="0"/>
              <a:t>Ježíš Kristus, Boži Syn, Spasitel </a:t>
            </a:r>
          </a:p>
          <a:p>
            <a:pPr marL="0" indent="0">
              <a:buNone/>
            </a:pPr>
            <a:r>
              <a:rPr lang="cs-CZ" sz="1800" dirty="0"/>
              <a:t>                                       </a:t>
            </a:r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338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8C138561-6B48-C268-CA97-29355871D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304800"/>
            <a:ext cx="6343650" cy="6858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Sídliště </a:t>
            </a: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979721FD-EB09-0957-9E5B-E5E5FCCDFA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0288" y="1143000"/>
            <a:ext cx="11322121" cy="571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sz="16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2000" b="1" dirty="0"/>
              <a:t>13. stol.  </a:t>
            </a:r>
            <a:r>
              <a:rPr lang="cs-CZ" sz="2000" dirty="0"/>
              <a:t>–  rozptýlená raně středověká sídelní struktura postupně nahrazována </a:t>
            </a:r>
            <a:r>
              <a:rPr lang="cs-CZ" sz="2000" b="1" dirty="0">
                <a:solidFill>
                  <a:srgbClr val="FF0000"/>
                </a:solidFill>
              </a:rPr>
              <a:t>sítí  stabilizovaných vesnic</a:t>
            </a:r>
            <a:r>
              <a:rPr lang="cs-CZ" sz="2000" dirty="0">
                <a:solidFill>
                  <a:srgbClr val="FF0000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     a)   shlukové či plánovité uspořádání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     b)   pevně vymezené parcely a komunikační plochy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     c)   nově uspořádaná  lánová </a:t>
            </a:r>
            <a:r>
              <a:rPr lang="cs-CZ" sz="2000" dirty="0" err="1"/>
              <a:t>plužina</a:t>
            </a:r>
            <a:r>
              <a:rPr lang="cs-CZ" sz="2000" dirty="0"/>
              <a:t> (pole)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– polnosti uzpůsobené regulovaným systémům obdělávání (</a:t>
            </a:r>
            <a:r>
              <a:rPr lang="cs-CZ" sz="2000" dirty="0" err="1"/>
              <a:t>zákupná</a:t>
            </a:r>
            <a:r>
              <a:rPr lang="cs-CZ" sz="2000" dirty="0"/>
              <a:t> poddanská držba)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–  vsi a </a:t>
            </a:r>
            <a:r>
              <a:rPr lang="cs-CZ" sz="2000" dirty="0" err="1"/>
              <a:t>plužiny</a:t>
            </a:r>
            <a:r>
              <a:rPr lang="cs-CZ" sz="2000" dirty="0"/>
              <a:t> s pravidelným  geometrickým uspořádáním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–  rozšiřování sídelní zástavby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cs-CZ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000" dirty="0"/>
              <a:t>                   –  </a:t>
            </a:r>
            <a:r>
              <a:rPr lang="cs-CZ" sz="2000" dirty="0" err="1"/>
              <a:t>trojprostorový</a:t>
            </a:r>
            <a:r>
              <a:rPr lang="cs-CZ" sz="2000" dirty="0"/>
              <a:t> dům (jizba – síň – komora)</a:t>
            </a:r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eaLnBrk="1" hangingPunct="1">
              <a:defRPr/>
            </a:pPr>
            <a:endParaRPr lang="cs-CZ" altLang="cs-CZ" sz="1600" dirty="0"/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Nadpis 1">
            <a:extLst>
              <a:ext uri="{FF2B5EF4-FFF2-40B4-BE49-F238E27FC236}">
                <a16:creationId xmlns:a16="http://schemas.microsoft.com/office/drawing/2014/main" id="{9EDCE76F-A8C0-64B8-A30A-44CED121A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Novověká keramika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0D976C-20F8-C064-204B-A9829200C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927" y="1143000"/>
            <a:ext cx="11553825" cy="56943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sz="1900" b="1" dirty="0"/>
              <a:t>16. – 18. stol.:  </a:t>
            </a:r>
            <a:r>
              <a:rPr lang="cs-CZ" sz="1900" dirty="0"/>
              <a:t>nové trendy ovlivňovaly vlastnosti a vzhled keramiky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   </a:t>
            </a:r>
            <a:r>
              <a:rPr lang="cs-CZ" sz="1900" dirty="0"/>
              <a:t>  změny ve vývoji keramiky probíhaly v návaznosti na: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</a:t>
            </a:r>
            <a:r>
              <a:rPr lang="cs-CZ" sz="1900" b="1" dirty="0"/>
              <a:t>a)</a:t>
            </a:r>
            <a:r>
              <a:rPr lang="cs-CZ" sz="1900" dirty="0"/>
              <a:t>  </a:t>
            </a:r>
            <a:r>
              <a:rPr lang="cs-CZ" sz="1900" b="1" dirty="0"/>
              <a:t>vyšší životní styl  </a:t>
            </a:r>
            <a:r>
              <a:rPr lang="cs-CZ" sz="1900" dirty="0"/>
              <a:t>–  recepce renesančního životního stylu v zaalpské oblasti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–  vyšší standart stolování (změny jídelníčku, nové typy nádobí)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                         </a:t>
            </a:r>
            <a:r>
              <a:rPr lang="cs-CZ" sz="1900" b="1" dirty="0"/>
              <a:t>b)  technologický rozvoj  </a:t>
            </a:r>
            <a:r>
              <a:rPr lang="cs-CZ" sz="1900" dirty="0"/>
              <a:t>–  nové postupy: 16. – 1. pol. 17. stol.:   glazování vnitřků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             3/3 16. stol.:  oboustranné glazování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                                                       (habánské fajánse, berounské zboží)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–  unifikace výroby (velikost, výzdoba) </a:t>
            </a:r>
          </a:p>
          <a:p>
            <a:pPr marL="0" indent="0">
              <a:buNone/>
              <a:defRPr/>
            </a:pPr>
            <a:endParaRPr lang="cs-CZ" sz="1900" b="1" dirty="0"/>
          </a:p>
          <a:p>
            <a:pPr>
              <a:defRPr/>
            </a:pPr>
            <a:r>
              <a:rPr lang="cs-CZ" altLang="cs-CZ" sz="1900" b="1" dirty="0"/>
              <a:t>16. – 1. pol. 17. stol.:  </a:t>
            </a:r>
            <a:r>
              <a:rPr lang="cs-CZ" altLang="cs-CZ" sz="1900" dirty="0"/>
              <a:t>ve výrobě keramiky dochází k výrazné diferenciaci:</a:t>
            </a:r>
          </a:p>
          <a:p>
            <a:pPr marL="0" indent="0">
              <a:buNone/>
              <a:defRPr/>
            </a:pPr>
            <a:endParaRPr lang="cs-CZ" altLang="cs-CZ" sz="1900" dirty="0"/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               2 směry:    1)  </a:t>
            </a:r>
            <a:r>
              <a:rPr lang="cs-CZ" altLang="cs-CZ" sz="1900" b="1" dirty="0"/>
              <a:t>Stylová (umělecká) keramika  </a:t>
            </a:r>
            <a:r>
              <a:rPr lang="cs-CZ" altLang="cs-CZ" sz="1900" dirty="0"/>
              <a:t>–  pro vyšší společnost:  fajáns, kamenina, porcelán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                                  2)  </a:t>
            </a:r>
            <a:r>
              <a:rPr lang="cs-CZ" altLang="cs-CZ" sz="1900" b="1" dirty="0"/>
              <a:t>Lidová keramika  </a:t>
            </a:r>
            <a:r>
              <a:rPr lang="cs-CZ" altLang="cs-CZ" sz="1900" dirty="0"/>
              <a:t>–  pro vesnické a městské prostředí:   běžné nádobí 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                                                                                                                                         (vaření a stolování)</a:t>
            </a:r>
          </a:p>
          <a:p>
            <a:pPr eaLnBrk="1" hangingPunct="1"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altLang="cs-CZ" sz="1800" dirty="0"/>
              <a:t>       </a:t>
            </a:r>
            <a:endParaRPr lang="cs-CZ" sz="1800" dirty="0"/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50F59BB2-7A31-4A50-806F-FBEEB52F9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9" t="16667" r="24451" b="9375"/>
          <a:stretch>
            <a:fillRect/>
          </a:stretch>
        </p:blipFill>
        <p:spPr bwMode="auto">
          <a:xfrm>
            <a:off x="9566257" y="176495"/>
            <a:ext cx="2537006" cy="20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F6422AB7-D43B-4736-916C-2495B90FFB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5572874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Hygiena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A2A449-2E77-4657-B1EA-B9481FE0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9372600" cy="5410200"/>
          </a:xfrm>
        </p:spPr>
        <p:txBody>
          <a:bodyPr/>
          <a:lstStyle/>
          <a:p>
            <a:pPr>
              <a:defRPr/>
            </a:pPr>
            <a:r>
              <a:rPr lang="cs-CZ" sz="1800" b="1" dirty="0"/>
              <a:t>Zdroje vody</a:t>
            </a:r>
            <a:r>
              <a:rPr lang="cs-CZ" sz="1800" dirty="0"/>
              <a:t>  –  studny, cisterny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kašny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splašky do odpadní jímky podzemí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latríny, hnojiště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nádoby (nočníky)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Hrady</a:t>
            </a:r>
            <a:r>
              <a:rPr lang="cs-CZ" sz="1800" dirty="0"/>
              <a:t> –  tzv. </a:t>
            </a:r>
            <a:r>
              <a:rPr lang="cs-CZ" sz="1800" dirty="0" err="1"/>
              <a:t>prevéty</a:t>
            </a:r>
            <a:r>
              <a:rPr lang="cs-CZ" sz="1800" dirty="0"/>
              <a:t> na arkýřích 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Kláštery</a:t>
            </a:r>
            <a:r>
              <a:rPr lang="cs-CZ" sz="1800" dirty="0"/>
              <a:t> – první kanalizační systémy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Města</a:t>
            </a:r>
            <a:r>
              <a:rPr lang="cs-CZ" sz="1800" dirty="0"/>
              <a:t>  –  odpadní jímky (vyvážely se)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kontaminované studny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Lázně  </a:t>
            </a:r>
            <a:r>
              <a:rPr lang="cs-CZ" sz="1800" dirty="0"/>
              <a:t>–  očista těla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73732" name="Obrázek 1">
            <a:extLst>
              <a:ext uri="{FF2B5EF4-FFF2-40B4-BE49-F238E27FC236}">
                <a16:creationId xmlns:a16="http://schemas.microsoft.com/office/drawing/2014/main" id="{7EC3A90C-F1D7-4EBE-B67E-A56190560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82" y="152400"/>
            <a:ext cx="3332593" cy="236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Obrázek 4">
            <a:extLst>
              <a:ext uri="{FF2B5EF4-FFF2-40B4-BE49-F238E27FC236}">
                <a16:creationId xmlns:a16="http://schemas.microsoft.com/office/drawing/2014/main" id="{5ED86C12-D030-4A79-894C-FF3F286A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1" y="2640014"/>
            <a:ext cx="40798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18FC1-E649-FD4D-A954-99E14BC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-223837"/>
            <a:ext cx="10410825" cy="1119188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Lázně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0E89E9-5CDB-B1A1-5029-78631F24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41" y="895351"/>
            <a:ext cx="11840033" cy="5962649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b="1" dirty="0">
                <a:solidFill>
                  <a:srgbClr val="000000"/>
                </a:solidFill>
              </a:rPr>
              <a:t>Pozdně římská tradice     </a:t>
            </a:r>
            <a:r>
              <a:rPr lang="cs-CZ" sz="1800" dirty="0">
                <a:solidFill>
                  <a:srgbClr val="000000"/>
                </a:solidFill>
              </a:rPr>
              <a:t>–</a:t>
            </a:r>
            <a:r>
              <a:rPr lang="cs-CZ" sz="1800" b="1" dirty="0">
                <a:solidFill>
                  <a:srgbClr val="000000"/>
                </a:solidFill>
              </a:rPr>
              <a:t> 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horkovzdušné lázně vytápěné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hypokaustem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800" dirty="0">
                <a:solidFill>
                  <a:srgbClr val="000000"/>
                </a:solidFill>
              </a:rPr>
              <a:t>křížové výpravy (rituální očista v Koránu)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</a:t>
            </a:r>
            <a:r>
              <a:rPr lang="cs-CZ" sz="1800" dirty="0">
                <a:effectLst/>
              </a:rPr>
              <a:t>veřejná místa:  očista a pěstění těla, zdravotní služby, zábava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           –   lazebnictví a </a:t>
            </a:r>
            <a:r>
              <a:rPr lang="cs-CZ" sz="1800" dirty="0" err="1">
                <a:effectLst/>
              </a:rPr>
              <a:t>bradýřství</a:t>
            </a:r>
            <a:r>
              <a:rPr lang="cs-CZ" sz="1800" dirty="0">
                <a:effectLst/>
              </a:rPr>
              <a:t>:  k</a:t>
            </a:r>
            <a:r>
              <a:rPr lang="cs-CZ" sz="1800" dirty="0"/>
              <a:t>oupání, </a:t>
            </a:r>
            <a:r>
              <a:rPr lang="cs-CZ" sz="1800" dirty="0">
                <a:effectLst/>
              </a:rPr>
              <a:t>holení, stříhání vlasů a vousů, ranhojičství, výroba mastí </a:t>
            </a:r>
          </a:p>
          <a:p>
            <a:pPr marL="0" indent="0">
              <a:buNone/>
            </a:pPr>
            <a:endParaRPr lang="cs-CZ" sz="1800" b="1" dirty="0">
              <a:effectLst/>
            </a:endParaRPr>
          </a:p>
          <a:p>
            <a:r>
              <a:rPr lang="cs-CZ" sz="1800" b="1" dirty="0">
                <a:effectLst/>
              </a:rPr>
              <a:t>10. – 12. stol.  </a:t>
            </a:r>
            <a:r>
              <a:rPr lang="cs-CZ" sz="1800" dirty="0">
                <a:effectLst/>
              </a:rPr>
              <a:t>– </a:t>
            </a:r>
            <a:r>
              <a:rPr lang="cs-CZ" sz="1800" b="1" dirty="0">
                <a:effectLst/>
              </a:rPr>
              <a:t>  </a:t>
            </a:r>
            <a:r>
              <a:rPr lang="cs-CZ" sz="1800" dirty="0">
                <a:effectLst/>
              </a:rPr>
              <a:t>Kristiánova legenda (2. pol. 10. stol.):  první zmínka o lázních,  součást klášterní a dvorské kultury</a:t>
            </a:r>
          </a:p>
          <a:p>
            <a:pPr marL="0" indent="0">
              <a:buNone/>
            </a:pPr>
            <a:r>
              <a:rPr lang="cs-CZ" sz="1800" b="1" dirty="0">
                <a:effectLst/>
              </a:rPr>
              <a:t>                               </a:t>
            </a:r>
            <a:r>
              <a:rPr lang="cs-CZ" sz="1800" dirty="0">
                <a:effectLst/>
              </a:rPr>
              <a:t>  –   vytápěné lázně v listině Vyšehradské kapituly (1078): 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calefactores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stubae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–   lázně:  v klášterech (pro chudé zdarma), židovské, obecní  (zřizovali měšťané)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effectLst/>
              </a:rPr>
              <a:t>13. a 14./15. stol.  </a:t>
            </a:r>
            <a:r>
              <a:rPr lang="cs-CZ" sz="1800" dirty="0">
                <a:effectLst/>
              </a:rPr>
              <a:t> –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Švábské zrcadlo (2. pol. 13. stol.):  lazebníci označeni jako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„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pokolení lehkého svědomí“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– </a:t>
            </a:r>
            <a:r>
              <a:rPr lang="cs-CZ" sz="1800" dirty="0">
                <a:effectLst/>
              </a:rPr>
              <a:t>  </a:t>
            </a:r>
            <a:r>
              <a:rPr lang="cs-CZ" sz="1800" dirty="0"/>
              <a:t>Praha, Hradec Králové,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Brn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(1244)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Kutn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á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Ho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ra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(1291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– 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Praha   –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1347 až 1419:   47 lazebníků a 20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bradýřů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</a:t>
            </a:r>
            <a:r>
              <a:rPr lang="cs-CZ" sz="1800" dirty="0">
                <a:solidFill>
                  <a:srgbClr val="000000"/>
                </a:solidFill>
              </a:rPr>
              <a:t> 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Králova lázeň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balneo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regis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, 1406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):  ve Starém městě u Karlova mostu, kde bývaly městské mlýny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Židovská lázeň (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balneum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Judaeorum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1411):  u kostela sv. Valentina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(zemský) pražský lazebnický cech:   vznik 1447, statuta: 1477   </a:t>
            </a:r>
            <a:endParaRPr lang="cs-CZ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15. a 16. stol.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1800" dirty="0">
                <a:solidFill>
                  <a:srgbClr val="000000"/>
                </a:solidFill>
              </a:rPr>
              <a:t>působnost upravovaly cechovní statuta:  l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azebníci (15. stol.),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bradýři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(16. stol.)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zdravotnický řád Karla IV. pro Slezsko: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Statuta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physicorum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apothecariorum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et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medicorum</a:t>
            </a:r>
            <a:endParaRPr lang="cs-CZ" sz="1800" b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sestavil vratislavský biskup Tomáš ze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Sarepty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:  působnost doktorů,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ranlékařů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bradýřů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 a lékárníků 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784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326C9B35-BF6B-D9B8-44AC-295839035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-133350"/>
            <a:ext cx="61722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Domácí hygiena</a:t>
            </a:r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0A78C615-5222-5BF6-D291-4D9D8950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33450"/>
            <a:ext cx="11830050" cy="59245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dirty="0"/>
              <a:t>Denní péče o tělesnou hygienu.</a:t>
            </a:r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Umyvadlo   </a:t>
            </a:r>
            <a:r>
              <a:rPr lang="cs-CZ" sz="1800" b="1" dirty="0"/>
              <a:t>–   </a:t>
            </a:r>
            <a:r>
              <a:rPr lang="cs-CZ" sz="1800" b="0" i="0" u="none" strike="noStrike" baseline="0" dirty="0"/>
              <a:t>osobní hygiena před jídlem:  </a:t>
            </a:r>
            <a:r>
              <a:rPr lang="cs-CZ" sz="1800" dirty="0"/>
              <a:t>rozšíření </a:t>
            </a:r>
            <a:r>
              <a:rPr lang="cs-CZ" altLang="cs-CZ" sz="1800" dirty="0"/>
              <a:t>kulturních standardů a nového životního stylu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–   kovové mísy:  tzv. </a:t>
            </a:r>
            <a:r>
              <a:rPr lang="cs-CZ" altLang="cs-CZ" sz="1800" dirty="0" err="1"/>
              <a:t>medenice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 nádržka na vodu a nádobky na nalévání:  aquamanile a džbán </a:t>
            </a:r>
            <a:r>
              <a:rPr lang="cs-CZ" sz="1800" dirty="0"/>
              <a:t>(</a:t>
            </a:r>
            <a:r>
              <a:rPr lang="cs-CZ" sz="1800" dirty="0" err="1"/>
              <a:t>hantfas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–   ve světnici, hodovním sále, v ložnici  (ranní a večerní hygiena)</a:t>
            </a:r>
          </a:p>
          <a:p>
            <a:pPr marL="0" indent="0" eaLnBrk="1" hangingPunct="1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Lavabo  </a:t>
            </a:r>
            <a:r>
              <a:rPr lang="cs-CZ" sz="1800" dirty="0"/>
              <a:t>–  původně liturgický předmět k umývání rukou před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proměňováním (prefací)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–  </a:t>
            </a:r>
            <a:r>
              <a:rPr lang="cs-CZ" sz="1800" dirty="0">
                <a:effectLst/>
              </a:rPr>
              <a:t>Anton Karl </a:t>
            </a:r>
            <a:r>
              <a:rPr lang="cs-CZ" sz="1800" dirty="0" err="1">
                <a:effectLst/>
              </a:rPr>
              <a:t>Kisa</a:t>
            </a:r>
            <a:r>
              <a:rPr lang="cs-CZ" sz="1800" dirty="0">
                <a:effectLst/>
              </a:rPr>
              <a:t>:   </a:t>
            </a:r>
            <a:r>
              <a:rPr lang="cs-CZ" sz="1800" dirty="0"/>
              <a:t>označil je jako </a:t>
            </a:r>
            <a:r>
              <a:rPr lang="cs-CZ" sz="1800" dirty="0" err="1"/>
              <a:t>H</a:t>
            </a:r>
            <a:r>
              <a:rPr lang="cs-CZ" sz="1800" dirty="0" err="1">
                <a:effectLst/>
              </a:rPr>
              <a:t>anseschüsse</a:t>
            </a:r>
            <a:r>
              <a:rPr lang="cs-CZ" sz="1800" dirty="0">
                <a:effectLst/>
              </a:rPr>
              <a:t>  (mylně)</a:t>
            </a:r>
            <a:endParaRPr lang="cs-CZ" sz="1800" dirty="0"/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–   </a:t>
            </a:r>
            <a:r>
              <a:rPr lang="cs-CZ" sz="1800" dirty="0">
                <a:effectLst/>
              </a:rPr>
              <a:t>Ulrich Müller:  </a:t>
            </a:r>
            <a:r>
              <a:rPr lang="cs-CZ" sz="1800" b="0" i="0" u="none" strike="noStrike" baseline="0" dirty="0"/>
              <a:t>šest skupin (A–F) </a:t>
            </a:r>
          </a:p>
          <a:p>
            <a:pPr marL="0" indent="0" algn="l">
              <a:buNone/>
            </a:pPr>
            <a:r>
              <a:rPr lang="cs-CZ" sz="1800" dirty="0"/>
              <a:t>                   </a:t>
            </a:r>
            <a:r>
              <a:rPr lang="cs-CZ" sz="1800" b="0" i="0" u="none" strike="noStrike" baseline="0" dirty="0"/>
              <a:t>–   11/12. stol.:  n</a:t>
            </a:r>
            <a:r>
              <a:rPr lang="pt-BR" sz="1800" b="0" i="0" u="none" strike="noStrike" baseline="0" dirty="0">
                <a:latin typeface="NimbusRomNo9L-Regu"/>
              </a:rPr>
              <a:t>ejstarší centrum </a:t>
            </a:r>
            <a:r>
              <a:rPr lang="cs-CZ" sz="1800" b="0" i="0" u="none" strike="noStrike" baseline="0" dirty="0">
                <a:latin typeface="NimbusRomNo9L-Regu"/>
              </a:rPr>
              <a:t>v Porýní ve Vestfálsku </a:t>
            </a:r>
          </a:p>
          <a:p>
            <a:pPr marL="0" indent="0" algn="l">
              <a:buNone/>
            </a:pPr>
            <a:r>
              <a:rPr lang="cs-CZ" sz="1800" dirty="0">
                <a:latin typeface="NimbusRomNo9L-Regu"/>
              </a:rPr>
              <a:t>                   </a:t>
            </a:r>
            <a:r>
              <a:rPr lang="cs-CZ" sz="1800" b="0" i="0" u="none" strike="noStrike" baseline="0" dirty="0">
                <a:latin typeface="NimbusRomNo9L-Regu"/>
              </a:rPr>
              <a:t>–   12/13 stol.:  </a:t>
            </a:r>
            <a:r>
              <a:rPr lang="pl-PL" sz="1800" b="0" i="0" u="none" strike="noStrike" baseline="0" dirty="0">
                <a:latin typeface="NimbusRomNo9L-Regu"/>
              </a:rPr>
              <a:t>přesun do </a:t>
            </a:r>
            <a:r>
              <a:rPr lang="pt-BR" sz="1800" b="0" i="0" u="none" strike="noStrike" baseline="0" dirty="0">
                <a:latin typeface="NimbusRomNo9L-Regu"/>
              </a:rPr>
              <a:t>Polabí a Saska</a:t>
            </a:r>
            <a:r>
              <a:rPr lang="cs-CZ" sz="1800" b="0" i="0" u="none" strike="noStrike" baseline="0" dirty="0">
                <a:latin typeface="NimbusRomNo9L-Regu"/>
              </a:rPr>
              <a:t> </a:t>
            </a: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a)  kovové  </a:t>
            </a:r>
            <a:r>
              <a:rPr lang="cs-CZ" altLang="cs-CZ" sz="1800" dirty="0"/>
              <a:t>–   rovné dno, vodorovně vyložený okraj, rytá výzdoba</a:t>
            </a:r>
          </a:p>
          <a:p>
            <a:pPr eaLnBrk="1" hangingPunct="1">
              <a:defRPr/>
            </a:pPr>
            <a:r>
              <a:rPr lang="cs-CZ" altLang="cs-CZ" sz="1800" b="1" dirty="0"/>
              <a:t>b)  keramické  </a:t>
            </a:r>
            <a:r>
              <a:rPr lang="cs-CZ" altLang="cs-CZ" sz="1800" dirty="0"/>
              <a:t>–  jižní Německo:  </a:t>
            </a:r>
            <a:r>
              <a:rPr lang="cs-CZ" altLang="cs-CZ" sz="1800" dirty="0" err="1"/>
              <a:t>Pforzheim</a:t>
            </a:r>
            <a:r>
              <a:rPr lang="cs-CZ" altLang="cs-CZ" sz="1800" dirty="0"/>
              <a:t>, Heidelberg (15./16. stol.)</a:t>
            </a:r>
          </a:p>
          <a:p>
            <a:pPr eaLnBrk="1" hangingPunct="1">
              <a:defRPr/>
            </a:pPr>
            <a:r>
              <a:rPr lang="cs-CZ" altLang="cs-CZ" sz="1800" b="1" dirty="0"/>
              <a:t>c)  skleněné  </a:t>
            </a:r>
            <a:r>
              <a:rPr lang="cs-CZ" altLang="cs-CZ" sz="1800" dirty="0"/>
              <a:t>–  od renesance</a:t>
            </a:r>
          </a:p>
          <a:p>
            <a:pPr eaLnBrk="1" hangingPunct="1">
              <a:defRPr/>
            </a:pPr>
            <a:endParaRPr lang="cs-CZ" alt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06EFFE-8C66-43CD-B7A6-0B4962F8F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4" t="19556" r="51083" b="33926"/>
          <a:stretch/>
        </p:blipFill>
        <p:spPr>
          <a:xfrm>
            <a:off x="7241659" y="2852577"/>
            <a:ext cx="4824011" cy="32297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E45FD7-C766-4CC2-A575-2F57FFB4D978}"/>
              </a:ext>
            </a:extLst>
          </p:cNvPr>
          <p:cNvSpPr txBox="1"/>
          <p:nvPr/>
        </p:nvSpPr>
        <p:spPr>
          <a:xfrm>
            <a:off x="6998178" y="6285484"/>
            <a:ext cx="519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Die sieben weisen Meister von Hans Dirmstein, 1471</a:t>
            </a:r>
            <a:endParaRPr lang="cs-CZ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W_3397">
            <a:extLst>
              <a:ext uri="{FF2B5EF4-FFF2-40B4-BE49-F238E27FC236}">
                <a16:creationId xmlns:a16="http://schemas.microsoft.com/office/drawing/2014/main" id="{3FBE2535-B54E-6E5F-6D91-04080E69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4" y="2649529"/>
            <a:ext cx="3748371" cy="327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1154">
            <a:extLst>
              <a:ext uri="{FF2B5EF4-FFF2-40B4-BE49-F238E27FC236}">
                <a16:creationId xmlns:a16="http://schemas.microsoft.com/office/drawing/2014/main" id="{CC327ADF-94AC-173D-6742-DCD682FA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36" y="636162"/>
            <a:ext cx="9620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BDAB05F-ED64-F322-C848-21F1ED2E74A2}"/>
              </a:ext>
            </a:extLst>
          </p:cNvPr>
          <p:cNvSpPr txBox="1"/>
          <p:nvPr/>
        </p:nvSpPr>
        <p:spPr>
          <a:xfrm>
            <a:off x="8666310" y="5922813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Opava – Krnovská, poč. 17. stol.</a:t>
            </a:r>
          </a:p>
          <a:p>
            <a:r>
              <a:rPr lang="cs-CZ" sz="1600" dirty="0"/>
              <a:t>Nádržka na vodu a kohoutek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3F6AA0-2358-00C0-6C06-B858A92FE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3057" r="7304" b="49810"/>
          <a:stretch/>
        </p:blipFill>
        <p:spPr bwMode="auto">
          <a:xfrm>
            <a:off x="4650134" y="222535"/>
            <a:ext cx="3748370" cy="32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DC3BC524-A292-A80B-2822-4FD99E284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7" t="50533" r="5795" b="2334"/>
          <a:stretch/>
        </p:blipFill>
        <p:spPr bwMode="auto">
          <a:xfrm>
            <a:off x="4203867" y="3139045"/>
            <a:ext cx="4060734" cy="320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4A86EF-36D4-5B76-9303-AACA085AA6E2}"/>
              </a:ext>
            </a:extLst>
          </p:cNvPr>
          <p:cNvSpPr txBox="1"/>
          <p:nvPr/>
        </p:nvSpPr>
        <p:spPr>
          <a:xfrm>
            <a:off x="4433907" y="6235083"/>
            <a:ext cx="36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České Budějovice – radnice, 17. stol.</a:t>
            </a:r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4C0105A7-DC37-4D08-B66F-D1A3D85C3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" t="4725" r="64500" b="43244"/>
          <a:stretch/>
        </p:blipFill>
        <p:spPr bwMode="auto">
          <a:xfrm>
            <a:off x="354848" y="358051"/>
            <a:ext cx="3593193" cy="55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0F22025-593A-489E-8BA9-3D8123A45715}"/>
              </a:ext>
            </a:extLst>
          </p:cNvPr>
          <p:cNvSpPr txBox="1"/>
          <p:nvPr/>
        </p:nvSpPr>
        <p:spPr>
          <a:xfrm>
            <a:off x="259741" y="6215200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Loď bláznů (</a:t>
            </a:r>
            <a:r>
              <a:rPr lang="cs-CZ" dirty="0" err="1"/>
              <a:t>D</a:t>
            </a:r>
            <a:r>
              <a:rPr lang="cs-CZ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cs-CZ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Narrenschiff</a:t>
            </a:r>
            <a:r>
              <a:rPr lang="cs-CZ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</a:t>
            </a:r>
            <a:r>
              <a:rPr lang="cs-CZ" b="1" dirty="0"/>
              <a:t>, 1494.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0C905-58BF-F64B-08C0-D9AEA10E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0"/>
            <a:ext cx="6272052" cy="1325563"/>
          </a:xfrm>
        </p:spPr>
        <p:txBody>
          <a:bodyPr/>
          <a:lstStyle/>
          <a:p>
            <a:r>
              <a:rPr lang="cs-CZ" dirty="0"/>
              <a:t>              </a:t>
            </a:r>
            <a:r>
              <a:rPr lang="cs-CZ" sz="3200" b="1" dirty="0">
                <a:solidFill>
                  <a:srgbClr val="FF0000"/>
                </a:solidFill>
              </a:rPr>
              <a:t>Fekální odpad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99066-75CC-C43A-C9BE-7D7C8BE85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1" y="1175223"/>
            <a:ext cx="11979774" cy="5001739"/>
          </a:xfrm>
        </p:spPr>
        <p:txBody>
          <a:bodyPr/>
          <a:lstStyle/>
          <a:p>
            <a:r>
              <a:rPr lang="cs-CZ" sz="1800" dirty="0"/>
              <a:t> J</a:t>
            </a:r>
            <a:r>
              <a:rPr lang="cs-CZ" sz="1800" b="1" dirty="0"/>
              <a:t>ímky  </a:t>
            </a:r>
            <a:r>
              <a:rPr lang="cs-CZ" sz="1800" dirty="0"/>
              <a:t>–  likvidace exkrementů z domu</a:t>
            </a:r>
          </a:p>
          <a:p>
            <a:r>
              <a:rPr lang="cs-CZ" sz="1800" b="1" dirty="0"/>
              <a:t>Latrína </a:t>
            </a:r>
            <a:r>
              <a:rPr lang="cs-CZ" sz="1800" dirty="0"/>
              <a:t>(záchody)  –  a)  v interiéru domu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b)  mimo dům u stěn:  </a:t>
            </a:r>
            <a:r>
              <a:rPr lang="cs-CZ" sz="1800" dirty="0">
                <a:effectLst/>
              </a:rPr>
              <a:t>  v zadních traktech (Curych)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</a:t>
            </a:r>
            <a:r>
              <a:rPr lang="cs-CZ" sz="1800" dirty="0" err="1"/>
              <a:t>prevéty</a:t>
            </a:r>
            <a:r>
              <a:rPr lang="cs-CZ" sz="1800" dirty="0"/>
              <a:t>, přístavky</a:t>
            </a:r>
          </a:p>
          <a:p>
            <a:r>
              <a:rPr lang="cs-CZ" sz="1800" b="1" dirty="0"/>
              <a:t>Záchodová prkénka  </a:t>
            </a:r>
            <a:r>
              <a:rPr lang="cs-CZ" sz="1800" dirty="0"/>
              <a:t>–  Anglie:  York, </a:t>
            </a:r>
            <a:r>
              <a:rPr lang="pl-PL" sz="1800" dirty="0"/>
              <a:t>Německo: Kostnice a Höxter, Polsko:  Nisa</a:t>
            </a:r>
            <a:r>
              <a:rPr lang="cs-CZ" sz="1800" dirty="0"/>
              <a:t>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14. stol.:  Olomouc (2000)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15. stol.:  Plzeň, </a:t>
            </a:r>
            <a:r>
              <a:rPr lang="cs-CZ" sz="1800" dirty="0" err="1"/>
              <a:t>Rooseweltova</a:t>
            </a:r>
            <a:r>
              <a:rPr lang="cs-CZ" sz="1800" dirty="0"/>
              <a:t> ul. (1977), d. 1,5 m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8D070E-4FCA-B3EA-8925-BCA5C326E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1" t="23221" r="19269" b="43970"/>
          <a:stretch/>
        </p:blipFill>
        <p:spPr>
          <a:xfrm>
            <a:off x="3795995" y="4820415"/>
            <a:ext cx="4416387" cy="13070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11E65D-E05A-3E7A-C421-605AC2E1D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6" t="17154" r="23820" b="33483"/>
          <a:stretch/>
        </p:blipFill>
        <p:spPr>
          <a:xfrm>
            <a:off x="8396006" y="4297688"/>
            <a:ext cx="3578056" cy="18479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BF6FD75-B31A-1A0D-FAF7-30CCC75C8548}"/>
              </a:ext>
            </a:extLst>
          </p:cNvPr>
          <p:cNvSpPr txBox="1"/>
          <p:nvPr/>
        </p:nvSpPr>
        <p:spPr>
          <a:xfrm>
            <a:off x="4683536" y="621964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Olomouc – Dolní nám.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176B544-FC5E-5588-AB45-3D34D87D219A}"/>
              </a:ext>
            </a:extLst>
          </p:cNvPr>
          <p:cNvSpPr txBox="1"/>
          <p:nvPr/>
        </p:nvSpPr>
        <p:spPr>
          <a:xfrm>
            <a:off x="8759449" y="6288967"/>
            <a:ext cx="253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Plzeň – Rooseveltova ul.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BE6F4C2-01CD-47DC-7019-D759FAB30B0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4000" contrast="4000"/>
          </a:blip>
          <a:stretch>
            <a:fillRect/>
          </a:stretch>
        </p:blipFill>
        <p:spPr>
          <a:xfrm>
            <a:off x="8607167" y="229171"/>
            <a:ext cx="3366895" cy="37101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4A6FC03-CC39-01FE-9005-0A9054598573}"/>
              </a:ext>
            </a:extLst>
          </p:cNvPr>
          <p:cNvSpPr txBox="1"/>
          <p:nvPr/>
        </p:nvSpPr>
        <p:spPr>
          <a:xfrm>
            <a:off x="6911402" y="251893"/>
            <a:ext cx="1669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solidFill>
                  <a:srgbClr val="00000A"/>
                </a:solidFill>
                <a:latin typeface="TimesNewRomanPS-ItalicMT"/>
              </a:rPr>
              <a:t>Rekonstrukce </a:t>
            </a:r>
          </a:p>
          <a:p>
            <a:pPr algn="l"/>
            <a:r>
              <a:rPr lang="cs-CZ" sz="1800" b="1" u="none" strike="noStrike" baseline="0" dirty="0">
                <a:solidFill>
                  <a:srgbClr val="00000A"/>
                </a:solidFill>
                <a:latin typeface="TimesNewRomanPS-ItalicMT"/>
              </a:rPr>
              <a:t>jímky</a:t>
            </a:r>
          </a:p>
          <a:p>
            <a:pPr algn="l"/>
            <a:r>
              <a:rPr lang="cs-CZ" sz="1800" b="1" u="none" strike="noStrike" baseline="0" dirty="0">
                <a:solidFill>
                  <a:srgbClr val="00000A"/>
                </a:solidFill>
                <a:latin typeface="TimesNewRomanPS-ItalicMT"/>
              </a:rPr>
              <a:t>z Basileje.</a:t>
            </a:r>
            <a:endParaRPr lang="cs-CZ" b="1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E6CE2A2A-5192-4734-8D86-EFCF5DF9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43333" r="5992" b="16667"/>
          <a:stretch>
            <a:fillRect/>
          </a:stretch>
        </p:blipFill>
        <p:spPr bwMode="auto">
          <a:xfrm>
            <a:off x="217938" y="3870786"/>
            <a:ext cx="3486245" cy="285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0124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9006" y="222068"/>
            <a:ext cx="11982994" cy="66359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>
                <a:solidFill>
                  <a:srgbClr val="FF0000"/>
                </a:solidFill>
              </a:rPr>
              <a:t>Kultura</a:t>
            </a:r>
            <a:r>
              <a:rPr lang="cs-CZ" sz="1800" b="1" dirty="0"/>
              <a:t>  </a:t>
            </a:r>
            <a:r>
              <a:rPr lang="cs-CZ" sz="1800" dirty="0"/>
              <a:t>–  města centra vzdělanosti a kulturních aktivit </a:t>
            </a:r>
          </a:p>
          <a:p>
            <a:pPr marL="0" indent="0" algn="l">
              <a:buNone/>
            </a:pPr>
            <a:r>
              <a:rPr lang="cs-CZ" sz="1800" dirty="0"/>
              <a:t>                   –  </a:t>
            </a:r>
            <a:r>
              <a:rPr lang="cs-CZ" sz="1800" b="1" dirty="0"/>
              <a:t>Rytířská výchova</a:t>
            </a:r>
            <a:r>
              <a:rPr lang="cs-CZ" sz="1800" dirty="0"/>
              <a:t>  –  Sedmero rytířských dovedností:  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jízda, plavání, střelba z luku, zápas, lov, šachy, veršování</a:t>
            </a:r>
            <a:r>
              <a:rPr lang="pt-BR" sz="1800" b="0" i="0" u="none" strike="noStrike" baseline="0" dirty="0">
                <a:latin typeface="Times New Roman" panose="02020603050405020304" pitchFamily="18" charset="0"/>
              </a:rPr>
              <a:t> 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     7 – 14:   </a:t>
            </a:r>
            <a:r>
              <a:rPr lang="cs-CZ" sz="1800" b="0" i="0" u="none" strike="noStrike" baseline="0" dirty="0"/>
              <a:t>služba u hradní paní  (vybrané formy chování, </a:t>
            </a:r>
            <a:r>
              <a:rPr lang="pl-PL" sz="1800" b="0" i="0" u="none" strike="noStrike" baseline="0" dirty="0"/>
              <a:t>obsluha u stolu, jízda na koni, šerm) </a:t>
            </a:r>
          </a:p>
          <a:p>
            <a:pPr marL="0" indent="0">
              <a:buNone/>
            </a:pPr>
            <a:r>
              <a:rPr lang="pl-PL" sz="1800" dirty="0"/>
              <a:t>                                                           </a:t>
            </a:r>
            <a:r>
              <a:rPr lang="pl-PL" sz="1800" b="0" i="0" u="none" strike="noStrike" baseline="0" dirty="0"/>
              <a:t>14 – 21:   </a:t>
            </a:r>
            <a:r>
              <a:rPr lang="cs-CZ" sz="1800" b="0" i="0" u="none" strike="noStrike" baseline="0" dirty="0"/>
              <a:t>služba jako zbrojnoš (panoš) u šlechtice (péče o koně, </a:t>
            </a:r>
            <a:r>
              <a:rPr lang="en-US" sz="1800" b="0" i="0" u="none" strike="noStrike" baseline="0" dirty="0" err="1"/>
              <a:t>zbraň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obsluh</a:t>
            </a:r>
            <a:r>
              <a:rPr lang="cs-CZ" sz="1800" b="0" i="0" u="none" strike="noStrike" baseline="0" dirty="0"/>
              <a:t>a</a:t>
            </a:r>
            <a:r>
              <a:rPr lang="en-US" sz="1800" b="0" i="0" u="none" strike="noStrike" baseline="0" dirty="0"/>
              <a:t> </a:t>
            </a:r>
            <a:r>
              <a:rPr lang="cs-CZ" sz="1800" b="0" i="0" u="none" strike="noStrike" baseline="0" dirty="0"/>
              <a:t>u</a:t>
            </a:r>
            <a:r>
              <a:rPr lang="en-US" sz="1800" b="0" i="0" u="none" strike="noStrike" baseline="0" dirty="0"/>
              <a:t> </a:t>
            </a:r>
            <a:r>
              <a:rPr lang="en-US" sz="1800" b="0" i="0" u="none" strike="noStrike" baseline="0" dirty="0" err="1"/>
              <a:t>stol</a:t>
            </a:r>
            <a:r>
              <a:rPr lang="cs-CZ" sz="1800" b="0" i="0" u="none" strike="noStrike" baseline="0" dirty="0"/>
              <a:t>u</a:t>
            </a:r>
            <a:r>
              <a:rPr lang="en-US" sz="1800" b="0" i="0" u="none" strike="noStrike" baseline="0" dirty="0"/>
              <a:t>, </a:t>
            </a:r>
            <a:r>
              <a:rPr lang="en-US" sz="1800" b="0" i="0" u="none" strike="noStrike" baseline="0" dirty="0" err="1"/>
              <a:t>bo</a:t>
            </a:r>
            <a:r>
              <a:rPr lang="cs-CZ" sz="1800" b="0" i="0" u="none" strike="noStrike" baseline="0" dirty="0"/>
              <a:t>j</a:t>
            </a:r>
            <a:r>
              <a:rPr lang="en-US" sz="1800" b="0" i="0" u="none" strike="noStrike" baseline="0" dirty="0"/>
              <a:t>)</a:t>
            </a:r>
            <a:r>
              <a:rPr lang="cs-CZ" sz="1800" b="0" i="0" u="none" strike="noStrike" baseline="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</a:t>
            </a:r>
            <a:r>
              <a:rPr lang="cs-CZ" sz="1800" b="0" i="0" u="none" strike="noStrike" baseline="0" dirty="0"/>
              <a:t>21:   pasování na rytíře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–  </a:t>
            </a:r>
            <a:r>
              <a:rPr lang="cs-CZ" sz="1800" b="1" i="0" u="none" strike="noStrike" baseline="0" dirty="0"/>
              <a:t>vzdělání:</a:t>
            </a:r>
            <a:r>
              <a:rPr lang="cs-CZ" sz="1800" b="0" i="0" u="none" strike="noStrike" baseline="0" dirty="0"/>
              <a:t>   vzorem římská rétorská škola:    latina              </a:t>
            </a:r>
            <a:r>
              <a:rPr lang="cs-CZ" sz="1800" dirty="0"/>
              <a:t>                         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</a:t>
            </a:r>
            <a:r>
              <a:rPr lang="cs-CZ" sz="1800" b="1" dirty="0" err="1"/>
              <a:t>Anicius</a:t>
            </a:r>
            <a:r>
              <a:rPr lang="cs-CZ" sz="1800" b="1" dirty="0"/>
              <a:t> </a:t>
            </a:r>
            <a:r>
              <a:rPr lang="cs-CZ" sz="1800" b="1" dirty="0" err="1"/>
              <a:t>Manlius</a:t>
            </a:r>
            <a:r>
              <a:rPr lang="cs-CZ" sz="1800" b="1" dirty="0"/>
              <a:t> </a:t>
            </a:r>
            <a:r>
              <a:rPr lang="cs-CZ" sz="1800" b="1" dirty="0" err="1"/>
              <a:t>Boëthius</a:t>
            </a:r>
            <a:r>
              <a:rPr lang="cs-CZ" sz="1800" b="1" dirty="0"/>
              <a:t>  </a:t>
            </a:r>
            <a:r>
              <a:rPr lang="cs-CZ" sz="1800" dirty="0"/>
              <a:t>(† 525)  –  křesťanský teolog a filozof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–  2 stupňový </a:t>
            </a:r>
            <a:r>
              <a:rPr lang="cs-CZ" sz="1800" b="0" i="0" u="none" strike="noStrike" baseline="0" dirty="0"/>
              <a:t>školní program:   </a:t>
            </a:r>
            <a:r>
              <a:rPr lang="cs-CZ" sz="1800" b="1" i="0" u="none" strike="noStrike" baseline="0" dirty="0"/>
              <a:t>sedmero svobodných umění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b="0" i="0" u="none" strike="noStrike" baseline="0" dirty="0"/>
              <a:t>         trivium:  gramatika, rétorika a dialektika (logika)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</a:t>
            </a:r>
            <a:r>
              <a:rPr lang="cs-CZ" sz="1800" b="0" i="0" u="none" strike="noStrike" baseline="0" dirty="0" err="1"/>
              <a:t>quadrivium</a:t>
            </a:r>
            <a:r>
              <a:rPr lang="cs-CZ" sz="1800" dirty="0"/>
              <a:t>:  </a:t>
            </a:r>
            <a:r>
              <a:rPr lang="cs-CZ" sz="1800" b="0" i="0" u="none" strike="noStrike" baseline="0" dirty="0"/>
              <a:t>aritmetika, geometrie, hudba, astronomie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</a:t>
            </a:r>
            <a:r>
              <a:rPr lang="cs-CZ" sz="1800" b="1" i="0" u="none" strike="noStrike" baseline="0" dirty="0"/>
              <a:t>školy</a:t>
            </a:r>
            <a:r>
              <a:rPr lang="cs-CZ" sz="1800" b="0" i="0" u="none" strike="noStrike" baseline="0" dirty="0"/>
              <a:t>  –  </a:t>
            </a:r>
            <a:r>
              <a:rPr lang="cs-CZ" sz="1800" b="1" i="0" u="none" strike="noStrike" baseline="0" dirty="0"/>
              <a:t>církevní:  </a:t>
            </a:r>
            <a:r>
              <a:rPr lang="cs-CZ" sz="1800" b="0" i="0" u="none" strike="noStrike" baseline="0" dirty="0"/>
              <a:t>od 6. stol.:  klášterní, katedrální, farní     –    vzdělání duchovenstva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židovské </a:t>
            </a:r>
            <a:r>
              <a:rPr lang="cs-CZ" sz="1800" b="0" i="0" u="none" strike="noStrike" baseline="0" dirty="0"/>
              <a:t>(</a:t>
            </a:r>
            <a:r>
              <a:rPr lang="cs-CZ" sz="1800" b="0" i="0" u="none" strike="noStrike" baseline="0" dirty="0" err="1"/>
              <a:t>ješivy</a:t>
            </a:r>
            <a:r>
              <a:rPr lang="cs-CZ" sz="1800" b="0" i="0" u="none" strike="noStrike" baseline="0" dirty="0"/>
              <a:t>):  </a:t>
            </a:r>
            <a:r>
              <a:rPr lang="cs-CZ" sz="1800" b="0" i="0" u="none" strike="noStrike" baseline="0" dirty="0" err="1"/>
              <a:t>Jechielova</a:t>
            </a:r>
            <a:r>
              <a:rPr lang="cs-CZ" sz="1800" b="0" i="0" u="none" strike="noStrike" baseline="0" dirty="0"/>
              <a:t> v Paříži </a:t>
            </a:r>
            <a:r>
              <a:rPr lang="cs-CZ" sz="1800" b="0" i="0" u="none" strike="noStrike" baseline="0" dirty="0" err="1"/>
              <a:t>mšla</a:t>
            </a:r>
            <a:r>
              <a:rPr lang="cs-CZ" sz="1800" b="0" i="0" u="none" strike="noStrike" baseline="0" dirty="0"/>
              <a:t> ve 30.letech 13. stol. až 200 studentů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stavěny vedle synagogy, učily ženy i muži  (chlapce od 12ti let)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364627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BEA6EE-7B5F-4DD2-B26A-EC990A280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5" t="28055" r="34766" b="11944"/>
          <a:stretch/>
        </p:blipFill>
        <p:spPr>
          <a:xfrm>
            <a:off x="435412" y="923925"/>
            <a:ext cx="5141738" cy="55530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3F6911-0523-4371-B33F-CDD26B3C26A3}"/>
              </a:ext>
            </a:extLst>
          </p:cNvPr>
          <p:cNvSpPr txBox="1"/>
          <p:nvPr/>
        </p:nvSpPr>
        <p:spPr>
          <a:xfrm>
            <a:off x="5951181" y="751344"/>
            <a:ext cx="595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Výbava rytíře:</a:t>
            </a:r>
          </a:p>
          <a:p>
            <a:endParaRPr lang="cs-CZ" dirty="0"/>
          </a:p>
          <a:p>
            <a:r>
              <a:rPr lang="cs-CZ" dirty="0"/>
              <a:t>• </a:t>
            </a:r>
            <a:r>
              <a:rPr lang="cs-CZ" b="1" dirty="0"/>
              <a:t>válečný kůň, brnění (kyrys), helma, meč, štít</a:t>
            </a:r>
          </a:p>
          <a:p>
            <a:endParaRPr lang="cs-CZ" dirty="0"/>
          </a:p>
          <a:p>
            <a:r>
              <a:rPr lang="cs-CZ" b="1" dirty="0"/>
              <a:t>12. stol.</a:t>
            </a:r>
            <a:r>
              <a:rPr lang="cs-CZ" dirty="0"/>
              <a:t>  –  roční příjem středně velkého panství</a:t>
            </a:r>
          </a:p>
          <a:p>
            <a:r>
              <a:rPr lang="cs-CZ" dirty="0"/>
              <a:t>                     nebo usedlosti  (cca 150 ha) </a:t>
            </a:r>
          </a:p>
          <a:p>
            <a:r>
              <a:rPr lang="cs-CZ" dirty="0"/>
              <a:t>                –  brnění, helma, meč:   cca 30 ks. hovězího dobytka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387EDD-EB06-47B6-B7E8-93BD459AB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6496"/>
            <a:ext cx="5660588" cy="34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220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EA9AB84-E609-4037-BEE9-8892B894B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863" y="1540127"/>
            <a:ext cx="2487700" cy="17788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8D1FAA-6764-4F62-9EA1-2554664A9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863" y="3441192"/>
            <a:ext cx="2487700" cy="15648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B60244-2025-4692-905D-F9909753A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315" y="3318966"/>
            <a:ext cx="4643901" cy="244893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E0CF05-AD87-452B-9399-5D0CFCAB95DF}"/>
              </a:ext>
            </a:extLst>
          </p:cNvPr>
          <p:cNvSpPr txBox="1"/>
          <p:nvPr/>
        </p:nvSpPr>
        <p:spPr>
          <a:xfrm>
            <a:off x="4364211" y="6119113"/>
            <a:ext cx="5011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struhy z neželezného kovu ze 14.–15. století z ČR.</a:t>
            </a:r>
          </a:p>
          <a:p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(soukromá sbírka) 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04AE51-91CE-4D99-B561-3C9FC69421ED}"/>
              </a:ext>
            </a:extLst>
          </p:cNvPr>
          <p:cNvSpPr txBox="1"/>
          <p:nvPr/>
        </p:nvSpPr>
        <p:spPr>
          <a:xfrm>
            <a:off x="9659358" y="5285288"/>
            <a:ext cx="2459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Ostruhy z hradu Zítkova</a:t>
            </a:r>
          </a:p>
          <a:p>
            <a:r>
              <a:rPr lang="cs-CZ" b="1" dirty="0"/>
              <a:t>U Chocně,  14./15. stol. </a:t>
            </a:r>
          </a:p>
          <a:p>
            <a:r>
              <a:rPr lang="cs-CZ" b="1" dirty="0"/>
              <a:t>   (</a:t>
            </a:r>
            <a:r>
              <a:rPr lang="cs-CZ" b="1" dirty="0" err="1"/>
              <a:t>detektorářský</a:t>
            </a:r>
            <a:r>
              <a:rPr lang="cs-CZ" b="1" dirty="0"/>
              <a:t> nález)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8F494A22-356C-45FF-B851-183149EA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003" y="609927"/>
            <a:ext cx="7291247" cy="2819073"/>
          </a:xfrm>
        </p:spPr>
        <p:txBody>
          <a:bodyPr>
            <a:normAutofit/>
          </a:bodyPr>
          <a:lstStyle/>
          <a:p>
            <a:r>
              <a:rPr lang="cs-CZ" sz="20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Tzv. rytířské ostruhy 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–  vyjadřovaly sociální identitu a prestiž majitele</a:t>
            </a: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endParaRPr lang="cs-CZ" sz="1800" b="1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Pavel Žídek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–  pol. 15. stol.:  </a:t>
            </a:r>
            <a:r>
              <a:rPr lang="cs-CZ" sz="1800" b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Liber </a:t>
            </a:r>
            <a:r>
              <a:rPr lang="cs-CZ" sz="1800" b="0" u="none" strike="noStrike" baseline="0" dirty="0" err="1">
                <a:solidFill>
                  <a:srgbClr val="000000"/>
                </a:solidFill>
                <a:cs typeface="Calibri" panose="020F0502020204030204" pitchFamily="34" charset="0"/>
              </a:rPr>
              <a:t>viginti</a:t>
            </a:r>
            <a:r>
              <a:rPr lang="cs-CZ" sz="1800" b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atrium</a:t>
            </a: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cs typeface="Calibri" panose="020F0502020204030204" pitchFamily="34" charset="0"/>
              </a:rPr>
              <a:t>                          –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 železné určeny rytířům, mosazné králům </a:t>
            </a:r>
            <a:endParaRPr lang="cs-CZ" sz="1800" b="1" i="0" u="none" strike="noStrike" baseline="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000000"/>
                </a:solidFill>
              </a:rPr>
              <a:t>C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ena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 –  1396:  běžné 2 groše,  rytířské 6 grošů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1394:  pro krále Vladislava II.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Jagella</a:t>
            </a:r>
            <a:r>
              <a:rPr lang="cs-CZ" sz="1800" dirty="0">
                <a:solidFill>
                  <a:srgbClr val="000000"/>
                </a:solidFill>
              </a:rPr>
              <a:t>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15 grošů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endParaRPr lang="cs-CZ" sz="1800" dirty="0">
              <a:solidFill>
                <a:srgbClr val="00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182EFB-FF32-4085-A8A3-B1F36727C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06" y="609927"/>
            <a:ext cx="3529395" cy="467644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FE77FF-B820-4AB9-8351-D02A4FBCC21E}"/>
              </a:ext>
            </a:extLst>
          </p:cNvPr>
          <p:cNvSpPr txBox="1"/>
          <p:nvPr/>
        </p:nvSpPr>
        <p:spPr>
          <a:xfrm>
            <a:off x="0" y="5518948"/>
            <a:ext cx="447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effectLst/>
              </a:rPr>
              <a:t>Ostrožník</a:t>
            </a:r>
            <a:r>
              <a:rPr lang="cs-CZ" dirty="0">
                <a:effectLst/>
              </a:rPr>
              <a:t> z Norimberské knihy řemesel, 1450.</a:t>
            </a:r>
          </a:p>
          <a:p>
            <a:r>
              <a:rPr lang="cs-CZ" dirty="0"/>
              <a:t>Řemeslníci </a:t>
            </a:r>
            <a:r>
              <a:rPr lang="cs-CZ" dirty="0">
                <a:effectLst/>
                <a:ea typeface="Times New Roman" panose="02020603050405020304" pitchFamily="18" charset="0"/>
              </a:rPr>
              <a:t>písemně doložení v Praze, Táboře, Znojmě, Jihlavě nebo Olomouci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0944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B18F11-2FA1-420D-9D33-292F13DC9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78" y="1625689"/>
            <a:ext cx="9267844" cy="435588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3181DFB-1201-4238-B2FE-4B3949D8BBD4}"/>
              </a:ext>
            </a:extLst>
          </p:cNvPr>
          <p:cNvSpPr txBox="1"/>
          <p:nvPr/>
        </p:nvSpPr>
        <p:spPr>
          <a:xfrm>
            <a:off x="4388541" y="5981575"/>
            <a:ext cx="3931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</a:t>
            </a:r>
            <a:r>
              <a:rPr lang="cs-CZ" sz="1600" b="1" dirty="0"/>
              <a:t>J</a:t>
            </a:r>
            <a:r>
              <a:rPr lang="cs-CZ" sz="1600" b="1" dirty="0">
                <a:effectLst/>
              </a:rPr>
              <a:t>ezdecké klání. Walter de </a:t>
            </a:r>
            <a:r>
              <a:rPr lang="cs-CZ" sz="1600" b="1" dirty="0" err="1">
                <a:effectLst/>
              </a:rPr>
              <a:t>Milimet</a:t>
            </a:r>
            <a:r>
              <a:rPr lang="cs-CZ" sz="1600" b="1" dirty="0">
                <a:effectLst/>
              </a:rPr>
              <a:t>: </a:t>
            </a:r>
          </a:p>
          <a:p>
            <a:r>
              <a:rPr lang="cs-CZ" sz="1600" b="1" dirty="0">
                <a:effectLst/>
              </a:rPr>
              <a:t>O šlechtě, moudrosti a opatrnosti králů- </a:t>
            </a:r>
          </a:p>
          <a:p>
            <a:r>
              <a:rPr lang="cs-CZ" sz="1600" b="1" dirty="0"/>
              <a:t>                           </a:t>
            </a:r>
            <a:r>
              <a:rPr lang="cs-CZ" sz="1600" b="1" dirty="0">
                <a:effectLst/>
              </a:rPr>
              <a:t>1326-1327.</a:t>
            </a:r>
            <a:endParaRPr lang="cs-CZ" sz="16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195D57-BD4D-43E5-B8DA-DD0B54F34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47123"/>
            <a:ext cx="1058601" cy="10586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61F5D30-4646-48E4-8F60-D4F14F28F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0351"/>
            <a:ext cx="2628900" cy="141214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9CE1B5-2A70-45F0-9290-2F619B1EF308}"/>
              </a:ext>
            </a:extLst>
          </p:cNvPr>
          <p:cNvSpPr txBox="1"/>
          <p:nvPr/>
        </p:nvSpPr>
        <p:spPr>
          <a:xfrm>
            <a:off x="8990274" y="1146375"/>
            <a:ext cx="134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Opěrka kopí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11A540-86C1-4C99-929C-7E8421C58428}"/>
              </a:ext>
            </a:extLst>
          </p:cNvPr>
          <p:cNvSpPr txBox="1"/>
          <p:nvPr/>
        </p:nvSpPr>
        <p:spPr>
          <a:xfrm>
            <a:off x="2801677" y="1016700"/>
            <a:ext cx="107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Hrot kopí</a:t>
            </a:r>
          </a:p>
        </p:txBody>
      </p:sp>
    </p:spTree>
    <p:extLst>
      <p:ext uri="{BB962C8B-B14F-4D97-AF65-F5344CB8AC3E}">
        <p14:creationId xmlns:p14="http://schemas.microsoft.com/office/powerpoint/2010/main" val="305361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183133" y="0"/>
            <a:ext cx="5934075" cy="1143000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Podoba vesnice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xfrm>
            <a:off x="95250" y="824948"/>
            <a:ext cx="12096750" cy="603305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r>
              <a:rPr lang="cs-CZ" altLang="cs-CZ" sz="1900" b="1" dirty="0">
                <a:solidFill>
                  <a:srgbClr val="FF0000"/>
                </a:solidFill>
              </a:rPr>
              <a:t>Náves</a:t>
            </a:r>
            <a:r>
              <a:rPr lang="cs-CZ" altLang="cs-CZ" sz="1900" dirty="0"/>
              <a:t>  –  ústřední komunikační prostor v intravilánu středověké vesnice </a:t>
            </a:r>
          </a:p>
          <a:p>
            <a:pPr marL="0" indent="0">
              <a:buNone/>
            </a:pPr>
            <a:r>
              <a:rPr lang="cs-CZ" altLang="cs-CZ" sz="1900" dirty="0"/>
              <a:t>                 –   společenské, kultovní a hospodářské funkce. </a:t>
            </a:r>
          </a:p>
          <a:p>
            <a:pPr marL="0" indent="0"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Plot</a:t>
            </a:r>
            <a:r>
              <a:rPr lang="cs-CZ" altLang="cs-CZ" sz="1900" b="1" dirty="0"/>
              <a:t>  </a:t>
            </a:r>
            <a:r>
              <a:rPr lang="cs-CZ" altLang="cs-CZ" sz="1900" dirty="0"/>
              <a:t>–  vymezoval hranice intravilánu; ohrazení zdí nebo příkopem</a:t>
            </a:r>
          </a:p>
          <a:p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Zástavba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 usedlosti s obytnými domy a hospodářskými objekty </a:t>
            </a:r>
          </a:p>
          <a:p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Tvrz (residenční dvůr)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 na okraji nebo blízko od vsi, někdy na návsi</a:t>
            </a:r>
          </a:p>
          <a:p>
            <a:pPr marL="0" indent="0"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Poplužní dvůr  </a:t>
            </a:r>
            <a:r>
              <a:rPr lang="cs-CZ" altLang="cs-CZ" sz="1900" dirty="0"/>
              <a:t>–</a:t>
            </a:r>
            <a:r>
              <a:rPr lang="cs-CZ" altLang="cs-CZ" sz="1900" b="1" dirty="0"/>
              <a:t>  </a:t>
            </a:r>
            <a:r>
              <a:rPr lang="cs-CZ" altLang="cs-CZ" sz="1900" dirty="0"/>
              <a:t>(lat. </a:t>
            </a:r>
            <a:r>
              <a:rPr lang="cs-CZ" altLang="cs-CZ" sz="1900" dirty="0" err="1"/>
              <a:t>praedium</a:t>
            </a:r>
            <a:r>
              <a:rPr lang="cs-CZ" altLang="cs-CZ" sz="1900" dirty="0"/>
              <a:t> něm. </a:t>
            </a:r>
            <a:r>
              <a:rPr lang="cs-CZ" altLang="cs-CZ" sz="1900" dirty="0" err="1"/>
              <a:t>maierhof</a:t>
            </a:r>
            <a:r>
              <a:rPr lang="cs-CZ" altLang="cs-CZ" sz="1900" dirty="0"/>
              <a:t>)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–  panský dvůr s dominikální (panskou) půdou </a:t>
            </a:r>
          </a:p>
          <a:p>
            <a:pPr>
              <a:buFontTx/>
              <a:buNone/>
            </a:pPr>
            <a:r>
              <a:rPr lang="cs-CZ" altLang="cs-CZ" sz="1900" dirty="0"/>
              <a:t>                               –  název od staré měrné jednotky </a:t>
            </a:r>
            <a:r>
              <a:rPr lang="cs-CZ" altLang="cs-CZ" sz="1900" dirty="0" err="1"/>
              <a:t>popluží</a:t>
            </a:r>
            <a:r>
              <a:rPr lang="cs-CZ" altLang="cs-CZ" sz="1900" dirty="0"/>
              <a:t>  (20 – 60 ha) </a:t>
            </a:r>
          </a:p>
          <a:p>
            <a:pPr>
              <a:buFontTx/>
              <a:buNone/>
            </a:pPr>
            <a:endParaRPr lang="cs-CZ" altLang="cs-CZ" sz="1900" dirty="0"/>
          </a:p>
          <a:p>
            <a:r>
              <a:rPr lang="cs-CZ" altLang="cs-CZ" sz="1900" b="1" dirty="0">
                <a:solidFill>
                  <a:srgbClr val="FF0000"/>
                </a:solidFill>
              </a:rPr>
              <a:t>Kostel</a:t>
            </a:r>
            <a:r>
              <a:rPr lang="cs-CZ" altLang="cs-CZ" sz="1900" dirty="0"/>
              <a:t>  –  většinou uprostřed vesnice, kolem hřbitov obehnaný zdí</a:t>
            </a:r>
          </a:p>
          <a:p>
            <a:endParaRPr lang="cs-CZ" altLang="cs-CZ" sz="1900" dirty="0"/>
          </a:p>
          <a:p>
            <a:r>
              <a:rPr lang="cs-CZ" altLang="cs-CZ" sz="1900" b="1" dirty="0" err="1">
                <a:solidFill>
                  <a:srgbClr val="FF0000"/>
                </a:solidFill>
              </a:rPr>
              <a:t>Plužina</a:t>
            </a:r>
            <a:r>
              <a:rPr lang="cs-CZ" altLang="cs-CZ" sz="1900" dirty="0"/>
              <a:t>  –  souhrn všech obhospodařovaných orných ploch v extravilánu (vně vsi)</a:t>
            </a:r>
          </a:p>
          <a:p>
            <a:pPr eaLnBrk="1" hangingPunct="1"/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6C9296D-07D8-2236-116E-7A5EB1478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8" y="1162244"/>
            <a:ext cx="4884292" cy="473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58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BE4122C0-75AA-471C-A9C1-DFA2F6C92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80514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Lov</a:t>
            </a:r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9A5FCB59-C1A3-45D3-9EAC-DC5E4DA20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369967"/>
            <a:ext cx="11620500" cy="579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Lov divoké zvěře a sokolnictví: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</a:t>
            </a:r>
            <a:r>
              <a:rPr lang="cs-CZ" altLang="cs-CZ" sz="1800" dirty="0"/>
              <a:t>  –  součást životního stylu a aristokratické kultury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pro nejvýše urozené: demonstrace postavení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součást rytířské kultury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Účast na honu  </a:t>
            </a:r>
            <a:r>
              <a:rPr lang="cs-CZ" altLang="cs-CZ" sz="1800" dirty="0"/>
              <a:t>–  zábava (lovecká vášeň), reprezentace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–  zásobování kuchyně masem divokých zvířat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–  lov:  nešlo o sport ani náhradu vojenského tažení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Fridrich II. </a:t>
            </a:r>
            <a:r>
              <a:rPr lang="cs-CZ" altLang="cs-CZ" sz="1800" dirty="0"/>
              <a:t>–  De </a:t>
            </a:r>
            <a:r>
              <a:rPr lang="cs-CZ" altLang="cs-CZ" sz="1800" dirty="0" err="1"/>
              <a:t>arte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venandi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avibus</a:t>
            </a:r>
            <a:r>
              <a:rPr lang="cs-CZ" altLang="cs-CZ" sz="1800" dirty="0"/>
              <a:t>   (O umění lovit s ptáky )       </a:t>
            </a:r>
            <a:r>
              <a:rPr lang="cs-CZ" altLang="cs-CZ" sz="1800" b="1" dirty="0"/>
              <a:t>       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Gaston </a:t>
            </a:r>
            <a:r>
              <a:rPr lang="cs-CZ" altLang="cs-CZ" sz="1800" b="1" dirty="0" err="1"/>
              <a:t>Fébus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Livre de la </a:t>
            </a:r>
            <a:r>
              <a:rPr lang="cs-CZ" altLang="cs-CZ" sz="1800" dirty="0" err="1"/>
              <a:t>chasse</a:t>
            </a:r>
            <a:r>
              <a:rPr lang="cs-CZ" altLang="cs-CZ" sz="1800" dirty="0"/>
              <a:t>   (Kniha o lovu)</a:t>
            </a:r>
            <a:r>
              <a:rPr lang="cs-CZ" altLang="cs-CZ" sz="1800" b="1" dirty="0"/>
              <a:t>                                              </a:t>
            </a: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</a:t>
            </a:r>
          </a:p>
        </p:txBody>
      </p:sp>
      <p:pic>
        <p:nvPicPr>
          <p:cNvPr id="34820" name="Picture 9" descr="Výsledek obrázku pro Fridrich II. –  spis: De arte venandi cum avibus (o sokolnictví)">
            <a:extLst>
              <a:ext uri="{FF2B5EF4-FFF2-40B4-BE49-F238E27FC236}">
                <a16:creationId xmlns:a16="http://schemas.microsoft.com/office/drawing/2014/main" id="{52EB3AE1-5B62-4EDC-BF78-A2253DC77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50" y="313378"/>
            <a:ext cx="1512562" cy="208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Výsledek obrázku pro Gaston Fébus – Livre de la chasse   o lovu">
            <a:extLst>
              <a:ext uri="{FF2B5EF4-FFF2-40B4-BE49-F238E27FC236}">
                <a16:creationId xmlns:a16="http://schemas.microsoft.com/office/drawing/2014/main" id="{09704C0A-5B78-4F35-9A76-21AAF7585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33" y="1681464"/>
            <a:ext cx="5020467" cy="443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Výsledek obrázku pro Fridrich II. –  spis: De arte venandi cum avibus (o sokolnictví)">
            <a:extLst>
              <a:ext uri="{FF2B5EF4-FFF2-40B4-BE49-F238E27FC236}">
                <a16:creationId xmlns:a16="http://schemas.microsoft.com/office/drawing/2014/main" id="{0C99CAB7-0440-4A6D-B017-8ECC4AF2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4803"/>
            <a:ext cx="17764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4CA2B4-9D1D-4B6B-95A0-3AFB25C27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655982"/>
            <a:ext cx="11675165" cy="62020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dirty="0"/>
              <a:t>                                          –  </a:t>
            </a:r>
            <a:r>
              <a:rPr lang="cs-CZ" sz="1800" b="1" dirty="0"/>
              <a:t>univerzity:</a:t>
            </a:r>
            <a:r>
              <a:rPr lang="cs-CZ" sz="1800" dirty="0"/>
              <a:t>   vyvinuly se z odborných škol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fakulty  –  artistická (filozofie), právnická (římské právo), teologická, lékařská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nejstarší  –  1088:  Boloňa, 1150:  Paříž,  1167:  Oxford, 1348:  Praha,  1364:  Krakov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–  </a:t>
            </a:r>
            <a:r>
              <a:rPr lang="cs-CZ" sz="1800" b="1" dirty="0"/>
              <a:t>městské:</a:t>
            </a:r>
            <a:r>
              <a:rPr lang="cs-CZ" sz="1800" dirty="0"/>
              <a:t>  od 13. stol. </a:t>
            </a:r>
            <a:r>
              <a:rPr lang="cs-CZ" sz="1800" dirty="0" err="1"/>
              <a:t>podřízovány</a:t>
            </a:r>
            <a:r>
              <a:rPr lang="cs-CZ" sz="1800" dirty="0"/>
              <a:t> městské správě  (původně cechovní, kupecké)</a:t>
            </a:r>
            <a:endParaRPr lang="cs-CZ" sz="1800" b="0" i="0" u="none" strike="noStrike" baseline="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    nižší  –  </a:t>
            </a:r>
            <a:r>
              <a:rPr lang="cs-CZ" sz="1800" dirty="0"/>
              <a:t>čtení, psaní, počítání, latinská gramatika a náboženství    (2 – 3 roky)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    vyšší  –  část svobodných umění (partikulární)                    (5 let)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</a:t>
            </a:r>
            <a:r>
              <a:rPr lang="cs-CZ" sz="1800" b="0" i="0" u="none" strike="noStrike" baseline="0" dirty="0"/>
              <a:t>–  1539:  řídily se školními řády Karlovy univerzity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</a:t>
            </a:r>
            <a:endParaRPr lang="cs-CZ" sz="1800" b="0" i="0" u="none" strike="noStrike" baseline="0" dirty="0"/>
          </a:p>
          <a:p>
            <a:pPr algn="l"/>
            <a:r>
              <a:rPr lang="cs-CZ" sz="1800" b="1" dirty="0"/>
              <a:t>Poč. 15. stol.  –  husitství:  </a:t>
            </a:r>
            <a:r>
              <a:rPr lang="cs-CZ" sz="1800" dirty="0"/>
              <a:t>položilo základy reformace (Jan Hus a John Viklef),</a:t>
            </a:r>
            <a:r>
              <a:rPr lang="cs-CZ" sz="1800" b="1" dirty="0"/>
              <a:t> </a:t>
            </a:r>
            <a:r>
              <a:rPr lang="cs-CZ" sz="1800" b="0" i="0" u="none" strike="noStrike" baseline="0" dirty="0"/>
              <a:t>vzdělávání širokých vrstev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cs typeface="Calibri" panose="020F0502020204030204" pitchFamily="34" charset="0"/>
              </a:rPr>
              <a:t>                                  1409 – Dekret kutnohorský:  změna poměru hlasů ve prospěch Čechů  (3 : 1 </a:t>
            </a:r>
            <a:r>
              <a:rPr lang="cs-CZ" sz="1900" b="0" i="0" u="none" strike="noStrike" baseline="0" dirty="0">
                <a:cs typeface="Calibri" panose="020F0502020204030204" pitchFamily="34" charset="0"/>
              </a:rPr>
              <a:t>- </a:t>
            </a:r>
            <a:r>
              <a:rPr lang="cs-CZ" sz="1900" dirty="0"/>
              <a:t>polský, saský a bavorský)</a:t>
            </a:r>
            <a:endParaRPr lang="cs-CZ" sz="19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           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– 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poílení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role měst:  účast na zemských sněmech jako samostatný stav</a:t>
            </a:r>
          </a:p>
          <a:p>
            <a:pPr marL="0" indent="0" algn="l">
              <a:buNone/>
            </a:pPr>
            <a:endParaRPr lang="cs-CZ" sz="1800" b="1" dirty="0"/>
          </a:p>
          <a:p>
            <a:r>
              <a:rPr lang="cs-CZ" sz="1800" b="1" dirty="0"/>
              <a:t>15/16. stol</a:t>
            </a:r>
            <a:r>
              <a:rPr lang="cs-CZ" sz="1800" dirty="0"/>
              <a:t>.  –  středověkou scholastiku (rozumový výklad náboženských dogmat) střídá nový pohled na svět a člověka </a:t>
            </a:r>
          </a:p>
          <a:p>
            <a:pPr marL="0" indent="0">
              <a:buNone/>
            </a:pPr>
            <a:r>
              <a:rPr lang="cs-CZ" sz="1800" dirty="0"/>
              <a:t>                          –  </a:t>
            </a:r>
            <a:r>
              <a:rPr lang="cs-CZ" sz="1800" b="1" dirty="0"/>
              <a:t>renesance</a:t>
            </a:r>
            <a:r>
              <a:rPr lang="cs-CZ" sz="1800" dirty="0"/>
              <a:t> antické kultury a filosofie  (v </a:t>
            </a:r>
            <a:r>
              <a:rPr lang="cs-CZ" sz="1800" dirty="0" err="1"/>
              <a:t>Irálii</a:t>
            </a:r>
            <a:r>
              <a:rPr lang="cs-CZ" sz="1800" dirty="0"/>
              <a:t> od 14. stol.) </a:t>
            </a:r>
          </a:p>
          <a:p>
            <a:pPr marL="0" indent="0">
              <a:buNone/>
            </a:pPr>
            <a:r>
              <a:rPr lang="cs-CZ" sz="1800" dirty="0"/>
              <a:t>                          –  přírodovědné bádání:  matematika, fyzika astronomie  (heliocentrismus:  </a:t>
            </a:r>
            <a:r>
              <a:rPr lang="cs-CZ" sz="1800" b="0" i="0" u="none" strike="noStrike" baseline="0" dirty="0"/>
              <a:t>Koperník, Kepler, Galileo) 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–   důraz na kritické myšlení, rozvoj národních jazyků, studium dějepisu a přírodopisu</a:t>
            </a:r>
          </a:p>
          <a:p>
            <a:pPr marL="0" indent="0">
              <a:buNone/>
            </a:pPr>
            <a:r>
              <a:rPr lang="cs-CZ" sz="1800" dirty="0"/>
              <a:t>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humanismus:</a:t>
            </a:r>
            <a:r>
              <a:rPr lang="cs-CZ" sz="1800" b="0" i="0" u="none" strike="noStrike" baseline="0" dirty="0"/>
              <a:t>  všestranně vzdělaný člověk v jazycích, vědách i umění </a:t>
            </a:r>
          </a:p>
          <a:p>
            <a:pPr marL="0" indent="0" algn="l">
              <a:buNone/>
            </a:pPr>
            <a:r>
              <a:rPr lang="cs-CZ" sz="1800" dirty="0"/>
              <a:t>                          </a:t>
            </a:r>
            <a:r>
              <a:rPr lang="cs-CZ" sz="1800" b="0" i="0" u="none" strike="noStrike" baseline="0" dirty="0"/>
              <a:t>–   výchova:  měla vycházet z nadání a schopností, 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–  </a:t>
            </a:r>
            <a:r>
              <a:rPr lang="cs-CZ" sz="1800" b="0" u="none" strike="noStrike" baseline="0" dirty="0"/>
              <a:t>ideál:   harmonický rozvoj osobnosti včetně složky </a:t>
            </a:r>
            <a:r>
              <a:rPr lang="cs-CZ" sz="1800" b="0" i="0" u="none" strike="noStrike" baseline="0" dirty="0"/>
              <a:t>tělesná, mravní, pracovní a estetické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0766920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F94222-E19C-4DD1-84EB-7D4FCA34A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6" y="704850"/>
            <a:ext cx="11572874" cy="61531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b="1" dirty="0"/>
              <a:t>Reformace</a:t>
            </a:r>
            <a:r>
              <a:rPr lang="cs-CZ" altLang="cs-CZ" sz="1800" dirty="0"/>
              <a:t>  –  požadavek nápravy poměrů v církvi (</a:t>
            </a:r>
            <a:r>
              <a:rPr lang="cs-CZ" altLang="cs-CZ" sz="1800" dirty="0" err="1"/>
              <a:t>renovatio</a:t>
            </a:r>
            <a:r>
              <a:rPr lang="cs-CZ" altLang="cs-CZ" sz="1800" dirty="0"/>
              <a:t> – obnova)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–  </a:t>
            </a:r>
            <a:r>
              <a:rPr lang="cs-CZ" altLang="cs-CZ" sz="1800" b="1" dirty="0"/>
              <a:t>Martin Luther </a:t>
            </a:r>
            <a:r>
              <a:rPr lang="cs-CZ" altLang="cs-CZ" sz="1800" dirty="0"/>
              <a:t>(† 1546):  německý teolog, kazatel a reformátor, který stejně jako Jan Hus kritizoval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poměry v církvi (odpustky)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</a:t>
            </a:r>
            <a:r>
              <a:rPr lang="cs-CZ" altLang="cs-CZ" sz="1800" b="1" dirty="0"/>
              <a:t>1521 </a:t>
            </a:r>
            <a:r>
              <a:rPr lang="cs-CZ" altLang="cs-CZ" sz="1800" dirty="0"/>
              <a:t> –  papežem exkomunikován a pod ochranou Fridricha III. Moudrého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              získal azyl na hradě Wartburg, kde překládal bibli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zakladatel </a:t>
            </a:r>
            <a:r>
              <a:rPr lang="cs-CZ" altLang="cs-CZ" sz="1800" b="1" dirty="0"/>
              <a:t>protestantismu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kritické náboženského hnutí, nazvané podle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 protestu reformační šlechty na říšském sněmu ve </a:t>
            </a:r>
            <a:r>
              <a:rPr lang="cs-CZ" altLang="cs-CZ" sz="1800" dirty="0" err="1"/>
              <a:t>Špýru</a:t>
            </a:r>
            <a:r>
              <a:rPr lang="cs-CZ" altLang="cs-CZ" sz="1800" dirty="0"/>
              <a:t> (1529)  </a:t>
            </a:r>
          </a:p>
          <a:p>
            <a:pPr marL="0" indent="0" algn="l">
              <a:buNone/>
            </a:pPr>
            <a:endParaRPr lang="cs-CZ" sz="1800" dirty="0">
              <a:latin typeface="Times New Roman" panose="02020603050405020304" pitchFamily="18" charset="0"/>
            </a:endParaRPr>
          </a:p>
          <a:p>
            <a:pPr algn="l"/>
            <a:r>
              <a:rPr lang="cs-CZ" sz="1800" b="1" i="0" u="none" strike="noStrike" baseline="0" dirty="0">
                <a:cs typeface="Calibri" panose="020F0502020204030204" pitchFamily="34" charset="0"/>
              </a:rPr>
              <a:t>Protireformace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 –  </a:t>
            </a:r>
            <a:r>
              <a:rPr lang="cs-CZ" sz="1800" b="1" i="0" u="none" strike="noStrike" baseline="0" dirty="0">
                <a:cs typeface="Calibri" panose="020F0502020204030204" pitchFamily="34" charset="0"/>
              </a:rPr>
              <a:t>Jezuitský řád 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(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Societas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cs typeface="Calibri" panose="020F0502020204030204" pitchFamily="34" charset="0"/>
              </a:rPr>
              <a:t>Jesu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):  1540  založen španělským důstojníkem </a:t>
            </a:r>
            <a:r>
              <a:rPr lang="cs-CZ" sz="1800" b="1" u="none" strike="noStrike" baseline="0" dirty="0">
                <a:cs typeface="Calibri" panose="020F0502020204030204" pitchFamily="34" charset="0"/>
              </a:rPr>
              <a:t>Ignácem z </a:t>
            </a:r>
            <a:r>
              <a:rPr lang="cs-CZ" sz="1800" b="1" u="none" strike="noStrike" baseline="0" dirty="0" err="1">
                <a:cs typeface="Calibri" panose="020F0502020204030204" pitchFamily="34" charset="0"/>
              </a:rPr>
              <a:t>Loyoly</a:t>
            </a:r>
            <a:r>
              <a:rPr lang="cs-CZ" sz="1800" b="1" u="none" strike="noStrike" baseline="0" dirty="0"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1773  formálně zrušen (Klement XIV.)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1814  obnoven  (Pius VII.)</a:t>
            </a:r>
            <a:endParaRPr lang="cs-CZ" sz="1800" b="1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1" dirty="0">
                <a:cs typeface="Calibri" panose="020F0502020204030204" pitchFamily="34" charset="0"/>
              </a:rPr>
              <a:t>                                 </a:t>
            </a:r>
            <a:r>
              <a:rPr lang="cs-CZ" sz="1800" b="1" u="none" strike="noStrike" baseline="0" dirty="0">
                <a:cs typeface="Calibri" panose="020F0502020204030204" pitchFamily="34" charset="0"/>
              </a:rPr>
              <a:t>–  </a:t>
            </a:r>
            <a:r>
              <a:rPr lang="cs-CZ" sz="1800" u="none" strike="noStrike" baseline="0" dirty="0">
                <a:cs typeface="Calibri" panose="020F0502020204030204" pitchFamily="34" charset="0"/>
              </a:rPr>
              <a:t>ideové</a:t>
            </a:r>
            <a:r>
              <a:rPr lang="cs-CZ" sz="1800" b="1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1800" u="none" strike="noStrike" baseline="0" dirty="0">
                <a:cs typeface="Calibri" panose="020F0502020204030204" pitchFamily="34" charset="0"/>
              </a:rPr>
              <a:t>nástroje:  </a:t>
            </a:r>
            <a:r>
              <a:rPr lang="cs-CZ" sz="1800" b="0" i="0" u="none" strike="noStrike" baseline="0" dirty="0"/>
              <a:t>výchova, kázání a zpověď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Jezuitské koleje:  </a:t>
            </a:r>
            <a:r>
              <a:rPr lang="cs-CZ" sz="1800" b="0" i="0" u="none" strike="noStrike" baseline="0" dirty="0"/>
              <a:t>internátní školy poskytující střední a vyšší vzdělání  (kázeňské tresty)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1599:  Školní řád –  6 tříd,  st</a:t>
            </a:r>
            <a:r>
              <a:rPr lang="cs-CZ" sz="1800" b="0" i="0" u="none" strike="noStrike" baseline="0" dirty="0"/>
              <a:t>udium latiny, teologie a sedmera svobodných umění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2674736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A544B398-9A2A-BADE-6554-223F39D8B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Dvorská kultura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977D82-E85B-AD26-7D28-E6C11D76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990600"/>
            <a:ext cx="11306175" cy="5867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 err="1"/>
              <a:t>Festivity</a:t>
            </a:r>
            <a:r>
              <a:rPr lang="cs-CZ" sz="1600" dirty="0"/>
              <a:t>  –  oslavy svátků a slavnosti jako specifický projev každodennosti (mimo všední den), často spojeny s lovem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a)  soukromé:  křty, svatby, pohřby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b)  veřejné  –  dvorské:  šlechtické turnaje, korunovace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–  církevní:  svátky (podle světců a biblických událostí), poutě</a:t>
            </a:r>
            <a:endParaRPr lang="cs-CZ" altLang="cs-CZ" sz="1600" dirty="0"/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dirty="0"/>
              <a:t>Součást dvorského životního stylu (panovník šlechta) šířící se z Francie a Německa.</a:t>
            </a:r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Pasování rytíře</a:t>
            </a:r>
            <a:r>
              <a:rPr lang="cs-CZ" altLang="cs-CZ" sz="1600" dirty="0"/>
              <a:t>  –  iniciace do mužské společnosti předáním zbraně a pásu (</a:t>
            </a:r>
            <a:r>
              <a:rPr lang="pt-BR" sz="1600" dirty="0"/>
              <a:t>cingulum militiae</a:t>
            </a:r>
            <a:r>
              <a:rPr lang="cs-CZ" sz="1600" dirty="0"/>
              <a:t>)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akt byl obvykle spojen s královskou korunovací, udělením léna, svatbou, církevním svátkem nebo tažením do bitvy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</a:t>
            </a:r>
            <a:r>
              <a:rPr lang="cs-CZ" altLang="cs-CZ" sz="1600" dirty="0" err="1"/>
              <a:t>klerikalizace</a:t>
            </a:r>
            <a:r>
              <a:rPr lang="cs-CZ" altLang="cs-CZ" sz="1600" dirty="0"/>
              <a:t> rituálu:  poskytnutí spirituální ochrany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 součást rytířské kultury spojená s dvorským (kurtoazním) chováním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1128: nejstarší popis od </a:t>
            </a:r>
            <a:r>
              <a:rPr lang="pt-BR" sz="1600" dirty="0"/>
              <a:t>Jean</a:t>
            </a:r>
            <a:r>
              <a:rPr lang="cs-CZ" sz="1600" dirty="0"/>
              <a:t>a</a:t>
            </a:r>
            <a:r>
              <a:rPr lang="pt-BR" sz="1600" dirty="0"/>
              <a:t> de Marmoutier</a:t>
            </a:r>
            <a:r>
              <a:rPr lang="cs-CZ" sz="1600" dirty="0"/>
              <a:t>a (</a:t>
            </a:r>
            <a:r>
              <a:rPr lang="pt-BR" sz="1600" dirty="0"/>
              <a:t>Historia Gaufreudi </a:t>
            </a:r>
            <a:r>
              <a:rPr lang="cs-CZ" sz="1600" dirty="0" err="1"/>
              <a:t>ducis</a:t>
            </a:r>
            <a:r>
              <a:rPr lang="cs-CZ" sz="1600" dirty="0"/>
              <a:t>), </a:t>
            </a:r>
            <a:r>
              <a:rPr lang="pt-BR" sz="1600" dirty="0"/>
              <a:t>kdy </a:t>
            </a:r>
            <a:r>
              <a:rPr lang="cs-CZ" sz="1600" dirty="0"/>
              <a:t>byl v Rouenu pasován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</a:t>
            </a:r>
            <a:r>
              <a:rPr lang="cs-CZ" sz="1600" dirty="0" err="1"/>
              <a:t>Geofroy</a:t>
            </a:r>
            <a:r>
              <a:rPr lang="cs-CZ" sz="1600" dirty="0"/>
              <a:t> </a:t>
            </a:r>
            <a:r>
              <a:rPr lang="cs-CZ" sz="1600" dirty="0" err="1"/>
              <a:t>Plantagenet</a:t>
            </a:r>
            <a:r>
              <a:rPr lang="cs-CZ" sz="1600" dirty="0"/>
              <a:t> (po očistné lázni) </a:t>
            </a:r>
            <a:endParaRPr lang="cs-CZ" altLang="cs-CZ" sz="1600" dirty="0"/>
          </a:p>
          <a:p>
            <a:pPr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Korunovace</a:t>
            </a:r>
            <a:r>
              <a:rPr lang="cs-CZ" altLang="cs-CZ" sz="1600" dirty="0"/>
              <a:t>  –  podobná pasování, budoucí král byl po rituální lázni opásán opaskem s mečem (znamení kříže), pak vložena koruna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–   podobně významné svatby, pohřby, slavnosti, ceremonie a rituály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</a:t>
            </a:r>
            <a:r>
              <a:rPr lang="cs-CZ" altLang="cs-CZ" sz="1600" dirty="0" err="1"/>
              <a:t>Adventus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regis</a:t>
            </a:r>
            <a:r>
              <a:rPr lang="cs-CZ" altLang="cs-CZ" sz="1600" dirty="0"/>
              <a:t>:  vjezd krále byl jedním z nejdůležitějších rituálů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EE5DD4CB-41C9-8D41-CD15-4CEAD411F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0477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Hry a zábava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CB8542-993E-7876-AC32-6C2AE1EC4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11391900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Volný čas  </a:t>
            </a:r>
            <a:r>
              <a:rPr lang="cs-CZ" sz="1800" dirty="0"/>
              <a:t>–  doba, kdy člověk nepracoval a mohl se věnovat zálibám nebo činnostem podle vlastní volby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staročesky prázdniti:  označení pro zahálku i odpočinek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kratochvíle (krátit chvíli)  =  zabavit se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privilegované vrstvy:  lov, rybolov, sokolnictví, cvičení, turnaje, kostky, šachy, deskové nebo karetní hry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šlechtě určeny šachy, měšťanstvu vrhcáby a prostému lidu mlýn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Křesťanský přístup</a:t>
            </a:r>
            <a:r>
              <a:rPr lang="cs-CZ" sz="1800" dirty="0"/>
              <a:t>  –  církev považovala hazardní hry za hřích (výplod ďábla)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důraz na kontemplaci (rozjímání), modlitbu, studium náboženské literatury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Jean </a:t>
            </a:r>
            <a:r>
              <a:rPr lang="cs-CZ" sz="1800" b="1" dirty="0" err="1"/>
              <a:t>Verdon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emeritní profesor středověkých dějin na univerzitě v Limoges</a:t>
            </a:r>
            <a:r>
              <a:rPr lang="cs-CZ" sz="1800" b="1" dirty="0"/>
              <a:t>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</a:t>
            </a:r>
            <a:r>
              <a:rPr lang="cs-CZ" sz="1800" dirty="0"/>
              <a:t>–  nebyl rozdíl kulturou lidovou a kulturou elit neexistoval, spíše šlo o jedinou kulturu s mnoha nuancemi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lidová kultura se o několik desetiletí či staletí se opožďovala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27E45D-1056-578E-B32D-7D80B038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55" y="685800"/>
            <a:ext cx="10952252" cy="61722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Hra</a:t>
            </a:r>
            <a:r>
              <a:rPr lang="cs-CZ" sz="1600" dirty="0"/>
              <a:t>  –  podle Johana </a:t>
            </a:r>
            <a:r>
              <a:rPr lang="cs-CZ" sz="1600" dirty="0" err="1"/>
              <a:t>Huizinga</a:t>
            </a:r>
            <a:r>
              <a:rPr lang="cs-CZ" sz="1600" dirty="0"/>
              <a:t> (nizozemského kulturního antropologa) je: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–  dobrovolná činnost, která je vykonávána uvnitř pevně stanovených časových a prostorových hranic, podle dobrovolně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přijatých, ale bezpodmínečně závazných pravidel, která má svůj cíl v sobě samé a je doprovázena pocitem napětí a radosti 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vědomím "jiného bytí", než je" všední život„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–  svobodná a dobrovolná aktivita, zdroj radosti a zábavy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Šlechtické prostředí  </a:t>
            </a:r>
            <a:r>
              <a:rPr lang="cs-CZ" sz="1600" dirty="0"/>
              <a:t>–</a:t>
            </a:r>
            <a:r>
              <a:rPr lang="cs-CZ" sz="1600" b="1" dirty="0"/>
              <a:t>  </a:t>
            </a:r>
            <a:r>
              <a:rPr lang="cs-CZ" sz="1600" dirty="0"/>
              <a:t>zahálka byla součástí životního stylu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–  Tomáš Štítný ze Štítného (cca 1333 – 1409):   podporoval „počestnou kratochvíli“ a hru v šachy doporučoval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                    jako vhodný lék proti „tesknosti“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Církevní prostředí  </a:t>
            </a:r>
            <a:r>
              <a:rPr lang="cs-CZ" sz="1600" dirty="0"/>
              <a:t>–  mnozí duchovní měli šlechtické vychování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znalost hry v šachy a vrhcáby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Městské prostředí  </a:t>
            </a:r>
            <a:r>
              <a:rPr lang="cs-CZ" sz="1600" dirty="0"/>
              <a:t>–  trhy, jarmarky, hody, liturgické slavnosti:  kejklíři, artisté hudebníci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krčmy:  centra zábavy, hra hazardních her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Vesnické prostředí  </a:t>
            </a:r>
            <a:r>
              <a:rPr lang="cs-CZ" sz="1600" dirty="0"/>
              <a:t>–  slavnosti spojeny s církevními svátky (zemědělský cyklus)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–  posvícení, poutě, masopust (hraní hazardních her)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Rýmařov-Hrádek">
            <a:extLst>
              <a:ext uri="{FF2B5EF4-FFF2-40B4-BE49-F238E27FC236}">
                <a16:creationId xmlns:a16="http://schemas.microsoft.com/office/drawing/2014/main" id="{1810BC6E-0830-476D-933B-06A6C135A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7330"/>
          <a:stretch>
            <a:fillRect/>
          </a:stretch>
        </p:blipFill>
        <p:spPr bwMode="auto">
          <a:xfrm>
            <a:off x="6757988" y="944638"/>
            <a:ext cx="289560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12">
            <a:extLst>
              <a:ext uri="{FF2B5EF4-FFF2-40B4-BE49-F238E27FC236}">
                <a16:creationId xmlns:a16="http://schemas.microsoft.com/office/drawing/2014/main" id="{1F58CE53-49AD-4DD5-90FD-C3AE9923B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4" y="55387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2" name="Text Box 14">
            <a:extLst>
              <a:ext uri="{FF2B5EF4-FFF2-40B4-BE49-F238E27FC236}">
                <a16:creationId xmlns:a16="http://schemas.microsoft.com/office/drawing/2014/main" id="{D6C27CF3-D46C-49AB-8285-C9398D481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658" y="3066903"/>
            <a:ext cx="16193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Rýmařov-Hrádek</a:t>
            </a:r>
          </a:p>
        </p:txBody>
      </p:sp>
      <p:sp>
        <p:nvSpPr>
          <p:cNvPr id="37894" name="Rectangle 4">
            <a:extLst>
              <a:ext uri="{FF2B5EF4-FFF2-40B4-BE49-F238E27FC236}">
                <a16:creationId xmlns:a16="http://schemas.microsoft.com/office/drawing/2014/main" id="{A664DD6C-EED6-4011-8BCF-D6E86DDA7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120" y="394453"/>
            <a:ext cx="3295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Deskové hry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F0093F3D-06DB-40DC-9036-AF4523ACAA0E}"/>
              </a:ext>
            </a:extLst>
          </p:cNvPr>
          <p:cNvSpPr txBox="1">
            <a:spLocks/>
          </p:cNvSpPr>
          <p:nvPr/>
        </p:nvSpPr>
        <p:spPr>
          <a:xfrm>
            <a:off x="307233" y="1447800"/>
            <a:ext cx="7591425" cy="50026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1" dirty="0"/>
              <a:t>Šachy   –  </a:t>
            </a:r>
            <a:r>
              <a:rPr lang="cs-CZ" sz="1800" dirty="0"/>
              <a:t>6. stol.:  Ind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800" dirty="0"/>
              <a:t>                   –   9. stol.:  dar </a:t>
            </a:r>
            <a:r>
              <a:rPr lang="cs-CZ" sz="1800" dirty="0" err="1"/>
              <a:t>chálifa</a:t>
            </a:r>
            <a:r>
              <a:rPr lang="cs-CZ" sz="1800" dirty="0"/>
              <a:t> </a:t>
            </a:r>
            <a:r>
              <a:rPr lang="cs-CZ" sz="1800" dirty="0" err="1"/>
              <a:t>Hárúna</a:t>
            </a:r>
            <a:r>
              <a:rPr lang="cs-CZ" sz="1800" dirty="0"/>
              <a:t> al </a:t>
            </a:r>
            <a:r>
              <a:rPr lang="cs-CZ" sz="1800" dirty="0" err="1"/>
              <a:t>Rašída</a:t>
            </a:r>
            <a:r>
              <a:rPr lang="cs-CZ" sz="1800" dirty="0"/>
              <a:t> Karlu Velikému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800" dirty="0"/>
              <a:t>                   –  11. stol.:  české země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1800" dirty="0"/>
              <a:t>                   –  14.: stol:  pojednání Tomáše Štítného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800" dirty="0"/>
          </a:p>
          <a:p>
            <a:pPr>
              <a:spcAft>
                <a:spcPts val="0"/>
              </a:spcAft>
              <a:defRPr/>
            </a:pPr>
            <a:r>
              <a:rPr lang="cs-CZ" altLang="cs-CZ" sz="1800" b="1" dirty="0" err="1"/>
              <a:t>Codex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Manesse</a:t>
            </a:r>
            <a:r>
              <a:rPr lang="cs-CZ" altLang="cs-CZ" sz="1800" dirty="0"/>
              <a:t>  –  1305 až 1340:  Curych 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sz="1800" dirty="0"/>
              <a:t>                                    –  básně od 140 autorů a 137 iluminací 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altLang="cs-CZ" sz="1800" dirty="0"/>
              <a:t>                                    –  originál v  </a:t>
            </a:r>
            <a:r>
              <a:rPr lang="cs-CZ" altLang="cs-CZ" sz="1800" dirty="0" err="1"/>
              <a:t>Universitätsbibliothek</a:t>
            </a:r>
            <a:r>
              <a:rPr lang="cs-CZ" altLang="cs-CZ" sz="1800" dirty="0"/>
              <a:t> Heidelberg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sz="1800" b="1" dirty="0"/>
          </a:p>
          <a:p>
            <a:pPr marL="0" indent="0">
              <a:spcAft>
                <a:spcPts val="0"/>
              </a:spcAft>
              <a:buNone/>
              <a:defRPr/>
            </a:pPr>
            <a:endParaRPr lang="cs-CZ" altLang="cs-CZ" sz="1800" b="1" dirty="0"/>
          </a:p>
          <a:p>
            <a:pPr>
              <a:spcAft>
                <a:spcPts val="0"/>
              </a:spcAft>
              <a:defRPr/>
            </a:pPr>
            <a:r>
              <a:rPr lang="cs-CZ" altLang="cs-CZ" sz="1800" b="1" dirty="0"/>
              <a:t>Vrhcáby (</a:t>
            </a:r>
            <a:r>
              <a:rPr lang="cs-CZ" altLang="cs-CZ" sz="1800" b="1" dirty="0" err="1"/>
              <a:t>tric-trac</a:t>
            </a:r>
            <a:r>
              <a:rPr lang="cs-CZ" altLang="cs-CZ" sz="1800" b="1" dirty="0"/>
              <a:t>)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s hrací deskou se 24 špicemi 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1800" dirty="0"/>
              <a:t>                                      </a:t>
            </a:r>
            <a:r>
              <a:rPr lang="cs-CZ" altLang="cs-CZ" sz="1800" b="1" dirty="0"/>
              <a:t>–</a:t>
            </a:r>
            <a:r>
              <a:rPr lang="cs-CZ" altLang="cs-CZ" sz="1800" dirty="0"/>
              <a:t>  původ v antickém světě (</a:t>
            </a:r>
            <a:r>
              <a:rPr lang="cs-CZ" altLang="cs-CZ" sz="1600" dirty="0" err="1"/>
              <a:t>tabulae</a:t>
            </a:r>
            <a:r>
              <a:rPr lang="cs-CZ" altLang="cs-CZ" sz="1600" dirty="0"/>
              <a:t>) 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1600" dirty="0"/>
              <a:t>                                           –  14. stol:   zmínka v Liber </a:t>
            </a:r>
            <a:r>
              <a:rPr lang="cs-CZ" altLang="cs-CZ" sz="1600" dirty="0" err="1"/>
              <a:t>Depictus</a:t>
            </a:r>
            <a:r>
              <a:rPr lang="cs-CZ" altLang="cs-CZ" sz="1600" dirty="0"/>
              <a:t> 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cs-CZ" altLang="cs-CZ" sz="1600" dirty="0"/>
              <a:t>                                             –   </a:t>
            </a:r>
            <a:r>
              <a:rPr lang="cs-CZ" altLang="cs-CZ" sz="1800" dirty="0"/>
              <a:t>15. a 16. stol.:   obliba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cs-CZ" sz="1800" dirty="0"/>
          </a:p>
          <a:p>
            <a:pPr marL="0" indent="0">
              <a:spcAft>
                <a:spcPts val="0"/>
              </a:spcAft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</p:txBody>
      </p:sp>
      <p:pic>
        <p:nvPicPr>
          <p:cNvPr id="37896" name="Obrázek 1">
            <a:extLst>
              <a:ext uri="{FF2B5EF4-FFF2-40B4-BE49-F238E27FC236}">
                <a16:creationId xmlns:a16="http://schemas.microsoft.com/office/drawing/2014/main" id="{FFA07013-7EE4-4A4E-9D9B-71496973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64" y="322610"/>
            <a:ext cx="2109788" cy="302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">
            <a:extLst>
              <a:ext uri="{FF2B5EF4-FFF2-40B4-BE49-F238E27FC236}">
                <a16:creationId xmlns:a16="http://schemas.microsoft.com/office/drawing/2014/main" id="{9FC88D29-BE93-4EBB-A1B5-6871DEEC48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5795" r="3291"/>
          <a:stretch/>
        </p:blipFill>
        <p:spPr bwMode="auto">
          <a:xfrm>
            <a:off x="9739364" y="3438600"/>
            <a:ext cx="2170483" cy="309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DE72D820-8FCB-414D-A736-3605F1DB7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0" y="5208433"/>
            <a:ext cx="1315667" cy="127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5D58D772-3F75-49A3-8093-D9A233726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20" y="5155776"/>
            <a:ext cx="1233327" cy="12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6">
            <a:extLst>
              <a:ext uri="{FF2B5EF4-FFF2-40B4-BE49-F238E27FC236}">
                <a16:creationId xmlns:a16="http://schemas.microsoft.com/office/drawing/2014/main" id="{90042C62-2020-4DF8-827F-879DEF828A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16750" r="30481" b="11610"/>
          <a:stretch>
            <a:fillRect/>
          </a:stretch>
        </p:blipFill>
        <p:spPr bwMode="auto">
          <a:xfrm>
            <a:off x="8311804" y="3901565"/>
            <a:ext cx="1114265" cy="114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2">
            <a:extLst>
              <a:ext uri="{FF2B5EF4-FFF2-40B4-BE49-F238E27FC236}">
                <a16:creationId xmlns:a16="http://schemas.microsoft.com/office/drawing/2014/main" id="{F785DF30-8A19-4C8D-8349-F0E5B0E75D8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110162" y="6535390"/>
            <a:ext cx="32956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Hrací kameny</a:t>
            </a:r>
            <a:r>
              <a:rPr lang="cs-CZ" altLang="cs-CZ" sz="1400" dirty="0"/>
              <a:t>:  Opava, Libice, </a:t>
            </a:r>
            <a:r>
              <a:rPr lang="cs-CZ" altLang="cs-CZ" sz="1400" dirty="0" err="1"/>
              <a:t>Cvilín</a:t>
            </a:r>
            <a:endParaRPr lang="cs-CZ" altLang="cs-CZ" sz="14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E4DD32-42A3-4985-AD5E-D77901F4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409575"/>
            <a:ext cx="10277475" cy="6038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700" b="1" dirty="0"/>
              <a:t>Dáma</a:t>
            </a:r>
            <a:r>
              <a:rPr lang="cs-CZ" sz="1700" dirty="0"/>
              <a:t>  –  v</a:t>
            </a:r>
            <a:r>
              <a:rPr lang="pl-PL" sz="1700" dirty="0"/>
              <a:t>znik:   13. stol. v jižní Francii </a:t>
            </a:r>
          </a:p>
          <a:p>
            <a:pPr marL="0" indent="0">
              <a:buNone/>
              <a:defRPr/>
            </a:pPr>
            <a:r>
              <a:rPr lang="pl-PL" sz="1700" dirty="0"/>
              <a:t>                 –  šachová deska s hracími kameny </a:t>
            </a:r>
          </a:p>
          <a:p>
            <a:pPr marL="0" indent="0">
              <a:buNone/>
              <a:defRPr/>
            </a:pPr>
            <a:r>
              <a:rPr lang="pl-PL" sz="1700" dirty="0"/>
              <a:t>                 –  </a:t>
            </a:r>
            <a:r>
              <a:rPr lang="cs-CZ" sz="1700" dirty="0"/>
              <a:t>1547: Antonio </a:t>
            </a:r>
            <a:r>
              <a:rPr lang="cs-CZ" sz="1700" dirty="0" err="1"/>
              <a:t>Torquemanda</a:t>
            </a:r>
            <a:r>
              <a:rPr lang="cs-CZ" sz="1700" dirty="0"/>
              <a:t>: „</a:t>
            </a:r>
            <a:r>
              <a:rPr lang="pt-BR" sz="1700" dirty="0"/>
              <a:t>E</a:t>
            </a:r>
            <a:r>
              <a:rPr lang="cs-CZ" sz="1700" dirty="0"/>
              <a:t>l</a:t>
            </a:r>
            <a:r>
              <a:rPr lang="pt-BR" sz="1700" dirty="0"/>
              <a:t> ingenio o juego de marro, de punta o damas„</a:t>
            </a:r>
            <a:r>
              <a:rPr lang="cs-CZ" sz="1700" dirty="0"/>
              <a:t> </a:t>
            </a:r>
          </a:p>
          <a:p>
            <a:pPr marL="0" indent="0">
              <a:buNone/>
              <a:defRPr/>
            </a:pPr>
            <a:r>
              <a:rPr lang="cs-CZ" sz="1700" dirty="0"/>
              <a:t>                 –  2. pol. 16. stol.:  v Čechách</a:t>
            </a:r>
            <a:endParaRPr lang="pl-PL" sz="1700" dirty="0"/>
          </a:p>
          <a:p>
            <a:pPr marL="0" indent="0">
              <a:buNone/>
              <a:defRPr/>
            </a:pPr>
            <a:endParaRPr lang="cs-CZ" sz="1700" dirty="0"/>
          </a:p>
          <a:p>
            <a:pPr>
              <a:defRPr/>
            </a:pPr>
            <a:r>
              <a:rPr lang="cs-CZ" sz="1700" b="1" dirty="0"/>
              <a:t>Ovčinec</a:t>
            </a:r>
            <a:r>
              <a:rPr lang="cs-CZ" sz="1700" dirty="0"/>
              <a:t>  –  také hra „na vlka“ nebo „vlk a psi“ </a:t>
            </a:r>
          </a:p>
          <a:p>
            <a:pPr marL="0" indent="0">
              <a:buNone/>
              <a:defRPr/>
            </a:pPr>
            <a:r>
              <a:rPr lang="cs-CZ" sz="1700" dirty="0"/>
              <a:t>                      –  12. stol.:  nejstarší nález z Anglie </a:t>
            </a:r>
          </a:p>
          <a:p>
            <a:pPr marL="0" indent="0">
              <a:buNone/>
              <a:defRPr/>
            </a:pPr>
            <a:r>
              <a:rPr lang="cs-CZ" sz="1700" dirty="0"/>
              <a:t>                      –  kachel s plánem ve sbírkách  Muzea hlavního města Prahy</a:t>
            </a:r>
          </a:p>
          <a:p>
            <a:pPr marL="0" indent="0">
              <a:buNone/>
              <a:defRPr/>
            </a:pPr>
            <a:endParaRPr lang="cs-CZ" sz="1700" dirty="0"/>
          </a:p>
          <a:p>
            <a:pPr>
              <a:defRPr/>
            </a:pPr>
            <a:r>
              <a:rPr lang="cs-CZ" sz="1700" b="1" dirty="0"/>
              <a:t>Hry kostečné</a:t>
            </a:r>
            <a:r>
              <a:rPr lang="cs-CZ" sz="1700" dirty="0"/>
              <a:t>  –  postupně nabyly charakter hazardu:  14. stol.:  v Praze hrál obchodník o svůj život </a:t>
            </a:r>
          </a:p>
          <a:p>
            <a:pPr marL="0" indent="0">
              <a:buNone/>
              <a:defRPr/>
            </a:pPr>
            <a:r>
              <a:rPr lang="cs-CZ" sz="1700" dirty="0"/>
              <a:t>                              –  </a:t>
            </a:r>
            <a:r>
              <a:rPr lang="cs-CZ" sz="1800" dirty="0"/>
              <a:t>2. pol. 14. a 1. pol. 15. stol.:  ve Frankfurtu se spotřebovalo okolo 10 000 ks/rok </a:t>
            </a:r>
          </a:p>
          <a:p>
            <a:pPr marL="0" indent="0">
              <a:buNone/>
              <a:defRPr/>
            </a:pPr>
            <a:r>
              <a:rPr lang="cs-CZ" sz="1700" dirty="0"/>
              <a:t>                             –  pranýřovány dobovými mravokárci</a:t>
            </a:r>
          </a:p>
          <a:p>
            <a:pPr marL="0" indent="0">
              <a:buNone/>
              <a:defRPr/>
            </a:pPr>
            <a:endParaRPr lang="cs-CZ" altLang="cs-CZ" sz="1700" b="1" dirty="0"/>
          </a:p>
          <a:p>
            <a:pPr>
              <a:defRPr/>
            </a:pPr>
            <a:r>
              <a:rPr lang="cs-CZ" altLang="cs-CZ" sz="1700" b="1" dirty="0"/>
              <a:t>Mlýn</a:t>
            </a:r>
            <a:r>
              <a:rPr lang="cs-CZ" altLang="cs-CZ" sz="1700" dirty="0"/>
              <a:t>  –  oblíben v antickém světě  </a:t>
            </a:r>
          </a:p>
          <a:p>
            <a:pPr marL="0" indent="0">
              <a:buFontTx/>
              <a:buNone/>
            </a:pPr>
            <a:r>
              <a:rPr lang="cs-CZ" altLang="cs-CZ" sz="1700" dirty="0"/>
              <a:t>                –  Čechy:  nález  z Libice</a:t>
            </a:r>
          </a:p>
          <a:p>
            <a:pPr marL="0" indent="0">
              <a:buFontTx/>
              <a:buNone/>
            </a:pPr>
            <a:r>
              <a:rPr lang="cs-CZ" altLang="cs-CZ" sz="1700" dirty="0"/>
              <a:t>                                  15. stol.: Praha (Staroměstské nám, Butovice)</a:t>
            </a:r>
          </a:p>
          <a:p>
            <a:pPr marL="0" indent="0">
              <a:buNone/>
              <a:defRPr/>
            </a:pPr>
            <a:endParaRPr lang="cs-CZ" sz="1700" dirty="0"/>
          </a:p>
          <a:p>
            <a:pPr marL="0" indent="0">
              <a:buNone/>
              <a:defRPr/>
            </a:pPr>
            <a:endParaRPr lang="cs-CZ" sz="1700" dirty="0"/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41987" name="Obrázek 4">
            <a:extLst>
              <a:ext uri="{FF2B5EF4-FFF2-40B4-BE49-F238E27FC236}">
                <a16:creationId xmlns:a16="http://schemas.microsoft.com/office/drawing/2014/main" id="{FB5D70A7-72A9-429F-8154-9F21D37DD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998" y="652099"/>
            <a:ext cx="2430002" cy="22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7">
            <a:extLst>
              <a:ext uri="{FF2B5EF4-FFF2-40B4-BE49-F238E27FC236}">
                <a16:creationId xmlns:a16="http://schemas.microsoft.com/office/drawing/2014/main" id="{91953E80-D760-4280-828C-18D224915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10338" r="4047" b="9888"/>
          <a:stretch>
            <a:fillRect/>
          </a:stretch>
        </p:blipFill>
        <p:spPr bwMode="auto">
          <a:xfrm>
            <a:off x="6694714" y="4600647"/>
            <a:ext cx="2430003" cy="162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64AC9F4C-805D-4FA6-81C0-CB39317BF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48" y="4600647"/>
            <a:ext cx="2430002" cy="18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8">
            <a:extLst>
              <a:ext uri="{FF2B5EF4-FFF2-40B4-BE49-F238E27FC236}">
                <a16:creationId xmlns:a16="http://schemas.microsoft.com/office/drawing/2014/main" id="{CA0105CE-AAC7-4404-B8B9-E0B644BD0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439" y="6397225"/>
            <a:ext cx="1736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Praha –  Butovice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FD85F00-D0AA-4C3B-AFC3-25D8F9B54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254" y="3139929"/>
            <a:ext cx="1421791" cy="1291507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216030EE-113F-410C-BB10-707AC4FF6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Drobné keramické plastiky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D28809-6F7B-4E4A-9CC8-CDA17C55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266825"/>
            <a:ext cx="10677525" cy="5867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b="1" dirty="0"/>
              <a:t>Funkce</a:t>
            </a:r>
            <a:r>
              <a:rPr lang="cs-CZ" sz="1800" dirty="0"/>
              <a:t>  –  keramické figurky, které sloužily jako hračky při světských a náboženských hrách.</a:t>
            </a:r>
          </a:p>
          <a:p>
            <a:pPr eaLnBrk="1" hangingPunct="1"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Interpretace</a:t>
            </a:r>
            <a:r>
              <a:rPr lang="cs-CZ" sz="1800" dirty="0"/>
              <a:t> –  V. Nekuda, Z. Měchurová: dětské hračky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F. Gabriel: nejsou jednotné technologií výroby ani motivy, a proto </a:t>
            </a:r>
            <a:r>
              <a:rPr lang="cs-CZ" sz="1800" dirty="0" err="1"/>
              <a:t>nemšlx</a:t>
            </a:r>
            <a:r>
              <a:rPr lang="cs-CZ" sz="1800" dirty="0"/>
              <a:t> stejnou funkci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Technologie  </a:t>
            </a:r>
            <a:r>
              <a:rPr lang="cs-CZ" sz="1800" dirty="0"/>
              <a:t>–  13. stol.: modelované z „volné z ruky“ (otisky prstů)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upravované různými nástroji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14. stol.:  v jednodílných formách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–   15./16. stol.: ve dvoudílných formách (dutý otvor)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Morfologie  –  1)  Antropomorfní:   </a:t>
            </a:r>
            <a:r>
              <a:rPr lang="cs-CZ" sz="1800" dirty="0"/>
              <a:t>panenky, madonky, </a:t>
            </a:r>
            <a:r>
              <a:rPr lang="cs-CZ" sz="1800" dirty="0" err="1"/>
              <a:t>mníšci</a:t>
            </a:r>
            <a:r>
              <a:rPr lang="cs-CZ" sz="1800" dirty="0"/>
              <a:t>, ježíšci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–  </a:t>
            </a:r>
            <a:r>
              <a:rPr lang="cs-CZ" sz="1800" b="1" dirty="0"/>
              <a:t>2)  Zoomorfní:   </a:t>
            </a:r>
            <a:r>
              <a:rPr lang="cs-CZ" sz="1800" dirty="0"/>
              <a:t>koníčci, ptáčci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–  </a:t>
            </a:r>
            <a:r>
              <a:rPr lang="cs-CZ" sz="1800" b="1" dirty="0"/>
              <a:t>3)  Kombinované:   </a:t>
            </a:r>
            <a:r>
              <a:rPr lang="cs-CZ" sz="1800" dirty="0"/>
              <a:t>jezdecké, kentauři (</a:t>
            </a:r>
            <a:r>
              <a:rPr lang="cs-CZ" sz="1800" dirty="0" err="1"/>
              <a:t>člověk+kůň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–  </a:t>
            </a:r>
            <a:r>
              <a:rPr lang="cs-CZ" sz="1800" b="1" dirty="0"/>
              <a:t>4)  Zvukové:  </a:t>
            </a:r>
            <a:r>
              <a:rPr lang="cs-CZ" sz="1800" dirty="0"/>
              <a:t>štěrchátka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4" descr="Obsah obrázku primát, savci&#10;&#10;Popis byl vytvořen automaticky">
            <a:extLst>
              <a:ext uri="{FF2B5EF4-FFF2-40B4-BE49-F238E27FC236}">
                <a16:creationId xmlns:a16="http://schemas.microsoft.com/office/drawing/2014/main" id="{33C2C8D4-71E0-4C34-8523-C6141C1C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"/>
          <a:stretch>
            <a:fillRect/>
          </a:stretch>
        </p:blipFill>
        <p:spPr bwMode="auto">
          <a:xfrm>
            <a:off x="1197768" y="399508"/>
            <a:ext cx="9796464" cy="402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ovéPole 6">
            <a:extLst>
              <a:ext uri="{FF2B5EF4-FFF2-40B4-BE49-F238E27FC236}">
                <a16:creationId xmlns:a16="http://schemas.microsoft.com/office/drawing/2014/main" id="{64160A91-C462-4BEA-87D7-6AACA7C0E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4848226"/>
            <a:ext cx="113252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Calibri" panose="020F0502020204030204" pitchFamily="34" charset="0"/>
                <a:ea typeface="MinionPro-Regular"/>
                <a:cs typeface="Calibri" panose="020F0502020204030204" pitchFamily="34" charset="0"/>
              </a:rPr>
              <a:t>Zomek</a:t>
            </a:r>
            <a:r>
              <a:rPr lang="cs-CZ" altLang="cs-CZ" sz="2000" b="1" dirty="0">
                <a:latin typeface="Calibri" panose="020F0502020204030204" pitchFamily="34" charset="0"/>
                <a:ea typeface="MinionPro-Regular"/>
                <a:cs typeface="Calibri" panose="020F0502020204030204" pitchFamily="34" charset="0"/>
              </a:rPr>
              <a:t> plastiky rytíře na koni z první poloviny 13. století ze zaniklé osady </a:t>
            </a:r>
            <a:r>
              <a:rPr lang="cs-CZ" altLang="cs-CZ" sz="2000" b="1" dirty="0" err="1">
                <a:latin typeface="Calibri" panose="020F0502020204030204" pitchFamily="34" charset="0"/>
                <a:ea typeface="MinionPro-Regular"/>
                <a:cs typeface="Calibri" panose="020F0502020204030204" pitchFamily="34" charset="0"/>
              </a:rPr>
              <a:t>Nesvětice</a:t>
            </a:r>
            <a:r>
              <a:rPr lang="cs-CZ" altLang="cs-CZ" sz="2000" b="1" dirty="0">
                <a:latin typeface="Calibri" panose="020F0502020204030204" pitchFamily="34" charset="0"/>
                <a:ea typeface="MinionPro-Regular"/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u Mariánských Radčic. Při předstihovém odkryvu Dolu Bílina nedaleko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Oseka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na Mostecku byly odkryty základy šlechtického sídla s kostelem.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Štít rytíře se znakem hrábí je znamením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Hrabišiců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(pánů z 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Rýzmburku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), v jejichž držení byly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Nesvětice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od roku 1341. Hračka svědčí o rodové výchově k budoucí vojenské službě.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17033</Words>
  <Application>Microsoft Office PowerPoint</Application>
  <PresentationFormat>Širokoúhlá obrazovka</PresentationFormat>
  <Paragraphs>1719</Paragraphs>
  <Slides>119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119</vt:i4>
      </vt:variant>
    </vt:vector>
  </HeadingPairs>
  <TitlesOfParts>
    <vt:vector size="130" baseType="lpstr">
      <vt:lpstr>Arial</vt:lpstr>
      <vt:lpstr>Calibri</vt:lpstr>
      <vt:lpstr>Calibri Light</vt:lpstr>
      <vt:lpstr>Georgia</vt:lpstr>
      <vt:lpstr>HelveticaCE</vt:lpstr>
      <vt:lpstr>NewBaskervilltcTOT-Rom</vt:lpstr>
      <vt:lpstr>NimbusRomNo9L-Regu</vt:lpstr>
      <vt:lpstr>Times New Roman</vt:lpstr>
      <vt:lpstr>TimesNewRomanPS-ItalicMT</vt:lpstr>
      <vt:lpstr>TimesNewRomanPSMT</vt:lpstr>
      <vt:lpstr>Motiv Office</vt:lpstr>
      <vt:lpstr>Základy archeologie </vt:lpstr>
      <vt:lpstr>                       Středověká kolonizace</vt:lpstr>
      <vt:lpstr>Prezentace aplikace PowerPoint</vt:lpstr>
      <vt:lpstr>Prezentace aplikace PowerPoint</vt:lpstr>
      <vt:lpstr>                              Německé právo                                  (ius teutonicorum)</vt:lpstr>
      <vt:lpstr>                    Systém zemědělské výroby</vt:lpstr>
      <vt:lpstr>Prezentace aplikace PowerPoint</vt:lpstr>
      <vt:lpstr>                             Sídliště </vt:lpstr>
      <vt:lpstr>                    Podoba vesnice</vt:lpstr>
      <vt:lpstr>                                    Mstěnice</vt:lpstr>
      <vt:lpstr>Prezentace aplikace PowerPoint</vt:lpstr>
      <vt:lpstr>Prezentace aplikace PowerPoint</vt:lpstr>
      <vt:lpstr>      Zanikání vesnic</vt:lpstr>
      <vt:lpstr>                           Vznik a počátky šlechty  (teorie elit)    </vt:lpstr>
      <vt:lpstr>                                   Panovník</vt:lpstr>
      <vt:lpstr>                                   Panská sídla</vt:lpstr>
      <vt:lpstr>                         Nejstarší šlechtické hrady </vt:lpstr>
      <vt:lpstr>Prezentace aplikace PowerPoint</vt:lpstr>
      <vt:lpstr>                         TYPOLOGIE HRADŮ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Motte</vt:lpstr>
      <vt:lpstr>Prezentace aplikace PowerPoint</vt:lpstr>
      <vt:lpstr>                                          Trhové vsi</vt:lpstr>
      <vt:lpstr>                                            Urbanizace</vt:lpstr>
      <vt:lpstr>                                               Města</vt:lpstr>
      <vt:lpstr>                                      Institucionální město</vt:lpstr>
      <vt:lpstr>                                           Vznik měst</vt:lpstr>
      <vt:lpstr>                                               Praha</vt:lpstr>
      <vt:lpstr>Prezentace aplikace PowerPoint</vt:lpstr>
      <vt:lpstr>                              Městské právo</vt:lpstr>
      <vt:lpstr>                           Městská privilegia</vt:lpstr>
      <vt:lpstr>                                 Dělení měst</vt:lpstr>
      <vt:lpstr>                               Typologie měst</vt:lpstr>
      <vt:lpstr>                                           Městská svoboda</vt:lpstr>
      <vt:lpstr>                                     Zástavba</vt:lpstr>
      <vt:lpstr>   Hradišťsko u Davle</vt:lpstr>
      <vt:lpstr>Prezentace aplikace PowerPoint</vt:lpstr>
      <vt:lpstr>                                           Městské domy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Gotický zděný dům</vt:lpstr>
      <vt:lpstr>Prezentace aplikace PowerPoint</vt:lpstr>
      <vt:lpstr>Prezentace aplikace PowerPoint</vt:lpstr>
      <vt:lpstr>                                     Cechy</vt:lpstr>
      <vt:lpstr>Prezentace aplikace PowerPoint</vt:lpstr>
      <vt:lpstr>Prezentace aplikace PowerPoint</vt:lpstr>
      <vt:lpstr>   Cechovní symbolika</vt:lpstr>
      <vt:lpstr>                                             Vznik a vývoj církevní organizace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Řádové instituce </vt:lpstr>
      <vt:lpstr>Prezentace aplikace PowerPoint</vt:lpstr>
      <vt:lpstr>                               Skriptoria</vt:lpstr>
      <vt:lpstr>                            Homo viator</vt:lpstr>
      <vt:lpstr>Prezentace aplikace PowerPoint</vt:lpstr>
      <vt:lpstr>Prezentace aplikace PowerPoint</vt:lpstr>
      <vt:lpstr>       Menasova ampule</vt:lpstr>
      <vt:lpstr>               Vrcholný a pozdní středověk  (13. – 15. stol.)</vt:lpstr>
      <vt:lpstr>                                       Sociální prostředí                            vrcholný a pozdní středověk  (13. – 15. stol.)</vt:lpstr>
      <vt:lpstr>Prezentace aplikace PowerPoint</vt:lpstr>
      <vt:lpstr>        Černá kuchyně</vt:lpstr>
      <vt:lpstr>Prezentace aplikace PowerPoint</vt:lpstr>
      <vt:lpstr>Prezentace aplikace PowerPoint</vt:lpstr>
      <vt:lpstr>Prezentace aplikace PowerPoint</vt:lpstr>
      <vt:lpstr>                              Postní dny</vt:lpstr>
      <vt:lpstr>                          Novověká keramika</vt:lpstr>
      <vt:lpstr>                      Hygiena </vt:lpstr>
      <vt:lpstr>                                   Lázně</vt:lpstr>
      <vt:lpstr>                   Domácí hygiena</vt:lpstr>
      <vt:lpstr>Prezentace aplikace PowerPoint</vt:lpstr>
      <vt:lpstr>              Fekální odpad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Lov</vt:lpstr>
      <vt:lpstr>Prezentace aplikace PowerPoint</vt:lpstr>
      <vt:lpstr>Prezentace aplikace PowerPoint</vt:lpstr>
      <vt:lpstr>                             Dvorská kultura</vt:lpstr>
      <vt:lpstr>                                 Hry a zábava</vt:lpstr>
      <vt:lpstr>Prezentace aplikace PowerPoint</vt:lpstr>
      <vt:lpstr>Prezentace aplikace PowerPoint</vt:lpstr>
      <vt:lpstr>Prezentace aplikace PowerPoint</vt:lpstr>
      <vt:lpstr>                    Drobné keramické plastiky</vt:lpstr>
      <vt:lpstr>Prezentace aplikace PowerPoint</vt:lpstr>
      <vt:lpstr>Prezentace aplikace PowerPoint</vt:lpstr>
      <vt:lpstr>                                       Karty</vt:lpstr>
      <vt:lpstr>Prezentace aplikace PowerPoint</vt:lpstr>
      <vt:lpstr>                                Magické rituály</vt:lpstr>
      <vt:lpstr>Prezentace aplikace PowerPoint</vt:lpstr>
      <vt:lpstr>                                       Věštění</vt:lpstr>
      <vt:lpstr>Prezentace aplikace PowerPoint</vt:lpstr>
      <vt:lpstr>Prezentace aplikace PowerPoint</vt:lpstr>
      <vt:lpstr>                   Význam alchymie</vt:lpstr>
      <vt:lpstr>Alchymie na dvoře Rudolfa II.              (1552 – 1612)</vt:lpstr>
      <vt:lpstr>Prezentace aplikace PowerPoint</vt:lpstr>
      <vt:lpstr>                              Osvícenství                              Les lumières, the englihtenment, die Aufklärung</vt:lpstr>
      <vt:lpstr>Prezentace aplikace PowerPoint</vt:lpstr>
      <vt:lpstr>                                 Reformy</vt:lpstr>
      <vt:lpstr>                            Učené společnosti</vt:lpstr>
      <vt:lpstr>             Vědecké společnosti v Habsburské monarchii</vt:lpstr>
      <vt:lpstr>Prezentace aplikace PowerPoint</vt:lpstr>
      <vt:lpstr>Prezentace aplikace PowerPoint</vt:lpstr>
      <vt:lpstr>                           Řádoví vzdělanci</vt:lpstr>
      <vt:lpstr>                          Svobodné zednářství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</dc:title>
  <dc:creator>Kuklova</dc:creator>
  <cp:lastModifiedBy>tym0001</cp:lastModifiedBy>
  <cp:revision>29</cp:revision>
  <dcterms:created xsi:type="dcterms:W3CDTF">2021-01-30T11:27:01Z</dcterms:created>
  <dcterms:modified xsi:type="dcterms:W3CDTF">2024-05-01T20:54:09Z</dcterms:modified>
</cp:coreProperties>
</file>