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03" r:id="rId3"/>
    <p:sldId id="305" r:id="rId4"/>
    <p:sldId id="313" r:id="rId5"/>
    <p:sldId id="306" r:id="rId6"/>
    <p:sldId id="285" r:id="rId7"/>
    <p:sldId id="308" r:id="rId8"/>
    <p:sldId id="309" r:id="rId9"/>
    <p:sldId id="286" r:id="rId10"/>
    <p:sldId id="287" r:id="rId11"/>
    <p:sldId id="288" r:id="rId12"/>
    <p:sldId id="307" r:id="rId13"/>
    <p:sldId id="310" r:id="rId14"/>
    <p:sldId id="289" r:id="rId15"/>
    <p:sldId id="290" r:id="rId16"/>
    <p:sldId id="342" r:id="rId17"/>
    <p:sldId id="257" r:id="rId18"/>
    <p:sldId id="279" r:id="rId19"/>
    <p:sldId id="292" r:id="rId20"/>
    <p:sldId id="312" r:id="rId21"/>
    <p:sldId id="294" r:id="rId22"/>
    <p:sldId id="295" r:id="rId23"/>
    <p:sldId id="329" r:id="rId24"/>
    <p:sldId id="298" r:id="rId25"/>
    <p:sldId id="299" r:id="rId26"/>
    <p:sldId id="325" r:id="rId27"/>
    <p:sldId id="301" r:id="rId28"/>
    <p:sldId id="328" r:id="rId29"/>
    <p:sldId id="340" r:id="rId30"/>
    <p:sldId id="341" r:id="rId31"/>
    <p:sldId id="324" r:id="rId32"/>
    <p:sldId id="281" r:id="rId33"/>
    <p:sldId id="263" r:id="rId34"/>
    <p:sldId id="264" r:id="rId35"/>
    <p:sldId id="265" r:id="rId36"/>
    <p:sldId id="376" r:id="rId37"/>
    <p:sldId id="268" r:id="rId38"/>
    <p:sldId id="335" r:id="rId39"/>
    <p:sldId id="339" r:id="rId40"/>
    <p:sldId id="330" r:id="rId41"/>
    <p:sldId id="331" r:id="rId42"/>
    <p:sldId id="332" r:id="rId43"/>
    <p:sldId id="318" r:id="rId44"/>
    <p:sldId id="322" r:id="rId45"/>
    <p:sldId id="319" r:id="rId46"/>
    <p:sldId id="321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25B21-EDB9-4BFB-ACBF-94599F9687A3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C211A-7D15-433F-8AE9-CA4E470DE6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54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97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374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81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53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041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916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02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37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42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2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75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958B-E26C-4389-84E7-8BEBD979A377}" type="datetimeFigureOut">
              <a:rPr lang="cs-CZ" smtClean="0"/>
              <a:t>06.03.2024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30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cs.wikipedia.org/wiki/Soubor:Jan_Vil%C3%ADmek_-_Jan_Erazim_Vocel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Základy archeologie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3.   Dějiny bádání, postmoderní směry, teoreticko-metodologická paradigmata, literatura.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0538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Grp="1" noChangeArrowheads="1"/>
          </p:cNvSpPr>
          <p:nvPr>
            <p:ph idx="1"/>
          </p:nvPr>
        </p:nvSpPr>
        <p:spPr>
          <a:xfrm>
            <a:off x="526474" y="1233054"/>
            <a:ext cx="11665526" cy="6019800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2. pol. 19. stol</a:t>
            </a:r>
            <a:r>
              <a:rPr lang="cs-CZ" altLang="cs-CZ" sz="1800" dirty="0"/>
              <a:t>.  –  průmyslová revoluce iniciovala rozvoj přírodních věd (model pro vědy humanitní)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dějiny </a:t>
            </a:r>
            <a:r>
              <a:rPr lang="cs-CZ" altLang="cs-CZ" sz="1800" dirty="0"/>
              <a:t>chápány jako proces obdobný procesům přírodním (exaktnost)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Pozitivismus</a:t>
            </a:r>
            <a:r>
              <a:rPr lang="cs-CZ" sz="1800" dirty="0"/>
              <a:t>   –   filosofický směr, který překonal romantický historismus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–   založen na vědeckém (objektivním) přístupu ke zkoumání minulosti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–   znakem vědeckosti byla věcnost:   historik konstatuje, popisuje, nehodnotí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–   důraz na prameny:   </a:t>
            </a:r>
            <a:r>
              <a:rPr lang="cs-CZ" altLang="cs-CZ" sz="1800" b="1" dirty="0"/>
              <a:t>ad </a:t>
            </a:r>
            <a:r>
              <a:rPr lang="cs-CZ" altLang="cs-CZ" sz="1800" b="1" dirty="0" err="1"/>
              <a:t>fontes</a:t>
            </a:r>
            <a:r>
              <a:rPr lang="cs-CZ" altLang="cs-CZ" sz="1800" b="1" dirty="0"/>
              <a:t>   </a:t>
            </a:r>
            <a:r>
              <a:rPr lang="cs-CZ" altLang="cs-CZ" sz="1800" dirty="0"/>
              <a:t>(písemné i hmotné památky objektem vědeckého výzkumu)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–   </a:t>
            </a:r>
            <a:r>
              <a:rPr lang="cs-CZ" altLang="cs-CZ" sz="1800" b="1" dirty="0"/>
              <a:t>přínos:</a:t>
            </a:r>
            <a:r>
              <a:rPr lang="cs-CZ" altLang="cs-CZ" sz="1800" dirty="0"/>
              <a:t>   fakta a jejich kritika jako součást historické metody (vydávání pramenů)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Antonín Boček</a:t>
            </a:r>
            <a:r>
              <a:rPr lang="cs-CZ" altLang="cs-CZ" sz="1800" dirty="0"/>
              <a:t> (1802-1847)   –  archivář a historik, vydávání písemných památek (v kodexu padělky)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–  vydávání tzv. moravského diplomatáře: </a:t>
            </a:r>
            <a:r>
              <a:rPr lang="cs-CZ" altLang="cs-CZ" sz="1800" dirty="0" err="1"/>
              <a:t>Codex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diplomaticus</a:t>
            </a:r>
            <a:r>
              <a:rPr lang="cs-CZ" altLang="cs-CZ" sz="1800" dirty="0"/>
              <a:t> et </a:t>
            </a:r>
            <a:r>
              <a:rPr lang="cs-CZ" altLang="cs-CZ" sz="1800" dirty="0" err="1"/>
              <a:t>epistolaris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Moraviae</a:t>
            </a:r>
            <a:r>
              <a:rPr lang="cs-CZ" altLang="cs-CZ" sz="1800" dirty="0"/>
              <a:t> (CDM) 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Karel J. Erben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(1811-1870)   –   archivář města Prahy, vydal první svazek kodexu: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</a:t>
            </a:r>
            <a:r>
              <a:rPr lang="cs-CZ" altLang="cs-CZ" sz="1800" dirty="0" err="1"/>
              <a:t>Regesta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diplomatica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nec</a:t>
            </a:r>
            <a:r>
              <a:rPr lang="cs-CZ" altLang="cs-CZ" sz="1800" dirty="0"/>
              <a:t> non </a:t>
            </a:r>
            <a:r>
              <a:rPr lang="cs-CZ" altLang="cs-CZ" sz="1800" dirty="0" err="1"/>
              <a:t>epistolaria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Bohemiae</a:t>
            </a:r>
            <a:r>
              <a:rPr lang="cs-CZ" altLang="cs-CZ" sz="1800" dirty="0"/>
              <a:t> et </a:t>
            </a:r>
            <a:r>
              <a:rPr lang="cs-CZ" altLang="cs-CZ" sz="1800" dirty="0" err="1"/>
              <a:t>Moraviae</a:t>
            </a:r>
            <a:r>
              <a:rPr lang="cs-CZ" altLang="cs-CZ" sz="1800" dirty="0"/>
              <a:t> 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endParaRPr lang="cs-CZ" altLang="cs-CZ" sz="1800" dirty="0"/>
          </a:p>
        </p:txBody>
      </p:sp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26474" y="129164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3600" b="1" dirty="0">
                <a:solidFill>
                  <a:srgbClr val="FF0000"/>
                </a:solidFill>
              </a:rPr>
              <a:t>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Romantické osvícenectví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2 fáze národního obrození:   2. pol. 19. stol.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86672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1039091" y="152400"/>
            <a:ext cx="10529454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 Gollova škola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40963" name="Rectangle 5"/>
          <p:cNvSpPr>
            <a:spLocks noGrp="1" noChangeArrowheads="1"/>
          </p:cNvSpPr>
          <p:nvPr>
            <p:ph idx="1"/>
          </p:nvPr>
        </p:nvSpPr>
        <p:spPr>
          <a:xfrm>
            <a:off x="609600" y="1399309"/>
            <a:ext cx="11582400" cy="6068291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altLang="cs-CZ" sz="1900" b="1" dirty="0"/>
              <a:t>1882</a:t>
            </a:r>
            <a:r>
              <a:rPr lang="cs-CZ" altLang="cs-CZ" sz="1900" dirty="0"/>
              <a:t>   –  rozdělením vznikla samostatná </a:t>
            </a:r>
            <a:r>
              <a:rPr lang="cs-CZ" altLang="cs-CZ" sz="1900" b="1" dirty="0"/>
              <a:t>česká</a:t>
            </a:r>
            <a:r>
              <a:rPr lang="cs-CZ" altLang="cs-CZ" sz="1900" dirty="0"/>
              <a:t> c. k. Karlo-­Ferdinandova univerzita                </a:t>
            </a:r>
          </a:p>
          <a:p>
            <a:pPr>
              <a:buNone/>
            </a:pPr>
            <a:r>
              <a:rPr lang="cs-CZ" altLang="cs-CZ" sz="1900" dirty="0"/>
              <a:t>                –   čeští historikové považovali historii za objektivní disciplínou, která neslouží žádné ideologii</a:t>
            </a:r>
          </a:p>
          <a:p>
            <a:pPr>
              <a:defRPr/>
            </a:pPr>
            <a:endParaRPr lang="cs-CZ" altLang="cs-CZ" sz="1900" b="1" dirty="0"/>
          </a:p>
          <a:p>
            <a:pPr>
              <a:defRPr/>
            </a:pPr>
            <a:r>
              <a:rPr lang="cs-CZ" altLang="cs-CZ" sz="1900" b="1" dirty="0">
                <a:solidFill>
                  <a:srgbClr val="FF0000"/>
                </a:solidFill>
              </a:rPr>
              <a:t>Jaroslav Goll</a:t>
            </a:r>
            <a:r>
              <a:rPr lang="cs-CZ" altLang="cs-CZ" sz="1900" dirty="0"/>
              <a:t>    –  zakladatel moderního dějepisectví a první profesor historie na UK</a:t>
            </a:r>
          </a:p>
          <a:p>
            <a:pPr>
              <a:buFontTx/>
              <a:buNone/>
              <a:defRPr/>
            </a:pPr>
            <a:r>
              <a:rPr lang="cs-CZ" altLang="cs-CZ" sz="1900" dirty="0"/>
              <a:t>     (1846–1929)   –  česko-polské vztahy, česká reformace, Komenský </a:t>
            </a:r>
          </a:p>
          <a:p>
            <a:pPr>
              <a:buFontTx/>
              <a:buNone/>
              <a:defRPr/>
            </a:pPr>
            <a:r>
              <a:rPr lang="cs-CZ" altLang="cs-CZ" sz="1900" dirty="0"/>
              <a:t>                              –   faktografie, rozbor pramenů jako základní historická metoda</a:t>
            </a:r>
          </a:p>
          <a:p>
            <a:pPr>
              <a:buFontTx/>
              <a:buNone/>
              <a:defRPr/>
            </a:pPr>
            <a:r>
              <a:rPr lang="cs-CZ" altLang="cs-CZ" sz="1900" dirty="0"/>
              <a:t>                              –   měl široký kulturní rozhled a kontakty v cizině, založil Český časopis historický (</a:t>
            </a:r>
            <a:r>
              <a:rPr lang="cs-CZ" altLang="cs-CZ" sz="1900" dirty="0" err="1"/>
              <a:t>ČČh</a:t>
            </a:r>
            <a:r>
              <a:rPr lang="cs-CZ" altLang="cs-CZ" sz="1900" dirty="0"/>
              <a:t>)</a:t>
            </a:r>
          </a:p>
          <a:p>
            <a:pPr>
              <a:buFontTx/>
              <a:buNone/>
              <a:defRPr/>
            </a:pPr>
            <a:endParaRPr lang="cs-CZ" altLang="cs-CZ" sz="1900" dirty="0"/>
          </a:p>
          <a:p>
            <a:pPr>
              <a:defRPr/>
            </a:pPr>
            <a:r>
              <a:rPr lang="cs-CZ" altLang="cs-CZ" sz="1900" b="1" dirty="0">
                <a:solidFill>
                  <a:srgbClr val="FF0000"/>
                </a:solidFill>
              </a:rPr>
              <a:t>Václav Novotný</a:t>
            </a:r>
            <a:r>
              <a:rPr lang="cs-CZ" altLang="cs-CZ" sz="1900" dirty="0">
                <a:solidFill>
                  <a:srgbClr val="FF0000"/>
                </a:solidFill>
              </a:rPr>
              <a:t>  </a:t>
            </a:r>
            <a:r>
              <a:rPr lang="cs-CZ" altLang="cs-CZ" sz="1900" dirty="0"/>
              <a:t>–   </a:t>
            </a:r>
            <a:r>
              <a:rPr lang="cs-CZ" altLang="cs-CZ" sz="1900" dirty="0" err="1"/>
              <a:t>univezirní</a:t>
            </a:r>
            <a:r>
              <a:rPr lang="cs-CZ" altLang="cs-CZ" sz="1900" dirty="0"/>
              <a:t> profesor:   </a:t>
            </a:r>
            <a:r>
              <a:rPr lang="cs-CZ" altLang="cs-CZ" sz="1900" dirty="0" err="1"/>
              <a:t>medievista</a:t>
            </a:r>
            <a:r>
              <a:rPr lang="cs-CZ" altLang="cs-CZ" sz="1900" dirty="0"/>
              <a:t>, husitství, česká reformace</a:t>
            </a:r>
          </a:p>
          <a:p>
            <a:pPr>
              <a:buFontTx/>
              <a:buNone/>
              <a:defRPr/>
            </a:pPr>
            <a:r>
              <a:rPr lang="cs-CZ" altLang="cs-CZ" sz="1900" dirty="0"/>
              <a:t>        (1869–1932)    –   respektoval archeologii, ale byl skeptický k možnostem  jejího využití (stav bádání)</a:t>
            </a:r>
          </a:p>
          <a:p>
            <a:pPr>
              <a:defRPr/>
            </a:pPr>
            <a:endParaRPr lang="cs-CZ" altLang="cs-CZ" sz="1900" dirty="0"/>
          </a:p>
          <a:p>
            <a:pPr>
              <a:defRPr/>
            </a:pPr>
            <a:r>
              <a:rPr lang="cs-CZ" altLang="cs-CZ" sz="1900" b="1" dirty="0">
                <a:solidFill>
                  <a:srgbClr val="FF0000"/>
                </a:solidFill>
              </a:rPr>
              <a:t>Josef Pekař</a:t>
            </a:r>
            <a:r>
              <a:rPr lang="cs-CZ" altLang="cs-CZ" sz="1900" dirty="0">
                <a:solidFill>
                  <a:srgbClr val="FF0000"/>
                </a:solidFill>
              </a:rPr>
              <a:t>  </a:t>
            </a:r>
            <a:r>
              <a:rPr lang="cs-CZ" altLang="cs-CZ" sz="1900" dirty="0"/>
              <a:t>– 1870-1937:  historik českých dějin, kritik Masaryka</a:t>
            </a:r>
          </a:p>
          <a:p>
            <a:pPr>
              <a:defRPr/>
            </a:pPr>
            <a:r>
              <a:rPr lang="cs-CZ" altLang="cs-CZ" sz="1900" b="1" dirty="0">
                <a:solidFill>
                  <a:srgbClr val="FF0000"/>
                </a:solidFill>
              </a:rPr>
              <a:t>Josef Šusta  </a:t>
            </a:r>
            <a:r>
              <a:rPr lang="cs-CZ" altLang="cs-CZ" sz="1900" dirty="0"/>
              <a:t>– 1874-1945:  historik, ministr školství a národní osvěty (1920); napsal Dějiny lidstva + tzv. </a:t>
            </a:r>
            <a:r>
              <a:rPr lang="cs-CZ" altLang="cs-CZ" sz="1900" dirty="0" err="1"/>
              <a:t>Laichtrovy</a:t>
            </a:r>
            <a:endParaRPr lang="cs-CZ" altLang="cs-CZ" sz="1900" dirty="0"/>
          </a:p>
          <a:p>
            <a:pPr>
              <a:lnSpc>
                <a:spcPct val="90000"/>
              </a:lnSpc>
              <a:defRPr/>
            </a:pPr>
            <a:r>
              <a:rPr lang="cs-CZ" altLang="cs-CZ" sz="1900" b="1" dirty="0">
                <a:solidFill>
                  <a:srgbClr val="FF0000"/>
                </a:solidFill>
              </a:rPr>
              <a:t>Bedřich Mendl</a:t>
            </a:r>
            <a:r>
              <a:rPr lang="cs-CZ" altLang="cs-CZ" sz="1900" dirty="0">
                <a:solidFill>
                  <a:srgbClr val="FF0000"/>
                </a:solidFill>
              </a:rPr>
              <a:t> </a:t>
            </a:r>
            <a:r>
              <a:rPr lang="cs-CZ" altLang="cs-CZ" sz="1900" dirty="0"/>
              <a:t>– 1892-1940:  prof. hospodářských dějin na UK, přeložil Středověká města od H. </a:t>
            </a:r>
            <a:r>
              <a:rPr lang="cs-CZ" altLang="cs-CZ" sz="1900" dirty="0" err="1"/>
              <a:t>Pirena</a:t>
            </a:r>
            <a:r>
              <a:rPr lang="cs-CZ" altLang="cs-CZ" sz="1900" dirty="0"/>
              <a:t> (1928)</a:t>
            </a:r>
          </a:p>
          <a:p>
            <a:r>
              <a:rPr lang="cs-CZ" altLang="cs-CZ" sz="1900" b="1" dirty="0">
                <a:solidFill>
                  <a:srgbClr val="FF0000"/>
                </a:solidFill>
              </a:rPr>
              <a:t>Antonín Rezek</a:t>
            </a:r>
            <a:r>
              <a:rPr lang="cs-CZ" altLang="cs-CZ" sz="1900" dirty="0"/>
              <a:t>   –   1853-1909):  přepracoval Palackého Dějiny, ministerský rada ministerstva kultu a vyučování </a:t>
            </a:r>
          </a:p>
          <a:p>
            <a:pPr marL="0" indent="0">
              <a:buNone/>
            </a:pPr>
            <a:endParaRPr lang="cs-CZ" altLang="cs-CZ" sz="1800" dirty="0"/>
          </a:p>
          <a:p>
            <a:pPr>
              <a:buNone/>
            </a:pPr>
            <a:endParaRPr lang="cs-CZ" altLang="cs-CZ" sz="1800" dirty="0"/>
          </a:p>
          <a:p>
            <a:pPr>
              <a:lnSpc>
                <a:spcPct val="90000"/>
              </a:lnSpc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46442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sah 2"/>
          <p:cNvSpPr>
            <a:spLocks noGrp="1"/>
          </p:cNvSpPr>
          <p:nvPr>
            <p:ph idx="1"/>
          </p:nvPr>
        </p:nvSpPr>
        <p:spPr>
          <a:xfrm>
            <a:off x="831273" y="717695"/>
            <a:ext cx="11360727" cy="641739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Jinřich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Wankel</a:t>
            </a:r>
            <a:r>
              <a:rPr lang="cs-CZ" altLang="cs-CZ" sz="2000" b="1" dirty="0">
                <a:solidFill>
                  <a:srgbClr val="FF0000"/>
                </a:solidFill>
              </a:rPr>
              <a:t>   </a:t>
            </a:r>
            <a:r>
              <a:rPr lang="cs-CZ" altLang="cs-CZ" sz="2000" dirty="0"/>
              <a:t>–   (1821–1897) lékař, archeolog, antropolog a speleolog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–   dánský učenec </a:t>
            </a:r>
            <a:r>
              <a:rPr lang="cs-CZ" altLang="cs-CZ" sz="2000" dirty="0" err="1"/>
              <a:t>Japetus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Steenstrup</a:t>
            </a:r>
            <a:r>
              <a:rPr lang="cs-CZ" altLang="cs-CZ" sz="2000" dirty="0"/>
              <a:t> ho nazval „otcem prehistorie rakouské“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     u nás: „</a:t>
            </a:r>
            <a:r>
              <a:rPr lang="cs-CZ" altLang="cs-CZ" sz="2000" b="1" dirty="0"/>
              <a:t>otec moravské archeologie</a:t>
            </a:r>
            <a:r>
              <a:rPr lang="cs-CZ" altLang="cs-CZ" sz="2000" dirty="0"/>
              <a:t>“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–   prováděl výzkumy v jeskyních Moravského krasu, Předmostí aj.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     </a:t>
            </a:r>
            <a:r>
              <a:rPr lang="cs-CZ" altLang="cs-CZ" sz="2000" b="1" dirty="0"/>
              <a:t>1867-1869:</a:t>
            </a:r>
            <a:r>
              <a:rPr lang="cs-CZ" altLang="cs-CZ" sz="2000" dirty="0"/>
              <a:t>  výzkumy v Býčí skále (pohřeb velmože?)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–   </a:t>
            </a:r>
            <a:r>
              <a:rPr lang="cs-CZ" altLang="cs-CZ" sz="2000" b="1" dirty="0"/>
              <a:t>1854</a:t>
            </a:r>
            <a:r>
              <a:rPr lang="cs-CZ" altLang="cs-CZ" sz="2000" dirty="0"/>
              <a:t>:  poprvé své sbírky zpřístupnil odborníkům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–   </a:t>
            </a:r>
            <a:r>
              <a:rPr lang="cs-CZ" altLang="cs-CZ" sz="2000" b="1" dirty="0"/>
              <a:t>1873</a:t>
            </a:r>
            <a:r>
              <a:rPr lang="cs-CZ" altLang="cs-CZ" sz="2000" dirty="0"/>
              <a:t>:  nálezy představil na světové výstavě ve Vídni</a:t>
            </a:r>
            <a:br>
              <a:rPr lang="cs-CZ" altLang="cs-CZ" sz="2000" dirty="0"/>
            </a:br>
            <a:r>
              <a:rPr lang="cs-CZ" altLang="cs-CZ" sz="2000" dirty="0"/>
              <a:t>                             –   </a:t>
            </a:r>
            <a:r>
              <a:rPr lang="cs-CZ" altLang="cs-CZ" sz="2000" b="1" dirty="0"/>
              <a:t>1867-1869</a:t>
            </a:r>
            <a:r>
              <a:rPr lang="cs-CZ" altLang="cs-CZ" sz="2000" dirty="0"/>
              <a:t>:  výzkumy v Býčí skále (rituální pohřebiště, svatyně ?)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–   </a:t>
            </a:r>
            <a:r>
              <a:rPr lang="cs-CZ" altLang="cs-CZ" sz="2000" b="1" dirty="0"/>
              <a:t>1882</a:t>
            </a:r>
            <a:r>
              <a:rPr lang="cs-CZ" altLang="cs-CZ" sz="2000" dirty="0"/>
              <a:t>:  </a:t>
            </a:r>
            <a:r>
              <a:rPr lang="de-DE" altLang="cs-CZ" sz="2000" dirty="0"/>
              <a:t>Bilder aus der Mährischen Schweiz und ihrer </a:t>
            </a:r>
            <a:r>
              <a:rPr lang="de-DE" altLang="cs-CZ" sz="2000" dirty="0" err="1"/>
              <a:t>Vergangenhei</a:t>
            </a:r>
            <a:r>
              <a:rPr lang="cs-CZ" altLang="cs-CZ" sz="2000" dirty="0"/>
              <a:t>t.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–   </a:t>
            </a:r>
            <a:r>
              <a:rPr lang="cs-CZ" altLang="cs-CZ" sz="2000" b="1" dirty="0"/>
              <a:t>1883</a:t>
            </a:r>
            <a:r>
              <a:rPr lang="cs-CZ" altLang="cs-CZ" sz="2000" dirty="0"/>
              <a:t>:  odešel do Olomouce:  inicioval založení Vlasteneckého spolku muzejního a muzea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–   jeho vnukem byl </a:t>
            </a:r>
            <a:r>
              <a:rPr lang="cs-CZ" altLang="cs-CZ" sz="2000" b="1" dirty="0"/>
              <a:t>Karel Absolon:  </a:t>
            </a:r>
            <a:r>
              <a:rPr lang="cs-CZ" altLang="cs-CZ" sz="2000" dirty="0"/>
              <a:t>výzkum moravského paleolitu</a:t>
            </a:r>
          </a:p>
          <a:p>
            <a:pPr marL="0" indent="0">
              <a:buNone/>
            </a:pPr>
            <a:br>
              <a:rPr lang="cs-CZ" altLang="cs-CZ" sz="2000" dirty="0"/>
            </a:br>
            <a:endParaRPr lang="cs-CZ" altLang="cs-CZ" sz="2000" dirty="0"/>
          </a:p>
        </p:txBody>
      </p:sp>
      <p:pic>
        <p:nvPicPr>
          <p:cNvPr id="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3" t="28345" r="38931" b="11000"/>
          <a:stretch>
            <a:fillRect/>
          </a:stretch>
        </p:blipFill>
        <p:spPr bwMode="auto">
          <a:xfrm>
            <a:off x="318654" y="2483293"/>
            <a:ext cx="1967345" cy="288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753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7272" y="812512"/>
            <a:ext cx="11198364" cy="630872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Zemská muzea   </a:t>
            </a:r>
            <a:r>
              <a:rPr lang="cs-CZ" altLang="cs-CZ" sz="1800" dirty="0"/>
              <a:t>–  Praha, Brno, Opava:   centra vlastivědného výzkumu, měla v programu archeologii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–  regionální bádání a zakládání muzejních spolků</a:t>
            </a:r>
          </a:p>
          <a:p>
            <a:pPr marL="0" indent="0">
              <a:buNone/>
              <a:defRPr/>
            </a:pPr>
            <a:endParaRPr lang="cs-CZ" altLang="cs-CZ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Česká muzea</a:t>
            </a:r>
            <a:r>
              <a:rPr lang="cs-CZ" altLang="cs-CZ" sz="1800" dirty="0">
                <a:solidFill>
                  <a:srgbClr val="FF0000"/>
                </a:solidFill>
              </a:rPr>
              <a:t>:     </a:t>
            </a:r>
            <a:r>
              <a:rPr lang="cs-CZ" altLang="cs-CZ" sz="1800" dirty="0"/>
              <a:t>1872:  Slezská Ostrava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1884:  Valašské Meziříčí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1886:  Telč, 1887:  Přerov, 1889:  Jeseník aj.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Německá muzea:      </a:t>
            </a:r>
            <a:r>
              <a:rPr lang="cs-CZ" altLang="cs-CZ" sz="1800" dirty="0"/>
              <a:t>1873: Cheb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1875: České Budějovice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1887:</a:t>
            </a:r>
            <a:r>
              <a:rPr lang="cs-CZ" altLang="cs-CZ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1800" dirty="0"/>
              <a:t>Karlovy Vary, 1880: Most, 1890: Mariánské Lázně  aj. </a:t>
            </a:r>
          </a:p>
          <a:p>
            <a:pPr marL="0" indent="0">
              <a:buNone/>
              <a:defRPr/>
            </a:pPr>
            <a:endParaRPr lang="cs-CZ" altLang="cs-CZ" sz="18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altLang="cs-CZ" sz="1800" b="1" dirty="0"/>
              <a:t>     Čechy  </a:t>
            </a:r>
            <a:r>
              <a:rPr lang="cs-CZ" altLang="cs-CZ" sz="1800" dirty="0"/>
              <a:t>–  u vlastivědných muzeí budovány spolky:  „Včela čáslavská“ kopírovala činnost Archeologického sboru NM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Morava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Olomouc:  </a:t>
            </a:r>
            <a:r>
              <a:rPr lang="cs-CZ" altLang="cs-CZ" sz="1800" dirty="0"/>
              <a:t>1883:</a:t>
            </a:r>
            <a:r>
              <a:rPr lang="cs-CZ" altLang="cs-CZ" sz="1800" b="1" dirty="0"/>
              <a:t>  </a:t>
            </a:r>
            <a:r>
              <a:rPr lang="cs-CZ" altLang="cs-CZ" sz="1800" dirty="0"/>
              <a:t>Vlastivědný muzejní spolek inicioval vznik: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1884:  Vlastivědného muzea v Olomouci (Jindřich </a:t>
            </a:r>
            <a:r>
              <a:rPr lang="cs-CZ" altLang="cs-CZ" sz="1800" dirty="0" err="1"/>
              <a:t>Vankel</a:t>
            </a:r>
            <a:r>
              <a:rPr lang="cs-CZ" altLang="cs-CZ" sz="1800" dirty="0"/>
              <a:t>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–   </a:t>
            </a:r>
            <a:r>
              <a:rPr lang="cs-CZ" altLang="cs-CZ" sz="1800" b="1" dirty="0"/>
              <a:t>Brno:</a:t>
            </a:r>
            <a:r>
              <a:rPr lang="cs-CZ" altLang="cs-CZ" sz="1800" dirty="0"/>
              <a:t>  1817:  Františkovo muzeum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1888:  Muzejní spolek 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129432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942110" y="228600"/>
            <a:ext cx="10515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Pozitivistická archeologie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(1850 - 1890)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>
          <a:xfrm>
            <a:off x="665018" y="1246909"/>
            <a:ext cx="11526982" cy="563880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cs-CZ" altLang="cs-CZ" sz="4500" b="1" dirty="0"/>
          </a:p>
          <a:p>
            <a:pPr>
              <a:defRPr/>
            </a:pPr>
            <a:r>
              <a:rPr lang="cs-CZ" altLang="cs-CZ" sz="7200" b="1" dirty="0">
                <a:solidFill>
                  <a:srgbClr val="FF0000"/>
                </a:solidFill>
              </a:rPr>
              <a:t>Josef Smolík</a:t>
            </a:r>
            <a:r>
              <a:rPr lang="cs-CZ" altLang="cs-CZ" sz="7200" dirty="0"/>
              <a:t>   –   </a:t>
            </a:r>
            <a:r>
              <a:rPr lang="cs-CZ" altLang="cs-CZ" sz="7200" b="1" dirty="0"/>
              <a:t>1874:</a:t>
            </a:r>
            <a:r>
              <a:rPr lang="cs-CZ" altLang="cs-CZ" sz="7200" dirty="0"/>
              <a:t>  jednatel AS a redaktor PA; </a:t>
            </a:r>
            <a:r>
              <a:rPr lang="cs-CZ" altLang="cs-CZ" sz="7200" dirty="0" err="1"/>
              <a:t>kusod</a:t>
            </a:r>
            <a:r>
              <a:rPr lang="cs-CZ" altLang="cs-CZ" sz="7200" dirty="0"/>
              <a:t> (správce) numismatických sbírek NM</a:t>
            </a:r>
          </a:p>
          <a:p>
            <a:pPr>
              <a:buFontTx/>
              <a:buNone/>
              <a:defRPr/>
            </a:pPr>
            <a:r>
              <a:rPr lang="cs-CZ" altLang="cs-CZ" sz="7200" dirty="0"/>
              <a:t>                             –   inicioval rozvoj pozitivistické metodologie,  srovnávací studium souborů (vertikální stratigrafie)</a:t>
            </a:r>
          </a:p>
          <a:p>
            <a:pPr>
              <a:buFontTx/>
              <a:buNone/>
              <a:defRPr/>
            </a:pPr>
            <a:endParaRPr lang="cs-CZ" altLang="cs-CZ" sz="7200" dirty="0"/>
          </a:p>
          <a:p>
            <a:pPr>
              <a:defRPr/>
            </a:pPr>
            <a:r>
              <a:rPr lang="cs-CZ" altLang="cs-CZ" sz="8000" b="1" dirty="0"/>
              <a:t>Rozkol v české archeologii: </a:t>
            </a:r>
            <a:endParaRPr lang="cs-CZ" altLang="cs-CZ" sz="8000" dirty="0"/>
          </a:p>
          <a:p>
            <a:pPr marL="0" indent="0">
              <a:buNone/>
              <a:defRPr/>
            </a:pPr>
            <a:endParaRPr lang="cs-CZ" altLang="cs-CZ" sz="7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7200" b="1" dirty="0">
                <a:solidFill>
                  <a:srgbClr val="0070C0"/>
                </a:solidFill>
              </a:rPr>
              <a:t>Muzejní škola</a:t>
            </a:r>
            <a:r>
              <a:rPr lang="cs-CZ" altLang="cs-CZ" sz="7200" dirty="0">
                <a:solidFill>
                  <a:srgbClr val="0070C0"/>
                </a:solidFill>
              </a:rPr>
              <a:t>  </a:t>
            </a:r>
            <a:r>
              <a:rPr lang="cs-CZ" altLang="cs-CZ" sz="7200" dirty="0"/>
              <a:t>–  tradiční kulturně-historický přístup:   dějiny etnických celků                      </a:t>
            </a:r>
          </a:p>
          <a:p>
            <a:pPr marL="0" indent="0">
              <a:buNone/>
              <a:defRPr/>
            </a:pPr>
            <a:r>
              <a:rPr lang="cs-CZ" altLang="cs-CZ" sz="7200" dirty="0"/>
              <a:t>                                    </a:t>
            </a:r>
            <a:r>
              <a:rPr lang="cs-CZ" altLang="cs-CZ" sz="7200" b="1" dirty="0">
                <a:solidFill>
                  <a:srgbClr val="FF0000"/>
                </a:solidFill>
              </a:rPr>
              <a:t>Josef Ladislav Píč</a:t>
            </a:r>
            <a:r>
              <a:rPr lang="cs-CZ" altLang="cs-CZ" sz="7200" dirty="0">
                <a:solidFill>
                  <a:srgbClr val="FF0000"/>
                </a:solidFill>
              </a:rPr>
              <a:t>:</a:t>
            </a:r>
            <a:r>
              <a:rPr lang="cs-CZ" altLang="cs-CZ" sz="7200" dirty="0"/>
              <a:t>   Starožitnosti země české (1899–09) </a:t>
            </a:r>
          </a:p>
          <a:p>
            <a:pPr marL="0" indent="0">
              <a:buNone/>
              <a:defRPr/>
            </a:pPr>
            <a:r>
              <a:rPr lang="cs-CZ" altLang="cs-CZ" sz="7200" dirty="0"/>
              <a:t>                                                                       – </a:t>
            </a:r>
            <a:r>
              <a:rPr lang="cs-CZ" altLang="cs-CZ" sz="7200" b="1" dirty="0"/>
              <a:t>1887</a:t>
            </a:r>
            <a:r>
              <a:rPr lang="cs-CZ" altLang="cs-CZ" sz="7200" dirty="0"/>
              <a:t>:  redaktor Památek archeologických</a:t>
            </a:r>
          </a:p>
          <a:p>
            <a:pPr marL="0" indent="0">
              <a:buNone/>
              <a:defRPr/>
            </a:pPr>
            <a:r>
              <a:rPr lang="cs-CZ" altLang="cs-CZ" sz="7200" dirty="0"/>
              <a:t>                                                                      –  </a:t>
            </a:r>
            <a:r>
              <a:rPr lang="cs-CZ" altLang="cs-CZ" sz="7200" b="1" dirty="0"/>
              <a:t>1895:</a:t>
            </a:r>
            <a:r>
              <a:rPr lang="cs-CZ" altLang="cs-CZ" sz="7200" dirty="0"/>
              <a:t>  vytvořil archeolog. expozici v NM</a:t>
            </a:r>
          </a:p>
          <a:p>
            <a:pPr>
              <a:buFontTx/>
              <a:buNone/>
              <a:defRPr/>
            </a:pPr>
            <a:r>
              <a:rPr lang="cs-CZ" altLang="cs-CZ" sz="7200" dirty="0"/>
              <a:t>                                                                      –  hájil pravost Rukopisů (1911: sebevražda)</a:t>
            </a:r>
          </a:p>
          <a:p>
            <a:pPr marL="0" indent="0">
              <a:buNone/>
              <a:defRPr/>
            </a:pPr>
            <a:endParaRPr lang="cs-CZ" altLang="cs-CZ" sz="7200" dirty="0"/>
          </a:p>
          <a:p>
            <a:pPr>
              <a:defRPr/>
            </a:pPr>
            <a:r>
              <a:rPr lang="cs-CZ" altLang="cs-CZ" sz="7200" b="1" dirty="0"/>
              <a:t> </a:t>
            </a:r>
            <a:r>
              <a:rPr lang="cs-CZ" altLang="cs-CZ" sz="7200" b="1" dirty="0">
                <a:solidFill>
                  <a:srgbClr val="0070C0"/>
                </a:solidFill>
              </a:rPr>
              <a:t>Univerzitní škola</a:t>
            </a:r>
            <a:r>
              <a:rPr lang="cs-CZ" altLang="cs-CZ" sz="7200" dirty="0">
                <a:solidFill>
                  <a:srgbClr val="0070C0"/>
                </a:solidFill>
              </a:rPr>
              <a:t>  </a:t>
            </a:r>
            <a:r>
              <a:rPr lang="cs-CZ" altLang="cs-CZ" sz="7200" dirty="0"/>
              <a:t>–  systém kultur, kritika muzejní školy</a:t>
            </a:r>
          </a:p>
          <a:p>
            <a:pPr marL="0" indent="0">
              <a:buNone/>
              <a:defRPr/>
            </a:pPr>
            <a:r>
              <a:rPr lang="cs-CZ" altLang="cs-CZ" sz="7200" b="1" dirty="0"/>
              <a:t>                                          </a:t>
            </a:r>
            <a:r>
              <a:rPr lang="cs-CZ" altLang="cs-CZ" sz="7200" b="1" dirty="0">
                <a:solidFill>
                  <a:srgbClr val="FF0000"/>
                </a:solidFill>
              </a:rPr>
              <a:t>Lubor </a:t>
            </a:r>
            <a:r>
              <a:rPr lang="cs-CZ" altLang="cs-CZ" sz="7200" b="1" dirty="0" err="1">
                <a:solidFill>
                  <a:srgbClr val="FF0000"/>
                </a:solidFill>
              </a:rPr>
              <a:t>Niederle</a:t>
            </a:r>
            <a:r>
              <a:rPr lang="cs-CZ" altLang="cs-CZ" sz="7200" b="1" dirty="0">
                <a:solidFill>
                  <a:srgbClr val="FF0000"/>
                </a:solidFill>
              </a:rPr>
              <a:t>  </a:t>
            </a:r>
            <a:r>
              <a:rPr lang="cs-CZ" altLang="cs-CZ" sz="7200" dirty="0"/>
              <a:t>– </a:t>
            </a:r>
            <a:r>
              <a:rPr lang="cs-CZ" sz="7200" b="1" dirty="0"/>
              <a:t>1891:</a:t>
            </a:r>
            <a:r>
              <a:rPr lang="cs-CZ" sz="7200" dirty="0"/>
              <a:t>  docent antropologie a prehistorie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                          </a:t>
            </a:r>
            <a:r>
              <a:rPr lang="cs-CZ" sz="7200" b="1" dirty="0"/>
              <a:t>1</a:t>
            </a:r>
            <a:r>
              <a:rPr lang="pl-PL" sz="7200" b="1" dirty="0"/>
              <a:t>898:  </a:t>
            </a:r>
            <a:r>
              <a:rPr lang="cs-CZ" sz="7200" dirty="0"/>
              <a:t>prof. archeologie a etnologie, obnovil výuku na KU</a:t>
            </a:r>
            <a:endParaRPr lang="cs-CZ" altLang="cs-CZ" sz="7200" dirty="0"/>
          </a:p>
          <a:p>
            <a:pPr marL="0" indent="0">
              <a:buNone/>
              <a:defRPr/>
            </a:pPr>
            <a:r>
              <a:rPr lang="cs-CZ" altLang="cs-CZ" sz="7200" dirty="0"/>
              <a:t>                                                                          </a:t>
            </a:r>
            <a:r>
              <a:rPr lang="cs-CZ" altLang="cs-CZ" sz="7200" b="1" dirty="0"/>
              <a:t>1902-5:</a:t>
            </a:r>
            <a:r>
              <a:rPr lang="cs-CZ" altLang="cs-CZ" sz="7200" dirty="0"/>
              <a:t>  Slovanské starožitnosti </a:t>
            </a:r>
          </a:p>
          <a:p>
            <a:pPr marL="0" indent="0">
              <a:buNone/>
              <a:defRPr/>
            </a:pPr>
            <a:r>
              <a:rPr lang="cs-CZ" altLang="cs-CZ" sz="7200" b="1" dirty="0"/>
              <a:t>                                       </a:t>
            </a:r>
            <a:r>
              <a:rPr lang="cs-CZ" altLang="cs-CZ" sz="7200" dirty="0"/>
              <a:t>   </a:t>
            </a:r>
            <a:r>
              <a:rPr lang="cs-CZ" altLang="cs-CZ" sz="7200" b="1" dirty="0">
                <a:solidFill>
                  <a:srgbClr val="FF0000"/>
                </a:solidFill>
              </a:rPr>
              <a:t>Karel </a:t>
            </a:r>
            <a:r>
              <a:rPr lang="cs-CZ" altLang="cs-CZ" sz="7200" b="1" dirty="0" err="1">
                <a:solidFill>
                  <a:srgbClr val="FF0000"/>
                </a:solidFill>
              </a:rPr>
              <a:t>Buchtela</a:t>
            </a:r>
            <a:r>
              <a:rPr lang="cs-CZ" altLang="cs-CZ" sz="7200" b="1" dirty="0">
                <a:solidFill>
                  <a:srgbClr val="FF0000"/>
                </a:solidFill>
              </a:rPr>
              <a:t> </a:t>
            </a:r>
            <a:r>
              <a:rPr lang="cs-CZ" altLang="cs-CZ" sz="7200" dirty="0"/>
              <a:t>– </a:t>
            </a:r>
            <a:r>
              <a:rPr lang="cs-CZ" altLang="cs-CZ" sz="7200" b="1" dirty="0"/>
              <a:t>1910:</a:t>
            </a:r>
            <a:r>
              <a:rPr lang="cs-CZ" altLang="cs-CZ" sz="7200" dirty="0"/>
              <a:t>  Rukověť české archeologie </a:t>
            </a:r>
          </a:p>
          <a:p>
            <a:pPr>
              <a:buFontTx/>
              <a:buNone/>
              <a:defRPr/>
            </a:pPr>
            <a:r>
              <a:rPr lang="cs-CZ" altLang="cs-CZ" sz="7200" dirty="0"/>
              <a:t>                                                                                               </a:t>
            </a:r>
            <a:endParaRPr lang="cs-CZ" sz="7200" dirty="0"/>
          </a:p>
          <a:p>
            <a:pPr>
              <a:defRPr/>
            </a:pPr>
            <a:endParaRPr lang="cs-CZ" altLang="cs-CZ" sz="1800" dirty="0"/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buFontTx/>
              <a:buNone/>
              <a:defRPr/>
            </a:pPr>
            <a:r>
              <a:rPr lang="cs-CZ" altLang="cs-CZ" sz="1800" dirty="0"/>
              <a:t>  </a:t>
            </a:r>
          </a:p>
        </p:txBody>
      </p:sp>
      <p:pic>
        <p:nvPicPr>
          <p:cNvPr id="2867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527" y="4537073"/>
            <a:ext cx="1759528" cy="218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14351" r="6552" b="15278"/>
          <a:stretch/>
        </p:blipFill>
        <p:spPr bwMode="auto">
          <a:xfrm>
            <a:off x="9281056" y="2611294"/>
            <a:ext cx="1720941" cy="175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334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1"/>
          <p:cNvPicPr>
            <a:picLocks noChangeAspect="1"/>
          </p:cNvPicPr>
          <p:nvPr/>
        </p:nvPicPr>
        <p:blipFill>
          <a:blip r:embed="rId2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6638" r="6558" b="10962"/>
          <a:stretch>
            <a:fillRect/>
          </a:stretch>
        </p:blipFill>
        <p:spPr bwMode="auto">
          <a:xfrm>
            <a:off x="145473" y="110837"/>
            <a:ext cx="48006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ovéPole 3"/>
          <p:cNvSpPr txBox="1">
            <a:spLocks noChangeArrowheads="1"/>
          </p:cNvSpPr>
          <p:nvPr/>
        </p:nvSpPr>
        <p:spPr bwMode="auto">
          <a:xfrm>
            <a:off x="4939145" y="4779816"/>
            <a:ext cx="7100455" cy="16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buNone/>
            </a:pPr>
            <a:r>
              <a:rPr lang="cs-CZ" altLang="cs-CZ" sz="1800" b="1" dirty="0"/>
              <a:t>Starožitnosti země české (1899–09)</a:t>
            </a:r>
          </a:p>
          <a:p>
            <a:pPr>
              <a:buNone/>
            </a:pPr>
            <a:r>
              <a:rPr lang="cs-CZ" altLang="cs-CZ" sz="1800" dirty="0"/>
              <a:t> –  ve 3 dílech shrnul arch. nálezy od pravěku do raného středověku  </a:t>
            </a:r>
          </a:p>
          <a:p>
            <a:pPr>
              <a:buNone/>
            </a:pPr>
            <a:r>
              <a:rPr lang="cs-CZ" altLang="cs-CZ" sz="1800" dirty="0"/>
              <a:t> –  Slovany a kulturu raného středověku studoval na základě </a:t>
            </a:r>
          </a:p>
          <a:p>
            <a:pPr>
              <a:buNone/>
            </a:pPr>
            <a:r>
              <a:rPr lang="cs-CZ" altLang="cs-CZ" sz="1800" dirty="0"/>
              <a:t>     pramenů písemných a hmotných</a:t>
            </a:r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357" y="263759"/>
            <a:ext cx="5688029" cy="38552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2"/>
          <p:cNvSpPr txBox="1">
            <a:spLocks noChangeArrowheads="1"/>
          </p:cNvSpPr>
          <p:nvPr/>
        </p:nvSpPr>
        <p:spPr bwMode="auto">
          <a:xfrm>
            <a:off x="5131008" y="4185433"/>
            <a:ext cx="724592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„</a:t>
            </a:r>
            <a:r>
              <a:rPr lang="cs-CZ" altLang="cs-CZ" sz="1800" b="1" dirty="0"/>
              <a:t>Neolitické“ nálezy v </a:t>
            </a:r>
            <a:r>
              <a:rPr lang="cs-CZ" altLang="cs-CZ" sz="1800" b="1" dirty="0" err="1"/>
              <a:t>Píčově</a:t>
            </a:r>
            <a:r>
              <a:rPr lang="cs-CZ" altLang="cs-CZ" sz="1800" b="1" dirty="0"/>
              <a:t> expozici pravěku Čech </a:t>
            </a:r>
            <a:r>
              <a:rPr lang="pl-PL" altLang="cs-CZ" sz="1800" b="1" dirty="0"/>
              <a:t>(kol. 1900)</a:t>
            </a:r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542920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BD75CC81-6001-9540-33AF-2BED7BB4A1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138896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Expozice „Pravěk Čech“</a:t>
            </a:r>
          </a:p>
        </p:txBody>
      </p:sp>
      <p:pic>
        <p:nvPicPr>
          <p:cNvPr id="19459" name="Obrázek 1">
            <a:extLst>
              <a:ext uri="{FF2B5EF4-FFF2-40B4-BE49-F238E27FC236}">
                <a16:creationId xmlns:a16="http://schemas.microsoft.com/office/drawing/2014/main" id="{9C20BF1C-10EE-1AE3-4131-36F1B66FD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90" y="873303"/>
            <a:ext cx="8445938" cy="588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10515600" cy="1112838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Německo – tradiční archeologie 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idx="1"/>
          </p:nvPr>
        </p:nvSpPr>
        <p:spPr>
          <a:xfrm>
            <a:off x="471055" y="1607127"/>
            <a:ext cx="11720945" cy="497378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1871   </a:t>
            </a:r>
            <a:r>
              <a:rPr lang="cs-CZ" sz="2000" dirty="0"/>
              <a:t>–   vznikla Německá říše:  prohloubení pruského nacionalismu a militarismu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000" dirty="0"/>
              <a:t>                –   archeologie, antropologie:  využity jako nacionální disciplíny k posílení německé identity a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000" dirty="0"/>
              <a:t>                     sounáležitosti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000" dirty="0"/>
              <a:t>                –   upevňování pangermánské ideje:    teorie o rozsahu území ovládaného Germány</a:t>
            </a:r>
          </a:p>
          <a:p>
            <a:pPr marL="0" indent="0">
              <a:spcBef>
                <a:spcPts val="600"/>
              </a:spcBef>
              <a:buNone/>
            </a:pPr>
            <a:endParaRPr lang="cs-CZ" sz="2000" dirty="0"/>
          </a:p>
          <a:p>
            <a:pPr>
              <a:spcBef>
                <a:spcPts val="600"/>
              </a:spcBef>
            </a:pPr>
            <a:r>
              <a:rPr lang="pt-BR" sz="2000" b="1" dirty="0">
                <a:solidFill>
                  <a:srgbClr val="FF0000"/>
                </a:solidFill>
              </a:rPr>
              <a:t>Rudolf Virchow</a:t>
            </a:r>
            <a:r>
              <a:rPr lang="pt-BR" sz="2000" dirty="0"/>
              <a:t> </a:t>
            </a:r>
            <a:r>
              <a:rPr lang="cs-CZ" sz="2000" dirty="0"/>
              <a:t>   –   1871: přírodovědec, </a:t>
            </a:r>
            <a:r>
              <a:rPr lang="pt-BR" sz="2000" dirty="0"/>
              <a:t>s</a:t>
            </a:r>
            <a:r>
              <a:rPr lang="cs-CZ" sz="2000" dirty="0"/>
              <a:t>e</a:t>
            </a:r>
            <a:r>
              <a:rPr lang="pt-BR" sz="2000" dirty="0"/>
              <a:t> Schliemannem </a:t>
            </a:r>
            <a:r>
              <a:rPr lang="cs-CZ" sz="2000" dirty="0"/>
              <a:t>se účastnil výpravy do </a:t>
            </a:r>
            <a:r>
              <a:rPr lang="cs-CZ" sz="2000" dirty="0" err="1"/>
              <a:t>Tróje</a:t>
            </a:r>
            <a:endParaRPr lang="cs-CZ" sz="2000" dirty="0"/>
          </a:p>
          <a:p>
            <a:pPr marL="0" indent="0">
              <a:spcBef>
                <a:spcPts val="600"/>
              </a:spcBef>
              <a:buNone/>
            </a:pPr>
            <a:r>
              <a:rPr lang="cs-CZ" sz="2000" dirty="0"/>
              <a:t>       </a:t>
            </a:r>
            <a:r>
              <a:rPr lang="pt-BR" sz="2000" dirty="0"/>
              <a:t>(1821–1902)</a:t>
            </a:r>
            <a:r>
              <a:rPr lang="cs-CZ" sz="2000" dirty="0"/>
              <a:t>      –   </a:t>
            </a:r>
            <a:r>
              <a:rPr lang="pt-BR" sz="2000" dirty="0"/>
              <a:t>1891</a:t>
            </a:r>
            <a:r>
              <a:rPr lang="cs-CZ" sz="2000" dirty="0"/>
              <a:t>: výprava na Kavkaz, kde pátral po pravlasti Germánů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000" dirty="0"/>
              <a:t>                                    –   1893:  rektor Berlínské univerzity; kritizoval rasové teorie</a:t>
            </a:r>
            <a:endParaRPr lang="cs-CZ" altLang="cs-CZ" sz="2000" dirty="0"/>
          </a:p>
          <a:p>
            <a:pPr>
              <a:spcBef>
                <a:spcPts val="600"/>
              </a:spcBef>
            </a:pPr>
            <a:endParaRPr lang="cs-CZ" altLang="cs-CZ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FF0000"/>
                </a:solidFill>
              </a:rPr>
              <a:t>Otto </a:t>
            </a:r>
            <a:r>
              <a:rPr lang="cs-CZ" sz="2000" b="1" dirty="0" err="1">
                <a:solidFill>
                  <a:srgbClr val="FF0000"/>
                </a:solidFill>
              </a:rPr>
              <a:t>Ammon</a:t>
            </a:r>
            <a:r>
              <a:rPr lang="cs-CZ" sz="2000" b="1" dirty="0"/>
              <a:t>   </a:t>
            </a:r>
            <a:r>
              <a:rPr lang="cs-CZ" sz="2000" dirty="0"/>
              <a:t>–  1891:  ve studii „Přirozený výběr mezi lidmi“ zdůrazňoval nadřazenost a germánský </a:t>
            </a:r>
            <a:br>
              <a:rPr lang="cs-CZ" sz="2000" dirty="0"/>
            </a:br>
            <a:r>
              <a:rPr lang="cs-CZ" sz="2000" dirty="0"/>
              <a:t>(1842–1916)        původ evropské šlechty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000" dirty="0"/>
              <a:t>                               –  zavedl pojem </a:t>
            </a:r>
            <a:r>
              <a:rPr lang="cs-CZ" sz="2000" dirty="0" err="1"/>
              <a:t>Arierdämmerung</a:t>
            </a:r>
            <a:r>
              <a:rPr lang="cs-CZ" sz="2000" dirty="0"/>
              <a:t> (soumrak Árijců):   varoval proti spiknutí Slovanů a Románů</a:t>
            </a:r>
            <a:endParaRPr lang="cs-CZ" altLang="cs-CZ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altLang="cs-CZ" sz="20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altLang="cs-CZ" sz="20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altLang="cs-CZ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altLang="cs-CZ" sz="2000" dirty="0"/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0513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5018" y="720436"/>
            <a:ext cx="11526982" cy="6137564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600" b="1" dirty="0">
                <a:solidFill>
                  <a:srgbClr val="FF0000"/>
                </a:solidFill>
              </a:rPr>
              <a:t>Gustav </a:t>
            </a:r>
            <a:r>
              <a:rPr lang="cs-CZ" altLang="cs-CZ" sz="2600" b="1" dirty="0" err="1">
                <a:solidFill>
                  <a:srgbClr val="FF0000"/>
                </a:solidFill>
              </a:rPr>
              <a:t>Kossinna</a:t>
            </a:r>
            <a:r>
              <a:rPr lang="cs-CZ" altLang="cs-CZ" sz="2600" b="1" dirty="0">
                <a:solidFill>
                  <a:srgbClr val="FF0000"/>
                </a:solidFill>
              </a:rPr>
              <a:t>  </a:t>
            </a:r>
            <a:r>
              <a:rPr lang="cs-CZ" altLang="cs-CZ" sz="2600" b="1" dirty="0"/>
              <a:t>(1858−1931)   </a:t>
            </a:r>
          </a:p>
          <a:p>
            <a:pPr marL="0" indent="0">
              <a:buNone/>
            </a:pPr>
            <a:endParaRPr lang="cs-CZ" altLang="cs-CZ" sz="2600" b="1" dirty="0"/>
          </a:p>
          <a:p>
            <a:pPr marL="0" indent="0">
              <a:buNone/>
            </a:pPr>
            <a:r>
              <a:rPr lang="cs-CZ" altLang="cs-CZ" sz="2000" b="1" dirty="0"/>
              <a:t>     </a:t>
            </a:r>
            <a:r>
              <a:rPr lang="cs-CZ" altLang="cs-CZ" sz="2000" dirty="0"/>
              <a:t>–</a:t>
            </a: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r>
              <a:rPr lang="cs-CZ" altLang="cs-CZ" sz="2000" dirty="0"/>
              <a:t>klasický filolog, indoevropeista, archeolog, představitel tzv. německé školy </a:t>
            </a:r>
          </a:p>
          <a:p>
            <a:pPr marL="0" indent="0">
              <a:buNone/>
            </a:pPr>
            <a:r>
              <a:rPr lang="cs-CZ" altLang="cs-CZ" sz="2000" dirty="0"/>
              <a:t>     –  1902:  jmenován profesorem archeologie na univerzitě v Berlíně </a:t>
            </a:r>
          </a:p>
          <a:p>
            <a:pPr marL="0" indent="0">
              <a:buNone/>
            </a:pPr>
            <a:r>
              <a:rPr lang="cs-CZ" altLang="cs-CZ" sz="2000" dirty="0"/>
              <a:t>     –  1912:  </a:t>
            </a:r>
            <a:r>
              <a:rPr lang="cs-CZ" sz="2200" dirty="0"/>
              <a:t>Die </a:t>
            </a:r>
            <a:r>
              <a:rPr lang="cs-CZ" sz="2200" dirty="0" err="1"/>
              <a:t>Deutsche</a:t>
            </a:r>
            <a:r>
              <a:rPr lang="cs-CZ" sz="2200" dirty="0"/>
              <a:t> </a:t>
            </a:r>
            <a:r>
              <a:rPr lang="cs-CZ" sz="2200" dirty="0" err="1"/>
              <a:t>Vorgeschichte</a:t>
            </a:r>
            <a:endParaRPr lang="cs-CZ" altLang="cs-CZ" sz="2200" dirty="0"/>
          </a:p>
          <a:p>
            <a:pPr>
              <a:buNone/>
            </a:pPr>
            <a:endParaRPr lang="cs-CZ" altLang="cs-CZ" sz="2000" dirty="0"/>
          </a:p>
          <a:p>
            <a:r>
              <a:rPr lang="cs-CZ" altLang="cs-CZ" sz="2000" b="1" dirty="0"/>
              <a:t>Etnicita pravěkých kultur</a:t>
            </a:r>
            <a:r>
              <a:rPr lang="cs-CZ" altLang="cs-CZ" sz="2000" dirty="0"/>
              <a:t>   –   archeologickou kulturu reprezentují morfologicky a typologicky shodné prameny,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které ztotožnil s historickým etnikem </a:t>
            </a:r>
          </a:p>
          <a:p>
            <a:pPr>
              <a:buNone/>
            </a:pPr>
            <a:endParaRPr lang="cs-CZ" altLang="cs-CZ" sz="2000" dirty="0"/>
          </a:p>
          <a:p>
            <a:r>
              <a:rPr lang="cs-CZ" altLang="cs-CZ" sz="2000" b="1" dirty="0" err="1"/>
              <a:t>Monocentrický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migracionismus</a:t>
            </a:r>
            <a:r>
              <a:rPr lang="cs-CZ" altLang="cs-CZ" sz="2000" b="1" dirty="0"/>
              <a:t>   </a:t>
            </a:r>
            <a:r>
              <a:rPr lang="cs-CZ" altLang="cs-CZ" sz="2000" dirty="0"/>
              <a:t>–   centrum germánského osídlení hledal v severní Evropě</a:t>
            </a:r>
          </a:p>
          <a:p>
            <a:endParaRPr lang="cs-CZ" altLang="cs-CZ" sz="2000" dirty="0"/>
          </a:p>
          <a:p>
            <a:r>
              <a:rPr lang="cs-CZ" altLang="cs-CZ" sz="2000" b="1" dirty="0"/>
              <a:t>Sídelní archeologie</a:t>
            </a:r>
            <a:r>
              <a:rPr lang="cs-CZ" altLang="cs-CZ" sz="2000" dirty="0"/>
              <a:t>   –   komplex se šňůrovou keramikou připsal proto-indoevropským populacím, které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měly být základem germánského osídlení</a:t>
            </a:r>
          </a:p>
          <a:p>
            <a:pPr>
              <a:buNone/>
            </a:pPr>
            <a:r>
              <a:rPr lang="cs-CZ" altLang="cs-CZ" sz="2000" dirty="0"/>
              <a:t>                                          –   převzali:    </a:t>
            </a:r>
            <a:r>
              <a:rPr lang="cs-CZ" altLang="cs-CZ" sz="2000" dirty="0" err="1"/>
              <a:t>Vere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Gordon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Childe</a:t>
            </a:r>
            <a:r>
              <a:rPr lang="cs-CZ" altLang="cs-CZ" sz="2000" dirty="0"/>
              <a:t>, Marija </a:t>
            </a:r>
            <a:r>
              <a:rPr lang="cs-CZ" altLang="cs-CZ" sz="2000" dirty="0" err="1"/>
              <a:t>Gimbutas</a:t>
            </a:r>
            <a:r>
              <a:rPr lang="cs-CZ" altLang="cs-CZ" sz="2000" dirty="0"/>
              <a:t>, James Patrick </a:t>
            </a:r>
            <a:r>
              <a:rPr lang="cs-CZ" altLang="cs-CZ" sz="2000" dirty="0" err="1"/>
              <a:t>Mallory</a:t>
            </a:r>
            <a:endParaRPr lang="cs-CZ" altLang="cs-CZ" sz="2000" dirty="0"/>
          </a:p>
          <a:p>
            <a:pPr>
              <a:buNone/>
            </a:pPr>
            <a:endParaRPr lang="cs-CZ" altLang="cs-CZ" sz="2000" dirty="0"/>
          </a:p>
          <a:p>
            <a:r>
              <a:rPr lang="cs-CZ" sz="2000" dirty="0"/>
              <a:t>Později:  hmotná kultura spojovaná s Germány přispěla k uplatňování pozdějších nároků Třetí říše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210" y="110836"/>
            <a:ext cx="21510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326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3454" y="581890"/>
            <a:ext cx="11402292" cy="595745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Karel </a:t>
            </a:r>
            <a:r>
              <a:rPr lang="cs-CZ" altLang="cs-CZ" sz="2400" b="1" dirty="0" err="1">
                <a:solidFill>
                  <a:srgbClr val="FF0000"/>
                </a:solidFill>
              </a:rPr>
              <a:t>Buchtela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(1864 – 1946)</a:t>
            </a:r>
            <a:endParaRPr lang="cs-CZ" sz="24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1882  –  studoval archeologii a dějiny umění (nedokončil)</a:t>
            </a:r>
          </a:p>
          <a:p>
            <a:pPr>
              <a:defRPr/>
            </a:pPr>
            <a:r>
              <a:rPr lang="cs-CZ" sz="2000" dirty="0"/>
              <a:t>1887  –  práva na německé UK</a:t>
            </a:r>
          </a:p>
          <a:p>
            <a:pPr>
              <a:defRPr/>
            </a:pPr>
            <a:r>
              <a:rPr lang="cs-CZ" sz="2000" dirty="0"/>
              <a:t>1913–1918   přísedící v České akademii císaře F. Josefa pro vědy, slovesnost a umění</a:t>
            </a:r>
          </a:p>
          <a:p>
            <a:pPr>
              <a:defRPr/>
            </a:pPr>
            <a:r>
              <a:rPr lang="cs-CZ" sz="2000" dirty="0"/>
              <a:t>1923  –  po penzionování se stal ředitelem AÚ v Praze (do 1938)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1800" b="1" dirty="0"/>
              <a:t>„… o vztazích </a:t>
            </a:r>
            <a:r>
              <a:rPr lang="cs-CZ" sz="1800" b="1" dirty="0" err="1"/>
              <a:t>praehistorie</a:t>
            </a:r>
            <a:r>
              <a:rPr lang="cs-CZ" sz="1800" b="1" dirty="0"/>
              <a:t> k badání historickému bylo dříve až příliš mnoho hovořeno. I vynikající badatelé usilovali </a:t>
            </a:r>
          </a:p>
          <a:p>
            <a:pPr marL="0" indent="0">
              <a:buNone/>
              <a:defRPr/>
            </a:pPr>
            <a:r>
              <a:rPr lang="pl-PL" sz="1800" b="1" dirty="0"/>
              <a:t>    o to, aby historie vzala archaeologii předhistorickou </a:t>
            </a:r>
            <a:r>
              <a:rPr lang="pt-BR" sz="1800" b="1" dirty="0"/>
              <a:t>jaksi do svého vleku, a dlouho – ano často</a:t>
            </a:r>
            <a:r>
              <a:rPr lang="cs-CZ" sz="1800" b="1" dirty="0"/>
              <a:t> </a:t>
            </a:r>
            <a:r>
              <a:rPr lang="it-IT" sz="1800" b="1" dirty="0"/>
              <a:t>i ne bez trpkosti – bylo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</a:t>
            </a:r>
            <a:r>
              <a:rPr lang="it-IT" sz="1800" b="1" dirty="0"/>
              <a:t> uvažováno, lze‑li</a:t>
            </a:r>
            <a:r>
              <a:rPr lang="cs-CZ" sz="1800" b="1" dirty="0"/>
              <a:t> prohlásiti </a:t>
            </a:r>
            <a:r>
              <a:rPr lang="cs-CZ" sz="1800" b="1" dirty="0" err="1"/>
              <a:t>praehistorii</a:t>
            </a:r>
            <a:r>
              <a:rPr lang="cs-CZ" sz="1800" b="1" dirty="0"/>
              <a:t> za vědu sesterskou, rovnocennou historii, </a:t>
            </a:r>
            <a:r>
              <a:rPr lang="pl-PL" sz="1800" b="1" dirty="0"/>
              <a:t>anebo pouze za podružnou. Jest </a:t>
            </a:r>
          </a:p>
          <a:p>
            <a:pPr marL="0" indent="0">
              <a:buNone/>
              <a:defRPr/>
            </a:pPr>
            <a:r>
              <a:rPr lang="pl-PL" sz="1800" b="1" dirty="0"/>
              <a:t>    konečně na čase, </a:t>
            </a:r>
            <a:r>
              <a:rPr lang="cs-CZ" sz="1800" b="1" dirty="0"/>
              <a:t>aby byla učiněna přítrž podobným planým úvahám </a:t>
            </a:r>
            <a:r>
              <a:rPr lang="pl-PL" sz="1800" b="1" dirty="0"/>
              <a:t>a aby jedenkrát pro vždy poukázáno bylo na to, </a:t>
            </a:r>
          </a:p>
          <a:p>
            <a:pPr marL="0" indent="0">
              <a:buNone/>
              <a:defRPr/>
            </a:pPr>
            <a:r>
              <a:rPr lang="pl-PL" sz="1800" b="1" dirty="0"/>
              <a:t>    že </a:t>
            </a:r>
            <a:r>
              <a:rPr lang="cs-CZ" sz="1800" b="1" dirty="0"/>
              <a:t>dnes </a:t>
            </a:r>
            <a:r>
              <a:rPr lang="cs-CZ" sz="1800" b="1" dirty="0" err="1"/>
              <a:t>praehistorie</a:t>
            </a:r>
            <a:r>
              <a:rPr lang="cs-CZ" sz="1800" b="1" dirty="0"/>
              <a:t> jest vědou zcela samostatnou, která má k disposici svoje vlastní obsáhlé prostředky a spolehlivé </a:t>
            </a:r>
          </a:p>
          <a:p>
            <a:pPr marL="0" indent="0">
              <a:buNone/>
              <a:defRPr/>
            </a:pPr>
            <a:r>
              <a:rPr lang="cs-CZ" sz="1800" b="1" dirty="0"/>
              <a:t>    prameny a která pracuje svou vlastní vědeckou </a:t>
            </a:r>
            <a:r>
              <a:rPr lang="cs-CZ" sz="1800" b="1" dirty="0" err="1"/>
              <a:t>methodou</a:t>
            </a:r>
            <a:r>
              <a:rPr lang="cs-CZ" sz="1800" b="1" dirty="0"/>
              <a:t>.“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Systematika kultur</a:t>
            </a:r>
            <a:r>
              <a:rPr lang="cs-CZ" sz="1800" dirty="0"/>
              <a:t>  –  vypracoval metodiku terénního výzkumu a systematiku práce s hmotnými prameny</a:t>
            </a:r>
          </a:p>
          <a:p>
            <a:pPr>
              <a:defRPr/>
            </a:pPr>
            <a:r>
              <a:rPr lang="cs-CZ" sz="1800" b="1" dirty="0"/>
              <a:t>Výzkumy</a:t>
            </a:r>
            <a:r>
              <a:rPr lang="cs-CZ" sz="1800" dirty="0"/>
              <a:t>   –   ve východních Čechách  (část nálezů v hradeckém muzeu, část v NM v Praze)</a:t>
            </a:r>
          </a:p>
          <a:p>
            <a:pPr>
              <a:defRPr/>
            </a:pPr>
            <a:r>
              <a:rPr lang="cs-CZ" sz="1800" b="1" dirty="0"/>
              <a:t>Umělecké poklady Čech   </a:t>
            </a:r>
            <a:r>
              <a:rPr lang="cs-CZ" sz="1800" dirty="0"/>
              <a:t>–   podílel se na vydávání</a:t>
            </a:r>
          </a:p>
        </p:txBody>
      </p:sp>
      <p:pic>
        <p:nvPicPr>
          <p:cNvPr id="3174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145" y="193963"/>
            <a:ext cx="1905000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5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91222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Teoreticko-metodologická východiska</a:t>
            </a:r>
            <a:endParaRPr lang="cs-CZ" altLang="cs-CZ" sz="4000" dirty="0">
              <a:solidFill>
                <a:srgbClr val="FF0000"/>
              </a:solidFill>
            </a:endParaRPr>
          </a:p>
        </p:txBody>
      </p:sp>
      <p:sp>
        <p:nvSpPr>
          <p:cNvPr id="38915" name="Rectangle 5"/>
          <p:cNvSpPr>
            <a:spLocks noGrp="1" noChangeArrowheads="1"/>
          </p:cNvSpPr>
          <p:nvPr>
            <p:ph idx="1"/>
          </p:nvPr>
        </p:nvSpPr>
        <p:spPr>
          <a:xfrm>
            <a:off x="184935" y="1336963"/>
            <a:ext cx="12007065" cy="5764425"/>
          </a:xfrm>
        </p:spPr>
        <p:txBody>
          <a:bodyPr>
            <a:normAutofit/>
          </a:bodyPr>
          <a:lstStyle/>
          <a:p>
            <a:pPr marL="609600" indent="-609600"/>
            <a:r>
              <a:rPr lang="cs-CZ" altLang="cs-CZ" sz="2000" dirty="0">
                <a:solidFill>
                  <a:srgbClr val="FF0000"/>
                </a:solidFill>
              </a:rPr>
              <a:t>1.  </a:t>
            </a:r>
            <a:r>
              <a:rPr lang="cs-CZ" altLang="cs-CZ" sz="2000" b="1" dirty="0">
                <a:solidFill>
                  <a:srgbClr val="FF0000"/>
                </a:solidFill>
              </a:rPr>
              <a:t>Období starožitnické (tzv. předvědecké období)</a:t>
            </a:r>
            <a:r>
              <a:rPr lang="cs-CZ" altLang="cs-CZ" sz="2000" dirty="0">
                <a:solidFill>
                  <a:srgbClr val="FF0000"/>
                </a:solidFill>
              </a:rPr>
              <a:t>: </a:t>
            </a:r>
            <a:r>
              <a:rPr lang="cs-CZ" altLang="cs-CZ" sz="2000" dirty="0"/>
              <a:t>    </a:t>
            </a:r>
            <a:r>
              <a:rPr lang="cs-CZ" altLang="cs-CZ" sz="2000" b="1" dirty="0"/>
              <a:t>18. – 1. pol. 19. stol.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–   archeologické památky chápány jako starožitnosti (atraktivní předměty) hodnocené z hlediska uměnovědy 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–   pátrání po kořenech národů a etnik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/>
            <a:r>
              <a:rPr lang="cs-CZ" altLang="cs-CZ" sz="2000" dirty="0">
                <a:solidFill>
                  <a:srgbClr val="FF0000"/>
                </a:solidFill>
              </a:rPr>
              <a:t>2.  </a:t>
            </a:r>
            <a:r>
              <a:rPr lang="cs-CZ" altLang="cs-CZ" sz="2000" b="1" dirty="0">
                <a:solidFill>
                  <a:srgbClr val="FF0000"/>
                </a:solidFill>
              </a:rPr>
              <a:t>Archeologie v období vědy</a:t>
            </a:r>
            <a:r>
              <a:rPr lang="cs-CZ" altLang="cs-CZ" sz="2000" dirty="0">
                <a:solidFill>
                  <a:srgbClr val="FF0000"/>
                </a:solidFill>
              </a:rPr>
              <a:t>:   </a:t>
            </a:r>
            <a:r>
              <a:rPr lang="cs-CZ" altLang="cs-CZ" sz="2000" b="1" dirty="0"/>
              <a:t>2. pol. 19. století – 1. pol. 20. stol.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–</a:t>
            </a:r>
            <a:r>
              <a:rPr lang="en-GB" altLang="cs-CZ" sz="1800" dirty="0"/>
              <a:t> </a:t>
            </a:r>
            <a:r>
              <a:rPr lang="cs-CZ" altLang="cs-CZ" sz="1800" dirty="0"/>
              <a:t> budování základů tradiční archeologie:  emancipace vůči historii</a:t>
            </a:r>
          </a:p>
          <a:p>
            <a:pPr marL="609600" indent="-609600">
              <a:buNone/>
            </a:pPr>
            <a:r>
              <a:rPr lang="cs-CZ" altLang="cs-CZ" sz="1800" b="1" dirty="0"/>
              <a:t>                  </a:t>
            </a:r>
            <a:r>
              <a:rPr lang="cs-CZ" altLang="cs-CZ" sz="1800" dirty="0"/>
              <a:t>–  estetický zájem o vykopávky se změnil ve vědecky konanou činnost cílenou na poznání minulosti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(pozitivismus – práce s prameny: „ad </a:t>
            </a:r>
            <a:r>
              <a:rPr lang="cs-CZ" altLang="cs-CZ" sz="1800" dirty="0" err="1"/>
              <a:t>fontes</a:t>
            </a:r>
            <a:r>
              <a:rPr lang="cs-CZ" altLang="cs-CZ" sz="1800" dirty="0"/>
              <a:t>“)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/>
            <a:r>
              <a:rPr lang="cs-CZ" altLang="cs-CZ" sz="2000" dirty="0">
                <a:solidFill>
                  <a:srgbClr val="FF0000"/>
                </a:solidFill>
              </a:rPr>
              <a:t>3.  </a:t>
            </a:r>
            <a:r>
              <a:rPr lang="cs-CZ" altLang="cs-CZ" sz="2000" b="1" dirty="0">
                <a:solidFill>
                  <a:srgbClr val="FF0000"/>
                </a:solidFill>
              </a:rPr>
              <a:t>Archeologie mezi válkami:</a:t>
            </a:r>
            <a:r>
              <a:rPr lang="cs-CZ" altLang="cs-CZ" sz="2000" dirty="0">
                <a:solidFill>
                  <a:srgbClr val="FF0000"/>
                </a:solidFill>
              </a:rPr>
              <a:t>   </a:t>
            </a:r>
            <a:r>
              <a:rPr lang="cs-CZ" altLang="cs-CZ" sz="2000" b="1" dirty="0"/>
              <a:t>1918 – 1939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–  rozvoj sídelní archeologie v Německu:  nejrozšířenějšího směr tradiční archeologie (kultura = etnikum)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–   </a:t>
            </a:r>
            <a:r>
              <a:rPr lang="cs-CZ" altLang="cs-CZ" sz="1800" b="1" dirty="0" err="1"/>
              <a:t>artefaktuální</a:t>
            </a:r>
            <a:r>
              <a:rPr lang="cs-CZ" altLang="cs-CZ" sz="1800" b="1" dirty="0"/>
              <a:t> archeologie:</a:t>
            </a:r>
            <a:r>
              <a:rPr lang="cs-CZ" altLang="cs-CZ" sz="1800" dirty="0"/>
              <a:t>  poznání formálních vlastností archeologických pramenů  na základě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    morfologicko-typologická klasifikace a srovnávací studium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    (rozšíření artefaktů:  difuzionismus – pronikání) </a:t>
            </a:r>
          </a:p>
          <a:p>
            <a:pPr marL="0" indent="0"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644802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idx="1"/>
          </p:nvPr>
        </p:nvSpPr>
        <p:spPr>
          <a:xfrm>
            <a:off x="554182" y="1482870"/>
            <a:ext cx="11637818" cy="56172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Archeologický ústav   </a:t>
            </a:r>
            <a:r>
              <a:rPr lang="cs-CZ" altLang="cs-CZ" sz="1800" dirty="0"/>
              <a:t>–   po první sv. válce vůdčí centrum vědeckého bádání, které ovlivnilo rozvoj výzkumné činnosti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v rámci archeologické památkové péče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1919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 </a:t>
            </a:r>
            <a:r>
              <a:rPr lang="cs-CZ" sz="1800" dirty="0"/>
              <a:t>vznikla </a:t>
            </a:r>
            <a:r>
              <a:rPr lang="cs-CZ" sz="1800" b="1" dirty="0"/>
              <a:t>Společnost československých prehistoriků</a:t>
            </a:r>
            <a:r>
              <a:rPr lang="cs-CZ" sz="1800" dirty="0"/>
              <a:t> (dnes Česká archeologická společnost: ČAS)</a:t>
            </a:r>
            <a:endParaRPr lang="cs-CZ" altLang="cs-CZ" sz="1800" dirty="0"/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–   po první světové válce vznikl:  </a:t>
            </a:r>
            <a:r>
              <a:rPr lang="cs-CZ" altLang="cs-CZ" sz="1800" b="1" dirty="0">
                <a:solidFill>
                  <a:srgbClr val="FF0000"/>
                </a:solidFill>
              </a:rPr>
              <a:t>Státní  archeologický ústav v Praze </a:t>
            </a:r>
            <a:r>
              <a:rPr lang="cs-CZ" altLang="cs-CZ" sz="1800" dirty="0"/>
              <a:t>(SAÚ)</a:t>
            </a:r>
            <a:r>
              <a:rPr lang="cs-CZ" altLang="cs-CZ" sz="1800" b="1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dirty="0"/>
              <a:t>v čele: Lubor </a:t>
            </a:r>
            <a:r>
              <a:rPr lang="cs-CZ" altLang="cs-CZ" sz="1800" dirty="0" err="1"/>
              <a:t>Niederle</a:t>
            </a:r>
            <a:r>
              <a:rPr lang="cs-CZ" altLang="cs-CZ" sz="1800" dirty="0"/>
              <a:t>, Karel </a:t>
            </a:r>
            <a:r>
              <a:rPr lang="cs-CZ" altLang="cs-CZ" sz="1800" dirty="0" err="1"/>
              <a:t>Buchtela</a:t>
            </a:r>
            <a:r>
              <a:rPr lang="cs-CZ" altLang="cs-CZ" sz="1800" dirty="0"/>
              <a:t> (1923),  Jaroslav Böhm (1939), Jan Filip (1963), Jiří Neústupný atd.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1942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dirty="0"/>
              <a:t>vznikla </a:t>
            </a:r>
            <a:r>
              <a:rPr lang="cs-CZ" altLang="cs-CZ" sz="1800" b="1" dirty="0">
                <a:solidFill>
                  <a:srgbClr val="FF0000"/>
                </a:solidFill>
              </a:rPr>
              <a:t>pobočka SAÚ v Brně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–   prvním ředitelem se stal Karl Hučme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–   </a:t>
            </a:r>
            <a:r>
              <a:rPr lang="cs-CZ" altLang="cs-CZ" sz="1800" b="1" dirty="0"/>
              <a:t>1970:</a:t>
            </a:r>
            <a:r>
              <a:rPr lang="cs-CZ" altLang="cs-CZ" sz="1800" dirty="0"/>
              <a:t>   ústav se osamostatnil (Archeologický ústav v Brně)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–   v čele do roku 1990:  Josef </a:t>
            </a:r>
            <a:r>
              <a:rPr lang="cs-CZ" altLang="cs-CZ" sz="1800" dirty="0" err="1"/>
              <a:t>Poulík</a:t>
            </a:r>
            <a:r>
              <a:rPr lang="cs-CZ" altLang="cs-CZ" sz="1800" dirty="0"/>
              <a:t>. Jaroslav </a:t>
            </a:r>
            <a:r>
              <a:rPr lang="cs-CZ" altLang="cs-CZ" sz="1800" dirty="0" err="1"/>
              <a:t>Tejral</a:t>
            </a:r>
            <a:r>
              <a:rPr lang="cs-CZ" altLang="cs-CZ" sz="1800" dirty="0"/>
              <a:t>, Pavel Kouřil, Lumír Poláček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1952  </a:t>
            </a:r>
            <a:r>
              <a:rPr lang="cs-CZ" altLang="cs-CZ" sz="1800" dirty="0"/>
              <a:t>–  AÚ začleněn do </a:t>
            </a:r>
            <a:r>
              <a:rPr lang="cs-CZ" altLang="cs-CZ" sz="1800" b="1" dirty="0"/>
              <a:t>Československé akademie věd </a:t>
            </a:r>
            <a:r>
              <a:rPr lang="cs-CZ" altLang="cs-CZ" sz="1800" dirty="0"/>
              <a:t>(ČSAV), jako pokračovatelky </a:t>
            </a:r>
            <a:r>
              <a:rPr lang="cs-CZ" altLang="cs-CZ" sz="1800" b="1" dirty="0"/>
              <a:t>České akademie věd a umění </a:t>
            </a:r>
            <a:r>
              <a:rPr lang="cs-CZ" altLang="cs-CZ" sz="1800" dirty="0"/>
              <a:t>(1891)</a:t>
            </a:r>
          </a:p>
        </p:txBody>
      </p:sp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852054" y="157307"/>
            <a:ext cx="10515600" cy="1325563"/>
          </a:xfrm>
        </p:spPr>
        <p:txBody>
          <a:bodyPr/>
          <a:lstStyle/>
          <a:p>
            <a:r>
              <a:rPr lang="cs-CZ" dirty="0"/>
              <a:t>                        </a:t>
            </a:r>
            <a:r>
              <a:rPr lang="cs-CZ" sz="3200" b="1" dirty="0">
                <a:solidFill>
                  <a:srgbClr val="FF0000"/>
                </a:solidFill>
              </a:rPr>
              <a:t>Meziválečná archeologie</a:t>
            </a:r>
            <a:br>
              <a:rPr lang="cs-CZ" dirty="0"/>
            </a:br>
            <a:r>
              <a:rPr lang="cs-CZ" sz="2400" dirty="0"/>
              <a:t>                                                             </a:t>
            </a:r>
            <a:r>
              <a:rPr lang="cs-CZ" sz="2400" b="1" dirty="0">
                <a:solidFill>
                  <a:srgbClr val="FF0000"/>
                </a:solidFill>
              </a:rPr>
              <a:t>1918 – 1938</a:t>
            </a:r>
          </a:p>
        </p:txBody>
      </p:sp>
    </p:spTree>
    <p:extLst>
      <p:ext uri="{BB962C8B-B14F-4D97-AF65-F5344CB8AC3E}">
        <p14:creationId xmlns:p14="http://schemas.microsoft.com/office/powerpoint/2010/main" val="2674566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1046589" y="39527"/>
            <a:ext cx="10238509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Výzkum Pražského hradu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5636" y="1267691"/>
            <a:ext cx="11776364" cy="607521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800" b="1" dirty="0"/>
              <a:t>19/20. stol. </a:t>
            </a:r>
            <a:r>
              <a:rPr lang="cs-CZ" sz="1800" dirty="0"/>
              <a:t> –  dostavba katedrály sv. Víta</a:t>
            </a:r>
            <a:endParaRPr lang="cs-CZ" sz="1800" b="1" dirty="0"/>
          </a:p>
          <a:p>
            <a:pPr>
              <a:defRPr/>
            </a:pPr>
            <a:r>
              <a:rPr lang="cs-CZ" sz="1800" b="1" dirty="0"/>
              <a:t>1925</a:t>
            </a:r>
            <a:r>
              <a:rPr lang="cs-CZ" sz="1800" dirty="0"/>
              <a:t>  –  </a:t>
            </a:r>
            <a:r>
              <a:rPr lang="cs-CZ" sz="1800" b="1" dirty="0">
                <a:solidFill>
                  <a:srgbClr val="FF0000"/>
                </a:solidFill>
              </a:rPr>
              <a:t>Hrad:</a:t>
            </a:r>
            <a:r>
              <a:rPr lang="cs-CZ" sz="1800" dirty="0"/>
              <a:t>  moderní výzkum spjat s úpravami areálu pro sídlo TGM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</a:t>
            </a:r>
            <a:r>
              <a:rPr lang="cs-CZ" sz="1800" b="1" dirty="0"/>
              <a:t>Karel Guth, Jaroslav </a:t>
            </a:r>
            <a:r>
              <a:rPr lang="cs-CZ" sz="1800" b="1" dirty="0" err="1"/>
              <a:t>Pasternak</a:t>
            </a:r>
            <a:r>
              <a:rPr lang="cs-CZ" sz="1800" b="1" dirty="0"/>
              <a:t>  </a:t>
            </a:r>
            <a:r>
              <a:rPr lang="cs-CZ" sz="1800" dirty="0"/>
              <a:t>–  výzkum 3. nádvoří:  prvý nejrozsáhlejší výzkum v areálu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Ivan </a:t>
            </a:r>
            <a:r>
              <a:rPr lang="cs-CZ" sz="1800" b="1" dirty="0" err="1"/>
              <a:t>Borkovský</a:t>
            </a:r>
            <a:r>
              <a:rPr lang="cs-CZ" sz="1800" dirty="0"/>
              <a:t>  –  1940:  Staroslovanská keramika ve střední Evropě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–  1943:  vedoucí výzkumu Pražského hradu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–  zkoumal kostel P. Marie, klášter sv. Jiří, Starý palác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</a:t>
            </a:r>
            <a:r>
              <a:rPr lang="cs-CZ" sz="1800" b="1" dirty="0"/>
              <a:t>Zdeněk Smetánka  </a:t>
            </a:r>
            <a:r>
              <a:rPr lang="cs-CZ" sz="1800" dirty="0"/>
              <a:t>–  70. a 80. léta:  </a:t>
            </a:r>
            <a:r>
              <a:rPr lang="cs-CZ" sz="1800" dirty="0" err="1"/>
              <a:t>Lumbeho</a:t>
            </a:r>
            <a:r>
              <a:rPr lang="cs-CZ" sz="1800" dirty="0"/>
              <a:t> zahrada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</a:t>
            </a:r>
            <a:r>
              <a:rPr lang="cs-CZ" sz="1800" b="1" dirty="0"/>
              <a:t>Jan Frolík. Ivana Boháčová  </a:t>
            </a:r>
            <a:r>
              <a:rPr lang="cs-CZ" sz="1800" dirty="0"/>
              <a:t>–  90. léta revizní průzkumy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Vyšehrad  </a:t>
            </a:r>
            <a:r>
              <a:rPr lang="cs-CZ" sz="1800" dirty="0"/>
              <a:t>–  </a:t>
            </a:r>
            <a:r>
              <a:rPr lang="cs-CZ" sz="1800" b="1" dirty="0"/>
              <a:t>Bořivoj Nechvátal  </a:t>
            </a:r>
            <a:r>
              <a:rPr lang="cs-CZ" sz="1800" dirty="0"/>
              <a:t>–  Kapitulní chrám sv. Petra a Pavla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Praha - město</a:t>
            </a:r>
            <a:r>
              <a:rPr lang="cs-CZ" sz="1800" dirty="0">
                <a:solidFill>
                  <a:srgbClr val="FF0000"/>
                </a:solidFill>
              </a:rPr>
              <a:t>:  </a:t>
            </a:r>
            <a:r>
              <a:rPr lang="cs-CZ" sz="1800" dirty="0"/>
              <a:t>Zákon č. 281/1919 Sb. o podpoře stavebního ruchu přiznával státní podporu stavebnímu podnikání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výstavba:  Královské Vinohrady, Žižkov, aj., bourání novoměstských hradeb (vozy keramiky)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1925:  sbírka novověkých artefaktů </a:t>
            </a:r>
            <a:r>
              <a:rPr lang="it-IT" sz="1800" dirty="0"/>
              <a:t>architekt</a:t>
            </a:r>
            <a:r>
              <a:rPr lang="cs-CZ" sz="1800" dirty="0"/>
              <a:t>a</a:t>
            </a:r>
            <a:r>
              <a:rPr lang="it-IT" sz="1800" dirty="0"/>
              <a:t> </a:t>
            </a:r>
            <a:r>
              <a:rPr lang="cs-CZ" sz="1800" dirty="0"/>
              <a:t>a</a:t>
            </a:r>
            <a:r>
              <a:rPr lang="it-IT" sz="1800" dirty="0"/>
              <a:t> stavitel</a:t>
            </a:r>
            <a:r>
              <a:rPr lang="cs-CZ" sz="1800" dirty="0"/>
              <a:t>e</a:t>
            </a:r>
            <a:r>
              <a:rPr lang="it-IT" sz="1800" dirty="0"/>
              <a:t> K. Fial</a:t>
            </a:r>
            <a:r>
              <a:rPr lang="cs-CZ" sz="1800" dirty="0"/>
              <a:t>y</a:t>
            </a:r>
          </a:p>
          <a:p>
            <a:pPr marL="0" indent="0">
              <a:buFontTx/>
              <a:buNone/>
              <a:defRPr/>
            </a:pPr>
            <a:r>
              <a:rPr lang="cs-CZ" sz="1800" b="1" dirty="0">
                <a:solidFill>
                  <a:srgbClr val="FF0000"/>
                </a:solidFill>
              </a:rPr>
              <a:t>    keramika: 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b="1" dirty="0"/>
              <a:t>I. Pavlů </a:t>
            </a:r>
            <a:r>
              <a:rPr lang="cs-CZ" sz="1800" dirty="0"/>
              <a:t>(1971), </a:t>
            </a:r>
            <a:r>
              <a:rPr lang="cs-CZ" sz="1800" b="1" dirty="0"/>
              <a:t>L. Hrdlička </a:t>
            </a:r>
            <a:r>
              <a:rPr lang="cs-CZ" sz="1800" dirty="0"/>
              <a:t>(1993, 1997), </a:t>
            </a:r>
            <a:r>
              <a:rPr lang="cs-CZ" sz="1800" b="1" dirty="0"/>
              <a:t>J. Čiháková </a:t>
            </a:r>
            <a:r>
              <a:rPr lang="cs-CZ" sz="1800" dirty="0"/>
              <a:t>(1984, 1994,  2001), </a:t>
            </a:r>
            <a:r>
              <a:rPr lang="cs-CZ" sz="1800" b="1" dirty="0"/>
              <a:t>I. Boháčová </a:t>
            </a:r>
            <a:r>
              <a:rPr lang="cs-CZ" sz="1800" dirty="0"/>
              <a:t>(1993, 6, 01, 08)</a:t>
            </a:r>
          </a:p>
          <a:p>
            <a:pPr marL="0" indent="0">
              <a:buNone/>
              <a:defRPr/>
            </a:pPr>
            <a:r>
              <a:rPr lang="cs-CZ" sz="1800" dirty="0"/>
              <a:t>  </a:t>
            </a:r>
          </a:p>
        </p:txBody>
      </p:sp>
      <p:sp>
        <p:nvSpPr>
          <p:cNvPr id="2" name="AutoShape 2" descr="Ivan Borkovský - Muzeum Prahy"/>
          <p:cNvSpPr>
            <a:spLocks noChangeAspect="1" noChangeArrowheads="1"/>
          </p:cNvSpPr>
          <p:nvPr/>
        </p:nvSpPr>
        <p:spPr bwMode="auto">
          <a:xfrm>
            <a:off x="155575" y="-922338"/>
            <a:ext cx="14478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101" y="2445327"/>
            <a:ext cx="1403890" cy="17367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392" y="611027"/>
            <a:ext cx="1509002" cy="2286000"/>
          </a:xfrm>
          <a:prstGeom prst="rect">
            <a:avLst/>
          </a:prstGeom>
        </p:spPr>
      </p:pic>
      <p:pic>
        <p:nvPicPr>
          <p:cNvPr id="8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9" r="14801"/>
          <a:stretch>
            <a:fillRect/>
          </a:stretch>
        </p:blipFill>
        <p:spPr bwMode="auto">
          <a:xfrm>
            <a:off x="10523392" y="3093660"/>
            <a:ext cx="1516207" cy="21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16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4908" y="465144"/>
            <a:ext cx="9367436" cy="6392855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altLang="cs-CZ" sz="3800" b="1" dirty="0">
                <a:solidFill>
                  <a:srgbClr val="FF0000"/>
                </a:solidFill>
              </a:rPr>
              <a:t>Jaroslav Böhm  (1901 – 1962)</a:t>
            </a:r>
          </a:p>
          <a:p>
            <a:pPr marL="0" indent="0">
              <a:buNone/>
              <a:defRPr/>
            </a:pPr>
            <a:endParaRPr lang="cs-CZ" altLang="cs-CZ" sz="31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600" dirty="0"/>
              <a:t>1919   –  studium historie a geografie na FF UK</a:t>
            </a:r>
          </a:p>
          <a:p>
            <a:pPr>
              <a:defRPr/>
            </a:pPr>
            <a:r>
              <a:rPr lang="cs-CZ" altLang="cs-CZ" sz="2600" dirty="0"/>
              <a:t>1923  –  nastoupil do pražského AÚ</a:t>
            </a:r>
            <a:endParaRPr lang="cs-CZ" altLang="cs-CZ" sz="2600" b="1" dirty="0"/>
          </a:p>
          <a:p>
            <a:pPr>
              <a:defRPr/>
            </a:pPr>
            <a:r>
              <a:rPr lang="cs-CZ" sz="2600" dirty="0"/>
              <a:t>1939  –  pověřen vedením pražského AÚ</a:t>
            </a:r>
          </a:p>
          <a:p>
            <a:pPr>
              <a:defRPr/>
            </a:pPr>
            <a:r>
              <a:rPr lang="cs-CZ" sz="2600" dirty="0"/>
              <a:t>1940  –  </a:t>
            </a:r>
            <a:r>
              <a:rPr lang="cs-CZ" sz="2600" b="1" dirty="0"/>
              <a:t>zpracoval</a:t>
            </a:r>
            <a:r>
              <a:rPr lang="cs-CZ" sz="2600" dirty="0"/>
              <a:t> </a:t>
            </a:r>
            <a:r>
              <a:rPr lang="cs-CZ" sz="2600" b="1" dirty="0"/>
              <a:t>program poválečného výzkumu zaměřený na klíčové lokality:</a:t>
            </a:r>
          </a:p>
          <a:p>
            <a:pPr marL="0" indent="0">
              <a:buNone/>
              <a:defRPr/>
            </a:pPr>
            <a:r>
              <a:rPr lang="cs-CZ" sz="2600" b="1" dirty="0"/>
              <a:t>                    </a:t>
            </a:r>
            <a:r>
              <a:rPr lang="cs-CZ" sz="2600" dirty="0"/>
              <a:t>pravěk,  slovanské období a středověk (hradiska, vesnice, města)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>
              <a:lnSpc>
                <a:spcPct val="170000"/>
              </a:lnSpc>
              <a:defRPr/>
            </a:pPr>
            <a:r>
              <a:rPr lang="cs-CZ" sz="2600" b="1" dirty="0"/>
              <a:t>„Zůstává tedy důležitá a dlouhá doba prvního tisíciletí po Kr. téměř úplně neznáma. Počátky slovanské kolonizace, nejvýznamnější kapitola domácích dějin, jest nejvíce zanedbána. Rozluštění této otázky není v historických pramenech. Ty jsou již vyčerpány a ani nejpilnější studium nepřinese světlo. Co historie mohla o počátcích našich dějin říci, to již všechno pověděla. Zbývá jediný pramen, nezávislý na citech a vůli člověka – starožitnosti.“  (1926: Slezsko…)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r>
              <a:rPr lang="cs-CZ" sz="2600" dirty="0"/>
              <a:t>Metodika moderního výzkumu pravěkých sídlišť  (výzkumy po celé republice)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>
              <a:defRPr/>
            </a:pPr>
            <a:r>
              <a:rPr lang="cs-CZ" sz="2600" dirty="0"/>
              <a:t>1926:  Slezsko v době předhistorické, Vlastivědný sborník slezský 2, 15–31.</a:t>
            </a:r>
          </a:p>
          <a:p>
            <a:pPr>
              <a:defRPr/>
            </a:pPr>
            <a:r>
              <a:rPr lang="cs-CZ" sz="2600" dirty="0"/>
              <a:t>1941:</a:t>
            </a:r>
            <a:r>
              <a:rPr lang="cs-CZ" sz="2600" i="1" dirty="0"/>
              <a:t>  </a:t>
            </a:r>
            <a:r>
              <a:rPr lang="cs-CZ" sz="2600" dirty="0"/>
              <a:t>Kronika objeveného věku (koncepce pravěku českých zemí)</a:t>
            </a:r>
          </a:p>
          <a:p>
            <a:pPr>
              <a:defRPr/>
            </a:pPr>
            <a:r>
              <a:rPr lang="cs-CZ" sz="2600" dirty="0"/>
              <a:t>1946:  Naše nejstarší města (o laténských oppidech)</a:t>
            </a:r>
          </a:p>
          <a:p>
            <a:pPr>
              <a:defRPr/>
            </a:pPr>
            <a:endParaRPr lang="cs-CZ" sz="1900" dirty="0"/>
          </a:p>
          <a:p>
            <a:pPr>
              <a:defRPr/>
            </a:pPr>
            <a:endParaRPr lang="cs-CZ" sz="1800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endParaRPr lang="cs-CZ" dirty="0">
              <a:solidFill>
                <a:schemeClr val="bg1"/>
              </a:solidFill>
            </a:endParaRPr>
          </a:p>
          <a:p>
            <a:pPr>
              <a:defRPr/>
            </a:pPr>
            <a:endParaRPr lang="cs-CZ" dirty="0"/>
          </a:p>
        </p:txBody>
      </p:sp>
      <p:pic>
        <p:nvPicPr>
          <p:cNvPr id="34820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344" y="598125"/>
            <a:ext cx="2068844" cy="28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6" y="3733800"/>
            <a:ext cx="1989902" cy="284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47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2"/>
          <p:cNvSpPr>
            <a:spLocks noGrp="1"/>
          </p:cNvSpPr>
          <p:nvPr>
            <p:ph idx="1"/>
          </p:nvPr>
        </p:nvSpPr>
        <p:spPr>
          <a:xfrm>
            <a:off x="761999" y="457200"/>
            <a:ext cx="11042073" cy="64008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altLang="cs-CZ" dirty="0"/>
              <a:t> </a:t>
            </a:r>
            <a:r>
              <a:rPr lang="cs-CZ" altLang="cs-CZ" sz="1600" b="1" dirty="0"/>
              <a:t>po 1945:</a:t>
            </a:r>
            <a:r>
              <a:rPr lang="cs-CZ" altLang="cs-CZ" sz="1600" dirty="0"/>
              <a:t>  základy moderního výzkumu:   školení archeologové prováděli výzkumy hradisek, vesnic, měst a církevních objektů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</a:t>
            </a:r>
            <a:r>
              <a:rPr lang="cs-CZ" altLang="cs-CZ" sz="1600" b="1" dirty="0"/>
              <a:t>Slovanská hradiska:</a:t>
            </a:r>
            <a:r>
              <a:rPr lang="cs-CZ" altLang="cs-CZ" sz="1600" dirty="0"/>
              <a:t>    </a:t>
            </a:r>
            <a:r>
              <a:rPr lang="cs-CZ" altLang="cs-CZ" sz="1600" b="1" dirty="0"/>
              <a:t>Kylešovice:   1946-47   Josef </a:t>
            </a:r>
            <a:r>
              <a:rPr lang="cs-CZ" altLang="cs-CZ" sz="1600" b="1" dirty="0" err="1"/>
              <a:t>Poulík</a:t>
            </a:r>
            <a:endParaRPr lang="cs-CZ" altLang="cs-CZ" sz="1600" b="1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Na </a:t>
            </a:r>
            <a:r>
              <a:rPr lang="cs-CZ" altLang="cs-CZ" sz="1600" dirty="0" err="1"/>
              <a:t>valách</a:t>
            </a:r>
            <a:r>
              <a:rPr lang="cs-CZ" altLang="cs-CZ" sz="1600" dirty="0"/>
              <a:t> ve Starém Městě:  od 1948    Vilém Hrubý, 1985 Luděk Galuška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Staré zámky v Líšni:  1948-55   Josef </a:t>
            </a:r>
            <a:r>
              <a:rPr lang="cs-CZ" altLang="cs-CZ" sz="1600" dirty="0" err="1"/>
              <a:t>Poulík</a:t>
            </a:r>
            <a:r>
              <a:rPr lang="cs-CZ" altLang="cs-CZ" sz="1600" dirty="0"/>
              <a:t>, do 1965 Čeněk </a:t>
            </a:r>
            <a:r>
              <a:rPr lang="cs-CZ" altLang="cs-CZ" sz="1600" dirty="0" err="1"/>
              <a:t>Staňa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sv. </a:t>
            </a:r>
            <a:r>
              <a:rPr lang="cs-CZ" altLang="cs-CZ" sz="1600" dirty="0" err="1"/>
              <a:t>Hypolit</a:t>
            </a:r>
            <a:r>
              <a:rPr lang="cs-CZ" altLang="cs-CZ" sz="1600" dirty="0"/>
              <a:t> ve Znojmě:  1950-57  Bořivoj Dostál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Chotěbuz-</a:t>
            </a:r>
            <a:r>
              <a:rPr lang="cs-CZ" altLang="cs-CZ" sz="1600" dirty="0" err="1"/>
              <a:t>Podobora</a:t>
            </a:r>
            <a:r>
              <a:rPr lang="cs-CZ" altLang="cs-CZ" sz="1600" dirty="0"/>
              <a:t>:  1952-54   Lumír </a:t>
            </a:r>
            <a:r>
              <a:rPr lang="cs-CZ" altLang="cs-CZ" sz="1600" dirty="0" err="1"/>
              <a:t>Jisl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Valy u Mikulčic:  od 1954: Josef </a:t>
            </a:r>
            <a:r>
              <a:rPr lang="cs-CZ" altLang="cs-CZ" sz="1600" dirty="0" err="1"/>
              <a:t>Poulík</a:t>
            </a:r>
            <a:r>
              <a:rPr lang="cs-CZ" altLang="cs-CZ" sz="1600" dirty="0"/>
              <a:t>, 1975-90 Zdeněk </a:t>
            </a:r>
            <a:r>
              <a:rPr lang="cs-CZ" altLang="cs-CZ" sz="1600" dirty="0" err="1"/>
              <a:t>Klanica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Pohanskou Břeclavi: 1959-70     František Kalousek, pak Bořivoj Dostál  (dnes:  Jiří Macháček)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</a:t>
            </a:r>
            <a:r>
              <a:rPr lang="cs-CZ" altLang="cs-CZ" sz="1600" b="1" dirty="0"/>
              <a:t>Mohylníky:</a:t>
            </a:r>
            <a:r>
              <a:rPr lang="cs-CZ" altLang="cs-CZ" sz="1600" dirty="0"/>
              <a:t>  Stěbořice: </a:t>
            </a:r>
            <a:r>
              <a:rPr lang="pl-PL" sz="1600" dirty="0"/>
              <a:t>1952-53, 55, 61   Lumír Jisl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         Hněvošice: </a:t>
            </a:r>
            <a:r>
              <a:rPr lang="cs-CZ" sz="1600" dirty="0"/>
              <a:t>1959-60   Jaroslav Král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</a:t>
            </a:r>
            <a:r>
              <a:rPr lang="cs-CZ" altLang="cs-CZ" sz="1600" b="1" dirty="0"/>
              <a:t>Církevní objekty:  </a:t>
            </a:r>
            <a:r>
              <a:rPr lang="cs-CZ" altLang="cs-CZ" sz="1600" dirty="0"/>
              <a:t>Holasovice – církevní stavba a hřbitov: 1959 V. Šikulová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Dolany – kartuziánský klášter: 1962-75:  V. Burian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</a:t>
            </a:r>
            <a:r>
              <a:rPr lang="cs-CZ" altLang="cs-CZ" sz="1600" b="1" dirty="0"/>
              <a:t>Hrady:  </a:t>
            </a:r>
            <a:r>
              <a:rPr lang="cs-CZ" altLang="cs-CZ" sz="1600" dirty="0" err="1"/>
              <a:t>Tepenec</a:t>
            </a:r>
            <a:r>
              <a:rPr lang="cs-CZ" altLang="cs-CZ" sz="1600" dirty="0"/>
              <a:t>:  1968-71:  B. Novotný a V. Burian, od 1971: Vít Dohnal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60. léta:   Brno:  Boris Novotný, Vilém Hrubý, Vladimír Nekuda, Květa </a:t>
            </a:r>
            <a:r>
              <a:rPr lang="cs-CZ" altLang="cs-CZ" sz="1600" dirty="0" err="1"/>
              <a:t>Reichertová</a:t>
            </a:r>
            <a:r>
              <a:rPr lang="cs-CZ" altLang="cs-CZ" sz="1600" dirty="0"/>
              <a:t>  </a:t>
            </a:r>
          </a:p>
          <a:p>
            <a:pPr marL="0" indent="0">
              <a:buNone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490624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2618" y="789709"/>
            <a:ext cx="11485417" cy="606829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1956</a:t>
            </a:r>
            <a:r>
              <a:rPr lang="cs-CZ" altLang="cs-CZ" sz="1800" dirty="0"/>
              <a:t>  –   výstava v Národním muzeu:  </a:t>
            </a:r>
            <a:r>
              <a:rPr lang="cs-CZ" altLang="cs-CZ" sz="1800" b="1" dirty="0"/>
              <a:t>Česká vesnice ve středověku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 </a:t>
            </a:r>
            <a:r>
              <a:rPr lang="cs-CZ" altLang="cs-CZ" sz="1800" dirty="0"/>
              <a:t>nedostatek středověkého materiálu vedl k doplnění nálezy z jiných než vesnických lokalit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(</a:t>
            </a:r>
            <a:r>
              <a:rPr lang="cs-CZ" altLang="cs-CZ" sz="1800" dirty="0" err="1"/>
              <a:t>Příběnice</a:t>
            </a:r>
            <a:r>
              <a:rPr lang="cs-CZ" altLang="cs-CZ" sz="1800" dirty="0"/>
              <a:t>, Sezimovo Ústí)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</a:t>
            </a:r>
            <a:r>
              <a:rPr lang="cs-CZ" altLang="cs-CZ" sz="1800" dirty="0"/>
              <a:t>–   část o hrnčířství, cyklus přednášek o hmotné kultuře venkovského lidu </a:t>
            </a: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13. 3. 1957 </a:t>
            </a:r>
            <a:r>
              <a:rPr lang="cs-CZ" sz="1800" dirty="0"/>
              <a:t> –   </a:t>
            </a:r>
            <a:r>
              <a:rPr lang="cs-CZ" sz="1800" b="1" dirty="0"/>
              <a:t>Liblice:</a:t>
            </a:r>
            <a:r>
              <a:rPr lang="cs-CZ" sz="1800" dirty="0"/>
              <a:t>  výroční pracovní porada archeologů: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</a:t>
            </a:r>
            <a:r>
              <a:rPr lang="cs-CZ" sz="1800" b="1" dirty="0"/>
              <a:t>M. Richter a Z. Smetánka:   </a:t>
            </a:r>
            <a:r>
              <a:rPr lang="cs-CZ" sz="1800" dirty="0"/>
              <a:t>diskuse o metodice studia středověké keramiky a hmotné kultury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a)  odmítli spojitost s dějinami umění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b)  akceptovali metody odvozené z archeologie pravěku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–  vytýčili 2 pilíře bádání o středověku: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1.  kvalifikovaný terénní výzkum  (I. </a:t>
            </a:r>
            <a:r>
              <a:rPr lang="cs-CZ" sz="1800" dirty="0" err="1"/>
              <a:t>Borkovský</a:t>
            </a:r>
            <a:r>
              <a:rPr lang="cs-CZ" sz="1800" dirty="0"/>
              <a:t>: Pražský hrad, 1939-41)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2.  koncepční přístup:  výzkum klíčových lokalit dle programu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(otázky: metodické, chronologické, sociálně-ekonomické; v podstatě </a:t>
            </a:r>
            <a:r>
              <a:rPr lang="cs-CZ" sz="1800" dirty="0" err="1"/>
              <a:t>böhmovská</a:t>
            </a:r>
            <a:r>
              <a:rPr lang="cs-CZ" sz="1800" dirty="0"/>
              <a:t> koncepce)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65921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34857"/>
            <a:ext cx="8662760" cy="59007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Zdeněk Smetánka  </a:t>
            </a:r>
            <a:r>
              <a:rPr lang="cs-CZ" altLang="cs-CZ" sz="2400" dirty="0"/>
              <a:t>(1931 – 2017)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Specializace:   keramika, vesnice, města, kachle</a:t>
            </a: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dirty="0"/>
              <a:t>1962: výzkum v Sezimově Ústí (s M. </a:t>
            </a:r>
            <a:r>
              <a:rPr lang="cs-CZ" altLang="cs-CZ" sz="1800" dirty="0" err="1"/>
              <a:t>Richerem</a:t>
            </a:r>
            <a:r>
              <a:rPr lang="cs-CZ" altLang="cs-CZ" sz="1800" dirty="0"/>
              <a:t>)</a:t>
            </a:r>
          </a:p>
          <a:p>
            <a:pPr eaLnBrk="1" hangingPunct="1">
              <a:defRPr/>
            </a:pPr>
            <a:r>
              <a:rPr lang="cs-CZ" altLang="cs-CZ" sz="1800" dirty="0"/>
              <a:t>1969-1973:  výzkum vsi </a:t>
            </a:r>
            <a:r>
              <a:rPr lang="cs-CZ" altLang="cs-CZ" sz="1800" dirty="0" err="1"/>
              <a:t>Svídna</a:t>
            </a:r>
            <a:r>
              <a:rPr lang="cs-CZ" altLang="cs-CZ" sz="1800" dirty="0"/>
              <a:t> na Kladensku</a:t>
            </a:r>
          </a:p>
          <a:p>
            <a:pPr eaLnBrk="1" hangingPunct="1">
              <a:defRPr/>
            </a:pPr>
            <a:r>
              <a:rPr lang="cs-CZ" altLang="cs-CZ" sz="1800" dirty="0"/>
              <a:t>1972-1989: vedoucí oddělení archeologie středověku ARUP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„Středověká archeologie, nebo lépe archeologie středověku, je relativně mladá, ale  zdaleka  ne  nejmladší  archeologická  disciplína.  Hlavním  cílem  jejího snažení je vyhledávání a historický výklad svědectví, které o životě v období středověku poskytují hmotné prameny - tj. všechny zhmotnělé stopy lidské činnosti,  lhostejno  zda  jsou  to  střepy  z  nádob  nebo  stavba  katedrály“.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dirty="0"/>
              <a:t> 1987:  Hledání zmizelého věku.</a:t>
            </a:r>
          </a:p>
          <a:p>
            <a:pPr eaLnBrk="1" hangingPunct="1">
              <a:defRPr/>
            </a:pPr>
            <a:r>
              <a:rPr lang="cs-CZ" altLang="cs-CZ" sz="1800" dirty="0"/>
              <a:t> 1992:  Legenda o </a:t>
            </a:r>
            <a:r>
              <a:rPr lang="cs-CZ" altLang="cs-CZ" sz="1800" dirty="0" err="1"/>
              <a:t>Ostojovi</a:t>
            </a:r>
            <a:r>
              <a:rPr lang="cs-CZ" altLang="cs-CZ" sz="1800" dirty="0"/>
              <a:t>: </a:t>
            </a:r>
            <a:r>
              <a:rPr lang="cs-CZ" sz="1800" dirty="0"/>
              <a:t>archeologie obyčejného života v raně středověkých Čechách. </a:t>
            </a:r>
          </a:p>
          <a:p>
            <a:pPr eaLnBrk="1" hangingPunct="1">
              <a:defRPr/>
            </a:pPr>
            <a:r>
              <a:rPr lang="cs-CZ" altLang="cs-CZ" sz="1800" dirty="0"/>
              <a:t>1988:   Život středověké vesnice.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3" y="484909"/>
            <a:ext cx="1943306" cy="259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788" y="484909"/>
            <a:ext cx="1726210" cy="24370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6" t="5556" r="21573" b="6667"/>
          <a:stretch>
            <a:fillRect/>
          </a:stretch>
        </p:blipFill>
        <p:spPr bwMode="auto">
          <a:xfrm>
            <a:off x="9119960" y="2372697"/>
            <a:ext cx="1661065" cy="24250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18" t="7993" r="9534" b="16888"/>
          <a:stretch>
            <a:fillRect/>
          </a:stretch>
        </p:blipFill>
        <p:spPr bwMode="auto">
          <a:xfrm>
            <a:off x="10349141" y="4110537"/>
            <a:ext cx="1649975" cy="24250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227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955963" y="177801"/>
            <a:ext cx="10543309" cy="863600"/>
          </a:xfrm>
        </p:spPr>
        <p:txBody>
          <a:bodyPr/>
          <a:lstStyle/>
          <a:p>
            <a:pPr eaLnBrk="1" hangingPunct="1"/>
            <a:r>
              <a:rPr lang="cs-CZ" altLang="cs-CZ" sz="2100" b="1" dirty="0">
                <a:solidFill>
                  <a:srgbClr val="FF0000"/>
                </a:solidFill>
              </a:rPr>
              <a:t>                            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Vesnice</a:t>
            </a:r>
          </a:p>
        </p:txBody>
      </p:sp>
      <p:sp>
        <p:nvSpPr>
          <p:cNvPr id="36867" name="Rectangle 5"/>
          <p:cNvSpPr>
            <a:spLocks noGrp="1" noChangeArrowheads="1"/>
          </p:cNvSpPr>
          <p:nvPr>
            <p:ph idx="1"/>
          </p:nvPr>
        </p:nvSpPr>
        <p:spPr>
          <a:xfrm>
            <a:off x="263236" y="928254"/>
            <a:ext cx="11928764" cy="5929746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Čechy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 1881</a:t>
            </a:r>
            <a:r>
              <a:rPr lang="cs-CZ" altLang="cs-CZ" sz="1800" dirty="0"/>
              <a:t>:  První výzkum: </a:t>
            </a:r>
            <a:r>
              <a:rPr lang="cs-CZ" altLang="cs-CZ" sz="1800" b="1" dirty="0"/>
              <a:t>Mořina u Běštína</a:t>
            </a:r>
            <a:r>
              <a:rPr lang="cs-CZ" altLang="cs-CZ" sz="1800" dirty="0"/>
              <a:t> (o. Beroun): Břetislav Jelínek ji považoval za slovanský mohylník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</a:t>
            </a:r>
            <a:r>
              <a:rPr lang="cs-CZ" sz="1800" b="1" dirty="0">
                <a:solidFill>
                  <a:srgbClr val="FF0000"/>
                </a:solidFill>
              </a:rPr>
              <a:t>metodika: </a:t>
            </a:r>
            <a:r>
              <a:rPr lang="cs-CZ" sz="1800" b="1" dirty="0"/>
              <a:t> </a:t>
            </a:r>
            <a:r>
              <a:rPr lang="cs-CZ" sz="1800" dirty="0"/>
              <a:t>strategie tzv. mozaiky  –  menší sondážní výzkumy, průzkumy, geodeticko-topografické, geofyzikální, s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–  </a:t>
            </a:r>
            <a:r>
              <a:rPr lang="cs-CZ" altLang="cs-CZ" sz="1800" b="1" dirty="0"/>
              <a:t>60. léta:   Z. Smetánka:  Kladensko: </a:t>
            </a:r>
            <a:r>
              <a:rPr lang="cs-CZ" altLang="cs-CZ" sz="1800" b="1" dirty="0" err="1"/>
              <a:t>Svídna</a:t>
            </a:r>
            <a:r>
              <a:rPr lang="cs-CZ" altLang="cs-CZ" sz="1800" b="1" dirty="0"/>
              <a:t>, Kolínsko: Kozojedy; F. Roubík </a:t>
            </a:r>
            <a:r>
              <a:rPr lang="cs-CZ" altLang="cs-CZ" sz="1800" dirty="0"/>
              <a:t>– evidence zaniklých sídlišť 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      –  </a:t>
            </a:r>
            <a:r>
              <a:rPr lang="cs-CZ" altLang="cs-CZ" sz="1800" b="1" dirty="0"/>
              <a:t>70. léta: </a:t>
            </a:r>
            <a:r>
              <a:rPr lang="cs-CZ" altLang="cs-CZ" sz="1800" dirty="0"/>
              <a:t> </a:t>
            </a:r>
            <a:r>
              <a:rPr lang="cs-CZ" sz="1800" b="1" dirty="0" err="1"/>
              <a:t>Černokostelecko</a:t>
            </a:r>
            <a:r>
              <a:rPr lang="cs-CZ" sz="1800" b="1" dirty="0"/>
              <a:t> a </a:t>
            </a:r>
            <a:r>
              <a:rPr lang="cs-CZ" sz="1800" b="1" dirty="0" err="1"/>
              <a:t>Motecko</a:t>
            </a:r>
            <a:r>
              <a:rPr lang="cs-CZ" sz="1800" b="1" dirty="0"/>
              <a:t> : J. </a:t>
            </a:r>
            <a:r>
              <a:rPr lang="cs-CZ" sz="1800" b="1" dirty="0" err="1"/>
              <a:t>Klápště</a:t>
            </a:r>
            <a:r>
              <a:rPr lang="cs-CZ" sz="1800" b="1" dirty="0"/>
              <a:t>, P. Vařeka, Chrudimsko: J. Frolík, </a:t>
            </a:r>
            <a:r>
              <a:rPr lang="cs-CZ" sz="1800" b="1" dirty="0" err="1"/>
              <a:t>Železnohorsko</a:t>
            </a:r>
            <a:r>
              <a:rPr lang="cs-CZ" sz="1800" b="1" dirty="0"/>
              <a:t>: F. Musil  </a:t>
            </a:r>
          </a:p>
          <a:p>
            <a:pPr marL="0" indent="0">
              <a:buFontTx/>
              <a:buNone/>
              <a:defRPr/>
            </a:pPr>
            <a:r>
              <a:rPr lang="cs-CZ" sz="1800" b="1" dirty="0"/>
              <a:t>                 </a:t>
            </a:r>
            <a:r>
              <a:rPr lang="cs-CZ" sz="1800" dirty="0"/>
              <a:t>– </a:t>
            </a:r>
            <a:r>
              <a:rPr lang="cs-CZ" sz="1800" b="1" dirty="0"/>
              <a:t> </a:t>
            </a:r>
            <a:r>
              <a:rPr lang="cs-CZ" altLang="cs-CZ" sz="1800" b="1" dirty="0"/>
              <a:t>80. léta:   Písecko : J. </a:t>
            </a:r>
            <a:r>
              <a:rPr lang="cs-CZ" altLang="cs-CZ" sz="1800" b="1" dirty="0" err="1"/>
              <a:t>Frölich</a:t>
            </a:r>
            <a:r>
              <a:rPr lang="cs-CZ" altLang="cs-CZ" sz="1800" b="1" dirty="0"/>
              <a:t>, Táborsko: R. Krajíc, Českobudějovicko: L. Čapek </a:t>
            </a:r>
          </a:p>
          <a:p>
            <a:pPr marL="0" indent="0">
              <a:buFontTx/>
              <a:buNone/>
              <a:defRPr/>
            </a:pPr>
            <a:r>
              <a:rPr lang="cs-CZ" altLang="cs-CZ" sz="1800" b="1" dirty="0"/>
              <a:t>      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90. léta: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Plzeňsko, Rokycansko, </a:t>
            </a:r>
            <a:r>
              <a:rPr lang="cs-CZ" altLang="cs-CZ" sz="1800" b="1" dirty="0" err="1"/>
              <a:t>Zbirožsko</a:t>
            </a:r>
            <a:r>
              <a:rPr lang="cs-CZ" altLang="cs-CZ" sz="1800" b="1" dirty="0"/>
              <a:t>: P. Vařeka (ZČU), </a:t>
            </a:r>
            <a:r>
              <a:rPr lang="cs-CZ" altLang="cs-CZ" sz="1800" dirty="0"/>
              <a:t>nedestruktivní metody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2005</a:t>
            </a:r>
            <a:r>
              <a:rPr lang="cs-CZ" altLang="cs-CZ" sz="1800" dirty="0"/>
              <a:t>:        </a:t>
            </a:r>
            <a:r>
              <a:rPr lang="cs-CZ" sz="1800" dirty="0"/>
              <a:t>projekt plzeňské katedry archeologie – vyhodnocení poznatků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Morava </a:t>
            </a:r>
            <a:r>
              <a:rPr lang="cs-CZ" sz="1800" dirty="0"/>
              <a:t>– </a:t>
            </a:r>
            <a:r>
              <a:rPr lang="cs-CZ" sz="1800" b="1" dirty="0">
                <a:solidFill>
                  <a:srgbClr val="FF0000"/>
                </a:solidFill>
              </a:rPr>
              <a:t>metodika:</a:t>
            </a:r>
            <a:r>
              <a:rPr lang="cs-CZ" sz="1800" dirty="0"/>
              <a:t> systematické plošné terénní odkryvy celých zaniklých vesnic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</a:t>
            </a:r>
            <a:r>
              <a:rPr lang="cs-CZ" sz="1800" b="1" dirty="0"/>
              <a:t>50 – 60. léta: </a:t>
            </a:r>
            <a:r>
              <a:rPr lang="cs-CZ" sz="1800" b="1" dirty="0">
                <a:solidFill>
                  <a:srgbClr val="00B050"/>
                </a:solidFill>
              </a:rPr>
              <a:t> </a:t>
            </a:r>
            <a:r>
              <a:rPr lang="cs-CZ" sz="1800" b="1" dirty="0"/>
              <a:t>Drahanská vrchovina:  Bystřec u Jedovnic </a:t>
            </a:r>
            <a:r>
              <a:rPr lang="cs-CZ" sz="1800" dirty="0"/>
              <a:t>(1975)</a:t>
            </a:r>
            <a:r>
              <a:rPr lang="cs-CZ" sz="1800" b="1" dirty="0"/>
              <a:t> </a:t>
            </a:r>
            <a:r>
              <a:rPr lang="cs-CZ" sz="1800" dirty="0"/>
              <a:t>– </a:t>
            </a:r>
            <a:r>
              <a:rPr lang="cs-CZ" sz="1800" b="1" dirty="0"/>
              <a:t>E. Černý, V. Nekuda, L. </a:t>
            </a:r>
            <a:r>
              <a:rPr lang="cs-CZ" sz="1800" b="1" dirty="0" err="1"/>
              <a:t>Belcredi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     –</a:t>
            </a:r>
            <a:r>
              <a:rPr lang="cs-CZ" sz="1800" b="1" dirty="0"/>
              <a:t>  60. – 70. léta:  </a:t>
            </a:r>
            <a:r>
              <a:rPr lang="cs-CZ" sz="1800" b="1" dirty="0" err="1"/>
              <a:t>Slavkovsko</a:t>
            </a:r>
            <a:r>
              <a:rPr lang="cs-CZ" sz="1800" b="1" dirty="0"/>
              <a:t> (</a:t>
            </a:r>
            <a:r>
              <a:rPr lang="cs-CZ" sz="1800" b="1" dirty="0" err="1"/>
              <a:t>Konůvky</a:t>
            </a:r>
            <a:r>
              <a:rPr lang="cs-CZ" sz="1800" b="1" dirty="0"/>
              <a:t>) </a:t>
            </a:r>
            <a:r>
              <a:rPr lang="cs-CZ" sz="1800" dirty="0"/>
              <a:t>–</a:t>
            </a:r>
            <a:r>
              <a:rPr lang="cs-CZ" sz="1800" b="1" dirty="0"/>
              <a:t> D. </a:t>
            </a:r>
            <a:r>
              <a:rPr lang="cs-CZ" sz="1800" b="1" dirty="0" err="1"/>
              <a:t>Šaurová</a:t>
            </a:r>
            <a:r>
              <a:rPr lang="cs-CZ" sz="1800" dirty="0"/>
              <a:t>, </a:t>
            </a:r>
            <a:r>
              <a:rPr lang="cs-CZ" sz="1800" b="1" dirty="0"/>
              <a:t>Z. Měchurová </a:t>
            </a:r>
            <a:r>
              <a:rPr lang="cs-CZ" sz="1800" dirty="0"/>
              <a:t>(nálezy),</a:t>
            </a:r>
            <a:r>
              <a:rPr lang="cs-CZ" sz="1800" b="1" dirty="0"/>
              <a:t> Vyškovsko: Vilémov </a:t>
            </a:r>
            <a:r>
              <a:rPr lang="cs-CZ" sz="1800" dirty="0"/>
              <a:t>–  </a:t>
            </a:r>
            <a:r>
              <a:rPr lang="cs-CZ" sz="1800" b="1" dirty="0"/>
              <a:t>D. </a:t>
            </a:r>
            <a:r>
              <a:rPr lang="cs-CZ" sz="1800" b="1" dirty="0" err="1"/>
              <a:t>Šaurová</a:t>
            </a:r>
            <a:r>
              <a:rPr lang="cs-CZ" sz="1800" b="1" dirty="0"/>
              <a:t>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</a:t>
            </a:r>
            <a:r>
              <a:rPr lang="cs-CZ" sz="1800" b="1" dirty="0" err="1"/>
              <a:t>Jindřichohradecko</a:t>
            </a:r>
            <a:r>
              <a:rPr lang="cs-CZ" sz="1800" b="1" dirty="0"/>
              <a:t> (</a:t>
            </a:r>
            <a:r>
              <a:rPr lang="cs-CZ" sz="1800" b="1" dirty="0" err="1"/>
              <a:t>Pfaffenschlag</a:t>
            </a:r>
            <a:r>
              <a:rPr lang="cs-CZ" sz="1800" b="1" dirty="0"/>
              <a:t>)</a:t>
            </a:r>
            <a:r>
              <a:rPr lang="cs-CZ" sz="1800" dirty="0"/>
              <a:t>,  </a:t>
            </a:r>
            <a:r>
              <a:rPr lang="cs-CZ" sz="1800" b="1" dirty="0"/>
              <a:t>Třebíčsko (</a:t>
            </a:r>
            <a:r>
              <a:rPr lang="cs-CZ" sz="1800" b="1" dirty="0" err="1"/>
              <a:t>Mstěnice</a:t>
            </a:r>
            <a:r>
              <a:rPr lang="cs-CZ" sz="1800" dirty="0"/>
              <a:t> </a:t>
            </a:r>
            <a:r>
              <a:rPr lang="cs-CZ" sz="1800" b="1" dirty="0"/>
              <a:t>u Hrotovic) </a:t>
            </a:r>
            <a:r>
              <a:rPr lang="cs-CZ" sz="1800" dirty="0"/>
              <a:t>– </a:t>
            </a:r>
            <a:r>
              <a:rPr lang="cs-CZ" sz="1800" b="1" dirty="0"/>
              <a:t>V. a R. Nekudovi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Uherskohradišťsko: </a:t>
            </a:r>
            <a:r>
              <a:rPr lang="cs-CZ" sz="1800" b="1" dirty="0" err="1"/>
              <a:t>Záblacany</a:t>
            </a:r>
            <a:r>
              <a:rPr lang="cs-CZ" sz="1800" b="1" dirty="0"/>
              <a:t> </a:t>
            </a:r>
            <a:r>
              <a:rPr lang="cs-CZ" sz="1800" dirty="0"/>
              <a:t>u Polešovi</a:t>
            </a:r>
            <a:r>
              <a:rPr lang="cs-CZ" sz="1800" b="1" dirty="0"/>
              <a:t>c  </a:t>
            </a:r>
            <a:r>
              <a:rPr lang="cs-CZ" sz="1800" dirty="0"/>
              <a:t>– výzkum:  </a:t>
            </a:r>
            <a:r>
              <a:rPr lang="cs-CZ" sz="1800" b="1" dirty="0"/>
              <a:t>R. </a:t>
            </a:r>
            <a:r>
              <a:rPr lang="cs-CZ" sz="1800" b="1" dirty="0" err="1"/>
              <a:t>Snášil</a:t>
            </a:r>
            <a:r>
              <a:rPr lang="cs-CZ" sz="1800" b="1" dirty="0"/>
              <a:t> , P. </a:t>
            </a:r>
            <a:r>
              <a:rPr lang="cs-CZ" sz="1800" b="1" dirty="0" err="1"/>
              <a:t>Kováčik</a:t>
            </a:r>
            <a:r>
              <a:rPr lang="cs-CZ" sz="1800" b="1" dirty="0"/>
              <a:t> </a:t>
            </a:r>
            <a:r>
              <a:rPr lang="cs-CZ" sz="1800" dirty="0"/>
              <a:t>(nálezy-diplomka)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</a:t>
            </a:r>
            <a:r>
              <a:rPr lang="cs-CZ" sz="1800" dirty="0"/>
              <a:t>–</a:t>
            </a:r>
            <a:r>
              <a:rPr lang="cs-CZ" sz="1800" b="1" dirty="0"/>
              <a:t>  80. – 90. léta:  Břeclavsko (Bulhary, Topolany, </a:t>
            </a:r>
            <a:r>
              <a:rPr lang="cs-CZ" sz="1800" b="1" dirty="0" err="1"/>
              <a:t>Koválov</a:t>
            </a:r>
            <a:r>
              <a:rPr lang="cs-CZ" sz="1800" b="1" dirty="0"/>
              <a:t>): J. </a:t>
            </a:r>
            <a:r>
              <a:rPr lang="cs-CZ" sz="1800" b="1" dirty="0" err="1"/>
              <a:t>Unegr</a:t>
            </a:r>
            <a:r>
              <a:rPr lang="cs-CZ" sz="1800" b="1" dirty="0"/>
              <a:t>, P. </a:t>
            </a:r>
            <a:r>
              <a:rPr lang="cs-CZ" sz="1800" b="1" dirty="0" err="1"/>
              <a:t>Micha</a:t>
            </a:r>
            <a:r>
              <a:rPr lang="cs-CZ" sz="1800" b="1" dirty="0"/>
              <a:t>, Z. Měřínský</a:t>
            </a:r>
          </a:p>
          <a:p>
            <a:pPr marL="0" indent="0">
              <a:buNone/>
              <a:defRPr/>
            </a:pPr>
            <a:r>
              <a:rPr lang="cs-CZ" sz="1800" b="1" dirty="0"/>
              <a:t> </a:t>
            </a:r>
          </a:p>
          <a:p>
            <a:pPr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215181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3455" y="935182"/>
            <a:ext cx="10598727" cy="592281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altLang="cs-CZ" sz="2600" b="1" dirty="0">
                <a:solidFill>
                  <a:srgbClr val="FF0000"/>
                </a:solidFill>
              </a:rPr>
              <a:t>Miroslav Richter   </a:t>
            </a:r>
            <a:r>
              <a:rPr lang="cs-CZ" altLang="cs-CZ" sz="2600" dirty="0"/>
              <a:t>1932 – 2011</a:t>
            </a:r>
            <a:endParaRPr lang="cs-CZ" sz="26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Vypracoval promyšlený program výzkumu středověkých měst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Metoda:   </a:t>
            </a:r>
            <a:r>
              <a:rPr lang="cs-CZ" sz="1800" dirty="0"/>
              <a:t>detailní zpracování jednotlivých typů archeologických pramenů,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konfrontovaná s výsledky dalších historických disciplín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Cíl:</a:t>
            </a:r>
            <a:r>
              <a:rPr lang="cs-CZ" sz="1800" dirty="0"/>
              <a:t>   co nejširší komplexní interpretace zkoumané lokality a její souvislostí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se strukturou soudobé společnosti a kultury.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Výzkumy:</a:t>
            </a:r>
            <a:r>
              <a:rPr lang="cs-CZ" sz="1800" dirty="0"/>
              <a:t>    Hradišťko u Davle (1958-1965)                      Hradec Králové (1968-74)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Sezimovo Ústí(1962-85)                                  Vysoké Mýto (1985-88)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Tábor (1969-71)                                                Žďár nad Sázavou (1968, 1971-73)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Spolupracoval  na vytvoření koncepce ochrany archeologických památek</a:t>
            </a:r>
          </a:p>
          <a:p>
            <a:pPr>
              <a:defRPr/>
            </a:pPr>
            <a:r>
              <a:rPr lang="cs-CZ" sz="1800" dirty="0"/>
              <a:t>1978:  Hradišťko u Davle. </a:t>
            </a:r>
          </a:p>
          <a:p>
            <a:pPr>
              <a:defRPr/>
            </a:pPr>
            <a:r>
              <a:rPr lang="cs-CZ" sz="1800" dirty="0"/>
              <a:t>1982: Středověká keramika ze Sezimova Ústí.</a:t>
            </a:r>
          </a:p>
          <a:p>
            <a:pPr>
              <a:defRPr/>
            </a:pPr>
            <a:endParaRPr lang="cs-CZ" sz="1800" dirty="0"/>
          </a:p>
        </p:txBody>
      </p:sp>
      <p:pic>
        <p:nvPicPr>
          <p:cNvPr id="4506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9" r="73645" b="34569"/>
          <a:stretch>
            <a:fillRect/>
          </a:stretch>
        </p:blipFill>
        <p:spPr bwMode="auto">
          <a:xfrm>
            <a:off x="7680986" y="279472"/>
            <a:ext cx="20589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26" r="2944"/>
          <a:stretch/>
        </p:blipFill>
        <p:spPr>
          <a:xfrm>
            <a:off x="10529455" y="4277590"/>
            <a:ext cx="1482436" cy="22414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508" y="1722726"/>
            <a:ext cx="1606898" cy="22950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"/>
          <a:stretch/>
        </p:blipFill>
        <p:spPr>
          <a:xfrm>
            <a:off x="8894389" y="4301778"/>
            <a:ext cx="1538084" cy="219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07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                                    Města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383" y="1099532"/>
            <a:ext cx="11457709" cy="58355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altLang="cs-CZ" sz="1600" b="1" dirty="0">
              <a:solidFill>
                <a:srgbClr val="FF0000"/>
              </a:solidFill>
            </a:endParaRPr>
          </a:p>
          <a:p>
            <a:r>
              <a:rPr lang="cs-CZ" altLang="cs-CZ" sz="1800" b="1" dirty="0">
                <a:solidFill>
                  <a:srgbClr val="FF0000"/>
                </a:solidFill>
              </a:rPr>
              <a:t>Po 1970:</a:t>
            </a:r>
            <a:r>
              <a:rPr lang="cs-CZ" altLang="cs-CZ" sz="1800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sledování historických jader –  </a:t>
            </a:r>
            <a:r>
              <a:rPr lang="cs-CZ" altLang="cs-CZ" sz="1800" b="1" dirty="0"/>
              <a:t>3 centra:    </a:t>
            </a:r>
            <a:r>
              <a:rPr lang="cs-CZ" altLang="cs-CZ" sz="1800" dirty="0"/>
              <a:t>1</a:t>
            </a:r>
            <a:r>
              <a:rPr lang="cs-CZ" altLang="cs-CZ" sz="1800" b="1" dirty="0"/>
              <a:t>.  </a:t>
            </a:r>
            <a:r>
              <a:rPr lang="cs-CZ" altLang="cs-CZ" sz="1800" dirty="0"/>
              <a:t>AÚ ČSAV v Praze a  Brně (s Expoziturou v Opavě) 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                2.  OSSPOP (Okr. střediska </a:t>
            </a:r>
            <a:r>
              <a:rPr lang="cs-CZ" altLang="cs-CZ" sz="1800" dirty="0" err="1"/>
              <a:t>pam</a:t>
            </a:r>
            <a:r>
              <a:rPr lang="cs-CZ" altLang="cs-CZ" sz="1800" dirty="0"/>
              <a:t>. peče a </a:t>
            </a:r>
            <a:r>
              <a:rPr lang="cs-CZ" altLang="cs-CZ" sz="1800" dirty="0" err="1"/>
              <a:t>ochr</a:t>
            </a:r>
            <a:r>
              <a:rPr lang="cs-CZ" altLang="cs-CZ" sz="1800" dirty="0"/>
              <a:t>. přírody)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                       –  Praha, Brno, Olomouc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                       –  pozdější památkové ústavy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3.  archeologické pracoviště v okresních muzeích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</a:t>
            </a:r>
            <a:r>
              <a:rPr lang="cs-CZ" altLang="cs-CZ" sz="1800" b="1" dirty="0"/>
              <a:t> Brno, Jihlava  </a:t>
            </a:r>
            <a:r>
              <a:rPr lang="cs-CZ" altLang="cs-CZ" sz="1800" dirty="0"/>
              <a:t>–   B. Novotný, V. Nekuda, Z. Měřínský, R. Procházka                                           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</a:t>
            </a:r>
            <a:r>
              <a:rPr lang="cs-CZ" altLang="cs-CZ" sz="1800" b="1" dirty="0"/>
              <a:t>Olomouc  – </a:t>
            </a:r>
            <a:r>
              <a:rPr lang="cs-CZ" altLang="cs-CZ" sz="1800" dirty="0"/>
              <a:t> V. Dohnal (Přemysl. hrad), J. Bláha (Prior), P. Michna                                     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</a:t>
            </a:r>
            <a:r>
              <a:rPr lang="cs-CZ" altLang="cs-CZ" sz="1800" b="1" dirty="0"/>
              <a:t>Opava</a:t>
            </a:r>
            <a:r>
              <a:rPr lang="cs-CZ" altLang="cs-CZ" sz="1800" dirty="0"/>
              <a:t>  –  J. Král, V. Šikulová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Po 1989:  </a:t>
            </a:r>
            <a:r>
              <a:rPr lang="cs-CZ" altLang="cs-CZ" sz="1800" dirty="0"/>
              <a:t>nové instituce:    1.  Ústavy archeologické památkové péče (ÚAPP)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2.  společnosti </a:t>
            </a:r>
            <a:r>
              <a:rPr lang="cs-CZ" altLang="cs-CZ" sz="1800" dirty="0" err="1"/>
              <a:t>Archaia</a:t>
            </a:r>
            <a:r>
              <a:rPr lang="cs-CZ" altLang="cs-CZ" sz="1800" dirty="0"/>
              <a:t>, z. </a:t>
            </a:r>
            <a:r>
              <a:rPr lang="cs-CZ" altLang="cs-CZ" sz="1800" dirty="0" err="1"/>
              <a:t>ú.</a:t>
            </a:r>
            <a:r>
              <a:rPr lang="cs-CZ" altLang="cs-CZ" sz="1800" dirty="0"/>
              <a:t>:   v Praze, Brně, Olomouci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4.  územní odborná pracoviště Národního památkového ústavu (od r. 2003)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–  archeologické oddělení:  Praha, Olomouc, Opava  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318878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8" r="3657"/>
          <a:stretch/>
        </p:blipFill>
        <p:spPr bwMode="auto">
          <a:xfrm>
            <a:off x="5166856" y="845312"/>
            <a:ext cx="4250378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07" y="4065524"/>
            <a:ext cx="4255076" cy="279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/>
          </p:cNvSpPr>
          <p:nvPr/>
        </p:nvSpPr>
        <p:spPr>
          <a:xfrm>
            <a:off x="0" y="350012"/>
            <a:ext cx="5165681" cy="990600"/>
          </a:xfrm>
          <a:prstGeom prst="rect">
            <a:avLst/>
          </a:prstGeom>
        </p:spPr>
        <p:txBody>
          <a:bodyPr lIns="68580" tIns="34290" rIns="68580" bIns="3429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16000" b="1" dirty="0"/>
              <a:t>          </a:t>
            </a:r>
            <a:r>
              <a:rPr lang="cs-CZ" altLang="cs-CZ" sz="9600" b="1" dirty="0">
                <a:solidFill>
                  <a:srgbClr val="FF0000"/>
                </a:solidFill>
              </a:rPr>
              <a:t>Komárovské hradisko </a:t>
            </a:r>
          </a:p>
          <a:p>
            <a:pPr>
              <a:defRPr/>
            </a:pPr>
            <a:r>
              <a:rPr lang="cs-CZ" altLang="cs-CZ" sz="9600" b="1" dirty="0">
                <a:solidFill>
                  <a:srgbClr val="FF0000"/>
                </a:solidFill>
              </a:rPr>
              <a:t>                       (</a:t>
            </a:r>
            <a:r>
              <a:rPr lang="cs-CZ" altLang="cs-CZ" sz="9600" b="1" dirty="0" err="1">
                <a:solidFill>
                  <a:srgbClr val="FF0000"/>
                </a:solidFill>
              </a:rPr>
              <a:t>Kylešovské</a:t>
            </a:r>
            <a:r>
              <a:rPr lang="cs-CZ" altLang="cs-CZ" sz="9600" b="1" dirty="0">
                <a:solidFill>
                  <a:srgbClr val="FF0000"/>
                </a:solidFill>
              </a:rPr>
              <a:t>) </a:t>
            </a:r>
          </a:p>
          <a:p>
            <a:pPr>
              <a:defRPr/>
            </a:pPr>
            <a:r>
              <a:rPr lang="cs-CZ" altLang="cs-CZ" sz="5250" b="1" dirty="0"/>
              <a:t>         </a:t>
            </a:r>
          </a:p>
          <a:p>
            <a:pPr>
              <a:defRPr/>
            </a:pPr>
            <a:endParaRPr lang="cs-CZ" altLang="cs-CZ" sz="2400" b="1" dirty="0"/>
          </a:p>
          <a:p>
            <a:pPr>
              <a:defRPr/>
            </a:pPr>
            <a:r>
              <a:rPr lang="cs-CZ" altLang="cs-CZ" sz="4125" b="1" dirty="0"/>
              <a:t> </a:t>
            </a:r>
          </a:p>
        </p:txBody>
      </p:sp>
      <p:pic>
        <p:nvPicPr>
          <p:cNvPr id="39942" name="Obrázek 6"/>
          <p:cNvPicPr>
            <a:picLocks noChangeAspect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6" t="2876" r="6985" b="81303"/>
          <a:stretch>
            <a:fillRect/>
          </a:stretch>
        </p:blipFill>
        <p:spPr bwMode="auto">
          <a:xfrm>
            <a:off x="9764711" y="149225"/>
            <a:ext cx="1625889" cy="214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Obrázek 7"/>
          <p:cNvPicPr>
            <a:picLocks noChangeAspect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1" t="2719" r="25009" b="54788"/>
          <a:stretch>
            <a:fillRect/>
          </a:stretch>
        </p:blipFill>
        <p:spPr bwMode="auto">
          <a:xfrm>
            <a:off x="9558049" y="4040522"/>
            <a:ext cx="2233179" cy="27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Obrázek 8"/>
          <p:cNvPicPr>
            <a:picLocks noChangeAspect="1"/>
          </p:cNvPicPr>
          <p:nvPr/>
        </p:nvPicPr>
        <p:blipFill>
          <a:blip r:embed="rId6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b="10875"/>
          <a:stretch>
            <a:fillRect/>
          </a:stretch>
        </p:blipFill>
        <p:spPr bwMode="auto">
          <a:xfrm>
            <a:off x="9461067" y="2179457"/>
            <a:ext cx="2233179" cy="176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/>
          </p:cNvSpPr>
          <p:nvPr/>
        </p:nvSpPr>
        <p:spPr>
          <a:xfrm>
            <a:off x="205483" y="1130157"/>
            <a:ext cx="4915191" cy="5727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altLang="cs-CZ" sz="1400" dirty="0"/>
              <a:t>           </a:t>
            </a:r>
          </a:p>
          <a:p>
            <a:pPr>
              <a:defRPr/>
            </a:pPr>
            <a:r>
              <a:rPr lang="cs-CZ" altLang="cs-CZ" sz="1600" b="1" dirty="0"/>
              <a:t>Výzkumy:   1946-1947:</a:t>
            </a:r>
            <a:r>
              <a:rPr lang="cs-CZ" altLang="cs-CZ" sz="1600" dirty="0"/>
              <a:t>   </a:t>
            </a:r>
            <a:r>
              <a:rPr lang="cs-CZ" altLang="cs-CZ" sz="1600" b="1" dirty="0"/>
              <a:t>Josef </a:t>
            </a:r>
            <a:r>
              <a:rPr lang="cs-CZ" altLang="cs-CZ" sz="1600" b="1" dirty="0" err="1"/>
              <a:t>Poulík</a:t>
            </a:r>
            <a:endParaRPr lang="cs-CZ" altLang="cs-CZ" sz="1600" b="1" dirty="0"/>
          </a:p>
          <a:p>
            <a:pPr marL="0" indent="0">
              <a:buNone/>
              <a:defRPr/>
            </a:pPr>
            <a:r>
              <a:rPr lang="cs-CZ" altLang="cs-CZ" sz="1600" b="1" dirty="0"/>
              <a:t>                         1962:</a:t>
            </a:r>
            <a:r>
              <a:rPr lang="cs-CZ" altLang="cs-CZ" sz="1600" dirty="0"/>
              <a:t> </a:t>
            </a:r>
            <a:r>
              <a:rPr lang="cs-CZ" altLang="cs-CZ" sz="1600" b="1" dirty="0"/>
              <a:t> Boris Novotný (publikace)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ČSZM  XI, série B, 65–80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2015 –2016:</a:t>
            </a:r>
            <a:r>
              <a:rPr lang="cs-CZ" sz="1600" dirty="0"/>
              <a:t>   </a:t>
            </a:r>
            <a:r>
              <a:rPr lang="cs-CZ" sz="1600" b="1" dirty="0"/>
              <a:t>Pavel Kouřil a Jana Gryc</a:t>
            </a:r>
          </a:p>
          <a:p>
            <a:pPr marL="0" indent="0">
              <a:buNone/>
              <a:defRPr/>
            </a:pPr>
            <a:endParaRPr lang="cs-CZ" altLang="cs-CZ" sz="1600" b="1" dirty="0"/>
          </a:p>
          <a:p>
            <a:pPr>
              <a:defRPr/>
            </a:pPr>
            <a:r>
              <a:rPr lang="cs-CZ" altLang="cs-CZ" sz="1600" b="1" dirty="0"/>
              <a:t>Opevnění:   </a:t>
            </a:r>
            <a:r>
              <a:rPr lang="cs-CZ" altLang="cs-CZ" sz="1600" dirty="0"/>
              <a:t>h</a:t>
            </a:r>
            <a:r>
              <a:rPr lang="cs-CZ" sz="1600" dirty="0"/>
              <a:t>radba roštové konstrukce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s hákovou vazbou (š. 18 m)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vnější kamenná plenta (2m)</a:t>
            </a:r>
          </a:p>
          <a:p>
            <a:pPr marL="0" indent="0">
              <a:buNone/>
              <a:defRPr/>
            </a:pPr>
            <a:endParaRPr lang="cs-CZ" altLang="cs-CZ" sz="1600" b="1" dirty="0"/>
          </a:p>
          <a:p>
            <a:pPr>
              <a:defRPr/>
            </a:pPr>
            <a:r>
              <a:rPr lang="cs-CZ" altLang="cs-CZ" sz="1600" b="1" dirty="0"/>
              <a:t>Datování:     </a:t>
            </a:r>
            <a:r>
              <a:rPr lang="cs-CZ" altLang="cs-CZ" sz="1600" dirty="0"/>
              <a:t>2. pol. 10. stol. –  11. stol.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(</a:t>
            </a:r>
            <a:r>
              <a:rPr lang="cs-CZ" altLang="cs-CZ" sz="1600" dirty="0" err="1"/>
              <a:t>dendro</a:t>
            </a:r>
            <a:r>
              <a:rPr lang="cs-CZ" altLang="cs-CZ" sz="1600" dirty="0"/>
              <a:t>: </a:t>
            </a:r>
            <a:r>
              <a:rPr lang="cs-CZ" sz="1600" dirty="0"/>
              <a:t>940 – 960)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sz="1600" b="1" dirty="0"/>
              <a:t>Nálezy:</a:t>
            </a:r>
            <a:r>
              <a:rPr lang="cs-CZ" sz="1600" dirty="0"/>
              <a:t>   doklady přítomnosti vojensko-obchodnických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1881:</a:t>
            </a:r>
            <a:r>
              <a:rPr lang="cs-CZ" sz="1600" dirty="0"/>
              <a:t>  při regulaci Opavy nelezen depot mincí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</a:t>
            </a:r>
            <a:r>
              <a:rPr lang="cs-CZ" altLang="cs-CZ" sz="1600" b="1" dirty="0"/>
              <a:t>               </a:t>
            </a:r>
            <a:endParaRPr lang="cs-CZ" sz="1600" b="1" dirty="0"/>
          </a:p>
          <a:p>
            <a:pPr>
              <a:buFontTx/>
              <a:buNone/>
              <a:defRPr/>
            </a:pPr>
            <a:r>
              <a:rPr lang="cs-CZ" altLang="cs-CZ" sz="1600" dirty="0"/>
              <a:t>       </a:t>
            </a:r>
            <a:br>
              <a:rPr lang="cs-CZ" altLang="cs-CZ" sz="1600" dirty="0"/>
            </a:b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3377211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97528" y="775855"/>
            <a:ext cx="11000508" cy="63338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200" dirty="0">
                <a:solidFill>
                  <a:srgbClr val="FF0000"/>
                </a:solidFill>
              </a:rPr>
              <a:t>4.  </a:t>
            </a:r>
            <a:r>
              <a:rPr lang="cs-CZ" altLang="cs-CZ" sz="2200" b="1" dirty="0">
                <a:solidFill>
                  <a:srgbClr val="FF0000"/>
                </a:solidFill>
              </a:rPr>
              <a:t>Poválečná archeologie</a:t>
            </a:r>
            <a:r>
              <a:rPr lang="cs-CZ" altLang="cs-CZ" sz="2200" dirty="0">
                <a:solidFill>
                  <a:srgbClr val="FF0000"/>
                </a:solidFill>
              </a:rPr>
              <a:t>:   </a:t>
            </a:r>
            <a:r>
              <a:rPr lang="cs-CZ" altLang="cs-CZ" sz="2200" b="1" dirty="0"/>
              <a:t>50. – 80/90. léta 20. stol.</a:t>
            </a:r>
            <a:r>
              <a:rPr lang="cs-CZ" altLang="cs-CZ" sz="2200" dirty="0"/>
              <a:t>:</a:t>
            </a:r>
            <a:r>
              <a:rPr lang="cs-CZ" altLang="cs-CZ" sz="2200" dirty="0">
                <a:solidFill>
                  <a:srgbClr val="FF0000"/>
                </a:solidFill>
              </a:rPr>
              <a:t>   </a:t>
            </a:r>
            <a:r>
              <a:rPr lang="cs-CZ" altLang="cs-CZ" sz="2200" dirty="0"/>
              <a:t>nové metody a přístup k pramenům </a:t>
            </a:r>
            <a:endParaRPr lang="cs-CZ" altLang="cs-CZ" sz="2200" b="1" u="sng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          Procesuální archeologie:    </a:t>
            </a:r>
            <a:r>
              <a:rPr lang="cs-CZ" altLang="cs-CZ" sz="1800" b="1" dirty="0"/>
              <a:t>50/60. léta – 80. léta 20. stol.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studium adaptace člověka na přírodní prostředí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–  </a:t>
            </a:r>
            <a:r>
              <a:rPr lang="cs-CZ" sz="1800" dirty="0"/>
              <a:t>nové paradigma (způsob řešení otázek):  poznání minulého světa nepřináší jen artefakty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–  </a:t>
            </a:r>
            <a:r>
              <a:rPr lang="cs-CZ" sz="1800" dirty="0"/>
              <a:t>hledání pravidelností (struktur), událostmi se nezabývá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–  prostor jako soubor struktur analyzovaných pomocí statisticko-matematických metod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           </a:t>
            </a:r>
            <a:r>
              <a:rPr lang="cs-CZ" altLang="cs-CZ" sz="1800" b="1" dirty="0" err="1">
                <a:solidFill>
                  <a:srgbClr val="FF0000"/>
                </a:solidFill>
              </a:rPr>
              <a:t>Postprocesuální</a:t>
            </a:r>
            <a:r>
              <a:rPr lang="cs-CZ" altLang="cs-CZ" sz="1800" b="1" dirty="0">
                <a:solidFill>
                  <a:srgbClr val="FF0000"/>
                </a:solidFill>
              </a:rPr>
              <a:t> archeologie</a:t>
            </a:r>
            <a:r>
              <a:rPr lang="cs-CZ" altLang="cs-CZ" sz="1800" dirty="0">
                <a:solidFill>
                  <a:srgbClr val="FF0000"/>
                </a:solidFill>
              </a:rPr>
              <a:t>:   </a:t>
            </a:r>
            <a:r>
              <a:rPr lang="cs-CZ" altLang="cs-CZ" sz="1800" b="1" dirty="0"/>
              <a:t>80./90. léta –  současnost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–  hledá symbolický rozměr entit (transformace)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–  krajinu chápe jako prostor interakce člověka s okolím (přetváření)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–  zaměření na jednotlivce a vliv události (</a:t>
            </a:r>
            <a:r>
              <a:rPr lang="cs-CZ" sz="1800" dirty="0"/>
              <a:t>nepřináší žádné objektivní metody, individuální přístup)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385648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/>
          </p:cNvSpPr>
          <p:nvPr>
            <p:ph sz="half" idx="4294967295"/>
          </p:nvPr>
        </p:nvSpPr>
        <p:spPr>
          <a:xfrm>
            <a:off x="130630" y="838200"/>
            <a:ext cx="6879772" cy="6019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endParaRPr lang="cs-CZ" altLang="cs-CZ" sz="1400" dirty="0"/>
          </a:p>
          <a:p>
            <a:pPr eaLnBrk="1" hangingPunct="1">
              <a:defRPr/>
            </a:pPr>
            <a:r>
              <a:rPr lang="cs-CZ" altLang="cs-CZ" sz="2000" b="1" dirty="0"/>
              <a:t>1881:   </a:t>
            </a:r>
            <a:r>
              <a:rPr lang="cs-CZ" altLang="cs-CZ" sz="2000" dirty="0"/>
              <a:t>regulace Moravice a Opavy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b="1" dirty="0"/>
              <a:t>                 </a:t>
            </a:r>
            <a:r>
              <a:rPr lang="cs-CZ" altLang="cs-CZ" sz="2000" dirty="0"/>
              <a:t>stříbrná figurka (Agnus Dei)</a:t>
            </a:r>
          </a:p>
          <a:p>
            <a:pPr>
              <a:buFontTx/>
              <a:buNone/>
              <a:defRPr/>
            </a:pPr>
            <a:r>
              <a:rPr lang="cs-CZ" altLang="cs-CZ" sz="2000" dirty="0"/>
              <a:t>                 denár Boleslava I. (929 - 967)</a:t>
            </a:r>
          </a:p>
          <a:p>
            <a:pPr>
              <a:buFontTx/>
              <a:buNone/>
              <a:defRPr/>
            </a:pPr>
            <a:r>
              <a:rPr lang="cs-CZ" altLang="cs-CZ" sz="2000" dirty="0"/>
              <a:t>                 </a:t>
            </a:r>
            <a:r>
              <a:rPr lang="cs-CZ" altLang="cs-CZ" sz="2000" dirty="0" err="1"/>
              <a:t>Oito-Adelheidské</a:t>
            </a:r>
            <a:r>
              <a:rPr lang="cs-CZ" altLang="cs-CZ" sz="2000" dirty="0"/>
              <a:t> feniky</a:t>
            </a:r>
          </a:p>
          <a:p>
            <a:pPr>
              <a:buFontTx/>
              <a:buNone/>
              <a:defRPr/>
            </a:pPr>
            <a:r>
              <a:rPr lang="cs-CZ" altLang="cs-CZ" sz="2000" dirty="0"/>
              <a:t>                 bavorský denár Jindřicha II. (985- 995) </a:t>
            </a:r>
          </a:p>
          <a:p>
            <a:pPr>
              <a:buFontTx/>
              <a:buNone/>
              <a:defRPr/>
            </a:pPr>
            <a:r>
              <a:rPr lang="cs-CZ" altLang="cs-CZ" sz="2000" dirty="0"/>
              <a:t>                 švábský denár Oty III. (983 -1002)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Hradisko:    </a:t>
            </a:r>
            <a:r>
              <a:rPr lang="cs-CZ" sz="2000" dirty="0"/>
              <a:t>dirham </a:t>
            </a:r>
            <a:r>
              <a:rPr lang="en-US" sz="2000" dirty="0"/>
              <a:t>(</a:t>
            </a:r>
            <a:r>
              <a:rPr lang="en-US" sz="2000" dirty="0" err="1"/>
              <a:t>Rukn</a:t>
            </a:r>
            <a:r>
              <a:rPr lang="en-US" sz="2000" dirty="0"/>
              <a:t> ad-</a:t>
            </a:r>
            <a:r>
              <a:rPr lang="en-US" sz="2000" dirty="0" err="1"/>
              <a:t>Dawl</a:t>
            </a:r>
            <a:r>
              <a:rPr lang="en-US" sz="2000" dirty="0"/>
              <a:t> 946–974)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</a:t>
            </a:r>
            <a:r>
              <a:rPr lang="cs-CZ" sz="2000" dirty="0"/>
              <a:t>kousek stříbra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bimetalické závaží severského původu</a:t>
            </a:r>
          </a:p>
          <a:p>
            <a:pPr eaLnBrk="1" hangingPunct="1">
              <a:buFontTx/>
              <a:buNone/>
              <a:defRPr/>
            </a:pPr>
            <a:br>
              <a:rPr lang="cs-CZ" altLang="cs-CZ" sz="1400" dirty="0"/>
            </a:br>
            <a:endParaRPr lang="cs-CZ" altLang="cs-CZ" sz="1400" dirty="0"/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5849484" y="551543"/>
            <a:ext cx="4495801" cy="857250"/>
          </a:xfrm>
          <a:prstGeom prst="rect">
            <a:avLst/>
          </a:prstGeom>
        </p:spPr>
        <p:txBody>
          <a:bodyPr lIns="68580" tIns="34290" rIns="68580" bIns="3429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3000" b="1" dirty="0">
                <a:solidFill>
                  <a:srgbClr val="FF0000"/>
                </a:solidFill>
              </a:rPr>
              <a:t>       </a:t>
            </a:r>
            <a:r>
              <a:rPr lang="cs-CZ" altLang="cs-CZ" sz="4000" b="1" dirty="0">
                <a:solidFill>
                  <a:srgbClr val="FF0000"/>
                </a:solidFill>
              </a:rPr>
              <a:t>Komárovský depot </a:t>
            </a:r>
          </a:p>
          <a:p>
            <a:pPr>
              <a:defRPr/>
            </a:pPr>
            <a:r>
              <a:rPr lang="cs-CZ" altLang="cs-CZ" sz="3000" b="1" dirty="0"/>
              <a:t>            </a:t>
            </a:r>
            <a:endParaRPr lang="cs-CZ" altLang="cs-CZ" sz="2400" b="1" dirty="0"/>
          </a:p>
        </p:txBody>
      </p:sp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482" y="1678214"/>
            <a:ext cx="6562518" cy="433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66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3"/>
          <p:cNvSpPr>
            <a:spLocks noGrp="1"/>
          </p:cNvSpPr>
          <p:nvPr>
            <p:ph type="title"/>
          </p:nvPr>
        </p:nvSpPr>
        <p:spPr>
          <a:xfrm>
            <a:off x="2819400" y="76200"/>
            <a:ext cx="6172200" cy="85725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Hrady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4909" y="933450"/>
            <a:ext cx="11707091" cy="59245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endParaRPr lang="cs-CZ" sz="1350" dirty="0"/>
          </a:p>
          <a:p>
            <a:pPr>
              <a:defRPr/>
            </a:pPr>
            <a:r>
              <a:rPr lang="cs-CZ" sz="1800" b="1" dirty="0"/>
              <a:t>Karel Hynek Mácha  </a:t>
            </a:r>
            <a:r>
              <a:rPr lang="cs-CZ" sz="1800" dirty="0"/>
              <a:t> (1810-1836)  –  Hrady spatřené (romantismus, </a:t>
            </a:r>
            <a:r>
              <a:rPr lang="cs-CZ" sz="1800" dirty="0" err="1"/>
              <a:t>skicy</a:t>
            </a:r>
            <a:r>
              <a:rPr lang="cs-CZ" sz="1800" dirty="0"/>
              <a:t>)</a:t>
            </a:r>
          </a:p>
          <a:p>
            <a:pPr>
              <a:defRPr/>
            </a:pPr>
            <a:r>
              <a:rPr lang="cs-CZ" sz="1800" b="1" dirty="0"/>
              <a:t>František Alexander </a:t>
            </a:r>
            <a:r>
              <a:rPr lang="cs-CZ" sz="1800" b="1" dirty="0" err="1"/>
              <a:t>Herber</a:t>
            </a:r>
            <a:r>
              <a:rPr lang="cs-CZ" sz="1800" dirty="0"/>
              <a:t>   (1815-1849)  –  pražský kupec, zmapoval okolo 600 hradů:  </a:t>
            </a:r>
            <a:r>
              <a:rPr lang="cs-CZ" sz="1800" dirty="0" err="1"/>
              <a:t>Böhmens</a:t>
            </a:r>
            <a:r>
              <a:rPr lang="cs-CZ" sz="1800" dirty="0"/>
              <a:t> </a:t>
            </a:r>
            <a:r>
              <a:rPr lang="cs-CZ" sz="1800" dirty="0" err="1"/>
              <a:t>Burgen</a:t>
            </a:r>
            <a:r>
              <a:rPr lang="cs-CZ" sz="1800" dirty="0"/>
              <a:t>, </a:t>
            </a:r>
            <a:r>
              <a:rPr lang="cs-CZ" sz="1800" dirty="0" err="1"/>
              <a:t>Vesten</a:t>
            </a:r>
            <a:r>
              <a:rPr lang="cs-CZ" sz="1800" dirty="0"/>
              <a:t> </a:t>
            </a:r>
            <a:r>
              <a:rPr lang="cs-CZ" sz="1800" dirty="0" err="1"/>
              <a:t>und</a:t>
            </a:r>
            <a:r>
              <a:rPr lang="cs-CZ" sz="1800" dirty="0"/>
              <a:t> </a:t>
            </a:r>
            <a:r>
              <a:rPr lang="cs-CZ" sz="1800" dirty="0" err="1"/>
              <a:t>Schlösser</a:t>
            </a:r>
            <a:r>
              <a:rPr lang="cs-CZ" sz="1800" dirty="0"/>
              <a:t>.</a:t>
            </a:r>
          </a:p>
          <a:p>
            <a:pPr>
              <a:defRPr/>
            </a:pPr>
            <a:r>
              <a:rPr lang="cs-CZ" sz="1800" b="1" dirty="0"/>
              <a:t>August Sedláček</a:t>
            </a:r>
            <a:r>
              <a:rPr lang="cs-CZ" sz="1800" dirty="0"/>
              <a:t> (1843-1926)  –   profesor v Táboře a Písku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–  1881-1926:  Hrady, zámky a tvrze království českého.     15 sv., cca 3 tis. hradů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Dobroslava Menclová </a:t>
            </a:r>
            <a:r>
              <a:rPr lang="cs-CZ" sz="1800" dirty="0"/>
              <a:t>(† 1978)  –  historička umění; 1972:  České hrady, 2 sv..</a:t>
            </a:r>
          </a:p>
          <a:p>
            <a:pPr eaLnBrk="1" hangingPunct="1"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1800" b="1" dirty="0"/>
              <a:t>Tomáš Durdík </a:t>
            </a:r>
            <a:r>
              <a:rPr lang="cs-CZ" sz="1800" dirty="0"/>
              <a:t>(† 2014)  –  1999:  Ilustrovaná encyklopedie českých hradů.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–  2001:  Středověké hrady v Čechách a na Moravě.  (s Pavlem </a:t>
            </a:r>
            <a:r>
              <a:rPr lang="cs-CZ" sz="1800" dirty="0" err="1"/>
              <a:t>Bolinou</a:t>
            </a:r>
            <a:r>
              <a:rPr lang="cs-CZ" sz="1800" dirty="0"/>
              <a:t>)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Miroslav Plaček </a:t>
            </a:r>
            <a:r>
              <a:rPr lang="cs-CZ" sz="1800" dirty="0"/>
              <a:t>–  2001: Ilustrovaná encyklopedie moravských hradů, hrádků a tvrzí.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Jiří Kohoutek </a:t>
            </a:r>
            <a:r>
              <a:rPr lang="cs-CZ" sz="1800" dirty="0"/>
              <a:t>(† 2007)  –  1995:  Hrady jihovýchodní Moravy. 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Josef Unger </a:t>
            </a:r>
            <a:r>
              <a:rPr lang="cs-CZ" sz="1800" dirty="0"/>
              <a:t> –  1985: Hrady na Pavlovských vrších (archeologické nálezy).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1994: </a:t>
            </a:r>
            <a:r>
              <a:rPr lang="cs-CZ" sz="1800" dirty="0" err="1"/>
              <a:t>Koválov</a:t>
            </a:r>
            <a:r>
              <a:rPr lang="cs-CZ" sz="1800" dirty="0"/>
              <a:t>, šlechtické sídlo z 13. století na jižní Moravě. 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Kouřil, P. – Prix, D. – </a:t>
            </a:r>
            <a:r>
              <a:rPr lang="cs-CZ" sz="1800" b="1" dirty="0" err="1"/>
              <a:t>Wihoda</a:t>
            </a:r>
            <a:r>
              <a:rPr lang="cs-CZ" sz="1800" b="1" dirty="0"/>
              <a:t>, M.  </a:t>
            </a:r>
            <a:r>
              <a:rPr lang="cs-CZ" sz="1800" dirty="0"/>
              <a:t>–  2000: Hrady českého Slezska. </a:t>
            </a:r>
          </a:p>
        </p:txBody>
      </p:sp>
    </p:spTree>
    <p:extLst>
      <p:ext uri="{BB962C8B-B14F-4D97-AF65-F5344CB8AC3E}">
        <p14:creationId xmlns:p14="http://schemas.microsoft.com/office/powerpoint/2010/main" val="1847483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Marxismus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5745" y="1325564"/>
            <a:ext cx="11596255" cy="5227636"/>
          </a:xfrm>
        </p:spPr>
        <p:txBody>
          <a:bodyPr>
            <a:normAutofit/>
          </a:bodyPr>
          <a:lstStyle/>
          <a:p>
            <a:r>
              <a:rPr lang="cs-CZ" sz="2000" b="1" dirty="0"/>
              <a:t>Československá archeologie   </a:t>
            </a:r>
            <a:r>
              <a:rPr lang="cs-CZ" sz="2000" dirty="0"/>
              <a:t>–   po r. 1948:    do terénního výzkumu výrazněji nepronikl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–   přetrvávalo kulturně-historické paradigma zaměřené na typologii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artefaktů a chronologické vztahy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–    Bohuslav </a:t>
            </a:r>
            <a:r>
              <a:rPr lang="cs-CZ" sz="2000" dirty="0" err="1"/>
              <a:t>Chropovský</a:t>
            </a:r>
            <a:r>
              <a:rPr lang="cs-CZ" sz="2000" dirty="0"/>
              <a:t>:   ředitel AÚ ČSAV v</a:t>
            </a:r>
            <a:r>
              <a:rPr lang="nl-NL" sz="2000" dirty="0"/>
              <a:t> Nitře</a:t>
            </a:r>
            <a:r>
              <a:rPr lang="cs-CZ" sz="2000" dirty="0"/>
              <a:t> (1970-1990)</a:t>
            </a:r>
          </a:p>
          <a:p>
            <a:pPr marL="0" indent="0">
              <a:buNone/>
            </a:pPr>
            <a:r>
              <a:rPr lang="cs-CZ" dirty="0"/>
              <a:t>                                             </a:t>
            </a:r>
            <a:r>
              <a:rPr lang="cs-CZ" sz="2000" dirty="0"/>
              <a:t>„</a:t>
            </a:r>
            <a:r>
              <a:rPr lang="it-IT" sz="2000" dirty="0"/>
              <a:t>Tým, že sa zistili a vedecky</a:t>
            </a:r>
            <a:r>
              <a:rPr lang="cs-CZ" sz="2000" dirty="0"/>
              <a:t> dokázali </a:t>
            </a:r>
            <a:r>
              <a:rPr lang="cs-CZ" sz="2000" dirty="0" err="1"/>
              <a:t>kultúry</a:t>
            </a:r>
            <a:r>
              <a:rPr lang="cs-CZ" sz="2000" dirty="0"/>
              <a:t> mezolitu, </a:t>
            </a:r>
            <a:r>
              <a:rPr lang="cs-CZ" sz="2000" dirty="0" err="1"/>
              <a:t>boli</a:t>
            </a:r>
            <a:r>
              <a:rPr lang="cs-CZ" sz="2000" dirty="0"/>
              <a:t> </a:t>
            </a:r>
            <a:r>
              <a:rPr lang="cs-CZ" sz="2000" dirty="0" err="1"/>
              <a:t>prekonané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</a:t>
            </a:r>
            <a:r>
              <a:rPr lang="cs-CZ" sz="2000" dirty="0" err="1"/>
              <a:t>buržoázne</a:t>
            </a:r>
            <a:r>
              <a:rPr lang="cs-CZ" sz="2000" dirty="0"/>
              <a:t> názory </a:t>
            </a:r>
            <a:r>
              <a:rPr lang="cs-CZ" sz="2000" dirty="0" err="1"/>
              <a:t>nielen</a:t>
            </a:r>
            <a:r>
              <a:rPr lang="cs-CZ" sz="2000" dirty="0"/>
              <a:t> u nás, ale aj v </a:t>
            </a:r>
            <a:r>
              <a:rPr lang="cs-CZ" sz="2000" dirty="0" err="1"/>
              <a:t>celej</a:t>
            </a:r>
            <a:r>
              <a:rPr lang="cs-CZ" sz="2000" dirty="0"/>
              <a:t> </a:t>
            </a:r>
            <a:r>
              <a:rPr lang="cs-CZ" sz="2000" dirty="0" err="1"/>
              <a:t>strednej</a:t>
            </a:r>
            <a:r>
              <a:rPr lang="cs-CZ" sz="2000" dirty="0"/>
              <a:t> </a:t>
            </a:r>
            <a:r>
              <a:rPr lang="cs-CZ" sz="2000" dirty="0" err="1"/>
              <a:t>Európe</a:t>
            </a:r>
            <a:r>
              <a:rPr lang="cs-CZ" sz="2000" dirty="0"/>
              <a:t>.“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Britská archeologie  </a:t>
            </a:r>
            <a:r>
              <a:rPr lang="cs-CZ" sz="2000" dirty="0"/>
              <a:t>–   </a:t>
            </a:r>
            <a:r>
              <a:rPr lang="cs-CZ" altLang="cs-CZ" sz="2000" b="1" dirty="0" err="1"/>
              <a:t>Gordon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Childe</a:t>
            </a:r>
            <a:r>
              <a:rPr lang="cs-CZ" altLang="cs-CZ" sz="2000" b="1" dirty="0"/>
              <a:t>   </a:t>
            </a:r>
            <a:r>
              <a:rPr lang="cs-CZ" altLang="cs-CZ" sz="2000" dirty="0"/>
              <a:t>–  australský archeolog, zavedl pojem „neolitická revoluce“</a:t>
            </a:r>
          </a:p>
          <a:p>
            <a:pPr>
              <a:buNone/>
            </a:pPr>
            <a:r>
              <a:rPr lang="cs-CZ" altLang="cs-CZ" sz="2000" dirty="0"/>
              <a:t>                                                 (1882–1957)    –    profesor archeologie v </a:t>
            </a:r>
            <a:r>
              <a:rPr lang="cs-CZ" altLang="cs-CZ" sz="2000" dirty="0" err="1"/>
              <a:t>Edinburgu</a:t>
            </a:r>
            <a:r>
              <a:rPr lang="cs-CZ" altLang="cs-CZ" sz="2000" dirty="0"/>
              <a:t> a Oxfordu </a:t>
            </a:r>
          </a:p>
          <a:p>
            <a:pPr>
              <a:buNone/>
            </a:pPr>
            <a:r>
              <a:rPr lang="cs-CZ" altLang="cs-CZ" sz="2000" dirty="0"/>
              <a:t>                                                                            –  1946:  ředitel Archeologického Institutu v Londýně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               –  1936:  „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Man </a:t>
            </a:r>
            <a:r>
              <a:rPr lang="cs-CZ" altLang="cs-CZ" sz="2000" dirty="0" err="1"/>
              <a:t>makes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himself</a:t>
            </a:r>
            <a:r>
              <a:rPr lang="cs-CZ" altLang="cs-CZ" sz="2000" dirty="0"/>
              <a:t>“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–   </a:t>
            </a:r>
            <a:r>
              <a:rPr lang="cs-CZ" altLang="cs-CZ" sz="2200" dirty="0"/>
              <a:t>základ </a:t>
            </a:r>
            <a:r>
              <a:rPr lang="cs-CZ" sz="2200" dirty="0"/>
              <a:t>moderních paradigmat:  </a:t>
            </a:r>
            <a:r>
              <a:rPr lang="cs-CZ" sz="2200" dirty="0" err="1"/>
              <a:t>procesualismus</a:t>
            </a:r>
            <a:r>
              <a:rPr lang="cs-CZ" sz="2200" dirty="0"/>
              <a:t>, </a:t>
            </a:r>
            <a:r>
              <a:rPr lang="cs-CZ" sz="2200" dirty="0" err="1"/>
              <a:t>postprocesualismus</a:t>
            </a:r>
            <a:endParaRPr lang="cs-CZ" altLang="cs-CZ" sz="2200" dirty="0"/>
          </a:p>
          <a:p>
            <a:pPr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435493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65087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Moderní historismus a jeho krize</a:t>
            </a:r>
            <a:r>
              <a:rPr lang="cs-CZ" altLang="cs-CZ" sz="3600" b="1" dirty="0">
                <a:solidFill>
                  <a:srgbClr val="FF0000"/>
                </a:solidFill>
              </a:rPr>
              <a:t> 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r>
              <a:rPr lang="cs-CZ" altLang="cs-CZ" sz="3600" b="1" dirty="0">
                <a:solidFill>
                  <a:srgbClr val="FF0000"/>
                </a:solidFill>
              </a:rPr>
              <a:t>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 1. pol. 20. stol. </a:t>
            </a:r>
            <a:r>
              <a:rPr lang="cs-CZ" altLang="cs-CZ" sz="2000" b="1" dirty="0"/>
              <a:t> 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>
          <a:xfrm>
            <a:off x="616450" y="1390650"/>
            <a:ext cx="11575550" cy="54673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Poč. 20. stol.  </a:t>
            </a:r>
            <a:r>
              <a:rPr lang="cs-CZ" altLang="cs-CZ" sz="1800" dirty="0"/>
              <a:t> –   dosavadní výklad pramenů nedovedl vysvětlit podstatu dějinného procesu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–    kritika historiografie:     1.  postrádala vědeckost (exaktnost)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2.  nedokázala formulovat pevné zákony jako přírodní vědy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3.  neměla vlastní předmět studia.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</a:t>
            </a:r>
          </a:p>
          <a:p>
            <a:pPr eaLnBrk="1" hangingPunct="1">
              <a:defRPr/>
            </a:pPr>
            <a:r>
              <a:rPr lang="cs-CZ" altLang="cs-CZ" sz="1800" b="1" dirty="0"/>
              <a:t>Metodologické debaty  </a:t>
            </a:r>
            <a:r>
              <a:rPr lang="cs-CZ" altLang="cs-CZ" sz="1800" dirty="0"/>
              <a:t>–  nejintenzivnější v německé vědě:  názor, že pochopení příčin vede k relativizaci (krize)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tzv. nová historie  </a:t>
            </a:r>
            <a:r>
              <a:rPr lang="cs-CZ" altLang="cs-CZ" sz="1800" dirty="0"/>
              <a:t>–</a:t>
            </a:r>
            <a:r>
              <a:rPr lang="cs-CZ" altLang="cs-CZ" sz="1800" b="1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nový přístup k hodnocení minulosti 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               </a:t>
            </a:r>
            <a:r>
              <a:rPr lang="cs-CZ" altLang="cs-CZ" sz="1800" dirty="0"/>
              <a:t>–  USA:     kritika tradičního politického dějepisectví a hledání nových témat: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dějiny ekonomické a sociální, přírodní podmínky, každodenní život, náboženství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–   Evropa:   dějepisectví se zaměřovalo na: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a)  </a:t>
            </a:r>
            <a:r>
              <a:rPr lang="cs-CZ" altLang="cs-CZ" sz="1800" b="1" dirty="0"/>
              <a:t>hospodářské a sociální dějiny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Henri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Pirenne</a:t>
            </a:r>
            <a:r>
              <a:rPr lang="cs-CZ" altLang="cs-CZ" sz="1800" dirty="0"/>
              <a:t>, Karl </a:t>
            </a:r>
            <a:r>
              <a:rPr lang="cs-CZ" altLang="cs-CZ" sz="1800" dirty="0" err="1"/>
              <a:t>Lamprecht</a:t>
            </a:r>
            <a:r>
              <a:rPr lang="cs-CZ" altLang="cs-CZ" sz="1800" dirty="0"/>
              <a:t>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b)  </a:t>
            </a:r>
            <a:r>
              <a:rPr lang="cs-CZ" altLang="cs-CZ" sz="1800" b="1" dirty="0"/>
              <a:t>sociologii</a:t>
            </a:r>
            <a:r>
              <a:rPr lang="cs-CZ" altLang="cs-CZ" sz="1800" dirty="0"/>
              <a:t> (Max Weber – racionální, ale nehodnotící přístup)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c)  </a:t>
            </a:r>
            <a:r>
              <a:rPr lang="cs-CZ" altLang="cs-CZ" sz="1800" b="1" dirty="0"/>
              <a:t>kulturní dějiny z hlediska filosofie, náboženství, umění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Jacob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Burckhardt</a:t>
            </a:r>
            <a:r>
              <a:rPr lang="cs-CZ" altLang="cs-CZ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2352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789709" y="76200"/>
            <a:ext cx="10792691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Francie – škola </a:t>
            </a:r>
            <a:r>
              <a:rPr lang="cs-CZ" altLang="cs-CZ" sz="3200" b="1" dirty="0" err="1">
                <a:solidFill>
                  <a:srgbClr val="FF0000"/>
                </a:solidFill>
              </a:rPr>
              <a:t>Annales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2291" name="Rectangle 5"/>
          <p:cNvSpPr>
            <a:spLocks noGrp="1" noChangeArrowheads="1"/>
          </p:cNvSpPr>
          <p:nvPr>
            <p:ph idx="1"/>
          </p:nvPr>
        </p:nvSpPr>
        <p:spPr>
          <a:xfrm>
            <a:off x="789709" y="1371600"/>
            <a:ext cx="10958946" cy="5334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dirty="0"/>
              <a:t>Obrat v nazírání na smysl historie a způsob práce s prameny i na volbu témat.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/>
              <a:t>Vznik</a:t>
            </a:r>
            <a:r>
              <a:rPr lang="cs-CZ" altLang="cs-CZ" sz="1800" dirty="0"/>
              <a:t>  –  proti tradiční historiografii, která kladla důraz na politické dějiny pojímané jako sled události bez hlubšího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pochopení, vystoupili historikové seskupení kolem francouzského odborného časopisu </a:t>
            </a:r>
            <a:r>
              <a:rPr lang="cs-CZ" altLang="cs-CZ" sz="1800" b="1" dirty="0" err="1">
                <a:solidFill>
                  <a:srgbClr val="FF0000"/>
                </a:solidFill>
              </a:rPr>
              <a:t>Annales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</a:t>
            </a:r>
            <a:r>
              <a:rPr lang="cs-CZ" altLang="cs-CZ" sz="1800" dirty="0" err="1"/>
              <a:t>Annales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d´histoire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économique</a:t>
            </a:r>
            <a:r>
              <a:rPr lang="cs-CZ" altLang="cs-CZ" sz="1800" dirty="0"/>
              <a:t> et </a:t>
            </a:r>
            <a:r>
              <a:rPr lang="cs-CZ" altLang="cs-CZ" sz="1800" dirty="0" err="1"/>
              <a:t>sociale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od 1946:   </a:t>
            </a:r>
            <a:r>
              <a:rPr lang="cs-CZ" altLang="cs-CZ" sz="1800" dirty="0" err="1"/>
              <a:t>Annales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Économies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Sociétés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Civilisations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od 1994:    </a:t>
            </a:r>
            <a:r>
              <a:rPr lang="cs-CZ" sz="1800" dirty="0" err="1"/>
              <a:t>Annales</a:t>
            </a:r>
            <a:r>
              <a:rPr lang="cs-CZ" sz="1800" dirty="0"/>
              <a:t>. </a:t>
            </a:r>
            <a:r>
              <a:rPr lang="cs-CZ" sz="1800" dirty="0" err="1"/>
              <a:t>Histoire</a:t>
            </a:r>
            <a:r>
              <a:rPr lang="cs-CZ" sz="1800" dirty="0"/>
              <a:t>, </a:t>
            </a:r>
            <a:r>
              <a:rPr lang="cs-CZ" sz="1800" dirty="0" err="1"/>
              <a:t>Sciences</a:t>
            </a:r>
            <a:r>
              <a:rPr lang="cs-CZ" sz="1800" dirty="0"/>
              <a:t> </a:t>
            </a:r>
            <a:r>
              <a:rPr lang="cs-CZ" sz="1800" dirty="0" err="1"/>
              <a:t>Sociales</a:t>
            </a: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Cíl historie   </a:t>
            </a:r>
            <a:r>
              <a:rPr lang="cs-CZ" altLang="cs-CZ" sz="1800" dirty="0"/>
              <a:t>–  přístup, který by dokázal pokrýt všechny oblasti lidské činnosti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–  interdisciplinární přístup (humanitní i přírodovědné obory)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Analisté</a:t>
            </a:r>
            <a:r>
              <a:rPr lang="cs-CZ" altLang="cs-CZ" sz="1800" dirty="0"/>
              <a:t>   –   zabývali se dějinami hospodářskými a sociálními, každodenností, historickou geografií,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mentalitami, ideologiemi, vlivem životního prostředí na člověka a společenskými jevy 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strukturami, které se vyvíjely po staletí</a:t>
            </a:r>
          </a:p>
        </p:txBody>
      </p:sp>
    </p:spTree>
    <p:extLst>
      <p:ext uri="{BB962C8B-B14F-4D97-AF65-F5344CB8AC3E}">
        <p14:creationId xmlns:p14="http://schemas.microsoft.com/office/powerpoint/2010/main" val="1227033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1094509" y="0"/>
            <a:ext cx="10515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Škola </a:t>
            </a:r>
            <a:r>
              <a:rPr lang="cs-CZ" altLang="cs-CZ" sz="3200" b="1" dirty="0" err="1">
                <a:solidFill>
                  <a:srgbClr val="FF0000"/>
                </a:solidFill>
              </a:rPr>
              <a:t>Annales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1267" name="Rectangle 5"/>
          <p:cNvSpPr>
            <a:spLocks noGrp="1" noChangeArrowheads="1"/>
          </p:cNvSpPr>
          <p:nvPr>
            <p:ph idx="1"/>
          </p:nvPr>
        </p:nvSpPr>
        <p:spPr>
          <a:xfrm>
            <a:off x="942109" y="914400"/>
            <a:ext cx="11249891" cy="59436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 altLang="cs-CZ" sz="2000" b="1" dirty="0">
                <a:solidFill>
                  <a:srgbClr val="0000FF"/>
                </a:solidFill>
              </a:rPr>
              <a:t>                                                                    I. generace  (zakladatelé)</a:t>
            </a:r>
            <a:endParaRPr lang="cs-CZ" altLang="cs-CZ" sz="2000" dirty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endParaRPr lang="cs-CZ" altLang="cs-CZ" sz="1800" dirty="0">
              <a:solidFill>
                <a:srgbClr val="0000FF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MARC BLOCH</a:t>
            </a:r>
            <a:r>
              <a:rPr lang="cs-CZ" altLang="cs-CZ" sz="1800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 –  zaměřen na středověk, působil ve Štrasburku </a:t>
            </a:r>
          </a:p>
          <a:p>
            <a:pPr>
              <a:buNone/>
            </a:pPr>
            <a:r>
              <a:rPr lang="cs-CZ" altLang="cs-CZ" sz="1800" dirty="0"/>
              <a:t>      (1866-1944)     –  od 1936 na pařížské </a:t>
            </a:r>
            <a:r>
              <a:rPr lang="cs-CZ" altLang="cs-CZ" sz="1800" dirty="0" err="1"/>
              <a:t>Sorboně</a:t>
            </a:r>
            <a:r>
              <a:rPr lang="cs-CZ" altLang="cs-CZ" sz="1800" dirty="0"/>
              <a:t>;  1944 zatčen a zastřelen gestapem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od r. 1931 s Lucienem </a:t>
            </a:r>
            <a:r>
              <a:rPr lang="cs-CZ" altLang="cs-CZ" sz="1800" dirty="0" err="1"/>
              <a:t>Febvrem</a:t>
            </a:r>
            <a:r>
              <a:rPr lang="cs-CZ" altLang="cs-CZ" sz="1800" dirty="0"/>
              <a:t> začal vydávat časopis:   </a:t>
            </a:r>
            <a:r>
              <a:rPr lang="cs-CZ" altLang="cs-CZ" sz="1800" b="1" dirty="0" err="1"/>
              <a:t>Annales</a:t>
            </a:r>
            <a:r>
              <a:rPr lang="cs-CZ" altLang="cs-CZ" sz="1800" b="1" dirty="0"/>
              <a:t> </a:t>
            </a:r>
            <a:r>
              <a:rPr lang="en-US" altLang="cs-CZ" sz="1800" b="1" dirty="0">
                <a:cs typeface="Arial" panose="020B0604020202020204" pitchFamily="34" charset="0"/>
              </a:rPr>
              <a:t>ď</a:t>
            </a:r>
            <a:r>
              <a:rPr lang="cs-CZ" altLang="cs-CZ" sz="1800" b="1" dirty="0" err="1">
                <a:cs typeface="Arial" panose="020B0604020202020204" pitchFamily="34" charset="0"/>
              </a:rPr>
              <a:t>histoire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économique</a:t>
            </a:r>
            <a:r>
              <a:rPr lang="cs-CZ" altLang="cs-CZ" sz="1800" b="1" dirty="0">
                <a:cs typeface="Arial" panose="020B0604020202020204" pitchFamily="34" charset="0"/>
              </a:rPr>
              <a:t> et </a:t>
            </a:r>
            <a:r>
              <a:rPr lang="cs-CZ" altLang="cs-CZ" sz="1800" b="1" dirty="0" err="1">
                <a:cs typeface="Arial" panose="020B0604020202020204" pitchFamily="34" charset="0"/>
              </a:rPr>
              <a:t>sociale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postavil se proti tradičnímu pojetí historie, která se soustředila na politické dějiny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a události bez vazby na příbuzné disciplíny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prosazoval tzv. </a:t>
            </a:r>
            <a:r>
              <a:rPr lang="cs-CZ" altLang="cs-CZ" sz="1800" b="1" dirty="0"/>
              <a:t>totální historii</a:t>
            </a:r>
            <a:r>
              <a:rPr lang="cs-CZ" altLang="cs-CZ" sz="1800" dirty="0"/>
              <a:t> ve smyslu komplexního přístupu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</a:t>
            </a:r>
            <a:r>
              <a:rPr lang="cs-CZ" altLang="cs-CZ" sz="1800" b="1" dirty="0"/>
              <a:t>mentalita</a:t>
            </a:r>
            <a:r>
              <a:rPr lang="cs-CZ" altLang="cs-CZ" sz="1800" dirty="0"/>
              <a:t>:  klíčový pojmem zahrnující různé projevy lidského chování, jednání a myšlení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včetně rituálů a každodenních aktivit</a:t>
            </a:r>
          </a:p>
          <a:p>
            <a:pPr eaLnBrk="1" hangingPunct="1">
              <a:buFontTx/>
              <a:buNone/>
            </a:pPr>
            <a:endParaRPr lang="en-US" altLang="cs-CZ" sz="1800" b="1" i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800" b="1" dirty="0"/>
              <a:t>Dějiny francouzského venkova</a:t>
            </a:r>
            <a:r>
              <a:rPr lang="cs-CZ" altLang="cs-CZ" sz="1800" dirty="0"/>
              <a:t> (1931)</a:t>
            </a: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Feudální společnost</a:t>
            </a:r>
            <a:r>
              <a:rPr lang="cs-CZ" altLang="cs-CZ" sz="1800" dirty="0"/>
              <a:t> (1930–1940) </a:t>
            </a: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Králové divotvůrci</a:t>
            </a:r>
            <a:r>
              <a:rPr lang="cs-CZ" altLang="cs-CZ" sz="1800" dirty="0"/>
              <a:t> (1924) – o magické léčitelské schopnosti fr. a angl. panovníků </a:t>
            </a:r>
          </a:p>
          <a:p>
            <a:pPr eaLnBrk="1" hangingPunct="1"/>
            <a:r>
              <a:rPr lang="cs-CZ" altLang="cs-CZ" sz="1800" b="1" dirty="0"/>
              <a:t>Obrana historie</a:t>
            </a:r>
            <a:r>
              <a:rPr lang="cs-CZ" altLang="cs-CZ" sz="1800" dirty="0"/>
              <a:t> – kniha úvah o dějinách (sepsaná 1940; nedokončená)</a:t>
            </a:r>
          </a:p>
          <a:p>
            <a:pPr eaLnBrk="1" hangingPunct="1"/>
            <a:r>
              <a:rPr lang="cs-CZ" altLang="cs-CZ" sz="1800" b="1" dirty="0"/>
              <a:t>Podivná porážka</a:t>
            </a:r>
            <a:r>
              <a:rPr lang="cs-CZ" altLang="cs-CZ" sz="1800" dirty="0"/>
              <a:t> – svědectví o zhroucení Francie roku 1940.</a:t>
            </a:r>
          </a:p>
        </p:txBody>
      </p:sp>
    </p:spTree>
    <p:extLst>
      <p:ext uri="{BB962C8B-B14F-4D97-AF65-F5344CB8AC3E}">
        <p14:creationId xmlns:p14="http://schemas.microsoft.com/office/powerpoint/2010/main" val="3996980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DDAA18-9B94-4CDA-A672-A2AD2566A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7" y="352425"/>
            <a:ext cx="11666483" cy="668950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cs-CZ" altLang="cs-CZ" sz="2000" b="1" u="sng" dirty="0">
                <a:solidFill>
                  <a:srgbClr val="0000FF"/>
                </a:solidFill>
              </a:rPr>
              <a:t>II. generace</a:t>
            </a:r>
            <a:r>
              <a:rPr lang="cs-CZ" altLang="cs-CZ" sz="2000" dirty="0">
                <a:solidFill>
                  <a:srgbClr val="0000FF"/>
                </a:solidFill>
              </a:rPr>
              <a:t>:</a:t>
            </a:r>
            <a:endParaRPr lang="cs-CZ" altLang="cs-CZ" sz="2000" b="1" dirty="0">
              <a:solidFill>
                <a:srgbClr val="0000FF"/>
              </a:solidFill>
            </a:endParaRPr>
          </a:p>
          <a:p>
            <a:pPr marL="0" indent="0">
              <a:buNone/>
              <a:defRPr/>
            </a:pPr>
            <a:endParaRPr lang="cs-CZ" sz="1600" b="1" dirty="0"/>
          </a:p>
          <a:p>
            <a:pPr>
              <a:defRPr/>
            </a:pPr>
            <a:r>
              <a:rPr lang="cs-CZ" sz="2200" b="1" dirty="0" err="1">
                <a:solidFill>
                  <a:srgbClr val="FF0000"/>
                </a:solidFill>
              </a:rPr>
              <a:t>Fernand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 err="1">
                <a:solidFill>
                  <a:srgbClr val="FF0000"/>
                </a:solidFill>
              </a:rPr>
              <a:t>Braudel</a:t>
            </a:r>
            <a:r>
              <a:rPr lang="cs-CZ" sz="2200" b="1" dirty="0">
                <a:solidFill>
                  <a:srgbClr val="FF0000"/>
                </a:solidFill>
              </a:rPr>
              <a:t>  </a:t>
            </a:r>
            <a:r>
              <a:rPr lang="cs-CZ" sz="2200" dirty="0"/>
              <a:t>(† 1985)   </a:t>
            </a:r>
          </a:p>
          <a:p>
            <a:pPr marL="0" indent="0">
              <a:buNone/>
              <a:defRPr/>
            </a:pPr>
            <a:r>
              <a:rPr lang="cs-CZ" sz="2200" dirty="0"/>
              <a:t>    </a:t>
            </a:r>
            <a:r>
              <a:rPr lang="cs-CZ" sz="1800" dirty="0"/>
              <a:t>–   nejvýznamnější představitel tzv. 2. generace školy </a:t>
            </a:r>
            <a:r>
              <a:rPr lang="cs-CZ" sz="1800" dirty="0" err="1"/>
              <a:t>Annales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–   1924–1932:  učil historii v Alžíru; 1932–1935:  v Paříži; </a:t>
            </a:r>
          </a:p>
          <a:p>
            <a:pPr marL="0" indent="0">
              <a:buNone/>
              <a:defRPr/>
            </a:pPr>
            <a:r>
              <a:rPr lang="cs-CZ" sz="1800" dirty="0"/>
              <a:t>         1935–1936:  s </a:t>
            </a:r>
            <a:r>
              <a:rPr lang="cs-CZ" sz="1800" dirty="0" err="1"/>
              <a:t>Lévi-Strausem</a:t>
            </a:r>
            <a:r>
              <a:rPr lang="cs-CZ" sz="1800" dirty="0"/>
              <a:t> zakládal univ. v </a:t>
            </a:r>
            <a:r>
              <a:rPr lang="cs-CZ" sz="1800" dirty="0" err="1"/>
              <a:t>Sao</a:t>
            </a:r>
            <a:r>
              <a:rPr lang="cs-CZ" sz="1800" dirty="0"/>
              <a:t> Paulu</a:t>
            </a:r>
          </a:p>
          <a:p>
            <a:pPr marL="0" indent="0">
              <a:buNone/>
              <a:defRPr/>
            </a:pPr>
            <a:r>
              <a:rPr lang="cs-CZ" sz="1800" dirty="0"/>
              <a:t>    –   </a:t>
            </a:r>
            <a:r>
              <a:rPr lang="cs-CZ" sz="1800" b="0" i="0" u="none" strike="noStrike" baseline="0" dirty="0"/>
              <a:t>studium „velkých struktur“, „dlouhého trvání“, „velkých změn“             </a:t>
            </a:r>
          </a:p>
          <a:p>
            <a:pPr marL="0" indent="0">
              <a:buNone/>
              <a:defRPr/>
            </a:pPr>
            <a:r>
              <a:rPr lang="cs-CZ" sz="1800" b="0" i="0" u="none" strike="noStrike" baseline="0" dirty="0"/>
              <a:t>    –   studium každodennosti, urbanizace, industrializace</a:t>
            </a: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pl-PL" sz="1800" dirty="0"/>
              <a:t>     „</a:t>
            </a:r>
            <a:r>
              <a:rPr lang="pl-PL" sz="1800" b="1" dirty="0"/>
              <a:t>Materiální život </a:t>
            </a:r>
            <a:r>
              <a:rPr lang="pl-PL" sz="1800" dirty="0"/>
              <a:t>to jsou lidé a věci, věci a lidé. Hmotné věci – jako jídlo, bydlení, výzbroj, </a:t>
            </a:r>
          </a:p>
          <a:p>
            <a:pPr marL="0" indent="0">
              <a:buNone/>
              <a:defRPr/>
            </a:pPr>
            <a:r>
              <a:rPr lang="pl-PL" sz="1800" dirty="0"/>
              <a:t>      luxusní zboží, nástroje, platební prostředky, vesnice a města – čili to, co člověk používá.”</a:t>
            </a:r>
          </a:p>
          <a:p>
            <a:pPr marL="0" indent="0">
              <a:buNone/>
              <a:defRPr/>
            </a:pPr>
            <a:endParaRPr lang="pl-PL" sz="1800" dirty="0"/>
          </a:p>
          <a:p>
            <a:pPr marL="0" indent="0">
              <a:buNone/>
              <a:defRPr/>
            </a:pPr>
            <a:r>
              <a:rPr lang="cs-CZ" sz="1800" b="0" u="none" strike="noStrike" baseline="0" dirty="0"/>
              <a:t>    „</a:t>
            </a:r>
            <a:r>
              <a:rPr lang="cs-CZ" sz="1800" b="1" u="none" strike="noStrike" baseline="0" dirty="0"/>
              <a:t>Každodenní život </a:t>
            </a:r>
            <a:r>
              <a:rPr lang="cs-CZ" sz="1800" b="0" u="none" strike="noStrike" baseline="0" dirty="0"/>
              <a:t>se skládá z maličkostí, kterých si v prostoru a čase jen sotva povšimneme. 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0" u="none" strike="noStrike" baseline="0" dirty="0"/>
              <a:t>Tyto maličkosti o společnosti prozrazují vše. Způsob, jakým v jednotlivých společenských vrstvách</a:t>
            </a:r>
          </a:p>
          <a:p>
            <a:pPr marL="0" indent="0">
              <a:buNone/>
              <a:defRPr/>
            </a:pPr>
            <a:r>
              <a:rPr lang="cs-CZ" sz="1800" b="0" u="none" strike="noStrike" baseline="0" dirty="0"/>
              <a:t>       lidé jedí, oblékají se či bydlí, není vůbec nahodilý.“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b="1" dirty="0"/>
          </a:p>
          <a:p>
            <a:pPr eaLnBrk="1" hangingPunct="1"/>
            <a:r>
              <a:rPr lang="cs-CZ" sz="1800" dirty="0"/>
              <a:t>Středozemní moře a středozemní svět v době Filipa II. (3 sv., 1949).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Civilizace a kapitalismus (1979–1987)</a:t>
            </a:r>
          </a:p>
          <a:p>
            <a:pPr eaLnBrk="1" hangingPunct="1"/>
            <a:r>
              <a:rPr lang="cs-CZ" altLang="cs-CZ" sz="1800" dirty="0"/>
              <a:t>Identita Francie (1987) </a:t>
            </a:r>
            <a:endParaRPr lang="cs-CZ" sz="1800" dirty="0"/>
          </a:p>
          <a:p>
            <a:r>
              <a:rPr lang="cs-CZ" sz="1800" dirty="0"/>
              <a:t>Materiální civilizace, ekonomie a kapitalismus, 15. – 18. století (1979).</a:t>
            </a:r>
            <a:endParaRPr lang="cs-CZ" sz="1800" u="none" strike="noStrike" baseline="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dirty="0"/>
          </a:p>
        </p:txBody>
      </p:sp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266855DD-2DEB-FD82-879F-F00C5D94E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193" y="194025"/>
            <a:ext cx="2730195" cy="37269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0750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ýsledek obrázku pro Le G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9" y="1682751"/>
            <a:ext cx="148272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Výsledek obrázku pro Le Goff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658938"/>
            <a:ext cx="1557338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Book cover: T&amp;ecaron;lo ve st&amp;rcaron;edov&amp;ecaron;ké kultu&amp;rcaron;e - Jacques Le Go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038600"/>
            <a:ext cx="1574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Book cover: Poslední v&amp;ecaron;ci &amp;ccaron;lov&amp;ecaron;ka: nebe, peklo, o&amp;ccaron;istec ve st&amp;rcaron;edov&amp;ecaron;ku - Peter Dinzelbacher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4038600"/>
            <a:ext cx="1574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Book cover: Zrození o&amp;ccaron;istce - Jacques Le Goff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/>
          <a:stretch>
            <a:fillRect/>
          </a:stretch>
        </p:blipFill>
        <p:spPr bwMode="auto">
          <a:xfrm>
            <a:off x="3657600" y="4038600"/>
            <a:ext cx="15382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Výsledek obrázku pro Le Gof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 r="15460"/>
          <a:stretch>
            <a:fillRect/>
          </a:stretch>
        </p:blipFill>
        <p:spPr bwMode="auto">
          <a:xfrm>
            <a:off x="1524001" y="152400"/>
            <a:ext cx="32734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Výsledek obrázku pro Le Gof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038601"/>
            <a:ext cx="16256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AutoShape 9" descr="Výsledek obrázku pro Le Goff"/>
          <p:cNvSpPr>
            <a:spLocks noChangeAspect="1" noChangeArrowheads="1"/>
          </p:cNvSpPr>
          <p:nvPr/>
        </p:nvSpPr>
        <p:spPr bwMode="auto">
          <a:xfrm>
            <a:off x="5257800" y="2209800"/>
            <a:ext cx="2343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4346" name="AutoShape 10" descr="Výsledek obrázku pro Le Goff"/>
          <p:cNvSpPr>
            <a:spLocks noChangeAspect="1" noChangeArrowheads="1"/>
          </p:cNvSpPr>
          <p:nvPr/>
        </p:nvSpPr>
        <p:spPr bwMode="auto">
          <a:xfrm>
            <a:off x="4419600" y="1219200"/>
            <a:ext cx="2343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4347" name="AutoShape 11" descr="Obálka titulu Mu&amp;zcaron;i a &amp;zcaron;eny st&amp;rcaron;edov&amp;ecaron;ku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4348" name="AutoShape 12" descr="Obálka titulu Mu&amp;zcaron;i a &amp;zcaron;eny st&amp;rcaron;edov&amp;ecaron;ku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4349" name="Picture 14" descr="Výsledek obrázku pro Le Gof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038600"/>
            <a:ext cx="1666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5" descr="Výsledek obrázku pro Le Goff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15715" r="27142" b="15714"/>
          <a:stretch>
            <a:fillRect/>
          </a:stretch>
        </p:blipFill>
        <p:spPr bwMode="auto">
          <a:xfrm>
            <a:off x="5029200" y="1682751"/>
            <a:ext cx="150653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TextovéPole 1"/>
          <p:cNvSpPr txBox="1">
            <a:spLocks noChangeArrowheads="1"/>
          </p:cNvSpPr>
          <p:nvPr/>
        </p:nvSpPr>
        <p:spPr bwMode="auto">
          <a:xfrm>
            <a:off x="5029200" y="73025"/>
            <a:ext cx="5638800" cy="138430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</a:rPr>
              <a:t>   Jacques Le Goff  </a:t>
            </a:r>
            <a:r>
              <a:rPr lang="cs-CZ" altLang="cs-CZ" sz="2000" b="1">
                <a:solidFill>
                  <a:srgbClr val="FFFF00"/>
                </a:solidFill>
              </a:rPr>
              <a:t>(</a:t>
            </a:r>
            <a:r>
              <a:rPr lang="fr-FR" altLang="cs-CZ" sz="2000" b="1">
                <a:solidFill>
                  <a:srgbClr val="FFFF00"/>
                </a:solidFill>
              </a:rPr>
              <a:t>1924 – 2014</a:t>
            </a:r>
            <a:r>
              <a:rPr lang="cs-CZ" altLang="cs-CZ" sz="2000" b="1">
                <a:solidFill>
                  <a:srgbClr val="FFFF00"/>
                </a:solidFill>
              </a:rPr>
              <a:t>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B0F0"/>
                </a:solidFill>
              </a:rPr>
              <a:t>– francouzský medievista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B0F0"/>
                </a:solidFill>
              </a:rPr>
              <a:t>– nejvýznamnější představitel tzv. nové historie – redaktor časopisu Annales</a:t>
            </a:r>
          </a:p>
        </p:txBody>
      </p:sp>
    </p:spTree>
    <p:extLst>
      <p:ext uri="{BB962C8B-B14F-4D97-AF65-F5344CB8AC3E}">
        <p14:creationId xmlns:p14="http://schemas.microsoft.com/office/powerpoint/2010/main" val="803263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2019300" y="117186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Historiografie </a:t>
            </a: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942108" y="1371600"/>
            <a:ext cx="11249891" cy="5486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/>
              <a:t>Modernisté   </a:t>
            </a:r>
            <a:r>
              <a:rPr lang="cs-CZ" altLang="cs-CZ" sz="1800" dirty="0"/>
              <a:t>–  vychází z humanismu, osvícenství a racionalismu (vědecký základ)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–  víra v pokrok, poznání a možnost pozitivního rozvoje lidí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–  politicky se ztotožňují s demokracií, t.j. systémem, který bere ohled na potřeby celé společnosti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Postmodernisté</a:t>
            </a:r>
            <a:r>
              <a:rPr lang="cs-CZ" altLang="cs-CZ" sz="1800" dirty="0"/>
              <a:t>  –  filozofické základy moderních konceptů pokládají za nebezpečné (přináší iluze, mýty, a konflikty)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–  odmítají osvícenecký racionalismus a přesvědčení, že zkoumáním historie je možné dosáhnout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objektivity a pravdy (poučení)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–  usilují o odstranění národních a politických aspektů z historického bádání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(nacionalismus považují za hlavní příčinu válek)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Principy  </a:t>
            </a:r>
            <a:r>
              <a:rPr lang="cs-CZ" altLang="cs-CZ" sz="1800" dirty="0"/>
              <a:t>–  proti zneužívání obecně přijatých pravd politickou mocí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–  neustálá změna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–  historii chápou jako plynutí nahodilostí, bez řádu, vyššího cíle a smyslu</a:t>
            </a:r>
          </a:p>
          <a:p>
            <a:pPr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893643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9090" y="152400"/>
            <a:ext cx="11152910" cy="68580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Postmoderní poznání: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 marL="0" indent="0">
              <a:buNone/>
              <a:defRPr/>
            </a:pPr>
            <a:r>
              <a:rPr lang="cs-CZ" sz="2000" b="1" dirty="0"/>
              <a:t>     </a:t>
            </a:r>
            <a:r>
              <a:rPr lang="cs-CZ" sz="2000" dirty="0"/>
              <a:t> </a:t>
            </a:r>
            <a:r>
              <a:rPr lang="cs-CZ" sz="1800" dirty="0"/>
              <a:t>–  je výlučně subjektivní (objektivistický náhled mění v konstruktivistický)</a:t>
            </a:r>
          </a:p>
          <a:p>
            <a:pPr marL="0" indent="0">
              <a:buNone/>
              <a:defRPr/>
            </a:pPr>
            <a:r>
              <a:rPr lang="cs-CZ" sz="1800" dirty="0"/>
              <a:t>      –  popírá objektivitu (neexistuje rozdíl mezi historií a fikcí)</a:t>
            </a:r>
          </a:p>
          <a:p>
            <a:pPr marL="0" indent="0">
              <a:buNone/>
              <a:defRPr/>
            </a:pPr>
            <a:r>
              <a:rPr lang="cs-CZ" sz="1800" dirty="0"/>
              <a:t>      –   koexistence více "pravd„ radikální relativismus a pluralismus </a:t>
            </a:r>
          </a:p>
          <a:p>
            <a:pPr marL="0" indent="0">
              <a:buNone/>
              <a:defRPr/>
            </a:pPr>
            <a:r>
              <a:rPr lang="cs-CZ" sz="1800" dirty="0"/>
              <a:t>      –   </a:t>
            </a:r>
            <a:r>
              <a:rPr lang="cs-CZ" sz="1800" dirty="0" err="1"/>
              <a:t>antimoderní</a:t>
            </a:r>
            <a:r>
              <a:rPr lang="cs-CZ" sz="1800" dirty="0"/>
              <a:t> postoj:  silné iracionální prvky </a:t>
            </a:r>
          </a:p>
          <a:p>
            <a:pPr marL="0" indent="0">
              <a:buNone/>
              <a:defRPr/>
            </a:pPr>
            <a:r>
              <a:rPr lang="cs-CZ" sz="1800" dirty="0"/>
              <a:t>      –  s koncem "</a:t>
            </a:r>
            <a:r>
              <a:rPr lang="cs-CZ" sz="1800" dirty="0" err="1"/>
              <a:t>metapříběhu</a:t>
            </a:r>
            <a:r>
              <a:rPr lang="cs-CZ" sz="1800" dirty="0"/>
              <a:t>" je nevyhnutelně spojen konec vědy </a:t>
            </a:r>
          </a:p>
          <a:p>
            <a:pPr marL="0" indent="0">
              <a:buNone/>
              <a:defRPr/>
            </a:pPr>
            <a:r>
              <a:rPr lang="cs-CZ" sz="1800" dirty="0"/>
              <a:t>      –  v historiografii:  přesun od makro-historie k </a:t>
            </a:r>
            <a:r>
              <a:rPr lang="cs-CZ" sz="1800" dirty="0" err="1"/>
              <a:t>mikrohistorii</a:t>
            </a:r>
            <a:r>
              <a:rPr lang="cs-CZ" sz="1800" dirty="0"/>
              <a:t> a k dějinám všedního dne (každodenního života)</a:t>
            </a:r>
          </a:p>
          <a:p>
            <a:pPr marL="0" indent="0">
              <a:buNone/>
              <a:defRPr/>
            </a:pPr>
            <a:r>
              <a:rPr lang="cs-CZ" sz="1800" dirty="0"/>
              <a:t>      –   je pozitivní v tom, že protože podporuje vynalézavost (nové věci se vždy rodí z nesouhlasu a nikoliv ze shody)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Znaky:</a:t>
            </a:r>
            <a:r>
              <a:rPr lang="cs-CZ" sz="1800" dirty="0"/>
              <a:t>    1.  Skutečnost je chápána jako výklad, který je užitečný, ale nikoliv objektivně pravdivý</a:t>
            </a:r>
          </a:p>
          <a:p>
            <a:pPr marL="0" indent="0">
              <a:buNone/>
              <a:defRPr/>
            </a:pPr>
            <a:br>
              <a:rPr lang="cs-CZ" sz="1800" dirty="0"/>
            </a:br>
            <a:r>
              <a:rPr lang="cs-CZ" sz="1800" dirty="0"/>
              <a:t>                    2.   Člověk nemůže překročit vlastní výklad skutečnosti</a:t>
            </a:r>
          </a:p>
          <a:p>
            <a:pPr marL="0" indent="0">
              <a:buNone/>
              <a:defRPr/>
            </a:pPr>
            <a:br>
              <a:rPr lang="cs-CZ" sz="1800" dirty="0"/>
            </a:br>
            <a:r>
              <a:rPr lang="cs-CZ" sz="1800" dirty="0"/>
              <a:t>                    3.  Teorie nejsou objektivní (konstrukce), ale ty vymyšlené jsou.</a:t>
            </a:r>
          </a:p>
        </p:txBody>
      </p:sp>
    </p:spTree>
    <p:extLst>
      <p:ext uri="{BB962C8B-B14F-4D97-AF65-F5344CB8AC3E}">
        <p14:creationId xmlns:p14="http://schemas.microsoft.com/office/powerpoint/2010/main" val="282078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6973"/>
            <a:ext cx="7994073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altLang="cs-CZ" sz="3200" b="1" dirty="0">
                <a:solidFill>
                  <a:srgbClr val="FF0000"/>
                </a:solidFill>
              </a:rPr>
              <a:t>První z zprávy o nálezech v českém Slezsku</a:t>
            </a:r>
            <a:br>
              <a:rPr lang="cs-CZ" alt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altLang="cs-CZ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403" y="1571945"/>
            <a:ext cx="11914598" cy="577620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3600" b="1" dirty="0">
                <a:solidFill>
                  <a:srgbClr val="FF0000"/>
                </a:solidFill>
              </a:rPr>
              <a:t>Kotouč“ u </a:t>
            </a:r>
            <a:r>
              <a:rPr lang="cs-CZ" altLang="cs-CZ" sz="3600" b="1" dirty="0" err="1">
                <a:solidFill>
                  <a:srgbClr val="FF0000"/>
                </a:solidFill>
              </a:rPr>
              <a:t>Štramberka</a:t>
            </a:r>
            <a:r>
              <a:rPr lang="cs-CZ" altLang="cs-CZ" sz="3600" b="1" dirty="0">
                <a:solidFill>
                  <a:srgbClr val="FF0000"/>
                </a:solidFill>
              </a:rPr>
              <a:t>:   </a:t>
            </a:r>
            <a:r>
              <a:rPr lang="cs-CZ" altLang="cs-CZ" sz="3600" dirty="0"/>
              <a:t>pravěké hradiště, tvrze a ves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3600" b="1" dirty="0"/>
              <a:t>     </a:t>
            </a:r>
            <a:r>
              <a:rPr lang="cs-CZ" altLang="cs-CZ" sz="3600" dirty="0"/>
              <a:t>–  1660:  spis jezuity Matěje </a:t>
            </a:r>
            <a:r>
              <a:rPr lang="cs-CZ" altLang="cs-CZ" sz="3600" dirty="0" err="1"/>
              <a:t>Tennera</a:t>
            </a:r>
            <a:r>
              <a:rPr lang="cs-CZ" altLang="cs-CZ" sz="3600" dirty="0"/>
              <a:t> - biblická „hora Olivetská“  </a:t>
            </a:r>
            <a:r>
              <a:rPr lang="cs-CZ" sz="3600" dirty="0"/>
              <a:t> </a:t>
            </a:r>
            <a:endParaRPr lang="cs-CZ" altLang="cs-CZ" sz="36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3600" dirty="0"/>
              <a:t>     –  1880:  nález čelisti neandrtálského dítěte v jeskyni Šipka </a:t>
            </a:r>
          </a:p>
          <a:p>
            <a:pPr>
              <a:lnSpc>
                <a:spcPct val="80000"/>
              </a:lnSpc>
              <a:defRPr/>
            </a:pPr>
            <a:endParaRPr lang="cs-CZ" altLang="cs-CZ" sz="36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3600" b="1" dirty="0">
                <a:solidFill>
                  <a:srgbClr val="FF0000"/>
                </a:solidFill>
              </a:rPr>
              <a:t>Holasovice:  </a:t>
            </a:r>
            <a:r>
              <a:rPr lang="cs-CZ" altLang="cs-CZ" sz="3600" dirty="0"/>
              <a:t>pravěké a centrum piastovské </a:t>
            </a:r>
            <a:r>
              <a:rPr lang="cs-CZ" altLang="cs-CZ" sz="3600" dirty="0" err="1"/>
              <a:t>kastelánie</a:t>
            </a:r>
            <a:endParaRPr lang="cs-CZ" altLang="cs-CZ" sz="36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3600" dirty="0"/>
              <a:t>      –  1812:  </a:t>
            </a:r>
            <a:r>
              <a:rPr lang="cs-CZ" altLang="cs-CZ" sz="3600" b="1" dirty="0"/>
              <a:t>Franz </a:t>
            </a:r>
            <a:r>
              <a:rPr lang="cs-CZ" altLang="cs-CZ" sz="3600" b="1" dirty="0" err="1"/>
              <a:t>Sartori</a:t>
            </a:r>
            <a:r>
              <a:rPr lang="cs-CZ" altLang="cs-CZ" sz="3600" b="1" dirty="0"/>
              <a:t> </a:t>
            </a:r>
            <a:r>
              <a:rPr lang="cs-CZ" sz="3600" dirty="0"/>
              <a:t>(† 1832)</a:t>
            </a:r>
            <a:r>
              <a:rPr lang="cs-CZ" altLang="cs-CZ" sz="3600" dirty="0"/>
              <a:t>:  nález základů kostela  </a:t>
            </a:r>
            <a:r>
              <a:rPr lang="cs-CZ" sz="3600" dirty="0"/>
              <a:t>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3600" dirty="0"/>
              <a:t>      –  1922:  </a:t>
            </a:r>
            <a:r>
              <a:rPr lang="cs-CZ" sz="3600" b="1" dirty="0"/>
              <a:t>Viktor </a:t>
            </a:r>
            <a:r>
              <a:rPr lang="cs-CZ" sz="3600" b="1" dirty="0" err="1"/>
              <a:t>Karger</a:t>
            </a:r>
            <a:r>
              <a:rPr lang="cs-CZ" sz="3600" b="1" dirty="0"/>
              <a:t>:  </a:t>
            </a:r>
            <a:r>
              <a:rPr lang="cs-CZ" sz="3600" dirty="0"/>
              <a:t>základy kostela, 7 hrobů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3600" dirty="0"/>
              <a:t>      –  1952, 1954: </a:t>
            </a:r>
            <a:r>
              <a:rPr lang="cs-CZ" sz="3600" b="1" dirty="0"/>
              <a:t>Lumír </a:t>
            </a:r>
            <a:r>
              <a:rPr lang="cs-CZ" sz="3600" b="1" dirty="0" err="1"/>
              <a:t>Jisl</a:t>
            </a:r>
            <a:r>
              <a:rPr lang="cs-CZ" sz="3600" b="1" dirty="0"/>
              <a:t>:   </a:t>
            </a:r>
            <a:r>
              <a:rPr lang="cs-CZ" sz="3600" dirty="0"/>
              <a:t>pravěké</a:t>
            </a:r>
            <a:r>
              <a:rPr lang="cs-CZ" sz="3600" b="1" dirty="0"/>
              <a:t> </a:t>
            </a:r>
            <a:r>
              <a:rPr lang="cs-CZ" sz="3600" dirty="0"/>
              <a:t>příkopy</a:t>
            </a:r>
            <a:r>
              <a:rPr lang="cs-CZ" sz="3600" b="1" dirty="0"/>
              <a:t> (</a:t>
            </a:r>
            <a:r>
              <a:rPr lang="cs-CZ" sz="3600" dirty="0"/>
              <a:t>1155 bula Hadriána IV.)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3600" dirty="0"/>
              <a:t>      –  1959:  </a:t>
            </a:r>
            <a:r>
              <a:rPr lang="cs-CZ" sz="3600" b="1" dirty="0"/>
              <a:t>Vlasta Šikulová</a:t>
            </a:r>
            <a:r>
              <a:rPr lang="cs-CZ" sz="3600" dirty="0"/>
              <a:t>:  kamenný kostel, 11 hrobů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3600" dirty="0"/>
              <a:t>      –  2011, 2016:  pracovníci NPÚ:  pohřebiště na kraji vsi, 14 hrobů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3600" b="1" dirty="0"/>
          </a:p>
          <a:p>
            <a:pPr>
              <a:lnSpc>
                <a:spcPct val="80000"/>
              </a:lnSpc>
              <a:defRPr/>
            </a:pPr>
            <a:r>
              <a:rPr lang="cs-CZ" altLang="cs-CZ" sz="3600" b="1" dirty="0">
                <a:solidFill>
                  <a:srgbClr val="FF0000"/>
                </a:solidFill>
              </a:rPr>
              <a:t>Úvalno u Krnova:  </a:t>
            </a:r>
            <a:r>
              <a:rPr lang="cs-CZ" altLang="cs-CZ" sz="3600" dirty="0"/>
              <a:t>(pravěké pohřebiště)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3600" dirty="0"/>
              <a:t>      – 1818:  kanelovaný (žlábkovaný) džbán s žárovou kremací  (</a:t>
            </a:r>
            <a:r>
              <a:rPr lang="cs-CZ" altLang="cs-CZ" sz="3600" dirty="0" err="1"/>
              <a:t>eneolit</a:t>
            </a:r>
            <a:r>
              <a:rPr lang="cs-CZ" altLang="cs-CZ" sz="3600" dirty="0"/>
              <a:t>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3600" b="1" dirty="0"/>
              <a:t>                      Franz </a:t>
            </a:r>
            <a:r>
              <a:rPr lang="cs-CZ" altLang="cs-CZ" sz="3600" b="1" dirty="0" err="1"/>
              <a:t>Sartori</a:t>
            </a:r>
            <a:r>
              <a:rPr lang="cs-CZ" altLang="cs-CZ" sz="3600" dirty="0"/>
              <a:t>:  vídeňský publicista</a:t>
            </a:r>
            <a:r>
              <a:rPr lang="cs-CZ" altLang="cs-CZ" sz="3600" b="1" dirty="0"/>
              <a:t>  </a:t>
            </a:r>
            <a:r>
              <a:rPr lang="cs-CZ" altLang="cs-CZ" sz="3600" dirty="0"/>
              <a:t>v „</a:t>
            </a:r>
            <a:r>
              <a:rPr lang="cs-CZ" altLang="cs-CZ" sz="3600" dirty="0" err="1"/>
              <a:t>Malerisches</a:t>
            </a:r>
            <a:r>
              <a:rPr lang="cs-CZ" altLang="cs-CZ" sz="3600" dirty="0"/>
              <a:t> </a:t>
            </a:r>
            <a:r>
              <a:rPr lang="cs-CZ" altLang="cs-CZ" sz="3600" dirty="0" err="1"/>
              <a:t>Taschenbuch</a:t>
            </a:r>
            <a:r>
              <a:rPr lang="cs-CZ" altLang="cs-CZ" sz="3600" dirty="0"/>
              <a:t>“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3600" dirty="0"/>
              <a:t>      – 1824:  </a:t>
            </a:r>
            <a:r>
              <a:rPr lang="cs-CZ" altLang="cs-CZ" sz="3600" b="1" dirty="0" err="1"/>
              <a:t>Albin</a:t>
            </a:r>
            <a:r>
              <a:rPr lang="cs-CZ" altLang="cs-CZ" sz="3600" b="1" dirty="0"/>
              <a:t> Heinrich</a:t>
            </a:r>
            <a:r>
              <a:rPr lang="cs-CZ" altLang="cs-CZ" sz="3600" dirty="0"/>
              <a:t>:  otec slezské archeologie  (odešel do Brna) </a:t>
            </a:r>
            <a:endParaRPr lang="cs-CZ" altLang="cs-CZ" sz="36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cs-CZ" altLang="cs-CZ" sz="3600" b="1" dirty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3200" b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32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300" dirty="0"/>
              <a:t>                    </a:t>
            </a:r>
          </a:p>
          <a:p>
            <a:pPr>
              <a:lnSpc>
                <a:spcPct val="80000"/>
              </a:lnSpc>
              <a:defRPr/>
            </a:pPr>
            <a:endParaRPr lang="cs-CZ" sz="1800" dirty="0"/>
          </a:p>
        </p:txBody>
      </p:sp>
      <p:pic>
        <p:nvPicPr>
          <p:cNvPr id="4" name="Picture 4" descr="kotou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71"/>
          <a:stretch/>
        </p:blipFill>
        <p:spPr bwMode="auto">
          <a:xfrm>
            <a:off x="8623663" y="215608"/>
            <a:ext cx="3290933" cy="20886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8" t="32962" r="38485" b="15983"/>
          <a:stretch/>
        </p:blipFill>
        <p:spPr bwMode="auto">
          <a:xfrm>
            <a:off x="8623664" y="2402642"/>
            <a:ext cx="3290933" cy="222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A6">
            <a:extLst>
              <a:ext uri="{FF2B5EF4-FFF2-40B4-BE49-F238E27FC236}">
                <a16:creationId xmlns:a16="http://schemas.microsoft.com/office/drawing/2014/main" id="{ED57D6A7-B78E-FA89-7F71-BC3B51AA5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3663" y="4684422"/>
            <a:ext cx="1475991" cy="2114259"/>
          </a:xfrm>
          <a:prstGeom prst="rect">
            <a:avLst/>
          </a:prstGeom>
        </p:spPr>
      </p:pic>
      <p:pic>
        <p:nvPicPr>
          <p:cNvPr id="6" name="Picture 8" descr="P2870c">
            <a:extLst>
              <a:ext uri="{FF2B5EF4-FFF2-40B4-BE49-F238E27FC236}">
                <a16:creationId xmlns:a16="http://schemas.microsoft.com/office/drawing/2014/main" id="{8883E935-7D3D-974B-CD77-41C966E24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83741" y="4684424"/>
            <a:ext cx="1768489" cy="2114389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346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Nové směry v archeologii</a:t>
            </a:r>
            <a:r>
              <a:rPr lang="cs-CZ" altLang="cs-CZ" dirty="0"/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26725" y="1253446"/>
            <a:ext cx="11565276" cy="560455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60. l. 20. stol.  </a:t>
            </a:r>
            <a:r>
              <a:rPr lang="cs-CZ" altLang="cs-CZ" sz="1800" dirty="0"/>
              <a:t>–   USA:  prosazování nových postupů na základě přesvědčení, že bude vyvinuta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dokonalá metoda archeologického terénního výzkumu a jeho zpracování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1962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Lewis </a:t>
            </a:r>
            <a:r>
              <a:rPr lang="cs-CZ" altLang="cs-CZ" sz="1800" b="1" dirty="0" err="1"/>
              <a:t>Binford</a:t>
            </a:r>
            <a:r>
              <a:rPr lang="cs-CZ" altLang="cs-CZ" sz="1800" dirty="0"/>
              <a:t>:   v USA definoval principy v tzv. </a:t>
            </a:r>
            <a:r>
              <a:rPr lang="cs-CZ" altLang="cs-CZ" sz="1800" b="1" u="sng" dirty="0"/>
              <a:t>procesuální archeologii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–  archeologii spojil s antropologií a prosazoval využívání přírodovědných metod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–  hledání zákonitostí a pravidel vývoje a nezájem o události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–  odklon od kulturně historického přístupu:  dříve se hledaly analogie mezi kulturami, nyní vztahy uvnitř kultur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70. léta  </a:t>
            </a:r>
            <a:r>
              <a:rPr lang="cs-CZ" altLang="cs-CZ" sz="1800" dirty="0"/>
              <a:t>–  </a:t>
            </a:r>
            <a:r>
              <a:rPr lang="cs-CZ" altLang="cs-CZ" sz="1800" b="1" dirty="0" err="1"/>
              <a:t>Colin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Renfrew</a:t>
            </a:r>
            <a:r>
              <a:rPr lang="cs-CZ" altLang="cs-CZ" sz="1800" b="1" dirty="0"/>
              <a:t>:  </a:t>
            </a:r>
            <a:r>
              <a:rPr lang="cs-CZ" altLang="cs-CZ" sz="1800" dirty="0"/>
              <a:t>v Anglii prosazoval tzv. </a:t>
            </a:r>
            <a:r>
              <a:rPr lang="cs-CZ" altLang="cs-CZ" sz="1800" b="1" u="sng" dirty="0"/>
              <a:t>novou archeologii</a:t>
            </a:r>
            <a:r>
              <a:rPr lang="cs-CZ" altLang="cs-CZ" sz="1800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–  studium kulturních procesů a hledání obecných zákonitostí lidského chování v reakci na přírodní prostředí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–  poznání funkce artefaktů v příslušných procesech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1976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David </a:t>
            </a:r>
            <a:r>
              <a:rPr lang="cs-CZ" altLang="cs-CZ" sz="1800" b="1" dirty="0" err="1"/>
              <a:t>Clarke</a:t>
            </a:r>
            <a:r>
              <a:rPr lang="cs-CZ" altLang="cs-CZ" sz="1800" b="1" dirty="0"/>
              <a:t>:   </a:t>
            </a:r>
            <a:r>
              <a:rPr lang="cs-CZ" altLang="cs-CZ" sz="1800" dirty="0"/>
              <a:t> definoval tzv. </a:t>
            </a:r>
            <a:r>
              <a:rPr lang="cs-CZ" altLang="cs-CZ" sz="1800" b="1" u="sng" dirty="0"/>
              <a:t>analytickou </a:t>
            </a:r>
            <a:r>
              <a:rPr lang="cs-CZ" altLang="cs-CZ" sz="1800" b="1" u="sng" dirty="0" err="1"/>
              <a:t>archeologi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–  omezení subjektivního pojetí a výkladu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748077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691" y="138545"/>
            <a:ext cx="82296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Postprocesuální</a:t>
            </a:r>
            <a:r>
              <a:rPr lang="cs-CZ" altLang="cs-CZ" sz="3200" b="1" dirty="0">
                <a:solidFill>
                  <a:srgbClr val="FF0000"/>
                </a:solidFill>
              </a:rPr>
              <a:t> archeologie</a:t>
            </a:r>
            <a:r>
              <a:rPr lang="cs-CZ" altLang="cs-CZ" dirty="0"/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29491" y="1335640"/>
            <a:ext cx="11762509" cy="5609690"/>
          </a:xfrm>
        </p:spPr>
        <p:txBody>
          <a:bodyPr>
            <a:normAutofit/>
          </a:bodyPr>
          <a:lstStyle/>
          <a:p>
            <a:pPr marL="609600" indent="-609600"/>
            <a:r>
              <a:rPr lang="cs-CZ" altLang="cs-CZ" sz="1800" b="1" dirty="0"/>
              <a:t>80. až 90. léta </a:t>
            </a:r>
            <a:r>
              <a:rPr lang="cs-CZ" altLang="cs-CZ" sz="1800" b="1" i="1" dirty="0"/>
              <a:t>  </a:t>
            </a:r>
            <a:r>
              <a:rPr lang="cs-CZ" altLang="cs-CZ" sz="1800" dirty="0"/>
              <a:t>–  vznikla ve Velké Británii</a:t>
            </a:r>
            <a:r>
              <a:rPr lang="cs-CZ" altLang="cs-CZ" sz="1800" b="1" i="1" dirty="0"/>
              <a:t> </a:t>
            </a:r>
            <a:r>
              <a:rPr lang="cs-CZ" altLang="cs-CZ" sz="1800" dirty="0"/>
              <a:t>jako směr ovlivněný západoevropskou postmoderní filozofií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–  postavil se proti principům vědecké objektivity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–  dějiny chápe jako nahodilý (subjektivní) sled událostí, který není řízen univerzálními zákonitostmi: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–   historické zkoumání chápe jako aktuální politický proces, v němž nejde o poznání minulosti,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ale o možnost změnit současnost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/>
            <a:r>
              <a:rPr lang="cs-CZ" altLang="cs-CZ" sz="1800" dirty="0"/>
              <a:t>2 směry:  a)  </a:t>
            </a:r>
            <a:r>
              <a:rPr lang="cs-CZ" altLang="cs-CZ" sz="1800" b="1" dirty="0"/>
              <a:t>Ian </a:t>
            </a:r>
            <a:r>
              <a:rPr lang="cs-CZ" altLang="cs-CZ" sz="1800" b="1" dirty="0" err="1"/>
              <a:t>Hodder</a:t>
            </a:r>
            <a:r>
              <a:rPr lang="cs-CZ" altLang="cs-CZ" sz="1800" dirty="0"/>
              <a:t> (Cambridge)  –   zakladatel </a:t>
            </a:r>
            <a:r>
              <a:rPr lang="cs-CZ" altLang="cs-CZ" sz="1800" b="1" dirty="0"/>
              <a:t>symbolické a strukturální (kontext.) archeologie</a:t>
            </a:r>
            <a:endParaRPr lang="cs-CZ" altLang="cs-CZ" sz="1800" dirty="0"/>
          </a:p>
          <a:p>
            <a:pPr marL="0" indent="0">
              <a:buNone/>
            </a:pPr>
            <a:r>
              <a:rPr lang="cs-CZ" altLang="cs-CZ" sz="1800" dirty="0"/>
              <a:t>                             b)  </a:t>
            </a:r>
            <a:r>
              <a:rPr lang="cs-CZ" altLang="cs-CZ" sz="1800" b="1" dirty="0"/>
              <a:t>M. </a:t>
            </a:r>
            <a:r>
              <a:rPr lang="cs-CZ" altLang="cs-CZ" sz="1800" b="1" dirty="0" err="1"/>
              <a:t>Shanks</a:t>
            </a:r>
            <a:r>
              <a:rPr lang="cs-CZ" altLang="cs-CZ" sz="1800" dirty="0"/>
              <a:t> a </a:t>
            </a:r>
            <a:r>
              <a:rPr lang="cs-CZ" altLang="cs-CZ" sz="1800" b="1" dirty="0"/>
              <a:t>C. </a:t>
            </a:r>
            <a:r>
              <a:rPr lang="cs-CZ" altLang="cs-CZ" sz="1800" b="1" dirty="0" err="1"/>
              <a:t>Tilley</a:t>
            </a:r>
            <a:r>
              <a:rPr lang="cs-CZ" altLang="cs-CZ" sz="1800" b="1" dirty="0"/>
              <a:t>,</a:t>
            </a:r>
            <a:r>
              <a:rPr lang="cs-CZ" altLang="cs-CZ" sz="1800" dirty="0"/>
              <a:t> žáci </a:t>
            </a:r>
            <a:r>
              <a:rPr lang="cs-CZ" altLang="cs-CZ" sz="1800" dirty="0" err="1"/>
              <a:t>Hoddera</a:t>
            </a:r>
            <a:r>
              <a:rPr lang="cs-CZ" altLang="cs-CZ" sz="1800" dirty="0"/>
              <a:t>  –  zakladatelé </a:t>
            </a:r>
            <a:r>
              <a:rPr lang="cs-CZ" altLang="cs-CZ" sz="1800" b="1" dirty="0"/>
              <a:t>kritické či radikální archeologie</a:t>
            </a:r>
          </a:p>
          <a:p>
            <a:pPr marL="609600" indent="-609600"/>
            <a:endParaRPr lang="cs-CZ" altLang="cs-CZ" sz="1800" b="1" u="sng" dirty="0"/>
          </a:p>
          <a:p>
            <a:pPr marL="609600" indent="-609600"/>
            <a:endParaRPr lang="cs-CZ" altLang="cs-CZ" sz="1800" b="1" u="sng" dirty="0"/>
          </a:p>
          <a:p>
            <a:pPr marL="609600" indent="-609600"/>
            <a:r>
              <a:rPr lang="cs-CZ" altLang="cs-CZ" sz="1800" b="1" dirty="0"/>
              <a:t>Spor mezi </a:t>
            </a:r>
            <a:r>
              <a:rPr lang="cs-CZ" altLang="cs-CZ" sz="1800" b="1" dirty="0" err="1"/>
              <a:t>procesualisty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postprocesualisty</a:t>
            </a:r>
            <a:r>
              <a:rPr lang="cs-CZ" altLang="cs-CZ" sz="1800" b="1" dirty="0"/>
              <a:t>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dirty="0"/>
              <a:t>v otázce, co je obecné a zákonité a nahodilé a zvláštní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                            –   </a:t>
            </a:r>
            <a:r>
              <a:rPr lang="cs-CZ" altLang="cs-CZ" sz="1800" dirty="0" err="1"/>
              <a:t>procesualisté</a:t>
            </a:r>
            <a:r>
              <a:rPr lang="cs-CZ" altLang="cs-CZ" sz="1800" dirty="0"/>
              <a:t> pokládají archeologii za vědu směřující k poznání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                            –   </a:t>
            </a:r>
            <a:r>
              <a:rPr lang="cs-CZ" altLang="cs-CZ" sz="1800" dirty="0" err="1"/>
              <a:t>postprocesualisté</a:t>
            </a:r>
            <a:r>
              <a:rPr lang="cs-CZ" altLang="cs-CZ" sz="1800" dirty="0"/>
              <a:t> nikoli </a:t>
            </a:r>
          </a:p>
        </p:txBody>
      </p:sp>
    </p:spTree>
    <p:extLst>
      <p:ext uri="{BB962C8B-B14F-4D97-AF65-F5344CB8AC3E}">
        <p14:creationId xmlns:p14="http://schemas.microsoft.com/office/powerpoint/2010/main" val="85151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Kongitivní</a:t>
            </a:r>
            <a:r>
              <a:rPr lang="cs-CZ" altLang="cs-CZ" sz="3200" b="1" dirty="0">
                <a:solidFill>
                  <a:srgbClr val="FF0000"/>
                </a:solidFill>
              </a:rPr>
              <a:t> archeologie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039091" y="1371601"/>
            <a:ext cx="11028218" cy="548639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90. léta</a:t>
            </a:r>
            <a:r>
              <a:rPr lang="cs-CZ" altLang="cs-CZ" sz="1800" dirty="0"/>
              <a:t>  –  v pozůstatcích lidské činnosti se snaží odhalit tajemství myšlenkových procesů  pradávného člověka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–   lidské myšlení chápe jako geneticky vypěstované a generacemi zakódované myšlenkové modely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</a:t>
            </a:r>
            <a:r>
              <a:rPr lang="cs-CZ" altLang="cs-CZ" sz="1800" b="1" dirty="0"/>
              <a:t>C. L. </a:t>
            </a:r>
            <a:r>
              <a:rPr lang="cs-CZ" altLang="cs-CZ" sz="1800" b="1" dirty="0" err="1"/>
              <a:t>Redman</a:t>
            </a:r>
            <a:r>
              <a:rPr lang="cs-CZ" altLang="cs-CZ" sz="1800" b="1" dirty="0"/>
              <a:t>:  </a:t>
            </a:r>
            <a:r>
              <a:rPr lang="cs-CZ" altLang="cs-CZ" sz="1800" dirty="0"/>
              <a:t>americký antropolog, rozbor těchto směrů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</a:t>
            </a:r>
            <a:r>
              <a:rPr lang="cs-CZ" altLang="cs-CZ" sz="1800" b="1" dirty="0"/>
              <a:t>D. K. Charles, J. </a:t>
            </a:r>
            <a:r>
              <a:rPr lang="cs-CZ" altLang="cs-CZ" sz="1800" b="1" dirty="0" err="1"/>
              <a:t>Bintliff</a:t>
            </a:r>
            <a:r>
              <a:rPr lang="cs-CZ" altLang="cs-CZ" sz="1800" b="1" dirty="0"/>
              <a:t>:   </a:t>
            </a:r>
            <a:r>
              <a:rPr lang="cs-CZ" altLang="cs-CZ" sz="1800" dirty="0"/>
              <a:t>výzva k větší toleranci mezi zastánci různých paradigmat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D. Austin</a:t>
            </a:r>
            <a:r>
              <a:rPr lang="cs-CZ" altLang="cs-CZ" sz="1800" dirty="0"/>
              <a:t>  –</a:t>
            </a:r>
            <a:r>
              <a:rPr lang="cs-CZ" altLang="cs-CZ" dirty="0"/>
              <a:t>  </a:t>
            </a:r>
            <a:r>
              <a:rPr lang="cs-CZ" altLang="cs-CZ" sz="1800" dirty="0"/>
              <a:t>na příkladu výzkumu anglické středověké vesnice </a:t>
            </a:r>
            <a:r>
              <a:rPr lang="cs-CZ" altLang="cs-CZ" sz="1800" dirty="0" err="1"/>
              <a:t>Wharram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Percy</a:t>
            </a:r>
            <a:r>
              <a:rPr lang="cs-CZ" altLang="cs-CZ" sz="1800" dirty="0"/>
              <a:t> doložil, že je mylné dokládat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písemnými prameny archeologická zjištění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–  vykopané půdorysy nelze přiřazovat písemně doloženým sociálním vrstvám rolníků, protože na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velikost domů působily i jiné faktory</a:t>
            </a:r>
          </a:p>
        </p:txBody>
      </p:sp>
    </p:spTree>
    <p:extLst>
      <p:ext uri="{BB962C8B-B14F-4D97-AF65-F5344CB8AC3E}">
        <p14:creationId xmlns:p14="http://schemas.microsoft.com/office/powerpoint/2010/main" val="3145487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3100" y="0"/>
            <a:ext cx="82296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Paradigma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748145" y="990600"/>
            <a:ext cx="11443855" cy="6019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Vědecké paradigma</a:t>
            </a:r>
            <a:r>
              <a:rPr lang="cs-CZ" altLang="cs-CZ" sz="1800" dirty="0"/>
              <a:t>   –  </a:t>
            </a:r>
            <a:r>
              <a:rPr lang="cs-CZ" altLang="cs-CZ" sz="1800" b="1" dirty="0"/>
              <a:t>1962:</a:t>
            </a:r>
            <a:r>
              <a:rPr lang="cs-CZ" altLang="cs-CZ" sz="1800" dirty="0"/>
              <a:t>  pojem z teorie vědeckého poznání do humanitních věd zavedl </a:t>
            </a:r>
            <a:r>
              <a:rPr lang="cs-CZ" altLang="cs-CZ" sz="1800" b="1" dirty="0">
                <a:solidFill>
                  <a:srgbClr val="FF0000"/>
                </a:solidFill>
              </a:rPr>
              <a:t>Theodor Kuhn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–   soubory otázek, které jsou v určité době považovány za důležité (hlavní badatelské koncepce)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–   jde o </a:t>
            </a:r>
            <a:r>
              <a:rPr lang="cs-CZ" sz="1800" dirty="0"/>
              <a:t>všeobecně přijímané postoje k řešení otázek kladených v určitém čase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–   základní model/</a:t>
            </a:r>
            <a:r>
              <a:rPr lang="cs-CZ" sz="1800" dirty="0" err="1"/>
              <a:t>ly</a:t>
            </a:r>
            <a:r>
              <a:rPr lang="cs-CZ" sz="1800" dirty="0"/>
              <a:t> vysvětlující teoretické a metodologické aspekty vědeckého bádání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sz="1800" b="1" dirty="0"/>
              <a:t>Struktura vědeckých revolucí </a:t>
            </a:r>
            <a:r>
              <a:rPr lang="cs-CZ" sz="1800" dirty="0"/>
              <a:t>(</a:t>
            </a:r>
            <a:r>
              <a:rPr lang="en-US" sz="1800" dirty="0"/>
              <a:t>The Structure of Scientific Revolutions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–  v práci ukázal, že myšlení se pohybuje v rámci tzv. paradigmat (disciplinárních matic) </a:t>
            </a:r>
          </a:p>
          <a:p>
            <a:pPr marL="0" indent="0">
              <a:buNone/>
              <a:defRPr/>
            </a:pPr>
            <a:r>
              <a:rPr lang="cs-CZ" sz="1800" dirty="0"/>
              <a:t>      –  modelový přístup k interpretaci (vysvětlení) dané problematiky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Nové paradigma  </a:t>
            </a:r>
            <a:r>
              <a:rPr lang="cs-CZ" sz="1800" dirty="0"/>
              <a:t>–   je vyvoláno nejasnostmi při řešení nových otázek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–   stávající teorie je v rozporu s novými daty)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Heuristika</a:t>
            </a:r>
            <a:r>
              <a:rPr lang="cs-CZ" altLang="cs-CZ" sz="1800" dirty="0"/>
              <a:t> – shromažďování pramenů není paradigmatická činnost, vysvětlování (interpretace) ano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U nás se  teoretickými otázkami v archeologii zabývá </a:t>
            </a:r>
            <a:r>
              <a:rPr lang="cs-CZ" altLang="cs-CZ" sz="1800" b="1" dirty="0"/>
              <a:t>Evžen Neústupný</a:t>
            </a:r>
            <a:r>
              <a:rPr lang="cs-CZ" altLang="cs-CZ" sz="1800" dirty="0"/>
              <a:t>.</a:t>
            </a:r>
          </a:p>
          <a:p>
            <a:pPr eaLnBrk="1" hangingPunct="1"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6123977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564" y="260349"/>
            <a:ext cx="3906982" cy="29332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65759" t="23391" r="12411" b="20359"/>
          <a:stretch/>
        </p:blipFill>
        <p:spPr>
          <a:xfrm>
            <a:off x="8618236" y="2967928"/>
            <a:ext cx="2479255" cy="3591898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637308" y="1359273"/>
            <a:ext cx="7024255" cy="4463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800" b="1" dirty="0"/>
              <a:t>Thomas Samuel Kuhn</a:t>
            </a:r>
            <a:r>
              <a:rPr lang="cs-CZ" sz="1800" dirty="0"/>
              <a:t>  –  americký postmoderní filozof, který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se zabýval dějinami poznání. V</a:t>
            </a:r>
            <a:r>
              <a:rPr lang="cs-CZ" altLang="cs-CZ" sz="1800" dirty="0"/>
              <a:t> práci </a:t>
            </a:r>
            <a:r>
              <a:rPr lang="cs-CZ" sz="1800" dirty="0"/>
              <a:t>Struktura vědeckých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revolucí (1962) uvedl, že vědecké poznatky jsou historicky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podmíněné a vyjadřují ducha té které epochy, tj. podléhají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společnému paradigmatu (z </a:t>
            </a:r>
            <a:r>
              <a:rPr lang="cs-CZ" sz="1800" dirty="0" err="1"/>
              <a:t>řec</a:t>
            </a:r>
            <a:r>
              <a:rPr lang="cs-CZ" sz="1800" dirty="0"/>
              <a:t>. para-</a:t>
            </a:r>
            <a:r>
              <a:rPr lang="cs-CZ" sz="1800" dirty="0" err="1"/>
              <a:t>deiknymi</a:t>
            </a:r>
            <a:r>
              <a:rPr lang="cs-CZ" sz="1800" dirty="0"/>
              <a:t> = ukazovati).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Paradigmata</a:t>
            </a:r>
            <a:r>
              <a:rPr lang="cs-CZ" sz="1800" dirty="0"/>
              <a:t>  –  odvozoval z děl velkých klasiků nebo velkých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objevů (nejde o jednorázové události) jako např. Newtonova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mechanika, Maxwellova formulace zákonů elektromagnetismu,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Darwinovo učení O původu druhů, Mendelův objev zákonů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dědičnosti, Einsteinova teorie relativity aj.</a:t>
            </a:r>
            <a:endParaRPr lang="cs-CZ" altLang="cs-CZ" sz="1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altLang="cs-CZ" sz="1800" dirty="0"/>
          </a:p>
          <a:p>
            <a:pPr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47178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>
          <a:xfrm>
            <a:off x="1905000" y="34925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Paradigma</a:t>
            </a:r>
            <a:endParaRPr lang="cs-CZ" alt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5019" y="990601"/>
            <a:ext cx="11000508" cy="585311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E. </a:t>
            </a:r>
            <a:r>
              <a:rPr lang="cs-CZ" sz="1800" b="1" dirty="0" err="1">
                <a:solidFill>
                  <a:srgbClr val="FF0000"/>
                </a:solidFill>
              </a:rPr>
              <a:t>Neustupný</a:t>
            </a:r>
            <a:r>
              <a:rPr lang="cs-CZ" sz="1800" b="1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  teoretické a metodologické otázky archeologie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2007: Metoda archeologie. Plzeň.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2010: Teorie archeologie. Plzeň.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„Paradigma je soubor určitých otázek vědy a odpovědí na tyto otázky, které archeolog získává při svém </a:t>
            </a:r>
          </a:p>
          <a:p>
            <a:pPr marL="0" indent="0">
              <a:buNone/>
              <a:defRPr/>
            </a:pPr>
            <a:r>
              <a:rPr lang="cs-CZ" sz="1800" b="1" dirty="0"/>
              <a:t>     odborném formování (dnes zpravidla při vysokoškolském studiu), a které později považuje za samozřejmé, </a:t>
            </a:r>
          </a:p>
          <a:p>
            <a:pPr marL="0" indent="0">
              <a:buNone/>
              <a:defRPr/>
            </a:pPr>
            <a:r>
              <a:rPr lang="cs-CZ" sz="1800" b="1" dirty="0"/>
              <a:t>     nepodléhající dalšímu ověřování. Právě proto, že si archeologové často ani neuvědomují, že nějaké paradigma </a:t>
            </a:r>
          </a:p>
          <a:p>
            <a:pPr marL="0" indent="0">
              <a:buNone/>
              <a:defRPr/>
            </a:pPr>
            <a:r>
              <a:rPr lang="cs-CZ" sz="1800" b="1" dirty="0"/>
              <a:t>     mají, je paradigmatické určení vědeckých postojů  velmi významným faktorem při studiu kontinuity a </a:t>
            </a:r>
          </a:p>
          <a:p>
            <a:pPr marL="0" indent="0">
              <a:buNone/>
              <a:defRPr/>
            </a:pPr>
            <a:r>
              <a:rPr lang="cs-CZ" sz="1800" b="1" dirty="0"/>
              <a:t>     diskontinuity ve vědě.“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M. </a:t>
            </a:r>
            <a:r>
              <a:rPr lang="cs-CZ" altLang="cs-CZ" sz="1800" b="1" dirty="0" err="1">
                <a:solidFill>
                  <a:srgbClr val="FF0000"/>
                </a:solidFill>
              </a:rPr>
              <a:t>Gojda</a:t>
            </a:r>
            <a:r>
              <a:rPr lang="cs-CZ" altLang="cs-CZ" sz="1800" b="1" dirty="0">
                <a:solidFill>
                  <a:srgbClr val="FF0000"/>
                </a:solidFill>
              </a:rPr>
              <a:t> – E. </a:t>
            </a:r>
            <a:r>
              <a:rPr lang="cs-CZ" altLang="cs-CZ" sz="1800" b="1" dirty="0" err="1">
                <a:solidFill>
                  <a:srgbClr val="FF0000"/>
                </a:solidFill>
              </a:rPr>
              <a:t>Neustupný</a:t>
            </a:r>
            <a:r>
              <a:rPr lang="cs-CZ" altLang="cs-CZ" sz="1800" b="1" dirty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„Za paradigma se označuje všeobecně přijímaný způsob teoretického myšlení a metodologických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postupů, jakýsi rámec, který určuje převládající klima ve vědě po určité období. Ke změně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paradigmatu dochází obvykle tehdy, když se vynoří nějaký jev, který je dobově standardními způsoby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uvažování a navyklými způsoby praxe obtížně řešitelný. Teoretické východiska charakteristická pro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paradigma jsou považována za tak evidentní, že nebývají svými tvůrci jednoznačně formulována –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k tomu dochází spíše až po nástupu paradigmatu nového.“</a:t>
            </a:r>
          </a:p>
          <a:p>
            <a:pPr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583506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29144" y="0"/>
            <a:ext cx="10654146" cy="1143001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Archeologické paradigma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19200"/>
            <a:ext cx="11582400" cy="5638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Romantické</a:t>
            </a:r>
            <a:r>
              <a:rPr lang="cs-CZ" altLang="cs-CZ" sz="1800" dirty="0"/>
              <a:t>   –  18/19. stol.; hledání původu národů (Keltů, Germánů, Slovanů) na základě archeologických a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historických pramenů (národní identita).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Evolucionistické</a:t>
            </a:r>
            <a:r>
              <a:rPr lang="cs-CZ" altLang="cs-CZ" sz="1800" dirty="0"/>
              <a:t>   –  konec 19. až poč. 20. stol.; hledání původu (evoluce) člověka (Darwinovy teorie)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–  datování artefaktů podle morfologicko-typologické klasifikace (vyvíjely se jako živé organismy)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Kulturně historické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otázky původu, rozšíření kultur (migrace jako událost)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–  formální vlastnosti památek eviduje v soupisech a mapách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(artefakty jako doklad události – výroba, použití, zánik)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</a:t>
            </a:r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Procesuální</a:t>
            </a:r>
            <a:r>
              <a:rPr lang="cs-CZ" altLang="cs-CZ" sz="1800" b="1" dirty="0"/>
              <a:t>   </a:t>
            </a:r>
            <a:r>
              <a:rPr lang="cs-CZ" altLang="cs-CZ" sz="1800" dirty="0"/>
              <a:t>–   2. p. 20. stol.; sledování objektivních zákonitostí (adaptací), využívání přírodovědných </a:t>
            </a:r>
            <a:r>
              <a:rPr lang="cs-CZ" altLang="cs-CZ" sz="1800" dirty="0" err="1"/>
              <a:t>mětod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–   nejvlivnější směr:  Nová archeologie: L. </a:t>
            </a:r>
            <a:r>
              <a:rPr lang="cs-CZ" altLang="cs-CZ" sz="1800" dirty="0" err="1"/>
              <a:t>Binford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 err="1">
                <a:solidFill>
                  <a:srgbClr val="FF0000"/>
                </a:solidFill>
              </a:rPr>
              <a:t>Postprocesuální</a:t>
            </a:r>
            <a:r>
              <a:rPr lang="cs-CZ" altLang="cs-CZ" sz="1800" dirty="0"/>
              <a:t>   –   80. léta 20. stol.; vliv postmoderní filozofie, odmítání objektivních zákonitostí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–   důraz na symbolickou podstatou artefaktů (myšlení </a:t>
            </a:r>
            <a:r>
              <a:rPr lang="cs-CZ" altLang="cs-CZ" sz="1800"/>
              <a:t>lidí) </a:t>
            </a:r>
            <a:endParaRPr lang="cs-CZ" altLang="cs-CZ" sz="1800" dirty="0"/>
          </a:p>
          <a:p>
            <a:pPr eaLnBrk="1" hangingPunct="1"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968105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77091" y="928254"/>
            <a:ext cx="11914909" cy="592974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>
                <a:solidFill>
                  <a:srgbClr val="FF0000"/>
                </a:solidFill>
              </a:rPr>
              <a:t>           </a:t>
            </a:r>
            <a:r>
              <a:rPr lang="cs-CZ" sz="1800" b="1" dirty="0"/>
              <a:t>Starožitnický zájem o zvláštní předměty: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</a:t>
            </a:r>
            <a:r>
              <a:rPr lang="cs-CZ" sz="1800" b="1" dirty="0">
                <a:solidFill>
                  <a:srgbClr val="FF0000"/>
                </a:solidFill>
              </a:rPr>
              <a:t>Karel Josef </a:t>
            </a:r>
            <a:r>
              <a:rPr lang="cs-CZ" sz="1800" b="1" dirty="0" err="1">
                <a:solidFill>
                  <a:srgbClr val="FF0000"/>
                </a:solidFill>
              </a:rPr>
              <a:t>Biener</a:t>
            </a:r>
            <a:r>
              <a:rPr lang="cs-CZ" sz="1800" b="1" dirty="0">
                <a:solidFill>
                  <a:srgbClr val="FF0000"/>
                </a:solidFill>
              </a:rPr>
              <a:t>, rytíř z </a:t>
            </a:r>
            <a:r>
              <a:rPr lang="cs-CZ" sz="1800" b="1" dirty="0" err="1">
                <a:solidFill>
                  <a:srgbClr val="FF0000"/>
                </a:solidFill>
              </a:rPr>
              <a:t>Bienenberka</a:t>
            </a:r>
            <a:r>
              <a:rPr lang="cs-CZ" sz="1800" b="1" dirty="0">
                <a:solidFill>
                  <a:srgbClr val="FF0000"/>
                </a:solidFill>
              </a:rPr>
              <a:t>   </a:t>
            </a:r>
            <a:r>
              <a:rPr lang="cs-CZ" sz="1800" dirty="0"/>
              <a:t>–  „</a:t>
            </a:r>
            <a:r>
              <a:rPr lang="cs-CZ" sz="1800" b="1" dirty="0"/>
              <a:t>otec české archeologie</a:t>
            </a:r>
            <a:r>
              <a:rPr lang="cs-CZ" sz="1800" dirty="0"/>
              <a:t>“, inženýr (stavba hradeb Josefova a Hradce Králové)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–  prováděl vlastní vykopávky a shromáždil první archeologickou sbírku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</a:t>
            </a:r>
            <a:r>
              <a:rPr lang="cs-CZ" sz="1800" b="1" dirty="0"/>
              <a:t>1773</a:t>
            </a:r>
            <a:r>
              <a:rPr lang="cs-CZ" sz="1800" dirty="0"/>
              <a:t> – přehled pravěkých nálezů v Čechách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</a:t>
            </a:r>
            <a:r>
              <a:rPr lang="cs-CZ" sz="1800" b="1" dirty="0"/>
              <a:t>1778 </a:t>
            </a:r>
            <a:r>
              <a:rPr lang="cs-CZ" sz="1800" dirty="0"/>
              <a:t>– první spis o českých starožitnostech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</a:t>
            </a:r>
            <a:r>
              <a:rPr lang="cs-CZ" sz="1800" b="1" dirty="0">
                <a:solidFill>
                  <a:srgbClr val="FF0000"/>
                </a:solidFill>
              </a:rPr>
              <a:t>Josef Dobrovský   </a:t>
            </a:r>
            <a:r>
              <a:rPr lang="cs-CZ" sz="1800" dirty="0"/>
              <a:t>–   historik, filolog, představitel první generace národního obrození (obraz nejstarších dějin) </a:t>
            </a:r>
          </a:p>
          <a:p>
            <a:pPr marL="0" indent="0">
              <a:buNone/>
              <a:defRPr/>
            </a:pPr>
            <a:r>
              <a:rPr lang="cs-CZ" sz="1800" dirty="0"/>
              <a:t>           (1753 – 1829)       –   archeologické památky pojímal jako plnohodnotné historické prameny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</a:t>
            </a:r>
            <a:r>
              <a:rPr lang="cs-CZ" sz="1800" b="1" dirty="0"/>
              <a:t>1786</a:t>
            </a:r>
            <a:r>
              <a:rPr lang="cs-CZ" sz="1800" dirty="0"/>
              <a:t>:   určení žárových hrobů z doby žel. u Hořína (první zveřejněná studie tohoto druhu)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</a:t>
            </a:r>
            <a:r>
              <a:rPr lang="cs-CZ" sz="1800" b="1" dirty="0"/>
              <a:t>1769</a:t>
            </a:r>
            <a:r>
              <a:rPr lang="cs-CZ" sz="1800" dirty="0"/>
              <a:t>:  </a:t>
            </a:r>
            <a:r>
              <a:rPr lang="cs-CZ" sz="1800" b="1" dirty="0"/>
              <a:t>Soukromé společnost nauk </a:t>
            </a:r>
            <a:r>
              <a:rPr lang="cs-CZ" sz="1800" dirty="0"/>
              <a:t>(spoluzakladatel)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</a:t>
            </a:r>
            <a:r>
              <a:rPr lang="cs-CZ" sz="1800" b="1" dirty="0"/>
              <a:t>1784</a:t>
            </a:r>
            <a:r>
              <a:rPr lang="cs-CZ" sz="1800" dirty="0"/>
              <a:t>:  </a:t>
            </a:r>
            <a:r>
              <a:rPr lang="cs-CZ" sz="1800" b="1" dirty="0"/>
              <a:t>Královská česká společnost nauk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Johan Hyacint Arnold 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1802/3:  </a:t>
            </a:r>
            <a:r>
              <a:rPr lang="cs-CZ" altLang="cs-CZ" sz="1800" dirty="0"/>
              <a:t> první archeologický výzkum mohyl u Lochovic na </a:t>
            </a:r>
            <a:r>
              <a:rPr lang="cs-CZ" altLang="cs-CZ" sz="1800" dirty="0" err="1"/>
              <a:t>Hořovicku</a:t>
            </a:r>
            <a:r>
              <a:rPr lang="cs-CZ" altLang="cs-CZ" sz="1800" dirty="0"/>
              <a:t> z doby bronzové</a:t>
            </a:r>
            <a:endParaRPr lang="cs-CZ" sz="1800" b="1" dirty="0">
              <a:solidFill>
                <a:srgbClr val="FF0000"/>
              </a:solidFill>
            </a:endParaRPr>
          </a:p>
          <a:p>
            <a:r>
              <a:rPr lang="cs-CZ" sz="1800" b="1" dirty="0">
                <a:solidFill>
                  <a:srgbClr val="FF0000"/>
                </a:solidFill>
              </a:rPr>
              <a:t>Matyáš Kalina z </a:t>
            </a:r>
            <a:r>
              <a:rPr lang="cs-CZ" sz="1800" b="1" dirty="0" err="1">
                <a:solidFill>
                  <a:srgbClr val="FF0000"/>
                </a:solidFill>
              </a:rPr>
              <a:t>Jäthensteinu</a:t>
            </a:r>
            <a:r>
              <a:rPr lang="cs-CZ" sz="1800" b="1" dirty="0"/>
              <a:t> </a:t>
            </a:r>
            <a:r>
              <a:rPr lang="cs-CZ" sz="1800" dirty="0"/>
              <a:t>(1772-1848)  –  právník, zájem o původ Slovanů: vykopávky na Slánsku </a:t>
            </a:r>
          </a:p>
          <a:p>
            <a:r>
              <a:rPr lang="cs-CZ" sz="1800" b="1" dirty="0">
                <a:solidFill>
                  <a:srgbClr val="FF0000"/>
                </a:solidFill>
              </a:rPr>
              <a:t>Václav </a:t>
            </a:r>
            <a:r>
              <a:rPr lang="cs-CZ" sz="1800" b="1" dirty="0" err="1">
                <a:solidFill>
                  <a:srgbClr val="FF0000"/>
                </a:solidFill>
              </a:rPr>
              <a:t>Krolmus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(1790-1861)  –  1836:  vydal první knihu o české archeologii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1" y="0"/>
            <a:ext cx="10307782" cy="1163349"/>
          </a:xfrm>
        </p:spPr>
        <p:txBody>
          <a:bodyPr>
            <a:normAutofit fontScale="90000"/>
          </a:bodyPr>
          <a:lstStyle/>
          <a:p>
            <a:br>
              <a:rPr lang="cs-CZ" altLang="cs-CZ" sz="2400" dirty="0">
                <a:solidFill>
                  <a:srgbClr val="FF0000"/>
                </a:solidFill>
              </a:rPr>
            </a:br>
            <a:r>
              <a:rPr lang="cs-CZ" altLang="cs-CZ" sz="2400" dirty="0">
                <a:solidFill>
                  <a:srgbClr val="FF0000"/>
                </a:solidFill>
              </a:rPr>
              <a:t>                                  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Romantické osvícenectví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2700" b="1" dirty="0">
                <a:solidFill>
                  <a:srgbClr val="FF0000"/>
                </a:solidFill>
              </a:rPr>
              <a:t>                                        </a:t>
            </a:r>
            <a:r>
              <a:rPr lang="cs-CZ" altLang="cs-CZ" sz="2200" b="1" dirty="0">
                <a:solidFill>
                  <a:srgbClr val="FF0000"/>
                </a:solidFill>
              </a:rPr>
              <a:t>1 fáze národního obrození:  18. – 1. pol. 19. stol.</a:t>
            </a:r>
          </a:p>
        </p:txBody>
      </p:sp>
    </p:spTree>
    <p:extLst>
      <p:ext uri="{BB962C8B-B14F-4D97-AF65-F5344CB8AC3E}">
        <p14:creationId xmlns:p14="http://schemas.microsoft.com/office/powerpoint/2010/main" val="1411205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1094509" y="14288"/>
            <a:ext cx="7516091" cy="1143000"/>
          </a:xfrm>
        </p:spPr>
        <p:txBody>
          <a:bodyPr/>
          <a:lstStyle/>
          <a:p>
            <a:br>
              <a:rPr lang="cs-CZ" altLang="cs-CZ" sz="2400" dirty="0">
                <a:solidFill>
                  <a:srgbClr val="FF0000"/>
                </a:solidFill>
              </a:rPr>
            </a:br>
            <a:r>
              <a:rPr lang="cs-CZ" altLang="cs-CZ" sz="2400" dirty="0">
                <a:solidFill>
                  <a:srgbClr val="FF0000"/>
                </a:solidFill>
              </a:rPr>
              <a:t>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Romantické osvícenectví – národní obrození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2400" b="1" dirty="0">
                <a:solidFill>
                  <a:srgbClr val="FF0000"/>
                </a:solidFill>
              </a:rPr>
              <a:t>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konec 18. – 1. pol. 19. stol.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idx="1"/>
          </p:nvPr>
        </p:nvSpPr>
        <p:spPr>
          <a:xfrm>
            <a:off x="498764" y="1281544"/>
            <a:ext cx="11374581" cy="556216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altLang="cs-CZ" sz="2200" b="1" dirty="0">
                <a:solidFill>
                  <a:srgbClr val="FF0000"/>
                </a:solidFill>
              </a:rPr>
              <a:t>František Palacký</a:t>
            </a:r>
            <a:r>
              <a:rPr lang="cs-CZ" altLang="cs-CZ" sz="2200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(1798 – 1876) </a:t>
            </a:r>
            <a:endParaRPr lang="cs-CZ" altLang="cs-CZ" sz="1800" dirty="0"/>
          </a:p>
          <a:p>
            <a:pPr>
              <a:buFontTx/>
              <a:buNone/>
              <a:defRPr/>
            </a:pPr>
            <a:r>
              <a:rPr lang="cs-CZ" altLang="cs-CZ" sz="1800" dirty="0"/>
              <a:t>      –  </a:t>
            </a:r>
            <a:r>
              <a:rPr lang="cs-CZ" altLang="cs-CZ" sz="1800" b="1" dirty="0"/>
              <a:t>Dějiny národu českého </a:t>
            </a:r>
            <a:r>
              <a:rPr lang="cs-CZ" altLang="cs-CZ" sz="1800" dirty="0"/>
              <a:t>(5 sv., 1848-1872):   formulace národního programu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–  syntéza romantického a osvícenského pojetí dějin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–  j</a:t>
            </a:r>
            <a:r>
              <a:rPr lang="cs-CZ" sz="1800" dirty="0"/>
              <a:t>ako jeden z prvních využíval archeologické poznatky (skeptický)  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</a:t>
            </a:r>
            <a:r>
              <a:rPr lang="cs-CZ" sz="1800" dirty="0"/>
              <a:t>„Stařiny, ježto v lůně vlasti </a:t>
            </a:r>
            <a:r>
              <a:rPr lang="cs-CZ" sz="1800" dirty="0" err="1"/>
              <a:t>tytýž</a:t>
            </a:r>
            <a:r>
              <a:rPr lang="cs-CZ" sz="1800" dirty="0"/>
              <a:t> se vykopávají, umějí sice mluviti ke </a:t>
            </a:r>
            <a:r>
              <a:rPr lang="cs-CZ" sz="1800" dirty="0" err="1"/>
              <a:t>znateli</a:t>
            </a:r>
            <a:r>
              <a:rPr lang="cs-CZ" sz="1800" dirty="0"/>
              <a:t>, </a:t>
            </a:r>
          </a:p>
          <a:p>
            <a:pPr marL="0" indent="0">
              <a:buNone/>
              <a:defRPr/>
            </a:pPr>
            <a:r>
              <a:rPr lang="cs-CZ" sz="1800" dirty="0"/>
              <a:t>           ale zřídkakdy udati mohou věk a původ svůj“ (Palacký 1848)</a:t>
            </a:r>
          </a:p>
          <a:p>
            <a:pPr marL="0" indent="0">
              <a:buNone/>
              <a:defRPr/>
            </a:pPr>
            <a:r>
              <a:rPr lang="cs-CZ" sz="1800" dirty="0"/>
              <a:t>     –  psal o pohřbívání nebo slovanském oděv</a:t>
            </a:r>
            <a:endParaRPr lang="cs-CZ" altLang="cs-CZ" sz="1800" dirty="0"/>
          </a:p>
          <a:p>
            <a:pPr>
              <a:buFontTx/>
              <a:buNone/>
              <a:defRPr/>
            </a:pPr>
            <a:r>
              <a:rPr lang="cs-CZ" altLang="cs-CZ" sz="1800" dirty="0"/>
              <a:t>     –  </a:t>
            </a:r>
            <a:r>
              <a:rPr lang="cs-CZ" altLang="cs-CZ" sz="1800" b="1" dirty="0"/>
              <a:t>1842</a:t>
            </a:r>
            <a:r>
              <a:rPr lang="cs-CZ" altLang="cs-CZ" sz="1800" dirty="0"/>
              <a:t>:  dosáhl osamostatnění archeologické sbírky v NM (za kustoda prosadil Josefa Vojtěcha </a:t>
            </a:r>
            <a:r>
              <a:rPr lang="cs-CZ" altLang="cs-CZ" sz="1800" dirty="0" err="1"/>
              <a:t>Hellicha</a:t>
            </a:r>
            <a:r>
              <a:rPr lang="cs-CZ" altLang="cs-CZ" sz="1800" dirty="0"/>
              <a:t>)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–   </a:t>
            </a:r>
            <a:r>
              <a:rPr lang="cs-CZ" altLang="cs-CZ" sz="1800" b="1" dirty="0"/>
              <a:t>1843</a:t>
            </a:r>
            <a:r>
              <a:rPr lang="cs-CZ" altLang="cs-CZ" sz="1800" dirty="0"/>
              <a:t>: vznikla první oborová instituce: </a:t>
            </a:r>
            <a:r>
              <a:rPr lang="cs-CZ" altLang="cs-CZ" sz="1800" b="1" dirty="0"/>
              <a:t>Archeologický sbor musejní Společnosti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>
              <a:defRPr/>
            </a:pPr>
            <a:r>
              <a:rPr lang="cs-CZ" altLang="cs-CZ" sz="2200" b="1" dirty="0">
                <a:solidFill>
                  <a:srgbClr val="FF0000"/>
                </a:solidFill>
              </a:rPr>
              <a:t>Pavel Josef Šafařík</a:t>
            </a:r>
            <a:r>
              <a:rPr lang="cs-CZ" altLang="cs-CZ" sz="2200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(1795 – 1861)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položil základy slovanské archeologie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filolog, práce o slovanské historii, kultuře a národopisu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–  Slovanské starožitnosti. Praha 1837, 1865.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– 1833:  působil v Praze, redakční práce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– 1841:  kustod Univerzitní knihovny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</p:txBody>
      </p:sp>
      <p:pic>
        <p:nvPicPr>
          <p:cNvPr id="2458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657" y="629947"/>
            <a:ext cx="2077679" cy="260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r="20799" b="40630"/>
          <a:stretch>
            <a:fillRect/>
          </a:stretch>
        </p:blipFill>
        <p:spPr bwMode="auto">
          <a:xfrm>
            <a:off x="8945113" y="4217834"/>
            <a:ext cx="1858766" cy="25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181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idx="1"/>
          </p:nvPr>
        </p:nvSpPr>
        <p:spPr>
          <a:xfrm>
            <a:off x="526473" y="800677"/>
            <a:ext cx="11665527" cy="64087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1802 </a:t>
            </a:r>
            <a:r>
              <a:rPr lang="cs-CZ" altLang="cs-CZ" sz="2000" dirty="0">
                <a:solidFill>
                  <a:srgbClr val="FF0000"/>
                </a:solidFill>
              </a:rPr>
              <a:t>– </a:t>
            </a:r>
            <a:r>
              <a:rPr lang="cs-CZ" altLang="cs-CZ" sz="2000" b="1" dirty="0">
                <a:solidFill>
                  <a:srgbClr val="FF0000"/>
                </a:solidFill>
              </a:rPr>
              <a:t>Gymnasijní muzeum v Těšíně:</a:t>
            </a:r>
            <a:r>
              <a:rPr lang="cs-CZ" altLang="cs-CZ" sz="2000" b="1" dirty="0"/>
              <a:t>  </a:t>
            </a:r>
            <a:r>
              <a:rPr lang="cs-CZ" altLang="cs-CZ" sz="2000" dirty="0"/>
              <a:t>Veřejné c. k. </a:t>
            </a:r>
            <a:r>
              <a:rPr lang="cs-CZ" altLang="cs-CZ" sz="2000" dirty="0" err="1"/>
              <a:t>Šeršnikovo</a:t>
            </a:r>
            <a:r>
              <a:rPr lang="cs-CZ" altLang="cs-CZ" sz="2000" dirty="0"/>
              <a:t> muzeum (první v habsburské monarchii)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                      podle matematického muzea 1722 v Klementinu</a:t>
            </a:r>
            <a:endParaRPr lang="cs-CZ" altLang="cs-CZ" sz="2000" b="1" dirty="0"/>
          </a:p>
          <a:p>
            <a:pPr>
              <a:defRPr/>
            </a:pPr>
            <a:r>
              <a:rPr lang="cs-CZ" altLang="cs-CZ" sz="1800" b="1" dirty="0"/>
              <a:t>Leopold Jan </a:t>
            </a:r>
            <a:r>
              <a:rPr lang="cs-CZ" altLang="cs-CZ" sz="1800" b="1" dirty="0" err="1"/>
              <a:t>Šeršník</a:t>
            </a:r>
            <a:r>
              <a:rPr lang="cs-CZ" altLang="cs-CZ" sz="1800" b="1" dirty="0"/>
              <a:t> </a:t>
            </a:r>
            <a:r>
              <a:rPr lang="cs-CZ" altLang="cs-CZ" sz="1800" dirty="0"/>
              <a:t>(1747-1814)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ovlivněn osvícenstvím a Josefem Dobrovským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studoval gymnázium v Těšíně, pak v Olomouci a Praze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po studiích učil na gymnáziu v Těšíně (sbírka zkamenělin, mamutí kel)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–  </a:t>
            </a:r>
            <a:r>
              <a:rPr lang="cs-CZ" altLang="cs-CZ" sz="1800" b="1" dirty="0"/>
              <a:t>1802</a:t>
            </a:r>
            <a:r>
              <a:rPr lang="cs-CZ" altLang="cs-CZ" sz="1800" dirty="0"/>
              <a:t>:  otevřel muzeum v bývalém gymnáziu, kde uspořádal sbírky,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které vystavoval ve vitrínách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přírodniny (měkkýši, zkameněliny, mořští pavouci, brouci, aj.)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geometrické, fyzikální a astronomické přístroje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historický materiál:  zbraně, mince, medaile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knihovna:  část v polském Těšíně, část v NM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po smrti se o muzeum a knihovnu starala nadace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</a:t>
            </a:r>
            <a:r>
              <a:rPr lang="cs-CZ" altLang="cs-CZ" sz="1800" b="1" dirty="0"/>
              <a:t>1914</a:t>
            </a:r>
            <a:r>
              <a:rPr lang="cs-CZ" altLang="cs-CZ" sz="1800" dirty="0"/>
              <a:t>:  muzeum sloučeno s německým městským muzeem (budova chátrala)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78" y="2036619"/>
            <a:ext cx="2444013" cy="31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81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66800" y="562986"/>
            <a:ext cx="10945091" cy="6985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/>
              <a:t>V Rakousku-</a:t>
            </a:r>
            <a:r>
              <a:rPr lang="cs-CZ" altLang="cs-CZ" sz="2000" dirty="0" err="1"/>
              <a:t>uhersku</a:t>
            </a:r>
            <a:r>
              <a:rPr lang="cs-CZ" altLang="cs-CZ" sz="2000" dirty="0"/>
              <a:t> záchranu archeologických památek zajišťovala také nově vznikající muzea:</a:t>
            </a:r>
            <a:endParaRPr lang="cs-CZ" altLang="cs-CZ" sz="2000" b="1" dirty="0"/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    1807</a:t>
            </a:r>
            <a:r>
              <a:rPr lang="cs-CZ" altLang="cs-CZ" sz="2000" dirty="0"/>
              <a:t> – </a:t>
            </a:r>
            <a:r>
              <a:rPr lang="cs-CZ" altLang="cs-CZ" sz="2000" b="1" dirty="0"/>
              <a:t>Národní muzeum v Pešti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    1811 </a:t>
            </a:r>
            <a:r>
              <a:rPr lang="cs-CZ" altLang="cs-CZ" sz="2000" dirty="0"/>
              <a:t>– </a:t>
            </a:r>
            <a:r>
              <a:rPr lang="cs-CZ" altLang="cs-CZ" sz="2000" b="1" dirty="0" err="1"/>
              <a:t>Joaneum</a:t>
            </a:r>
            <a:r>
              <a:rPr lang="cs-CZ" altLang="cs-CZ" sz="2000" b="1" dirty="0"/>
              <a:t> ve Štýrském Hradci </a:t>
            </a:r>
            <a:r>
              <a:rPr lang="cs-CZ" altLang="cs-CZ" sz="2000" dirty="0"/>
              <a:t>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Zemská muzea</a:t>
            </a:r>
            <a:r>
              <a:rPr lang="cs-CZ" altLang="cs-CZ" sz="2000" dirty="0"/>
              <a:t>  –  vznikala po jejich vzoru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–  orientovala se na získávání předmětů archeologické povahy a prehistorické bádání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1814:</a:t>
            </a:r>
            <a:r>
              <a:rPr lang="cs-CZ" altLang="cs-CZ" sz="2000" dirty="0">
                <a:solidFill>
                  <a:srgbClr val="FF0000"/>
                </a:solidFill>
              </a:rPr>
              <a:t>  </a:t>
            </a:r>
            <a:r>
              <a:rPr lang="cs-CZ" altLang="cs-CZ" sz="2000" b="1" dirty="0"/>
              <a:t>Gymnazijní muzeum v Opavě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1817:</a:t>
            </a:r>
            <a:r>
              <a:rPr lang="cs-CZ" altLang="cs-CZ" sz="2000" dirty="0">
                <a:solidFill>
                  <a:srgbClr val="FF0000"/>
                </a:solidFill>
              </a:rPr>
              <a:t>  </a:t>
            </a:r>
            <a:r>
              <a:rPr lang="cs-CZ" altLang="cs-CZ" sz="2000" b="1" dirty="0"/>
              <a:t>Františkovo muzeum v Brně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1818:</a:t>
            </a:r>
            <a:r>
              <a:rPr lang="cs-CZ" altLang="cs-CZ" sz="2000" dirty="0">
                <a:solidFill>
                  <a:srgbClr val="FF0000"/>
                </a:solidFill>
              </a:rPr>
              <a:t>  </a:t>
            </a:r>
            <a:r>
              <a:rPr lang="cs-CZ" altLang="cs-CZ" sz="2000" b="1" dirty="0"/>
              <a:t>Národní muzeum v Praze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Zájem o starožitné památky „ukryté pod zemí“ podnítil: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</a:t>
            </a:r>
            <a:r>
              <a:rPr lang="cs-CZ" altLang="cs-CZ" sz="2000" b="1" dirty="0"/>
              <a:t>1841  </a:t>
            </a:r>
            <a:r>
              <a:rPr lang="cs-CZ" altLang="cs-CZ" sz="2000" dirty="0"/>
              <a:t>–  vznikl:    </a:t>
            </a:r>
            <a:r>
              <a:rPr lang="cs-CZ" altLang="cs-CZ" sz="2000" b="1" dirty="0"/>
              <a:t>Archeologický sbor Společnosti Národního muzea</a:t>
            </a:r>
            <a:r>
              <a:rPr lang="cs-CZ" altLang="cs-CZ" sz="2000" dirty="0"/>
              <a:t> 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</a:t>
            </a:r>
            <a:r>
              <a:rPr lang="cs-CZ" altLang="cs-CZ" sz="2000" b="1" dirty="0"/>
              <a:t>1850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výuka:  </a:t>
            </a:r>
            <a:r>
              <a:rPr lang="cs-CZ" altLang="cs-CZ" sz="2000" b="1" dirty="0"/>
              <a:t> archeologie na Karlově univerzitě v Praze</a:t>
            </a:r>
          </a:p>
          <a:p>
            <a:pPr marL="0" indent="0">
              <a:buNone/>
              <a:defRPr/>
            </a:pPr>
            <a:r>
              <a:rPr lang="cs-CZ" altLang="cs-CZ" sz="2000" b="1" dirty="0"/>
              <a:t>     1854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</a:t>
            </a:r>
            <a:r>
              <a:rPr lang="cs-CZ" altLang="cs-CZ" sz="2000" dirty="0"/>
              <a:t> ediční činnost: Archeologický sbor začal vydávat „</a:t>
            </a:r>
            <a:r>
              <a:rPr lang="cs-CZ" altLang="cs-CZ" sz="2000" b="1" dirty="0"/>
              <a:t>Památky archeologické a místopisné</a:t>
            </a:r>
            <a:r>
              <a:rPr lang="cs-CZ" altLang="cs-CZ" sz="2000" dirty="0"/>
              <a:t>“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(první odborný časopis ve střední Evropě)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64486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2726" y="429491"/>
            <a:ext cx="11499274" cy="62622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2600" b="1" dirty="0">
                <a:solidFill>
                  <a:srgbClr val="FF0000"/>
                </a:solidFill>
              </a:rPr>
              <a:t>Jan Erazim </a:t>
            </a:r>
            <a:r>
              <a:rPr lang="cs-CZ" altLang="cs-CZ" sz="2600" b="1" dirty="0" err="1">
                <a:solidFill>
                  <a:srgbClr val="FF0000"/>
                </a:solidFill>
              </a:rPr>
              <a:t>Vocel</a:t>
            </a:r>
            <a:r>
              <a:rPr lang="cs-CZ" altLang="cs-CZ" sz="2600" b="1" dirty="0">
                <a:solidFill>
                  <a:srgbClr val="FF0000"/>
                </a:solidFill>
              </a:rPr>
              <a:t>  </a:t>
            </a:r>
            <a:r>
              <a:rPr lang="cs-CZ" altLang="cs-CZ" sz="2200" dirty="0"/>
              <a:t>(1803 – 1871)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1850</a:t>
            </a:r>
            <a:r>
              <a:rPr lang="cs-CZ" altLang="cs-CZ" sz="2000" dirty="0"/>
              <a:t>   –   první český mimořádný prof. archeologie a dějin umění (</a:t>
            </a:r>
            <a:r>
              <a:rPr lang="cs-CZ" sz="2000" dirty="0"/>
              <a:t>Karlo-Ferdinandova univerzita)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000" dirty="0"/>
              <a:t>                –   </a:t>
            </a:r>
            <a:r>
              <a:rPr lang="cs-CZ" altLang="cs-CZ" sz="2000" dirty="0"/>
              <a:t>studium a výuka archeologie „křesťanské“ (po jeho smrti zanikla)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1854</a:t>
            </a:r>
            <a:r>
              <a:rPr lang="cs-CZ" altLang="cs-CZ" sz="2000" dirty="0"/>
              <a:t>   –   založil časopis Památky archeologické (PA)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Zavedl pojem:     „</a:t>
            </a:r>
            <a:r>
              <a:rPr lang="cs-CZ" altLang="cs-CZ" sz="2000" b="1" dirty="0"/>
              <a:t>česká archeologie křesťanská</a:t>
            </a:r>
            <a:r>
              <a:rPr lang="cs-CZ" altLang="cs-CZ" sz="2000" dirty="0"/>
              <a:t>“ </a:t>
            </a:r>
            <a:r>
              <a:rPr lang="cs-CZ" altLang="cs-CZ" sz="2000" b="1" dirty="0"/>
              <a:t> </a:t>
            </a:r>
            <a:r>
              <a:rPr lang="cs-CZ" altLang="cs-CZ" sz="2000" dirty="0"/>
              <a:t>(pro 10. stol.)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První definoval:   </a:t>
            </a:r>
            <a:r>
              <a:rPr lang="cs-CZ" altLang="cs-CZ" sz="2000" b="1" dirty="0"/>
              <a:t>Program středověké archeologie</a:t>
            </a:r>
            <a:r>
              <a:rPr lang="cs-CZ" altLang="cs-CZ" sz="2000" dirty="0"/>
              <a:t>: </a:t>
            </a:r>
            <a:endParaRPr lang="cs-CZ" altLang="cs-CZ" sz="2000" b="1" dirty="0"/>
          </a:p>
          <a:p>
            <a:pPr marL="0" indent="0">
              <a:buNone/>
              <a:defRPr/>
            </a:pPr>
            <a:r>
              <a:rPr lang="cs-CZ" altLang="cs-CZ" sz="2000" b="1" dirty="0"/>
              <a:t>     </a:t>
            </a:r>
            <a:r>
              <a:rPr lang="cs-CZ" altLang="cs-CZ" sz="1800" b="1" dirty="0"/>
              <a:t>„Účel české archeologie křesťanského věku jest, pomocí starobylých památek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utvořiti pravdivý obraz života Čechův ve středním věku“.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(Česká archeologie křesťanského věku, ČNM 24, 1850, 541-555)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dirty="0"/>
              <a:t>1866-1868:  </a:t>
            </a:r>
            <a:r>
              <a:rPr lang="cs-CZ" altLang="cs-CZ" sz="2000" b="1" dirty="0"/>
              <a:t>Pravěk země české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–  protipól Šafaříkových Starožitností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–  kmenové uspořádání Čech (hradiště řadil ke kmenům)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</p:txBody>
      </p:sp>
      <p:pic>
        <p:nvPicPr>
          <p:cNvPr id="25604" name="Picture 5" descr="220px-Jan_Vil%C3%ADmek_-_Jan_Erazim_Voce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962" y="2365015"/>
            <a:ext cx="2306783" cy="34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2292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6567</Words>
  <Application>Microsoft Office PowerPoint</Application>
  <PresentationFormat>Širokoúhlá obrazovka</PresentationFormat>
  <Paragraphs>703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1" baseType="lpstr">
      <vt:lpstr>Arial</vt:lpstr>
      <vt:lpstr>Arial Narrow</vt:lpstr>
      <vt:lpstr>Calibri</vt:lpstr>
      <vt:lpstr>Calibri Light</vt:lpstr>
      <vt:lpstr>Motiv Office</vt:lpstr>
      <vt:lpstr>Základy archeologie </vt:lpstr>
      <vt:lpstr>          Teoreticko-metodologická východiska</vt:lpstr>
      <vt:lpstr>Prezentace aplikace PowerPoint</vt:lpstr>
      <vt:lpstr>    První z zprávy o nálezech v českém Slezsku </vt:lpstr>
      <vt:lpstr>                                                 Romantické osvícenectví                                          1 fáze národního obrození:  18. – 1. pol. 19. stol.</vt:lpstr>
      <vt:lpstr>             Romantické osvícenectví – národní obrození                                konec 18. – 1. pol. 19. stol.</vt:lpstr>
      <vt:lpstr>Prezentace aplikace PowerPoint</vt:lpstr>
      <vt:lpstr>Prezentace aplikace PowerPoint</vt:lpstr>
      <vt:lpstr>Prezentace aplikace PowerPoint</vt:lpstr>
      <vt:lpstr>                                Romantické osvícenectví                                      2 fáze národního obrození:   2. pol. 19. stol.</vt:lpstr>
      <vt:lpstr>                                                                                 Gollova škola </vt:lpstr>
      <vt:lpstr>Prezentace aplikace PowerPoint</vt:lpstr>
      <vt:lpstr>Prezentace aplikace PowerPoint</vt:lpstr>
      <vt:lpstr>                                 Pozitivistická archeologie                                                 (1850 - 1890)</vt:lpstr>
      <vt:lpstr>Prezentace aplikace PowerPoint</vt:lpstr>
      <vt:lpstr>                   Expozice „Pravěk Čech“</vt:lpstr>
      <vt:lpstr>                          Německo – tradiční archeologie   </vt:lpstr>
      <vt:lpstr>Prezentace aplikace PowerPoint</vt:lpstr>
      <vt:lpstr>Prezentace aplikace PowerPoint</vt:lpstr>
      <vt:lpstr>                        Meziválečná archeologie                                                              1918 – 1938</vt:lpstr>
      <vt:lpstr>                             Výzkum Pražského hradu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                                 Vesnice</vt:lpstr>
      <vt:lpstr>Prezentace aplikace PowerPoint</vt:lpstr>
      <vt:lpstr>                                    Města</vt:lpstr>
      <vt:lpstr>Prezentace aplikace PowerPoint</vt:lpstr>
      <vt:lpstr>Prezentace aplikace PowerPoint</vt:lpstr>
      <vt:lpstr>                           Hrady</vt:lpstr>
      <vt:lpstr>                              Marxismus</vt:lpstr>
      <vt:lpstr>                          Moderní historismus a jeho krize                                                1. pol. 20. stol.  </vt:lpstr>
      <vt:lpstr>                                   Francie – škola Annales</vt:lpstr>
      <vt:lpstr>                                          Škola Annales</vt:lpstr>
      <vt:lpstr>Prezentace aplikace PowerPoint</vt:lpstr>
      <vt:lpstr>Prezentace aplikace PowerPoint</vt:lpstr>
      <vt:lpstr>                               Historiografie </vt:lpstr>
      <vt:lpstr>Prezentace aplikace PowerPoint</vt:lpstr>
      <vt:lpstr>                     Nové směry v archeologii </vt:lpstr>
      <vt:lpstr>                      Postprocesuální archeologie </vt:lpstr>
      <vt:lpstr>                          Kongitivní archeologie </vt:lpstr>
      <vt:lpstr>                                    Paradigma</vt:lpstr>
      <vt:lpstr>Prezentace aplikace PowerPoint</vt:lpstr>
      <vt:lpstr>                                     Paradigma</vt:lpstr>
      <vt:lpstr>                               Archeologické paradigma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archeologie </dc:title>
  <dc:creator>Kuklova</dc:creator>
  <cp:lastModifiedBy>Markéta Tymonová</cp:lastModifiedBy>
  <cp:revision>142</cp:revision>
  <dcterms:created xsi:type="dcterms:W3CDTF">2021-01-30T11:23:30Z</dcterms:created>
  <dcterms:modified xsi:type="dcterms:W3CDTF">2024-03-06T17:11:41Z</dcterms:modified>
</cp:coreProperties>
</file>