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1" r:id="rId4"/>
    <p:sldId id="272" r:id="rId5"/>
    <p:sldId id="379" r:id="rId6"/>
    <p:sldId id="286" r:id="rId7"/>
    <p:sldId id="316" r:id="rId8"/>
    <p:sldId id="318" r:id="rId9"/>
    <p:sldId id="319" r:id="rId10"/>
    <p:sldId id="320" r:id="rId11"/>
    <p:sldId id="315" r:id="rId12"/>
    <p:sldId id="313" r:id="rId13"/>
    <p:sldId id="273" r:id="rId14"/>
    <p:sldId id="291" r:id="rId15"/>
    <p:sldId id="287" r:id="rId16"/>
    <p:sldId id="289" r:id="rId17"/>
    <p:sldId id="301" r:id="rId18"/>
    <p:sldId id="302" r:id="rId19"/>
    <p:sldId id="290" r:id="rId20"/>
    <p:sldId id="321" r:id="rId21"/>
    <p:sldId id="284" r:id="rId22"/>
    <p:sldId id="380" r:id="rId23"/>
    <p:sldId id="378" r:id="rId24"/>
    <p:sldId id="308" r:id="rId25"/>
    <p:sldId id="285" r:id="rId26"/>
    <p:sldId id="304" r:id="rId27"/>
    <p:sldId id="305" r:id="rId28"/>
    <p:sldId id="258" r:id="rId29"/>
    <p:sldId id="365" r:id="rId30"/>
    <p:sldId id="295" r:id="rId31"/>
    <p:sldId id="296" r:id="rId32"/>
    <p:sldId id="265" r:id="rId33"/>
    <p:sldId id="310" r:id="rId34"/>
    <p:sldId id="267" r:id="rId35"/>
    <p:sldId id="266" r:id="rId36"/>
    <p:sldId id="311" r:id="rId37"/>
    <p:sldId id="268" r:id="rId38"/>
    <p:sldId id="269" r:id="rId39"/>
    <p:sldId id="264" r:id="rId40"/>
    <p:sldId id="277" r:id="rId41"/>
    <p:sldId id="293" r:id="rId42"/>
    <p:sldId id="294" r:id="rId43"/>
    <p:sldId id="278" r:id="rId44"/>
    <p:sldId id="381" r:id="rId45"/>
    <p:sldId id="382" r:id="rId46"/>
    <p:sldId id="298" r:id="rId47"/>
    <p:sldId id="299" r:id="rId48"/>
    <p:sldId id="300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0F50F-7CF6-9106-FC14-E8955867B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D280D-338B-49F0-DC3D-9666791BC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FE0D99-7F2B-9FD9-2479-B9506444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531807-1E33-2E87-30B1-AC4A3C69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7EA034-0E15-AFBE-310B-93533682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CE8E2-1CA9-5146-CD74-B27FA351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D65717-0BC6-6AFA-0259-8D5C7642A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6FECA-55F1-C7FE-1B3B-E232A43A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BA4E11-38C0-C053-005F-590A8CBD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FF375-EA60-8E8F-F459-59EE3C00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81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7FC4D5-2AE0-577A-C067-238523810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D683E7-8A3E-CC00-6F55-9DE72AC26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542867-C9F5-B458-F9E8-1E3DD53A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04DA8D-ECCC-88C5-F90E-FA00E2BE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400C0A-D992-62D6-01D0-C980F51B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1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13DC6F6-9825-49FE-B83B-2247686636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246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775391-953B-0999-4553-37FF03E0D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F69B93-ED55-EE83-2BE7-5BA72F4FD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A24E52-69C9-8E80-302F-05C195146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BFC9-32E5-4E9E-87BE-D5086F0A4E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23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4AAF8-AE5E-F347-D5BE-C1CAB656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C8222-9554-CA6F-A1CA-DD74B228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F96ED6-AEC6-474D-EDC5-8E276607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5E6641-CEC3-F673-BC3E-BE0D4CC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950B65-F9CF-788D-5413-90DE2D78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06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945C-C82B-64E4-0090-D43EB788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6071B7-FF7C-F9A5-A756-57E27314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09772-6F64-9180-1551-DA19F724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6B9D36-62E5-904C-947F-713E97A7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3F37C6-0C26-B366-BB89-CBD33C83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5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7564E-18BA-93C8-950F-B62C0CC9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5AD60-8F2B-D18B-D514-611BD7123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B8E05D-F6DF-5D3B-82F6-6F6F12208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1918BC-1E7A-03FD-BA69-0DCE07D8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76909B-1F25-4A89-B49E-755CCD34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726C51-F135-3084-D2CE-F053CFD4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35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DDE61-E434-FDB7-7F11-CA28598C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96214B-AEB4-CC58-6D55-3C2DF0DA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8E90D2-E585-1578-E73C-C6F393995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401F14-44AB-C976-FBE8-472904D76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778C10-3BED-ADC7-E34E-EFCE781AD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D44FCB-DE64-0EBE-E07B-B62D2DC2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7D89E3-028A-81DC-D9C3-6AB61E32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A5A006-3E47-95F1-06BD-71C81B34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19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B2B5E-D249-84D7-0C88-5B9FEA72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DCCDFA-E24A-AC7D-1B12-0877EE23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F9CB78-B18C-38E2-52A1-E3256DCE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4632C1-BF5A-693B-CC7C-CF4F0EFB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2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9643401-D0FC-8BF7-27FC-7314591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3E3C08-8266-CF16-127D-D39CC2B6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D0B667-2EBC-D622-AC4B-EF513183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72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09530-17EF-6228-A646-54971D9C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EEB58-DDC5-0D88-21CB-6A21937C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D68A66-99F8-44D1-7BF9-C170FA32C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0F782F-1AC8-27B1-5EB8-18855D43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7555A6-1C00-5883-94E0-E9F8A898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3BF549-6558-0A07-1A75-3EE9B19E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2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A3FA1-E51A-67BE-14DA-D7AE4F43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FF0DA3-2378-DB21-9142-4E87DAF5A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FD06A1-2E33-64AB-A00E-BFB1B6AB7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A10E9B-7909-310F-50B2-786964C0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6BFFA2-D744-11D0-805D-1DAD41A1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2A8517-C84A-3926-68FF-076F8D6B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57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8409F2-F5B5-F5F7-D214-44776152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DFE8F6-62DC-9013-8A82-672776FE7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A2AF5-FA99-623F-93F4-E7247091C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7356-CD31-4CAB-BDC4-4475D05D2AFF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D77DE-776D-A753-B358-D0168E0D7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D5E12-0BB0-FC09-3332-85C9EBADA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8973-1C71-4CC4-8001-4F75B7713B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29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Základy archeologie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4.   Archeologická kultura, její definice a současné pojetí.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71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774826" y="0"/>
            <a:ext cx="3756025" cy="1143000"/>
          </a:xfrm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Nálezné</a:t>
            </a: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035" y="1143000"/>
            <a:ext cx="11097491" cy="55260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000" b="1" dirty="0"/>
              <a:t>2015</a:t>
            </a:r>
            <a:r>
              <a:rPr lang="cs-CZ" sz="2000" dirty="0"/>
              <a:t>:    </a:t>
            </a:r>
            <a:r>
              <a:rPr lang="cs-CZ" sz="2000" b="1" dirty="0"/>
              <a:t>Chýšť na Pardubicku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nález 400 kusů denárů Boleslava II.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2. pol. z 10. stol.  (+ 300 dalších)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Na základě znaleckého posudku z Národního muzea </a:t>
            </a:r>
          </a:p>
          <a:p>
            <a:pPr marL="0" indent="0">
              <a:buNone/>
              <a:defRPr/>
            </a:pPr>
            <a:r>
              <a:rPr lang="cs-CZ" sz="2000" dirty="0"/>
              <a:t>    v Praze byla hodnota stanovena na 23,5 mil. Kč.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Protože by odměna odvozená z ceny drahého kovu</a:t>
            </a:r>
          </a:p>
          <a:p>
            <a:pPr marL="0" indent="0">
              <a:buNone/>
              <a:defRPr/>
            </a:pPr>
            <a:r>
              <a:rPr lang="cs-CZ" sz="2000" dirty="0"/>
              <a:t>    činila 11 tis. Kč., což by bylo demotivující, konečná </a:t>
            </a:r>
          </a:p>
          <a:p>
            <a:pPr marL="0" indent="0">
              <a:buNone/>
              <a:defRPr/>
            </a:pPr>
            <a:r>
              <a:rPr lang="cs-CZ" sz="2000" dirty="0"/>
              <a:t>     cena byla stanovena a 2 mil. Kč.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Depot byl uložen v keramické nádobě, k jejímuž </a:t>
            </a:r>
          </a:p>
          <a:p>
            <a:pPr marL="0" indent="0">
              <a:buNone/>
              <a:defRPr/>
            </a:pPr>
            <a:r>
              <a:rPr lang="cs-CZ" sz="2000" dirty="0"/>
              <a:t>     narušení došlo před pěti lety, když  zemědělci koupili </a:t>
            </a:r>
          </a:p>
          <a:p>
            <a:pPr marL="0" indent="0">
              <a:buNone/>
              <a:defRPr/>
            </a:pPr>
            <a:r>
              <a:rPr lang="cs-CZ" sz="2000" dirty="0"/>
              <a:t>     nové stroje. Roztroušené mince zajistili archeologové </a:t>
            </a:r>
          </a:p>
          <a:p>
            <a:pPr marL="0" indent="0">
              <a:buNone/>
              <a:defRPr/>
            </a:pPr>
            <a:r>
              <a:rPr lang="cs-CZ" sz="2000" dirty="0"/>
              <a:t>    (celkem téměř jednou tolik).</a:t>
            </a:r>
          </a:p>
        </p:txBody>
      </p:sp>
      <p:pic>
        <p:nvPicPr>
          <p:cNvPr id="3072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6" t="46065" r="56641" b="8656"/>
          <a:stretch/>
        </p:blipFill>
        <p:spPr bwMode="auto">
          <a:xfrm>
            <a:off x="7135574" y="323576"/>
            <a:ext cx="4294426" cy="31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r="5183"/>
          <a:stretch/>
        </p:blipFill>
        <p:spPr bwMode="auto">
          <a:xfrm>
            <a:off x="7038109" y="3642833"/>
            <a:ext cx="4391891" cy="302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01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678873" y="404814"/>
            <a:ext cx="11222182" cy="1900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kern="0" dirty="0"/>
              <a:t>"</a:t>
            </a:r>
            <a:r>
              <a:rPr lang="cs-CZ" sz="2000" dirty="0"/>
              <a:t>Archeologům předal nález spolupracovník muzea, kterému se mečem pochlubil známý. „Tento ojedinělý nález mi byl nahlášen v sobotu večer. Meč byl předán jen o pár hodin později v neděli ráno. Náhodný nálezce původně ani netušil, co má v rukou, ale naštěstí se pochlubil svému známému, který zprostředkoval vše potřebné,” uvedla </a:t>
            </a:r>
            <a:r>
              <a:rPr lang="cs-CZ" sz="2000" b="1" dirty="0"/>
              <a:t>Martina Beková </a:t>
            </a:r>
            <a:r>
              <a:rPr lang="cs-CZ" sz="2000" dirty="0"/>
              <a:t>z archeologického oddělení Muzea a galerie Orlických hor. Podle ní muž, který meč našel, zažádá o nálezné (listopad 2019).</a:t>
            </a:r>
            <a:endParaRPr lang="cs-CZ" sz="2000" kern="0" dirty="0"/>
          </a:p>
        </p:txBody>
      </p:sp>
      <p:pic>
        <p:nvPicPr>
          <p:cNvPr id="819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13579" r="36163" b="27361"/>
          <a:stretch>
            <a:fillRect/>
          </a:stretch>
        </p:blipFill>
        <p:spPr bwMode="auto">
          <a:xfrm>
            <a:off x="1934491" y="2305051"/>
            <a:ext cx="7707984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5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036" y="908050"/>
            <a:ext cx="11416146" cy="5949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Odevzdání náhodného nálezu:</a:t>
            </a:r>
          </a:p>
          <a:p>
            <a:pPr marL="0" indent="0" eaLnBrk="1" hangingPunct="1">
              <a:buNone/>
              <a:defRPr/>
            </a:pPr>
            <a:endParaRPr lang="cs-CZ" altLang="cs-CZ" sz="1800" b="1" dirty="0"/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 </a:t>
            </a:r>
            <a:r>
              <a:rPr lang="cs-CZ" altLang="cs-CZ" sz="1800" dirty="0"/>
              <a:t>–  náhodné nálezy jsou majetkem kraje a ukládají se v krajském muzeu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 </a:t>
            </a:r>
            <a:r>
              <a:rPr lang="cs-CZ" altLang="cs-CZ" sz="1800" dirty="0"/>
              <a:t>– nálezné se vypočítává z ceny stanovené posudkem (odborný posudek viz Důvodová zpráva k zák. č. 20/1987)  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–  neodevzdání Trestní zákoník kvalifikuje jako:  č. 40/2009 Sb. – § 205:  krádež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207:  neoprávněné užívání cizí věci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209:  podvod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219:  zatajení věci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220:  porušení povinnosti při správě cizího majetku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228:  poškození cizí věci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– § 229: z neužívání vlastnictví</a:t>
            </a:r>
          </a:p>
        </p:txBody>
      </p:sp>
    </p:spTree>
    <p:extLst>
      <p:ext uri="{BB962C8B-B14F-4D97-AF65-F5344CB8AC3E}">
        <p14:creationId xmlns:p14="http://schemas.microsoft.com/office/powerpoint/2010/main" val="415061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803563" y="191511"/>
            <a:ext cx="109728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Movité památky – bronzové depoty 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8" name="Picture 10" descr="_MG_22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2130" y="625667"/>
            <a:ext cx="2552554" cy="26348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1" descr="_MG_12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8855" y="3390599"/>
            <a:ext cx="3696854" cy="24645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481744" y="5941498"/>
            <a:ext cx="2542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Kateřinky u Opavy (1928)</a:t>
            </a:r>
          </a:p>
        </p:txBody>
      </p:sp>
      <p:pic>
        <p:nvPicPr>
          <p:cNvPr id="17428" name="Picture 20" descr="Ještě v díře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70" y="1572491"/>
            <a:ext cx="3659332" cy="48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55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1416051" y="333375"/>
            <a:ext cx="9083675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Uchování movitých archeologických nálezů v muzeích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79763" y="1476375"/>
            <a:ext cx="11007436" cy="50906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Muzeum</a:t>
            </a:r>
            <a:r>
              <a:rPr lang="cs-CZ" altLang="cs-CZ" sz="2400" dirty="0"/>
              <a:t> je instituce, která: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Získává a shromažďuje přírodniny a lidské výtvory pro vědecké studijní účely;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Zkoumá prostředí, z něhož jsou přírodniny a lidské výtvory získávány;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 vybraných přírodnin a lidských výtvorů vytváří sbírky, které trvale uchovává, eviduje a odborně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zpracovává;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Umožňuje způsobem zaručujícím rovným způsobem bez rozdílu jejich využívání a zpřístupňování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poskytováním vybraných veřejných služeb;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Účelem těchto činností není zpravidla dosažení zisku;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Specializované na sbírky výtvarného umění spravují galerie;</a:t>
            </a:r>
          </a:p>
        </p:txBody>
      </p:sp>
    </p:spTree>
    <p:extLst>
      <p:ext uri="{BB962C8B-B14F-4D97-AF65-F5344CB8AC3E}">
        <p14:creationId xmlns:p14="http://schemas.microsoft.com/office/powerpoint/2010/main" val="163980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Způsoby nabývání sbírek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1330037" y="1678422"/>
            <a:ext cx="10238508" cy="491634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lphaLcParenR"/>
            </a:pPr>
            <a:r>
              <a:rPr lang="cs-CZ" altLang="cs-CZ" sz="2000" b="1" dirty="0"/>
              <a:t>úplatné nabytí  </a:t>
            </a:r>
            <a:r>
              <a:rPr lang="cs-CZ" altLang="cs-CZ" sz="2000" dirty="0"/>
              <a:t>–  koupě: spíše výjimečné, např. koupě, pozůstalosti aj.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None/>
            </a:pPr>
            <a:r>
              <a:rPr lang="cs-CZ" altLang="cs-CZ" sz="2000" b="1" dirty="0"/>
              <a:t>b)       bezúplatné   </a:t>
            </a:r>
            <a:r>
              <a:rPr lang="cs-CZ" altLang="cs-CZ" sz="2000" dirty="0"/>
              <a:t>–    vlastním výzkumem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dědictvím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darem    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 převodem od právnických osob	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–     záměrným vytvářením dokladů (modely, repliky)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Tx/>
              <a:buAutoNum type="alphaLcParenR" startAt="3"/>
            </a:pPr>
            <a:r>
              <a:rPr lang="cs-CZ" altLang="cs-CZ" sz="2000" b="1" dirty="0"/>
              <a:t>převodem   </a:t>
            </a:r>
            <a:r>
              <a:rPr lang="cs-CZ" altLang="cs-CZ" sz="2000" dirty="0"/>
              <a:t>–   převedení z jiné instituce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Evidence muzejních sbírek   </a:t>
            </a:r>
            <a:r>
              <a:rPr lang="cs-CZ" altLang="cs-CZ" sz="2000" dirty="0"/>
              <a:t>–   odborná činnost, během níž se z </a:t>
            </a:r>
            <a:r>
              <a:rPr lang="cs-CZ" altLang="cs-CZ" sz="2000" b="1" dirty="0"/>
              <a:t>archeologických nálezů</a:t>
            </a:r>
          </a:p>
          <a:p>
            <a:pPr marL="0" indent="0">
              <a:buNone/>
            </a:pPr>
            <a:r>
              <a:rPr lang="cs-CZ" altLang="cs-CZ" sz="2000" b="1" dirty="0"/>
              <a:t>                                                         </a:t>
            </a:r>
            <a:r>
              <a:rPr lang="cs-CZ" altLang="cs-CZ" sz="2000" dirty="0"/>
              <a:t>stávají muzejní </a:t>
            </a:r>
            <a:r>
              <a:rPr lang="cs-CZ" altLang="cs-CZ" sz="2000" b="1" dirty="0"/>
              <a:t>sbírkové předměty</a:t>
            </a:r>
          </a:p>
          <a:p>
            <a:pPr marL="0" indent="0"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1430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94475" y="41273"/>
            <a:ext cx="4835525" cy="1143001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</a:t>
            </a:r>
            <a:r>
              <a:rPr lang="cs-CZ" altLang="cs-CZ" sz="3200" b="1" dirty="0">
                <a:solidFill>
                  <a:srgbClr val="FF0000"/>
                </a:solidFill>
              </a:rPr>
              <a:t>Evidence sbírek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292" y="-12700"/>
            <a:ext cx="5003801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" b="8829"/>
          <a:stretch>
            <a:fillRect/>
          </a:stretch>
        </p:blipFill>
        <p:spPr bwMode="auto">
          <a:xfrm>
            <a:off x="6998494" y="2754312"/>
            <a:ext cx="31686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289820" y="1184274"/>
            <a:ext cx="514018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/>
              <a:t>Zlomek tzv. hunského kotle z 1. poloviny 5. stol., nalezený roku 1907 při úpatí kopce „Hradisko“ u obce Razová mezi Horním Benešovem a Bruntálem.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/>
              <a:t>Souvisí s hunskou expanzí do Horního Poodří v době stěhování národů. </a:t>
            </a:r>
          </a:p>
        </p:txBody>
      </p:sp>
    </p:spTree>
    <p:extLst>
      <p:ext uri="{BB962C8B-B14F-4D97-AF65-F5344CB8AC3E}">
        <p14:creationId xmlns:p14="http://schemas.microsoft.com/office/powerpoint/2010/main" val="10578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1"/>
            <a:ext cx="58213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103" y="4697989"/>
            <a:ext cx="2222066" cy="16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 descr="uc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21" y="99724"/>
            <a:ext cx="1482367" cy="199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68" y="2724655"/>
            <a:ext cx="1089502" cy="145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bdélník 1"/>
          <p:cNvSpPr>
            <a:spLocks noChangeArrowheads="1"/>
          </p:cNvSpPr>
          <p:nvPr/>
        </p:nvSpPr>
        <p:spPr bwMode="auto">
          <a:xfrm>
            <a:off x="8245476" y="2203021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accent5"/>
                </a:solidFill>
              </a:rPr>
              <a:t>1907</a:t>
            </a:r>
            <a:r>
              <a:rPr lang="cs-CZ" altLang="cs-CZ" sz="1800" dirty="0">
                <a:solidFill>
                  <a:schemeClr val="accent5"/>
                </a:solidFill>
              </a:rPr>
              <a:t> </a:t>
            </a:r>
            <a:r>
              <a:rPr lang="cs-CZ" altLang="cs-CZ" sz="1800" b="1" dirty="0">
                <a:solidFill>
                  <a:schemeClr val="accent5"/>
                </a:solidFill>
              </a:rPr>
              <a:t>–  Razová „Hradisko“ </a:t>
            </a:r>
          </a:p>
        </p:txBody>
      </p:sp>
      <p:sp>
        <p:nvSpPr>
          <p:cNvPr id="32775" name="TextovéPole 3"/>
          <p:cNvSpPr txBox="1">
            <a:spLocks noChangeArrowheads="1"/>
          </p:cNvSpPr>
          <p:nvPr/>
        </p:nvSpPr>
        <p:spPr bwMode="auto">
          <a:xfrm>
            <a:off x="8991598" y="4328101"/>
            <a:ext cx="190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2009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– Lichnov</a:t>
            </a:r>
          </a:p>
        </p:txBody>
      </p:sp>
      <p:sp>
        <p:nvSpPr>
          <p:cNvPr id="32776" name="TextovéPole 4"/>
          <p:cNvSpPr txBox="1">
            <a:spLocks noChangeArrowheads="1"/>
          </p:cNvSpPr>
          <p:nvPr/>
        </p:nvSpPr>
        <p:spPr bwMode="auto">
          <a:xfrm>
            <a:off x="8189913" y="6505866"/>
            <a:ext cx="321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50"/>
                </a:solidFill>
              </a:rPr>
              <a:t>2013</a:t>
            </a:r>
            <a:r>
              <a:rPr lang="cs-CZ" altLang="cs-CZ" sz="1800" dirty="0">
                <a:solidFill>
                  <a:srgbClr val="00B050"/>
                </a:solidFill>
              </a:rPr>
              <a:t> </a:t>
            </a:r>
            <a:r>
              <a:rPr lang="cs-CZ" altLang="cs-CZ" sz="1800" b="1" dirty="0">
                <a:solidFill>
                  <a:srgbClr val="00B050"/>
                </a:solidFill>
              </a:rPr>
              <a:t>– Milotice nad Opavou</a:t>
            </a:r>
          </a:p>
        </p:txBody>
      </p:sp>
    </p:spTree>
    <p:extLst>
      <p:ext uri="{BB962C8B-B14F-4D97-AF65-F5344CB8AC3E}">
        <p14:creationId xmlns:p14="http://schemas.microsoft.com/office/powerpoint/2010/main" val="293645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36" y="457200"/>
            <a:ext cx="431197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bdélník 2"/>
          <p:cNvSpPr>
            <a:spLocks noChangeArrowheads="1"/>
          </p:cNvSpPr>
          <p:nvPr/>
        </p:nvSpPr>
        <p:spPr bwMode="auto">
          <a:xfrm>
            <a:off x="6186488" y="762000"/>
            <a:ext cx="503569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Bronzové kotle sloužily k přípravě rituální potravy při pohřebních hostinách a náboženských obřadech. Kultovní význam podtrhuje močálovitý terén v místě nálezu kotle z Razové, kam se podle zvyklostí obvykle vhazovaly děkovné či prosebné obětiny.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Nálezy reprezentují hmotnou kulturu jezdecko-nomádských skupin doby stěhování národů a souvisí s hunskou expanzí, která vycházela ze střední Asie a směřovala do Podunají a také do severněji položeného Horního Poodří, přes něž procházela západní větev Jantarové stezky.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Polsko – bohaté hroby z </a:t>
            </a:r>
            <a:r>
              <a:rPr lang="cs-CZ" altLang="cs-CZ" sz="1800" dirty="0" err="1"/>
              <a:t>Jendrzychowic</a:t>
            </a:r>
            <a:r>
              <a:rPr lang="cs-CZ" altLang="cs-CZ" sz="1800" dirty="0"/>
              <a:t> (zlaté přezky vykládané polodrahokamy aj.) nebo </a:t>
            </a:r>
            <a:r>
              <a:rPr lang="cs-CZ" altLang="cs-CZ" sz="1800" dirty="0" err="1"/>
              <a:t>Jakuszowic</a:t>
            </a:r>
            <a:r>
              <a:rPr lang="cs-CZ" altLang="cs-CZ" sz="1800" dirty="0"/>
              <a:t> (jezdecký hrob, luk, přezky).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13860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094508" y="526474"/>
            <a:ext cx="10861965" cy="674211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Obsah evidenčního záznamu:</a:t>
            </a:r>
          </a:p>
          <a:p>
            <a:pPr marL="609600" indent="-609600">
              <a:buNone/>
            </a:pPr>
            <a:endParaRPr lang="cs-CZ" altLang="cs-CZ" sz="2400" b="1" u="sng" dirty="0"/>
          </a:p>
          <a:p>
            <a:pPr>
              <a:buFontTx/>
              <a:buNone/>
            </a:pPr>
            <a:r>
              <a:rPr lang="cs-CZ" altLang="cs-CZ" sz="2000" b="1" dirty="0"/>
              <a:t>§ 9, odst. 1, písmena d zákona 122/2000 Sb. o ochraně sbírek muzejní povahy  (tzv. zákon o sbírkách)</a:t>
            </a:r>
          </a:p>
          <a:p>
            <a:pPr marL="609600" indent="-609600">
              <a:buNone/>
            </a:pPr>
            <a:endParaRPr lang="cs-CZ" altLang="cs-CZ" sz="2000" dirty="0"/>
          </a:p>
          <a:p>
            <a:pPr marL="609600" indent="-609600">
              <a:buNone/>
            </a:pPr>
            <a:r>
              <a:rPr lang="cs-CZ" altLang="cs-CZ" sz="1600" dirty="0"/>
              <a:t>       </a:t>
            </a:r>
            <a:r>
              <a:rPr lang="cs-CZ" altLang="cs-CZ" sz="1600" b="1" dirty="0"/>
              <a:t>a)   </a:t>
            </a:r>
            <a:r>
              <a:rPr lang="cs-CZ" altLang="cs-CZ" sz="1600" b="1" u="sng" dirty="0"/>
              <a:t>Název předmětu</a:t>
            </a:r>
            <a:r>
              <a:rPr lang="cs-CZ" altLang="cs-CZ" sz="1600" b="1" dirty="0"/>
              <a:t>   –  </a:t>
            </a:r>
            <a:r>
              <a:rPr lang="cs-CZ" altLang="cs-CZ" sz="1600" dirty="0"/>
              <a:t>jde-li o více věcí movitých, tj. o soubor, pak se tyto údaje vztahují na celý soubor </a:t>
            </a:r>
          </a:p>
          <a:p>
            <a:pPr marL="609600" indent="-609600">
              <a:buNone/>
            </a:pPr>
            <a:r>
              <a:rPr lang="cs-CZ" altLang="cs-CZ" sz="1600" b="1" dirty="0"/>
              <a:t>       b)   </a:t>
            </a:r>
            <a:r>
              <a:rPr lang="cs-CZ" altLang="cs-CZ" sz="1600" b="1" u="sng" dirty="0"/>
              <a:t>Území nálezu</a:t>
            </a:r>
            <a:r>
              <a:rPr lang="cs-CZ" altLang="cs-CZ" sz="1600" b="1" dirty="0"/>
              <a:t>    –   </a:t>
            </a:r>
            <a:r>
              <a:rPr lang="cs-CZ" altLang="cs-CZ" sz="1600" dirty="0"/>
              <a:t>katastrální území obce, lokalita může být vymezena tratí,  parcelním číslem, číslem popisným aj.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–    </a:t>
            </a:r>
            <a:r>
              <a:rPr lang="cs-CZ" altLang="cs-CZ" sz="1600" dirty="0"/>
              <a:t>kartografické (mapový list) nebo geodetické (souřadnice)</a:t>
            </a:r>
            <a:r>
              <a:rPr lang="cs-CZ" altLang="cs-CZ" sz="1600" b="1" dirty="0"/>
              <a:t>                                           </a:t>
            </a:r>
          </a:p>
          <a:p>
            <a:pPr marL="609600" indent="-609600">
              <a:buNone/>
            </a:pPr>
            <a:r>
              <a:rPr lang="cs-CZ" altLang="cs-CZ" sz="1600" b="1" dirty="0"/>
              <a:t>       c)  </a:t>
            </a:r>
            <a:r>
              <a:rPr lang="cs-CZ" altLang="cs-CZ" sz="1600" b="1" u="sng" dirty="0"/>
              <a:t>Způsob a okolnosti nabytí</a:t>
            </a:r>
            <a:r>
              <a:rPr lang="cs-CZ" altLang="cs-CZ" sz="1600" b="1" dirty="0"/>
              <a:t>   –  </a:t>
            </a:r>
            <a:r>
              <a:rPr lang="cs-CZ" altLang="cs-CZ" sz="1600" dirty="0"/>
              <a:t>datum získání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                   –   </a:t>
            </a:r>
            <a:r>
              <a:rPr lang="cs-CZ" altLang="cs-CZ" sz="1600" dirty="0"/>
              <a:t>informace o nabytí  (sběr, výzkum – odkaz na doklad) 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                   –   </a:t>
            </a:r>
            <a:r>
              <a:rPr lang="cs-CZ" altLang="cs-CZ" sz="1600" dirty="0"/>
              <a:t>zvláštní okolnosti, které nález provázely </a:t>
            </a:r>
          </a:p>
          <a:p>
            <a:pPr marL="609600" indent="-609600">
              <a:buNone/>
            </a:pPr>
            <a:r>
              <a:rPr lang="cs-CZ" altLang="cs-CZ" sz="1600" b="1" dirty="0"/>
              <a:t>      d)   </a:t>
            </a:r>
            <a:r>
              <a:rPr lang="cs-CZ" altLang="cs-CZ" sz="1600" b="1" u="sng" dirty="0"/>
              <a:t>Stav předmětu</a:t>
            </a:r>
            <a:r>
              <a:rPr lang="cs-CZ" altLang="cs-CZ" sz="1600" b="1" dirty="0"/>
              <a:t>    </a:t>
            </a:r>
            <a:r>
              <a:rPr lang="cs-CZ" altLang="cs-CZ" sz="1600" dirty="0"/>
              <a:t>–   může být uveden v popisu (poškození, fragmentace)      </a:t>
            </a:r>
            <a:r>
              <a:rPr lang="cs-CZ" altLang="cs-CZ" sz="1600" b="1" dirty="0"/>
              <a:t>               </a:t>
            </a:r>
          </a:p>
          <a:p>
            <a:pPr marL="609600" indent="-609600">
              <a:buNone/>
            </a:pPr>
            <a:r>
              <a:rPr lang="cs-CZ" altLang="cs-CZ" sz="1600" b="1" dirty="0"/>
              <a:t>      e)   </a:t>
            </a:r>
            <a:r>
              <a:rPr lang="cs-CZ" altLang="cs-CZ" sz="1600" b="1" u="sng" dirty="0"/>
              <a:t>Evidenční číslo</a:t>
            </a:r>
            <a:r>
              <a:rPr lang="cs-CZ" altLang="cs-CZ" sz="1600" b="1" dirty="0"/>
              <a:t>    –   </a:t>
            </a:r>
            <a:r>
              <a:rPr lang="cs-CZ" altLang="cs-CZ" sz="1600" dirty="0"/>
              <a:t>přírůstkové:  zařazení do chronologické evidence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–    </a:t>
            </a:r>
            <a:r>
              <a:rPr lang="cs-CZ" altLang="cs-CZ" sz="1600" dirty="0"/>
              <a:t>inventární:  přírůstkové číslo se ponechává</a:t>
            </a:r>
          </a:p>
          <a:p>
            <a:pPr marL="609600" indent="-609600">
              <a:buNone/>
            </a:pPr>
            <a:r>
              <a:rPr lang="cs-CZ" altLang="cs-CZ" sz="1600" b="1" dirty="0"/>
              <a:t>                                          –    </a:t>
            </a:r>
            <a:r>
              <a:rPr lang="cs-CZ" altLang="cs-CZ" sz="1600" dirty="0"/>
              <a:t>označení evidenčním číslem (odstranitelné , nesmí znehodnotit předmět)</a:t>
            </a:r>
            <a:endParaRPr lang="cs-CZ" altLang="cs-CZ" sz="1600" u="sng" dirty="0"/>
          </a:p>
          <a:p>
            <a:pPr marL="609600" indent="-609600">
              <a:buNone/>
            </a:pPr>
            <a:r>
              <a:rPr lang="cs-CZ" altLang="cs-CZ" sz="1600" b="1" dirty="0"/>
              <a:t>      f)   </a:t>
            </a:r>
            <a:r>
              <a:rPr lang="cs-CZ" altLang="cs-CZ" sz="1600" b="1" u="sng" dirty="0"/>
              <a:t>Označení archiválií</a:t>
            </a:r>
            <a:r>
              <a:rPr lang="cs-CZ" altLang="cs-CZ" sz="1600" b="1" dirty="0"/>
              <a:t>   –  </a:t>
            </a:r>
            <a:r>
              <a:rPr lang="cs-CZ" altLang="cs-CZ" sz="1600" dirty="0"/>
              <a:t>archiválie nemohou být  sbírkovými předměty, ale v případě archeologických předmětů mohou </a:t>
            </a:r>
          </a:p>
          <a:p>
            <a:pPr marL="609600" indent="-609600">
              <a:buNone/>
            </a:pPr>
            <a:r>
              <a:rPr lang="cs-CZ" altLang="cs-CZ" sz="1600" dirty="0"/>
              <a:t>                                                     tvořit doprovodnou dokumentaci (např. pozůstalost)</a:t>
            </a:r>
          </a:p>
        </p:txBody>
      </p:sp>
    </p:spTree>
    <p:extLst>
      <p:ext uri="{BB962C8B-B14F-4D97-AF65-F5344CB8AC3E}">
        <p14:creationId xmlns:p14="http://schemas.microsoft.com/office/powerpoint/2010/main" val="31857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                        Archeologické prameny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055" y="1268414"/>
            <a:ext cx="10834254" cy="55895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Laická definice  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 </a:t>
            </a:r>
            <a:r>
              <a:rPr lang="cs-CZ" altLang="cs-CZ" sz="1800" dirty="0"/>
              <a:t>archeologické prameny je vše, co se nachází pod zemí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                             –   zavádějící, protože vynechává artefakty, které pod zemí nikdy nebyly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b="1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Odborná definice   </a:t>
            </a:r>
            <a:r>
              <a:rPr lang="cs-CZ" altLang="cs-CZ" sz="1800" dirty="0"/>
              <a:t>–   všechna fakta vnějšího světa, které nesou nějakou informaci o minulém lidském světě, tj.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archeologické prameny hmotné (artefakty) a vyděluje z nich prameny historické (psané).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Vznik archeologických pramenů: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/>
              <a:t>      a)  Teorie zánikové transformace (kvalitativní)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–  přeměna živého světa v archeologické prameny, tj. vyřazení materiální  složky ze živé kultury vlivem poškození,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opotřebení nebo zničení.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b="1" dirty="0"/>
              <a:t>      b)  Vliv </a:t>
            </a:r>
            <a:r>
              <a:rPr lang="cs-CZ" altLang="cs-CZ" sz="1800" b="1" dirty="0" err="1"/>
              <a:t>postdepozičních</a:t>
            </a:r>
            <a:r>
              <a:rPr lang="cs-CZ" altLang="cs-CZ" sz="1800" b="1" dirty="0"/>
              <a:t> změn (kvantitativní):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–   fragmentace (redukce)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–   změna polohy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–   rozpad působením fyzikálních, chemických nebo biologických činitelů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2227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764" y="13003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dirty="0"/>
              <a:t>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Nemovité archeologické nálezy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18" y="1635270"/>
            <a:ext cx="10515600" cy="485226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 b="1" dirty="0"/>
              <a:t>Definuje důvodová zpráva k zákonu č. 20/1987 </a:t>
            </a:r>
            <a:r>
              <a:rPr lang="cs-CZ" altLang="cs-CZ" sz="2000" b="1" dirty="0" err="1"/>
              <a:t>Sb</a:t>
            </a:r>
            <a:r>
              <a:rPr lang="cs-CZ" altLang="cs-CZ" sz="2000" b="1" dirty="0"/>
              <a:t> o státní památkové péči. jako: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zbytky opevněných i neopevněných sídlišť, které se zachovaly na povrchu nebo pod povrchem země, jako např. hradiště, tvrziště, kultovní místa, valy, příkopy, brány, jakož i pozůstatky chat, ohnišť, studní, zásobních i odpadových jam, výrobních a hospodářských objektů, cest, polí (</a:t>
            </a:r>
            <a:r>
              <a:rPr lang="cs-CZ" altLang="cs-CZ" sz="2000" dirty="0" err="1"/>
              <a:t>plužin</a:t>
            </a:r>
            <a:r>
              <a:rPr lang="cs-CZ" altLang="cs-CZ" sz="2000" dirty="0"/>
              <a:t>), komunikací apod.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hroby a pohřebiště (žárové nebo kostrové), uchované na povrchu země (mohyly) nebo pod zemí (hroby) apod.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pozůstatky získávání a zpracování surovin, např. stará horní díla jako doly, lomy, </a:t>
            </a:r>
            <a:r>
              <a:rPr lang="cs-CZ" altLang="cs-CZ" sz="2000" dirty="0" err="1"/>
              <a:t>sejpy</a:t>
            </a:r>
            <a:r>
              <a:rPr lang="cs-CZ" altLang="cs-CZ" sz="2000" dirty="0"/>
              <a:t>, haldy apod. (tj. zbytky materiálů po rýžování zlata)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jeskyně jako sídliště člověka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staré kresby a nápisy provedené na skalách nebo kamenech</a:t>
            </a:r>
          </a:p>
        </p:txBody>
      </p:sp>
    </p:spTree>
    <p:extLst>
      <p:ext uri="{BB962C8B-B14F-4D97-AF65-F5344CB8AC3E}">
        <p14:creationId xmlns:p14="http://schemas.microsoft.com/office/powerpoint/2010/main" val="346029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175" y="539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Nemovité archeologické nálezy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492" y="961305"/>
            <a:ext cx="10474036" cy="60213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Sídliště</a:t>
            </a:r>
            <a:r>
              <a:rPr lang="cs-CZ" altLang="cs-CZ" sz="2000" dirty="0"/>
              <a:t>   –   opevněná:    hradiště, hradby/valy, příkopy, brány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</a:t>
            </a:r>
            <a:r>
              <a:rPr lang="cs-CZ" altLang="cs-CZ" sz="2000" dirty="0" err="1"/>
              <a:t>městiště</a:t>
            </a:r>
            <a:r>
              <a:rPr lang="cs-CZ" altLang="cs-CZ" sz="2000" dirty="0"/>
              <a:t> (zaniklé zárodky měst), tvrziště (zaniklá sídla drobné šlechty)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– neopevněná:  vesnice, sídelní objekty, ohniště, studně, zásobní a odpadové jámy,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výrobní a hospodářské objekty, pole (</a:t>
            </a:r>
            <a:r>
              <a:rPr lang="cs-CZ" altLang="cs-CZ" sz="2000" dirty="0" err="1"/>
              <a:t>plužiny</a:t>
            </a:r>
            <a:r>
              <a:rPr lang="cs-CZ" altLang="cs-CZ" sz="2000" dirty="0"/>
              <a:t>) apod.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Hroby a pohřebiště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žárové, kostrové, </a:t>
            </a:r>
            <a:r>
              <a:rPr lang="cs-CZ" altLang="cs-CZ" sz="2000" dirty="0" err="1"/>
              <a:t>birituální</a:t>
            </a:r>
            <a:r>
              <a:rPr lang="cs-CZ" altLang="cs-CZ" sz="2000" dirty="0"/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–  na povrchu (mohyly) nebo pod zemí (hroby)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Doklady těžby a zpracování surovin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horní díla (šachty, doly, lomy, aj.)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           –   metalurgické objekty (pece)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           –   vytěžená surovina (rudy)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Kultovní místa   </a:t>
            </a:r>
            <a:r>
              <a:rPr lang="cs-CZ" altLang="cs-CZ" sz="2000" dirty="0"/>
              <a:t>–   jeskyně, pravěké </a:t>
            </a:r>
            <a:r>
              <a:rPr lang="cs-CZ" altLang="cs-CZ" sz="2000" dirty="0" err="1"/>
              <a:t>kultiště</a:t>
            </a:r>
            <a:r>
              <a:rPr lang="cs-CZ" altLang="cs-CZ" sz="2000" dirty="0"/>
              <a:t>, kostely, kresby a nápisy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Komunikace</a:t>
            </a:r>
            <a:r>
              <a:rPr lang="cs-CZ" altLang="cs-CZ" sz="2000" dirty="0"/>
              <a:t>   –   zaniklé cesty, úvozy, náměstí, aj.</a:t>
            </a:r>
          </a:p>
        </p:txBody>
      </p:sp>
    </p:spTree>
    <p:extLst>
      <p:ext uri="{BB962C8B-B14F-4D97-AF65-F5344CB8AC3E}">
        <p14:creationId xmlns:p14="http://schemas.microsoft.com/office/powerpoint/2010/main" val="2875837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EC87F0A-CB17-B6CE-20BC-62D1D612F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3900" y="-3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Nemovité archeologické památky</a:t>
            </a:r>
          </a:p>
        </p:txBody>
      </p:sp>
      <p:pic>
        <p:nvPicPr>
          <p:cNvPr id="9219" name="Picture 5" descr="zricenina-hradu-hukvaldy">
            <a:extLst>
              <a:ext uri="{FF2B5EF4-FFF2-40B4-BE49-F238E27FC236}">
                <a16:creationId xmlns:a16="http://schemas.microsoft.com/office/drawing/2014/main" id="{6FF54189-9208-AFCB-FEA1-9E322D07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6" y="3886201"/>
            <a:ext cx="381952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 descr="doubravcice-hradiste">
            <a:extLst>
              <a:ext uri="{FF2B5EF4-FFF2-40B4-BE49-F238E27FC236}">
                <a16:creationId xmlns:a16="http://schemas.microsoft.com/office/drawing/2014/main" id="{A99DE106-57AE-B3A7-0F74-A85F85A1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098551"/>
            <a:ext cx="3841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5">
            <a:extLst>
              <a:ext uri="{FF2B5EF4-FFF2-40B4-BE49-F238E27FC236}">
                <a16:creationId xmlns:a16="http://schemas.microsoft.com/office/drawing/2014/main" id="{FF38BDF3-73F8-CE5E-CA8A-4A52E91A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9" y="3957639"/>
            <a:ext cx="37163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</a:rPr>
              <a:t>Hukvaldy, pravěké hradisko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</a:rPr>
              <a:t>a středověký hrad</a:t>
            </a:r>
            <a:r>
              <a:rPr lang="cs-CZ" altLang="cs-CZ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2" name="Text Box 16">
            <a:extLst>
              <a:ext uri="{FF2B5EF4-FFF2-40B4-BE49-F238E27FC236}">
                <a16:creationId xmlns:a16="http://schemas.microsoft.com/office/drawing/2014/main" id="{E901AFF4-F0FE-84F6-734D-23A4102F9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9" y="3281364"/>
            <a:ext cx="350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</a:rPr>
              <a:t>Doubravčice, raněstředověké hradiště</a:t>
            </a:r>
          </a:p>
        </p:txBody>
      </p:sp>
      <p:pic>
        <p:nvPicPr>
          <p:cNvPr id="9223" name="Picture 17" descr="195125">
            <a:extLst>
              <a:ext uri="{FF2B5EF4-FFF2-40B4-BE49-F238E27FC236}">
                <a16:creationId xmlns:a16="http://schemas.microsoft.com/office/drawing/2014/main" id="{2C4D15C5-9FDD-D374-141F-48EAC89E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881439"/>
            <a:ext cx="30543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l_fi" descr="030">
            <a:extLst>
              <a:ext uri="{FF2B5EF4-FFF2-40B4-BE49-F238E27FC236}">
                <a16:creationId xmlns:a16="http://schemas.microsoft.com/office/drawing/2014/main" id="{CB827440-C31D-ED6D-952D-7E3FD18D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355725"/>
            <a:ext cx="30559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9">
            <a:extLst>
              <a:ext uri="{FF2B5EF4-FFF2-40B4-BE49-F238E27FC236}">
                <a16:creationId xmlns:a16="http://schemas.microsoft.com/office/drawing/2014/main" id="{5D3668BE-C06D-C482-1607-AC821FDA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1" y="6181726"/>
            <a:ext cx="436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  </a:t>
            </a:r>
            <a:r>
              <a:rPr lang="cs-CZ" altLang="cs-CZ" sz="1400" b="1"/>
              <a:t>Výzkum Zlaté uličky 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Pražském hradě v r. 2010.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>
            <a:extLst>
              <a:ext uri="{FF2B5EF4-FFF2-40B4-BE49-F238E27FC236}">
                <a16:creationId xmlns:a16="http://schemas.microsoft.com/office/drawing/2014/main" id="{27821695-C63A-292B-B286-858A7C22D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-203" r="26756" b="-1186"/>
          <a:stretch>
            <a:fillRect/>
          </a:stretch>
        </p:blipFill>
        <p:spPr bwMode="auto">
          <a:xfrm>
            <a:off x="2057401" y="0"/>
            <a:ext cx="559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ovéPole 1">
            <a:extLst>
              <a:ext uri="{FF2B5EF4-FFF2-40B4-BE49-F238E27FC236}">
                <a16:creationId xmlns:a16="http://schemas.microsoft.com/office/drawing/2014/main" id="{3F585938-8CFF-A497-C08E-3A43FD73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990600"/>
            <a:ext cx="2581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Petr Sokol, Jiří Havlice, Alena Knechtová, Jan Kypta, Filip Laval, Zdeněk Neustupný, Radmila Stránská, Renata Tišerová, Martin Tomášek, Petr Vitula: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Metodika terénní prostorové identifikace, dokumentace a popisu nemovitých archeologických památek. Praha 2017.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691" y="333376"/>
            <a:ext cx="10861964" cy="6524625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2017:   Metodika terénní prostorové identifikace, dokumentace a popisu nemovitých archeologických památek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Archeologická lokalita </a:t>
            </a:r>
            <a:r>
              <a:rPr lang="cs-CZ" sz="1800" dirty="0"/>
              <a:t>–  místo, na kterém byly prokázány arch. nálezy: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mohyly a mohylová pohřebiště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hradiště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tvrziště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hradní zříceniny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zaniklé středověké vsi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polní opevnění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těžební a důlní objekty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zaniklé cesty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Archeologická památka </a:t>
            </a:r>
            <a:r>
              <a:rPr lang="cs-CZ" sz="1800" dirty="0"/>
              <a:t>–  terénní relikty archeologické lokality vizuálně prostorově identifikovatelné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nemovitost s památkovou ochranou (kul. </a:t>
            </a:r>
            <a:r>
              <a:rPr lang="cs-CZ" sz="1800" dirty="0" err="1"/>
              <a:t>pam</a:t>
            </a:r>
            <a:r>
              <a:rPr lang="cs-CZ" sz="1800" dirty="0"/>
              <a:t>. § 2)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archeologická lokalita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736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Druhy nemovitých památek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692151"/>
            <a:ext cx="8507413" cy="6049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b="1" dirty="0"/>
              <a:t>Památkový zákon č. 20/1987 Sb. rozlišuje: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Kulturní památky  (celkem 43625 tis.)</a:t>
            </a:r>
          </a:p>
          <a:p>
            <a:pPr eaLnBrk="1" hangingPunct="1">
              <a:defRPr/>
            </a:pPr>
            <a:r>
              <a:rPr lang="cs-CZ" altLang="cs-CZ" sz="2000" dirty="0"/>
              <a:t>Národní kulturní památky  (celkem 319)</a:t>
            </a:r>
          </a:p>
          <a:p>
            <a:pPr eaLnBrk="1" hangingPunct="1">
              <a:defRPr/>
            </a:pPr>
            <a:r>
              <a:rPr lang="cs-CZ" altLang="cs-CZ" sz="2000" dirty="0"/>
              <a:t>Památková rezervace (celkem 612)</a:t>
            </a:r>
          </a:p>
          <a:p>
            <a:pPr eaLnBrk="1" hangingPunct="1">
              <a:defRPr/>
            </a:pPr>
            <a:r>
              <a:rPr lang="cs-CZ" altLang="cs-CZ" sz="2000" dirty="0"/>
              <a:t>Památková zóny (celkem 452 – ochranná pásma)</a:t>
            </a:r>
          </a:p>
          <a:p>
            <a:pPr eaLnBrk="1" hangingPunct="1"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Nový:   Památka místního významu 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                  Archeologický nález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                  Památka s mezinárodním statusem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</a:rPr>
              <a:t>                  Historická kulturní krajina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Ústřední seznam kulturních památek ČR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Památkový katalog:  on-line</a:t>
            </a:r>
          </a:p>
          <a:p>
            <a:pPr eaLnBrk="1" hangingPunct="1">
              <a:defRPr/>
            </a:pPr>
            <a:r>
              <a:rPr lang="cs-CZ" altLang="cs-CZ" sz="2000" dirty="0"/>
              <a:t>Mapy archeolog. chráněných ploch na území Pražské </a:t>
            </a:r>
            <a:r>
              <a:rPr lang="cs-CZ" altLang="cs-CZ" sz="2000" dirty="0" err="1"/>
              <a:t>pam</a:t>
            </a:r>
            <a:r>
              <a:rPr lang="cs-CZ" altLang="cs-CZ" sz="2000" dirty="0"/>
              <a:t>. rezervace</a:t>
            </a:r>
          </a:p>
          <a:p>
            <a:pPr eaLnBrk="1" hangingPunct="1">
              <a:defRPr/>
            </a:pPr>
            <a:r>
              <a:rPr lang="cs-CZ" altLang="cs-CZ" sz="2000" dirty="0"/>
              <a:t>Státní archeologický seznam</a:t>
            </a:r>
          </a:p>
          <a:p>
            <a:pPr eaLnBrk="1" hangingPunct="1">
              <a:defRPr/>
            </a:pPr>
            <a:r>
              <a:rPr lang="cs-CZ" altLang="cs-CZ" sz="2000" dirty="0"/>
              <a:t>Archeologická mapa ČR (evidence arch. výzkumů a nálezů ARÚ)</a:t>
            </a:r>
          </a:p>
          <a:p>
            <a:pPr eaLnBrk="1" hangingPunct="1"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58472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1055" y="371186"/>
            <a:ext cx="11720945" cy="659765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Kulturní památky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movité či nemovité objekty nebo jejich soubory, které jsou významným dokladem  historického vývoje,    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životního způsobu a prostředí společnosti od nejstarších dob do současnosti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 prohlašování provádí MK ČR na základě vyjádření krajského nebo obecního úřadu, eviduje: Ústřední seznam kult. </a:t>
            </a:r>
            <a:r>
              <a:rPr lang="cs-CZ" altLang="cs-CZ" sz="1800" dirty="0" err="1"/>
              <a:t>pam</a:t>
            </a:r>
            <a:r>
              <a:rPr lang="cs-CZ" altLang="cs-CZ" sz="1800" dirty="0"/>
              <a:t> ČR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 v případě archeologického nálezu na základě návrhu Akademie věd ČR (archeologického ústavu) </a:t>
            </a:r>
          </a:p>
          <a:p>
            <a:pPr marL="0" indent="0">
              <a:buNone/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Národní kulturní památka  </a:t>
            </a:r>
            <a:r>
              <a:rPr lang="cs-CZ" altLang="cs-CZ" sz="1800" b="1" dirty="0"/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nejvýznamnější součást</a:t>
            </a:r>
            <a:r>
              <a:rPr lang="cs-CZ" altLang="cs-CZ" sz="1800" b="1" dirty="0"/>
              <a:t> </a:t>
            </a:r>
            <a:r>
              <a:rPr lang="cs-CZ" altLang="cs-CZ" sz="1800" dirty="0"/>
              <a:t>kulturního bohatství  národa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–  o  vyhlášení rozhoduje vláda ČR, která stanoví podmínky památkové péče</a:t>
            </a:r>
          </a:p>
          <a:p>
            <a:pPr>
              <a:defRPr/>
            </a:pPr>
            <a:r>
              <a:rPr lang="cs-CZ" altLang="cs-CZ" sz="1800" b="1" dirty="0">
                <a:solidFill>
                  <a:srgbClr val="0070C0"/>
                </a:solidFill>
              </a:rPr>
              <a:t>Nově: </a:t>
            </a:r>
            <a:r>
              <a:rPr lang="cs-CZ" altLang="cs-CZ" sz="1800" dirty="0">
                <a:solidFill>
                  <a:srgbClr val="0070C0"/>
                </a:solidFill>
              </a:rPr>
              <a:t>Je celek s mimořádným soustředěním vzájemně prostorově provázaných kulturních památek nebo kombinovaných děl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rgbClr val="0070C0"/>
                </a:solidFill>
              </a:rPr>
              <a:t>     člověka a přírody, spjaté se zásadním historickým, archeologickým, typologickým, uměleckým, architektonickým, urbanistickým, vědeckým,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rgbClr val="0070C0"/>
                </a:solidFill>
              </a:rPr>
              <a:t>      společenským nebo technickým významem. Památkovou rezervací může být i území, které má výhradně charakter archeologického dědictví. </a:t>
            </a:r>
          </a:p>
          <a:p>
            <a:pPr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Památková rezervace </a:t>
            </a:r>
            <a:r>
              <a:rPr lang="cs-CZ" altLang="cs-CZ" sz="1800" dirty="0"/>
              <a:t> –  území, na němž se vyskytují nemovité kulturní památky nebo archeologické nálezy, které vláda prohlašuje jako celek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–  podmínky památkové péče se vztahují jak na kulturní památky, tak na ostatní nemovitosti v městských (MPR) nebo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vesnických (VPR) památkových rezervacích</a:t>
            </a:r>
          </a:p>
          <a:p>
            <a:pPr marL="0" indent="0">
              <a:buNone/>
              <a:defRPr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Památková zóna  </a:t>
            </a:r>
            <a:r>
              <a:rPr lang="cs-CZ" altLang="cs-CZ" sz="1800" b="1" dirty="0"/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území s menším podílem kulturních památek nebo může jít o historické prostředí nebo část krajinného celku s vyšším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podílem výrazných kulturních hodnot. Památkovou zónu vyhlašuje ministerstvo kultury, které určuje podmínky ochrany.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b="1" dirty="0">
                <a:solidFill>
                  <a:srgbClr val="9933FF"/>
                </a:solidFill>
              </a:rPr>
              <a:t>     </a:t>
            </a:r>
            <a:r>
              <a:rPr lang="cs-CZ" altLang="cs-CZ" sz="1800" b="1" dirty="0">
                <a:solidFill>
                  <a:srgbClr val="0070C0"/>
                </a:solidFill>
              </a:rPr>
              <a:t>Nově:</a:t>
            </a:r>
            <a:r>
              <a:rPr lang="cs-CZ" altLang="cs-CZ" sz="1800" dirty="0">
                <a:solidFill>
                  <a:srgbClr val="0070C0"/>
                </a:solidFill>
              </a:rPr>
              <a:t> je území jako celek tvořené vzájemně prostorově spojitou skupinou městských nebo venkovských staveb nebo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     kombinovanými díly člověka a přírody, představující dostatečně charakteristické a sourodé oblasti s historickým, archeologickým,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      uměleckým, architektonickým, urbanistickým, krajinným, typologickým, vědeckým, společenským nebo technickým významem</a:t>
            </a:r>
            <a:r>
              <a:rPr lang="cs-CZ" altLang="cs-CZ" sz="1600" dirty="0">
                <a:solidFill>
                  <a:srgbClr val="0070C0"/>
                </a:solidFill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146237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5164"/>
            <a:ext cx="11734800" cy="6192837"/>
          </a:xfrm>
        </p:spPr>
        <p:txBody>
          <a:bodyPr/>
          <a:lstStyle/>
          <a:p>
            <a:pPr marL="609600" indent="-609600"/>
            <a:r>
              <a:rPr lang="cs-CZ" altLang="cs-CZ" sz="1800" b="1" dirty="0">
                <a:solidFill>
                  <a:srgbClr val="0070C0"/>
                </a:solidFill>
              </a:rPr>
              <a:t>Památkou místního významu  </a:t>
            </a:r>
            <a:r>
              <a:rPr lang="cs-CZ" altLang="cs-CZ" sz="1800" dirty="0">
                <a:solidFill>
                  <a:srgbClr val="9933FF"/>
                </a:solidFill>
              </a:rPr>
              <a:t>–</a:t>
            </a:r>
            <a:r>
              <a:rPr lang="cs-CZ" altLang="cs-CZ" sz="1800" b="1" dirty="0">
                <a:solidFill>
                  <a:srgbClr val="9933FF"/>
                </a:solidFill>
              </a:rPr>
              <a:t>  </a:t>
            </a:r>
            <a:r>
              <a:rPr lang="cs-CZ" altLang="cs-CZ" sz="1800" dirty="0"/>
              <a:t>je hmotný výsledek lidské činnosti, jehož hodnota je významná pro oblast, v níž se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       nachází</a:t>
            </a:r>
          </a:p>
          <a:p>
            <a:pPr marL="609600" indent="-609600">
              <a:buNone/>
            </a:pPr>
            <a:endParaRPr lang="cs-CZ" altLang="cs-CZ" sz="1800" dirty="0">
              <a:solidFill>
                <a:srgbClr val="9933FF"/>
              </a:solidFill>
            </a:endParaRPr>
          </a:p>
          <a:p>
            <a:pPr marL="609600" indent="-609600"/>
            <a:r>
              <a:rPr lang="cs-CZ" altLang="cs-CZ" sz="1800" b="1" dirty="0">
                <a:solidFill>
                  <a:srgbClr val="0070C0"/>
                </a:solidFill>
              </a:rPr>
              <a:t>Archeologickým nálezem  </a:t>
            </a:r>
            <a:r>
              <a:rPr lang="cs-CZ" altLang="cs-CZ" sz="1800" dirty="0"/>
              <a:t>– </a:t>
            </a:r>
            <a:r>
              <a:rPr lang="cs-CZ" altLang="cs-CZ" sz="1800" dirty="0">
                <a:solidFill>
                  <a:srgbClr val="9933FF"/>
                </a:solidFill>
              </a:rPr>
              <a:t> </a:t>
            </a:r>
            <a:r>
              <a:rPr lang="cs-CZ" altLang="cs-CZ" sz="1800" dirty="0"/>
              <a:t>je hmotný pozůstatek života a činnosti člověka, který je starší 70 let, neslouží již svému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účelu a uchoval se mimo prostředí současného života v zemi, na jejím povrchu, pod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vodou nebo v hmotě historické stavby</a:t>
            </a:r>
          </a:p>
          <a:p>
            <a:pPr marL="609600" indent="-609600">
              <a:buNone/>
            </a:pPr>
            <a:endParaRPr lang="cs-CZ" altLang="cs-CZ" sz="1800" dirty="0">
              <a:solidFill>
                <a:srgbClr val="9933FF"/>
              </a:solidFill>
            </a:endParaRPr>
          </a:p>
          <a:p>
            <a:pPr marL="609600" indent="-609600"/>
            <a:r>
              <a:rPr lang="cs-CZ" altLang="cs-CZ" sz="1800" b="1" dirty="0">
                <a:solidFill>
                  <a:srgbClr val="0070C0"/>
                </a:solidFill>
              </a:rPr>
              <a:t>Památkou s mezinárodním statusem  </a:t>
            </a:r>
            <a:r>
              <a:rPr lang="cs-CZ" altLang="cs-CZ" sz="1800" dirty="0"/>
              <a:t>– </a:t>
            </a:r>
            <a:r>
              <a:rPr lang="cs-CZ" altLang="cs-CZ" sz="1800" b="1" dirty="0">
                <a:solidFill>
                  <a:srgbClr val="9933FF"/>
                </a:solidFill>
              </a:rPr>
              <a:t> </a:t>
            </a:r>
            <a:r>
              <a:rPr lang="cs-CZ" altLang="cs-CZ" sz="1800" dirty="0"/>
              <a:t>je taková součást památkového fondu, která požívá ochrany nebo evidence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                    podle mezinárodní úmluvy, kterou je ČR v oblasti kulturního dědictví vázána </a:t>
            </a:r>
          </a:p>
          <a:p>
            <a:pPr marL="609600" indent="-609600">
              <a:buNone/>
            </a:pPr>
            <a:endParaRPr lang="cs-CZ" altLang="cs-CZ" sz="1800" dirty="0"/>
          </a:p>
          <a:p>
            <a:pPr marL="609600" indent="-609600"/>
            <a:r>
              <a:rPr lang="cs-CZ" altLang="cs-CZ" sz="2000" b="1" dirty="0">
                <a:solidFill>
                  <a:srgbClr val="0070C0"/>
                </a:solidFill>
              </a:rPr>
              <a:t>Historickou kulturní krajinou</a:t>
            </a:r>
            <a:r>
              <a:rPr lang="cs-CZ" altLang="cs-CZ" sz="2000" b="1" dirty="0">
                <a:solidFill>
                  <a:srgbClr val="9933FF"/>
                </a:solidFill>
              </a:rPr>
              <a:t>  </a:t>
            </a:r>
            <a:r>
              <a:rPr lang="cs-CZ" altLang="cs-CZ" sz="2000" dirty="0">
                <a:solidFill>
                  <a:srgbClr val="9933FF"/>
                </a:solidFill>
              </a:rPr>
              <a:t>–</a:t>
            </a:r>
            <a:r>
              <a:rPr lang="cs-CZ" altLang="cs-CZ" sz="2000" b="1" dirty="0">
                <a:solidFill>
                  <a:srgbClr val="9933FF"/>
                </a:solidFill>
              </a:rPr>
              <a:t> </a:t>
            </a:r>
            <a:r>
              <a:rPr lang="cs-CZ" altLang="cs-CZ" sz="2000" dirty="0">
                <a:solidFill>
                  <a:srgbClr val="9933FF"/>
                </a:solidFill>
              </a:rPr>
              <a:t> </a:t>
            </a:r>
            <a:r>
              <a:rPr lang="cs-CZ" altLang="cs-CZ" sz="2000" dirty="0"/>
              <a:t>je území jako celek představující kombinované dílo přírody a člověka,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vzniklé a utvářené cílevědomou lidskou činností za účelem kulturní,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estetické nebo hospodářské kultivace prostředí, dokládající vývoj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společnosti a lidských sídel v průběhu staletí, případně krajinný celek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historicky související s kulturním vědomím společnosti a její historií. </a:t>
            </a:r>
          </a:p>
        </p:txBody>
      </p:sp>
    </p:spTree>
    <p:extLst>
      <p:ext uri="{BB962C8B-B14F-4D97-AF65-F5344CB8AC3E}">
        <p14:creationId xmlns:p14="http://schemas.microsoft.com/office/powerpoint/2010/main" val="241848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69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Datovací metody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149926" y="1330036"/>
            <a:ext cx="10848109" cy="5791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  <a:defRPr/>
            </a:pPr>
            <a:r>
              <a:rPr lang="cs-CZ" altLang="cs-CZ" sz="1800" dirty="0"/>
              <a:t>Určení stáří archeologických objektů a hmotných artefaktů: </a:t>
            </a:r>
          </a:p>
          <a:p>
            <a:pPr marL="609600" indent="-609600">
              <a:buNone/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1.   Chronometrická 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– zjištění relativního a absolutního stáří artefaktů </a:t>
            </a:r>
            <a:r>
              <a:rPr lang="cs-CZ" altLang="cs-CZ" sz="2000" dirty="0"/>
              <a:t>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a)  </a:t>
            </a:r>
            <a:r>
              <a:rPr lang="cs-CZ" altLang="cs-CZ" sz="1800" b="1" dirty="0"/>
              <a:t>relativní</a:t>
            </a:r>
            <a:r>
              <a:rPr lang="cs-CZ" altLang="cs-CZ" sz="1800" dirty="0"/>
              <a:t> – přibližné určení stáří (stratigrafie, typologie)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b)  </a:t>
            </a:r>
            <a:r>
              <a:rPr lang="cs-CZ" altLang="cs-CZ" sz="1800" b="1" dirty="0"/>
              <a:t>absolutní</a:t>
            </a:r>
            <a:r>
              <a:rPr lang="cs-CZ" altLang="cs-CZ" sz="1800" dirty="0"/>
              <a:t> – přesné určení stáří:  písemné prameny (data)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technické metody (uhlík) </a:t>
            </a:r>
            <a:endParaRPr lang="cs-CZ" altLang="cs-CZ" sz="1800" b="1" dirty="0"/>
          </a:p>
          <a:p>
            <a:pPr marL="609600" indent="-609600"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2.   Stratigrafická:  </a:t>
            </a:r>
            <a:r>
              <a:rPr lang="cs-CZ" altLang="cs-CZ" sz="1800" b="1" dirty="0"/>
              <a:t>Statigrafie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nauka o stratifikaci, tj. o ukládání  vrstev přírodního nebo antropogenního původu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/>
              <a:t>                                                 –  </a:t>
            </a:r>
            <a:r>
              <a:rPr lang="cs-CZ" altLang="cs-CZ" sz="1800" dirty="0"/>
              <a:t>převzata z geologie a aplikována na tvorbu kulturních souvrství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               –  vztahy </a:t>
            </a:r>
            <a:r>
              <a:rPr lang="cs-CZ" altLang="cs-CZ" sz="1800" b="1" dirty="0"/>
              <a:t>statigrafických jednotek </a:t>
            </a:r>
            <a:r>
              <a:rPr lang="cs-CZ" altLang="cs-CZ" sz="1800" dirty="0"/>
              <a:t>vychází z principu postupného ukládání,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                    tj. spodní vrstvy jsou starší než horní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                             </a:t>
            </a:r>
          </a:p>
          <a:p>
            <a:pPr eaLnBrk="1" hangingPunct="1">
              <a:buFontTx/>
              <a:buAutoNum type="arabicPeriod" startAt="3"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Typologická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sledování morfologických a technologických změn v čase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–  </a:t>
            </a:r>
            <a:r>
              <a:rPr lang="cs-CZ" sz="1800" dirty="0"/>
              <a:t>Christian </a:t>
            </a:r>
            <a:r>
              <a:rPr lang="cs-CZ" sz="1800" dirty="0" err="1"/>
              <a:t>Jürgensen</a:t>
            </a:r>
            <a:r>
              <a:rPr lang="cs-CZ" sz="1800" dirty="0"/>
              <a:t> </a:t>
            </a:r>
            <a:r>
              <a:rPr lang="cs-CZ" sz="1800" dirty="0" err="1"/>
              <a:t>Thomsen</a:t>
            </a:r>
            <a:r>
              <a:rPr lang="cs-CZ" sz="1800" dirty="0"/>
              <a:t> († 1865): doba kamenná, bronzová, železná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–  Oskar </a:t>
            </a:r>
            <a:r>
              <a:rPr lang="cs-CZ" altLang="cs-CZ" sz="1800" dirty="0" err="1"/>
              <a:t>Montelius</a:t>
            </a:r>
            <a:r>
              <a:rPr lang="cs-CZ" altLang="cs-CZ" sz="1800" dirty="0"/>
              <a:t> († 1821): vývoj nástrojů a zbraní v době bronzové </a:t>
            </a:r>
          </a:p>
          <a:p>
            <a:pPr marL="609600" indent="-60960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718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E58A736-0898-4FC5-978E-69626661F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Hlavní chronologické systémy  (pravěk)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8579E7-4C02-4088-B44F-D9C8BAAC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55" y="1797978"/>
            <a:ext cx="9815245" cy="4907622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Gabriel de </a:t>
            </a:r>
            <a:r>
              <a:rPr lang="cs-CZ" sz="2000" b="1" dirty="0" err="1"/>
              <a:t>Mortillet</a:t>
            </a:r>
            <a:r>
              <a:rPr lang="cs-CZ" sz="2000" b="1" dirty="0"/>
              <a:t> </a:t>
            </a:r>
            <a:r>
              <a:rPr lang="cs-CZ" sz="2000" dirty="0"/>
              <a:t>(1821–1898) –  třídění paleolitu (1897)</a:t>
            </a:r>
            <a:endParaRPr lang="cs-CZ" altLang="cs-CZ" sz="2000" b="1" dirty="0"/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Christian </a:t>
            </a:r>
            <a:r>
              <a:rPr lang="cs-CZ" altLang="cs-CZ" sz="2000" b="1" dirty="0" err="1"/>
              <a:t>Thomsen</a:t>
            </a:r>
            <a:r>
              <a:rPr lang="cs-CZ" altLang="cs-CZ" sz="2000" b="1" dirty="0"/>
              <a:t> </a:t>
            </a:r>
            <a:r>
              <a:rPr lang="cs-CZ" altLang="cs-CZ" sz="2000" dirty="0"/>
              <a:t>(1788–1865)  –  kámen – bronz – železo (1820)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</a:t>
            </a:r>
          </a:p>
          <a:p>
            <a:pPr>
              <a:defRPr/>
            </a:pPr>
            <a:r>
              <a:rPr lang="cs-CZ" altLang="cs-CZ" sz="2000" b="1" dirty="0"/>
              <a:t>John </a:t>
            </a:r>
            <a:r>
              <a:rPr lang="cs-CZ" altLang="cs-CZ" sz="2000" b="1" dirty="0" err="1"/>
              <a:t>Lubbock</a:t>
            </a:r>
            <a:r>
              <a:rPr lang="cs-CZ" altLang="cs-CZ" sz="2000" b="1" dirty="0"/>
              <a:t> </a:t>
            </a:r>
            <a:r>
              <a:rPr lang="cs-CZ" altLang="cs-CZ" sz="2000" dirty="0"/>
              <a:t>(1834–1913)  –  </a:t>
            </a:r>
            <a:r>
              <a:rPr lang="cs-CZ" sz="2000" dirty="0"/>
              <a:t>d. kamenná:  paleolit a neolit</a:t>
            </a:r>
            <a:r>
              <a:rPr lang="cs-CZ" altLang="cs-CZ" sz="2000" dirty="0"/>
              <a:t> (1865)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sz="2000" b="1" dirty="0"/>
              <a:t>Hans </a:t>
            </a:r>
            <a:r>
              <a:rPr lang="cs-CZ" sz="2000" b="1" dirty="0" err="1"/>
              <a:t>Hildebrand</a:t>
            </a:r>
            <a:r>
              <a:rPr lang="cs-CZ" sz="2000" b="1" dirty="0"/>
              <a:t> </a:t>
            </a:r>
            <a:r>
              <a:rPr lang="cs-CZ" sz="2000" dirty="0"/>
              <a:t>(1842–1913)  –  d. železná: halštatská a laténská</a:t>
            </a:r>
            <a:r>
              <a:rPr lang="cs-CZ" altLang="cs-CZ" sz="2000" dirty="0"/>
              <a:t> (1872)                                          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</a:t>
            </a:r>
          </a:p>
          <a:p>
            <a:pPr>
              <a:defRPr/>
            </a:pPr>
            <a:r>
              <a:rPr lang="cs-CZ" altLang="cs-CZ" sz="2000" b="1" dirty="0"/>
              <a:t>Oskar </a:t>
            </a:r>
            <a:r>
              <a:rPr lang="cs-CZ" altLang="cs-CZ" sz="2000" b="1" dirty="0" err="1"/>
              <a:t>Montelius</a:t>
            </a:r>
            <a:r>
              <a:rPr lang="cs-CZ" altLang="cs-CZ" sz="2000" dirty="0"/>
              <a:t> (1843–1921)  –  </a:t>
            </a:r>
            <a:r>
              <a:rPr lang="cs-CZ" altLang="cs-CZ" sz="2000" dirty="0" err="1"/>
              <a:t>sev</a:t>
            </a:r>
            <a:r>
              <a:rPr lang="cs-CZ" altLang="cs-CZ" sz="2000" dirty="0"/>
              <a:t>. E:  d. bronzová  a železná (1885)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Paul </a:t>
            </a:r>
            <a:r>
              <a:rPr lang="cs-CZ" altLang="cs-CZ" sz="2000" b="1" dirty="0" err="1"/>
              <a:t>Reinecke</a:t>
            </a:r>
            <a:r>
              <a:rPr lang="cs-CZ" altLang="cs-CZ" sz="2000" b="1" dirty="0"/>
              <a:t> </a:t>
            </a:r>
            <a:r>
              <a:rPr lang="cs-CZ" altLang="cs-CZ" sz="2000" dirty="0"/>
              <a:t>(1872–1958)  –  </a:t>
            </a:r>
            <a:r>
              <a:rPr lang="cs-CZ" altLang="cs-CZ" sz="2000" dirty="0" err="1"/>
              <a:t>stř</a:t>
            </a:r>
            <a:r>
              <a:rPr lang="cs-CZ" altLang="cs-CZ" sz="2000" dirty="0"/>
              <a:t>. E.: d. bronzová a železná (1902)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Archeologické prameny</a:t>
            </a:r>
            <a:r>
              <a:rPr lang="cs-CZ" altLang="cs-CZ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018" y="981076"/>
            <a:ext cx="9351818" cy="6048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Poloha</a:t>
            </a:r>
            <a:r>
              <a:rPr lang="cs-CZ" altLang="cs-CZ" sz="1400" b="1" dirty="0"/>
              <a:t>   –  pod zemí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–  nad zemí (zásypy kleneb)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–  ve vodě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Manipulovatelnost</a:t>
            </a:r>
            <a:r>
              <a:rPr lang="cs-CZ" altLang="cs-CZ" sz="1400" b="1" dirty="0"/>
              <a:t>   –   nemovité („nepřenosné“)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                       –   movité („přenosné“)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Způsobu uchovávání</a:t>
            </a:r>
            <a:r>
              <a:rPr lang="cs-CZ" altLang="cs-CZ" sz="1400" b="1" dirty="0"/>
              <a:t>   –   v terénu (in </a:t>
            </a:r>
            <a:r>
              <a:rPr lang="cs-CZ" altLang="cs-CZ" sz="1400" b="1" dirty="0" err="1"/>
              <a:t>situ</a:t>
            </a:r>
            <a:r>
              <a:rPr lang="cs-CZ" altLang="cs-CZ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                         –   mimo terén (in </a:t>
            </a:r>
            <a:r>
              <a:rPr lang="cs-CZ" altLang="cs-CZ" sz="1400" b="1" dirty="0" err="1"/>
              <a:t>fondo</a:t>
            </a:r>
            <a:r>
              <a:rPr lang="cs-CZ" altLang="cs-CZ" sz="1400" b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Materiál</a:t>
            </a:r>
            <a:r>
              <a:rPr lang="cs-CZ" altLang="cs-CZ" sz="1400" b="1" dirty="0"/>
              <a:t>   –   neorganické materiály (hlína, kámen, sklo aj.)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 b="1" dirty="0"/>
              <a:t>                        –   organické materiály (dřevo, kůže, jantar, kosti aj.)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Předpokládaný účel</a:t>
            </a:r>
            <a:r>
              <a:rPr lang="cs-CZ" altLang="cs-CZ" sz="1400" b="1" dirty="0"/>
              <a:t>   –   </a:t>
            </a:r>
            <a:r>
              <a:rPr lang="cs-CZ" altLang="cs-CZ" sz="1400" b="1" dirty="0">
                <a:solidFill>
                  <a:srgbClr val="FF0000"/>
                </a:solidFill>
              </a:rPr>
              <a:t>movité:</a:t>
            </a:r>
            <a:r>
              <a:rPr lang="cs-CZ" altLang="cs-CZ" sz="1400" b="1" dirty="0"/>
              <a:t>   nástroje, zbraně, ozdoby, kultovní předměty, platidla (movité)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400" b="1" dirty="0"/>
              <a:t>                                             –   </a:t>
            </a:r>
            <a:r>
              <a:rPr lang="cs-CZ" altLang="cs-CZ" sz="1400" b="1" dirty="0">
                <a:solidFill>
                  <a:srgbClr val="FF0000"/>
                </a:solidFill>
              </a:rPr>
              <a:t>nemovité:</a:t>
            </a:r>
            <a:r>
              <a:rPr lang="cs-CZ" altLang="cs-CZ" sz="1400" b="1" dirty="0"/>
              <a:t>  sídliště, pohřebiště, fortifikace, výrobní a těžební areály (nemovité)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>
              <a:lnSpc>
                <a:spcPct val="80000"/>
              </a:lnSpc>
            </a:pPr>
            <a:r>
              <a:rPr lang="cs-CZ" altLang="cs-CZ" sz="1400" b="1" u="sng" dirty="0">
                <a:solidFill>
                  <a:srgbClr val="FF0000"/>
                </a:solidFill>
              </a:rPr>
              <a:t>Účel lidské aktivity</a:t>
            </a:r>
            <a:r>
              <a:rPr lang="cs-CZ" altLang="cs-CZ" sz="1400" b="1" dirty="0"/>
              <a:t>   –   artefaktové prameny (předměty vyrobené člověkem)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400" b="1" dirty="0"/>
              <a:t>                                           –   </a:t>
            </a:r>
            <a:r>
              <a:rPr lang="cs-CZ" altLang="cs-CZ" sz="1400" b="1" dirty="0" err="1"/>
              <a:t>ekofaktové</a:t>
            </a:r>
            <a:r>
              <a:rPr lang="cs-CZ" altLang="cs-CZ" sz="1400" b="1" dirty="0"/>
              <a:t> prameny (lidské, zvířecí skelety, bronz, železo, kulturní plodiny)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400" b="1" dirty="0"/>
              <a:t>                                           –   přírodní prameny (paleobotanické, zoologické, antropologické aj.)</a:t>
            </a:r>
          </a:p>
        </p:txBody>
      </p:sp>
    </p:spTree>
    <p:extLst>
      <p:ext uri="{BB962C8B-B14F-4D97-AF65-F5344CB8AC3E}">
        <p14:creationId xmlns:p14="http://schemas.microsoft.com/office/powerpoint/2010/main" val="383335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FD0EB7A-BB07-95AB-6330-BDA272D16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Harrisova</a:t>
            </a:r>
            <a:r>
              <a:rPr lang="cs-CZ" altLang="cs-CZ" sz="3200" b="1" dirty="0">
                <a:solidFill>
                  <a:srgbClr val="FF0000"/>
                </a:solidFill>
              </a:rPr>
              <a:t> metoda (matice)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BAEF9C-92E5-9D03-1620-1EABABEE5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933" y="1196976"/>
            <a:ext cx="11260475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Edward Cecil </a:t>
            </a:r>
            <a:r>
              <a:rPr lang="cs-CZ" altLang="cs-CZ" sz="1800" b="1" dirty="0" err="1"/>
              <a:t>Harris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v 70. letech připojil další pravidla, u nás po r. 1989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–  </a:t>
            </a:r>
            <a:r>
              <a:rPr lang="cs-CZ" altLang="cs-CZ" sz="1800" dirty="0" err="1"/>
              <a:t>Harrisův</a:t>
            </a:r>
            <a:r>
              <a:rPr lang="cs-CZ" altLang="cs-CZ" sz="1800" dirty="0"/>
              <a:t> vývojový diagram zobrazuje 3 možnosti stratigrafických vztahů: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A:  jednotky nemají žádný vztah, protože se nedotýkají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B:  jednotky jsou uloženy nad sebou nebo pod sebou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C</a:t>
            </a:r>
            <a:r>
              <a:rPr lang="cs-CZ" altLang="cs-CZ" sz="1800" dirty="0"/>
              <a:t>:  </a:t>
            </a:r>
            <a:r>
              <a:rPr lang="cs-CZ" altLang="cs-CZ" sz="1800" b="1" dirty="0"/>
              <a:t>jednotky jsou totožné, i když jsou odděleny mladším zásahem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7DF2044-C21F-BB59-9781-33698455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38" y="4315643"/>
            <a:ext cx="4511542" cy="248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9F3722-0F2D-16E6-1967-E4AAC044C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969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Stratigrafické jednotky (s. j.)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9E9B9D5-B489-474D-B93F-D1683D336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6867" y="1579563"/>
            <a:ext cx="10828962" cy="4525962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Uloženiny (vrstvy)</a:t>
            </a:r>
          </a:p>
          <a:p>
            <a:pPr eaLnBrk="1" hangingPunct="1"/>
            <a:r>
              <a:rPr lang="cs-CZ" altLang="cs-CZ" sz="2000" b="1" dirty="0"/>
              <a:t>Výkopy (objekty)</a:t>
            </a:r>
          </a:p>
          <a:p>
            <a:pPr eaLnBrk="1" hangingPunct="1"/>
            <a:r>
              <a:rPr lang="cs-CZ" altLang="cs-CZ" sz="2000" b="1" dirty="0"/>
              <a:t>Stykové plochy</a:t>
            </a:r>
          </a:p>
          <a:p>
            <a:pPr eaLnBrk="1" hangingPunct="1"/>
            <a:r>
              <a:rPr lang="cs-CZ" altLang="cs-CZ" sz="2000" b="1" dirty="0"/>
              <a:t>Konstrukce</a:t>
            </a:r>
          </a:p>
          <a:p>
            <a:pPr eaLnBrk="1" hangingPunct="1"/>
            <a:r>
              <a:rPr lang="cs-CZ" altLang="cs-CZ" sz="2000" b="1" dirty="0"/>
              <a:t>Pohřby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1823BFB-8F47-541C-C05F-F3E27C87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52589"/>
            <a:ext cx="562133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8DE1C442-D4E0-9ECB-9252-6E72DE23E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039" y="5124350"/>
            <a:ext cx="958578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Řez jámou: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Nejstarší je </a:t>
            </a:r>
            <a:r>
              <a:rPr lang="cs-CZ" altLang="cs-CZ" sz="1800" b="1" dirty="0"/>
              <a:t>podloží</a:t>
            </a:r>
            <a:r>
              <a:rPr lang="cs-CZ" altLang="cs-CZ" sz="1800" dirty="0"/>
              <a:t> (104), do něhož je vyhlouben  </a:t>
            </a:r>
            <a:r>
              <a:rPr lang="cs-CZ" altLang="cs-CZ" sz="1800" b="1" dirty="0"/>
              <a:t>výkop</a:t>
            </a:r>
            <a:r>
              <a:rPr lang="cs-CZ" altLang="cs-CZ" sz="1800" dirty="0"/>
              <a:t> (500) zaplněný </a:t>
            </a:r>
            <a:r>
              <a:rPr lang="cs-CZ" altLang="cs-CZ" sz="1800" b="1" dirty="0"/>
              <a:t>uloženinami</a:t>
            </a:r>
            <a:r>
              <a:rPr lang="cs-CZ" altLang="cs-CZ" sz="1800" dirty="0"/>
              <a:t> (101–104), které jsou překryty nejmladší nadložní vrstvou (100)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(Procházka–Vařeka–Merta 2005).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0" y="0"/>
            <a:ext cx="8229600" cy="9144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Přírodovědné metody datování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770561" y="762000"/>
            <a:ext cx="11548153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1800" b="1" dirty="0"/>
              <a:t>Radiouhlíková  </a:t>
            </a:r>
            <a:r>
              <a:rPr lang="cs-CZ" altLang="cs-CZ" sz="1800" dirty="0"/>
              <a:t>–  anglický fyzik </a:t>
            </a:r>
            <a:r>
              <a:rPr lang="cs-CZ" altLang="cs-CZ" sz="1800" dirty="0" err="1"/>
              <a:t>Libby</a:t>
            </a:r>
            <a:r>
              <a:rPr lang="cs-CZ" altLang="cs-CZ" sz="1800" dirty="0"/>
              <a:t>:  měření stupně rozpadu izotopů C14 : C12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–  po odumření se C:14 snižuje (poločas rozpadu: 5735) 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Fluorové testy  </a:t>
            </a:r>
            <a:r>
              <a:rPr lang="cs-CZ" altLang="cs-CZ" sz="1800" dirty="0"/>
              <a:t>–  stanovení stáří osteologického materiálu podle obsahu floru, uranu a dusíku ve zvířecích a lidských kostech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Termoluminiscence 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minerální látky po zahřátí vysílají záření, které po zahřátí získávají konstantní hodnoty 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(čím starší, tím vyšší)</a:t>
            </a:r>
            <a:endParaRPr lang="cs-CZ" altLang="cs-CZ" sz="1800" b="1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Archeomagnetika</a:t>
            </a:r>
            <a:r>
              <a:rPr lang="cs-CZ" altLang="cs-CZ" sz="1800" dirty="0"/>
              <a:t> – využívá kolísání směru a intenzity geomagnetického   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pole země, které se vypálením fixuje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 Dendrochronologie  </a:t>
            </a:r>
            <a:r>
              <a:rPr lang="cs-CZ" altLang="cs-CZ" sz="1800" dirty="0"/>
              <a:t>–  </a:t>
            </a:r>
            <a:r>
              <a:rPr lang="cs-CZ" sz="1800" dirty="0"/>
              <a:t>datování dřeva podle měření šířek letokruhů (alespoň 40)</a:t>
            </a: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 Astronomie</a:t>
            </a:r>
            <a:r>
              <a:rPr lang="cs-CZ" altLang="cs-CZ" sz="1800" dirty="0"/>
              <a:t>  –   pohyby nebeských těles</a:t>
            </a:r>
          </a:p>
          <a:p>
            <a:pPr eaLnBrk="1" hangingPunct="1">
              <a:defRPr/>
            </a:pPr>
            <a:r>
              <a:rPr lang="cs-CZ" altLang="cs-CZ" sz="1800" b="1" dirty="0"/>
              <a:t> </a:t>
            </a:r>
            <a:r>
              <a:rPr lang="cs-CZ" altLang="cs-CZ" sz="1800" b="1" dirty="0" err="1"/>
              <a:t>Geochronologie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vrstvičky na mořském pobřeží vzniklé táním ledovců</a:t>
            </a:r>
          </a:p>
          <a:p>
            <a:pPr eaLnBrk="1" hangingPunct="1">
              <a:defRPr/>
            </a:pPr>
            <a:r>
              <a:rPr lang="cs-CZ" altLang="cs-CZ" sz="1800" b="1" dirty="0"/>
              <a:t> Glottochronologie</a:t>
            </a:r>
            <a:r>
              <a:rPr lang="cs-CZ" altLang="cs-CZ" sz="1800" dirty="0"/>
              <a:t>  –  štěpení jazyků</a:t>
            </a:r>
          </a:p>
          <a:p>
            <a:pPr eaLnBrk="1" hangingPunct="1">
              <a:defRPr/>
            </a:pPr>
            <a:r>
              <a:rPr lang="cs-CZ" altLang="cs-CZ" sz="1800" b="1" dirty="0"/>
              <a:t> </a:t>
            </a:r>
            <a:r>
              <a:rPr lang="cs-CZ" altLang="cs-CZ" sz="1800" b="1" dirty="0" err="1"/>
              <a:t>Petrochronologie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vznik hornin</a:t>
            </a:r>
          </a:p>
        </p:txBody>
      </p:sp>
    </p:spTree>
    <p:extLst>
      <p:ext uri="{BB962C8B-B14F-4D97-AF65-F5344CB8AC3E}">
        <p14:creationId xmlns:p14="http://schemas.microsoft.com/office/powerpoint/2010/main" val="3428432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cs-CZ" altLang="cs-CZ" sz="3200" b="1" dirty="0">
                <a:solidFill>
                  <a:srgbClr val="FF0000"/>
                </a:solidFill>
              </a:rPr>
              <a:t>Radiometrie</a:t>
            </a:r>
            <a:r>
              <a:rPr lang="cs-CZ" altLang="cs-CZ" sz="3200" dirty="0">
                <a:solidFill>
                  <a:srgbClr val="FF0000"/>
                </a:solidFill>
              </a:rPr>
              <a:t> (radiouhlíkové datování)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92727" y="1125538"/>
            <a:ext cx="11420504" cy="57324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1939 </a:t>
            </a:r>
            <a:r>
              <a:rPr lang="cs-CZ" altLang="cs-CZ" sz="2000" dirty="0"/>
              <a:t> –  </a:t>
            </a:r>
            <a:r>
              <a:rPr lang="cs-CZ" sz="2000" b="1" dirty="0"/>
              <a:t>Miliard Frank </a:t>
            </a:r>
            <a:r>
              <a:rPr lang="cs-CZ" sz="2000" b="1" dirty="0" err="1"/>
              <a:t>Libby</a:t>
            </a:r>
            <a:r>
              <a:rPr lang="cs-CZ" sz="2000" dirty="0"/>
              <a:t>: objevil radioaktivní izotop uhlíku s atomovým číslem 14 (C</a:t>
            </a:r>
            <a:r>
              <a:rPr lang="cs-CZ" sz="2000" baseline="30000" dirty="0"/>
              <a:t>14</a:t>
            </a:r>
            <a:r>
              <a:rPr lang="cs-CZ" sz="2000" dirty="0"/>
              <a:t>)</a:t>
            </a:r>
          </a:p>
          <a:p>
            <a:pPr eaLnBrk="1" hangingPunct="1">
              <a:defRPr/>
            </a:pPr>
            <a:r>
              <a:rPr lang="cs-CZ" sz="2000" b="1" dirty="0"/>
              <a:t>1947 </a:t>
            </a:r>
            <a:r>
              <a:rPr lang="cs-CZ" sz="2000" dirty="0"/>
              <a:t> –   </a:t>
            </a:r>
            <a:r>
              <a:rPr lang="cs-CZ" altLang="cs-CZ" sz="2000" dirty="0"/>
              <a:t>rozpad izotopů v poměru C 14 : C12 v organických materiálech </a:t>
            </a:r>
            <a:r>
              <a:rPr lang="cs-CZ" sz="2000" dirty="0"/>
              <a:t>využil pro archeologické datování</a:t>
            </a:r>
          </a:p>
          <a:p>
            <a:pPr eaLnBrk="1" hangingPunct="1">
              <a:defRPr/>
            </a:pPr>
            <a:r>
              <a:rPr lang="cs-CZ" sz="2000" b="1" dirty="0"/>
              <a:t>1960 </a:t>
            </a:r>
            <a:r>
              <a:rPr lang="cs-CZ" sz="2000" dirty="0"/>
              <a:t> –  dostal Nobelovu cenu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Množství C14 se po odumření snižuje vyzařováním  –  poločas rozpadu:    5735 cca 40 až 50 let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Radiokarbonový čas je jiný než historický, a proto je nutná oprava-kalibrace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(průnik kosmického záření atmosférou C 14 není konstantní).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Nekalibrovaná data s B. C. (</a:t>
            </a:r>
            <a:r>
              <a:rPr lang="cs-CZ" altLang="cs-CZ" sz="2000" dirty="0" err="1"/>
              <a:t>Before</a:t>
            </a:r>
            <a:r>
              <a:rPr lang="cs-CZ" altLang="cs-CZ" sz="2000" dirty="0"/>
              <a:t> Christ) se opraví podle místních poměrů.</a:t>
            </a:r>
          </a:p>
          <a:p>
            <a:pPr eaLnBrk="1" hangingPunct="1">
              <a:defRPr/>
            </a:pPr>
            <a:r>
              <a:rPr lang="cs-CZ" altLang="cs-CZ" sz="2000" dirty="0"/>
              <a:t>Výhodné pro datování v neolitu a </a:t>
            </a:r>
            <a:r>
              <a:rPr lang="cs-CZ" altLang="cs-CZ" sz="2000" dirty="0" err="1"/>
              <a:t>eneolitu</a:t>
            </a:r>
            <a:r>
              <a:rPr lang="cs-CZ" altLang="cs-CZ" sz="2000" dirty="0"/>
              <a:t>. </a:t>
            </a:r>
          </a:p>
          <a:p>
            <a:pPr eaLnBrk="1" hangingPunct="1">
              <a:defRPr/>
            </a:pPr>
            <a:r>
              <a:rPr lang="cs-CZ" altLang="cs-CZ" sz="2000" dirty="0"/>
              <a:t>Kromě uhlíku se užívá poločas rozpadu uranu (U238) nebo kalia (K40).</a:t>
            </a:r>
          </a:p>
        </p:txBody>
      </p:sp>
    </p:spTree>
    <p:extLst>
      <p:ext uri="{BB962C8B-B14F-4D97-AF65-F5344CB8AC3E}">
        <p14:creationId xmlns:p14="http://schemas.microsoft.com/office/powerpoint/2010/main" val="2639192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39636" y="31865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Dendrochronologické laboratoře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149925" y="1849581"/>
            <a:ext cx="10695709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Průhonice u Prahy</a:t>
            </a:r>
            <a:r>
              <a:rPr lang="cs-CZ" altLang="cs-CZ" sz="1800" dirty="0"/>
              <a:t>   –  </a:t>
            </a:r>
            <a:r>
              <a:rPr lang="cs-CZ" altLang="cs-CZ" sz="1800" dirty="0" err="1"/>
              <a:t>Jos</a:t>
            </a:r>
            <a:r>
              <a:rPr lang="cs-CZ" altLang="cs-CZ" sz="1800" dirty="0"/>
              <a:t>. a Tomáš Kynclovi, datace konstrukcí staveb</a:t>
            </a:r>
          </a:p>
          <a:p>
            <a:pPr eaLnBrk="1" hangingPunct="1"/>
            <a:r>
              <a:rPr lang="cs-CZ" altLang="cs-CZ" sz="1800" b="1" dirty="0"/>
              <a:t>Mikulčice</a:t>
            </a:r>
            <a:r>
              <a:rPr lang="cs-CZ" altLang="cs-CZ" sz="1800" dirty="0"/>
              <a:t>   –   pracoviště AÚ AV ČR datace dubů, archeologická dřeva</a:t>
            </a:r>
          </a:p>
          <a:p>
            <a:pPr eaLnBrk="1" hangingPunct="1"/>
            <a:r>
              <a:rPr lang="cs-CZ" altLang="cs-CZ" sz="1800" b="1" dirty="0"/>
              <a:t>Brno</a:t>
            </a:r>
            <a:r>
              <a:rPr lang="cs-CZ" altLang="cs-CZ" sz="1800" dirty="0"/>
              <a:t>   –   Ústav nauky o dřevě - Jitka dvorská (výuka studentů)</a:t>
            </a:r>
          </a:p>
          <a:p>
            <a:pPr eaLnBrk="1" hangingPunct="1"/>
            <a:r>
              <a:rPr lang="cs-CZ" altLang="cs-CZ" sz="1800" b="1" dirty="0"/>
              <a:t>Německo</a:t>
            </a:r>
            <a:r>
              <a:rPr lang="cs-CZ" altLang="cs-CZ" sz="1800" dirty="0"/>
              <a:t>   –   Berlín:  Laboratoř při </a:t>
            </a:r>
            <a:r>
              <a:rPr lang="cs-CZ" altLang="cs-CZ" sz="1800" dirty="0" err="1"/>
              <a:t>Deutsches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Archäologisches</a:t>
            </a:r>
            <a:r>
              <a:rPr lang="cs-CZ" altLang="cs-CZ" sz="1800" dirty="0"/>
              <a:t> Institut (synchronizovaná křivka dubů k r. 200)</a:t>
            </a:r>
          </a:p>
          <a:p>
            <a:pPr eaLnBrk="1" hangingPunct="1"/>
            <a:r>
              <a:rPr lang="cs-CZ" altLang="cs-CZ" sz="1800" dirty="0"/>
              <a:t> </a:t>
            </a:r>
            <a:r>
              <a:rPr lang="cs-CZ" altLang="cs-CZ" sz="1800" b="1" dirty="0"/>
              <a:t>Rakousko</a:t>
            </a:r>
            <a:r>
              <a:rPr lang="cs-CZ" altLang="cs-CZ" sz="1800" dirty="0"/>
              <a:t> – Vídeň:  Institut </a:t>
            </a:r>
            <a:r>
              <a:rPr lang="cs-CZ" altLang="cs-CZ" sz="1800" dirty="0" err="1"/>
              <a:t>Für</a:t>
            </a:r>
            <a:r>
              <a:rPr lang="cs-CZ" altLang="cs-CZ" sz="1800" dirty="0"/>
              <a:t> Botanik </a:t>
            </a:r>
            <a:r>
              <a:rPr lang="cs-CZ" altLang="cs-CZ" sz="1800" dirty="0" err="1"/>
              <a:t>víd.univ</a:t>
            </a:r>
            <a:r>
              <a:rPr lang="cs-CZ" altLang="cs-CZ" sz="1800" dirty="0"/>
              <a:t>. (</a:t>
            </a:r>
            <a:r>
              <a:rPr lang="cs-CZ" altLang="cs-CZ" sz="1800" dirty="0" err="1"/>
              <a:t>Ruppert</a:t>
            </a:r>
            <a:r>
              <a:rPr lang="cs-CZ" altLang="cs-CZ" sz="1800" dirty="0"/>
              <a:t> Wimmer)</a:t>
            </a:r>
          </a:p>
          <a:p>
            <a:pPr eaLnBrk="1" hangingPunct="1"/>
            <a:r>
              <a:rPr lang="cs-CZ" altLang="cs-CZ" sz="1800" dirty="0"/>
              <a:t> </a:t>
            </a:r>
            <a:r>
              <a:rPr lang="cs-CZ" altLang="cs-CZ" sz="1800" b="1" dirty="0"/>
              <a:t>Polsko</a:t>
            </a:r>
            <a:r>
              <a:rPr lang="cs-CZ" altLang="cs-CZ" sz="1800" dirty="0"/>
              <a:t> – Krakov:  Akademie </a:t>
            </a:r>
            <a:r>
              <a:rPr lang="cs-CZ" altLang="cs-CZ" sz="1800" dirty="0" err="1"/>
              <a:t>Górnicko-Hutnicza</a:t>
            </a:r>
            <a:r>
              <a:rPr lang="cs-CZ" altLang="cs-CZ" sz="1800" dirty="0"/>
              <a:t>, Katedra </a:t>
            </a:r>
            <a:r>
              <a:rPr lang="cs-CZ" altLang="cs-CZ" sz="1800" dirty="0" err="1"/>
              <a:t>stratygrafii</a:t>
            </a:r>
            <a:r>
              <a:rPr lang="cs-CZ" altLang="cs-CZ" sz="1800" dirty="0"/>
              <a:t> i Geologii </a:t>
            </a:r>
            <a:r>
              <a:rPr lang="cs-CZ" altLang="cs-CZ" sz="1800" dirty="0" err="1"/>
              <a:t>Regionalnej</a:t>
            </a:r>
            <a:r>
              <a:rPr lang="cs-CZ" altLang="cs-CZ" sz="1800" dirty="0"/>
              <a:t> (Marek </a:t>
            </a:r>
            <a:r>
              <a:rPr lang="cs-CZ" altLang="cs-CZ" sz="1800" dirty="0" err="1"/>
              <a:t>Kr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1800" dirty="0" err="1"/>
              <a:t>iec</a:t>
            </a:r>
            <a:r>
              <a:rPr lang="cs-CZ" altLang="cs-CZ" sz="1800" dirty="0"/>
              <a:t>)</a:t>
            </a:r>
          </a:p>
          <a:p>
            <a:pPr eaLnBrk="1" hangingPunct="1"/>
            <a:r>
              <a:rPr lang="cs-CZ" altLang="cs-CZ" sz="1800" dirty="0"/>
              <a:t> </a:t>
            </a:r>
            <a:r>
              <a:rPr lang="cs-CZ" altLang="cs-CZ" sz="1800" b="1" dirty="0"/>
              <a:t>Maďarsko</a:t>
            </a:r>
            <a:r>
              <a:rPr lang="cs-CZ" altLang="cs-CZ" sz="1800" dirty="0"/>
              <a:t> – Budapešť: laboratoř při AÚ Univerzity </a:t>
            </a:r>
            <a:r>
              <a:rPr lang="cs-CZ" altLang="cs-CZ" sz="1800" dirty="0" err="1"/>
              <a:t>Loránda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Ëtvöse</a:t>
            </a:r>
            <a:r>
              <a:rPr lang="cs-CZ" altLang="cs-CZ" sz="1800" dirty="0"/>
              <a:t> (András </a:t>
            </a:r>
            <a:r>
              <a:rPr lang="cs-CZ" altLang="cs-CZ" sz="1800" dirty="0" err="1"/>
              <a:t>Grynaeus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Dvorská, J., Poláček, L.:  K možnostem dendrochronolog. Datování v oblasti severně od Dunaje, in: Velká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Morava mezi východem a Západem, Spisy AÚ AV ČR, Brno 2001.</a:t>
            </a:r>
          </a:p>
        </p:txBody>
      </p:sp>
    </p:spTree>
    <p:extLst>
      <p:ext uri="{BB962C8B-B14F-4D97-AF65-F5344CB8AC3E}">
        <p14:creationId xmlns:p14="http://schemas.microsoft.com/office/powerpoint/2010/main" val="2686005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5000" r="34993" b="52083"/>
          <a:stretch>
            <a:fillRect/>
          </a:stretch>
        </p:blipFill>
        <p:spPr bwMode="auto">
          <a:xfrm>
            <a:off x="5094653" y="4191000"/>
            <a:ext cx="69103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3"/>
          <p:cNvSpPr txBox="1">
            <a:spLocks noChangeArrowheads="1"/>
          </p:cNvSpPr>
          <p:nvPr/>
        </p:nvSpPr>
        <p:spPr bwMode="auto">
          <a:xfrm>
            <a:off x="761163" y="311933"/>
            <a:ext cx="584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Ústav nauky o dřevě Lesnické a dřevařské fakulty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Mendelova univerzita v Brně – ing. Michal Rybníček</a:t>
            </a:r>
          </a:p>
        </p:txBody>
      </p:sp>
      <p:pic>
        <p:nvPicPr>
          <p:cNvPr id="1229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42" y="1694505"/>
            <a:ext cx="3423968" cy="23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6" y="3672081"/>
            <a:ext cx="4752688" cy="310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t="16339" r="36002" b="60023"/>
          <a:stretch>
            <a:fillRect/>
          </a:stretch>
        </p:blipFill>
        <p:spPr bwMode="auto">
          <a:xfrm>
            <a:off x="9039226" y="200754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bdélník 1"/>
          <p:cNvSpPr>
            <a:spLocks noChangeArrowheads="1"/>
          </p:cNvSpPr>
          <p:nvPr/>
        </p:nvSpPr>
        <p:spPr bwMode="auto">
          <a:xfrm>
            <a:off x="761162" y="1072989"/>
            <a:ext cx="7817759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USA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sekvoje:  6. tis. BC)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Novgorod</a:t>
            </a:r>
            <a:r>
              <a:rPr lang="cs-CZ" altLang="cs-CZ" sz="1800" dirty="0"/>
              <a:t> (rok poražení stromu – letokruh podkorní)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Švýcarsko, Německo  </a:t>
            </a:r>
            <a:r>
              <a:rPr lang="cs-CZ" altLang="cs-CZ" sz="1800" dirty="0"/>
              <a:t>–  nejdelší sekvence v E: 12 400 let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Irsko</a:t>
            </a:r>
            <a:r>
              <a:rPr lang="cs-CZ" altLang="cs-CZ" sz="1800" dirty="0"/>
              <a:t>  –  dubová křivka (7172 BC) </a:t>
            </a:r>
          </a:p>
          <a:p>
            <a:pPr>
              <a:defRPr/>
            </a:pPr>
            <a:r>
              <a:rPr lang="cs-CZ" altLang="cs-CZ" sz="1800" dirty="0"/>
              <a:t>Polsko  –  </a:t>
            </a:r>
            <a:r>
              <a:rPr lang="cs-CZ" sz="1800" b="1" dirty="0"/>
              <a:t>1999:  Marek </a:t>
            </a:r>
            <a:r>
              <a:rPr lang="cs-CZ" sz="1800" b="1" dirty="0" err="1"/>
              <a:t>Krąpiec</a:t>
            </a:r>
            <a:r>
              <a:rPr lang="cs-CZ" sz="1800" b="1" dirty="0"/>
              <a:t>:     </a:t>
            </a:r>
            <a:r>
              <a:rPr lang="cs-CZ" sz="1800" dirty="0"/>
              <a:t>habilitace</a:t>
            </a:r>
            <a:r>
              <a:rPr lang="cs-CZ" sz="1800" b="1" dirty="0"/>
              <a:t> 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</a:t>
            </a:r>
            <a:r>
              <a:rPr lang="cs-CZ" sz="1800" dirty="0" err="1"/>
              <a:t>Oak</a:t>
            </a:r>
            <a:r>
              <a:rPr lang="cs-CZ" sz="1800" dirty="0"/>
              <a:t> dendrochronology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Neoholocene</a:t>
            </a:r>
            <a:r>
              <a:rPr lang="cs-CZ" sz="1800" dirty="0"/>
              <a:t> in </a:t>
            </a:r>
            <a:r>
              <a:rPr lang="cs-CZ" sz="1800" dirty="0" err="1"/>
              <a:t>Poland</a:t>
            </a:r>
            <a:r>
              <a:rPr lang="cs-CZ" sz="1800" dirty="0"/>
              <a:t>. </a:t>
            </a:r>
            <a:r>
              <a:rPr lang="cs-CZ" sz="1800" dirty="0" err="1"/>
              <a:t>Kraków</a:t>
            </a:r>
            <a:r>
              <a:rPr lang="cs-CZ" sz="1800" dirty="0"/>
              <a:t>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předatování polských hradisek z 8/9. na 10. stol. (poč. státu)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394278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Počátky polského státu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1094509" y="1066801"/>
            <a:ext cx="11097491" cy="5675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1999:  Marek </a:t>
            </a:r>
            <a:r>
              <a:rPr lang="cs-CZ" sz="1800" b="1" dirty="0" err="1"/>
              <a:t>Krąpiec</a:t>
            </a:r>
            <a:r>
              <a:rPr lang="cs-CZ" sz="1800" b="1" dirty="0"/>
              <a:t>:     </a:t>
            </a:r>
            <a:r>
              <a:rPr lang="cs-CZ" sz="1800" dirty="0"/>
              <a:t>habilitace</a:t>
            </a:r>
            <a:r>
              <a:rPr lang="cs-CZ" sz="1800" b="1" dirty="0"/>
              <a:t> 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</a:t>
            </a:r>
            <a:r>
              <a:rPr lang="cs-CZ" sz="1800" b="1" dirty="0" err="1"/>
              <a:t>Oak</a:t>
            </a:r>
            <a:r>
              <a:rPr lang="cs-CZ" sz="1800" b="1" dirty="0"/>
              <a:t> dendrochronology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Neoholocene</a:t>
            </a:r>
            <a:r>
              <a:rPr lang="cs-CZ" sz="1800" b="1" dirty="0"/>
              <a:t> in </a:t>
            </a:r>
            <a:r>
              <a:rPr lang="cs-CZ" sz="1800" b="1" dirty="0" err="1"/>
              <a:t>Poland</a:t>
            </a:r>
            <a:r>
              <a:rPr lang="cs-CZ" sz="1800" b="1" dirty="0"/>
              <a:t>. </a:t>
            </a:r>
            <a:r>
              <a:rPr lang="cs-CZ" sz="1800" b="1" dirty="0" err="1"/>
              <a:t>Kraków</a:t>
            </a:r>
            <a:r>
              <a:rPr lang="cs-CZ" sz="1800" b="1" dirty="0"/>
              <a:t>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nejstarší hrady ve Velkopolsku nejsou z 8. stol., jak se domníval </a:t>
            </a:r>
            <a:r>
              <a:rPr lang="cs-CZ" sz="1800" dirty="0" err="1"/>
              <a:t>Jósef</a:t>
            </a:r>
            <a:r>
              <a:rPr lang="cs-CZ" sz="1800" dirty="0"/>
              <a:t> </a:t>
            </a:r>
            <a:r>
              <a:rPr lang="cs-CZ" sz="1800" dirty="0" err="1"/>
              <a:t>Kostrzewski</a:t>
            </a:r>
            <a:r>
              <a:rPr lang="cs-CZ" sz="1800" dirty="0"/>
              <a:t>, ale jsou mladší</a:t>
            </a:r>
          </a:p>
          <a:p>
            <a:pPr>
              <a:buFont typeface="Arial" charset="0"/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Gallus</a:t>
            </a:r>
            <a:r>
              <a:rPr lang="cs-CZ" sz="1800" b="1" dirty="0"/>
              <a:t> </a:t>
            </a:r>
            <a:r>
              <a:rPr lang="cs-CZ" sz="1800" b="1" dirty="0" err="1"/>
              <a:t>Anonymus</a:t>
            </a:r>
            <a:r>
              <a:rPr lang="cs-CZ" sz="1800" dirty="0"/>
              <a:t>  –  v Polské kronice uvedl, že před </a:t>
            </a:r>
            <a:r>
              <a:rPr lang="cs-CZ" sz="1800" dirty="0" err="1"/>
              <a:t>Měškem</a:t>
            </a:r>
            <a:r>
              <a:rPr lang="cs-CZ" sz="1800" dirty="0"/>
              <a:t> vládl Popel, kterého vyhnal </a:t>
            </a:r>
            <a:r>
              <a:rPr lang="cs-CZ" sz="1800" dirty="0" err="1"/>
              <a:t>Siemovít</a:t>
            </a:r>
            <a:r>
              <a:rPr lang="cs-CZ" sz="1800" dirty="0"/>
              <a:t>, syn oráče </a:t>
            </a:r>
            <a:r>
              <a:rPr lang="cs-CZ" sz="1800" dirty="0" err="1"/>
              <a:t>Piasta</a:t>
            </a:r>
            <a:r>
              <a:rPr lang="cs-CZ" sz="1800" dirty="0"/>
              <a:t> </a:t>
            </a:r>
          </a:p>
          <a:p>
            <a:pPr>
              <a:buFontTx/>
              <a:buNone/>
              <a:defRPr/>
            </a:pPr>
            <a:r>
              <a:rPr lang="cs-CZ" sz="1800" dirty="0"/>
              <a:t>                                      –   pod vlivem legendy se badatelé shodli, že formování polského státu započalo před </a:t>
            </a:r>
            <a:r>
              <a:rPr lang="cs-CZ" sz="1800" dirty="0" err="1"/>
              <a:t>Měškem</a:t>
            </a:r>
            <a:r>
              <a:rPr lang="cs-CZ" sz="1800" dirty="0"/>
              <a:t>, </a:t>
            </a:r>
          </a:p>
          <a:p>
            <a:pPr>
              <a:buFontTx/>
              <a:buNone/>
              <a:defRPr/>
            </a:pPr>
            <a:r>
              <a:rPr lang="cs-CZ" sz="1800" dirty="0"/>
              <a:t>                                           tj. v  8./9. století</a:t>
            </a:r>
          </a:p>
          <a:p>
            <a:pPr>
              <a:buFontTx/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Měšek</a:t>
            </a:r>
            <a:r>
              <a:rPr lang="cs-CZ" altLang="cs-CZ" sz="1800" b="1" dirty="0"/>
              <a:t> I.  </a:t>
            </a:r>
            <a:r>
              <a:rPr lang="cs-CZ" altLang="cs-CZ" sz="1800" dirty="0"/>
              <a:t>–  první historicky doložený polský vládce: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965</a:t>
            </a:r>
            <a:r>
              <a:rPr lang="cs-CZ" altLang="cs-CZ" sz="1800" dirty="0"/>
              <a:t>  –   oženil se s českou kněžnou Doubravkou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966 </a:t>
            </a:r>
            <a:r>
              <a:rPr lang="cs-CZ" altLang="cs-CZ" sz="1800" dirty="0"/>
              <a:t> –   přijal křesťanství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>
                <a:cs typeface="Arial" panose="020B0604020202020204" pitchFamily="34" charset="0"/>
              </a:rPr>
              <a:t>936 až 945  </a:t>
            </a:r>
            <a:r>
              <a:rPr lang="cs-CZ" altLang="cs-CZ" sz="1800" dirty="0">
                <a:cs typeface="Arial" panose="020B0604020202020204" pitchFamily="34" charset="0"/>
              </a:rPr>
              <a:t>– Horní Poodří</a:t>
            </a:r>
          </a:p>
          <a:p>
            <a:pPr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985</a:t>
            </a:r>
            <a:r>
              <a:rPr lang="cs-CZ" altLang="cs-CZ" sz="1800" dirty="0"/>
              <a:t>  –  ovládl Slezsko </a:t>
            </a:r>
          </a:p>
          <a:p>
            <a:pPr>
              <a:buNone/>
              <a:defRPr/>
            </a:pPr>
            <a:r>
              <a:rPr lang="cs-CZ" altLang="cs-CZ" sz="1800" dirty="0"/>
              <a:t>       </a:t>
            </a:r>
            <a:r>
              <a:rPr lang="cs-CZ" altLang="cs-CZ" sz="1800" b="1" dirty="0"/>
              <a:t>990 </a:t>
            </a:r>
            <a:r>
              <a:rPr lang="cs-CZ" altLang="cs-CZ" sz="1800" dirty="0"/>
              <a:t> –  ovládl Malopolsko 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38120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Enviromentální</a:t>
            </a:r>
            <a:r>
              <a:rPr lang="cs-CZ" altLang="cs-CZ" sz="3200" b="1" dirty="0">
                <a:solidFill>
                  <a:srgbClr val="FF0000"/>
                </a:solidFill>
              </a:rPr>
              <a:t> výzkum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1025237" y="1066800"/>
            <a:ext cx="10986654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</a:rPr>
              <a:t>Palinologie</a:t>
            </a:r>
            <a:r>
              <a:rPr lang="cs-CZ" altLang="cs-CZ" sz="1800" dirty="0"/>
              <a:t>   –   analýzy zrnek pylu v půdě, rašeliništích, v obsahu jímek a studní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–   podle druhového určení se sestavují pylové diagramy zastoupení jednotlivých rostlin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–   rekonstrukce dávné krajiny (les, step, kulturní krajina)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Paleobotanika</a:t>
            </a:r>
            <a:r>
              <a:rPr lang="cs-CZ" altLang="cs-CZ" sz="1800" dirty="0"/>
              <a:t>  –  složení vegetace prostřednictvím </a:t>
            </a:r>
            <a:r>
              <a:rPr lang="cs-CZ" altLang="cs-CZ" sz="1800" dirty="0" err="1"/>
              <a:t>makrozbytkové</a:t>
            </a:r>
            <a:r>
              <a:rPr lang="cs-CZ" altLang="cs-CZ" sz="1800" dirty="0"/>
              <a:t> analýzy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–  Opava:  dr. Čulíková, M. Opravil (ARUB)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–  chemické analýzy rizikových prvků v říčních sedimentech pro určení intenzity těžby kovů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–   Č. Budějovice:  J. Beneš:  </a:t>
            </a:r>
            <a:r>
              <a:rPr lang="cs-CZ" sz="1800" dirty="0"/>
              <a:t>Laboratoř </a:t>
            </a:r>
            <a:r>
              <a:rPr lang="cs-CZ" sz="1800" dirty="0" err="1"/>
              <a:t>archeobotaniky</a:t>
            </a:r>
            <a:r>
              <a:rPr lang="cs-CZ" sz="1800" dirty="0"/>
              <a:t> a paleoekologie Biologické fakulty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Jihočeské univerzity v ČB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Paleopatologie</a:t>
            </a:r>
            <a:r>
              <a:rPr lang="cs-CZ" altLang="cs-CZ" sz="1800" dirty="0"/>
              <a:t>   –  zdravotní stav středověké populace 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Antropologie</a:t>
            </a:r>
            <a:r>
              <a:rPr lang="cs-CZ" altLang="cs-CZ" sz="1800" dirty="0"/>
              <a:t>  –  zjišťuje pohlaví, věk a biologickou charakteristiku</a:t>
            </a:r>
          </a:p>
        </p:txBody>
      </p:sp>
    </p:spTree>
    <p:extLst>
      <p:ext uri="{BB962C8B-B14F-4D97-AF65-F5344CB8AC3E}">
        <p14:creationId xmlns:p14="http://schemas.microsoft.com/office/powerpoint/2010/main" val="3246855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66913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                   Věkové kategorie a průměrný věk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98770" y="1764588"/>
            <a:ext cx="3672566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0 –   7 let   -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8 – 14 let   -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15 – 19 let  -  </a:t>
            </a:r>
            <a:r>
              <a:rPr lang="cs-CZ" altLang="cs-CZ" sz="2000" b="1" dirty="0" err="1"/>
              <a:t>juvenis</a:t>
            </a:r>
            <a:endParaRPr lang="cs-CZ" altLang="cs-CZ" sz="2000" b="1" dirty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20 – 30 let  -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30 – 40 let  -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 40 – 50 let  -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 50 – 60 let  -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cs-CZ" altLang="cs-CZ" sz="2000" b="1" dirty="0"/>
              <a:t> 60 a více     -  </a:t>
            </a:r>
            <a:r>
              <a:rPr lang="cs-CZ" altLang="cs-CZ" sz="2000" b="1" dirty="0" err="1"/>
              <a:t>senilis</a:t>
            </a:r>
            <a:endParaRPr lang="cs-CZ" altLang="cs-CZ" sz="2000" b="1" dirty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86593" y="1764588"/>
            <a:ext cx="43164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neolit – 26,9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bronzová – 32,1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halštatská a římská – 27,3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středověk – 28,1 let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7252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0034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Typologická metoda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1343891" y="1143000"/>
            <a:ext cx="10404764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dirty="0"/>
              <a:t>Jedna z prvních vědeckých metod v archeologii. 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Zakladatel:</a:t>
            </a:r>
            <a:r>
              <a:rPr lang="cs-CZ" altLang="cs-CZ" sz="1800" dirty="0"/>
              <a:t>    </a:t>
            </a:r>
            <a:r>
              <a:rPr lang="cs-CZ" altLang="cs-CZ" sz="1800" b="1" dirty="0">
                <a:solidFill>
                  <a:srgbClr val="FF0000"/>
                </a:solidFill>
              </a:rPr>
              <a:t>Oskar </a:t>
            </a:r>
            <a:r>
              <a:rPr lang="cs-CZ" altLang="cs-CZ" sz="1800" b="1" dirty="0" err="1">
                <a:solidFill>
                  <a:srgbClr val="FF0000"/>
                </a:solidFill>
              </a:rPr>
              <a:t>Montelius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(1843–1921)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Princip </a:t>
            </a:r>
            <a:r>
              <a:rPr lang="cs-CZ" altLang="cs-CZ" sz="1800" dirty="0"/>
              <a:t> –  vývoj jako u živých organismů:  od jednodušších ke složitějším, od méně účelných k dokonalejším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–  morfologické (tvarové) a technologické (výrobní) změny v čase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–   analogie (obdoba):  předměty morfologické shodné jsou časově blízké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–   komparace (srovnání):  vychází z typologického hodnocení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–   výběr:  respektuje stratigrafické zákonitosti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Seriace</a:t>
            </a:r>
            <a:r>
              <a:rPr lang="cs-CZ" altLang="cs-CZ" sz="1800" b="1" dirty="0"/>
              <a:t>   </a:t>
            </a:r>
            <a:r>
              <a:rPr lang="cs-CZ" altLang="cs-CZ" sz="1800" dirty="0"/>
              <a:t>–  </a:t>
            </a:r>
            <a:r>
              <a:rPr lang="cs-CZ" altLang="cs-CZ" sz="1800" b="1" dirty="0"/>
              <a:t> </a:t>
            </a:r>
            <a:r>
              <a:rPr lang="cs-CZ" altLang="cs-CZ" sz="1800" dirty="0"/>
              <a:t>seřazení nálezů v typologické řadě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a)  kontextuální  –  sleduje dobu výskytu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b)  frekvenční  –  sleduje četnost oblibu na základě obliby (módnost)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Uzavřené nálezové celky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soubory předmětů uložené do země ve stejném čase (výbava hrobu, depoty)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098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895" y="0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Movité archeologické nálezy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183" y="1143000"/>
            <a:ext cx="11637818" cy="57149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Definuje důvodová zpráva k zákonu č. 20/1987 Sb. o státní památkové péči. jako: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nástroje, zbraně, ozdoby a předměty denní potřeby z různých hmot organických a neorganických, jako z hlíny,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kamene, kovu, kostí, parohu, skla, jantaru, dřeva, kůže apod. nebo jejich zbytky uchované jednotlivě nebo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v souborech (např. hromadné nálezy)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nádoby z hlíny, kovu, skla a jejich zlomky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cihly, kachle, dlaždice, mazanice a jiné části stavebních děl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mince a jiné formy platidel (hřivny, mušle apod.)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plastiky, kultovní předměty, náhrobní kameny apod.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kostrové pozůstatky člověka, kosti zvířat související s činností člověka (lov, chov), člověkem nahromaděné nebo upravené </a:t>
            </a:r>
          </a:p>
        </p:txBody>
      </p:sp>
    </p:spTree>
    <p:extLst>
      <p:ext uri="{BB962C8B-B14F-4D97-AF65-F5344CB8AC3E}">
        <p14:creationId xmlns:p14="http://schemas.microsoft.com/office/powerpoint/2010/main" val="844238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Srovnávací metody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1108364" y="1774249"/>
            <a:ext cx="11083635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dirty="0"/>
              <a:t>Využívají se při stanovení relativního stáří předmětů na základě podobnosti (analogie).</a:t>
            </a:r>
          </a:p>
          <a:p>
            <a:pPr marL="0" indent="0" eaLnBrk="1" hangingPunct="1"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Srovnání (komparace) </a:t>
            </a:r>
            <a:r>
              <a:rPr lang="cs-CZ" altLang="cs-CZ" sz="2000" dirty="0"/>
              <a:t>–  vychází z morfologicko-typologického hodnocení předmětu na základě shody.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Analogie</a:t>
            </a:r>
            <a:r>
              <a:rPr lang="cs-CZ" altLang="cs-CZ" sz="2000" dirty="0"/>
              <a:t>  –  předměty stejné morfologické hodnoty jsou časově blízké. 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Výběr analogií by měl odrážet prostorové a stratigrafické zákonitosti.</a:t>
            </a:r>
          </a:p>
        </p:txBody>
      </p:sp>
    </p:spTree>
    <p:extLst>
      <p:ext uri="{BB962C8B-B14F-4D97-AF65-F5344CB8AC3E}">
        <p14:creationId xmlns:p14="http://schemas.microsoft.com/office/powerpoint/2010/main" val="99927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Periodizace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835" y="1371600"/>
            <a:ext cx="10834255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Rozdělení času do časových úseků (období) z hlediska vývoje lidské společnosti.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2  předpoklady:  1.  sestavení souvislého chronologického obrazu dějin</a:t>
            </a:r>
          </a:p>
          <a:p>
            <a:pPr marL="0" indent="0">
              <a:buNone/>
              <a:defRPr/>
            </a:pPr>
            <a:r>
              <a:rPr lang="cs-CZ" sz="2000" i="1" dirty="0"/>
              <a:t>                                  2. </a:t>
            </a:r>
            <a:r>
              <a:rPr lang="cs-CZ" sz="2000" dirty="0"/>
              <a:t> jednotící vývojové hledisko (čas, prostor)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Periody  –  éry (</a:t>
            </a:r>
            <a:r>
              <a:rPr lang="cs-CZ" sz="2000" b="1" dirty="0" err="1"/>
              <a:t>siecles</a:t>
            </a:r>
            <a:r>
              <a:rPr lang="cs-CZ" sz="2000" dirty="0"/>
              <a:t>) – rozdělení času na století (od 16. stol.)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Židovsko-křesťanská tradice</a:t>
            </a:r>
            <a:r>
              <a:rPr lang="cs-CZ" sz="2000" dirty="0"/>
              <a:t> – 2 modely opřené o symbolická čísla: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a)  Roční období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b)  Lidský život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Historická periodizace  </a:t>
            </a:r>
            <a:r>
              <a:rPr lang="cs-CZ" sz="2000" dirty="0"/>
              <a:t>–  chronologie jevů (aktů a událostí) v rámci určitého období </a:t>
            </a:r>
          </a:p>
        </p:txBody>
      </p:sp>
    </p:spTree>
    <p:extLst>
      <p:ext uri="{BB962C8B-B14F-4D97-AF65-F5344CB8AC3E}">
        <p14:creationId xmlns:p14="http://schemas.microsoft.com/office/powerpoint/2010/main" val="1114480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2095500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Periodizace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(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 </a:t>
            </a:r>
            <a:r>
              <a:rPr lang="cs-CZ" altLang="cs-CZ" sz="2000" b="1" dirty="0" err="1">
                <a:solidFill>
                  <a:srgbClr val="FF0000"/>
                </a:solidFill>
              </a:rPr>
              <a:t>periodus</a:t>
            </a:r>
            <a:r>
              <a:rPr lang="cs-CZ" altLang="cs-CZ" sz="2000" b="1" dirty="0">
                <a:solidFill>
                  <a:srgbClr val="FF0000"/>
                </a:solidFill>
              </a:rPr>
              <a:t> – obvod)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075" y="1489363"/>
            <a:ext cx="10777591" cy="5638800"/>
          </a:xfrm>
        </p:spPr>
        <p:txBody>
          <a:bodyPr/>
          <a:lstStyle/>
          <a:p>
            <a:pPr>
              <a:defRPr/>
            </a:pPr>
            <a:r>
              <a:rPr lang="cs-CZ" sz="1800" b="1" dirty="0"/>
              <a:t>Egypt</a:t>
            </a:r>
            <a:r>
              <a:rPr lang="cs-CZ" sz="1800" dirty="0"/>
              <a:t>  –  2. tis. př. n. l.:  podle vlády panovníků (tzv. královské anály)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Řekové  </a:t>
            </a:r>
            <a:r>
              <a:rPr lang="cs-CZ" sz="1800" dirty="0"/>
              <a:t>–  podle vlády úředníků v polis nebo vítězů her v Olympii (od 776 př. n. l.)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Řím  </a:t>
            </a:r>
            <a:r>
              <a:rPr lang="cs-CZ" sz="1800" dirty="0"/>
              <a:t>–  seznamy konzulů (</a:t>
            </a:r>
            <a:r>
              <a:rPr lang="cs-CZ" sz="1800" dirty="0" err="1"/>
              <a:t>fasti</a:t>
            </a:r>
            <a:r>
              <a:rPr lang="cs-CZ" sz="1800" dirty="0"/>
              <a:t> </a:t>
            </a:r>
            <a:r>
              <a:rPr lang="cs-CZ" sz="1800" dirty="0" err="1"/>
              <a:t>consulares</a:t>
            </a:r>
            <a:r>
              <a:rPr lang="cs-CZ" sz="1800" dirty="0"/>
              <a:t>) vedené na Kapitolu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Křesťanství  </a:t>
            </a:r>
            <a:r>
              <a:rPr lang="cs-CZ" sz="1800" dirty="0"/>
              <a:t>–  podle bible se dějiny se rozdělovaly do 6 světových věků: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</a:t>
            </a:r>
            <a:r>
              <a:rPr lang="cs-CZ" sz="1800" dirty="0"/>
              <a:t>–</a:t>
            </a:r>
            <a:r>
              <a:rPr lang="cs-CZ" sz="1800" b="1" dirty="0"/>
              <a:t> Isidor ze Sevilly </a:t>
            </a:r>
            <a:r>
              <a:rPr lang="cs-CZ" sz="1800" dirty="0"/>
              <a:t>(636)</a:t>
            </a:r>
            <a:r>
              <a:rPr lang="cs-CZ" sz="1800" b="1" dirty="0"/>
              <a:t>:</a:t>
            </a:r>
            <a:r>
              <a:rPr lang="cs-CZ" sz="1800" dirty="0"/>
              <a:t>  1.  doba od stvoření světa do potopy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2. do Abrahamova narození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3.  do počátku vlády krále, Davida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4.  do babylónského zajetí.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5.  do Kristova umučení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6.  do posledního soudu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06173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3820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Základní chronologické systémy a archeologii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8800" y="1676400"/>
            <a:ext cx="8839200" cy="495300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Gabriel de </a:t>
            </a:r>
            <a:r>
              <a:rPr lang="cs-CZ" sz="2000" b="1" dirty="0" err="1"/>
              <a:t>Mortillet</a:t>
            </a:r>
            <a:r>
              <a:rPr lang="cs-CZ" sz="2000" b="1" dirty="0"/>
              <a:t> </a:t>
            </a:r>
            <a:r>
              <a:rPr lang="cs-CZ" sz="2000" dirty="0"/>
              <a:t>(1821–1898) – třídění paleolitu (1897)</a:t>
            </a:r>
            <a:endParaRPr lang="cs-CZ" altLang="cs-CZ" sz="2000" b="1" dirty="0"/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Christian </a:t>
            </a:r>
            <a:r>
              <a:rPr lang="cs-CZ" altLang="cs-CZ" sz="2000" b="1" dirty="0" err="1"/>
              <a:t>Thomsen</a:t>
            </a:r>
            <a:r>
              <a:rPr lang="cs-CZ" altLang="cs-CZ" sz="2000" b="1" dirty="0"/>
              <a:t> </a:t>
            </a:r>
            <a:r>
              <a:rPr lang="cs-CZ" altLang="cs-CZ" sz="2000" dirty="0"/>
              <a:t>(1788–1865) – kámen – bronz – železo (1820)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</a:t>
            </a:r>
          </a:p>
          <a:p>
            <a:pPr>
              <a:defRPr/>
            </a:pPr>
            <a:r>
              <a:rPr lang="cs-CZ" altLang="cs-CZ" sz="2000" b="1" dirty="0"/>
              <a:t>John </a:t>
            </a:r>
            <a:r>
              <a:rPr lang="cs-CZ" altLang="cs-CZ" sz="2000" b="1" dirty="0" err="1"/>
              <a:t>Lubbock</a:t>
            </a:r>
            <a:r>
              <a:rPr lang="cs-CZ" altLang="cs-CZ" sz="2000" b="1" dirty="0"/>
              <a:t> </a:t>
            </a:r>
            <a:r>
              <a:rPr lang="cs-CZ" altLang="cs-CZ" sz="2000" dirty="0"/>
              <a:t>(1834–1913) – </a:t>
            </a:r>
            <a:r>
              <a:rPr lang="cs-CZ" sz="2000" dirty="0"/>
              <a:t>d. kamenná:  paleolit a neolit</a:t>
            </a:r>
            <a:r>
              <a:rPr lang="cs-CZ" altLang="cs-CZ" sz="2000" dirty="0"/>
              <a:t> (1865)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sz="2000" b="1" dirty="0"/>
              <a:t>Hans </a:t>
            </a:r>
            <a:r>
              <a:rPr lang="cs-CZ" sz="2000" b="1" dirty="0" err="1"/>
              <a:t>Hildebrand</a:t>
            </a:r>
            <a:r>
              <a:rPr lang="cs-CZ" sz="2000" b="1" dirty="0"/>
              <a:t> </a:t>
            </a:r>
            <a:r>
              <a:rPr lang="cs-CZ" sz="2000" dirty="0"/>
              <a:t>(1842–1913) – d. železná: halštatská a laténská</a:t>
            </a:r>
            <a:r>
              <a:rPr lang="cs-CZ" altLang="cs-CZ" sz="2000" dirty="0"/>
              <a:t> (1872)                                          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</a:t>
            </a:r>
          </a:p>
          <a:p>
            <a:pPr>
              <a:defRPr/>
            </a:pPr>
            <a:r>
              <a:rPr lang="cs-CZ" altLang="cs-CZ" sz="2000" b="1" dirty="0"/>
              <a:t>Oskar </a:t>
            </a:r>
            <a:r>
              <a:rPr lang="cs-CZ" altLang="cs-CZ" sz="2000" b="1" dirty="0" err="1"/>
              <a:t>Montelius</a:t>
            </a:r>
            <a:r>
              <a:rPr lang="cs-CZ" altLang="cs-CZ" sz="2000" dirty="0"/>
              <a:t> (1843–1921) – </a:t>
            </a:r>
            <a:r>
              <a:rPr lang="cs-CZ" altLang="cs-CZ" sz="2000" dirty="0" err="1"/>
              <a:t>sev</a:t>
            </a:r>
            <a:r>
              <a:rPr lang="cs-CZ" altLang="cs-CZ" sz="2000" dirty="0"/>
              <a:t>. E:  d. bronzová  a železná (1885)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Paul </a:t>
            </a:r>
            <a:r>
              <a:rPr lang="cs-CZ" altLang="cs-CZ" sz="2000" b="1" dirty="0" err="1"/>
              <a:t>Reinecke</a:t>
            </a:r>
            <a:r>
              <a:rPr lang="cs-CZ" altLang="cs-CZ" sz="2000" b="1" dirty="0"/>
              <a:t> </a:t>
            </a:r>
            <a:r>
              <a:rPr lang="cs-CZ" altLang="cs-CZ" sz="2000" dirty="0"/>
              <a:t>(1872–1958) – </a:t>
            </a:r>
            <a:r>
              <a:rPr lang="cs-CZ" altLang="cs-CZ" sz="2000" dirty="0" err="1"/>
              <a:t>stř</a:t>
            </a:r>
            <a:r>
              <a:rPr lang="cs-CZ" altLang="cs-CZ" sz="2000" dirty="0"/>
              <a:t>. E.: d. bronzová a železná (1902)</a:t>
            </a:r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2611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                                     Čas 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r>
              <a:rPr lang="cs-CZ" altLang="cs-CZ" sz="3600" b="1" dirty="0">
                <a:solidFill>
                  <a:srgbClr val="FF0000"/>
                </a:solidFill>
              </a:rPr>
              <a:t>                            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</a:rPr>
              <a:t>Chronos</a:t>
            </a:r>
            <a:r>
              <a:rPr lang="cs-CZ" altLang="cs-CZ" sz="2000" b="1" dirty="0">
                <a:solidFill>
                  <a:srgbClr val="FF0000"/>
                </a:solidFill>
              </a:rPr>
              <a:t>, lat. </a:t>
            </a:r>
            <a:r>
              <a:rPr lang="cs-CZ" altLang="cs-CZ" sz="2000" b="1" dirty="0" err="1">
                <a:solidFill>
                  <a:srgbClr val="FF0000"/>
                </a:solidFill>
              </a:rPr>
              <a:t>tempus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762001" y="1371600"/>
            <a:ext cx="11000508" cy="5410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1800" b="1" dirty="0"/>
              <a:t>1.  Pohanský čas –  archaický (agrární, cyklický):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dirty="0"/>
              <a:t>      –  čas mytický, tradiční vyprávění, kulty předků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–  bezčasovost: minulost, přítomnost a budoucnost v jednom celku</a:t>
            </a: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/>
              <a:t>    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 pravidelně se opakující přírodní rytmy založené na cykličnosti přírodních dějů: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a)  roční období (jaro–léto–podzim–zima)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b)  polní práce (</a:t>
            </a:r>
            <a:r>
              <a:rPr lang="cs-CZ" sz="1800" dirty="0"/>
              <a:t>orba, setí, úroda)</a:t>
            </a:r>
          </a:p>
          <a:p>
            <a:pPr marL="0" indent="0">
              <a:buNone/>
              <a:defRPr/>
            </a:pPr>
            <a:r>
              <a:rPr lang="cs-CZ" sz="1800" dirty="0"/>
              <a:t>           c)  vegetační cykly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2.  Křesťanský čas –</a:t>
            </a:r>
            <a:r>
              <a:rPr lang="cs-CZ" altLang="cs-CZ" sz="1800" dirty="0"/>
              <a:t> l</a:t>
            </a:r>
            <a:r>
              <a:rPr lang="cs-CZ" altLang="cs-CZ" sz="1800" b="1" dirty="0"/>
              <a:t>ineární (vektorový):</a:t>
            </a:r>
          </a:p>
          <a:p>
            <a:pPr marL="0" indent="0">
              <a:buNone/>
              <a:defRPr/>
            </a:pPr>
            <a:r>
              <a:rPr lang="cs-CZ" altLang="cs-CZ" sz="1800" b="1" dirty="0"/>
              <a:t> 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– archaické střídání přírodních cyklů nahradilo lineární pojetí času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– chronometrická </a:t>
            </a:r>
            <a:r>
              <a:rPr lang="cs-CZ" altLang="cs-CZ" sz="1800" dirty="0" err="1"/>
              <a:t>temporalita</a:t>
            </a:r>
            <a:endParaRPr lang="cs-CZ" altLang="cs-CZ" sz="1800" u="sng" dirty="0"/>
          </a:p>
          <a:p>
            <a:pPr marL="0" indent="0">
              <a:buNone/>
              <a:defRPr/>
            </a:pPr>
            <a:r>
              <a:rPr lang="cs-CZ" altLang="cs-CZ" sz="1800" dirty="0"/>
              <a:t>    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přímočaré pojetí vycházející ze židovské a křesťanské kultury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počítal se od božského stvoření světa a skončí apokalypsou a posledním soudem (příchod Božího království)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76236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Měření času ve středověku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idx="1"/>
          </p:nvPr>
        </p:nvSpPr>
        <p:spPr>
          <a:xfrm>
            <a:off x="637310" y="1295400"/>
            <a:ext cx="11554690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1800" b="1" dirty="0"/>
              <a:t>Prožívání času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vnímání bylo různé v každém sociálním prostředí:</a:t>
            </a:r>
          </a:p>
          <a:p>
            <a:pPr>
              <a:defRPr/>
            </a:pPr>
            <a:endParaRPr lang="cs-CZ" altLang="cs-CZ" sz="1800" dirty="0"/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/>
              <a:t>čas venkovanů</a:t>
            </a:r>
            <a:r>
              <a:rPr lang="cs-CZ" altLang="cs-CZ" sz="1800" dirty="0"/>
              <a:t>:  řízen východem a západem Slunce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/>
              <a:t>církevní</a:t>
            </a:r>
            <a:r>
              <a:rPr lang="cs-CZ" altLang="cs-CZ" sz="1800" dirty="0"/>
              <a:t> (hlavně klášterní):  liturgie (bohoslužby), </a:t>
            </a:r>
            <a:r>
              <a:rPr lang="cs-CZ" altLang="cs-CZ" sz="1800" dirty="0" err="1"/>
              <a:t>motlitby</a:t>
            </a:r>
            <a:r>
              <a:rPr lang="cs-CZ" altLang="cs-CZ" sz="1800" dirty="0"/>
              <a:t>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–  </a:t>
            </a:r>
            <a:r>
              <a:rPr lang="cs-CZ" altLang="cs-CZ" sz="1800" b="1" dirty="0"/>
              <a:t>městský, vojenský, panský, veřejný, obchodníků a vládců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Přístroje na měření času:</a:t>
            </a:r>
            <a:r>
              <a:rPr lang="cs-CZ" altLang="cs-CZ" sz="1800" dirty="0"/>
              <a:t>   1.  sluneční hodiny (tzv. gnómon)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2.  přesýpací hodiny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3.  voní hodiny (tzv. klepsydra)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4.  mechanické na kostelích a městských věžích:  1410: orloj na Staroměstská radnici v Praze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                       1418: orloj v Olomouci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    5.  kapesní hodiny a hodinky (v 15. a 16. stol.)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Individuální hodiny  </a:t>
            </a:r>
            <a:r>
              <a:rPr lang="cs-CZ" altLang="cs-CZ" sz="1800" dirty="0"/>
              <a:t>–  zásadní změna v pojetí času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–   ovlivňovaly plánování lidských aktivit </a:t>
            </a:r>
          </a:p>
          <a:p>
            <a:pPr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25197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Kalendáře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2000" dirty="0"/>
              <a:t>(z lat. </a:t>
            </a:r>
            <a:r>
              <a:rPr lang="cs-CZ" altLang="cs-CZ" sz="2000" dirty="0" err="1"/>
              <a:t>Calendae</a:t>
            </a:r>
            <a:r>
              <a:rPr lang="cs-CZ" altLang="cs-CZ" sz="2000" dirty="0"/>
              <a:t> – „první den v měsíci“)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idx="1"/>
          </p:nvPr>
        </p:nvSpPr>
        <p:spPr>
          <a:xfrm>
            <a:off x="443345" y="1295400"/>
            <a:ext cx="11416146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1800" b="1" dirty="0" err="1"/>
              <a:t>Calendārium</a:t>
            </a:r>
            <a:r>
              <a:rPr lang="cs-CZ" altLang="cs-CZ" sz="1800" i="1" dirty="0"/>
              <a:t>   </a:t>
            </a:r>
            <a:r>
              <a:rPr lang="cs-CZ" altLang="cs-CZ" sz="1800" dirty="0"/>
              <a:t>–   termín původně</a:t>
            </a:r>
            <a:r>
              <a:rPr lang="cs-CZ" altLang="cs-CZ" sz="1800" i="1" dirty="0"/>
              <a:t> </a:t>
            </a:r>
            <a:r>
              <a:rPr lang="cs-CZ" altLang="cs-CZ" sz="1800" dirty="0"/>
              <a:t>označující knihu evidence dluhů 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Názvy dnů</a:t>
            </a:r>
            <a:r>
              <a:rPr lang="cs-CZ" altLang="cs-CZ" sz="1800" dirty="0"/>
              <a:t>   –  vycházely ze starořímského kalendáře: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/>
              <a:t>kalendy</a:t>
            </a:r>
            <a:r>
              <a:rPr lang="cs-CZ" altLang="cs-CZ" sz="1800" dirty="0"/>
              <a:t>:   první den v měsíci (na </a:t>
            </a:r>
            <a:r>
              <a:rPr lang="pt-BR" sz="1800" dirty="0"/>
              <a:t>začátk</a:t>
            </a:r>
            <a:r>
              <a:rPr lang="cs-CZ" sz="1800" dirty="0"/>
              <a:t>u</a:t>
            </a:r>
            <a:r>
              <a:rPr lang="pt-BR" sz="1800" dirty="0"/>
              <a:t> měsíce se účtovalo</a:t>
            </a:r>
            <a:r>
              <a:rPr lang="cs-CZ" sz="1800" dirty="0"/>
              <a:t>)</a:t>
            </a:r>
            <a:endParaRPr lang="cs-CZ" altLang="cs-CZ" sz="1800" dirty="0"/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 err="1"/>
              <a:t>nony</a:t>
            </a:r>
            <a:r>
              <a:rPr lang="cs-CZ" altLang="cs-CZ" sz="1800" dirty="0"/>
              <a:t>:   7. den v březnu, květnu, červenci, říjnu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5. den v ostatních osmi měsících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/>
              <a:t>idy</a:t>
            </a:r>
            <a:r>
              <a:rPr lang="cs-CZ" altLang="cs-CZ" sz="1800" dirty="0"/>
              <a:t>:   původně označovaly </a:t>
            </a:r>
            <a:r>
              <a:rPr lang="cs-CZ" altLang="cs-CZ" sz="1800" dirty="0" err="1"/>
              <a:t>úplňek</a:t>
            </a:r>
            <a:r>
              <a:rPr lang="cs-CZ" altLang="cs-CZ" sz="1800" dirty="0"/>
              <a:t>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15. den v březnu, květnu a červenci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13. den v ostatních měsících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</a:t>
            </a:r>
            <a:r>
              <a:rPr lang="cs-CZ" altLang="cs-CZ" sz="1800" b="1" dirty="0" err="1"/>
              <a:t>pridie</a:t>
            </a:r>
            <a:r>
              <a:rPr lang="cs-CZ" altLang="cs-CZ" sz="1800" dirty="0"/>
              <a:t>:   den bezprostředně předcházející </a:t>
            </a:r>
            <a:r>
              <a:rPr lang="cs-CZ" altLang="cs-CZ" sz="1800" dirty="0" err="1"/>
              <a:t>nonám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idám</a:t>
            </a:r>
            <a:r>
              <a:rPr lang="cs-CZ" altLang="cs-CZ" sz="1800" dirty="0"/>
              <a:t> a kalendám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dnu před tímto dnem se říkalo „třetí den“ do kalend.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–  podle těmto pevně stanovených dnů v měsících se ve starém Římě vypočítávala data zbývající.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Názvy měsíců</a:t>
            </a:r>
            <a:r>
              <a:rPr lang="cs-CZ" altLang="cs-CZ" sz="1800" dirty="0"/>
              <a:t>  –  podle římských bohů pro měsíce první poloviny roku, kdy se prodlužovaly dny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(označeny řadovými číslovkami)</a:t>
            </a:r>
          </a:p>
        </p:txBody>
      </p:sp>
    </p:spTree>
    <p:extLst>
      <p:ext uri="{BB962C8B-B14F-4D97-AF65-F5344CB8AC3E}">
        <p14:creationId xmlns:p14="http://schemas.microsoft.com/office/powerpoint/2010/main" val="1511521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38545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Reformy kalendáře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idx="1"/>
          </p:nvPr>
        </p:nvSpPr>
        <p:spPr>
          <a:xfrm>
            <a:off x="748146" y="1489363"/>
            <a:ext cx="11083636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800" b="1" dirty="0"/>
              <a:t>Starořímský kalendář </a:t>
            </a:r>
            <a:r>
              <a:rPr lang="cs-CZ" altLang="cs-CZ" sz="1800" dirty="0"/>
              <a:t> –  p</a:t>
            </a:r>
            <a:r>
              <a:rPr lang="cs-CZ" sz="1800" dirty="0"/>
              <a:t>ůvodně měl jen 10 měsíců po 30 dnech (2 </a:t>
            </a:r>
            <a:r>
              <a:rPr lang="cs-CZ" sz="1800" dirty="0" err="1"/>
              <a:t>měs</a:t>
            </a:r>
            <a:r>
              <a:rPr lang="cs-CZ" sz="1800" dirty="0"/>
              <a:t>. zima)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–  později měl 12 měsíců (355 dnů) a každý druhý rok se vkládal pomocný měsíc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Mercedonius</a:t>
            </a:r>
            <a:r>
              <a:rPr lang="cs-CZ" sz="1800" dirty="0"/>
              <a:t> (28–29 dnů)</a:t>
            </a:r>
            <a:endParaRPr lang="cs-CZ" altLang="cs-CZ" sz="1800" dirty="0"/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Juliánský kalendář  </a:t>
            </a:r>
            <a:r>
              <a:rPr lang="cs-CZ" altLang="cs-CZ" sz="1800" dirty="0"/>
              <a:t> –  </a:t>
            </a:r>
            <a:r>
              <a:rPr lang="cs-CZ" altLang="cs-CZ" sz="1800" b="1" dirty="0"/>
              <a:t>45 p. n. l.</a:t>
            </a:r>
            <a:r>
              <a:rPr lang="cs-CZ" altLang="cs-CZ" sz="1800" dirty="0"/>
              <a:t>:   G. J. Caesar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–  </a:t>
            </a:r>
            <a:r>
              <a:rPr lang="cs-CZ" altLang="cs-CZ" sz="1800" b="1" dirty="0"/>
              <a:t>46 n. l.:   </a:t>
            </a:r>
            <a:r>
              <a:rPr lang="cs-CZ" altLang="cs-CZ" sz="1800" dirty="0" err="1"/>
              <a:t>Sosigenes</a:t>
            </a:r>
            <a:r>
              <a:rPr lang="cs-CZ" altLang="cs-CZ" sz="1800" dirty="0"/>
              <a:t> z Alexandrie (přestupný rok (366 co 3)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–     </a:t>
            </a:r>
            <a:r>
              <a:rPr lang="cs-CZ" altLang="cs-CZ" sz="1800" b="1" dirty="0"/>
              <a:t>8 n. l.</a:t>
            </a:r>
            <a:r>
              <a:rPr lang="cs-CZ" altLang="cs-CZ" sz="1800" dirty="0"/>
              <a:t>:  upraven za </a:t>
            </a:r>
            <a:r>
              <a:rPr lang="cs-CZ" altLang="cs-CZ" sz="1800" dirty="0" err="1"/>
              <a:t>Augustusta</a:t>
            </a:r>
            <a:r>
              <a:rPr lang="cs-CZ" altLang="cs-CZ" sz="1800" dirty="0"/>
              <a:t> (srpen z 30ti na 31 dnů) </a:t>
            </a:r>
          </a:p>
          <a:p>
            <a:pPr>
              <a:defRPr/>
            </a:pPr>
            <a:r>
              <a:rPr lang="cs-CZ" altLang="cs-CZ" sz="1800" b="1" dirty="0"/>
              <a:t>Gregoriánský kalendář</a:t>
            </a:r>
            <a:r>
              <a:rPr lang="cs-CZ" altLang="cs-CZ" sz="1800" dirty="0"/>
              <a:t> – </a:t>
            </a:r>
            <a:r>
              <a:rPr lang="cs-CZ" altLang="cs-CZ" sz="1800" b="1" dirty="0"/>
              <a:t>1582</a:t>
            </a:r>
            <a:r>
              <a:rPr lang="cs-CZ" altLang="cs-CZ" sz="1800" dirty="0"/>
              <a:t>:  Řehoř XIII. revizí pověřil komisi (bratři Liliové a </a:t>
            </a:r>
            <a:r>
              <a:rPr lang="cs-CZ" altLang="cs-CZ" sz="1800" dirty="0" err="1"/>
              <a:t>Christoph</a:t>
            </a:r>
            <a:r>
              <a:rPr lang="cs-CZ" altLang="cs-CZ" sz="1800" dirty="0"/>
              <a:t> Clavius)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–  nejprve Španělsko, Portugalsko, Francie a některé státy v Itálii, </a:t>
            </a:r>
            <a:r>
              <a:rPr lang="cs-CZ" altLang="cs-CZ" sz="1800" b="1" dirty="0"/>
              <a:t>1584</a:t>
            </a:r>
            <a:r>
              <a:rPr lang="cs-CZ" altLang="cs-CZ" sz="1800" dirty="0"/>
              <a:t>: Čechy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–   </a:t>
            </a:r>
            <a:r>
              <a:rPr lang="cs-CZ" altLang="cs-CZ" sz="1800" b="1" dirty="0"/>
              <a:t>1700</a:t>
            </a:r>
            <a:r>
              <a:rPr lang="cs-CZ" altLang="cs-CZ" sz="1800" dirty="0"/>
              <a:t>:  Dánsko + Norsko, </a:t>
            </a:r>
            <a:r>
              <a:rPr lang="cs-CZ" altLang="cs-CZ" sz="1800" b="1" dirty="0"/>
              <a:t>1752</a:t>
            </a:r>
            <a:r>
              <a:rPr lang="cs-CZ" altLang="cs-CZ" sz="1800" dirty="0"/>
              <a:t>:  Anglie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1753</a:t>
            </a:r>
            <a:r>
              <a:rPr lang="cs-CZ" altLang="cs-CZ" sz="1800" dirty="0"/>
              <a:t>:  Švédsko + Finsko,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1918</a:t>
            </a:r>
            <a:r>
              <a:rPr lang="cs-CZ" altLang="cs-CZ" sz="1800" dirty="0"/>
              <a:t>:  Rusko,  </a:t>
            </a:r>
            <a:r>
              <a:rPr lang="cs-CZ" altLang="cs-CZ" sz="1800" b="1" dirty="0"/>
              <a:t>1919</a:t>
            </a:r>
            <a:r>
              <a:rPr lang="cs-CZ" altLang="cs-CZ" sz="1800" dirty="0"/>
              <a:t>:  Rumunsko a Srbsko, </a:t>
            </a:r>
            <a:r>
              <a:rPr lang="cs-CZ" altLang="cs-CZ" sz="1800" b="1" dirty="0"/>
              <a:t>1928</a:t>
            </a:r>
            <a:r>
              <a:rPr lang="cs-CZ" altLang="cs-CZ" sz="1800" dirty="0"/>
              <a:t>:  Egypt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           –   </a:t>
            </a:r>
            <a:r>
              <a:rPr lang="cs-CZ" altLang="cs-CZ" sz="1800" b="1" dirty="0"/>
              <a:t>1793 až 1806:  </a:t>
            </a:r>
            <a:r>
              <a:rPr lang="cs-CZ" altLang="cs-CZ" sz="1800" dirty="0"/>
              <a:t>ve F platil revoluční kalendář  (obnoven v 1781 za pařížské komuny)</a:t>
            </a:r>
          </a:p>
        </p:txBody>
      </p:sp>
    </p:spTree>
    <p:extLst>
      <p:ext uri="{BB962C8B-B14F-4D97-AF65-F5344CB8AC3E}">
        <p14:creationId xmlns:p14="http://schemas.microsoft.com/office/powerpoint/2010/main" val="2776328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idx="1"/>
          </p:nvPr>
        </p:nvSpPr>
        <p:spPr>
          <a:xfrm>
            <a:off x="609601" y="817419"/>
            <a:ext cx="11582399" cy="6400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Jacques </a:t>
            </a:r>
            <a:r>
              <a:rPr lang="cs-CZ" altLang="cs-CZ" sz="2400" b="1" dirty="0" err="1">
                <a:solidFill>
                  <a:srgbClr val="FF0000"/>
                </a:solidFill>
              </a:rPr>
              <a:t>Le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Goff</a:t>
            </a:r>
            <a:r>
              <a:rPr lang="cs-CZ" altLang="cs-CZ" sz="1800" dirty="0"/>
              <a:t>   –  v Encyklopedii středověku (2002) rozlišil </a:t>
            </a:r>
            <a:r>
              <a:rPr lang="cs-CZ" altLang="cs-CZ" sz="1800" b="1" dirty="0"/>
              <a:t>tři typy času:</a:t>
            </a:r>
            <a:r>
              <a:rPr lang="cs-CZ" altLang="cs-CZ" sz="1800" dirty="0"/>
              <a:t>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1.  Liturgický (cyklický) </a:t>
            </a:r>
            <a:r>
              <a:rPr lang="cs-CZ" altLang="cs-CZ" sz="1800" dirty="0"/>
              <a:t> –  pohybuje se v kruhu a začíná stále znova jako se střídají roční období nebo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znovuzrození Krista.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–  řídil se náboženskými svátky: advent, narození Krista (vánoce), Zjevení Páně (Tři králové),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Zmrtvýchvstání (velikonoce),  Nanebevstoupení Páně, sestoupení Ducha svatého 50 dní po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Velikonocích (Svatodušní neděle - letnice) atd.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2.  Dějinný (lineární) </a:t>
            </a:r>
            <a:r>
              <a:rPr lang="cs-CZ" altLang="cs-CZ" sz="1800" dirty="0"/>
              <a:t> –  jako součást božského stvoření byl rozdělen na „šest věků lidstva“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počínaje Adamem a konče středověkem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 6. stol.:  </a:t>
            </a:r>
            <a:r>
              <a:rPr lang="cs-CZ" altLang="cs-CZ" sz="1800" dirty="0" err="1"/>
              <a:t>Dionysius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Exiguus</a:t>
            </a:r>
            <a:r>
              <a:rPr lang="cs-CZ" altLang="cs-CZ" sz="1800" dirty="0"/>
              <a:t> jako mezník určil Kristovo narození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rozlišil dobou „před Kristem“ a  „po Kristu“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3. Posvátný (čas osudu)</a:t>
            </a:r>
            <a:r>
              <a:rPr lang="cs-CZ" altLang="cs-CZ" sz="1800" dirty="0"/>
              <a:t>  –  začíná stvořením světa a směřuje k osudovému konci, který představuje Poslední soud.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„Čas míří k věčnosti, která jej zruší“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00174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mpule P1092">
            <a:extLst>
              <a:ext uri="{FF2B5EF4-FFF2-40B4-BE49-F238E27FC236}">
                <a16:creationId xmlns:a16="http://schemas.microsoft.com/office/drawing/2014/main" id="{9E59FB0F-6693-E989-82AD-55A58298028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9918" b="8872"/>
          <a:stretch/>
        </p:blipFill>
        <p:spPr>
          <a:xfrm>
            <a:off x="7347060" y="3767746"/>
            <a:ext cx="2009052" cy="20675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nákončí M 550">
            <a:extLst>
              <a:ext uri="{FF2B5EF4-FFF2-40B4-BE49-F238E27FC236}">
                <a16:creationId xmlns:a16="http://schemas.microsoft.com/office/drawing/2014/main" id="{51269CDD-18ED-7E11-8BD8-65741934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3015"/>
          <a:stretch>
            <a:fillRect/>
          </a:stretch>
        </p:blipFill>
        <p:spPr bwMode="auto">
          <a:xfrm>
            <a:off x="985758" y="3663039"/>
            <a:ext cx="1853081" cy="23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igurka M643">
            <a:extLst>
              <a:ext uri="{FF2B5EF4-FFF2-40B4-BE49-F238E27FC236}">
                <a16:creationId xmlns:a16="http://schemas.microsoft.com/office/drawing/2014/main" id="{FCD045AD-5188-E39C-B7D3-C45D51B9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2396" r="4073" b="5377"/>
          <a:stretch>
            <a:fillRect/>
          </a:stretch>
        </p:blipFill>
        <p:spPr bwMode="auto">
          <a:xfrm>
            <a:off x="4169220" y="3624329"/>
            <a:ext cx="1854717" cy="22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F3B539F7-166E-B4CB-30F7-9A1ECD1A1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889" y="32944"/>
            <a:ext cx="63760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Movité archeologické památky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BF2DAC30-D1FC-976D-E8D2-46C9BEF6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551" y="5992130"/>
            <a:ext cx="322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 err="1"/>
              <a:t>Menasova</a:t>
            </a:r>
            <a:r>
              <a:rPr lang="cs-CZ" altLang="cs-CZ" sz="1400" dirty="0"/>
              <a:t> </a:t>
            </a:r>
            <a:r>
              <a:rPr lang="cs-CZ" altLang="cs-CZ" sz="1400" b="1" dirty="0"/>
              <a:t>ampule z hradu </a:t>
            </a:r>
            <a:r>
              <a:rPr lang="cs-CZ" altLang="cs-CZ" sz="1400" b="1" dirty="0" err="1"/>
              <a:t>Rychleby</a:t>
            </a:r>
            <a:endParaRPr lang="cs-CZ" altLang="cs-CZ" sz="1400" b="1" dirty="0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3B51150-20A0-DC18-7E48-89546BD7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368" y="6198664"/>
            <a:ext cx="2763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Šachová figurka z hradu </a:t>
            </a:r>
            <a:r>
              <a:rPr lang="cs-CZ" altLang="cs-CZ" sz="1400" b="1" dirty="0" err="1"/>
              <a:t>Cvilín</a:t>
            </a:r>
            <a:endParaRPr lang="cs-CZ" altLang="cs-CZ" sz="1400" b="1" dirty="0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924F6223-5EEA-786E-2847-F0714A96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76" y="6248564"/>
            <a:ext cx="248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 err="1"/>
              <a:t>Nákončí</a:t>
            </a:r>
            <a:r>
              <a:rPr lang="cs-CZ" altLang="cs-CZ" sz="1400" b="1" dirty="0"/>
              <a:t> opasku z </a:t>
            </a:r>
            <a:r>
              <a:rPr lang="cs-CZ" altLang="cs-CZ" sz="1400" b="1" dirty="0" err="1"/>
              <a:t>Vartnova</a:t>
            </a:r>
            <a:endParaRPr lang="cs-CZ" altLang="cs-CZ" sz="1400" b="1" dirty="0"/>
          </a:p>
        </p:txBody>
      </p:sp>
      <p:pic>
        <p:nvPicPr>
          <p:cNvPr id="9" name="Picture 21" descr="untitled">
            <a:extLst>
              <a:ext uri="{FF2B5EF4-FFF2-40B4-BE49-F238E27FC236}">
                <a16:creationId xmlns:a16="http://schemas.microsoft.com/office/drawing/2014/main" id="{C32913FC-6D79-4361-AC51-9CEB4061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68" y="1237848"/>
            <a:ext cx="2427591" cy="186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76F3AD1-2B4D-49AE-9FB4-894B9BDF7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11" y="1158786"/>
            <a:ext cx="1942568" cy="2349276"/>
          </a:xfrm>
          <a:prstGeom prst="rect">
            <a:avLst/>
          </a:prstGeom>
        </p:spPr>
      </p:pic>
      <p:pic>
        <p:nvPicPr>
          <p:cNvPr id="11" name="Obrázek 4">
            <a:extLst>
              <a:ext uri="{FF2B5EF4-FFF2-40B4-BE49-F238E27FC236}">
                <a16:creationId xmlns:a16="http://schemas.microsoft.com/office/drawing/2014/main" id="{A1B5F2A3-7FCF-44BE-8CFE-7C0981FBB0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2" t="36806" r="49495" b="36607"/>
          <a:stretch/>
        </p:blipFill>
        <p:spPr bwMode="auto">
          <a:xfrm>
            <a:off x="9356111" y="3663039"/>
            <a:ext cx="1893103" cy="20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856D387-1B9B-4894-BA0D-9D653CBA2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9" y="1175944"/>
            <a:ext cx="2205768" cy="23492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228F0E-2E77-4107-8E69-8AE86932C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872" y="1237848"/>
            <a:ext cx="2020855" cy="2191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Archeologické nálezy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25563"/>
            <a:ext cx="11104418" cy="553243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000" b="1" dirty="0"/>
              <a:t>Zákon č. 20/1987 Sb. o státní památkové péči (§ 23):</a:t>
            </a:r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Věc (soubor věcí), která je dokladem nebo pozůstatkem života člověka a jeho činnosti od počátku jeho vývoje do novověku a zachovala se zpravidla pod zemí.</a:t>
            </a:r>
          </a:p>
          <a:p>
            <a:pPr eaLnBrk="1" hangingPunct="1"/>
            <a:r>
              <a:rPr lang="cs-CZ" altLang="cs-CZ" sz="2000" dirty="0"/>
              <a:t>Získané mimo výzkumy musí být oznámeny Archeologickému ústavu nebo nejbližšímu muzeu přímo nebo prostřednictvím obce, v jejímž obvodu k nálezu došlo nejpozději do druhého dne. </a:t>
            </a:r>
          </a:p>
          <a:p>
            <a:pPr eaLnBrk="1" hangingPunct="1"/>
            <a:r>
              <a:rPr lang="cs-CZ" altLang="cs-CZ" sz="2000" dirty="0"/>
              <a:t>Naleziště musí být ponecháno beze změny po dobu 5ti dnů.</a:t>
            </a:r>
          </a:p>
          <a:p>
            <a:pPr eaLnBrk="1" hangingPunct="1"/>
            <a:r>
              <a:rPr lang="cs-CZ" altLang="cs-CZ" sz="2000" dirty="0"/>
              <a:t>Odměnu do výše 10% ceny drahého kovu nebo kulturně historické hodnoty určené na základě odborného posudku (poskytne krajský úřad). Nálezce má právo na náhradu nutných nákladů.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j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Lidské výtvory (artefakty), které byly vyřazeny ze živé kultury (nová výpovědní hodnota):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a)  pochází z určitého prostoru (místo);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b)  pochází z určitého časového období (čas);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c)  jsou vyrobeny z určitého materiálu (informace materiálně-technické povahy);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d)  souvisí s určitým kulturním prostředím (sakrální–pohřebiště, profánní–sídliště);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e)  přináší obecně kulturní informace (o ekonomické, sociální nebo duchovní sféře);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f)  dokumentují výskyt určitých jevů (obolus mrtvých);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809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808759"/>
            <a:ext cx="10875818" cy="62293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Zákon 20/1987:     § 23a - Vlastnictví movitých archeologických nálezů: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(1) </a:t>
            </a:r>
            <a:r>
              <a:rPr lang="cs-CZ" altLang="cs-CZ" sz="1800" dirty="0"/>
              <a:t>Movité archeologické nálezy jsou vlastnictvím kraje, nejsou-li vlastnictvím státu nebo obce.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(2)</a:t>
            </a:r>
            <a:r>
              <a:rPr lang="cs-CZ" altLang="cs-CZ" sz="1800" dirty="0"/>
              <a:t> Movité archeologické nálezy jsou vlastnictvím kraje, nejde-li o nálezy příspěvkové organizace nebo organizační složky obce, které jsou jejím vlastnictvím, nebo jde-li o nálezy získané státní organizací nebo organizační složkou státu, které jsou vlastnictvím České republiky.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(3)</a:t>
            </a:r>
            <a:r>
              <a:rPr lang="cs-CZ" altLang="cs-CZ" sz="1800" dirty="0"/>
              <a:t> Movité archeologické nálezy ve vlastnictvím kraje se ukládají v krajském muzeu; nálezy ve vlastnictví obce v obecním muzeu  (případně zřízeném jinou obcí nebo krajem). S movitými archeologickými nálezy ve vlastnictví ČR jsou příslušné hospodařit státní organizace nebo organizační složky státu, které při provádění archeologických výzkumů nález učinily; tyto movité archeologické nálezy se ukládají zpravidla v muzeích zřízených MK nebo v jiných státních organizacích nebo organizačních složkách státu, pokud jsou v nich trvale uchovávány sbírky muzejní povahy.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(4)</a:t>
            </a:r>
            <a:r>
              <a:rPr lang="cs-CZ" altLang="cs-CZ" sz="1800" dirty="0"/>
              <a:t> Kraj a obec jsou povinny převést movitý archeologický nález do vlastnictví České republiky za cenu stanovenou v posudku znalcem, pokud je o to MK ě požádá ve lhůtě 3 let ode dne, kdy byl movitý archeologický nález učiněn. MK je  povinno uhradit kraji nebo obci nutné náklady vzniklé v souvislosti s movitým archeologickým nálezem, </a:t>
            </a:r>
            <a:r>
              <a:rPr lang="cs-CZ" altLang="cs-CZ" sz="1800" u="sng" dirty="0"/>
              <a:t>s výjimkou odměny a náhrady poskytnutých nálezci</a:t>
            </a:r>
            <a:r>
              <a:rPr lang="cs-CZ" altLang="cs-CZ" sz="1800" dirty="0"/>
              <a:t>. 4. Znalce určí a náklady spojené s vyhotovením posudku nese MK.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33878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898073" y="185304"/>
            <a:ext cx="8229600" cy="1143000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                                           Nálezné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54" y="1522268"/>
            <a:ext cx="11471563" cy="55070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Podmínky stanoví § 23a památkového zákona: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 nesmí být učiněn při provádění řádného arch. výzkumu 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 musí být řádně oznámen 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 by být odborně vyzvednut a zdokumentován </a:t>
            </a:r>
          </a:p>
          <a:p>
            <a:pPr marL="0" indent="0">
              <a:buNone/>
              <a:defRPr/>
            </a:pPr>
            <a:r>
              <a:rPr lang="cs-CZ" sz="2000" dirty="0"/>
              <a:t>     – nálezné nelze vyplatit za nález získaný nelegální činností (např. při užití detektoru kovů)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Nálezné vyplácí Krajský úřad na základě:</a:t>
            </a:r>
          </a:p>
          <a:p>
            <a:pPr marL="0" indent="0">
              <a:buNone/>
              <a:defRPr/>
            </a:pPr>
            <a:r>
              <a:rPr lang="cs-CZ" sz="2000" dirty="0"/>
              <a:t>     – odborného posudku, který buď stanoví hodnotu vzácného kovu nebo u předmětů, které nejsou </a:t>
            </a:r>
          </a:p>
          <a:p>
            <a:pPr marL="0" indent="0">
              <a:buNone/>
              <a:defRPr/>
            </a:pPr>
            <a:r>
              <a:rPr lang="cs-CZ" sz="2000" dirty="0"/>
              <a:t>        z drahých kovů či jiných cenných materiálů, stanoví kulturně historickou hodnotu </a:t>
            </a:r>
          </a:p>
          <a:p>
            <a:pPr marL="0" indent="0">
              <a:buNone/>
              <a:defRPr/>
            </a:pPr>
            <a:r>
              <a:rPr lang="cs-CZ" sz="2000" dirty="0"/>
              <a:t>     – u předmětů z drahých kovů má povinnost vyplatit nálezci nálezné ve výši ceny kovu a u ostatních </a:t>
            </a:r>
          </a:p>
          <a:p>
            <a:pPr marL="0" indent="0">
              <a:buNone/>
              <a:defRPr/>
            </a:pPr>
            <a:r>
              <a:rPr lang="cs-CZ" sz="2000" dirty="0"/>
              <a:t>        předmětů až do výše 10% kulturně historické hodnoty (+ náklady).</a:t>
            </a:r>
          </a:p>
        </p:txBody>
      </p:sp>
    </p:spTree>
    <p:extLst>
      <p:ext uri="{BB962C8B-B14F-4D97-AF65-F5344CB8AC3E}">
        <p14:creationId xmlns:p14="http://schemas.microsoft.com/office/powerpoint/2010/main" val="48915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4691063" cy="1143000"/>
          </a:xfrm>
        </p:spPr>
        <p:txBody>
          <a:bodyPr/>
          <a:lstStyle/>
          <a:p>
            <a:r>
              <a:rPr lang="cs-CZ" altLang="cs-CZ" sz="3200" b="1">
                <a:solidFill>
                  <a:srgbClr val="FF0000"/>
                </a:solidFill>
              </a:rPr>
              <a:t>Nálezné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492" y="2029691"/>
            <a:ext cx="11319162" cy="499745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2009</a:t>
            </a:r>
            <a:r>
              <a:rPr lang="cs-CZ" sz="2000" dirty="0"/>
              <a:t>:   </a:t>
            </a:r>
            <a:r>
              <a:rPr lang="cs-CZ" sz="2000" b="1" dirty="0" err="1"/>
              <a:t>Lešnice</a:t>
            </a:r>
            <a:r>
              <a:rPr lang="cs-CZ" sz="2000" b="1" dirty="0"/>
              <a:t> u Dubé </a:t>
            </a:r>
            <a:r>
              <a:rPr lang="cs-CZ" sz="2000" dirty="0"/>
              <a:t>(okr. Č. Lípa)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nález </a:t>
            </a:r>
            <a:r>
              <a:rPr lang="cs-CZ" sz="2000" dirty="0" err="1"/>
              <a:t>terinovité</a:t>
            </a:r>
            <a:r>
              <a:rPr lang="cs-CZ" sz="2000" dirty="0"/>
              <a:t> amfory z pozdní doby bronzové (R HB3) </a:t>
            </a:r>
          </a:p>
          <a:p>
            <a:pPr marL="0" indent="0">
              <a:buNone/>
              <a:defRPr/>
            </a:pPr>
            <a:r>
              <a:rPr lang="cs-CZ" sz="2000" dirty="0"/>
              <a:t>    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Kulturně historická hodnota byla stanovena posudkem Archeologického ústavu AV ČR v Praze, v. v. i. na 7500 Kč, tj. nálezné 750 Kč, což se krajskému úřadu zdálo nepřiměřeně nízké.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Nad rámec zákona bylo rozhodnuto o nálezném ve výši 3000 Kč, což mělo být vyjádřením ocenění za odevzdání vzácného nálezu.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Nález je uložen ve sbírkách Vlastivědného muzea a galerie v České Lípě.</a:t>
            </a:r>
          </a:p>
        </p:txBody>
      </p:sp>
      <p:pic>
        <p:nvPicPr>
          <p:cNvPr id="297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28345" r="52214" b="35234"/>
          <a:stretch>
            <a:fillRect/>
          </a:stretch>
        </p:blipFill>
        <p:spPr bwMode="auto">
          <a:xfrm>
            <a:off x="7825942" y="274638"/>
            <a:ext cx="39227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43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5389</Words>
  <Application>Microsoft Office PowerPoint</Application>
  <PresentationFormat>Širokoúhlá obrazovka</PresentationFormat>
  <Paragraphs>597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Motiv Office</vt:lpstr>
      <vt:lpstr>Základy archeologie </vt:lpstr>
      <vt:lpstr>                        Archeologické prameny</vt:lpstr>
      <vt:lpstr>                        Archeologické prameny:</vt:lpstr>
      <vt:lpstr>                   Movité archeologické nálezy</vt:lpstr>
      <vt:lpstr>Prezentace aplikace PowerPoint</vt:lpstr>
      <vt:lpstr>                                   Archeologické nálezy</vt:lpstr>
      <vt:lpstr>Prezentace aplikace PowerPoint</vt:lpstr>
      <vt:lpstr>                                           Nálezné </vt:lpstr>
      <vt:lpstr>Nálezné</vt:lpstr>
      <vt:lpstr>Nálezné</vt:lpstr>
      <vt:lpstr>Prezentace aplikace PowerPoint</vt:lpstr>
      <vt:lpstr>Prezentace aplikace PowerPoint</vt:lpstr>
      <vt:lpstr>Movité památky – bronzové depoty  </vt:lpstr>
      <vt:lpstr>Uchování movitých archeologických nálezů v muzeích</vt:lpstr>
      <vt:lpstr>                                Způsoby nabývání sbírek</vt:lpstr>
      <vt:lpstr>         Evidence sbírek</vt:lpstr>
      <vt:lpstr>Prezentace aplikace PowerPoint</vt:lpstr>
      <vt:lpstr>Prezentace aplikace PowerPoint</vt:lpstr>
      <vt:lpstr>Prezentace aplikace PowerPoint</vt:lpstr>
      <vt:lpstr>                       Nemovité archeologické nálezy</vt:lpstr>
      <vt:lpstr>                Nemovité archeologické nálezy</vt:lpstr>
      <vt:lpstr>                Nemovité archeologické památky</vt:lpstr>
      <vt:lpstr>Prezentace aplikace PowerPoint</vt:lpstr>
      <vt:lpstr>Prezentace aplikace PowerPoint</vt:lpstr>
      <vt:lpstr>                   Druhy nemovitých památek</vt:lpstr>
      <vt:lpstr>Prezentace aplikace PowerPoint</vt:lpstr>
      <vt:lpstr>Prezentace aplikace PowerPoint</vt:lpstr>
      <vt:lpstr>                         Datovací metody</vt:lpstr>
      <vt:lpstr>          Hlavní chronologické systémy  (pravěk)</vt:lpstr>
      <vt:lpstr>                      Harrisova metoda (matice)</vt:lpstr>
      <vt:lpstr>                                      Stratigrafické jednotky (s. j.)</vt:lpstr>
      <vt:lpstr>         Přírodovědné metody datování</vt:lpstr>
      <vt:lpstr>          Radiometrie (radiouhlíkové datování)</vt:lpstr>
      <vt:lpstr>                Dendrochronologické laboratoře</vt:lpstr>
      <vt:lpstr>Prezentace aplikace PowerPoint</vt:lpstr>
      <vt:lpstr>                      Počátky polského státu</vt:lpstr>
      <vt:lpstr>                     Enviromentální výzkum </vt:lpstr>
      <vt:lpstr>                   Věkové kategorie a průměrný věk</vt:lpstr>
      <vt:lpstr>                          Typologická metoda</vt:lpstr>
      <vt:lpstr>                                       Srovnávací metody</vt:lpstr>
      <vt:lpstr>                                  Periodizace</vt:lpstr>
      <vt:lpstr>                                   Periodizace                                (řec.  periodus – obvod)</vt:lpstr>
      <vt:lpstr>          Základní chronologické systémy a archeologii </vt:lpstr>
      <vt:lpstr>                                     Čas                              řec. Chronos, lat. tempus </vt:lpstr>
      <vt:lpstr>                   Měření času ve středověku</vt:lpstr>
      <vt:lpstr>                                 Kalendáře                          (z lat. Calendae – „první den v měsíci“)</vt:lpstr>
      <vt:lpstr>                           Reformy kalendáře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Historické prameny</dc:title>
  <dc:creator>Markéta Tymonová</dc:creator>
  <cp:lastModifiedBy>Markéta Tymonová</cp:lastModifiedBy>
  <cp:revision>13</cp:revision>
  <dcterms:created xsi:type="dcterms:W3CDTF">2023-03-15T10:56:29Z</dcterms:created>
  <dcterms:modified xsi:type="dcterms:W3CDTF">2024-03-13T15:11:47Z</dcterms:modified>
</cp:coreProperties>
</file>