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5" r:id="rId19"/>
    <p:sldId id="286" r:id="rId20"/>
    <p:sldId id="287" r:id="rId21"/>
    <p:sldId id="311" r:id="rId22"/>
    <p:sldId id="284" r:id="rId23"/>
    <p:sldId id="283"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61F97D24-9A3B-4079-82D1-5536E0A5D867}" type="datetimeFigureOut">
              <a:rPr lang="cs-CZ" smtClean="0"/>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161967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1F97D24-9A3B-4079-82D1-5536E0A5D867}" type="datetimeFigureOut">
              <a:rPr lang="cs-CZ" smtClean="0"/>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71931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1F97D24-9A3B-4079-82D1-5536E0A5D867}" type="datetimeFigureOut">
              <a:rPr lang="cs-CZ" smtClean="0"/>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111198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1F97D24-9A3B-4079-82D1-5536E0A5D867}" type="datetimeFigureOut">
              <a:rPr lang="cs-CZ" smtClean="0"/>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413392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61F97D24-9A3B-4079-82D1-5536E0A5D867}" type="datetimeFigureOut">
              <a:rPr lang="cs-CZ" smtClean="0"/>
              <a:t>22.03.2023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63462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1F97D24-9A3B-4079-82D1-5536E0A5D867}" type="datetimeFigureOut">
              <a:rPr lang="cs-CZ" smtClean="0"/>
              <a:t>22.03.2023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44682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1F97D24-9A3B-4079-82D1-5536E0A5D867}" type="datetimeFigureOut">
              <a:rPr lang="cs-CZ" smtClean="0"/>
              <a:t>22.03.2023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338355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1F97D24-9A3B-4079-82D1-5536E0A5D867}" type="datetimeFigureOut">
              <a:rPr lang="cs-CZ" smtClean="0"/>
              <a:t>22.03.2023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53814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1F97D24-9A3B-4079-82D1-5536E0A5D867}" type="datetimeFigureOut">
              <a:rPr lang="cs-CZ" smtClean="0"/>
              <a:t>22.03.2023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210532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1F97D24-9A3B-4079-82D1-5536E0A5D867}" type="datetimeFigureOut">
              <a:rPr lang="cs-CZ" smtClean="0"/>
              <a:t>22.03.2023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177071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1F97D24-9A3B-4079-82D1-5536E0A5D867}" type="datetimeFigureOut">
              <a:rPr lang="cs-CZ" smtClean="0"/>
              <a:t>22.03.2023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142801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97D24-9A3B-4079-82D1-5536E0A5D867}" type="datetimeFigureOut">
              <a:rPr lang="cs-CZ" smtClean="0"/>
              <a:t>22.03.2023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96863-67F8-47AA-B546-CAB9A78F10B8}" type="slidenum">
              <a:rPr lang="cs-CZ" smtClean="0"/>
              <a:t>‹#›</a:t>
            </a:fld>
            <a:endParaRPr lang="cs-CZ"/>
          </a:p>
        </p:txBody>
      </p:sp>
    </p:spTree>
    <p:extLst>
      <p:ext uri="{BB962C8B-B14F-4D97-AF65-F5344CB8AC3E}">
        <p14:creationId xmlns:p14="http://schemas.microsoft.com/office/powerpoint/2010/main" val="1679544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Základy archeologie</a:t>
            </a:r>
            <a:br>
              <a:rPr lang="cs-CZ" b="1" dirty="0"/>
            </a:br>
            <a:endParaRPr lang="cs-CZ" b="1" dirty="0"/>
          </a:p>
        </p:txBody>
      </p:sp>
      <p:sp>
        <p:nvSpPr>
          <p:cNvPr id="3" name="Podnadpis 2"/>
          <p:cNvSpPr>
            <a:spLocks noGrp="1"/>
          </p:cNvSpPr>
          <p:nvPr>
            <p:ph type="subTitle" idx="1"/>
          </p:nvPr>
        </p:nvSpPr>
        <p:spPr/>
        <p:txBody>
          <a:bodyPr/>
          <a:lstStyle/>
          <a:p>
            <a:endParaRPr lang="cs-CZ" dirty="0"/>
          </a:p>
          <a:p>
            <a:r>
              <a:rPr lang="cs-CZ" dirty="0"/>
              <a:t>5.   Archeologická kultura, její definice a současné pojetí. </a:t>
            </a:r>
          </a:p>
          <a:p>
            <a:endParaRPr lang="cs-CZ" dirty="0"/>
          </a:p>
        </p:txBody>
      </p:sp>
    </p:spTree>
    <p:extLst>
      <p:ext uri="{BB962C8B-B14F-4D97-AF65-F5344CB8AC3E}">
        <p14:creationId xmlns:p14="http://schemas.microsoft.com/office/powerpoint/2010/main" val="418071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idx="1"/>
          </p:nvPr>
        </p:nvSpPr>
        <p:spPr>
          <a:xfrm>
            <a:off x="734292" y="513484"/>
            <a:ext cx="11457708" cy="6524625"/>
          </a:xfrm>
        </p:spPr>
        <p:txBody>
          <a:bodyPr>
            <a:normAutofit fontScale="92500" lnSpcReduction="20000"/>
          </a:bodyPr>
          <a:lstStyle/>
          <a:p>
            <a:pPr>
              <a:buFontTx/>
              <a:buNone/>
            </a:pPr>
            <a:endParaRPr lang="cs-CZ" altLang="cs-CZ" sz="2000" dirty="0"/>
          </a:p>
          <a:p>
            <a:pPr>
              <a:buFontTx/>
              <a:buNone/>
            </a:pPr>
            <a:r>
              <a:rPr lang="cs-CZ" altLang="cs-CZ" sz="2000" dirty="0"/>
              <a:t>    </a:t>
            </a:r>
            <a:r>
              <a:rPr lang="cs-CZ" altLang="cs-CZ" sz="2600" b="1" dirty="0" err="1">
                <a:solidFill>
                  <a:srgbClr val="FF0000"/>
                </a:solidFill>
              </a:rPr>
              <a:t>Gordon</a:t>
            </a:r>
            <a:r>
              <a:rPr lang="cs-CZ" altLang="cs-CZ" sz="2600" b="1" dirty="0">
                <a:solidFill>
                  <a:srgbClr val="FF0000"/>
                </a:solidFill>
              </a:rPr>
              <a:t> </a:t>
            </a:r>
            <a:r>
              <a:rPr lang="cs-CZ" altLang="cs-CZ" sz="2600" b="1" dirty="0" err="1">
                <a:solidFill>
                  <a:srgbClr val="FF0000"/>
                </a:solidFill>
              </a:rPr>
              <a:t>Childe</a:t>
            </a:r>
            <a:r>
              <a:rPr lang="cs-CZ" altLang="cs-CZ" sz="2600" dirty="0">
                <a:solidFill>
                  <a:srgbClr val="FF0000"/>
                </a:solidFill>
              </a:rPr>
              <a:t> (1893–1957):</a:t>
            </a:r>
          </a:p>
          <a:p>
            <a:pPr>
              <a:buFontTx/>
              <a:buNone/>
            </a:pPr>
            <a:endParaRPr lang="cs-CZ" altLang="cs-CZ" sz="2000" dirty="0">
              <a:solidFill>
                <a:srgbClr val="FF0000"/>
              </a:solidFill>
            </a:endParaRPr>
          </a:p>
          <a:p>
            <a:pPr>
              <a:buFontTx/>
              <a:buNone/>
            </a:pPr>
            <a:r>
              <a:rPr lang="cs-CZ" altLang="cs-CZ" sz="2000" dirty="0"/>
              <a:t>     </a:t>
            </a:r>
            <a:r>
              <a:rPr lang="cs-CZ" altLang="cs-CZ" sz="1600" dirty="0"/>
              <a:t>–  </a:t>
            </a:r>
            <a:r>
              <a:rPr lang="cs-CZ" altLang="cs-CZ" sz="1900" b="1" dirty="0"/>
              <a:t>1925</a:t>
            </a:r>
            <a:r>
              <a:rPr lang="cs-CZ" altLang="cs-CZ" sz="1900" dirty="0"/>
              <a:t>:   koncepci archeologické kultury představil v práci: „Počátek evropské  civilizace“, do níž převzal:</a:t>
            </a:r>
          </a:p>
          <a:p>
            <a:pPr>
              <a:buFontTx/>
              <a:buNone/>
            </a:pPr>
            <a:endParaRPr lang="cs-CZ" altLang="cs-CZ" sz="1900" dirty="0"/>
          </a:p>
          <a:p>
            <a:pPr>
              <a:buFontTx/>
              <a:buNone/>
            </a:pPr>
            <a:r>
              <a:rPr lang="cs-CZ" altLang="cs-CZ" sz="1900" dirty="0"/>
              <a:t>        a)  </a:t>
            </a:r>
            <a:r>
              <a:rPr lang="cs-CZ" altLang="cs-CZ" sz="1900" b="1" dirty="0" err="1"/>
              <a:t>Kossinovu</a:t>
            </a:r>
            <a:r>
              <a:rPr lang="cs-CZ" altLang="cs-CZ" sz="1900" b="1" dirty="0"/>
              <a:t> sídelní koncepci  </a:t>
            </a:r>
            <a:r>
              <a:rPr lang="cs-CZ" altLang="cs-CZ" sz="1900" dirty="0"/>
              <a:t>–  prostorově a časově vymezené skupiny artefaktů po prehistorických populacích </a:t>
            </a:r>
          </a:p>
          <a:p>
            <a:pPr>
              <a:buFontTx/>
              <a:buNone/>
            </a:pPr>
            <a:r>
              <a:rPr lang="cs-CZ" altLang="cs-CZ" sz="1900" dirty="0"/>
              <a:t>                                                                    spojil s </a:t>
            </a:r>
            <a:r>
              <a:rPr lang="cs-CZ" altLang="cs-CZ" sz="1900"/>
              <a:t>určitým etnikem  </a:t>
            </a:r>
            <a:r>
              <a:rPr lang="cs-CZ" altLang="cs-CZ" sz="1900" dirty="0"/>
              <a:t>(odmítl rasistické názory) </a:t>
            </a:r>
          </a:p>
          <a:p>
            <a:pPr>
              <a:buFontTx/>
              <a:buNone/>
            </a:pPr>
            <a:endParaRPr lang="cs-CZ" altLang="cs-CZ" sz="1900" dirty="0"/>
          </a:p>
          <a:p>
            <a:pPr>
              <a:buFontTx/>
              <a:buNone/>
            </a:pPr>
            <a:r>
              <a:rPr lang="cs-CZ" altLang="cs-CZ" sz="1900" dirty="0"/>
              <a:t>        b)   </a:t>
            </a:r>
            <a:r>
              <a:rPr lang="cs-CZ" altLang="cs-CZ" sz="1900" b="1" dirty="0" err="1"/>
              <a:t>Monteliovu</a:t>
            </a:r>
            <a:r>
              <a:rPr lang="cs-CZ" altLang="cs-CZ" sz="1900" b="1" dirty="0"/>
              <a:t> difuzionistickou koncepci  </a:t>
            </a:r>
            <a:r>
              <a:rPr lang="cs-CZ" altLang="cs-CZ" sz="1900" dirty="0"/>
              <a:t>–   východní původ většiny kulturních  inovací </a:t>
            </a:r>
          </a:p>
          <a:p>
            <a:pPr>
              <a:buFontTx/>
              <a:buNone/>
            </a:pPr>
            <a:endParaRPr lang="cs-CZ" altLang="cs-CZ" sz="1900" dirty="0"/>
          </a:p>
          <a:p>
            <a:pPr>
              <a:buFontTx/>
              <a:buNone/>
            </a:pPr>
            <a:r>
              <a:rPr lang="cs-CZ" altLang="cs-CZ" sz="1900" dirty="0"/>
              <a:t>     –  </a:t>
            </a:r>
            <a:r>
              <a:rPr lang="cs-CZ" altLang="cs-CZ" sz="1900" b="1" dirty="0"/>
              <a:t>archeologické kultury </a:t>
            </a:r>
            <a:r>
              <a:rPr lang="cs-CZ" altLang="cs-CZ" sz="1900" dirty="0"/>
              <a:t>vymezoval na základě specifického okruhu artefaktů:</a:t>
            </a:r>
          </a:p>
          <a:p>
            <a:pPr>
              <a:buFontTx/>
              <a:buNone/>
            </a:pPr>
            <a:endParaRPr lang="cs-CZ" altLang="cs-CZ" sz="1900" dirty="0"/>
          </a:p>
          <a:p>
            <a:pPr>
              <a:buFontTx/>
              <a:buNone/>
            </a:pPr>
            <a:r>
              <a:rPr lang="cs-CZ" altLang="cs-CZ" sz="1900" dirty="0"/>
              <a:t>         …“nacházíme určité typy pozůstatků – nádoby, náčiní, ornamenty, pohřební ritus a formy obydlí – konstantně se </a:t>
            </a:r>
          </a:p>
          <a:p>
            <a:pPr>
              <a:buFontTx/>
              <a:buNone/>
            </a:pPr>
            <a:r>
              <a:rPr lang="cs-CZ" altLang="cs-CZ" sz="1900" dirty="0"/>
              <a:t>              společně opakující. Takový komplex propojených rysů  nazýváme „kulturní skupinou“ nebo „kulturou“. </a:t>
            </a:r>
          </a:p>
          <a:p>
            <a:pPr>
              <a:buFontTx/>
              <a:buNone/>
            </a:pPr>
            <a:r>
              <a:rPr lang="cs-CZ" altLang="cs-CZ" sz="1900" dirty="0"/>
              <a:t>              Předpokládáme, že takový komplex je hmotné (hmatatelné) vyjádření toho, čemu dnes říkáme „lidé“.</a:t>
            </a:r>
          </a:p>
          <a:p>
            <a:pPr>
              <a:buFontTx/>
              <a:buNone/>
            </a:pPr>
            <a:endParaRPr lang="cs-CZ" altLang="cs-CZ" sz="1900" dirty="0"/>
          </a:p>
          <a:p>
            <a:pPr>
              <a:buFontTx/>
              <a:buNone/>
            </a:pPr>
            <a:r>
              <a:rPr lang="cs-CZ" altLang="cs-CZ" sz="1900" dirty="0"/>
              <a:t>         „Kultura je formou sociálního dědictví, které odpovídá skupinově sdílené tradici, institucím a způsobu života. Taková </a:t>
            </a:r>
          </a:p>
          <a:p>
            <a:pPr>
              <a:buFontTx/>
              <a:buNone/>
            </a:pPr>
            <a:r>
              <a:rPr lang="cs-CZ" altLang="cs-CZ" sz="1900" dirty="0"/>
              <a:t>          skupina může být odůvodněně považována za plně lidskou“… </a:t>
            </a:r>
          </a:p>
          <a:p>
            <a:pPr>
              <a:buFontTx/>
              <a:buNone/>
            </a:pPr>
            <a:endParaRPr lang="cs-CZ" altLang="cs-CZ" sz="1600" dirty="0"/>
          </a:p>
          <a:p>
            <a:pPr>
              <a:buFontTx/>
              <a:buNone/>
            </a:pPr>
            <a:r>
              <a:rPr lang="cs-CZ" altLang="cs-CZ" sz="1600" dirty="0"/>
              <a:t>        </a:t>
            </a:r>
          </a:p>
        </p:txBody>
      </p:sp>
    </p:spTree>
    <p:extLst>
      <p:ext uri="{BB962C8B-B14F-4D97-AF65-F5344CB8AC3E}">
        <p14:creationId xmlns:p14="http://schemas.microsoft.com/office/powerpoint/2010/main" val="44750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idx="1"/>
          </p:nvPr>
        </p:nvSpPr>
        <p:spPr>
          <a:xfrm>
            <a:off x="554805" y="729464"/>
            <a:ext cx="11637196" cy="6128535"/>
          </a:xfrm>
        </p:spPr>
        <p:txBody>
          <a:bodyPr>
            <a:noAutofit/>
          </a:bodyPr>
          <a:lstStyle/>
          <a:p>
            <a:pPr>
              <a:defRPr/>
            </a:pPr>
            <a:r>
              <a:rPr lang="cs-CZ" altLang="cs-CZ" sz="1800" b="1" dirty="0">
                <a:solidFill>
                  <a:srgbClr val="FF0000"/>
                </a:solidFill>
              </a:rPr>
              <a:t>Antropologie   </a:t>
            </a:r>
            <a:r>
              <a:rPr lang="cs-CZ" altLang="cs-CZ" sz="1800" dirty="0"/>
              <a:t>–  po druhé světové válce na definici kultury rezignovala</a:t>
            </a:r>
          </a:p>
          <a:p>
            <a:pPr marL="0" indent="0">
              <a:buNone/>
              <a:defRPr/>
            </a:pPr>
            <a:endParaRPr lang="cs-CZ" altLang="cs-CZ" sz="1800" dirty="0"/>
          </a:p>
          <a:p>
            <a:pPr>
              <a:defRPr/>
            </a:pPr>
            <a:r>
              <a:rPr lang="cs-CZ" altLang="cs-CZ" sz="1800" b="1" dirty="0">
                <a:solidFill>
                  <a:srgbClr val="FF0000"/>
                </a:solidFill>
              </a:rPr>
              <a:t>Archeologie</a:t>
            </a:r>
            <a:r>
              <a:rPr lang="cs-CZ" altLang="cs-CZ" sz="1800" dirty="0">
                <a:solidFill>
                  <a:srgbClr val="FF0000"/>
                </a:solidFill>
              </a:rPr>
              <a:t> </a:t>
            </a:r>
            <a:r>
              <a:rPr lang="cs-CZ" altLang="cs-CZ" sz="1800" dirty="0"/>
              <a:t> –  </a:t>
            </a:r>
            <a:r>
              <a:rPr lang="cs-CZ" altLang="cs-CZ" sz="1800" b="1" dirty="0"/>
              <a:t>kontinentální:  </a:t>
            </a:r>
            <a:r>
              <a:rPr lang="cs-CZ" altLang="cs-CZ" sz="1800" dirty="0"/>
              <a:t>šla cestou kulturní historie </a:t>
            </a:r>
          </a:p>
          <a:p>
            <a:pPr marL="0" indent="0">
              <a:buNone/>
              <a:defRPr/>
            </a:pPr>
            <a:r>
              <a:rPr lang="cs-CZ" altLang="cs-CZ" sz="1800" dirty="0"/>
              <a:t>                            –  </a:t>
            </a:r>
            <a:r>
              <a:rPr lang="cs-CZ" altLang="cs-CZ" sz="1800" b="1" dirty="0"/>
              <a:t>americká:  </a:t>
            </a:r>
            <a:r>
              <a:rPr lang="cs-CZ" altLang="cs-CZ" sz="1800" dirty="0"/>
              <a:t>ovlivněna kulturní antropologií</a:t>
            </a:r>
          </a:p>
          <a:p>
            <a:pPr>
              <a:buFontTx/>
              <a:buNone/>
              <a:defRPr/>
            </a:pPr>
            <a:endParaRPr lang="cs-CZ" altLang="cs-CZ" sz="1800" dirty="0"/>
          </a:p>
          <a:p>
            <a:pPr>
              <a:buFontTx/>
              <a:buNone/>
              <a:defRPr/>
            </a:pPr>
            <a:r>
              <a:rPr lang="cs-CZ" altLang="cs-CZ" sz="1800" dirty="0"/>
              <a:t>     </a:t>
            </a:r>
            <a:r>
              <a:rPr lang="cs-CZ" altLang="cs-CZ" sz="1800" b="1" dirty="0" err="1"/>
              <a:t>Glyn</a:t>
            </a:r>
            <a:r>
              <a:rPr lang="cs-CZ" altLang="cs-CZ" sz="1800" b="1" dirty="0"/>
              <a:t> Daniel</a:t>
            </a:r>
            <a:r>
              <a:rPr lang="cs-CZ" altLang="cs-CZ" sz="1800" dirty="0"/>
              <a:t> (1914–1986): </a:t>
            </a:r>
          </a:p>
          <a:p>
            <a:pPr>
              <a:buFontTx/>
              <a:buNone/>
              <a:defRPr/>
            </a:pPr>
            <a:r>
              <a:rPr lang="cs-CZ" altLang="cs-CZ" sz="1800" dirty="0"/>
              <a:t>     –  1950:  definoval rozdíl mezi antropologickým a archeologickým pojetím:</a:t>
            </a:r>
          </a:p>
          <a:p>
            <a:pPr>
              <a:buFontTx/>
              <a:buNone/>
              <a:defRPr/>
            </a:pPr>
            <a:endParaRPr lang="cs-CZ" altLang="cs-CZ" sz="1800" dirty="0"/>
          </a:p>
          <a:p>
            <a:pPr>
              <a:buFontTx/>
              <a:buNone/>
              <a:defRPr/>
            </a:pPr>
            <a:r>
              <a:rPr lang="cs-CZ" altLang="cs-CZ" sz="1800" dirty="0"/>
              <a:t>        ….“V </a:t>
            </a:r>
            <a:r>
              <a:rPr lang="cs-CZ" altLang="cs-CZ" sz="1800" b="1" dirty="0"/>
              <a:t>antropologii</a:t>
            </a:r>
            <a:r>
              <a:rPr lang="cs-CZ" altLang="cs-CZ" sz="1800" dirty="0"/>
              <a:t> je toho výrazu (kultury) používáno pro celkovou sumu lidských potřeb, morálky, myšlenek </a:t>
            </a:r>
          </a:p>
          <a:p>
            <a:pPr>
              <a:buFontTx/>
              <a:buNone/>
              <a:defRPr/>
            </a:pPr>
            <a:r>
              <a:rPr lang="cs-CZ" altLang="cs-CZ" sz="1800" dirty="0"/>
              <a:t>        a duchovního dědictví nebo pro konkrétní seskupování takových tradic; v </a:t>
            </a:r>
            <a:r>
              <a:rPr lang="cs-CZ" altLang="cs-CZ" sz="1800" b="1" dirty="0"/>
              <a:t>archeologii </a:t>
            </a:r>
            <a:r>
              <a:rPr lang="cs-CZ" altLang="cs-CZ" sz="1800" dirty="0"/>
              <a:t>se slovo kultura používá</a:t>
            </a:r>
          </a:p>
          <a:p>
            <a:pPr>
              <a:buFontTx/>
              <a:buNone/>
              <a:defRPr/>
            </a:pPr>
            <a:r>
              <a:rPr lang="cs-CZ" altLang="cs-CZ" sz="1800" dirty="0"/>
              <a:t>        pro  soubory artefaktů, o nichž se předpokládá, že jsou materiální manifestací určitého seskupení kulturních </a:t>
            </a:r>
          </a:p>
          <a:p>
            <a:pPr>
              <a:buFontTx/>
              <a:buNone/>
              <a:defRPr/>
            </a:pPr>
            <a:r>
              <a:rPr lang="cs-CZ" altLang="cs-CZ" sz="1800" dirty="0"/>
              <a:t>        tradic“… </a:t>
            </a:r>
          </a:p>
          <a:p>
            <a:pPr>
              <a:buFontTx/>
              <a:buNone/>
              <a:defRPr/>
            </a:pPr>
            <a:endParaRPr lang="cs-CZ" altLang="cs-CZ" sz="1800" dirty="0"/>
          </a:p>
          <a:p>
            <a:pPr>
              <a:buFontTx/>
              <a:buNone/>
              <a:defRPr/>
            </a:pPr>
            <a:r>
              <a:rPr lang="cs-CZ" altLang="cs-CZ" sz="1800" dirty="0"/>
              <a:t>     </a:t>
            </a:r>
            <a:r>
              <a:rPr lang="cs-CZ" altLang="cs-CZ" sz="1800" b="1" dirty="0"/>
              <a:t>Walter </a:t>
            </a:r>
            <a:r>
              <a:rPr lang="cs-CZ" altLang="cs-CZ" sz="1800" b="1" dirty="0" err="1"/>
              <a:t>Taylor</a:t>
            </a:r>
            <a:r>
              <a:rPr lang="cs-CZ" altLang="cs-CZ" sz="1800" dirty="0"/>
              <a:t> (1913–1997): </a:t>
            </a:r>
          </a:p>
          <a:p>
            <a:pPr>
              <a:buFontTx/>
              <a:buNone/>
              <a:defRPr/>
            </a:pPr>
            <a:r>
              <a:rPr lang="cs-CZ" altLang="cs-CZ" sz="1800" dirty="0"/>
              <a:t>     – 1948: odmítl ztotožnění kultury archeologické a antropologické, protože kultura je nemateriální (duchovní) povahy</a:t>
            </a:r>
          </a:p>
        </p:txBody>
      </p:sp>
    </p:spTree>
    <p:extLst>
      <p:ext uri="{BB962C8B-B14F-4D97-AF65-F5344CB8AC3E}">
        <p14:creationId xmlns:p14="http://schemas.microsoft.com/office/powerpoint/2010/main" val="419159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0"/>
            <a:ext cx="8229600" cy="990600"/>
          </a:xfrm>
        </p:spPr>
        <p:txBody>
          <a:bodyPr/>
          <a:lstStyle/>
          <a:p>
            <a:r>
              <a:rPr lang="cs-CZ" altLang="cs-CZ" sz="3200" b="1" dirty="0">
                <a:solidFill>
                  <a:srgbClr val="FF0000"/>
                </a:solidFill>
              </a:rPr>
              <a:t>                            Nová archeologie</a:t>
            </a:r>
            <a:r>
              <a:rPr lang="cs-CZ" altLang="cs-CZ" dirty="0"/>
              <a:t> </a:t>
            </a:r>
          </a:p>
        </p:txBody>
      </p:sp>
      <p:sp>
        <p:nvSpPr>
          <p:cNvPr id="24579" name="Rectangle 3"/>
          <p:cNvSpPr>
            <a:spLocks noGrp="1" noChangeArrowheads="1"/>
          </p:cNvSpPr>
          <p:nvPr>
            <p:ph idx="1"/>
          </p:nvPr>
        </p:nvSpPr>
        <p:spPr>
          <a:xfrm>
            <a:off x="540327" y="1066800"/>
            <a:ext cx="11651673" cy="6553200"/>
          </a:xfrm>
        </p:spPr>
        <p:txBody>
          <a:bodyPr>
            <a:normAutofit fontScale="70000" lnSpcReduction="20000"/>
          </a:bodyPr>
          <a:lstStyle/>
          <a:p>
            <a:pPr>
              <a:defRPr/>
            </a:pPr>
            <a:r>
              <a:rPr lang="cs-CZ" altLang="cs-CZ" sz="2600" b="1" dirty="0"/>
              <a:t>60. l. 20. stol.  </a:t>
            </a:r>
            <a:r>
              <a:rPr lang="cs-CZ" altLang="cs-CZ" sz="2600" dirty="0"/>
              <a:t>–  vznikla v USA a ovlivnila archeologii vírou v neomezené možnosti vědy </a:t>
            </a:r>
          </a:p>
          <a:p>
            <a:pPr marL="0" indent="0">
              <a:buNone/>
              <a:defRPr/>
            </a:pPr>
            <a:r>
              <a:rPr lang="cs-CZ" altLang="cs-CZ" sz="2600" dirty="0"/>
              <a:t>                              –  přesvědčení, že bude vyvinuta dokonalá metoda terénního výzkumu </a:t>
            </a:r>
          </a:p>
          <a:p>
            <a:pPr marL="0" indent="0">
              <a:buNone/>
              <a:defRPr/>
            </a:pPr>
            <a:endParaRPr lang="cs-CZ" altLang="cs-CZ" sz="2600" dirty="0"/>
          </a:p>
          <a:p>
            <a:pPr>
              <a:defRPr/>
            </a:pPr>
            <a:r>
              <a:rPr lang="cs-CZ" altLang="cs-CZ" sz="2600" b="1" dirty="0"/>
              <a:t>1962 </a:t>
            </a:r>
            <a:r>
              <a:rPr lang="cs-CZ" altLang="cs-CZ" sz="2600" dirty="0"/>
              <a:t>  –   </a:t>
            </a:r>
            <a:r>
              <a:rPr lang="cs-CZ" altLang="cs-CZ" sz="2600" b="1" dirty="0" err="1">
                <a:solidFill>
                  <a:srgbClr val="FF0000"/>
                </a:solidFill>
              </a:rPr>
              <a:t>Lewis</a:t>
            </a:r>
            <a:r>
              <a:rPr lang="cs-CZ" altLang="cs-CZ" sz="2600" b="1" dirty="0">
                <a:solidFill>
                  <a:srgbClr val="FF0000"/>
                </a:solidFill>
              </a:rPr>
              <a:t> </a:t>
            </a:r>
            <a:r>
              <a:rPr lang="cs-CZ" altLang="cs-CZ" sz="2600" b="1" dirty="0" err="1">
                <a:solidFill>
                  <a:srgbClr val="FF0000"/>
                </a:solidFill>
              </a:rPr>
              <a:t>Binford</a:t>
            </a:r>
            <a:r>
              <a:rPr lang="cs-CZ" altLang="cs-CZ" sz="2600" dirty="0"/>
              <a:t>: americký archeolog; definoval tzv. </a:t>
            </a:r>
            <a:r>
              <a:rPr lang="cs-CZ" altLang="cs-CZ" sz="2600" b="1" u="sng" dirty="0"/>
              <a:t>procesuální archeologii</a:t>
            </a:r>
          </a:p>
          <a:p>
            <a:pPr>
              <a:buFontTx/>
              <a:buNone/>
              <a:defRPr/>
            </a:pPr>
            <a:r>
              <a:rPr lang="cs-CZ" altLang="cs-CZ" sz="2600" dirty="0"/>
              <a:t>                –   archeologii identifikoval s antropologií prosazoval </a:t>
            </a:r>
          </a:p>
          <a:p>
            <a:pPr>
              <a:buFontTx/>
              <a:buNone/>
              <a:defRPr/>
            </a:pPr>
            <a:r>
              <a:rPr lang="cs-CZ" altLang="cs-CZ" sz="2600" dirty="0"/>
              <a:t>                –   kladl důraz na využívání přírodovědných metod </a:t>
            </a:r>
          </a:p>
          <a:p>
            <a:pPr>
              <a:buFontTx/>
              <a:buNone/>
              <a:defRPr/>
            </a:pPr>
            <a:r>
              <a:rPr lang="cs-CZ" altLang="cs-CZ" sz="2600" dirty="0"/>
              <a:t>                –   hledal zákonitosti a pravidla vývoje (nezájem o události) </a:t>
            </a:r>
          </a:p>
          <a:p>
            <a:pPr>
              <a:buFontTx/>
              <a:buNone/>
              <a:defRPr/>
            </a:pPr>
            <a:r>
              <a:rPr lang="cs-CZ" altLang="cs-CZ" sz="2600" dirty="0"/>
              <a:t>                –   proti kulturně historickému přístupu (místo analogií hledání vztahů) </a:t>
            </a:r>
          </a:p>
          <a:p>
            <a:pPr>
              <a:buFontTx/>
              <a:buNone/>
              <a:defRPr/>
            </a:pPr>
            <a:endParaRPr lang="cs-CZ" altLang="cs-CZ" sz="2600" dirty="0"/>
          </a:p>
          <a:p>
            <a:pPr>
              <a:buFontTx/>
              <a:buNone/>
              <a:defRPr/>
            </a:pPr>
            <a:r>
              <a:rPr lang="cs-CZ" altLang="cs-CZ" sz="2600" b="1" dirty="0"/>
              <a:t>                   </a:t>
            </a:r>
            <a:r>
              <a:rPr lang="cs-CZ" altLang="cs-CZ" sz="2600" dirty="0"/>
              <a:t>1.   –  změny materiální kultury odráží populační výměnu, expanzi, migraci,  výboje </a:t>
            </a:r>
          </a:p>
          <a:p>
            <a:pPr>
              <a:buFontTx/>
              <a:buNone/>
              <a:defRPr/>
            </a:pPr>
            <a:r>
              <a:rPr lang="cs-CZ" altLang="cs-CZ" sz="2600" dirty="0"/>
              <a:t>                         –  homogenita je výsledkem kontaktů a vzájemného působení </a:t>
            </a:r>
          </a:p>
          <a:p>
            <a:pPr>
              <a:buFontTx/>
              <a:buNone/>
              <a:defRPr/>
            </a:pPr>
            <a:r>
              <a:rPr lang="cs-CZ" altLang="cs-CZ" sz="2600" dirty="0"/>
              <a:t>                         –  diskontinuita poukazuje na sociální a geografickou vzdálenost  </a:t>
            </a:r>
          </a:p>
          <a:p>
            <a:pPr>
              <a:buFontTx/>
              <a:buNone/>
              <a:defRPr/>
            </a:pPr>
            <a:r>
              <a:rPr lang="cs-CZ" altLang="cs-CZ" sz="2600" dirty="0"/>
              <a:t>                         –  funkční kontext artefaktů a jejich kulturní variabilita vychází z řady příčin:  </a:t>
            </a:r>
          </a:p>
          <a:p>
            <a:pPr>
              <a:buFontTx/>
              <a:buNone/>
              <a:defRPr/>
            </a:pPr>
            <a:r>
              <a:rPr lang="cs-CZ" altLang="cs-CZ" sz="2600" dirty="0"/>
              <a:t>                             ( např. proměny keramických typů nádob mohou spočívat ve funkci nádob nebo způsobu vaření)</a:t>
            </a:r>
          </a:p>
          <a:p>
            <a:pPr>
              <a:buFontTx/>
              <a:buNone/>
              <a:defRPr/>
            </a:pPr>
            <a:endParaRPr lang="cs-CZ" altLang="cs-CZ" sz="2300" dirty="0"/>
          </a:p>
          <a:p>
            <a:pPr>
              <a:buFontTx/>
              <a:buNone/>
              <a:defRPr/>
            </a:pPr>
            <a:r>
              <a:rPr lang="cs-CZ" altLang="cs-CZ" sz="2600" dirty="0"/>
              <a:t>                  2.   –  archeologické kultury jsou časově a prostorově ukotveny  </a:t>
            </a:r>
          </a:p>
          <a:p>
            <a:pPr>
              <a:buFontTx/>
              <a:buNone/>
              <a:defRPr/>
            </a:pPr>
            <a:r>
              <a:rPr lang="cs-CZ" altLang="cs-CZ" sz="2600" dirty="0"/>
              <a:t>                        –  každá kultura je jen kvantitativním poměrem dochovaných kulturních prvků </a:t>
            </a:r>
          </a:p>
          <a:p>
            <a:pPr>
              <a:buFontTx/>
              <a:buNone/>
              <a:defRPr/>
            </a:pPr>
            <a:r>
              <a:rPr lang="cs-CZ" altLang="cs-CZ" sz="2600" dirty="0"/>
              <a:t>                        –  odmítl ztotožnění archeologické kultury s konkrétní etnickou identitou</a:t>
            </a:r>
            <a:endParaRPr lang="cs-CZ" altLang="cs-CZ" sz="2600" b="1" u="sng" dirty="0"/>
          </a:p>
          <a:p>
            <a:pPr>
              <a:buFontTx/>
              <a:buNone/>
              <a:defRPr/>
            </a:pPr>
            <a:endParaRPr lang="cs-CZ" altLang="cs-CZ" sz="2300" b="1" u="sng" dirty="0"/>
          </a:p>
          <a:p>
            <a:pPr>
              <a:buFontTx/>
              <a:buNone/>
              <a:defRPr/>
            </a:pPr>
            <a:r>
              <a:rPr lang="cs-CZ" altLang="cs-CZ" sz="1900" dirty="0"/>
              <a:t>               </a:t>
            </a:r>
          </a:p>
          <a:p>
            <a:pPr>
              <a:buFontTx/>
              <a:buNone/>
              <a:defRPr/>
            </a:pPr>
            <a:endParaRPr lang="cs-CZ" altLang="cs-CZ" sz="1800" dirty="0"/>
          </a:p>
          <a:p>
            <a:pPr>
              <a:buFontTx/>
              <a:buNone/>
              <a:defRPr/>
            </a:pPr>
            <a:endParaRPr lang="cs-CZ" altLang="cs-CZ" sz="1800" dirty="0"/>
          </a:p>
          <a:p>
            <a:pPr>
              <a:buFontTx/>
              <a:buNone/>
              <a:defRPr/>
            </a:pPr>
            <a:endParaRPr lang="cs-CZ" altLang="cs-CZ" sz="1800" dirty="0"/>
          </a:p>
        </p:txBody>
      </p:sp>
    </p:spTree>
    <p:extLst>
      <p:ext uri="{BB962C8B-B14F-4D97-AF65-F5344CB8AC3E}">
        <p14:creationId xmlns:p14="http://schemas.microsoft.com/office/powerpoint/2010/main" val="340844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2000" y="762000"/>
            <a:ext cx="11430000" cy="5943600"/>
          </a:xfrm>
        </p:spPr>
        <p:txBody>
          <a:bodyPr>
            <a:normAutofit lnSpcReduction="10000"/>
          </a:bodyPr>
          <a:lstStyle/>
          <a:p>
            <a:pPr>
              <a:defRPr/>
            </a:pPr>
            <a:r>
              <a:rPr lang="cs-CZ" altLang="cs-CZ" sz="1800" b="1" dirty="0"/>
              <a:t>70. léta  </a:t>
            </a:r>
            <a:r>
              <a:rPr lang="cs-CZ" altLang="cs-CZ" sz="1800" dirty="0"/>
              <a:t>–  </a:t>
            </a:r>
            <a:r>
              <a:rPr lang="cs-CZ" altLang="cs-CZ" sz="1800" b="1" dirty="0" err="1">
                <a:solidFill>
                  <a:srgbClr val="FF0000"/>
                </a:solidFill>
              </a:rPr>
              <a:t>Colin</a:t>
            </a:r>
            <a:r>
              <a:rPr lang="cs-CZ" altLang="cs-CZ" sz="1800" b="1" dirty="0">
                <a:solidFill>
                  <a:srgbClr val="FF0000"/>
                </a:solidFill>
              </a:rPr>
              <a:t> </a:t>
            </a:r>
            <a:r>
              <a:rPr lang="cs-CZ" altLang="cs-CZ" sz="1800" b="1" dirty="0" err="1">
                <a:solidFill>
                  <a:srgbClr val="FF0000"/>
                </a:solidFill>
              </a:rPr>
              <a:t>Renfrew</a:t>
            </a:r>
            <a:r>
              <a:rPr lang="cs-CZ" altLang="cs-CZ" sz="1800" dirty="0">
                <a:solidFill>
                  <a:srgbClr val="FF0000"/>
                </a:solidFill>
              </a:rPr>
              <a:t>:</a:t>
            </a:r>
          </a:p>
          <a:p>
            <a:pPr marL="0" indent="0">
              <a:buNone/>
              <a:defRPr/>
            </a:pPr>
            <a:r>
              <a:rPr lang="cs-CZ" altLang="cs-CZ" sz="1800" dirty="0">
                <a:solidFill>
                  <a:srgbClr val="FF0000"/>
                </a:solidFill>
              </a:rPr>
              <a:t>                   </a:t>
            </a:r>
            <a:r>
              <a:rPr lang="cs-CZ" altLang="cs-CZ" sz="1800" dirty="0"/>
              <a:t>–   prosazoval nové přístupy v archeologické bádání </a:t>
            </a:r>
          </a:p>
          <a:p>
            <a:pPr>
              <a:buFontTx/>
              <a:buNone/>
              <a:defRPr/>
            </a:pPr>
            <a:r>
              <a:rPr lang="cs-CZ" altLang="cs-CZ" sz="1800" dirty="0"/>
              <a:t>                   –   kladl důraz na studium obecných kulturních procesů a odhalování obecných zákonitostí lidského chování </a:t>
            </a:r>
          </a:p>
          <a:p>
            <a:pPr>
              <a:buFontTx/>
              <a:buNone/>
              <a:defRPr/>
            </a:pPr>
            <a:r>
              <a:rPr lang="cs-CZ" altLang="cs-CZ" sz="1800" dirty="0"/>
              <a:t>                        v interakci s přírodním prostředím (poznání funkce artefaktů) </a:t>
            </a:r>
          </a:p>
          <a:p>
            <a:pPr>
              <a:buFontTx/>
              <a:buNone/>
              <a:defRPr/>
            </a:pPr>
            <a:r>
              <a:rPr lang="cs-CZ" altLang="cs-CZ" sz="1800" dirty="0"/>
              <a:t> </a:t>
            </a:r>
          </a:p>
          <a:p>
            <a:pPr>
              <a:lnSpc>
                <a:spcPct val="80000"/>
              </a:lnSpc>
              <a:buFontTx/>
              <a:buNone/>
              <a:defRPr/>
            </a:pPr>
            <a:r>
              <a:rPr lang="cs-CZ" altLang="cs-CZ" sz="1800" dirty="0"/>
              <a:t>                   –   nezpochybňoval koncepci archeologických kultur: </a:t>
            </a:r>
          </a:p>
          <a:p>
            <a:pPr>
              <a:lnSpc>
                <a:spcPct val="80000"/>
              </a:lnSpc>
              <a:buFontTx/>
              <a:buNone/>
              <a:defRPr/>
            </a:pPr>
            <a:endParaRPr lang="cs-CZ" altLang="cs-CZ" sz="1800" dirty="0"/>
          </a:p>
          <a:p>
            <a:pPr>
              <a:lnSpc>
                <a:spcPct val="80000"/>
              </a:lnSpc>
              <a:buFontTx/>
              <a:buNone/>
              <a:defRPr/>
            </a:pPr>
            <a:r>
              <a:rPr lang="cs-CZ" altLang="cs-CZ" sz="1800" dirty="0"/>
              <a:t>                      …“ Prvním a předběžným úkolem archeologického studia musí být určení kultury ve smyslu ukotvení v čase </a:t>
            </a:r>
          </a:p>
          <a:p>
            <a:pPr>
              <a:lnSpc>
                <a:spcPct val="80000"/>
              </a:lnSpc>
              <a:buFontTx/>
              <a:buNone/>
              <a:defRPr/>
            </a:pPr>
            <a:r>
              <a:rPr lang="cs-CZ" altLang="cs-CZ" sz="1800" dirty="0"/>
              <a:t>                      a prostoru. Pouze pokud jsou kultury identifikovány, definovány a popsány, existuje naděje, že při jejich </a:t>
            </a:r>
          </a:p>
          <a:p>
            <a:pPr>
              <a:lnSpc>
                <a:spcPct val="80000"/>
              </a:lnSpc>
              <a:buFontTx/>
              <a:buNone/>
              <a:defRPr/>
            </a:pPr>
            <a:r>
              <a:rPr lang="cs-CZ" altLang="cs-CZ" sz="1800" dirty="0"/>
              <a:t>                        podrobném rozboru budeme schopni porozumět, proč nabyly právě takové podoby“ </a:t>
            </a:r>
          </a:p>
          <a:p>
            <a:pPr>
              <a:lnSpc>
                <a:spcPct val="80000"/>
              </a:lnSpc>
              <a:buFontTx/>
              <a:buNone/>
              <a:defRPr/>
            </a:pPr>
            <a:endParaRPr lang="cs-CZ" altLang="cs-CZ" sz="1800" dirty="0"/>
          </a:p>
          <a:p>
            <a:pPr>
              <a:lnSpc>
                <a:spcPct val="80000"/>
              </a:lnSpc>
              <a:buFontTx/>
              <a:buNone/>
              <a:defRPr/>
            </a:pPr>
            <a:endParaRPr lang="cs-CZ" altLang="cs-CZ" sz="1800" dirty="0"/>
          </a:p>
          <a:p>
            <a:pPr>
              <a:lnSpc>
                <a:spcPct val="80000"/>
              </a:lnSpc>
              <a:buFontTx/>
              <a:buNone/>
              <a:defRPr/>
            </a:pPr>
            <a:r>
              <a:rPr lang="cs-CZ" altLang="cs-CZ" sz="1800" dirty="0"/>
              <a:t>                    –  </a:t>
            </a:r>
            <a:r>
              <a:rPr lang="cs-CZ" altLang="cs-CZ" sz="1800" b="1" dirty="0">
                <a:solidFill>
                  <a:srgbClr val="FF0000"/>
                </a:solidFill>
              </a:rPr>
              <a:t>David </a:t>
            </a:r>
            <a:r>
              <a:rPr lang="cs-CZ" altLang="cs-CZ" sz="1800" b="1" dirty="0" err="1">
                <a:solidFill>
                  <a:srgbClr val="FF0000"/>
                </a:solidFill>
              </a:rPr>
              <a:t>Clark</a:t>
            </a:r>
            <a:r>
              <a:rPr lang="cs-CZ" altLang="cs-CZ" sz="1800" b="1" dirty="0">
                <a:solidFill>
                  <a:srgbClr val="FF0000"/>
                </a:solidFill>
              </a:rPr>
              <a:t>: </a:t>
            </a:r>
            <a:r>
              <a:rPr lang="cs-CZ" altLang="cs-CZ" sz="1800" dirty="0"/>
              <a:t> </a:t>
            </a:r>
          </a:p>
          <a:p>
            <a:pPr>
              <a:lnSpc>
                <a:spcPct val="80000"/>
              </a:lnSpc>
              <a:buFontTx/>
              <a:buNone/>
              <a:defRPr/>
            </a:pPr>
            <a:r>
              <a:rPr lang="cs-CZ" altLang="cs-CZ" sz="1800" dirty="0"/>
              <a:t>                    –  1976:   prosazoval analytické postupy:  statistické metody</a:t>
            </a:r>
          </a:p>
          <a:p>
            <a:pPr>
              <a:lnSpc>
                <a:spcPct val="80000"/>
              </a:lnSpc>
              <a:buFontTx/>
              <a:buNone/>
              <a:defRPr/>
            </a:pPr>
            <a:r>
              <a:rPr lang="cs-CZ" altLang="cs-CZ" sz="1800" dirty="0"/>
              <a:t>                    –  odmítl </a:t>
            </a:r>
            <a:r>
              <a:rPr lang="cs-CZ" altLang="cs-CZ" sz="1800" dirty="0" err="1"/>
              <a:t>Childeovo</a:t>
            </a:r>
            <a:r>
              <a:rPr lang="cs-CZ" altLang="cs-CZ" sz="1800" dirty="0"/>
              <a:t> vymezení archeologické kultury pouze na základě určitého okruhu artefaktů </a:t>
            </a:r>
          </a:p>
          <a:p>
            <a:pPr>
              <a:lnSpc>
                <a:spcPct val="80000"/>
              </a:lnSpc>
              <a:buFontTx/>
              <a:buNone/>
              <a:defRPr/>
            </a:pPr>
            <a:r>
              <a:rPr lang="cs-CZ" altLang="cs-CZ" sz="1800" dirty="0"/>
              <a:t>                    –  kulturu jako takovou neodmítal</a:t>
            </a:r>
          </a:p>
          <a:p>
            <a:pPr marL="0" indent="0">
              <a:buNone/>
              <a:defRPr/>
            </a:pPr>
            <a:r>
              <a:rPr lang="cs-CZ" altLang="cs-CZ" sz="1800" b="1" dirty="0"/>
              <a:t>                                </a:t>
            </a:r>
            <a:endParaRPr lang="cs-CZ" dirty="0"/>
          </a:p>
        </p:txBody>
      </p:sp>
    </p:spTree>
    <p:extLst>
      <p:ext uri="{BB962C8B-B14F-4D97-AF65-F5344CB8AC3E}">
        <p14:creationId xmlns:p14="http://schemas.microsoft.com/office/powerpoint/2010/main" val="379617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57400" y="124690"/>
            <a:ext cx="8229600" cy="990600"/>
          </a:xfrm>
        </p:spPr>
        <p:txBody>
          <a:bodyPr/>
          <a:lstStyle/>
          <a:p>
            <a:r>
              <a:rPr lang="cs-CZ" altLang="cs-CZ" sz="3200" b="1" dirty="0">
                <a:solidFill>
                  <a:srgbClr val="FF0000"/>
                </a:solidFill>
              </a:rPr>
              <a:t>                   </a:t>
            </a:r>
            <a:r>
              <a:rPr lang="cs-CZ" altLang="cs-CZ" sz="3200" b="1" dirty="0" err="1">
                <a:solidFill>
                  <a:srgbClr val="FF0000"/>
                </a:solidFill>
              </a:rPr>
              <a:t>Postprocesuální</a:t>
            </a:r>
            <a:r>
              <a:rPr lang="cs-CZ" altLang="cs-CZ" sz="3200" b="1" dirty="0">
                <a:solidFill>
                  <a:srgbClr val="FF0000"/>
                </a:solidFill>
              </a:rPr>
              <a:t> archeologie</a:t>
            </a:r>
            <a:r>
              <a:rPr lang="cs-CZ" altLang="cs-CZ" dirty="0"/>
              <a:t> </a:t>
            </a:r>
          </a:p>
        </p:txBody>
      </p:sp>
      <p:sp>
        <p:nvSpPr>
          <p:cNvPr id="16387" name="Rectangle 3"/>
          <p:cNvSpPr>
            <a:spLocks noGrp="1" noChangeArrowheads="1"/>
          </p:cNvSpPr>
          <p:nvPr>
            <p:ph idx="1"/>
          </p:nvPr>
        </p:nvSpPr>
        <p:spPr>
          <a:xfrm>
            <a:off x="565078" y="1239982"/>
            <a:ext cx="11626921" cy="5867400"/>
          </a:xfrm>
        </p:spPr>
        <p:txBody>
          <a:bodyPr>
            <a:normAutofit/>
          </a:bodyPr>
          <a:lstStyle/>
          <a:p>
            <a:pPr marL="609600" indent="-609600"/>
            <a:r>
              <a:rPr lang="cs-CZ" altLang="cs-CZ" sz="1800" b="1" dirty="0"/>
              <a:t>80. až 90. l.</a:t>
            </a:r>
            <a:r>
              <a:rPr lang="cs-CZ" altLang="cs-CZ" sz="1800" b="1" i="1" dirty="0"/>
              <a:t>  </a:t>
            </a:r>
            <a:r>
              <a:rPr lang="cs-CZ" altLang="cs-CZ" sz="1800" dirty="0"/>
              <a:t>–  vznikla ve VB</a:t>
            </a:r>
            <a:r>
              <a:rPr lang="cs-CZ" altLang="cs-CZ" sz="1800" b="1" i="1" dirty="0"/>
              <a:t> </a:t>
            </a:r>
            <a:r>
              <a:rPr lang="cs-CZ" altLang="cs-CZ" sz="1800" dirty="0"/>
              <a:t>jako směr ovlivněný západoevropskou postmoderní filozofií postavený proti </a:t>
            </a:r>
          </a:p>
          <a:p>
            <a:pPr marL="0" indent="0">
              <a:buNone/>
            </a:pPr>
            <a:r>
              <a:rPr lang="cs-CZ" altLang="cs-CZ" sz="1800" dirty="0"/>
              <a:t>                                       principům vědecké objektivity </a:t>
            </a:r>
          </a:p>
          <a:p>
            <a:pPr marL="609600" indent="-609600">
              <a:buNone/>
            </a:pPr>
            <a:r>
              <a:rPr lang="cs-CZ" altLang="cs-CZ" sz="1800" dirty="0"/>
              <a:t>                                  –   dějiny definuje jako proces, který není řízen univerzálními zákonitostmi, a proto je nahodilý</a:t>
            </a:r>
          </a:p>
          <a:p>
            <a:pPr marL="609600" indent="-609600">
              <a:buNone/>
            </a:pPr>
            <a:r>
              <a:rPr lang="cs-CZ" altLang="cs-CZ" sz="1800" dirty="0"/>
              <a:t>                                        (subjektivní) </a:t>
            </a:r>
          </a:p>
          <a:p>
            <a:pPr marL="609600" indent="-609600">
              <a:buNone/>
            </a:pPr>
            <a:r>
              <a:rPr lang="cs-CZ" altLang="cs-CZ" sz="1800" dirty="0"/>
              <a:t>                                  –  historické zkoumání chápe jako aktuální politický proces, v němž nejde o poznání minulosti, </a:t>
            </a:r>
          </a:p>
          <a:p>
            <a:pPr marL="609600" indent="-609600">
              <a:buNone/>
            </a:pPr>
            <a:r>
              <a:rPr lang="cs-CZ" altLang="cs-CZ" sz="1800" dirty="0"/>
              <a:t>                                      ale o možnost změnit současnost</a:t>
            </a:r>
          </a:p>
          <a:p>
            <a:pPr marL="609600" indent="-609600">
              <a:buNone/>
            </a:pPr>
            <a:endParaRPr lang="cs-CZ" altLang="cs-CZ" sz="1800" dirty="0"/>
          </a:p>
          <a:p>
            <a:pPr marL="609600" indent="-609600"/>
            <a:r>
              <a:rPr lang="cs-CZ" altLang="cs-CZ" sz="1800" b="1" dirty="0"/>
              <a:t>2 směry:</a:t>
            </a:r>
            <a:r>
              <a:rPr lang="cs-CZ" altLang="cs-CZ" sz="1800" dirty="0"/>
              <a:t>  a)  </a:t>
            </a:r>
            <a:r>
              <a:rPr lang="cs-CZ" altLang="cs-CZ" sz="1800" b="1" dirty="0">
                <a:solidFill>
                  <a:srgbClr val="FF0000"/>
                </a:solidFill>
              </a:rPr>
              <a:t>Ian </a:t>
            </a:r>
            <a:r>
              <a:rPr lang="cs-CZ" altLang="cs-CZ" sz="1800" b="1" dirty="0" err="1">
                <a:solidFill>
                  <a:srgbClr val="FF0000"/>
                </a:solidFill>
              </a:rPr>
              <a:t>Hodder</a:t>
            </a:r>
            <a:r>
              <a:rPr lang="cs-CZ" altLang="cs-CZ" sz="1800" dirty="0">
                <a:solidFill>
                  <a:srgbClr val="FF0000"/>
                </a:solidFill>
              </a:rPr>
              <a:t> </a:t>
            </a:r>
            <a:r>
              <a:rPr lang="cs-CZ" altLang="cs-CZ" sz="1800" dirty="0"/>
              <a:t>(Cambridge)  –  kritik </a:t>
            </a:r>
            <a:r>
              <a:rPr lang="cs-CZ" altLang="cs-CZ" sz="1800" dirty="0" err="1"/>
              <a:t>Binforda</a:t>
            </a:r>
            <a:endParaRPr lang="cs-CZ" altLang="cs-CZ" sz="1800" dirty="0"/>
          </a:p>
          <a:p>
            <a:pPr marL="609600" indent="-609600">
              <a:buNone/>
            </a:pPr>
            <a:r>
              <a:rPr lang="cs-CZ" altLang="cs-CZ" sz="1800" dirty="0"/>
              <a:t>                                                                               –  zakladatel </a:t>
            </a:r>
            <a:r>
              <a:rPr lang="cs-CZ" altLang="cs-CZ" sz="1800" b="1" u="sng" dirty="0"/>
              <a:t>symbolické a strukturální (kontextuální) archeologie</a:t>
            </a:r>
            <a:endParaRPr lang="cs-CZ" altLang="cs-CZ" sz="1800" dirty="0"/>
          </a:p>
          <a:p>
            <a:pPr marL="609600" indent="-609600">
              <a:buNone/>
            </a:pPr>
            <a:r>
              <a:rPr lang="cs-CZ" altLang="cs-CZ" sz="1800" dirty="0"/>
              <a:t>                                                                               –  uznával vliv iracionálních momentů v životě společnosti </a:t>
            </a:r>
          </a:p>
          <a:p>
            <a:pPr marL="609600" indent="-609600">
              <a:buNone/>
            </a:pPr>
            <a:r>
              <a:rPr lang="cs-CZ" altLang="cs-CZ" sz="1800" dirty="0"/>
              <a:t>                                                                               –  zabývá se symbolickou a ideovou podstatou artefaktů</a:t>
            </a:r>
          </a:p>
          <a:p>
            <a:pPr marL="609600" indent="-609600">
              <a:buNone/>
            </a:pPr>
            <a:r>
              <a:rPr lang="cs-CZ" altLang="cs-CZ" sz="1800" dirty="0"/>
              <a:t> </a:t>
            </a:r>
          </a:p>
          <a:p>
            <a:pPr marL="609600" indent="-609600">
              <a:buNone/>
            </a:pPr>
            <a:r>
              <a:rPr lang="cs-CZ" altLang="cs-CZ" sz="1800" dirty="0"/>
              <a:t>                             b)  </a:t>
            </a:r>
            <a:r>
              <a:rPr lang="cs-CZ" altLang="cs-CZ" sz="1800" b="1" dirty="0">
                <a:solidFill>
                  <a:srgbClr val="FF0000"/>
                </a:solidFill>
              </a:rPr>
              <a:t>Michael </a:t>
            </a:r>
            <a:r>
              <a:rPr lang="cs-CZ" altLang="cs-CZ" sz="1800" b="1" dirty="0" err="1">
                <a:solidFill>
                  <a:srgbClr val="FF0000"/>
                </a:solidFill>
              </a:rPr>
              <a:t>Shanks</a:t>
            </a:r>
            <a:r>
              <a:rPr lang="cs-CZ" altLang="cs-CZ" sz="1800" dirty="0">
                <a:solidFill>
                  <a:srgbClr val="FF0000"/>
                </a:solidFill>
              </a:rPr>
              <a:t> </a:t>
            </a:r>
            <a:r>
              <a:rPr lang="cs-CZ" altLang="cs-CZ" sz="1800" dirty="0"/>
              <a:t>a </a:t>
            </a:r>
            <a:r>
              <a:rPr lang="cs-CZ" altLang="cs-CZ" sz="1800" b="1" dirty="0">
                <a:solidFill>
                  <a:srgbClr val="FF0000"/>
                </a:solidFill>
              </a:rPr>
              <a:t>Christopher </a:t>
            </a:r>
            <a:r>
              <a:rPr lang="cs-CZ" altLang="cs-CZ" sz="1800" b="1" dirty="0" err="1">
                <a:solidFill>
                  <a:srgbClr val="FF0000"/>
                </a:solidFill>
              </a:rPr>
              <a:t>Tilley</a:t>
            </a:r>
            <a:r>
              <a:rPr lang="cs-CZ" altLang="cs-CZ" sz="1800" b="1" dirty="0"/>
              <a:t>,</a:t>
            </a:r>
            <a:r>
              <a:rPr lang="cs-CZ" altLang="cs-CZ" sz="1800" dirty="0"/>
              <a:t> žáci </a:t>
            </a:r>
            <a:r>
              <a:rPr lang="cs-CZ" altLang="cs-CZ" sz="1800" dirty="0" err="1"/>
              <a:t>Hoddera</a:t>
            </a:r>
            <a:r>
              <a:rPr lang="cs-CZ" altLang="cs-CZ" sz="1800" dirty="0"/>
              <a:t>  –  zakladatel </a:t>
            </a:r>
            <a:r>
              <a:rPr lang="cs-CZ" altLang="cs-CZ" sz="1800" b="1" u="sng" dirty="0"/>
              <a:t>kritické či radikální archeologie</a:t>
            </a:r>
          </a:p>
          <a:p>
            <a:pPr marL="609600" indent="-609600">
              <a:buNone/>
            </a:pPr>
            <a:endParaRPr lang="cs-CZ" altLang="cs-CZ" sz="1800" dirty="0"/>
          </a:p>
          <a:p>
            <a:pPr marL="609600" indent="-609600">
              <a:buNone/>
            </a:pPr>
            <a:r>
              <a:rPr lang="cs-CZ" altLang="cs-CZ" sz="1800" dirty="0"/>
              <a:t>     </a:t>
            </a:r>
          </a:p>
        </p:txBody>
      </p:sp>
    </p:spTree>
    <p:extLst>
      <p:ext uri="{BB962C8B-B14F-4D97-AF65-F5344CB8AC3E}">
        <p14:creationId xmlns:p14="http://schemas.microsoft.com/office/powerpoint/2010/main" val="113711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1967346" y="110115"/>
            <a:ext cx="8229600" cy="1143000"/>
          </a:xfrm>
        </p:spPr>
        <p:txBody>
          <a:bodyPr/>
          <a:lstStyle/>
          <a:p>
            <a:r>
              <a:rPr lang="cs-CZ" altLang="cs-CZ" sz="3200" b="1" dirty="0">
                <a:solidFill>
                  <a:srgbClr val="FF0000"/>
                </a:solidFill>
              </a:rPr>
              <a:t>                         </a:t>
            </a:r>
            <a:r>
              <a:rPr lang="cs-CZ" altLang="cs-CZ" sz="3200" b="1" dirty="0" err="1">
                <a:solidFill>
                  <a:srgbClr val="FF0000"/>
                </a:solidFill>
              </a:rPr>
              <a:t>Kongitivní</a:t>
            </a:r>
            <a:r>
              <a:rPr lang="cs-CZ" altLang="cs-CZ" sz="3200" b="1" dirty="0">
                <a:solidFill>
                  <a:srgbClr val="FF0000"/>
                </a:solidFill>
              </a:rPr>
              <a:t> archeologie</a:t>
            </a:r>
            <a:endParaRPr lang="cs-CZ" altLang="cs-CZ" dirty="0"/>
          </a:p>
        </p:txBody>
      </p:sp>
      <p:sp>
        <p:nvSpPr>
          <p:cNvPr id="3" name="Zástupný symbol pro obsah 2"/>
          <p:cNvSpPr>
            <a:spLocks noGrp="1"/>
          </p:cNvSpPr>
          <p:nvPr>
            <p:ph idx="1"/>
          </p:nvPr>
        </p:nvSpPr>
        <p:spPr>
          <a:xfrm>
            <a:off x="928254" y="1363230"/>
            <a:ext cx="10903527" cy="5611812"/>
          </a:xfrm>
        </p:spPr>
        <p:txBody>
          <a:bodyPr>
            <a:normAutofit/>
          </a:bodyPr>
          <a:lstStyle/>
          <a:p>
            <a:pPr>
              <a:defRPr/>
            </a:pPr>
            <a:r>
              <a:rPr lang="cs-CZ" sz="1800" b="1" dirty="0" err="1"/>
              <a:t>Kongitivní</a:t>
            </a:r>
            <a:r>
              <a:rPr lang="cs-CZ" sz="1800" b="1" dirty="0"/>
              <a:t> vědy  </a:t>
            </a:r>
            <a:r>
              <a:rPr lang="cs-CZ" sz="1800" dirty="0"/>
              <a:t>–  zabývají se lidským myšlením (psychologie, filosofie, lingvistika) </a:t>
            </a:r>
          </a:p>
          <a:p>
            <a:pPr marL="0" indent="0">
              <a:buNone/>
              <a:defRPr/>
            </a:pPr>
            <a:r>
              <a:rPr lang="cs-CZ" sz="1800" dirty="0"/>
              <a:t>                                  –  využívají vlastní metody a postupy (tzv. disciplinární matici)</a:t>
            </a:r>
          </a:p>
          <a:p>
            <a:pPr marL="0" indent="0">
              <a:buNone/>
              <a:defRPr/>
            </a:pPr>
            <a:r>
              <a:rPr lang="cs-CZ" sz="1800" dirty="0"/>
              <a:t>                                  – integrují přístupy ostatních věd (využívají je komplexně)</a:t>
            </a:r>
          </a:p>
          <a:p>
            <a:pPr>
              <a:defRPr/>
            </a:pPr>
            <a:endParaRPr lang="cs-CZ" sz="1800" dirty="0"/>
          </a:p>
          <a:p>
            <a:pPr>
              <a:defRPr/>
            </a:pPr>
            <a:r>
              <a:rPr lang="cs-CZ" altLang="cs-CZ" sz="1800" b="1" dirty="0"/>
              <a:t>90. léta</a:t>
            </a:r>
            <a:r>
              <a:rPr lang="cs-CZ" altLang="cs-CZ" sz="1800" dirty="0"/>
              <a:t>  –  v pozůstatcích lidské činnosti se snaží odhalit tajemství myšlenkových pochodů  pradávného člověka </a:t>
            </a:r>
          </a:p>
          <a:p>
            <a:pPr>
              <a:buFontTx/>
              <a:buNone/>
              <a:defRPr/>
            </a:pPr>
            <a:r>
              <a:rPr lang="cs-CZ" altLang="cs-CZ" sz="1800" dirty="0"/>
              <a:t>                   –   lidské myšlení chápe jako geneticky vypěstované a generacemi zakódované myšlenkové modely </a:t>
            </a:r>
          </a:p>
          <a:p>
            <a:pPr>
              <a:buFontTx/>
              <a:buNone/>
              <a:defRPr/>
            </a:pPr>
            <a:endParaRPr lang="cs-CZ" altLang="cs-CZ" sz="1800" dirty="0"/>
          </a:p>
          <a:p>
            <a:pPr>
              <a:buFontTx/>
              <a:buNone/>
              <a:defRPr/>
            </a:pPr>
            <a:r>
              <a:rPr lang="cs-CZ" altLang="cs-CZ" sz="1800" dirty="0"/>
              <a:t>                        </a:t>
            </a:r>
            <a:r>
              <a:rPr lang="cs-CZ" altLang="cs-CZ" sz="1800" b="1" dirty="0"/>
              <a:t>C. L. </a:t>
            </a:r>
            <a:r>
              <a:rPr lang="cs-CZ" altLang="cs-CZ" sz="1800" b="1" dirty="0" err="1"/>
              <a:t>Redman</a:t>
            </a:r>
            <a:r>
              <a:rPr lang="cs-CZ" altLang="cs-CZ" sz="1800" b="1" dirty="0"/>
              <a:t>  </a:t>
            </a:r>
            <a:r>
              <a:rPr lang="cs-CZ" altLang="cs-CZ" sz="1800" dirty="0"/>
              <a:t>–  americký antropolog, rozbor těchto směrů </a:t>
            </a:r>
          </a:p>
          <a:p>
            <a:pPr>
              <a:buFontTx/>
              <a:buNone/>
              <a:defRPr/>
            </a:pPr>
            <a:r>
              <a:rPr lang="cs-CZ" altLang="cs-CZ" sz="1800" dirty="0"/>
              <a:t>                        </a:t>
            </a:r>
            <a:r>
              <a:rPr lang="cs-CZ" altLang="cs-CZ" sz="1800" b="1" dirty="0"/>
              <a:t>D. K. Charles, J. </a:t>
            </a:r>
            <a:r>
              <a:rPr lang="cs-CZ" altLang="cs-CZ" sz="1800" b="1" dirty="0" err="1"/>
              <a:t>Bintliff</a:t>
            </a:r>
            <a:r>
              <a:rPr lang="cs-CZ" altLang="cs-CZ" sz="1800" b="1" dirty="0">
                <a:solidFill>
                  <a:srgbClr val="FF0000"/>
                </a:solidFill>
              </a:rPr>
              <a:t>  </a:t>
            </a:r>
            <a:r>
              <a:rPr lang="cs-CZ" altLang="cs-CZ" sz="1800" dirty="0"/>
              <a:t>–  výzva k toleranci různých paradigmat</a:t>
            </a:r>
          </a:p>
          <a:p>
            <a:pPr>
              <a:buFontTx/>
              <a:buNone/>
              <a:defRPr/>
            </a:pPr>
            <a:endParaRPr lang="cs-CZ" altLang="cs-CZ" sz="1800" dirty="0"/>
          </a:p>
          <a:p>
            <a:pPr>
              <a:defRPr/>
            </a:pPr>
            <a:r>
              <a:rPr lang="cs-CZ" altLang="cs-CZ" sz="1800" b="1" dirty="0"/>
              <a:t>D. Austin</a:t>
            </a:r>
            <a:r>
              <a:rPr lang="cs-CZ" altLang="cs-CZ" sz="1800" dirty="0">
                <a:solidFill>
                  <a:srgbClr val="FF0000"/>
                </a:solidFill>
              </a:rPr>
              <a:t>  </a:t>
            </a:r>
            <a:r>
              <a:rPr lang="cs-CZ" altLang="cs-CZ" sz="1800" dirty="0"/>
              <a:t>–  na příkladu výzkumu anglické středověké vesnice </a:t>
            </a:r>
            <a:r>
              <a:rPr lang="cs-CZ" altLang="cs-CZ" sz="1800" dirty="0" err="1"/>
              <a:t>Warham</a:t>
            </a:r>
            <a:r>
              <a:rPr lang="cs-CZ" altLang="cs-CZ" sz="1800" dirty="0"/>
              <a:t> </a:t>
            </a:r>
            <a:r>
              <a:rPr lang="cs-CZ" altLang="cs-CZ" sz="1800" dirty="0" err="1"/>
              <a:t>Percy</a:t>
            </a:r>
            <a:r>
              <a:rPr lang="cs-CZ" altLang="cs-CZ" sz="1800" dirty="0"/>
              <a:t> doložil, že je mylné dokládat </a:t>
            </a:r>
          </a:p>
          <a:p>
            <a:pPr marL="0" indent="0">
              <a:buNone/>
              <a:defRPr/>
            </a:pPr>
            <a:r>
              <a:rPr lang="cs-CZ" altLang="cs-CZ" sz="1800" dirty="0"/>
              <a:t>                           písemné prameny archeologickými zjištěními </a:t>
            </a:r>
          </a:p>
          <a:p>
            <a:pPr>
              <a:buFontTx/>
              <a:buNone/>
              <a:defRPr/>
            </a:pPr>
            <a:r>
              <a:rPr lang="cs-CZ" altLang="cs-CZ" sz="1800" dirty="0"/>
              <a:t>                      –  vykopané půdorysy nelze přiřazovat písemně doloženým sociálním vrstvám rolníků, protože na </a:t>
            </a:r>
          </a:p>
          <a:p>
            <a:pPr>
              <a:buFontTx/>
              <a:buNone/>
              <a:defRPr/>
            </a:pPr>
            <a:r>
              <a:rPr lang="cs-CZ" altLang="cs-CZ" sz="1800" dirty="0"/>
              <a:t>                           velikost domů působily i jiné faktory</a:t>
            </a:r>
          </a:p>
          <a:p>
            <a:pPr>
              <a:defRPr/>
            </a:pPr>
            <a:endParaRPr lang="cs-CZ" sz="1800" dirty="0"/>
          </a:p>
        </p:txBody>
      </p:sp>
    </p:spTree>
    <p:extLst>
      <p:ext uri="{BB962C8B-B14F-4D97-AF65-F5344CB8AC3E}">
        <p14:creationId xmlns:p14="http://schemas.microsoft.com/office/powerpoint/2010/main" val="38928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969818" y="879765"/>
            <a:ext cx="10972799" cy="6208713"/>
          </a:xfrm>
        </p:spPr>
        <p:txBody>
          <a:bodyPr>
            <a:normAutofit/>
          </a:bodyPr>
          <a:lstStyle/>
          <a:p>
            <a:pPr>
              <a:defRPr/>
            </a:pPr>
            <a:r>
              <a:rPr lang="cs-CZ" altLang="cs-CZ" sz="1800" b="1" dirty="0">
                <a:solidFill>
                  <a:srgbClr val="FF0000"/>
                </a:solidFill>
              </a:rPr>
              <a:t>Dnes</a:t>
            </a:r>
            <a:r>
              <a:rPr lang="cs-CZ" altLang="cs-CZ" sz="1800" dirty="0">
                <a:solidFill>
                  <a:srgbClr val="FF0000"/>
                </a:solidFill>
              </a:rPr>
              <a:t> </a:t>
            </a:r>
            <a:r>
              <a:rPr lang="cs-CZ" altLang="cs-CZ" sz="1800" dirty="0"/>
              <a:t>–  interpretační základna archeologická kultury se rozšířila</a:t>
            </a:r>
          </a:p>
          <a:p>
            <a:pPr>
              <a:buFontTx/>
              <a:buNone/>
              <a:defRPr/>
            </a:pPr>
            <a:endParaRPr lang="cs-CZ" altLang="cs-CZ" sz="1800" dirty="0"/>
          </a:p>
          <a:p>
            <a:pPr>
              <a:defRPr/>
            </a:pPr>
            <a:r>
              <a:rPr lang="cs-CZ" altLang="cs-CZ" sz="1800" b="1" dirty="0" err="1"/>
              <a:t>Colin</a:t>
            </a:r>
            <a:r>
              <a:rPr lang="cs-CZ" altLang="cs-CZ" sz="1800" b="1" dirty="0"/>
              <a:t> </a:t>
            </a:r>
            <a:r>
              <a:rPr lang="cs-CZ" altLang="cs-CZ" sz="1800" b="1" dirty="0" err="1"/>
              <a:t>Renfrew</a:t>
            </a:r>
            <a:r>
              <a:rPr lang="cs-CZ" altLang="cs-CZ" sz="1800" b="1" dirty="0"/>
              <a:t> a Paul </a:t>
            </a:r>
            <a:r>
              <a:rPr lang="cs-CZ" altLang="cs-CZ" sz="1800" b="1" dirty="0" err="1"/>
              <a:t>Bahn</a:t>
            </a:r>
            <a:r>
              <a:rPr lang="cs-CZ" altLang="cs-CZ" sz="1800" b="1" dirty="0">
                <a:solidFill>
                  <a:srgbClr val="FF0000"/>
                </a:solidFill>
              </a:rPr>
              <a:t>  </a:t>
            </a:r>
            <a:r>
              <a:rPr lang="cs-CZ" altLang="cs-CZ" sz="1800" dirty="0"/>
              <a:t>–  </a:t>
            </a:r>
            <a:r>
              <a:rPr lang="cs-CZ" altLang="cs-CZ" sz="1800" b="1" dirty="0"/>
              <a:t>1994</a:t>
            </a:r>
            <a:r>
              <a:rPr lang="cs-CZ" altLang="cs-CZ" sz="1800" dirty="0"/>
              <a:t>:  </a:t>
            </a:r>
            <a:r>
              <a:rPr lang="cs-CZ" altLang="cs-CZ" sz="1800" dirty="0" err="1"/>
              <a:t>The</a:t>
            </a:r>
            <a:r>
              <a:rPr lang="cs-CZ" altLang="cs-CZ" sz="1800" dirty="0"/>
              <a:t> Archeology, </a:t>
            </a:r>
            <a:r>
              <a:rPr lang="cs-CZ" altLang="cs-CZ" sz="1800" dirty="0" err="1"/>
              <a:t>Theories</a:t>
            </a:r>
            <a:r>
              <a:rPr lang="cs-CZ" altLang="cs-CZ" sz="1800" dirty="0"/>
              <a:t>, </a:t>
            </a:r>
            <a:r>
              <a:rPr lang="cs-CZ" altLang="cs-CZ" sz="1800" dirty="0" err="1"/>
              <a:t>Method</a:t>
            </a:r>
            <a:r>
              <a:rPr lang="cs-CZ" altLang="cs-CZ" sz="1800" dirty="0"/>
              <a:t> and </a:t>
            </a:r>
            <a:r>
              <a:rPr lang="cs-CZ" altLang="cs-CZ" sz="1800" dirty="0" err="1"/>
              <a:t>Practice</a:t>
            </a:r>
            <a:r>
              <a:rPr lang="cs-CZ" altLang="cs-CZ" sz="1800" dirty="0"/>
              <a:t>, London. </a:t>
            </a:r>
          </a:p>
          <a:p>
            <a:pPr marL="0" indent="0">
              <a:buNone/>
              <a:defRPr/>
            </a:pPr>
            <a:r>
              <a:rPr lang="cs-CZ" altLang="cs-CZ" sz="1800" dirty="0"/>
              <a:t>                                                                       –  příručka anglosaské archeologie </a:t>
            </a:r>
          </a:p>
          <a:p>
            <a:pPr marL="0" indent="0">
              <a:buNone/>
              <a:defRPr/>
            </a:pPr>
            <a:r>
              <a:rPr lang="cs-CZ" altLang="cs-CZ" sz="1800" dirty="0"/>
              <a:t>                                                                       –  archeologickou kulturu definuje jako:</a:t>
            </a:r>
          </a:p>
          <a:p>
            <a:pPr marL="0" indent="0">
              <a:buNone/>
              <a:defRPr/>
            </a:pPr>
            <a:endParaRPr lang="cs-CZ" altLang="cs-CZ" sz="1800" dirty="0"/>
          </a:p>
          <a:p>
            <a:pPr>
              <a:buFontTx/>
              <a:buNone/>
              <a:defRPr/>
            </a:pPr>
            <a:r>
              <a:rPr lang="cs-CZ" altLang="cs-CZ" sz="1800" dirty="0"/>
              <a:t>          …“stabilně se opakující seskupení artefaktů, u nichž se předpokládá, že představují behaviorální aktivity </a:t>
            </a:r>
          </a:p>
          <a:p>
            <a:pPr>
              <a:buFontTx/>
              <a:buNone/>
              <a:defRPr/>
            </a:pPr>
            <a:r>
              <a:rPr lang="cs-CZ" altLang="cs-CZ" sz="1800" dirty="0"/>
              <a:t>            (chování lidí ve společnosti) uskutečňované v určitém prostoru a čase“….</a:t>
            </a:r>
          </a:p>
          <a:p>
            <a:pPr>
              <a:buFontTx/>
              <a:buNone/>
              <a:defRPr/>
            </a:pPr>
            <a:endParaRPr lang="cs-CZ" altLang="cs-CZ" sz="1800" dirty="0"/>
          </a:p>
          <a:p>
            <a:pPr>
              <a:defRPr/>
            </a:pPr>
            <a:r>
              <a:rPr lang="cs-CZ" sz="1800" b="1" dirty="0"/>
              <a:t>Jim Grant, Sam </a:t>
            </a:r>
            <a:r>
              <a:rPr lang="cs-CZ" sz="1800" b="1" dirty="0" err="1"/>
              <a:t>Gorin</a:t>
            </a:r>
            <a:r>
              <a:rPr lang="cs-CZ" sz="1800" b="1" dirty="0"/>
              <a:t>, Neil Fleming  </a:t>
            </a:r>
            <a:r>
              <a:rPr lang="cs-CZ" sz="1800" dirty="0"/>
              <a:t>–  </a:t>
            </a:r>
            <a:r>
              <a:rPr lang="cs-CZ" sz="1800" b="1" dirty="0"/>
              <a:t>2002</a:t>
            </a:r>
            <a:r>
              <a:rPr lang="cs-CZ" sz="1800" dirty="0"/>
              <a:t>:  </a:t>
            </a:r>
            <a:r>
              <a:rPr lang="cs-CZ" altLang="cs-CZ" sz="1800" dirty="0" err="1"/>
              <a:t>The</a:t>
            </a:r>
            <a:r>
              <a:rPr lang="cs-CZ" altLang="cs-CZ" sz="1800" dirty="0"/>
              <a:t> Archeology </a:t>
            </a:r>
            <a:r>
              <a:rPr lang="cs-CZ" altLang="cs-CZ" sz="1800" dirty="0" err="1"/>
              <a:t>Coursebook</a:t>
            </a:r>
            <a:r>
              <a:rPr lang="cs-CZ" altLang="cs-CZ" sz="1800" dirty="0"/>
              <a:t>. A</a:t>
            </a:r>
            <a:r>
              <a:rPr lang="en-US" sz="1800" dirty="0"/>
              <a:t>n introduction to study skills,</a:t>
            </a:r>
            <a:r>
              <a:rPr lang="cs-CZ" sz="1800" dirty="0"/>
              <a:t> </a:t>
            </a:r>
          </a:p>
          <a:p>
            <a:pPr marL="0" indent="0">
              <a:buNone/>
              <a:defRPr/>
            </a:pPr>
            <a:r>
              <a:rPr lang="cs-CZ" sz="1800" dirty="0"/>
              <a:t>                                                                                     </a:t>
            </a:r>
            <a:r>
              <a:rPr lang="en-US" sz="1800" dirty="0"/>
              <a:t>topics and methods</a:t>
            </a:r>
            <a:r>
              <a:rPr lang="cs-CZ" sz="1800" dirty="0"/>
              <a:t>. London and New York.</a:t>
            </a:r>
            <a:endParaRPr lang="cs-CZ" altLang="cs-CZ" sz="1800" dirty="0"/>
          </a:p>
          <a:p>
            <a:pPr marL="0" indent="0">
              <a:buNone/>
              <a:defRPr/>
            </a:pPr>
            <a:r>
              <a:rPr lang="cs-CZ" altLang="cs-CZ" sz="1800" dirty="0"/>
              <a:t>                                                                                      –  v příručce se definice archeologické kultury nevyskytuje: </a:t>
            </a:r>
          </a:p>
          <a:p>
            <a:pPr marL="0" indent="0">
              <a:buNone/>
              <a:defRPr/>
            </a:pPr>
            <a:endParaRPr lang="cs-CZ" altLang="cs-CZ" sz="1800" dirty="0"/>
          </a:p>
          <a:p>
            <a:pPr>
              <a:buFontTx/>
              <a:buNone/>
              <a:defRPr/>
            </a:pPr>
            <a:r>
              <a:rPr lang="cs-CZ" altLang="cs-CZ" sz="1800" dirty="0"/>
              <a:t>          …“skupiny vzájemně současných artefaktů, které se obvykle nacházejí společně, vypovídají o </a:t>
            </a:r>
          </a:p>
          <a:p>
            <a:pPr>
              <a:buFontTx/>
              <a:buNone/>
              <a:defRPr/>
            </a:pPr>
            <a:r>
              <a:rPr lang="cs-CZ" altLang="cs-CZ" sz="1800" dirty="0"/>
              <a:t>          chronologické následnosti kultur“…</a:t>
            </a:r>
          </a:p>
        </p:txBody>
      </p:sp>
    </p:spTree>
    <p:extLst>
      <p:ext uri="{BB962C8B-B14F-4D97-AF65-F5344CB8AC3E}">
        <p14:creationId xmlns:p14="http://schemas.microsoft.com/office/powerpoint/2010/main" val="117681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ázek 1"/>
          <p:cNvPicPr>
            <a:picLocks noChangeAspect="1"/>
          </p:cNvPicPr>
          <p:nvPr/>
        </p:nvPicPr>
        <p:blipFill>
          <a:blip r:embed="rId2">
            <a:extLst>
              <a:ext uri="{28A0092B-C50C-407E-A947-70E740481C1C}">
                <a14:useLocalDpi xmlns:a14="http://schemas.microsoft.com/office/drawing/2010/main" val="0"/>
              </a:ext>
            </a:extLst>
          </a:blip>
          <a:srcRect l="37115" t="16667" r="38873" b="29166"/>
          <a:stretch>
            <a:fillRect/>
          </a:stretch>
        </p:blipFill>
        <p:spPr bwMode="auto">
          <a:xfrm>
            <a:off x="5971308" y="518873"/>
            <a:ext cx="4651055" cy="589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Obrázek 2"/>
          <p:cNvPicPr>
            <a:picLocks noChangeAspect="1"/>
          </p:cNvPicPr>
          <p:nvPr/>
        </p:nvPicPr>
        <p:blipFill>
          <a:blip r:embed="rId3">
            <a:extLst>
              <a:ext uri="{28A0092B-C50C-407E-A947-70E740481C1C}">
                <a14:useLocalDpi xmlns:a14="http://schemas.microsoft.com/office/drawing/2010/main" val="0"/>
              </a:ext>
            </a:extLst>
          </a:blip>
          <a:srcRect l="41801" t="18750" r="28917" b="6248"/>
          <a:stretch>
            <a:fillRect/>
          </a:stretch>
        </p:blipFill>
        <p:spPr bwMode="auto">
          <a:xfrm>
            <a:off x="1025236" y="295609"/>
            <a:ext cx="4336473" cy="612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89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idx="1"/>
          </p:nvPr>
        </p:nvSpPr>
        <p:spPr>
          <a:xfrm>
            <a:off x="789709" y="549276"/>
            <a:ext cx="10557164" cy="5768397"/>
          </a:xfrm>
        </p:spPr>
        <p:txBody>
          <a:bodyPr>
            <a:normAutofit/>
          </a:bodyPr>
          <a:lstStyle/>
          <a:p>
            <a:r>
              <a:rPr lang="cs-CZ" altLang="cs-CZ" sz="2400" b="1" dirty="0">
                <a:solidFill>
                  <a:srgbClr val="FF0000"/>
                </a:solidFill>
              </a:rPr>
              <a:t>Definice archeologických kultur v ČR:</a:t>
            </a:r>
          </a:p>
          <a:p>
            <a:pPr>
              <a:buFontTx/>
              <a:buNone/>
            </a:pPr>
            <a:r>
              <a:rPr lang="cs-CZ" altLang="cs-CZ" sz="2000" dirty="0"/>
              <a:t>     J. Böhm (1941), J. Filip (1948), J. Neústupný (1960), J. </a:t>
            </a:r>
            <a:r>
              <a:rPr lang="cs-CZ" altLang="cs-CZ" sz="2000" dirty="0" err="1"/>
              <a:t>Hrala</a:t>
            </a:r>
            <a:r>
              <a:rPr lang="cs-CZ" altLang="cs-CZ" sz="2000" dirty="0"/>
              <a:t> (1976), J. </a:t>
            </a:r>
            <a:r>
              <a:rPr lang="cs-CZ" altLang="cs-CZ" sz="2000" dirty="0" err="1"/>
              <a:t>Pleiner</a:t>
            </a:r>
            <a:r>
              <a:rPr lang="cs-CZ" altLang="cs-CZ" sz="2000" dirty="0"/>
              <a:t> (1978), M. </a:t>
            </a:r>
            <a:r>
              <a:rPr lang="cs-CZ" altLang="cs-CZ" sz="2000" dirty="0" err="1"/>
              <a:t>Buchvaldek</a:t>
            </a:r>
            <a:r>
              <a:rPr lang="cs-CZ" altLang="cs-CZ" sz="2000" dirty="0"/>
              <a:t> (1985), V. </a:t>
            </a:r>
            <a:r>
              <a:rPr lang="cs-CZ" altLang="cs-CZ" sz="2000" dirty="0" err="1"/>
              <a:t>Podborský</a:t>
            </a:r>
            <a:r>
              <a:rPr lang="cs-CZ" altLang="cs-CZ" sz="2000" dirty="0"/>
              <a:t> (1997), E. Neústupný (2007)</a:t>
            </a:r>
          </a:p>
          <a:p>
            <a:pPr>
              <a:buFontTx/>
              <a:buNone/>
            </a:pPr>
            <a:r>
              <a:rPr lang="cs-CZ" altLang="cs-CZ" sz="2000" dirty="0"/>
              <a:t> </a:t>
            </a:r>
          </a:p>
          <a:p>
            <a:pPr>
              <a:buFontTx/>
              <a:buNone/>
            </a:pPr>
            <a:r>
              <a:rPr lang="cs-CZ" altLang="cs-CZ" sz="2000" dirty="0"/>
              <a:t>     </a:t>
            </a:r>
            <a:r>
              <a:rPr lang="cs-CZ" altLang="cs-CZ" sz="2400" b="1" dirty="0">
                <a:solidFill>
                  <a:srgbClr val="FF0000"/>
                </a:solidFill>
              </a:rPr>
              <a:t>V. </a:t>
            </a:r>
            <a:r>
              <a:rPr lang="cs-CZ" altLang="cs-CZ" sz="2400" b="1" dirty="0" err="1">
                <a:solidFill>
                  <a:srgbClr val="FF0000"/>
                </a:solidFill>
              </a:rPr>
              <a:t>Podborský</a:t>
            </a:r>
            <a:r>
              <a:rPr lang="cs-CZ" altLang="cs-CZ" sz="2400" b="1" dirty="0">
                <a:solidFill>
                  <a:srgbClr val="FF0000"/>
                </a:solidFill>
              </a:rPr>
              <a:t>:</a:t>
            </a:r>
            <a:r>
              <a:rPr lang="cs-CZ" altLang="cs-CZ" sz="2400" dirty="0"/>
              <a:t>  </a:t>
            </a:r>
            <a:endParaRPr lang="cs-CZ" altLang="cs-CZ" sz="2000" dirty="0"/>
          </a:p>
          <a:p>
            <a:pPr algn="just">
              <a:lnSpc>
                <a:spcPct val="150000"/>
              </a:lnSpc>
              <a:spcBef>
                <a:spcPts val="600"/>
              </a:spcBef>
              <a:buFontTx/>
              <a:buNone/>
            </a:pPr>
            <a:r>
              <a:rPr lang="cs-CZ" altLang="cs-CZ" sz="2000" dirty="0"/>
              <a:t>     ….“Termín archeologická kultura označuje uzavřený soubor památek reprezentujících určitou konkrétní pravěkou pospolitost v prostoru a čase. Tato pospolitost se souborem svých podstatných znaků odlišuje od jiných pospolitostí (kultur). Archeologickou kulturu nelze </a:t>
            </a:r>
            <a:r>
              <a:rPr lang="cs-CZ" altLang="cs-CZ" sz="2000" dirty="0" err="1"/>
              <a:t>apriori</a:t>
            </a:r>
            <a:r>
              <a:rPr lang="cs-CZ" altLang="cs-CZ" sz="2000" dirty="0"/>
              <a:t> považovat za etnickou, ani hospodářskou či společensko-organizační jednotku (např. kmen), i když jimi v určitých případech může být. K podstatným znakům archeologické kultury patří pravidelné soubory všudypřítomné keramiky (hliněných vypálených nádob aj. předmětů), kamenných, kovových aj. artefaktů, pohřební ritus, typ sídlišť a obydlí, apod. Archeologická kultura má své relativně stálé hranice a vymezenou dobu trvání“…  </a:t>
            </a:r>
          </a:p>
          <a:p>
            <a:pPr>
              <a:buFontTx/>
              <a:buNone/>
            </a:pPr>
            <a:endParaRPr lang="cs-CZ" altLang="cs-CZ" sz="2000" dirty="0"/>
          </a:p>
        </p:txBody>
      </p:sp>
    </p:spTree>
    <p:extLst>
      <p:ext uri="{BB962C8B-B14F-4D97-AF65-F5344CB8AC3E}">
        <p14:creationId xmlns:p14="http://schemas.microsoft.com/office/powerpoint/2010/main" val="186045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idx="1"/>
          </p:nvPr>
        </p:nvSpPr>
        <p:spPr>
          <a:xfrm>
            <a:off x="304800" y="620712"/>
            <a:ext cx="6655805" cy="5974051"/>
          </a:xfrm>
        </p:spPr>
        <p:txBody>
          <a:bodyPr>
            <a:normAutofit fontScale="92500" lnSpcReduction="10000"/>
          </a:bodyPr>
          <a:lstStyle/>
          <a:p>
            <a:pPr>
              <a:buFontTx/>
              <a:buNone/>
            </a:pPr>
            <a:r>
              <a:rPr lang="cs-CZ" altLang="cs-CZ" sz="3200" b="1" dirty="0"/>
              <a:t>     </a:t>
            </a:r>
            <a:r>
              <a:rPr lang="cs-CZ" altLang="cs-CZ" sz="3200" b="1" dirty="0">
                <a:solidFill>
                  <a:srgbClr val="FF0000"/>
                </a:solidFill>
              </a:rPr>
              <a:t>E. Neústupný:</a:t>
            </a:r>
          </a:p>
          <a:p>
            <a:pPr>
              <a:buFontTx/>
              <a:buNone/>
            </a:pPr>
            <a:endParaRPr lang="cs-CZ" altLang="cs-CZ" sz="2000" b="1" u="sng" dirty="0"/>
          </a:p>
          <a:p>
            <a:pPr>
              <a:lnSpc>
                <a:spcPct val="150000"/>
              </a:lnSpc>
              <a:spcBef>
                <a:spcPts val="600"/>
              </a:spcBef>
            </a:pPr>
            <a:r>
              <a:rPr lang="cs-CZ" altLang="cs-CZ" sz="2100" dirty="0"/>
              <a:t>…“Vyjadřování (exprese) obvyklostí je základem formální kontinuity lidské kultury v určitém období na určitém území, tedy toho, co se v archeologii obvykle označuje jako archeologická kultura, která je tou částí lidského světa, v němž žije jednolitá komunita, stejná tak je vlastní i jiným komunitám, nejobvykleji těm, které žijí v bezprostředním okolí. Komunity, které spojuje jedna archeologická kultura, mají nejčastěji arbitrární symbolické systémy, které jsou buď stejné, nebo se rozsáhle překrývají. Je pravděpodobné, že archeologická kultura sdílela také takový významný znakový systém, jakým je přirozený jazyk (případně skupina příbuzných jazyků). Není to ale bezpodmínečně nutné“… </a:t>
            </a:r>
          </a:p>
        </p:txBody>
      </p:sp>
      <p:pic>
        <p:nvPicPr>
          <p:cNvPr id="2" name="Obrázek 1"/>
          <p:cNvPicPr>
            <a:picLocks noChangeAspect="1"/>
          </p:cNvPicPr>
          <p:nvPr/>
        </p:nvPicPr>
        <p:blipFill>
          <a:blip r:embed="rId2"/>
          <a:stretch>
            <a:fillRect/>
          </a:stretch>
        </p:blipFill>
        <p:spPr>
          <a:xfrm>
            <a:off x="7099151" y="756986"/>
            <a:ext cx="4671588" cy="5232903"/>
          </a:xfrm>
          <a:prstGeom prst="rect">
            <a:avLst/>
          </a:prstGeom>
        </p:spPr>
      </p:pic>
    </p:spTree>
    <p:extLst>
      <p:ext uri="{BB962C8B-B14F-4D97-AF65-F5344CB8AC3E}">
        <p14:creationId xmlns:p14="http://schemas.microsoft.com/office/powerpoint/2010/main" val="246342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997527" y="0"/>
            <a:ext cx="10293928" cy="1143000"/>
          </a:xfrm>
        </p:spPr>
        <p:txBody>
          <a:bodyPr/>
          <a:lstStyle/>
          <a:p>
            <a:pPr eaLnBrk="1" hangingPunct="1"/>
            <a:r>
              <a:rPr lang="cs-CZ" altLang="cs-CZ" sz="3200" b="1" dirty="0">
                <a:solidFill>
                  <a:srgbClr val="FF0000"/>
                </a:solidFill>
              </a:rPr>
              <a:t>                         Různé významy termínu „kultura“</a:t>
            </a:r>
          </a:p>
        </p:txBody>
      </p:sp>
      <p:sp>
        <p:nvSpPr>
          <p:cNvPr id="3075" name="Rectangle 5"/>
          <p:cNvSpPr>
            <a:spLocks noGrp="1" noChangeArrowheads="1"/>
          </p:cNvSpPr>
          <p:nvPr>
            <p:ph idx="1"/>
          </p:nvPr>
        </p:nvSpPr>
        <p:spPr>
          <a:xfrm>
            <a:off x="498765" y="1122364"/>
            <a:ext cx="11693236" cy="5735636"/>
          </a:xfrm>
        </p:spPr>
        <p:txBody>
          <a:bodyPr>
            <a:normAutofit fontScale="92500" lnSpcReduction="10000"/>
          </a:bodyPr>
          <a:lstStyle/>
          <a:p>
            <a:pPr eaLnBrk="1" hangingPunct="1">
              <a:defRPr/>
            </a:pPr>
            <a:r>
              <a:rPr lang="cs-CZ" altLang="cs-CZ" sz="1800" b="1" dirty="0"/>
              <a:t>Kultura    </a:t>
            </a:r>
            <a:r>
              <a:rPr lang="cs-CZ" altLang="cs-CZ" sz="1800" dirty="0"/>
              <a:t>–   jedna ze základních společenských kategorií, s níž operuje  archeologie, antropologie aj. humanitní vědy</a:t>
            </a:r>
          </a:p>
          <a:p>
            <a:pPr marL="0" indent="0" eaLnBrk="1" hangingPunct="1">
              <a:buNone/>
              <a:defRPr/>
            </a:pPr>
            <a:r>
              <a:rPr lang="cs-CZ" altLang="cs-CZ" sz="1800" dirty="0"/>
              <a:t>                      –   obecně:  souhrn hmotných a duchovních hodnot vytvořených člověkem v procesu vývoje (tj. civilizace)  </a:t>
            </a:r>
          </a:p>
          <a:p>
            <a:pPr marL="0" indent="0">
              <a:buNone/>
              <a:defRPr/>
            </a:pPr>
            <a:r>
              <a:rPr lang="cs-CZ" altLang="cs-CZ" sz="1800" dirty="0"/>
              <a:t>                      –   zúženě:   výsledky fyzické a duševní činnosti:   vzdělání, zvyky, normy chování, kultura bydlení, odívání, zábava aj. </a:t>
            </a:r>
          </a:p>
          <a:p>
            <a:pPr marL="0" indent="0" eaLnBrk="1" hangingPunct="1">
              <a:buNone/>
              <a:defRPr/>
            </a:pPr>
            <a:endParaRPr lang="cs-CZ" altLang="cs-CZ" sz="1800" dirty="0"/>
          </a:p>
          <a:p>
            <a:pPr>
              <a:defRPr/>
            </a:pPr>
            <a:r>
              <a:rPr lang="cs-CZ" altLang="cs-CZ" sz="1800" dirty="0"/>
              <a:t>1.  </a:t>
            </a:r>
            <a:r>
              <a:rPr lang="cs-CZ" altLang="cs-CZ" sz="1800" b="1" dirty="0"/>
              <a:t>Archeologie </a:t>
            </a:r>
            <a:r>
              <a:rPr lang="cs-CZ" altLang="cs-CZ" sz="1800" dirty="0"/>
              <a:t>  –   tradiční označení pro soubor hmotných pramenů podle:</a:t>
            </a:r>
          </a:p>
          <a:p>
            <a:pPr marL="0" indent="0">
              <a:buNone/>
              <a:defRPr/>
            </a:pPr>
            <a:r>
              <a:rPr lang="cs-CZ" altLang="cs-CZ" sz="1800" dirty="0"/>
              <a:t>                                         a)   </a:t>
            </a:r>
            <a:r>
              <a:rPr lang="en-US" altLang="cs-CZ" sz="1800" dirty="0" err="1"/>
              <a:t>naleziště</a:t>
            </a:r>
            <a:r>
              <a:rPr lang="en-US" altLang="cs-CZ" sz="1800" dirty="0"/>
              <a:t> </a:t>
            </a:r>
            <a:r>
              <a:rPr lang="cs-CZ" altLang="cs-CZ" sz="1800" dirty="0"/>
              <a:t> </a:t>
            </a:r>
            <a:r>
              <a:rPr lang="en-US" altLang="cs-CZ" sz="1800" dirty="0"/>
              <a:t>(</a:t>
            </a:r>
            <a:r>
              <a:rPr lang="en-US" altLang="cs-CZ" sz="1800" dirty="0" err="1"/>
              <a:t>např</a:t>
            </a:r>
            <a:r>
              <a:rPr lang="en-US" altLang="cs-CZ" sz="1800" dirty="0"/>
              <a:t>. </a:t>
            </a:r>
            <a:r>
              <a:rPr lang="cs-CZ" altLang="cs-CZ" sz="1800" dirty="0"/>
              <a:t>knovízská kultura</a:t>
            </a:r>
            <a:r>
              <a:rPr lang="en-US" altLang="cs-CZ" sz="1800" dirty="0"/>
              <a:t>)</a:t>
            </a:r>
            <a:r>
              <a:rPr lang="cs-CZ" altLang="cs-CZ" sz="1800" dirty="0"/>
              <a:t> </a:t>
            </a:r>
          </a:p>
          <a:p>
            <a:pPr marL="0" indent="0">
              <a:lnSpc>
                <a:spcPct val="80000"/>
              </a:lnSpc>
              <a:buNone/>
              <a:defRPr/>
            </a:pPr>
            <a:r>
              <a:rPr lang="cs-CZ" altLang="cs-CZ" sz="1800" dirty="0"/>
              <a:t>                                         b)   </a:t>
            </a:r>
            <a:r>
              <a:rPr lang="en-US" altLang="cs-CZ" sz="1800" dirty="0" err="1"/>
              <a:t>výzdoby</a:t>
            </a:r>
            <a:r>
              <a:rPr lang="en-US" altLang="cs-CZ" sz="1800" dirty="0"/>
              <a:t> </a:t>
            </a:r>
            <a:r>
              <a:rPr lang="cs-CZ" altLang="cs-CZ" sz="1800" dirty="0"/>
              <a:t>nebo tvaru </a:t>
            </a:r>
            <a:r>
              <a:rPr lang="en-US" altLang="cs-CZ" sz="1800" dirty="0" err="1"/>
              <a:t>nádob</a:t>
            </a:r>
            <a:r>
              <a:rPr lang="en-US" altLang="cs-CZ" sz="1800" dirty="0"/>
              <a:t> </a:t>
            </a:r>
            <a:r>
              <a:rPr lang="cs-CZ" altLang="cs-CZ" sz="1800" dirty="0"/>
              <a:t> </a:t>
            </a:r>
            <a:r>
              <a:rPr lang="en-US" altLang="cs-CZ" sz="1800" dirty="0"/>
              <a:t>(</a:t>
            </a:r>
            <a:r>
              <a:rPr lang="en-US" altLang="cs-CZ" sz="1800" dirty="0" err="1"/>
              <a:t>kultura</a:t>
            </a:r>
            <a:r>
              <a:rPr lang="en-US" altLang="cs-CZ" sz="1800" dirty="0"/>
              <a:t> </a:t>
            </a:r>
            <a:r>
              <a:rPr lang="cs-CZ" altLang="cs-CZ" sz="1800" dirty="0"/>
              <a:t>lineární keramiky, kultura  zvoncovitých pohárů</a:t>
            </a:r>
            <a:r>
              <a:rPr lang="en-US" altLang="cs-CZ" sz="1800" dirty="0"/>
              <a:t>)</a:t>
            </a:r>
            <a:r>
              <a:rPr lang="cs-CZ" altLang="cs-CZ" sz="1800" dirty="0"/>
              <a:t> </a:t>
            </a:r>
          </a:p>
          <a:p>
            <a:pPr marL="0" indent="0">
              <a:lnSpc>
                <a:spcPct val="80000"/>
              </a:lnSpc>
              <a:buNone/>
              <a:defRPr/>
            </a:pPr>
            <a:r>
              <a:rPr lang="cs-CZ" altLang="cs-CZ" sz="1800" dirty="0"/>
              <a:t>                                         c)    dominantního </a:t>
            </a:r>
            <a:r>
              <a:rPr lang="en-US" altLang="cs-CZ" sz="1800" dirty="0" err="1"/>
              <a:t>znaku</a:t>
            </a:r>
            <a:r>
              <a:rPr lang="en-US" altLang="cs-CZ" sz="1800" dirty="0"/>
              <a:t> </a:t>
            </a:r>
            <a:r>
              <a:rPr lang="cs-CZ" altLang="cs-CZ" sz="1800" dirty="0"/>
              <a:t> </a:t>
            </a:r>
            <a:r>
              <a:rPr lang="en-US" altLang="cs-CZ" sz="1800" dirty="0"/>
              <a:t>(</a:t>
            </a:r>
            <a:r>
              <a:rPr lang="cs-CZ" altLang="cs-CZ" sz="1800" dirty="0"/>
              <a:t>v pohřbívání, mohylová kultura</a:t>
            </a:r>
            <a:r>
              <a:rPr lang="en-US" altLang="cs-CZ" sz="1800" dirty="0"/>
              <a:t>)</a:t>
            </a:r>
            <a:endParaRPr lang="cs-CZ" altLang="cs-CZ" sz="1800" dirty="0"/>
          </a:p>
          <a:p>
            <a:pPr marL="0" indent="0" eaLnBrk="1" hangingPunct="1">
              <a:buNone/>
              <a:defRPr/>
            </a:pPr>
            <a:endParaRPr lang="cs-CZ" altLang="cs-CZ" sz="1800" dirty="0"/>
          </a:p>
          <a:p>
            <a:pPr eaLnBrk="1" hangingPunct="1">
              <a:defRPr/>
            </a:pPr>
            <a:r>
              <a:rPr lang="cs-CZ" altLang="cs-CZ" sz="1800" dirty="0"/>
              <a:t>2.  </a:t>
            </a:r>
            <a:r>
              <a:rPr lang="cs-CZ" altLang="cs-CZ" sz="1800" b="1" dirty="0"/>
              <a:t>Antropologie</a:t>
            </a:r>
            <a:r>
              <a:rPr lang="cs-CZ" altLang="cs-CZ" sz="1800" dirty="0"/>
              <a:t>  –  fyzická:  zkoumá </a:t>
            </a:r>
            <a:r>
              <a:rPr lang="cs-CZ" altLang="cs-CZ" sz="1800" dirty="0" err="1"/>
              <a:t>kosterné</a:t>
            </a:r>
            <a:r>
              <a:rPr lang="cs-CZ" altLang="cs-CZ" sz="1800" dirty="0"/>
              <a:t> pozůstatky člověka z hlediska původu a vývoje (antropogeneze) </a:t>
            </a:r>
          </a:p>
          <a:p>
            <a:pPr marL="0" indent="0" eaLnBrk="1" hangingPunct="1">
              <a:buNone/>
              <a:defRPr/>
            </a:pPr>
            <a:r>
              <a:rPr lang="cs-CZ" altLang="cs-CZ" sz="1800" dirty="0"/>
              <a:t>                                    –  kulturní:  zabývá se </a:t>
            </a:r>
            <a:r>
              <a:rPr lang="cs-CZ" sz="2100" dirty="0"/>
              <a:t>vývojem, strukturu a fungováním různých kultur v čase a prostoru</a:t>
            </a:r>
          </a:p>
          <a:p>
            <a:pPr marL="0" indent="0" eaLnBrk="1" hangingPunct="1">
              <a:buNone/>
              <a:defRPr/>
            </a:pPr>
            <a:endParaRPr lang="cs-CZ" altLang="cs-CZ" sz="1800" dirty="0"/>
          </a:p>
          <a:p>
            <a:pPr eaLnBrk="1" hangingPunct="1">
              <a:defRPr/>
            </a:pPr>
            <a:r>
              <a:rPr lang="cs-CZ" altLang="cs-CZ" sz="1800" dirty="0"/>
              <a:t>3.  Projevy lidského jednání fixované normami, které jsou ve společnosti předávány.</a:t>
            </a:r>
          </a:p>
          <a:p>
            <a:pPr>
              <a:lnSpc>
                <a:spcPct val="80000"/>
              </a:lnSpc>
              <a:buFontTx/>
              <a:buNone/>
              <a:defRPr/>
            </a:pPr>
            <a:endParaRPr lang="cs-CZ" altLang="cs-CZ" sz="1800" dirty="0"/>
          </a:p>
          <a:p>
            <a:pPr eaLnBrk="1" hangingPunct="1">
              <a:defRPr/>
            </a:pPr>
            <a:r>
              <a:rPr lang="cs-CZ" altLang="cs-CZ" sz="1800" dirty="0"/>
              <a:t>4.  Označení pěstované plodiny v původním etymologickém významu (příklad: kultura vína, lesní kultura). </a:t>
            </a:r>
          </a:p>
          <a:p>
            <a:pPr eaLnBrk="1" hangingPunct="1">
              <a:buFontTx/>
              <a:buNone/>
              <a:defRPr/>
            </a:pPr>
            <a:endParaRPr lang="cs-CZ" altLang="cs-CZ" sz="1800" dirty="0"/>
          </a:p>
          <a:p>
            <a:pPr eaLnBrk="1" hangingPunct="1">
              <a:defRPr/>
            </a:pPr>
            <a:r>
              <a:rPr lang="cs-CZ" altLang="cs-CZ" sz="1800" dirty="0"/>
              <a:t>5.  Biologický materiál pěstovaný pro výzkumné účely (buňky aj.).</a:t>
            </a:r>
          </a:p>
        </p:txBody>
      </p:sp>
    </p:spTree>
    <p:extLst>
      <p:ext uri="{BB962C8B-B14F-4D97-AF65-F5344CB8AC3E}">
        <p14:creationId xmlns:p14="http://schemas.microsoft.com/office/powerpoint/2010/main" val="36670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1D17F99-7D57-5EF7-1CA2-BF14D8CA6D19}"/>
              </a:ext>
            </a:extLst>
          </p:cNvPr>
          <p:cNvSpPr>
            <a:spLocks noGrp="1"/>
          </p:cNvSpPr>
          <p:nvPr>
            <p:ph idx="1"/>
          </p:nvPr>
        </p:nvSpPr>
        <p:spPr>
          <a:xfrm>
            <a:off x="595423" y="585626"/>
            <a:ext cx="11596577" cy="6272373"/>
          </a:xfrm>
        </p:spPr>
        <p:txBody>
          <a:bodyPr>
            <a:normAutofit fontScale="85000" lnSpcReduction="20000"/>
          </a:bodyPr>
          <a:lstStyle/>
          <a:p>
            <a:r>
              <a:rPr lang="cs-CZ" sz="2400" b="1" dirty="0">
                <a:effectLst/>
              </a:rPr>
              <a:t>Teorie kulturních změn   </a:t>
            </a:r>
            <a:r>
              <a:rPr lang="cs-CZ" sz="2100" dirty="0">
                <a:effectLst/>
              </a:rPr>
              <a:t>–   v archeologii sleduje tři procesy:  objev, difuze a migrace</a:t>
            </a:r>
          </a:p>
          <a:p>
            <a:endParaRPr lang="cs-CZ" sz="2100" b="1" dirty="0"/>
          </a:p>
          <a:p>
            <a:r>
              <a:rPr lang="cs-CZ" sz="2100" b="1" dirty="0"/>
              <a:t>Objev   </a:t>
            </a:r>
            <a:r>
              <a:rPr lang="cs-CZ" sz="2100" dirty="0"/>
              <a:t>–   znamená </a:t>
            </a:r>
            <a:r>
              <a:rPr lang="cs-CZ" sz="2100" dirty="0">
                <a:effectLst/>
              </a:rPr>
              <a:t>novou inovaci nebo aplikaci starších poznatků a jejich přeměnu v artefakty</a:t>
            </a:r>
          </a:p>
          <a:p>
            <a:pPr marL="0" indent="0">
              <a:buNone/>
            </a:pPr>
            <a:r>
              <a:rPr lang="cs-CZ" sz="2100" dirty="0"/>
              <a:t>                       např.:   vypalování hlíny známé od paleolitu bylo využito až v neolitu</a:t>
            </a:r>
            <a:br>
              <a:rPr lang="cs-CZ" sz="2100" dirty="0"/>
            </a:br>
            <a:r>
              <a:rPr lang="cs-CZ" sz="2100" dirty="0">
                <a:effectLst/>
              </a:rPr>
              <a:t> </a:t>
            </a:r>
            <a:endParaRPr lang="cs-CZ" sz="2100" b="1" dirty="0"/>
          </a:p>
          <a:p>
            <a:r>
              <a:rPr lang="cs-CZ" sz="2100" b="1" dirty="0">
                <a:effectLst/>
              </a:rPr>
              <a:t>Difuze   </a:t>
            </a:r>
            <a:r>
              <a:rPr lang="cs-CZ" sz="2100" dirty="0">
                <a:effectLst/>
              </a:rPr>
              <a:t>–</a:t>
            </a:r>
            <a:r>
              <a:rPr lang="cs-CZ" sz="2100" b="1" dirty="0">
                <a:effectLst/>
              </a:rPr>
              <a:t> </a:t>
            </a:r>
            <a:r>
              <a:rPr lang="cs-CZ" sz="2100" dirty="0">
                <a:effectLst/>
              </a:rPr>
              <a:t>  rozšíření nových myšlenek (předmětů) na velké vzdálenosti prostřednictvím </a:t>
            </a:r>
            <a:r>
              <a:rPr lang="cs-CZ" sz="2100" dirty="0"/>
              <a:t>různých</a:t>
            </a:r>
            <a:r>
              <a:rPr lang="cs-CZ" sz="2100" dirty="0">
                <a:effectLst/>
              </a:rPr>
              <a:t> způsobů  </a:t>
            </a:r>
          </a:p>
          <a:p>
            <a:pPr marL="0" indent="0">
              <a:buNone/>
            </a:pPr>
            <a:r>
              <a:rPr lang="cs-CZ" sz="2100" dirty="0"/>
              <a:t>                        např.:  </a:t>
            </a:r>
            <a:r>
              <a:rPr lang="cs-CZ" sz="2100" dirty="0">
                <a:effectLst/>
              </a:rPr>
              <a:t>lovecké či bojové výpravy, migrace lidí</a:t>
            </a:r>
          </a:p>
          <a:p>
            <a:pPr marL="0" indent="0">
              <a:buNone/>
            </a:pPr>
            <a:r>
              <a:rPr lang="cs-CZ" sz="2100" dirty="0"/>
              <a:t>                                   akulturace  –  </a:t>
            </a:r>
            <a:r>
              <a:rPr lang="cs-CZ" sz="2100" dirty="0">
                <a:effectLst/>
              </a:rPr>
              <a:t>přijímání cizích kulturních prvků kontaktem</a:t>
            </a:r>
          </a:p>
          <a:p>
            <a:pPr marL="0" indent="0">
              <a:buNone/>
            </a:pPr>
            <a:endParaRPr lang="cs-CZ" sz="2100" b="1" dirty="0"/>
          </a:p>
          <a:p>
            <a:r>
              <a:rPr lang="cs-CZ" sz="2100" b="1" dirty="0"/>
              <a:t>Migrace   – </a:t>
            </a:r>
            <a:r>
              <a:rPr lang="cs-CZ" sz="2100" dirty="0"/>
              <a:t>  </a:t>
            </a:r>
            <a:r>
              <a:rPr lang="cs-CZ" sz="2100" dirty="0">
                <a:effectLst/>
              </a:rPr>
              <a:t>rozhodnutí fyzicky změnit nebo rozšířit své teritorium</a:t>
            </a:r>
          </a:p>
          <a:p>
            <a:pPr marL="0" indent="0">
              <a:buNone/>
            </a:pPr>
            <a:r>
              <a:rPr lang="cs-CZ" sz="2100" dirty="0"/>
              <a:t>                           19. stol.:   za hlavní hybnou sílu vývoje pokládány lovecké migrace</a:t>
            </a:r>
          </a:p>
          <a:p>
            <a:pPr marL="0" indent="0">
              <a:buNone/>
            </a:pPr>
            <a:r>
              <a:rPr lang="cs-CZ" sz="2100" dirty="0"/>
              <a:t>                           pol. 20. stol.:  kontinuita a průběžný vývoj na místě</a:t>
            </a:r>
          </a:p>
          <a:p>
            <a:pPr marL="0" indent="0">
              <a:buNone/>
            </a:pPr>
            <a:r>
              <a:rPr lang="cs-CZ" sz="2100" dirty="0"/>
              <a:t>                           21. stol.:    molekulární genetika  –  porovnání DNA současné a minulé populace </a:t>
            </a:r>
          </a:p>
          <a:p>
            <a:pPr marL="0" indent="0">
              <a:buNone/>
            </a:pPr>
            <a:r>
              <a:rPr lang="cs-CZ" sz="2100" dirty="0"/>
              <a:t>                                              analýza izotopů  –  zjištění, zda jedinec (populace) trvale žil v daném prostředí </a:t>
            </a:r>
          </a:p>
          <a:p>
            <a:pPr marL="0" indent="0">
              <a:buNone/>
            </a:pPr>
            <a:endParaRPr lang="cs-CZ" sz="2100" dirty="0"/>
          </a:p>
          <a:p>
            <a:pPr marL="0" indent="0">
              <a:buNone/>
            </a:pPr>
            <a:r>
              <a:rPr lang="cs-CZ" sz="2100" dirty="0"/>
              <a:t>                            –  k</a:t>
            </a:r>
            <a:r>
              <a:rPr lang="cs-CZ" sz="2100" dirty="0">
                <a:effectLst/>
              </a:rPr>
              <a:t>ulturní změny vysvětlitelné migrací:    osídlování Evropy člověkem:  1 000 000 – 750 000 let př. n. l.</a:t>
            </a:r>
          </a:p>
          <a:p>
            <a:pPr marL="0" indent="0">
              <a:buNone/>
            </a:pPr>
            <a:r>
              <a:rPr lang="cs-CZ" sz="2100" dirty="0"/>
              <a:t>                                                                                                    </a:t>
            </a:r>
            <a:r>
              <a:rPr lang="cs-CZ" sz="2100" dirty="0">
                <a:effectLst/>
              </a:rPr>
              <a:t> šíření moderního člověka:  40 000 – 30 000 let př. n. l-</a:t>
            </a:r>
          </a:p>
          <a:p>
            <a:pPr marL="0" indent="0">
              <a:buNone/>
            </a:pPr>
            <a:r>
              <a:rPr lang="cs-CZ" sz="2100" dirty="0"/>
              <a:t>                                                                                                      p</a:t>
            </a:r>
            <a:r>
              <a:rPr lang="cs-CZ" sz="2100" dirty="0">
                <a:effectLst/>
              </a:rPr>
              <a:t>řesun </a:t>
            </a:r>
            <a:r>
              <a:rPr lang="cs-CZ" sz="2100" dirty="0" err="1">
                <a:effectLst/>
              </a:rPr>
              <a:t>gravettských</a:t>
            </a:r>
            <a:r>
              <a:rPr lang="cs-CZ" sz="2100" dirty="0">
                <a:effectLst/>
              </a:rPr>
              <a:t> populací k východu:  22 000 let  př. n. l. </a:t>
            </a:r>
          </a:p>
          <a:p>
            <a:pPr marL="0" indent="0">
              <a:buNone/>
            </a:pPr>
            <a:r>
              <a:rPr lang="cs-CZ" sz="2100" dirty="0">
                <a:effectLst/>
              </a:rPr>
              <a:t>                                                                                                      kolonizace magdalénských lovců:  17 000 let př. n. l.</a:t>
            </a:r>
          </a:p>
          <a:p>
            <a:pPr marL="0" indent="0">
              <a:buNone/>
            </a:pPr>
            <a:r>
              <a:rPr lang="cs-CZ" sz="2100" dirty="0">
                <a:effectLst/>
              </a:rPr>
              <a:t>                                                                                                      příchod prvních zemědělců:  7 500 let př. n. l-</a:t>
            </a:r>
            <a:endParaRPr lang="cs-CZ" sz="2100" dirty="0"/>
          </a:p>
          <a:p>
            <a:pPr marL="0" indent="0">
              <a:buNone/>
            </a:pPr>
            <a:endParaRPr lang="cs-CZ" sz="2100" dirty="0"/>
          </a:p>
        </p:txBody>
      </p:sp>
    </p:spTree>
    <p:extLst>
      <p:ext uri="{BB962C8B-B14F-4D97-AF65-F5344CB8AC3E}">
        <p14:creationId xmlns:p14="http://schemas.microsoft.com/office/powerpoint/2010/main" val="138163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Zástupný symbol pro obsah 2"/>
          <p:cNvSpPr>
            <a:spLocks noGrp="1"/>
          </p:cNvSpPr>
          <p:nvPr>
            <p:ph idx="1"/>
          </p:nvPr>
        </p:nvSpPr>
        <p:spPr>
          <a:xfrm>
            <a:off x="361951" y="965771"/>
            <a:ext cx="11830050" cy="5892229"/>
          </a:xfrm>
        </p:spPr>
        <p:txBody>
          <a:bodyPr>
            <a:normAutofit/>
          </a:bodyPr>
          <a:lstStyle/>
          <a:p>
            <a:r>
              <a:rPr lang="cs-CZ" altLang="cs-CZ" sz="1800" b="1" dirty="0"/>
              <a:t>Subsistenční strategie   </a:t>
            </a:r>
            <a:r>
              <a:rPr lang="cs-CZ" altLang="cs-CZ" sz="1800" dirty="0"/>
              <a:t>–   adaptivní způsoby vyrovnávání se kolísavou nabídkou potravinových zdrojů </a:t>
            </a:r>
          </a:p>
          <a:p>
            <a:pPr marL="0" indent="0">
              <a:buNone/>
            </a:pPr>
            <a:r>
              <a:rPr lang="cs-CZ" altLang="cs-CZ" sz="1800" dirty="0"/>
              <a:t>                                              –   požadavek zabezpečení základních životních potřeb:    </a:t>
            </a:r>
            <a:r>
              <a:rPr lang="cs-CZ" sz="1800" dirty="0"/>
              <a:t>přežití, rentabilita a udržitelnost</a:t>
            </a:r>
            <a:endParaRPr lang="cs-CZ" altLang="cs-CZ" sz="1800" dirty="0"/>
          </a:p>
          <a:p>
            <a:endParaRPr lang="cs-CZ" altLang="cs-CZ" sz="1800" dirty="0"/>
          </a:p>
          <a:p>
            <a:r>
              <a:rPr lang="cs-CZ" altLang="cs-CZ" sz="1800" b="1" dirty="0"/>
              <a:t>tzv. subsistenční ekonomické strategie  </a:t>
            </a:r>
            <a:r>
              <a:rPr lang="cs-CZ" altLang="cs-CZ" sz="1800" dirty="0"/>
              <a:t>–   trvalá potravinová jistota:   vhodné přírodní podmínky a </a:t>
            </a:r>
          </a:p>
          <a:p>
            <a:pPr marL="0" indent="0">
              <a:buNone/>
            </a:pPr>
            <a:r>
              <a:rPr lang="cs-CZ" altLang="cs-CZ" sz="1800" dirty="0"/>
              <a:t>                                                                                                                                 společenská organizace</a:t>
            </a:r>
          </a:p>
          <a:p>
            <a:pPr marL="0" indent="0">
              <a:buNone/>
            </a:pPr>
            <a:r>
              <a:rPr lang="cs-CZ" altLang="cs-CZ" sz="1800" dirty="0"/>
              <a:t>                                                                          –   minimalizace rizika potravinového nedostatku:  zemědělství, chov </a:t>
            </a:r>
          </a:p>
          <a:p>
            <a:pPr marL="0" indent="0">
              <a:buNone/>
            </a:pPr>
            <a:endParaRPr lang="cs-CZ" altLang="cs-CZ" sz="1800" dirty="0"/>
          </a:p>
          <a:p>
            <a:r>
              <a:rPr lang="cs-CZ" altLang="cs-CZ" sz="1800" b="1" dirty="0"/>
              <a:t>Princip</a:t>
            </a:r>
            <a:r>
              <a:rPr lang="cs-CZ" altLang="cs-CZ" sz="1800" dirty="0"/>
              <a:t>   –   stabilizace spotřeby členů komunity pod určitou hranicí danou nejnižší nabídkou potravinových zdrojů, </a:t>
            </a:r>
          </a:p>
          <a:p>
            <a:pPr marL="0" indent="0">
              <a:buNone/>
            </a:pPr>
            <a:r>
              <a:rPr lang="cs-CZ" altLang="cs-CZ" sz="1800" dirty="0"/>
              <a:t>                         kterou lze v dlouhodobém průměru očekávat:   obvykle zkušenost z nejhorších let </a:t>
            </a:r>
          </a:p>
          <a:p>
            <a:pPr marL="0" indent="0">
              <a:buNone/>
            </a:pPr>
            <a:endParaRPr lang="cs-CZ" altLang="cs-CZ" sz="1800" dirty="0"/>
          </a:p>
          <a:p>
            <a:r>
              <a:rPr lang="cs-CZ" sz="1800" b="0" i="0" u="none" strike="noStrike" baseline="0" dirty="0" err="1">
                <a:solidFill>
                  <a:srgbClr val="000000"/>
                </a:solidFill>
              </a:rPr>
              <a:t>Exploratorní</a:t>
            </a:r>
            <a:r>
              <a:rPr lang="cs-CZ" sz="1800" b="0" i="0" u="none" strike="noStrike" baseline="0" dirty="0">
                <a:solidFill>
                  <a:srgbClr val="000000"/>
                </a:solidFill>
              </a:rPr>
              <a:t> formalizované metody   –   vektorové syntézy:   studium proměn</a:t>
            </a:r>
            <a:r>
              <a:rPr lang="cs-CZ" sz="1800" b="0" i="0" u="none" strike="noStrike" baseline="0" dirty="0">
                <a:solidFill>
                  <a:srgbClr val="000000"/>
                </a:solidFill>
                <a:latin typeface="Cambria" panose="02040503050406030204" pitchFamily="18" charset="0"/>
              </a:rPr>
              <a:t> osídlení ve zkoumaném regionu </a:t>
            </a:r>
          </a:p>
          <a:p>
            <a:pPr marL="0" indent="0">
              <a:buNone/>
            </a:pPr>
            <a:r>
              <a:rPr lang="cs-CZ" altLang="cs-CZ" sz="1800" dirty="0">
                <a:solidFill>
                  <a:srgbClr val="000000"/>
                </a:solidFill>
                <a:latin typeface="Cambria" panose="02040503050406030204" pitchFamily="18" charset="0"/>
              </a:rPr>
              <a:t>                                                                                                                  změny ve skladbě artefaktů, ekosystému</a:t>
            </a:r>
          </a:p>
          <a:p>
            <a:pPr marL="0" indent="0">
              <a:buNone/>
            </a:pPr>
            <a:r>
              <a:rPr lang="cs-CZ" altLang="cs-CZ" sz="1800" dirty="0">
                <a:solidFill>
                  <a:srgbClr val="000000"/>
                </a:solidFill>
                <a:latin typeface="Cambria" panose="02040503050406030204" pitchFamily="18" charset="0"/>
              </a:rPr>
              <a:t>                                                                                                    </a:t>
            </a:r>
            <a:endParaRPr lang="cs-CZ" altLang="cs-CZ" sz="1800" dirty="0"/>
          </a:p>
        </p:txBody>
      </p:sp>
    </p:spTree>
    <p:extLst>
      <p:ext uri="{BB962C8B-B14F-4D97-AF65-F5344CB8AC3E}">
        <p14:creationId xmlns:p14="http://schemas.microsoft.com/office/powerpoint/2010/main" val="205345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858981" y="524309"/>
            <a:ext cx="11014364" cy="6624637"/>
          </a:xfrm>
        </p:spPr>
        <p:txBody>
          <a:bodyPr>
            <a:normAutofit/>
          </a:bodyPr>
          <a:lstStyle/>
          <a:p>
            <a:pPr marL="0" indent="0">
              <a:buNone/>
              <a:defRPr/>
            </a:pPr>
            <a:endParaRPr lang="cs-CZ" sz="2000" dirty="0"/>
          </a:p>
          <a:p>
            <a:pPr>
              <a:defRPr/>
            </a:pPr>
            <a:r>
              <a:rPr lang="cs-CZ" sz="1800" b="1" dirty="0"/>
              <a:t>Teorie sídelních areálů  </a:t>
            </a:r>
            <a:r>
              <a:rPr lang="cs-CZ" sz="1800" dirty="0"/>
              <a:t>–  artefakty a archeologické struktury v prostoru jsou interakcí vztahů mezi společností</a:t>
            </a:r>
          </a:p>
          <a:p>
            <a:pPr marL="0" indent="0">
              <a:buNone/>
              <a:defRPr/>
            </a:pPr>
            <a:r>
              <a:rPr lang="cs-CZ" sz="1800" dirty="0"/>
              <a:t>                                                   a přírodou, lidskými komunitami a jedinci</a:t>
            </a:r>
          </a:p>
          <a:p>
            <a:pPr marL="0" indent="0">
              <a:buNone/>
              <a:defRPr/>
            </a:pPr>
            <a:r>
              <a:rPr lang="cs-CZ" sz="1800" dirty="0"/>
              <a:t> </a:t>
            </a:r>
          </a:p>
          <a:p>
            <a:pPr>
              <a:defRPr/>
            </a:pPr>
            <a:r>
              <a:rPr lang="cs-CZ" sz="1800" b="1" dirty="0"/>
              <a:t>Sídelní strategie   </a:t>
            </a:r>
            <a:r>
              <a:rPr lang="cs-CZ" sz="1800" dirty="0"/>
              <a:t>–  predikce lokalizace lidských sídlišť z hlediska vhodných podmínek:</a:t>
            </a:r>
          </a:p>
          <a:p>
            <a:pPr marL="0" indent="0">
              <a:buNone/>
              <a:defRPr/>
            </a:pPr>
            <a:r>
              <a:rPr lang="cs-CZ" sz="1800" dirty="0"/>
              <a:t>                                         ekologické, ekonomické, demografické a sociální faktory</a:t>
            </a:r>
          </a:p>
          <a:p>
            <a:pPr>
              <a:defRPr/>
            </a:pPr>
            <a:endParaRPr lang="cs-CZ" sz="1800" b="1" dirty="0"/>
          </a:p>
          <a:p>
            <a:pPr>
              <a:defRPr/>
            </a:pPr>
            <a:r>
              <a:rPr lang="cs-CZ" sz="1800" b="1" dirty="0"/>
              <a:t>Analýza  </a:t>
            </a:r>
            <a:r>
              <a:rPr lang="cs-CZ" sz="1800" dirty="0"/>
              <a:t>–   dokládá závislost osídlení na změnách přírodního prostředí, dostupnosti potravinových a</a:t>
            </a:r>
          </a:p>
          <a:p>
            <a:pPr marL="0" indent="0">
              <a:buNone/>
              <a:defRPr/>
            </a:pPr>
            <a:r>
              <a:rPr lang="cs-CZ" sz="1800" dirty="0"/>
              <a:t>                         surovinových zdrojů, technologické úrovni  a jejího využití nebo na organizační struktuře </a:t>
            </a:r>
          </a:p>
          <a:p>
            <a:pPr marL="0" indent="0">
              <a:buNone/>
              <a:defRPr/>
            </a:pPr>
            <a:r>
              <a:rPr lang="cs-CZ" sz="1800" dirty="0"/>
              <a:t>                          společnosti </a:t>
            </a:r>
          </a:p>
          <a:p>
            <a:pPr marL="0" indent="0">
              <a:buNone/>
              <a:defRPr/>
            </a:pPr>
            <a:endParaRPr lang="cs-CZ" sz="1800" dirty="0"/>
          </a:p>
          <a:p>
            <a:pPr>
              <a:defRPr/>
            </a:pPr>
            <a:r>
              <a:rPr lang="cs-CZ" sz="1800" b="1" dirty="0"/>
              <a:t>Aplikace na úrovni  </a:t>
            </a:r>
            <a:r>
              <a:rPr lang="cs-CZ" sz="1800" dirty="0"/>
              <a:t>–  jednotlivé struktury (stavby – sídelního objektu) </a:t>
            </a:r>
          </a:p>
          <a:p>
            <a:pPr marL="0" indent="0">
              <a:buNone/>
              <a:defRPr/>
            </a:pPr>
            <a:r>
              <a:rPr lang="cs-CZ" sz="1800" dirty="0"/>
              <a:t>                                       –  sídelního areálu, lokality, krajiny </a:t>
            </a:r>
          </a:p>
          <a:p>
            <a:pPr marL="0" indent="0">
              <a:buNone/>
              <a:defRPr/>
            </a:pPr>
            <a:r>
              <a:rPr lang="cs-CZ" sz="1800" dirty="0"/>
              <a:t>                                       –  lidské komunity</a:t>
            </a:r>
            <a:endParaRPr lang="cs-CZ" altLang="cs-CZ" sz="1800" dirty="0"/>
          </a:p>
          <a:p>
            <a:pPr>
              <a:buFontTx/>
              <a:buNone/>
              <a:defRPr/>
            </a:pPr>
            <a:r>
              <a:rPr lang="cs-CZ" altLang="cs-CZ" sz="1800" dirty="0"/>
              <a:t>     </a:t>
            </a:r>
          </a:p>
        </p:txBody>
      </p:sp>
    </p:spTree>
    <p:extLst>
      <p:ext uri="{BB962C8B-B14F-4D97-AF65-F5344CB8AC3E}">
        <p14:creationId xmlns:p14="http://schemas.microsoft.com/office/powerpoint/2010/main" val="107794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a:xfrm>
            <a:off x="1781710" y="0"/>
            <a:ext cx="8229600" cy="1143000"/>
          </a:xfrm>
        </p:spPr>
        <p:txBody>
          <a:bodyPr>
            <a:normAutofit fontScale="90000"/>
          </a:bodyPr>
          <a:lstStyle/>
          <a:p>
            <a:r>
              <a:rPr lang="cs-CZ" altLang="cs-CZ" sz="3200" b="1" dirty="0">
                <a:solidFill>
                  <a:srgbClr val="FF0000"/>
                </a:solidFill>
              </a:rPr>
              <a:t>             Událostní paradigma v současné archeologii</a:t>
            </a:r>
            <a:br>
              <a:rPr lang="cs-CZ" altLang="cs-CZ" sz="2000" b="1" i="1" dirty="0"/>
            </a:br>
            <a:endParaRPr lang="cs-CZ" altLang="cs-CZ" sz="2000" dirty="0"/>
          </a:p>
        </p:txBody>
      </p:sp>
      <p:sp>
        <p:nvSpPr>
          <p:cNvPr id="17411" name="Zástupný symbol pro obsah 2"/>
          <p:cNvSpPr>
            <a:spLocks noGrp="1"/>
          </p:cNvSpPr>
          <p:nvPr>
            <p:ph idx="1"/>
          </p:nvPr>
        </p:nvSpPr>
        <p:spPr>
          <a:xfrm>
            <a:off x="665018" y="1143000"/>
            <a:ext cx="11526982" cy="6128328"/>
          </a:xfrm>
        </p:spPr>
        <p:txBody>
          <a:bodyPr>
            <a:normAutofit/>
          </a:bodyPr>
          <a:lstStyle/>
          <a:p>
            <a:pPr>
              <a:defRPr/>
            </a:pPr>
            <a:r>
              <a:rPr lang="cs-CZ" altLang="cs-CZ" sz="2000" b="1" dirty="0"/>
              <a:t>Návrat k archeologickým událostem: </a:t>
            </a:r>
          </a:p>
          <a:p>
            <a:pPr marL="0" indent="0">
              <a:buNone/>
              <a:defRPr/>
            </a:pPr>
            <a:r>
              <a:rPr lang="cs-CZ" altLang="cs-CZ" sz="1600" dirty="0"/>
              <a:t>       </a:t>
            </a:r>
            <a:r>
              <a:rPr lang="cs-CZ" altLang="cs-CZ" sz="1800" dirty="0"/>
              <a:t>–  skrze artefakty (adaptační i komunikační funkce), které jsou studovány v kontextu s nimi spojených událostí</a:t>
            </a:r>
          </a:p>
          <a:p>
            <a:pPr>
              <a:defRPr/>
            </a:pPr>
            <a:endParaRPr lang="cs-CZ" altLang="cs-CZ" sz="1800" dirty="0"/>
          </a:p>
          <a:p>
            <a:pPr>
              <a:defRPr/>
            </a:pPr>
            <a:r>
              <a:rPr lang="cs-CZ" altLang="cs-CZ" sz="1800" dirty="0"/>
              <a:t>Událostní paradigma vychází z následujících tezí:</a:t>
            </a:r>
          </a:p>
          <a:p>
            <a:pPr>
              <a:defRPr/>
            </a:pPr>
            <a:endParaRPr lang="cs-CZ" altLang="cs-CZ" sz="1800" dirty="0"/>
          </a:p>
          <a:p>
            <a:pPr marL="0" indent="0">
              <a:buNone/>
              <a:defRPr/>
            </a:pPr>
            <a:r>
              <a:rPr lang="cs-CZ" altLang="cs-CZ" sz="1800" dirty="0"/>
              <a:t>      1.  </a:t>
            </a:r>
            <a:r>
              <a:rPr lang="cs-CZ" altLang="cs-CZ" sz="1800" b="1" dirty="0"/>
              <a:t>Lidský svět (kultura): </a:t>
            </a:r>
          </a:p>
          <a:p>
            <a:pPr marL="0" indent="0">
              <a:buNone/>
              <a:defRPr/>
            </a:pPr>
            <a:r>
              <a:rPr lang="cs-CZ" altLang="cs-CZ" sz="1800" dirty="0"/>
              <a:t>           a)  má 3 strukturálně propojené </a:t>
            </a:r>
            <a:r>
              <a:rPr lang="cs-CZ" altLang="cs-CZ" sz="1800" dirty="0" err="1"/>
              <a:t>podsvěty</a:t>
            </a:r>
            <a:r>
              <a:rPr lang="cs-CZ" altLang="cs-CZ" sz="1800" dirty="0"/>
              <a:t>:       artefaktový  –  </a:t>
            </a:r>
            <a:r>
              <a:rPr lang="cs-CZ" altLang="cs-CZ" sz="1800" dirty="0" err="1"/>
              <a:t>institutový</a:t>
            </a:r>
            <a:r>
              <a:rPr lang="cs-CZ" altLang="cs-CZ" sz="1800" dirty="0"/>
              <a:t> (sociální)  –  ideový (duchovní)</a:t>
            </a:r>
          </a:p>
          <a:p>
            <a:pPr marL="0" indent="0">
              <a:buNone/>
              <a:defRPr/>
            </a:pPr>
            <a:r>
              <a:rPr lang="cs-CZ" altLang="cs-CZ" sz="1800" dirty="0"/>
              <a:t>                artefaktový  –  je nejstarší a zbývající generuje (komplexita artefaktů)</a:t>
            </a:r>
          </a:p>
          <a:p>
            <a:pPr marL="0" indent="0">
              <a:buNone/>
              <a:defRPr/>
            </a:pPr>
            <a:r>
              <a:rPr lang="cs-CZ" altLang="cs-CZ" sz="1800" dirty="0"/>
              <a:t>                sociální  –  </a:t>
            </a:r>
            <a:r>
              <a:rPr lang="cs-CZ" altLang="cs-CZ" sz="1800" dirty="0" err="1"/>
              <a:t>vytváříí</a:t>
            </a:r>
            <a:r>
              <a:rPr lang="cs-CZ" altLang="cs-CZ" sz="1800" dirty="0"/>
              <a:t> vztahy při utváření artefaktového </a:t>
            </a:r>
            <a:r>
              <a:rPr lang="cs-CZ" altLang="cs-CZ" sz="1800" dirty="0" err="1"/>
              <a:t>podsvěta</a:t>
            </a:r>
            <a:endParaRPr lang="cs-CZ" altLang="cs-CZ" sz="1800" dirty="0"/>
          </a:p>
          <a:p>
            <a:pPr marL="0" indent="0">
              <a:buNone/>
              <a:defRPr/>
            </a:pPr>
            <a:endParaRPr lang="cs-CZ" altLang="cs-CZ" sz="1800" dirty="0"/>
          </a:p>
          <a:p>
            <a:pPr marL="0" indent="0">
              <a:buNone/>
              <a:defRPr/>
            </a:pPr>
            <a:r>
              <a:rPr lang="cs-CZ" altLang="cs-CZ" sz="1800" dirty="0"/>
              <a:t>           b)  je adaptivní i komunikativní –  studuje jak minulé, tak současné adaptace </a:t>
            </a:r>
          </a:p>
          <a:p>
            <a:pPr marL="0" indent="0">
              <a:buNone/>
              <a:defRPr/>
            </a:pPr>
            <a:r>
              <a:rPr lang="cs-CZ" altLang="cs-CZ" sz="1800" dirty="0"/>
              <a:t>           c)  odmítá pouhý popis minulých událostí </a:t>
            </a:r>
          </a:p>
          <a:p>
            <a:pPr marL="0" indent="0">
              <a:buNone/>
              <a:defRPr/>
            </a:pPr>
            <a:r>
              <a:rPr lang="cs-CZ" altLang="cs-CZ" sz="1800" dirty="0"/>
              <a:t>           d)  minulost má aspekt událostní i strukturální:   událostní hledisko  –  stvoření nebo zánik artefaktu</a:t>
            </a:r>
          </a:p>
          <a:p>
            <a:pPr marL="0" indent="0">
              <a:buNone/>
              <a:defRPr/>
            </a:pPr>
            <a:r>
              <a:rPr lang="cs-CZ" sz="1800" b="1" dirty="0"/>
              <a:t>                                                                                                 </a:t>
            </a:r>
            <a:r>
              <a:rPr lang="cs-CZ" sz="1800" dirty="0"/>
              <a:t>strukturální hledisko  –  soubor pravidel při zhotovení artefaktu </a:t>
            </a:r>
          </a:p>
          <a:p>
            <a:pPr marL="0" indent="0">
              <a:buNone/>
              <a:defRPr/>
            </a:pPr>
            <a:r>
              <a:rPr lang="cs-CZ" sz="1800" dirty="0"/>
              <a:t>                                                                                                                                            (artefaktový algoritmus)</a:t>
            </a:r>
          </a:p>
          <a:p>
            <a:pPr marL="0" indent="0">
              <a:buNone/>
              <a:defRPr/>
            </a:pPr>
            <a:endParaRPr lang="cs-CZ" altLang="cs-CZ" sz="1800" dirty="0"/>
          </a:p>
          <a:p>
            <a:pPr>
              <a:defRPr/>
            </a:pPr>
            <a:endParaRPr lang="cs-CZ" altLang="cs-CZ" sz="1800" dirty="0"/>
          </a:p>
        </p:txBody>
      </p:sp>
    </p:spTree>
    <p:extLst>
      <p:ext uri="{BB962C8B-B14F-4D97-AF65-F5344CB8AC3E}">
        <p14:creationId xmlns:p14="http://schemas.microsoft.com/office/powerpoint/2010/main" val="250971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098089" y="0"/>
            <a:ext cx="10196946" cy="1143000"/>
          </a:xfrm>
        </p:spPr>
        <p:txBody>
          <a:bodyPr/>
          <a:lstStyle/>
          <a:p>
            <a:pPr eaLnBrk="1" hangingPunct="1"/>
            <a:r>
              <a:rPr lang="cs-CZ" altLang="cs-CZ" sz="3200" b="1" dirty="0">
                <a:solidFill>
                  <a:srgbClr val="FF0000"/>
                </a:solidFill>
              </a:rPr>
              <a:t>                                               Kultura</a:t>
            </a:r>
            <a:br>
              <a:rPr lang="cs-CZ" altLang="cs-CZ" sz="3200" b="1" dirty="0">
                <a:solidFill>
                  <a:srgbClr val="FF0000"/>
                </a:solidFill>
              </a:rPr>
            </a:br>
            <a:r>
              <a:rPr lang="cs-CZ" altLang="cs-CZ" sz="3200" b="1" dirty="0">
                <a:solidFill>
                  <a:srgbClr val="FF0000"/>
                </a:solidFill>
              </a:rPr>
              <a:t>                                     </a:t>
            </a:r>
            <a:r>
              <a:rPr lang="cs-CZ" altLang="cs-CZ" sz="2400" b="1" dirty="0">
                <a:solidFill>
                  <a:srgbClr val="FF0000"/>
                </a:solidFill>
              </a:rPr>
              <a:t>(z lat: </a:t>
            </a:r>
            <a:r>
              <a:rPr lang="cs-CZ" altLang="cs-CZ" sz="2400" b="1" dirty="0" err="1">
                <a:solidFill>
                  <a:srgbClr val="FF0000"/>
                </a:solidFill>
              </a:rPr>
              <a:t>colere</a:t>
            </a:r>
            <a:r>
              <a:rPr lang="cs-CZ" altLang="cs-CZ" sz="2400" b="1" dirty="0">
                <a:solidFill>
                  <a:srgbClr val="FF0000"/>
                </a:solidFill>
              </a:rPr>
              <a:t> – „pěstovat“)</a:t>
            </a:r>
          </a:p>
        </p:txBody>
      </p:sp>
      <p:sp>
        <p:nvSpPr>
          <p:cNvPr id="5123" name="Rectangle 5"/>
          <p:cNvSpPr>
            <a:spLocks noGrp="1" noChangeArrowheads="1"/>
          </p:cNvSpPr>
          <p:nvPr>
            <p:ph idx="1"/>
          </p:nvPr>
        </p:nvSpPr>
        <p:spPr>
          <a:xfrm>
            <a:off x="585627" y="1143001"/>
            <a:ext cx="11481681" cy="6477000"/>
          </a:xfrm>
        </p:spPr>
        <p:txBody>
          <a:bodyPr>
            <a:normAutofit/>
          </a:bodyPr>
          <a:lstStyle/>
          <a:p>
            <a:pPr marL="0" indent="0">
              <a:buNone/>
              <a:defRPr/>
            </a:pPr>
            <a:endParaRPr lang="cs-CZ" altLang="cs-CZ" sz="1800" dirty="0"/>
          </a:p>
          <a:p>
            <a:pPr eaLnBrk="1" hangingPunct="1">
              <a:defRPr/>
            </a:pPr>
            <a:r>
              <a:rPr lang="cs-CZ" altLang="cs-CZ" sz="2000" b="1" dirty="0"/>
              <a:t>Pojem</a:t>
            </a:r>
            <a:r>
              <a:rPr lang="cs-CZ" altLang="cs-CZ" sz="2000" dirty="0"/>
              <a:t>  –  ve starověkém Římě spojován s obděláváním zemědělské půdy (</a:t>
            </a:r>
            <a:r>
              <a:rPr lang="cs-CZ" altLang="cs-CZ" sz="2000" dirty="0" err="1"/>
              <a:t>agri</a:t>
            </a:r>
            <a:r>
              <a:rPr lang="cs-CZ" altLang="cs-CZ" sz="2000" dirty="0"/>
              <a:t> </a:t>
            </a:r>
            <a:r>
              <a:rPr lang="cs-CZ" altLang="cs-CZ" sz="2000" dirty="0" err="1"/>
              <a:t>cultura</a:t>
            </a:r>
            <a:r>
              <a:rPr lang="cs-CZ" altLang="cs-CZ" sz="2000" dirty="0"/>
              <a:t>)</a:t>
            </a:r>
          </a:p>
          <a:p>
            <a:pPr eaLnBrk="1" hangingPunct="1">
              <a:defRPr/>
            </a:pPr>
            <a:endParaRPr lang="cs-CZ" altLang="cs-CZ" sz="2000" dirty="0"/>
          </a:p>
          <a:p>
            <a:pPr eaLnBrk="1" hangingPunct="1">
              <a:defRPr/>
            </a:pPr>
            <a:endParaRPr lang="cs-CZ" altLang="cs-CZ" sz="2000" dirty="0"/>
          </a:p>
          <a:p>
            <a:pPr eaLnBrk="1" hangingPunct="1">
              <a:spcBef>
                <a:spcPts val="0"/>
              </a:spcBef>
              <a:defRPr/>
            </a:pPr>
            <a:r>
              <a:rPr lang="cs-CZ" altLang="cs-CZ" sz="2000" b="1" dirty="0"/>
              <a:t>Marcus </a:t>
            </a:r>
            <a:r>
              <a:rPr lang="cs-CZ" altLang="cs-CZ" sz="2000" b="1" dirty="0" err="1"/>
              <a:t>Tullius</a:t>
            </a:r>
            <a:r>
              <a:rPr lang="cs-CZ" altLang="cs-CZ" sz="2000" b="1" dirty="0"/>
              <a:t> Cicero </a:t>
            </a:r>
            <a:r>
              <a:rPr lang="cs-CZ" altLang="cs-CZ" sz="2000" dirty="0"/>
              <a:t>  –   termín poprvé použil v</a:t>
            </a:r>
            <a:r>
              <a:rPr lang="cs-CZ" altLang="cs-CZ" sz="2000" i="1" dirty="0"/>
              <a:t> </a:t>
            </a:r>
            <a:r>
              <a:rPr lang="cs-CZ" altLang="cs-CZ" sz="2000" dirty="0" err="1"/>
              <a:t>Tuskulských</a:t>
            </a:r>
            <a:r>
              <a:rPr lang="cs-CZ" altLang="cs-CZ" sz="2000" dirty="0"/>
              <a:t> hovorech (45 př. n. l.) ve filosofickém</a:t>
            </a:r>
          </a:p>
          <a:p>
            <a:pPr marL="0" indent="0" eaLnBrk="1" hangingPunct="1">
              <a:spcBef>
                <a:spcPts val="0"/>
              </a:spcBef>
              <a:buNone/>
              <a:defRPr/>
            </a:pPr>
            <a:r>
              <a:rPr lang="cs-CZ" altLang="cs-CZ" sz="2000" dirty="0"/>
              <a:t>         (106 – 43 př. n. l.)</a:t>
            </a:r>
          </a:p>
          <a:p>
            <a:pPr marL="0" indent="0" eaLnBrk="1" hangingPunct="1">
              <a:spcBef>
                <a:spcPts val="0"/>
              </a:spcBef>
              <a:buNone/>
              <a:defRPr/>
            </a:pPr>
            <a:r>
              <a:rPr lang="cs-CZ" altLang="cs-CZ" sz="2000" dirty="0"/>
              <a:t>                                                    významu kultury ducha („</a:t>
            </a:r>
            <a:r>
              <a:rPr lang="cs-CZ" altLang="cs-CZ" sz="2000" dirty="0" err="1"/>
              <a:t>cultura</a:t>
            </a:r>
            <a:r>
              <a:rPr lang="cs-CZ" altLang="cs-CZ" sz="2000" dirty="0"/>
              <a:t> </a:t>
            </a:r>
            <a:r>
              <a:rPr lang="cs-CZ" altLang="cs-CZ" sz="2000" dirty="0" err="1"/>
              <a:t>animi</a:t>
            </a:r>
            <a:r>
              <a:rPr lang="cs-CZ" altLang="cs-CZ" sz="2000" dirty="0"/>
              <a:t> autem </a:t>
            </a:r>
            <a:r>
              <a:rPr lang="cs-CZ" altLang="cs-CZ" sz="2000" dirty="0" err="1"/>
              <a:t>philosophia</a:t>
            </a:r>
            <a:r>
              <a:rPr lang="cs-CZ" altLang="cs-CZ" sz="2000" dirty="0"/>
              <a:t> </a:t>
            </a:r>
            <a:r>
              <a:rPr lang="cs-CZ" altLang="cs-CZ" sz="2000" dirty="0" err="1"/>
              <a:t>est</a:t>
            </a:r>
            <a:r>
              <a:rPr lang="cs-CZ" altLang="cs-CZ" sz="2000" dirty="0"/>
              <a:t>“)</a:t>
            </a:r>
          </a:p>
          <a:p>
            <a:pPr eaLnBrk="1" hangingPunct="1">
              <a:spcBef>
                <a:spcPts val="0"/>
              </a:spcBef>
              <a:buFontTx/>
              <a:buNone/>
              <a:defRPr/>
            </a:pPr>
            <a:endParaRPr lang="cs-CZ" altLang="cs-CZ" sz="2000" dirty="0"/>
          </a:p>
          <a:p>
            <a:pPr eaLnBrk="1" hangingPunct="1">
              <a:spcBef>
                <a:spcPts val="0"/>
              </a:spcBef>
              <a:buFontTx/>
              <a:buNone/>
              <a:defRPr/>
            </a:pPr>
            <a:r>
              <a:rPr lang="cs-CZ" altLang="cs-CZ" sz="2000" dirty="0"/>
              <a:t>                                             –    kulturu ztotožnil s lidskou vzdělaností </a:t>
            </a:r>
          </a:p>
          <a:p>
            <a:pPr eaLnBrk="1" hangingPunct="1">
              <a:spcBef>
                <a:spcPts val="0"/>
              </a:spcBef>
              <a:buFontTx/>
              <a:buNone/>
              <a:defRPr/>
            </a:pPr>
            <a:endParaRPr lang="cs-CZ" altLang="cs-CZ" sz="2000" dirty="0"/>
          </a:p>
          <a:p>
            <a:pPr eaLnBrk="1" hangingPunct="1">
              <a:spcBef>
                <a:spcPts val="0"/>
              </a:spcBef>
              <a:buFontTx/>
              <a:buNone/>
              <a:defRPr/>
            </a:pPr>
            <a:r>
              <a:rPr lang="cs-CZ" altLang="cs-CZ" sz="2000" dirty="0"/>
              <a:t>                                             –    pěstováním filozofie se rozvíjely intelektuální schopnosti člověka</a:t>
            </a:r>
          </a:p>
          <a:p>
            <a:pPr eaLnBrk="1" hangingPunct="1">
              <a:spcBef>
                <a:spcPts val="0"/>
              </a:spcBef>
              <a:buFontTx/>
              <a:buNone/>
              <a:defRPr/>
            </a:pPr>
            <a:r>
              <a:rPr lang="cs-CZ" altLang="cs-CZ" sz="2000" dirty="0"/>
              <a:t>  </a:t>
            </a:r>
          </a:p>
          <a:p>
            <a:pPr eaLnBrk="1" hangingPunct="1">
              <a:spcBef>
                <a:spcPts val="0"/>
              </a:spcBef>
              <a:buFontTx/>
              <a:buNone/>
              <a:defRPr/>
            </a:pPr>
            <a:endParaRPr lang="cs-CZ" altLang="cs-CZ" sz="2000" dirty="0"/>
          </a:p>
          <a:p>
            <a:pPr eaLnBrk="1" hangingPunct="1">
              <a:spcBef>
                <a:spcPts val="0"/>
              </a:spcBef>
              <a:defRPr/>
            </a:pPr>
            <a:r>
              <a:rPr lang="cs-CZ" altLang="cs-CZ" sz="2000" b="1" dirty="0"/>
              <a:t>Kultura   </a:t>
            </a:r>
            <a:r>
              <a:rPr lang="cs-CZ" altLang="cs-CZ" sz="2000" dirty="0"/>
              <a:t>–  poskytovala jedinci vyšší formu individuální i sociální identity </a:t>
            </a:r>
          </a:p>
          <a:p>
            <a:pPr marL="0" indent="0" eaLnBrk="1" hangingPunct="1">
              <a:spcBef>
                <a:spcPts val="0"/>
              </a:spcBef>
              <a:buNone/>
              <a:defRPr/>
            </a:pPr>
            <a:endParaRPr lang="cs-CZ" altLang="cs-CZ" sz="2000" dirty="0"/>
          </a:p>
          <a:p>
            <a:pPr marL="0" indent="0">
              <a:spcBef>
                <a:spcPts val="0"/>
              </a:spcBef>
              <a:buNone/>
              <a:defRPr/>
            </a:pPr>
            <a:r>
              <a:rPr lang="cs-CZ" altLang="cs-CZ" sz="2000" dirty="0"/>
              <a:t>                    –  lidské aktivity směřující kultivaci člověka z hlediska ducha </a:t>
            </a:r>
            <a:r>
              <a:rPr lang="cs-CZ" altLang="cs-CZ" sz="2000" i="1" dirty="0"/>
              <a:t>(</a:t>
            </a:r>
            <a:r>
              <a:rPr lang="cs-CZ" altLang="cs-CZ" sz="2000" dirty="0" err="1"/>
              <a:t>cultura</a:t>
            </a:r>
            <a:r>
              <a:rPr lang="cs-CZ" altLang="cs-CZ" sz="2000" dirty="0"/>
              <a:t> </a:t>
            </a:r>
            <a:r>
              <a:rPr lang="cs-CZ" altLang="cs-CZ" sz="2000" dirty="0" err="1"/>
              <a:t>animi</a:t>
            </a:r>
            <a:r>
              <a:rPr lang="cs-CZ" altLang="cs-CZ" sz="2000" i="1" dirty="0"/>
              <a:t>) </a:t>
            </a:r>
            <a:r>
              <a:rPr lang="cs-CZ" altLang="cs-CZ" sz="2000" dirty="0"/>
              <a:t>a přírody </a:t>
            </a:r>
            <a:r>
              <a:rPr lang="cs-CZ" altLang="cs-CZ" sz="2000" i="1" dirty="0"/>
              <a:t>(</a:t>
            </a:r>
            <a:r>
              <a:rPr lang="cs-CZ" altLang="cs-CZ" sz="2000" dirty="0" err="1"/>
              <a:t>agri</a:t>
            </a:r>
            <a:r>
              <a:rPr lang="cs-CZ" altLang="cs-CZ" sz="2000" dirty="0"/>
              <a:t> </a:t>
            </a:r>
            <a:r>
              <a:rPr lang="cs-CZ" altLang="cs-CZ" sz="2000" dirty="0" err="1"/>
              <a:t>cultura</a:t>
            </a:r>
            <a:r>
              <a:rPr lang="cs-CZ" altLang="cs-CZ" sz="2000" i="1" dirty="0"/>
              <a:t>)</a:t>
            </a:r>
            <a:r>
              <a:rPr lang="cs-CZ" altLang="cs-CZ" sz="2000" dirty="0"/>
              <a:t>.</a:t>
            </a:r>
          </a:p>
        </p:txBody>
      </p:sp>
    </p:spTree>
    <p:extLst>
      <p:ext uri="{BB962C8B-B14F-4D97-AF65-F5344CB8AC3E}">
        <p14:creationId xmlns:p14="http://schemas.microsoft.com/office/powerpoint/2010/main" val="227536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idx="1"/>
          </p:nvPr>
        </p:nvSpPr>
        <p:spPr>
          <a:xfrm>
            <a:off x="452063" y="976045"/>
            <a:ext cx="11739937" cy="5881955"/>
          </a:xfrm>
        </p:spPr>
        <p:txBody>
          <a:bodyPr>
            <a:noAutofit/>
          </a:bodyPr>
          <a:lstStyle/>
          <a:p>
            <a:pPr eaLnBrk="1" hangingPunct="1">
              <a:defRPr/>
            </a:pPr>
            <a:r>
              <a:rPr lang="cs-CZ" altLang="cs-CZ" sz="2000" b="1" dirty="0"/>
              <a:t>Středověk   </a:t>
            </a:r>
            <a:r>
              <a:rPr lang="cs-CZ" altLang="cs-CZ" sz="2000" dirty="0"/>
              <a:t>– </a:t>
            </a:r>
            <a:r>
              <a:rPr lang="cs-CZ" altLang="cs-CZ" sz="2000" b="1" dirty="0"/>
              <a:t> </a:t>
            </a:r>
            <a:r>
              <a:rPr lang="cs-CZ" altLang="cs-CZ" sz="2000" dirty="0"/>
              <a:t>zdokonalování lidských schopností </a:t>
            </a:r>
          </a:p>
          <a:p>
            <a:pPr marL="0" indent="0">
              <a:buNone/>
              <a:defRPr/>
            </a:pPr>
            <a:r>
              <a:rPr lang="cs-CZ" altLang="cs-CZ" sz="2000" dirty="0"/>
              <a:t>                          –  náboženský obsah:  šlo spíše o uctívání boha (</a:t>
            </a:r>
            <a:r>
              <a:rPr lang="cs-CZ" altLang="cs-CZ" sz="2000" dirty="0" err="1"/>
              <a:t>cultus</a:t>
            </a:r>
            <a:r>
              <a:rPr lang="cs-CZ" altLang="cs-CZ" sz="2000" dirty="0"/>
              <a:t> </a:t>
            </a:r>
            <a:r>
              <a:rPr lang="cs-CZ" altLang="cs-CZ" sz="2000" dirty="0" err="1"/>
              <a:t>deorum</a:t>
            </a:r>
            <a:r>
              <a:rPr lang="cs-CZ" altLang="cs-CZ" sz="2000" dirty="0"/>
              <a:t>)</a:t>
            </a:r>
          </a:p>
          <a:p>
            <a:pPr eaLnBrk="1" hangingPunct="1">
              <a:defRPr/>
            </a:pPr>
            <a:endParaRPr lang="cs-CZ" altLang="cs-CZ" sz="2000" dirty="0"/>
          </a:p>
          <a:p>
            <a:pPr eaLnBrk="1" hangingPunct="1">
              <a:defRPr/>
            </a:pPr>
            <a:r>
              <a:rPr lang="cs-CZ" altLang="cs-CZ" sz="2000" b="1" dirty="0"/>
              <a:t>Raný novověk  </a:t>
            </a:r>
            <a:r>
              <a:rPr lang="cs-CZ" altLang="cs-CZ" sz="2000" dirty="0"/>
              <a:t>–  </a:t>
            </a:r>
            <a:r>
              <a:rPr lang="cs-CZ" altLang="cs-CZ" sz="2000" u="sng" dirty="0"/>
              <a:t>renesance a humanismus:</a:t>
            </a:r>
            <a:r>
              <a:rPr lang="cs-CZ" altLang="cs-CZ" sz="2000" dirty="0"/>
              <a:t>  tvořivé schopnosti přispívající ke zdokonalování člověka</a:t>
            </a:r>
          </a:p>
          <a:p>
            <a:pPr marL="0" indent="0" eaLnBrk="1" hangingPunct="1">
              <a:buNone/>
              <a:defRPr/>
            </a:pPr>
            <a:r>
              <a:rPr lang="cs-CZ" altLang="cs-CZ" sz="2000" dirty="0"/>
              <a:t>                                                                                      prostřednictvím vzdělání </a:t>
            </a:r>
          </a:p>
          <a:p>
            <a:pPr marL="0" indent="0">
              <a:buNone/>
              <a:defRPr/>
            </a:pPr>
            <a:r>
              <a:rPr lang="cs-CZ" sz="2000" dirty="0">
                <a:effectLst/>
              </a:rPr>
              <a:t>                                                                                       (obnova či znovuzrození antické kultury)</a:t>
            </a:r>
          </a:p>
          <a:p>
            <a:pPr marL="0" indent="0">
              <a:buNone/>
              <a:defRPr/>
            </a:pPr>
            <a:endParaRPr lang="cs-CZ" altLang="cs-CZ" sz="2000" dirty="0"/>
          </a:p>
          <a:p>
            <a:pPr marL="0" indent="0">
              <a:buNone/>
              <a:defRPr/>
            </a:pPr>
            <a:r>
              <a:rPr lang="cs-CZ" altLang="cs-CZ" sz="2000" dirty="0"/>
              <a:t>                               –   </a:t>
            </a:r>
            <a:r>
              <a:rPr lang="cs-CZ" altLang="cs-CZ" sz="2000" u="sng" dirty="0"/>
              <a:t>osvícenství:</a:t>
            </a:r>
            <a:r>
              <a:rPr lang="cs-CZ" altLang="cs-CZ" sz="2000" dirty="0"/>
              <a:t>  člověk chápán jako aktivní tvůrce kultury, jejímž prostřednictvím přetváří sebe</a:t>
            </a:r>
          </a:p>
          <a:p>
            <a:pPr marL="0" indent="0">
              <a:buNone/>
              <a:defRPr/>
            </a:pPr>
            <a:r>
              <a:rPr lang="cs-CZ" altLang="cs-CZ" sz="2000" dirty="0"/>
              <a:t>                                                            a přírodu  (počátky vědeckého poznání) </a:t>
            </a:r>
          </a:p>
          <a:p>
            <a:pPr eaLnBrk="1" hangingPunct="1">
              <a:defRPr/>
            </a:pPr>
            <a:endParaRPr lang="cs-CZ" altLang="cs-CZ" sz="2000" dirty="0"/>
          </a:p>
          <a:p>
            <a:pPr eaLnBrk="1" hangingPunct="1">
              <a:defRPr/>
            </a:pPr>
            <a:r>
              <a:rPr lang="cs-CZ" altLang="cs-CZ" sz="2000" b="1" dirty="0">
                <a:solidFill>
                  <a:srgbClr val="FF0000"/>
                </a:solidFill>
              </a:rPr>
              <a:t>Johann Gottfried von Herder</a:t>
            </a:r>
            <a:r>
              <a:rPr lang="cs-CZ" altLang="cs-CZ" sz="2000" dirty="0">
                <a:solidFill>
                  <a:srgbClr val="FF0000"/>
                </a:solidFill>
              </a:rPr>
              <a:t>   </a:t>
            </a:r>
            <a:r>
              <a:rPr lang="cs-CZ" altLang="cs-CZ" sz="2000" dirty="0"/>
              <a:t>–  kulturu považoval za všeobecný atribut sociálního soužití všech národů světa</a:t>
            </a:r>
          </a:p>
          <a:p>
            <a:pPr marL="0" indent="0" eaLnBrk="1" hangingPunct="1">
              <a:buNone/>
              <a:defRPr/>
            </a:pPr>
            <a:r>
              <a:rPr lang="cs-CZ" altLang="cs-CZ" sz="2000" dirty="0"/>
              <a:t>              (1744 – 1803)                         jako univerzální fenomén</a:t>
            </a:r>
          </a:p>
          <a:p>
            <a:pPr eaLnBrk="1" hangingPunct="1">
              <a:buFontTx/>
              <a:buNone/>
              <a:defRPr/>
            </a:pPr>
            <a:r>
              <a:rPr lang="cs-CZ" altLang="cs-CZ" sz="2000" dirty="0"/>
              <a:t>                                                          –   v dějinách kultury přisuzoval rozhodující úlohu kulturní tradici</a:t>
            </a:r>
          </a:p>
        </p:txBody>
      </p:sp>
    </p:spTree>
    <p:extLst>
      <p:ext uri="{BB962C8B-B14F-4D97-AF65-F5344CB8AC3E}">
        <p14:creationId xmlns:p14="http://schemas.microsoft.com/office/powerpoint/2010/main" val="288834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idx="1"/>
          </p:nvPr>
        </p:nvSpPr>
        <p:spPr>
          <a:xfrm>
            <a:off x="565079" y="739739"/>
            <a:ext cx="11527604" cy="5965861"/>
          </a:xfrm>
        </p:spPr>
        <p:txBody>
          <a:bodyPr>
            <a:normAutofit lnSpcReduction="10000"/>
          </a:bodyPr>
          <a:lstStyle/>
          <a:p>
            <a:pPr eaLnBrk="1" hangingPunct="1">
              <a:defRPr/>
            </a:pPr>
            <a:r>
              <a:rPr lang="cs-CZ" altLang="cs-CZ" sz="2000" b="1" dirty="0"/>
              <a:t>2 základní přístupy:      filozofický a antropologický</a:t>
            </a:r>
          </a:p>
          <a:p>
            <a:pPr eaLnBrk="1" hangingPunct="1">
              <a:buFontTx/>
              <a:buNone/>
              <a:defRPr/>
            </a:pPr>
            <a:endParaRPr lang="cs-CZ" altLang="cs-CZ" sz="2000" dirty="0"/>
          </a:p>
          <a:p>
            <a:pPr eaLnBrk="1" hangingPunct="1">
              <a:defRPr/>
            </a:pPr>
            <a:r>
              <a:rPr lang="cs-CZ" altLang="cs-CZ" sz="1800" dirty="0">
                <a:solidFill>
                  <a:srgbClr val="FF0000"/>
                </a:solidFill>
              </a:rPr>
              <a:t> </a:t>
            </a:r>
            <a:r>
              <a:rPr lang="cs-CZ" altLang="cs-CZ" sz="1800" b="1" dirty="0">
                <a:solidFill>
                  <a:srgbClr val="FF0000"/>
                </a:solidFill>
              </a:rPr>
              <a:t>1.  Filozofický</a:t>
            </a:r>
            <a:r>
              <a:rPr lang="cs-CZ" altLang="cs-CZ" sz="1800" dirty="0"/>
              <a:t>   –  má hodnotící význam </a:t>
            </a:r>
          </a:p>
          <a:p>
            <a:pPr marL="0" indent="0">
              <a:buNone/>
              <a:defRPr/>
            </a:pPr>
            <a:r>
              <a:rPr lang="cs-CZ" altLang="cs-CZ" sz="1800" dirty="0"/>
              <a:t>                                 –  němečtí klasičtí filozofové:   souhrn pozitivních hodnot</a:t>
            </a:r>
          </a:p>
          <a:p>
            <a:pPr eaLnBrk="1" hangingPunct="1">
              <a:buFontTx/>
              <a:buNone/>
              <a:defRPr/>
            </a:pPr>
            <a:endParaRPr lang="cs-CZ" altLang="cs-CZ" sz="1800" dirty="0"/>
          </a:p>
          <a:p>
            <a:pPr eaLnBrk="1" hangingPunct="1">
              <a:buFontTx/>
              <a:buNone/>
              <a:defRPr/>
            </a:pPr>
            <a:r>
              <a:rPr lang="cs-CZ" altLang="cs-CZ" sz="1800" dirty="0"/>
              <a:t>           </a:t>
            </a:r>
            <a:r>
              <a:rPr lang="cs-CZ" altLang="cs-CZ" sz="1800" b="1" dirty="0"/>
              <a:t>Immanuel Kant</a:t>
            </a:r>
            <a:r>
              <a:rPr lang="cs-CZ" altLang="cs-CZ" sz="1800" dirty="0"/>
              <a:t> (1724–1804):  mravní zákon</a:t>
            </a:r>
          </a:p>
          <a:p>
            <a:pPr eaLnBrk="1" hangingPunct="1">
              <a:buFontTx/>
              <a:buNone/>
              <a:defRPr/>
            </a:pPr>
            <a:r>
              <a:rPr lang="cs-CZ" altLang="cs-CZ" sz="1800" dirty="0"/>
              <a:t>           </a:t>
            </a:r>
            <a:r>
              <a:rPr lang="cs-CZ" altLang="cs-CZ" sz="1800" b="1" dirty="0"/>
              <a:t>Georg Wilhelm Friedrich </a:t>
            </a:r>
            <a:r>
              <a:rPr lang="cs-CZ" altLang="cs-CZ" sz="1800" b="1" dirty="0" err="1"/>
              <a:t>Hegel</a:t>
            </a:r>
            <a:r>
              <a:rPr lang="cs-CZ" altLang="cs-CZ" sz="1800" dirty="0"/>
              <a:t> (1770–1831):   vývoj ducha (subjektivní (osobní) – objektivní (psychika) – absolutní)</a:t>
            </a:r>
          </a:p>
          <a:p>
            <a:pPr eaLnBrk="1" hangingPunct="1">
              <a:buFontTx/>
              <a:buNone/>
              <a:defRPr/>
            </a:pPr>
            <a:r>
              <a:rPr lang="cs-CZ" altLang="cs-CZ" sz="1800" dirty="0"/>
              <a:t>                                                                                               projevem absolutního ducha je umění, náboženství a filosofie</a:t>
            </a:r>
          </a:p>
          <a:p>
            <a:pPr eaLnBrk="1" hangingPunct="1">
              <a:buFontTx/>
              <a:buNone/>
              <a:defRPr/>
            </a:pPr>
            <a:endParaRPr lang="cs-CZ" altLang="cs-CZ" sz="1800" dirty="0"/>
          </a:p>
          <a:p>
            <a:pPr eaLnBrk="1" hangingPunct="1">
              <a:buFontTx/>
              <a:buNone/>
              <a:defRPr/>
            </a:pPr>
            <a:r>
              <a:rPr lang="cs-CZ" altLang="cs-CZ" sz="1800" dirty="0"/>
              <a:t>           </a:t>
            </a:r>
            <a:r>
              <a:rPr lang="cs-CZ" altLang="cs-CZ" sz="1800" b="1" dirty="0"/>
              <a:t>Wilhelm </a:t>
            </a:r>
            <a:r>
              <a:rPr lang="cs-CZ" altLang="cs-CZ" sz="1800" b="1" dirty="0" err="1"/>
              <a:t>Dilthey</a:t>
            </a:r>
            <a:r>
              <a:rPr lang="cs-CZ" altLang="cs-CZ" sz="1800" dirty="0"/>
              <a:t> (1833–1911):   kultura ovlivňuje společenský život (jazyk, věda, umění) </a:t>
            </a:r>
          </a:p>
          <a:p>
            <a:pPr eaLnBrk="1" hangingPunct="1">
              <a:buFontTx/>
              <a:buNone/>
              <a:defRPr/>
            </a:pPr>
            <a:endParaRPr lang="cs-CZ" altLang="cs-CZ" sz="1800" dirty="0"/>
          </a:p>
          <a:p>
            <a:pPr eaLnBrk="1" hangingPunct="1">
              <a:buFontTx/>
              <a:buNone/>
              <a:defRPr/>
            </a:pPr>
            <a:r>
              <a:rPr lang="cs-CZ" altLang="cs-CZ" sz="1800" dirty="0"/>
              <a:t>           </a:t>
            </a:r>
            <a:r>
              <a:rPr lang="cs-CZ" altLang="cs-CZ" sz="1800" b="1" dirty="0"/>
              <a:t>20. stol.:   </a:t>
            </a:r>
            <a:r>
              <a:rPr lang="cs-CZ" altLang="cs-CZ" sz="1800" dirty="0"/>
              <a:t>filozofické směry s různými koncepcemi kultury:  fenomenologie</a:t>
            </a:r>
          </a:p>
          <a:p>
            <a:pPr eaLnBrk="1" hangingPunct="1">
              <a:buFontTx/>
              <a:buNone/>
              <a:defRPr/>
            </a:pPr>
            <a:r>
              <a:rPr lang="cs-CZ" altLang="cs-CZ" sz="1800" dirty="0"/>
              <a:t>                                                                                                                    </a:t>
            </a:r>
            <a:r>
              <a:rPr lang="cs-CZ" altLang="cs-CZ" sz="1800" dirty="0" err="1"/>
              <a:t>existecialismus</a:t>
            </a:r>
            <a:endParaRPr lang="cs-CZ" altLang="cs-CZ" sz="1800" dirty="0"/>
          </a:p>
          <a:p>
            <a:pPr eaLnBrk="1" hangingPunct="1">
              <a:buFontTx/>
              <a:buNone/>
              <a:defRPr/>
            </a:pPr>
            <a:r>
              <a:rPr lang="cs-CZ" altLang="cs-CZ" sz="1800" dirty="0"/>
              <a:t>                                                                                                                    filozofická antropologie</a:t>
            </a:r>
          </a:p>
          <a:p>
            <a:pPr eaLnBrk="1" hangingPunct="1">
              <a:buFontTx/>
              <a:buNone/>
              <a:defRPr/>
            </a:pPr>
            <a:r>
              <a:rPr lang="cs-CZ" altLang="cs-CZ" sz="1800" dirty="0"/>
              <a:t>                                                                                                                    pragmatismus</a:t>
            </a:r>
          </a:p>
          <a:p>
            <a:pPr eaLnBrk="1" hangingPunct="1">
              <a:buFontTx/>
              <a:buNone/>
              <a:defRPr/>
            </a:pPr>
            <a:r>
              <a:rPr lang="cs-CZ" altLang="cs-CZ" sz="1800" dirty="0"/>
              <a:t>                                                                                                                    realismus</a:t>
            </a:r>
          </a:p>
          <a:p>
            <a:pPr eaLnBrk="1" hangingPunct="1">
              <a:buFontTx/>
              <a:buNone/>
              <a:defRPr/>
            </a:pPr>
            <a:endParaRPr lang="cs-CZ" altLang="cs-CZ" sz="1800" dirty="0"/>
          </a:p>
          <a:p>
            <a:pPr eaLnBrk="1" hangingPunct="1">
              <a:defRPr/>
            </a:pPr>
            <a:endParaRPr lang="cs-CZ" altLang="cs-CZ" sz="1800" dirty="0"/>
          </a:p>
        </p:txBody>
      </p:sp>
    </p:spTree>
    <p:extLst>
      <p:ext uri="{BB962C8B-B14F-4D97-AF65-F5344CB8AC3E}">
        <p14:creationId xmlns:p14="http://schemas.microsoft.com/office/powerpoint/2010/main" val="139624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idx="1"/>
          </p:nvPr>
        </p:nvSpPr>
        <p:spPr>
          <a:xfrm>
            <a:off x="623455" y="585627"/>
            <a:ext cx="11471563" cy="6577174"/>
          </a:xfrm>
        </p:spPr>
        <p:txBody>
          <a:bodyPr>
            <a:normAutofit fontScale="92500" lnSpcReduction="20000"/>
          </a:bodyPr>
          <a:lstStyle/>
          <a:p>
            <a:pPr eaLnBrk="1" hangingPunct="1">
              <a:defRPr/>
            </a:pPr>
            <a:r>
              <a:rPr lang="cs-CZ" altLang="cs-CZ" sz="2200" b="1" dirty="0">
                <a:solidFill>
                  <a:srgbClr val="FF0000"/>
                </a:solidFill>
              </a:rPr>
              <a:t>2.  Antropologický, archeologický, sociologický přístup</a:t>
            </a:r>
            <a:r>
              <a:rPr lang="cs-CZ" altLang="cs-CZ" sz="2200" dirty="0">
                <a:solidFill>
                  <a:srgbClr val="FF0000"/>
                </a:solidFill>
              </a:rPr>
              <a:t> </a:t>
            </a:r>
            <a:r>
              <a:rPr lang="cs-CZ" altLang="cs-CZ" sz="1800" dirty="0"/>
              <a:t> –  nemá hodnotící význam </a:t>
            </a:r>
          </a:p>
          <a:p>
            <a:pPr eaLnBrk="1" hangingPunct="1">
              <a:defRPr/>
            </a:pPr>
            <a:endParaRPr lang="cs-CZ" altLang="cs-CZ" sz="1800" dirty="0"/>
          </a:p>
          <a:p>
            <a:pPr eaLnBrk="1" hangingPunct="1">
              <a:defRPr/>
            </a:pPr>
            <a:endParaRPr lang="cs-CZ" altLang="cs-CZ" sz="1800" dirty="0"/>
          </a:p>
          <a:p>
            <a:pPr marL="0" indent="0" eaLnBrk="1" hangingPunct="1">
              <a:buNone/>
              <a:defRPr/>
            </a:pPr>
            <a:r>
              <a:rPr lang="cs-CZ" altLang="cs-CZ" sz="1800" b="1" dirty="0"/>
              <a:t>           Antropologické hledisko</a:t>
            </a:r>
            <a:r>
              <a:rPr lang="cs-CZ" altLang="cs-CZ" sz="1800" dirty="0">
                <a:solidFill>
                  <a:srgbClr val="FF0000"/>
                </a:solidFill>
              </a:rPr>
              <a:t>   </a:t>
            </a:r>
            <a:r>
              <a:rPr lang="cs-CZ" altLang="cs-CZ" sz="1800" dirty="0"/>
              <a:t>–  všechny produkty lidské činnosti, kterými se člověk adaptoval na vnější prostředí </a:t>
            </a:r>
          </a:p>
          <a:p>
            <a:pPr marL="0" indent="0">
              <a:buNone/>
              <a:defRPr/>
            </a:pPr>
            <a:endParaRPr lang="cs-CZ" altLang="cs-CZ" sz="1800" dirty="0"/>
          </a:p>
          <a:p>
            <a:pPr marL="0" indent="0" eaLnBrk="1" hangingPunct="1">
              <a:buNone/>
              <a:defRPr/>
            </a:pPr>
            <a:r>
              <a:rPr lang="cs-CZ" altLang="cs-CZ" sz="1800" b="1" dirty="0"/>
              <a:t>           Archeologické hledisko   </a:t>
            </a:r>
            <a:r>
              <a:rPr lang="cs-CZ" altLang="cs-CZ" sz="1800" dirty="0"/>
              <a:t>–   artefakty reprezentují příslušné aktivity realizované v určitém čase a na určitém místě</a:t>
            </a:r>
          </a:p>
          <a:p>
            <a:pPr marL="0" indent="0" eaLnBrk="1" hangingPunct="1">
              <a:buNone/>
              <a:defRPr/>
            </a:pPr>
            <a:endParaRPr lang="cs-CZ" altLang="cs-CZ" sz="1800" dirty="0"/>
          </a:p>
          <a:p>
            <a:pPr eaLnBrk="1" hangingPunct="1">
              <a:buFontTx/>
              <a:buNone/>
              <a:defRPr/>
            </a:pPr>
            <a:endParaRPr lang="cs-CZ" altLang="cs-CZ" sz="1800" dirty="0"/>
          </a:p>
          <a:p>
            <a:pPr eaLnBrk="1" hangingPunct="1">
              <a:buFontTx/>
              <a:buNone/>
              <a:defRPr/>
            </a:pPr>
            <a:r>
              <a:rPr lang="cs-CZ" altLang="cs-CZ" sz="1800" dirty="0"/>
              <a:t>            </a:t>
            </a:r>
            <a:r>
              <a:rPr lang="cs-CZ" altLang="cs-CZ" sz="1800" b="1" dirty="0">
                <a:solidFill>
                  <a:srgbClr val="FF0000"/>
                </a:solidFill>
              </a:rPr>
              <a:t>Gustav Friedrich </a:t>
            </a:r>
            <a:r>
              <a:rPr lang="cs-CZ" altLang="cs-CZ" sz="1800" b="1" dirty="0" err="1">
                <a:solidFill>
                  <a:srgbClr val="FF0000"/>
                </a:solidFill>
              </a:rPr>
              <a:t>Klemm</a:t>
            </a:r>
            <a:r>
              <a:rPr lang="cs-CZ" altLang="cs-CZ" sz="1800" dirty="0">
                <a:solidFill>
                  <a:srgbClr val="FF0000"/>
                </a:solidFill>
              </a:rPr>
              <a:t> </a:t>
            </a:r>
            <a:r>
              <a:rPr lang="cs-CZ" altLang="cs-CZ" sz="1800" dirty="0"/>
              <a:t>(1802–1867)  –  historik, etnolog, archeolog</a:t>
            </a:r>
          </a:p>
          <a:p>
            <a:pPr eaLnBrk="1" hangingPunct="1">
              <a:buFontTx/>
              <a:buNone/>
              <a:defRPr/>
            </a:pPr>
            <a:r>
              <a:rPr lang="cs-CZ" altLang="cs-CZ" sz="1800" dirty="0"/>
              <a:t>                                                                                 –   skrze kulturu studoval obyčeje a zvyky různých společností </a:t>
            </a:r>
          </a:p>
          <a:p>
            <a:pPr eaLnBrk="1" hangingPunct="1">
              <a:buFontTx/>
              <a:buNone/>
              <a:defRPr/>
            </a:pPr>
            <a:endParaRPr lang="cs-CZ" altLang="cs-CZ" sz="1800" dirty="0"/>
          </a:p>
          <a:p>
            <a:pPr eaLnBrk="1" hangingPunct="1">
              <a:buFontTx/>
              <a:buNone/>
              <a:defRPr/>
            </a:pPr>
            <a:r>
              <a:rPr lang="cs-CZ" altLang="cs-CZ" sz="1800" b="1" dirty="0">
                <a:solidFill>
                  <a:srgbClr val="FF0000"/>
                </a:solidFill>
              </a:rPr>
              <a:t>             Jacob Christoph </a:t>
            </a:r>
            <a:r>
              <a:rPr lang="cs-CZ" altLang="cs-CZ" sz="1800" b="1" dirty="0" err="1">
                <a:solidFill>
                  <a:srgbClr val="FF0000"/>
                </a:solidFill>
              </a:rPr>
              <a:t>Burckhardt</a:t>
            </a:r>
            <a:r>
              <a:rPr lang="cs-CZ" altLang="cs-CZ" sz="1800" dirty="0">
                <a:solidFill>
                  <a:srgbClr val="FF0000"/>
                </a:solidFill>
              </a:rPr>
              <a:t> </a:t>
            </a:r>
            <a:r>
              <a:rPr lang="cs-CZ" altLang="cs-CZ" sz="1800" dirty="0"/>
              <a:t>(1818–1897)  –  švýcarský historik, průkopník kulturních dějin  (italská renesance) </a:t>
            </a:r>
          </a:p>
          <a:p>
            <a:pPr eaLnBrk="1" hangingPunct="1">
              <a:buFontTx/>
              <a:buNone/>
              <a:defRPr/>
            </a:pPr>
            <a:r>
              <a:rPr lang="cs-CZ" altLang="cs-CZ" sz="1800" dirty="0"/>
              <a:t>                                                                                         –  kulturu chápal jako ducha epochy</a:t>
            </a:r>
          </a:p>
          <a:p>
            <a:pPr eaLnBrk="1" hangingPunct="1">
              <a:buFontTx/>
              <a:buNone/>
              <a:defRPr/>
            </a:pPr>
            <a:endParaRPr lang="cs-CZ" altLang="cs-CZ" sz="1800" dirty="0"/>
          </a:p>
          <a:p>
            <a:pPr eaLnBrk="1" hangingPunct="1">
              <a:buFontTx/>
              <a:buNone/>
              <a:defRPr/>
            </a:pPr>
            <a:r>
              <a:rPr lang="cs-CZ" altLang="cs-CZ" sz="1800" dirty="0"/>
              <a:t>             </a:t>
            </a:r>
            <a:r>
              <a:rPr lang="cs-CZ" altLang="cs-CZ" sz="1800" b="1" dirty="0">
                <a:solidFill>
                  <a:srgbClr val="FF0000"/>
                </a:solidFill>
              </a:rPr>
              <a:t>Edward </a:t>
            </a:r>
            <a:r>
              <a:rPr lang="cs-CZ" altLang="cs-CZ" sz="1800" b="1" dirty="0" err="1">
                <a:solidFill>
                  <a:srgbClr val="FF0000"/>
                </a:solidFill>
              </a:rPr>
              <a:t>Burnett</a:t>
            </a:r>
            <a:r>
              <a:rPr lang="cs-CZ" altLang="cs-CZ" sz="1800" b="1" dirty="0">
                <a:solidFill>
                  <a:srgbClr val="FF0000"/>
                </a:solidFill>
              </a:rPr>
              <a:t> </a:t>
            </a:r>
            <a:r>
              <a:rPr lang="cs-CZ" altLang="cs-CZ" sz="1800" b="1" dirty="0" err="1">
                <a:solidFill>
                  <a:srgbClr val="FF0000"/>
                </a:solidFill>
              </a:rPr>
              <a:t>Tylor</a:t>
            </a:r>
            <a:r>
              <a:rPr lang="cs-CZ" altLang="cs-CZ" sz="1800" dirty="0">
                <a:solidFill>
                  <a:srgbClr val="FF0000"/>
                </a:solidFill>
              </a:rPr>
              <a:t> </a:t>
            </a:r>
            <a:r>
              <a:rPr lang="cs-CZ" altLang="cs-CZ" sz="1800" dirty="0"/>
              <a:t>(1832–1917)  –  britský antropolog </a:t>
            </a:r>
          </a:p>
          <a:p>
            <a:pPr eaLnBrk="1" hangingPunct="1">
              <a:buFontTx/>
              <a:buNone/>
              <a:defRPr/>
            </a:pPr>
            <a:r>
              <a:rPr lang="cs-CZ" altLang="cs-CZ" sz="1800" dirty="0"/>
              <a:t>                                                                             – </a:t>
            </a:r>
            <a:r>
              <a:rPr lang="cs-CZ" altLang="cs-CZ" sz="1800" b="1" dirty="0"/>
              <a:t>1871:   archeologickou kulturu </a:t>
            </a:r>
            <a:r>
              <a:rPr lang="cs-CZ" altLang="cs-CZ" sz="1800" dirty="0"/>
              <a:t>definoval jako systém všeho, co si člověk </a:t>
            </a:r>
          </a:p>
          <a:p>
            <a:pPr eaLnBrk="1" hangingPunct="1">
              <a:buFontTx/>
              <a:buNone/>
              <a:defRPr/>
            </a:pPr>
            <a:r>
              <a:rPr lang="cs-CZ" altLang="cs-CZ" sz="1800" dirty="0"/>
              <a:t>                                                                                              osvojuje jako člen určité společnosti </a:t>
            </a:r>
          </a:p>
          <a:p>
            <a:pPr eaLnBrk="1" hangingPunct="1">
              <a:buFontTx/>
              <a:buNone/>
              <a:defRPr/>
            </a:pPr>
            <a:r>
              <a:rPr lang="cs-CZ" altLang="cs-CZ" sz="1800" dirty="0"/>
              <a:t>                                                                                              (jazyk, vědění, náboženství, umění, právo) </a:t>
            </a:r>
          </a:p>
          <a:p>
            <a:pPr eaLnBrk="1" hangingPunct="1">
              <a:buFontTx/>
              <a:buNone/>
              <a:defRPr/>
            </a:pPr>
            <a:endParaRPr lang="cs-CZ" altLang="cs-CZ" sz="1800" dirty="0"/>
          </a:p>
          <a:p>
            <a:pPr eaLnBrk="1" hangingPunct="1">
              <a:buFontTx/>
              <a:buNone/>
              <a:defRPr/>
            </a:pPr>
            <a:r>
              <a:rPr lang="cs-CZ" altLang="cs-CZ" sz="1800" dirty="0"/>
              <a:t>            </a:t>
            </a:r>
          </a:p>
          <a:p>
            <a:pPr eaLnBrk="1" hangingPunct="1">
              <a:buFontTx/>
              <a:buNone/>
              <a:defRPr/>
            </a:pPr>
            <a:endParaRPr lang="cs-CZ" altLang="cs-CZ" sz="1800" dirty="0"/>
          </a:p>
          <a:p>
            <a:pPr eaLnBrk="1" hangingPunct="1">
              <a:buFontTx/>
              <a:buNone/>
              <a:defRPr/>
            </a:pPr>
            <a:endParaRPr lang="cs-CZ" altLang="cs-CZ" sz="1800" dirty="0"/>
          </a:p>
        </p:txBody>
      </p:sp>
    </p:spTree>
    <p:extLst>
      <p:ext uri="{BB962C8B-B14F-4D97-AF65-F5344CB8AC3E}">
        <p14:creationId xmlns:p14="http://schemas.microsoft.com/office/powerpoint/2010/main" val="91499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idx="1"/>
          </p:nvPr>
        </p:nvSpPr>
        <p:spPr>
          <a:xfrm>
            <a:off x="400693" y="688369"/>
            <a:ext cx="11791308" cy="6432867"/>
          </a:xfrm>
          <a:extLst>
            <a:ext uri="{909E8E84-426E-40DD-AFC4-6F175D3DCCD1}">
              <a14:hiddenFill xmlns:a14="http://schemas.microsoft.com/office/drawing/2010/main">
                <a:solidFill>
                  <a:srgbClr val="663300"/>
                </a:solidFill>
              </a14:hiddenFill>
            </a:ext>
          </a:extLst>
        </p:spPr>
        <p:txBody>
          <a:bodyPr>
            <a:normAutofit/>
          </a:bodyPr>
          <a:lstStyle/>
          <a:p>
            <a:pPr>
              <a:buFontTx/>
              <a:buNone/>
              <a:defRPr/>
            </a:pPr>
            <a:endParaRPr lang="cs-CZ" altLang="cs-CZ" sz="2000" dirty="0"/>
          </a:p>
          <a:p>
            <a:pPr>
              <a:buFontTx/>
              <a:buNone/>
              <a:defRPr/>
            </a:pPr>
            <a:r>
              <a:rPr lang="cs-CZ" altLang="cs-CZ" sz="1800" b="1" u="sng" dirty="0">
                <a:solidFill>
                  <a:srgbClr val="FF0000"/>
                </a:solidFill>
              </a:rPr>
              <a:t>Christian </a:t>
            </a:r>
            <a:r>
              <a:rPr lang="cs-CZ" altLang="cs-CZ" sz="1800" b="1" u="sng" dirty="0" err="1">
                <a:solidFill>
                  <a:srgbClr val="FF0000"/>
                </a:solidFill>
              </a:rPr>
              <a:t>Thomsen</a:t>
            </a:r>
            <a:r>
              <a:rPr lang="cs-CZ" altLang="cs-CZ" sz="1800" b="1" u="sng" dirty="0">
                <a:solidFill>
                  <a:srgbClr val="FF0000"/>
                </a:solidFill>
              </a:rPr>
              <a:t>  </a:t>
            </a:r>
            <a:r>
              <a:rPr lang="cs-CZ" altLang="cs-CZ" sz="1800" dirty="0"/>
              <a:t>(1788–1865)  –  vedoucí prehistorických sbírek Národního muzea v Kodani</a:t>
            </a:r>
          </a:p>
          <a:p>
            <a:pPr>
              <a:buFontTx/>
              <a:buNone/>
              <a:defRPr/>
            </a:pPr>
            <a:r>
              <a:rPr lang="cs-CZ" altLang="cs-CZ" sz="1800" dirty="0"/>
              <a:t>                                                            –  1819:  periodizace pravěku:  </a:t>
            </a:r>
            <a:r>
              <a:rPr lang="cs-CZ" sz="1800" dirty="0"/>
              <a:t>doba kamenná, bronzová a železná</a:t>
            </a:r>
            <a:endParaRPr lang="cs-CZ" altLang="cs-CZ" sz="1800" dirty="0"/>
          </a:p>
          <a:p>
            <a:pPr>
              <a:buFontTx/>
              <a:buNone/>
              <a:defRPr/>
            </a:pPr>
            <a:endParaRPr lang="cs-CZ" altLang="cs-CZ" sz="1800" b="1" u="sng" dirty="0">
              <a:solidFill>
                <a:srgbClr val="FF0000"/>
              </a:solidFill>
            </a:endParaRPr>
          </a:p>
          <a:p>
            <a:pPr>
              <a:buFontTx/>
              <a:buNone/>
              <a:defRPr/>
            </a:pPr>
            <a:r>
              <a:rPr lang="cs-CZ" altLang="cs-CZ" sz="1800" b="1" u="sng" dirty="0">
                <a:solidFill>
                  <a:srgbClr val="FF0000"/>
                </a:solidFill>
              </a:rPr>
              <a:t>Oskar </a:t>
            </a:r>
            <a:r>
              <a:rPr lang="cs-CZ" altLang="cs-CZ" sz="1800" b="1" u="sng" dirty="0" err="1">
                <a:solidFill>
                  <a:srgbClr val="FF0000"/>
                </a:solidFill>
              </a:rPr>
              <a:t>Montelius</a:t>
            </a:r>
            <a:r>
              <a:rPr lang="cs-CZ" altLang="cs-CZ" sz="1800" dirty="0">
                <a:solidFill>
                  <a:srgbClr val="FF0000"/>
                </a:solidFill>
              </a:rPr>
              <a:t> </a:t>
            </a:r>
            <a:r>
              <a:rPr lang="cs-CZ" altLang="cs-CZ" sz="1800" dirty="0"/>
              <a:t>(1843–1921)  –  1880:  propracoval typologickou metodu, v níž propojil archeologické nálezy </a:t>
            </a:r>
          </a:p>
          <a:p>
            <a:pPr>
              <a:buFontTx/>
              <a:buNone/>
              <a:defRPr/>
            </a:pPr>
            <a:r>
              <a:rPr lang="cs-CZ" altLang="cs-CZ" sz="1800" dirty="0"/>
              <a:t>                                                            do jednoho chronologického systému </a:t>
            </a:r>
            <a:endParaRPr lang="cs-CZ" altLang="cs-CZ" sz="1800" b="1" dirty="0">
              <a:solidFill>
                <a:srgbClr val="FF0000"/>
              </a:solidFill>
            </a:endParaRPr>
          </a:p>
          <a:p>
            <a:pPr>
              <a:defRPr/>
            </a:pPr>
            <a:endParaRPr lang="cs-CZ" altLang="cs-CZ" sz="1800" b="1" dirty="0">
              <a:solidFill>
                <a:srgbClr val="FF0000"/>
              </a:solidFill>
            </a:endParaRPr>
          </a:p>
          <a:p>
            <a:pPr>
              <a:defRPr/>
            </a:pPr>
            <a:r>
              <a:rPr lang="cs-CZ" altLang="cs-CZ" sz="1800" b="1" dirty="0"/>
              <a:t>Typologická metoda  </a:t>
            </a:r>
            <a:r>
              <a:rPr lang="cs-CZ" altLang="cs-CZ" sz="1800" dirty="0"/>
              <a:t>–</a:t>
            </a:r>
            <a:r>
              <a:rPr lang="cs-CZ" altLang="cs-CZ" sz="1800" b="1" dirty="0"/>
              <a:t>  </a:t>
            </a:r>
            <a:r>
              <a:rPr lang="cs-CZ" altLang="cs-CZ" sz="1800" dirty="0"/>
              <a:t>koncepce</a:t>
            </a:r>
            <a:r>
              <a:rPr lang="cs-CZ" altLang="cs-CZ" sz="1800" b="1" dirty="0"/>
              <a:t> </a:t>
            </a:r>
            <a:r>
              <a:rPr lang="cs-CZ" altLang="cs-CZ" sz="1800" dirty="0"/>
              <a:t>archeologické kultury:</a:t>
            </a:r>
            <a:r>
              <a:rPr lang="cs-CZ" altLang="cs-CZ" sz="1800" b="1" dirty="0"/>
              <a:t>  </a:t>
            </a:r>
            <a:r>
              <a:rPr lang="cs-CZ" altLang="cs-CZ" sz="1800" dirty="0"/>
              <a:t>artefakty se vyvíjí v čase a prostoru  </a:t>
            </a:r>
          </a:p>
          <a:p>
            <a:pPr marL="0" indent="0">
              <a:buNone/>
              <a:defRPr/>
            </a:pPr>
            <a:r>
              <a:rPr lang="cs-CZ" altLang="cs-CZ" sz="1800" dirty="0"/>
              <a:t>                                          –   morfologické a technologické změny hmotných památek, které se vyvíjely </a:t>
            </a:r>
          </a:p>
          <a:p>
            <a:pPr marL="0" indent="0">
              <a:buNone/>
              <a:defRPr/>
            </a:pPr>
            <a:r>
              <a:rPr lang="cs-CZ" altLang="cs-CZ" sz="1800" dirty="0"/>
              <a:t>                                               od jednodušších ke složitějším, od méně účelných k dokonalejším </a:t>
            </a:r>
          </a:p>
          <a:p>
            <a:pPr marL="0" indent="0">
              <a:buNone/>
              <a:defRPr/>
            </a:pPr>
            <a:r>
              <a:rPr lang="cs-CZ" altLang="cs-CZ" sz="1800" dirty="0"/>
              <a:t>                                          –  </a:t>
            </a:r>
            <a:r>
              <a:rPr lang="cs-CZ" altLang="cs-CZ" sz="1800" b="1" dirty="0"/>
              <a:t>typologické řady:  </a:t>
            </a:r>
            <a:r>
              <a:rPr lang="cs-CZ" altLang="cs-CZ" sz="1800" dirty="0"/>
              <a:t>klasifikace předmětů na základě stratigrafie </a:t>
            </a:r>
          </a:p>
          <a:p>
            <a:pPr marL="0" indent="0">
              <a:buNone/>
              <a:defRPr/>
            </a:pPr>
            <a:r>
              <a:rPr lang="cs-CZ" altLang="cs-CZ" sz="1800" dirty="0"/>
              <a:t>                                          –  </a:t>
            </a:r>
            <a:r>
              <a:rPr lang="cs-CZ" altLang="cs-CZ" sz="1800" b="1" dirty="0"/>
              <a:t>uzavřené nálezové celky:  </a:t>
            </a:r>
            <a:r>
              <a:rPr lang="cs-CZ" altLang="cs-CZ" sz="1800" dirty="0"/>
              <a:t>soubory předmětů, které byly uloženy do země ve stejném</a:t>
            </a:r>
          </a:p>
          <a:p>
            <a:pPr marL="0" indent="0">
              <a:buNone/>
              <a:defRPr/>
            </a:pPr>
            <a:r>
              <a:rPr lang="cs-CZ" altLang="cs-CZ" sz="1800" dirty="0"/>
              <a:t>                                                                                             čase (výbava hrobu, depoty)</a:t>
            </a:r>
          </a:p>
          <a:p>
            <a:pPr>
              <a:buFontTx/>
              <a:buNone/>
              <a:defRPr/>
            </a:pPr>
            <a:r>
              <a:rPr lang="cs-CZ" altLang="cs-CZ" sz="1800" dirty="0"/>
              <a:t>     </a:t>
            </a:r>
          </a:p>
          <a:p>
            <a:pPr>
              <a:buFontTx/>
              <a:buNone/>
              <a:defRPr/>
            </a:pPr>
            <a:r>
              <a:rPr lang="cs-CZ" altLang="cs-CZ" sz="1800" b="1" dirty="0"/>
              <a:t>     </a:t>
            </a:r>
            <a:r>
              <a:rPr lang="cs-CZ" altLang="cs-CZ" sz="1800" b="1" u="sng" dirty="0">
                <a:solidFill>
                  <a:srgbClr val="FF0000"/>
                </a:solidFill>
              </a:rPr>
              <a:t>Eduard </a:t>
            </a:r>
            <a:r>
              <a:rPr lang="cs-CZ" altLang="cs-CZ" sz="1800" b="1" u="sng" dirty="0" err="1">
                <a:solidFill>
                  <a:srgbClr val="FF0000"/>
                </a:solidFill>
              </a:rPr>
              <a:t>Meyer</a:t>
            </a:r>
            <a:r>
              <a:rPr lang="cs-CZ" altLang="cs-CZ" sz="1800" dirty="0">
                <a:solidFill>
                  <a:srgbClr val="FF0000"/>
                </a:solidFill>
              </a:rPr>
              <a:t> </a:t>
            </a:r>
            <a:r>
              <a:rPr lang="cs-CZ" altLang="cs-CZ" sz="1800" dirty="0"/>
              <a:t>(1855–1930)  – poprvé v historických vědách psal o egyptské, řecké, trójské, mykénské </a:t>
            </a:r>
          </a:p>
          <a:p>
            <a:pPr>
              <a:buFontTx/>
              <a:buNone/>
              <a:defRPr/>
            </a:pPr>
            <a:r>
              <a:rPr lang="cs-CZ" altLang="cs-CZ" sz="1800" dirty="0"/>
              <a:t>                                                           a antické kultuře</a:t>
            </a:r>
          </a:p>
          <a:p>
            <a:pPr>
              <a:buFontTx/>
              <a:buNone/>
              <a:defRPr/>
            </a:pPr>
            <a:endParaRPr lang="cs-CZ" altLang="cs-CZ" sz="1800" dirty="0"/>
          </a:p>
          <a:p>
            <a:pPr>
              <a:buFontTx/>
              <a:buNone/>
              <a:defRPr/>
            </a:pPr>
            <a:endParaRPr lang="cs-CZ" altLang="cs-CZ" sz="1800" dirty="0"/>
          </a:p>
        </p:txBody>
      </p:sp>
    </p:spTree>
    <p:extLst>
      <p:ext uri="{BB962C8B-B14F-4D97-AF65-F5344CB8AC3E}">
        <p14:creationId xmlns:p14="http://schemas.microsoft.com/office/powerpoint/2010/main" val="101403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803564" y="404814"/>
            <a:ext cx="11388435" cy="6735725"/>
          </a:xfrm>
        </p:spPr>
        <p:txBody>
          <a:bodyPr>
            <a:normAutofit/>
          </a:bodyPr>
          <a:lstStyle/>
          <a:p>
            <a:pPr>
              <a:buFontTx/>
              <a:buNone/>
            </a:pPr>
            <a:endParaRPr lang="cs-CZ" altLang="cs-CZ" sz="2400" b="1" dirty="0">
              <a:solidFill>
                <a:srgbClr val="FF0000"/>
              </a:solidFill>
            </a:endParaRPr>
          </a:p>
          <a:p>
            <a:r>
              <a:rPr lang="cs-CZ" altLang="cs-CZ" sz="2000" b="1" u="sng" dirty="0"/>
              <a:t>Antropologický difuzionismus:</a:t>
            </a:r>
            <a:r>
              <a:rPr lang="cs-CZ" altLang="cs-CZ" sz="2000" dirty="0"/>
              <a:t>     otázka kulturních změn</a:t>
            </a:r>
          </a:p>
          <a:p>
            <a:pPr>
              <a:buFontTx/>
              <a:buNone/>
            </a:pPr>
            <a:endParaRPr lang="cs-CZ" altLang="cs-CZ" sz="2000" dirty="0"/>
          </a:p>
          <a:p>
            <a:pPr>
              <a:spcBef>
                <a:spcPts val="0"/>
              </a:spcBef>
              <a:buFontTx/>
              <a:buNone/>
            </a:pPr>
            <a:r>
              <a:rPr lang="cs-CZ" altLang="cs-CZ" sz="2000" dirty="0"/>
              <a:t>     –  původ kulturních inovací a hledal v jejich šíření </a:t>
            </a:r>
          </a:p>
          <a:p>
            <a:pPr>
              <a:spcBef>
                <a:spcPts val="0"/>
              </a:spcBef>
              <a:buFontTx/>
              <a:buNone/>
            </a:pPr>
            <a:endParaRPr lang="cs-CZ" altLang="cs-CZ" sz="2000" dirty="0"/>
          </a:p>
          <a:p>
            <a:pPr>
              <a:spcBef>
                <a:spcPts val="0"/>
              </a:spcBef>
              <a:buFontTx/>
              <a:buNone/>
            </a:pPr>
            <a:r>
              <a:rPr lang="cs-CZ" altLang="cs-CZ" sz="2000" dirty="0"/>
              <a:t>     –  veškeré změny v materiální kultuře vysvětloval působením cizích vlivů („ex oriente lux“)</a:t>
            </a:r>
          </a:p>
          <a:p>
            <a:pPr>
              <a:spcBef>
                <a:spcPts val="0"/>
              </a:spcBef>
              <a:buFontTx/>
              <a:buNone/>
            </a:pPr>
            <a:endParaRPr lang="cs-CZ" altLang="cs-CZ" sz="2000" dirty="0"/>
          </a:p>
          <a:p>
            <a:pPr>
              <a:spcBef>
                <a:spcPts val="0"/>
              </a:spcBef>
              <a:buFontTx/>
              <a:buNone/>
            </a:pPr>
            <a:endParaRPr lang="cs-CZ" altLang="cs-CZ" sz="2000" dirty="0"/>
          </a:p>
          <a:p>
            <a:pPr>
              <a:spcBef>
                <a:spcPts val="0"/>
              </a:spcBef>
              <a:buFontTx/>
              <a:buNone/>
            </a:pPr>
            <a:r>
              <a:rPr lang="cs-CZ" altLang="cs-CZ" sz="2000" dirty="0"/>
              <a:t>        </a:t>
            </a:r>
            <a:r>
              <a:rPr lang="cs-CZ" altLang="cs-CZ" sz="2000" b="1" u="sng" dirty="0">
                <a:solidFill>
                  <a:srgbClr val="FF0000"/>
                </a:solidFill>
              </a:rPr>
              <a:t>Friedrich </a:t>
            </a:r>
            <a:r>
              <a:rPr lang="cs-CZ" altLang="cs-CZ" sz="2000" b="1" u="sng" dirty="0" err="1">
                <a:solidFill>
                  <a:srgbClr val="FF0000"/>
                </a:solidFill>
              </a:rPr>
              <a:t>Ratzel</a:t>
            </a:r>
            <a:r>
              <a:rPr lang="cs-CZ" altLang="cs-CZ" sz="2000" dirty="0">
                <a:solidFill>
                  <a:srgbClr val="FF0000"/>
                </a:solidFill>
              </a:rPr>
              <a:t> </a:t>
            </a:r>
            <a:r>
              <a:rPr lang="cs-CZ" altLang="cs-CZ" sz="2000" dirty="0"/>
              <a:t>(1844–1901)  –  artefakty mají původ v jedné oblasti, kterou je nutno identifikovat      </a:t>
            </a:r>
          </a:p>
          <a:p>
            <a:pPr>
              <a:spcBef>
                <a:spcPts val="0"/>
              </a:spcBef>
              <a:buFontTx/>
              <a:buNone/>
            </a:pPr>
            <a:r>
              <a:rPr lang="cs-CZ" altLang="cs-CZ" sz="2000" dirty="0"/>
              <a:t>                                            </a:t>
            </a:r>
          </a:p>
          <a:p>
            <a:pPr>
              <a:spcBef>
                <a:spcPts val="0"/>
              </a:spcBef>
              <a:buFontTx/>
              <a:buNone/>
            </a:pPr>
            <a:endParaRPr lang="cs-CZ" altLang="cs-CZ" sz="2000" dirty="0"/>
          </a:p>
          <a:p>
            <a:pPr>
              <a:spcBef>
                <a:spcPts val="0"/>
              </a:spcBef>
              <a:buFontTx/>
              <a:buNone/>
            </a:pPr>
            <a:r>
              <a:rPr lang="cs-CZ" altLang="cs-CZ" sz="2000" dirty="0"/>
              <a:t>        </a:t>
            </a:r>
            <a:r>
              <a:rPr lang="cs-CZ" altLang="cs-CZ" sz="2000" b="1" u="sng" dirty="0">
                <a:solidFill>
                  <a:srgbClr val="FF0000"/>
                </a:solidFill>
              </a:rPr>
              <a:t>Franz </a:t>
            </a:r>
            <a:r>
              <a:rPr lang="cs-CZ" altLang="cs-CZ" sz="2000" b="1" u="sng" dirty="0" err="1">
                <a:solidFill>
                  <a:srgbClr val="FF0000"/>
                </a:solidFill>
              </a:rPr>
              <a:t>Boas</a:t>
            </a:r>
            <a:r>
              <a:rPr lang="cs-CZ" altLang="cs-CZ" sz="2000" dirty="0">
                <a:solidFill>
                  <a:srgbClr val="FF0000"/>
                </a:solidFill>
              </a:rPr>
              <a:t> </a:t>
            </a:r>
            <a:r>
              <a:rPr lang="cs-CZ" altLang="cs-CZ" sz="2000" dirty="0"/>
              <a:t>(1858–1942)  –  kodifikoval doktríny:</a:t>
            </a:r>
          </a:p>
          <a:p>
            <a:pPr>
              <a:spcBef>
                <a:spcPts val="0"/>
              </a:spcBef>
              <a:buFontTx/>
              <a:buNone/>
            </a:pPr>
            <a:endParaRPr lang="cs-CZ" altLang="cs-CZ" sz="2000" dirty="0"/>
          </a:p>
          <a:p>
            <a:pPr>
              <a:spcBef>
                <a:spcPts val="0"/>
              </a:spcBef>
              <a:buFontTx/>
              <a:buNone/>
            </a:pPr>
            <a:r>
              <a:rPr lang="cs-CZ" altLang="cs-CZ" sz="2000" dirty="0"/>
              <a:t>                                                         a) kulturního relativismu:   stupeň vývoje kultur nelze mechanicky srovnávat </a:t>
            </a:r>
          </a:p>
          <a:p>
            <a:pPr>
              <a:spcBef>
                <a:spcPts val="0"/>
              </a:spcBef>
              <a:buFontTx/>
              <a:buNone/>
            </a:pPr>
            <a:r>
              <a:rPr lang="cs-CZ" altLang="cs-CZ" sz="2000" dirty="0"/>
              <a:t>                                                                                                          kvůli symbolické váze a prestiži, která určuje,</a:t>
            </a:r>
          </a:p>
          <a:p>
            <a:pPr>
              <a:spcBef>
                <a:spcPts val="0"/>
              </a:spcBef>
              <a:buFontTx/>
              <a:buNone/>
            </a:pPr>
            <a:r>
              <a:rPr lang="cs-CZ" altLang="cs-CZ" sz="2000" dirty="0"/>
              <a:t>                                                                                                          jestli bude kultura přijata a šířena </a:t>
            </a:r>
          </a:p>
          <a:p>
            <a:pPr>
              <a:spcBef>
                <a:spcPts val="0"/>
              </a:spcBef>
              <a:buFontTx/>
              <a:buNone/>
            </a:pPr>
            <a:endParaRPr lang="cs-CZ" altLang="cs-CZ" sz="2000" dirty="0"/>
          </a:p>
          <a:p>
            <a:pPr>
              <a:spcBef>
                <a:spcPts val="0"/>
              </a:spcBef>
              <a:buFontTx/>
              <a:buNone/>
            </a:pPr>
            <a:r>
              <a:rPr lang="cs-CZ" altLang="cs-CZ" sz="2000" dirty="0"/>
              <a:t>                                                          b) historického partikularismu:  každá kultura je výsledkem unikátního </a:t>
            </a:r>
          </a:p>
          <a:p>
            <a:pPr>
              <a:spcBef>
                <a:spcPts val="0"/>
              </a:spcBef>
              <a:buFontTx/>
              <a:buNone/>
            </a:pPr>
            <a:r>
              <a:rPr lang="cs-CZ" altLang="cs-CZ" sz="2000" dirty="0"/>
              <a:t>                                                                                                                    vývoje v určitém čase a prostoru </a:t>
            </a:r>
          </a:p>
          <a:p>
            <a:pPr>
              <a:spcBef>
                <a:spcPts val="0"/>
              </a:spcBef>
              <a:buFontTx/>
              <a:buNone/>
            </a:pPr>
            <a:r>
              <a:rPr lang="cs-CZ" altLang="cs-CZ" sz="2000" dirty="0"/>
              <a:t>                                                      </a:t>
            </a:r>
          </a:p>
        </p:txBody>
      </p:sp>
    </p:spTree>
    <p:extLst>
      <p:ext uri="{BB962C8B-B14F-4D97-AF65-F5344CB8AC3E}">
        <p14:creationId xmlns:p14="http://schemas.microsoft.com/office/powerpoint/2010/main" val="62315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4294967295"/>
          </p:nvPr>
        </p:nvSpPr>
        <p:spPr>
          <a:xfrm>
            <a:off x="1052946" y="1413164"/>
            <a:ext cx="10986654" cy="5715000"/>
          </a:xfrm>
        </p:spPr>
        <p:txBody>
          <a:bodyPr/>
          <a:lstStyle/>
          <a:p>
            <a:pPr eaLnBrk="1" hangingPunct="1">
              <a:defRPr/>
            </a:pPr>
            <a:r>
              <a:rPr lang="cs-CZ" altLang="cs-CZ" sz="2000" b="1" dirty="0"/>
              <a:t>Antropologické hledisko:</a:t>
            </a:r>
          </a:p>
          <a:p>
            <a:pPr marL="0" indent="0" eaLnBrk="1" hangingPunct="1">
              <a:buNone/>
              <a:defRPr/>
            </a:pPr>
            <a:r>
              <a:rPr lang="cs-CZ" altLang="cs-CZ" sz="2000" b="1" dirty="0"/>
              <a:t>    </a:t>
            </a:r>
            <a:r>
              <a:rPr lang="cs-CZ" altLang="cs-CZ" sz="2000" dirty="0"/>
              <a:t> –  neomezuje se pouze na hodnoty, které kultivují a humanizují člověka, ale zahrnuje všechny </a:t>
            </a:r>
          </a:p>
          <a:p>
            <a:pPr marL="0" indent="0" eaLnBrk="1" hangingPunct="1">
              <a:buNone/>
              <a:defRPr/>
            </a:pPr>
            <a:r>
              <a:rPr lang="cs-CZ" altLang="cs-CZ" sz="2000" dirty="0"/>
              <a:t>         produkty lidské činnosti, jejichž prostřednictvím se člověk adaptoval na vnější prostředí </a:t>
            </a:r>
          </a:p>
          <a:p>
            <a:pPr marL="0" indent="0" eaLnBrk="1" hangingPunct="1">
              <a:buNone/>
              <a:defRPr/>
            </a:pPr>
            <a:r>
              <a:rPr lang="cs-CZ" altLang="cs-CZ" sz="2000" dirty="0"/>
              <a:t>     –  kultura vystupuje jako specifický lidský adaptační nástroj přetváření světa člověkem </a:t>
            </a:r>
          </a:p>
          <a:p>
            <a:pPr eaLnBrk="1" hangingPunct="1">
              <a:defRPr/>
            </a:pPr>
            <a:endParaRPr lang="cs-CZ" altLang="cs-CZ" sz="2000" dirty="0"/>
          </a:p>
          <a:p>
            <a:pPr eaLnBrk="1" hangingPunct="1">
              <a:defRPr/>
            </a:pPr>
            <a:r>
              <a:rPr lang="cs-CZ" altLang="cs-CZ" sz="2000" b="1" dirty="0"/>
              <a:t>Archeologické hledisko: </a:t>
            </a:r>
          </a:p>
          <a:p>
            <a:pPr marL="0" indent="0" eaLnBrk="1" hangingPunct="1">
              <a:buNone/>
              <a:defRPr/>
            </a:pPr>
            <a:r>
              <a:rPr lang="cs-CZ" altLang="cs-CZ" sz="2000" b="1" dirty="0"/>
              <a:t>   </a:t>
            </a:r>
            <a:r>
              <a:rPr lang="cs-CZ" altLang="cs-CZ" sz="2000" dirty="0"/>
              <a:t> –  chápe kulturu jako pravidelně se opakující soustavu artefaktů, které reprezentují určitou skupinu </a:t>
            </a:r>
          </a:p>
          <a:p>
            <a:pPr marL="0" indent="0" eaLnBrk="1" hangingPunct="1">
              <a:buNone/>
              <a:defRPr/>
            </a:pPr>
            <a:r>
              <a:rPr lang="cs-CZ" altLang="cs-CZ" sz="2000" dirty="0"/>
              <a:t>         aktivit, realizovaných v určitém čase a na určitém místě.</a:t>
            </a:r>
          </a:p>
          <a:p>
            <a:pPr eaLnBrk="1" hangingPunct="1">
              <a:defRPr/>
            </a:pPr>
            <a:endParaRPr lang="cs-CZ" altLang="cs-CZ" sz="2000" dirty="0"/>
          </a:p>
          <a:p>
            <a:pPr eaLnBrk="1" hangingPunct="1">
              <a:defRPr/>
            </a:pPr>
            <a:r>
              <a:rPr lang="cs-CZ" altLang="cs-CZ" sz="2000" b="1" dirty="0"/>
              <a:t>20. léta 20. stol</a:t>
            </a:r>
            <a:r>
              <a:rPr lang="cs-CZ" altLang="cs-CZ" sz="2000" dirty="0"/>
              <a:t>.  –   v archeologickém smyslu byla idea kultury pevně definována:</a:t>
            </a:r>
          </a:p>
          <a:p>
            <a:pPr marL="0" indent="0">
              <a:buNone/>
              <a:defRPr/>
            </a:pPr>
            <a:r>
              <a:rPr lang="cs-CZ" altLang="cs-CZ" sz="2000" dirty="0"/>
              <a:t>                                         </a:t>
            </a:r>
            <a:r>
              <a:rPr lang="cs-CZ" altLang="cs-CZ" sz="2000" b="1" dirty="0"/>
              <a:t>Gustavem </a:t>
            </a:r>
            <a:r>
              <a:rPr lang="cs-CZ" altLang="cs-CZ" sz="2000" b="1" dirty="0" err="1"/>
              <a:t>Kossinou</a:t>
            </a:r>
            <a:r>
              <a:rPr lang="cs-CZ" altLang="cs-CZ" sz="2000" b="1" dirty="0"/>
              <a:t> (1858−1931)</a:t>
            </a:r>
          </a:p>
          <a:p>
            <a:pPr marL="0" indent="0">
              <a:buNone/>
              <a:defRPr/>
            </a:pPr>
            <a:r>
              <a:rPr lang="cs-CZ" altLang="cs-CZ" sz="2000" b="1" dirty="0"/>
              <a:t>                                          </a:t>
            </a:r>
            <a:r>
              <a:rPr lang="cs-CZ" altLang="cs-CZ" sz="2000" b="1" dirty="0" err="1"/>
              <a:t>Gordonem</a:t>
            </a:r>
            <a:r>
              <a:rPr lang="cs-CZ" altLang="cs-CZ" sz="2000" dirty="0"/>
              <a:t> </a:t>
            </a:r>
            <a:r>
              <a:rPr lang="cs-CZ" altLang="cs-CZ" sz="2000" b="1" dirty="0" err="1"/>
              <a:t>Childem</a:t>
            </a:r>
            <a:r>
              <a:rPr lang="cs-CZ" altLang="cs-CZ" sz="2000" dirty="0"/>
              <a:t> (1892-1957)</a:t>
            </a:r>
          </a:p>
          <a:p>
            <a:pPr marL="0" indent="0">
              <a:buNone/>
              <a:defRPr/>
            </a:pPr>
            <a:endParaRPr lang="cs-CZ" altLang="cs-CZ" sz="2000" dirty="0">
              <a:solidFill>
                <a:srgbClr val="FF0000"/>
              </a:solidFill>
            </a:endParaRPr>
          </a:p>
          <a:p>
            <a:pPr eaLnBrk="1" hangingPunct="1">
              <a:buFontTx/>
              <a:buNone/>
              <a:defRPr/>
            </a:pPr>
            <a:endParaRPr lang="cs-CZ" altLang="cs-CZ" sz="1800" dirty="0"/>
          </a:p>
          <a:p>
            <a:pPr eaLnBrk="1" hangingPunct="1">
              <a:defRPr/>
            </a:pPr>
            <a:endParaRPr lang="cs-CZ" altLang="cs-CZ" sz="2000" dirty="0"/>
          </a:p>
          <a:p>
            <a:pPr eaLnBrk="1" hangingPunct="1">
              <a:defRPr/>
            </a:pPr>
            <a:endParaRPr lang="cs-CZ" altLang="cs-CZ" sz="2000" dirty="0"/>
          </a:p>
          <a:p>
            <a:pPr eaLnBrk="1" hangingPunct="1">
              <a:buFontTx/>
              <a:buNone/>
              <a:defRPr/>
            </a:pPr>
            <a:endParaRPr lang="cs-CZ" altLang="cs-CZ" sz="1800" dirty="0"/>
          </a:p>
          <a:p>
            <a:pPr eaLnBrk="1" hangingPunct="1">
              <a:buFontTx/>
              <a:buNone/>
              <a:defRPr/>
            </a:pPr>
            <a:endParaRPr lang="cs-CZ" altLang="cs-CZ" sz="1800" dirty="0"/>
          </a:p>
          <a:p>
            <a:pPr eaLnBrk="1" hangingPunct="1">
              <a:defRPr/>
            </a:pPr>
            <a:endParaRPr lang="cs-CZ" altLang="cs-CZ" sz="2000" dirty="0"/>
          </a:p>
          <a:p>
            <a:pPr eaLnBrk="1" hangingPunct="1">
              <a:buFontTx/>
              <a:buNone/>
              <a:defRPr/>
            </a:pPr>
            <a:endParaRPr lang="cs-CZ" altLang="cs-CZ" sz="2000" dirty="0"/>
          </a:p>
          <a:p>
            <a:pPr eaLnBrk="1" hangingPunct="1">
              <a:buFontTx/>
              <a:buNone/>
              <a:defRPr/>
            </a:pPr>
            <a:endParaRPr lang="cs-CZ" altLang="cs-CZ" sz="2000" dirty="0"/>
          </a:p>
        </p:txBody>
      </p:sp>
      <p:sp>
        <p:nvSpPr>
          <p:cNvPr id="11267" name="Rectangle 3"/>
          <p:cNvSpPr>
            <a:spLocks noChangeArrowheads="1"/>
          </p:cNvSpPr>
          <p:nvPr/>
        </p:nvSpPr>
        <p:spPr bwMode="auto">
          <a:xfrm>
            <a:off x="1981200" y="27016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b="1" dirty="0">
                <a:solidFill>
                  <a:srgbClr val="FF0000"/>
                </a:solidFill>
              </a:rPr>
              <a:t>Archeologická kultura</a:t>
            </a:r>
            <a:br>
              <a:rPr lang="cs-CZ" altLang="cs-CZ" b="1" dirty="0">
                <a:solidFill>
                  <a:schemeClr val="tx2"/>
                </a:solidFill>
              </a:rPr>
            </a:br>
            <a:endParaRPr lang="cs-CZ" altLang="cs-CZ" sz="2000" dirty="0">
              <a:solidFill>
                <a:schemeClr val="tx2"/>
              </a:solidFill>
            </a:endParaRPr>
          </a:p>
        </p:txBody>
      </p:sp>
    </p:spTree>
    <p:extLst>
      <p:ext uri="{BB962C8B-B14F-4D97-AF65-F5344CB8AC3E}">
        <p14:creationId xmlns:p14="http://schemas.microsoft.com/office/powerpoint/2010/main" val="57855611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2892</Words>
  <Application>Microsoft Office PowerPoint</Application>
  <PresentationFormat>Širokoúhlá obrazovka</PresentationFormat>
  <Paragraphs>334</Paragraphs>
  <Slides>23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Calibri</vt:lpstr>
      <vt:lpstr>Calibri Light</vt:lpstr>
      <vt:lpstr>Cambria</vt:lpstr>
      <vt:lpstr>Motiv Office</vt:lpstr>
      <vt:lpstr>Základy archeologie </vt:lpstr>
      <vt:lpstr>                         Různé významy termínu „kultura“</vt:lpstr>
      <vt:lpstr>                                               Kultura                                      (z lat: colere – „pěstovat“)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Nová archeologie </vt:lpstr>
      <vt:lpstr>Prezentace aplikace PowerPoint</vt:lpstr>
      <vt:lpstr>                   Postprocesuální archeologie </vt:lpstr>
      <vt:lpstr>                         Kongitivní archeologie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Událostní paradigma v současné archeologii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archeologie </dc:title>
  <dc:creator>Kuklova</dc:creator>
  <cp:lastModifiedBy>Markéta Tymonová</cp:lastModifiedBy>
  <cp:revision>30</cp:revision>
  <dcterms:created xsi:type="dcterms:W3CDTF">2021-01-30T11:32:50Z</dcterms:created>
  <dcterms:modified xsi:type="dcterms:W3CDTF">2023-03-22T11:56:35Z</dcterms:modified>
</cp:coreProperties>
</file>