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5" r:id="rId3"/>
    <p:sldId id="264" r:id="rId4"/>
    <p:sldId id="270" r:id="rId5"/>
    <p:sldId id="272" r:id="rId6"/>
    <p:sldId id="257" r:id="rId7"/>
    <p:sldId id="261" r:id="rId8"/>
    <p:sldId id="259" r:id="rId9"/>
    <p:sldId id="269" r:id="rId10"/>
    <p:sldId id="325" r:id="rId11"/>
    <p:sldId id="278" r:id="rId12"/>
    <p:sldId id="279" r:id="rId13"/>
    <p:sldId id="323" r:id="rId14"/>
    <p:sldId id="280" r:id="rId15"/>
    <p:sldId id="283" r:id="rId16"/>
    <p:sldId id="285" r:id="rId17"/>
    <p:sldId id="287" r:id="rId18"/>
    <p:sldId id="258" r:id="rId19"/>
    <p:sldId id="292" r:id="rId20"/>
    <p:sldId id="293" r:id="rId21"/>
    <p:sldId id="294" r:id="rId22"/>
    <p:sldId id="297" r:id="rId23"/>
    <p:sldId id="262" r:id="rId24"/>
    <p:sldId id="298" r:id="rId25"/>
    <p:sldId id="263" r:id="rId26"/>
    <p:sldId id="300" r:id="rId27"/>
    <p:sldId id="310" r:id="rId28"/>
    <p:sldId id="305" r:id="rId29"/>
    <p:sldId id="311" r:id="rId30"/>
    <p:sldId id="312" r:id="rId31"/>
    <p:sldId id="313" r:id="rId32"/>
    <p:sldId id="314" r:id="rId33"/>
    <p:sldId id="315" r:id="rId34"/>
    <p:sldId id="317" r:id="rId35"/>
    <p:sldId id="319" r:id="rId36"/>
    <p:sldId id="322" r:id="rId37"/>
    <p:sldId id="316" r:id="rId38"/>
    <p:sldId id="320" r:id="rId39"/>
    <p:sldId id="318" r:id="rId40"/>
    <p:sldId id="321" r:id="rId41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A767BD-5F98-4200-9780-ED6D2F5A08C5}" type="datetimeFigureOut">
              <a:rPr lang="cs-CZ" smtClean="0"/>
              <a:t>29.03.2023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CA4CE-C4B1-4053-8C8E-F8055B08128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621217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A767BD-5F98-4200-9780-ED6D2F5A08C5}" type="datetimeFigureOut">
              <a:rPr lang="cs-CZ" smtClean="0"/>
              <a:t>29.03.2023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CA4CE-C4B1-4053-8C8E-F8055B08128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627230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A767BD-5F98-4200-9780-ED6D2F5A08C5}" type="datetimeFigureOut">
              <a:rPr lang="cs-CZ" smtClean="0"/>
              <a:t>29.03.2023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CA4CE-C4B1-4053-8C8E-F8055B08128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532972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A767BD-5F98-4200-9780-ED6D2F5A08C5}" type="datetimeFigureOut">
              <a:rPr lang="cs-CZ" smtClean="0"/>
              <a:t>29.03.2023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CA4CE-C4B1-4053-8C8E-F8055B08128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473007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A767BD-5F98-4200-9780-ED6D2F5A08C5}" type="datetimeFigureOut">
              <a:rPr lang="cs-CZ" smtClean="0"/>
              <a:t>29.03.2023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CA4CE-C4B1-4053-8C8E-F8055B08128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136909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A767BD-5F98-4200-9780-ED6D2F5A08C5}" type="datetimeFigureOut">
              <a:rPr lang="cs-CZ" smtClean="0"/>
              <a:t>29.03.2023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CA4CE-C4B1-4053-8C8E-F8055B08128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404593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A767BD-5F98-4200-9780-ED6D2F5A08C5}" type="datetimeFigureOut">
              <a:rPr lang="cs-CZ" smtClean="0"/>
              <a:t>29.03.2023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CA4CE-C4B1-4053-8C8E-F8055B08128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070536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A767BD-5F98-4200-9780-ED6D2F5A08C5}" type="datetimeFigureOut">
              <a:rPr lang="cs-CZ" smtClean="0"/>
              <a:t>29.03.2023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CA4CE-C4B1-4053-8C8E-F8055B08128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679613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A767BD-5F98-4200-9780-ED6D2F5A08C5}" type="datetimeFigureOut">
              <a:rPr lang="cs-CZ" smtClean="0"/>
              <a:t>29.03.2023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CA4CE-C4B1-4053-8C8E-F8055B08128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021911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A767BD-5F98-4200-9780-ED6D2F5A08C5}" type="datetimeFigureOut">
              <a:rPr lang="cs-CZ" smtClean="0"/>
              <a:t>29.03.2023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CA4CE-C4B1-4053-8C8E-F8055B08128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469397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A767BD-5F98-4200-9780-ED6D2F5A08C5}" type="datetimeFigureOut">
              <a:rPr lang="cs-CZ" smtClean="0"/>
              <a:t>29.03.2023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CA4CE-C4B1-4053-8C8E-F8055B08128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479688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A767BD-5F98-4200-9780-ED6D2F5A08C5}" type="datetimeFigureOut">
              <a:rPr lang="cs-CZ" smtClean="0"/>
              <a:t>29.03.2023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FCA4CE-C4B1-4053-8C8E-F8055B08128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657073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lidovky.cz/orientace/veda/nas-nejblizsi-pribuzny-orangutan.A090625_082722_ln_veda_mtr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8.png"/><Relationship Id="rId7" Type="http://schemas.openxmlformats.org/officeDocument/2006/relationships/image" Target="../media/image11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g"/><Relationship Id="rId5" Type="http://schemas.openxmlformats.org/officeDocument/2006/relationships/image" Target="../media/image9.jpeg"/><Relationship Id="rId4" Type="http://schemas.microsoft.com/office/2007/relationships/hdphoto" Target="../media/hdphoto1.wdp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g"/><Relationship Id="rId5" Type="http://schemas.openxmlformats.org/officeDocument/2006/relationships/image" Target="../media/image19.png"/><Relationship Id="rId4" Type="http://schemas.openxmlformats.org/officeDocument/2006/relationships/image" Target="../media/image18.e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e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b="1" dirty="0"/>
              <a:t>Základy archeologie</a:t>
            </a:r>
            <a:br>
              <a:rPr lang="cs-CZ" b="1" dirty="0"/>
            </a:b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 dirty="0"/>
          </a:p>
          <a:p>
            <a:r>
              <a:rPr lang="cs-CZ" dirty="0"/>
              <a:t>6.   Paleolit a mezolit, základní koncepce názorů na vznik a vývoj člověka, antropogeneze.</a:t>
            </a:r>
          </a:p>
        </p:txBody>
      </p:sp>
    </p:spTree>
    <p:extLst>
      <p:ext uri="{BB962C8B-B14F-4D97-AF65-F5344CB8AC3E}">
        <p14:creationId xmlns:p14="http://schemas.microsoft.com/office/powerpoint/2010/main" val="37921038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8220AA0-084B-EE34-869E-D5AB00BA33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3160" y="616449"/>
            <a:ext cx="6719298" cy="5560514"/>
          </a:xfrm>
        </p:spPr>
        <p:txBody>
          <a:bodyPr/>
          <a:lstStyle/>
          <a:p>
            <a:endParaRPr lang="cs-CZ" dirty="0"/>
          </a:p>
          <a:p>
            <a:r>
              <a:rPr kumimoji="0" lang="cs-CZ" altLang="cs-CZ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Jeffrey</a:t>
            </a: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Schwarz z University </a:t>
            </a:r>
            <a:r>
              <a:rPr kumimoji="0" lang="cs-CZ" altLang="cs-CZ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of</a:t>
            </a: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Pittsburgh </a:t>
            </a:r>
          </a:p>
          <a:p>
            <a:pPr marL="0" indent="0">
              <a:buNone/>
            </a:pPr>
            <a:r>
              <a:rPr lang="cs-CZ" altLang="cs-CZ" sz="2000" dirty="0"/>
              <a:t>   </a:t>
            </a: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John </a:t>
            </a:r>
            <a:r>
              <a:rPr kumimoji="0" lang="cs-CZ" altLang="cs-CZ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Grehan</a:t>
            </a: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z newyorského Buffalo Museum </a:t>
            </a:r>
            <a:r>
              <a:rPr kumimoji="0" lang="cs-CZ" altLang="cs-CZ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of</a:t>
            </a: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Science</a:t>
            </a:r>
          </a:p>
          <a:p>
            <a:endParaRPr lang="cs-CZ" sz="2000" dirty="0"/>
          </a:p>
          <a:p>
            <a:r>
              <a:rPr lang="cs-CZ" sz="2000" dirty="0"/>
              <a:t>Zvířecí předchůdce člověka:  orangutan</a:t>
            </a:r>
          </a:p>
          <a:p>
            <a:r>
              <a:rPr lang="cs-CZ" sz="2000" dirty="0"/>
              <a:t>Před 13. mil. Let  –   </a:t>
            </a: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orangutanům podobný lidoop žil na území od jihu Afriky přes jižní Evropu po </a:t>
            </a:r>
            <a:r>
              <a:rPr kumimoji="0" lang="cs-CZ" altLang="cs-CZ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jv</a:t>
            </a: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. Asii</a:t>
            </a:r>
            <a:endParaRPr lang="cs-CZ" sz="2000" dirty="0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2F92ADE5-BF86-DA1F-A4D7-D0BCD8CD49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před 13 miliony roků žil orangutanům podobný lidoop na rozsáhlém území sahajícím od jihu Afriky přes jižní Evropu až po jihovýchodní Asii. Z tohoto „</a:t>
            </a:r>
            <a:r>
              <a:rPr kumimoji="0" lang="cs-CZ" altLang="cs-CZ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praorangutana</a:t>
            </a: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“ se vyvinuli předci dalších druhů lidoopů.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Zdroj: </a:t>
            </a: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hlinkClick r:id="rId2"/>
              </a:rPr>
              <a:t>https://www.lidovky.cz/orientace/veda/nas-nejblizsi-pribuzny-orangutan.A090625_082722_ln_veda_mtr</a:t>
            </a:r>
            <a:endParaRPr kumimoji="0" lang="cs-CZ" altLang="cs-CZ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05111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idx="1"/>
          </p:nvPr>
        </p:nvSpPr>
        <p:spPr>
          <a:xfrm>
            <a:off x="1080655" y="780836"/>
            <a:ext cx="11032576" cy="5883200"/>
          </a:xfrm>
        </p:spPr>
        <p:txBody>
          <a:bodyPr>
            <a:normAutofit fontScale="92500" lnSpcReduction="20000"/>
          </a:bodyPr>
          <a:lstStyle/>
          <a:p>
            <a:r>
              <a:rPr lang="cs-CZ" altLang="cs-CZ" sz="2000" b="1" dirty="0">
                <a:solidFill>
                  <a:srgbClr val="FF0000"/>
                </a:solidFill>
              </a:rPr>
              <a:t>Antropogeneze</a:t>
            </a:r>
            <a:r>
              <a:rPr lang="cs-CZ" altLang="cs-CZ" sz="2000" dirty="0"/>
              <a:t>   –   p</a:t>
            </a:r>
            <a:r>
              <a:rPr lang="cs-CZ" sz="1800" b="0" i="0" u="none" strike="noStrike" baseline="0" dirty="0">
                <a:latin typeface="MinionPro-Regular"/>
              </a:rPr>
              <a:t>rvní hominidy klasifikujeme podle vzhledu </a:t>
            </a:r>
            <a:r>
              <a:rPr lang="pl-PL" sz="1800" b="0" i="0" u="none" strike="noStrike" baseline="0" dirty="0">
                <a:latin typeface="MinionPro-Regular"/>
              </a:rPr>
              <a:t>a prokazatelných morfologických rysů na</a:t>
            </a:r>
          </a:p>
          <a:p>
            <a:pPr marL="0" indent="0" algn="l">
              <a:buNone/>
            </a:pPr>
            <a:r>
              <a:rPr lang="cs-CZ" sz="1800" b="0" i="0" u="none" strike="noStrike" baseline="0" dirty="0">
                <a:latin typeface="MinionPro-Regular"/>
              </a:rPr>
              <a:t>                                            kosterních pozůstatcích:  způsob pohybu a ovládání předmětů</a:t>
            </a:r>
          </a:p>
          <a:p>
            <a:pPr marL="0" indent="0" algn="l">
              <a:buNone/>
            </a:pPr>
            <a:endParaRPr lang="cs-CZ" sz="1800" b="0" i="0" u="none" strike="noStrike" baseline="0" dirty="0">
              <a:latin typeface="MinionPro-Regular"/>
            </a:endParaRPr>
          </a:p>
          <a:p>
            <a:pPr marL="0" indent="0">
              <a:buNone/>
            </a:pPr>
            <a:r>
              <a:rPr lang="cs-CZ" altLang="cs-CZ" sz="2000" dirty="0"/>
              <a:t>                                   –   základním kritériem pro zařazení do lidské linie je přizpůsobení </a:t>
            </a:r>
          </a:p>
          <a:p>
            <a:pPr marL="0" indent="0">
              <a:buNone/>
            </a:pPr>
            <a:r>
              <a:rPr lang="cs-CZ" altLang="cs-CZ" sz="2000" dirty="0"/>
              <a:t>                                        k dvojnohé chůzi, stavba lebky (a chrupu - zmenšování špičáků) a ruky </a:t>
            </a:r>
          </a:p>
          <a:p>
            <a:pPr marL="0" indent="0" algn="l">
              <a:buNone/>
            </a:pPr>
            <a:endParaRPr lang="cs-CZ" altLang="cs-CZ" sz="2000" dirty="0"/>
          </a:p>
          <a:p>
            <a:pPr>
              <a:buFontTx/>
              <a:buNone/>
            </a:pPr>
            <a:r>
              <a:rPr lang="cs-CZ" altLang="cs-CZ" sz="2000" dirty="0"/>
              <a:t>                                   –   </a:t>
            </a:r>
            <a:r>
              <a:rPr lang="cs-CZ" altLang="cs-CZ" sz="2000" b="1" dirty="0"/>
              <a:t>znaky: </a:t>
            </a:r>
            <a:r>
              <a:rPr lang="cs-CZ" altLang="cs-CZ" sz="2000" dirty="0"/>
              <a:t>   pánev – vzpřímení a bipedie, esovité prohnutí páteře</a:t>
            </a:r>
          </a:p>
          <a:p>
            <a:pPr>
              <a:buFontTx/>
              <a:buNone/>
            </a:pPr>
            <a:r>
              <a:rPr lang="cs-CZ" altLang="cs-CZ" sz="2000" dirty="0"/>
              <a:t>                                                        lebka –  rovný obličej, nadočnicové oblouky, bradový výběžek (úpony jazyka)</a:t>
            </a:r>
          </a:p>
          <a:p>
            <a:pPr>
              <a:buFontTx/>
              <a:buNone/>
            </a:pPr>
            <a:endParaRPr lang="cs-CZ" altLang="cs-CZ" sz="2000" dirty="0"/>
          </a:p>
          <a:p>
            <a:r>
              <a:rPr lang="cs-CZ" altLang="cs-CZ" sz="2000" b="1" u="sng" dirty="0"/>
              <a:t>rod Homo</a:t>
            </a:r>
            <a:r>
              <a:rPr lang="cs-CZ" altLang="cs-CZ" sz="2000" dirty="0"/>
              <a:t>   –    a)  </a:t>
            </a:r>
            <a:r>
              <a:rPr lang="cs-CZ" altLang="cs-CZ" sz="2000" b="1" dirty="0"/>
              <a:t>Homo </a:t>
            </a:r>
            <a:r>
              <a:rPr lang="cs-CZ" altLang="cs-CZ" sz="2000" b="1" dirty="0" err="1"/>
              <a:t>habilis</a:t>
            </a:r>
            <a:r>
              <a:rPr lang="cs-CZ" altLang="cs-CZ" sz="2000" b="1" dirty="0"/>
              <a:t> </a:t>
            </a:r>
            <a:r>
              <a:rPr lang="cs-CZ" altLang="cs-CZ" sz="2000" dirty="0"/>
              <a:t>(zručný)</a:t>
            </a:r>
          </a:p>
          <a:p>
            <a:pPr>
              <a:buFontTx/>
              <a:buNone/>
            </a:pPr>
            <a:r>
              <a:rPr lang="cs-CZ" altLang="cs-CZ" sz="2000" dirty="0"/>
              <a:t>                                b)  </a:t>
            </a:r>
            <a:r>
              <a:rPr lang="cs-CZ" altLang="cs-CZ" sz="2000" b="1" dirty="0"/>
              <a:t>Homo </a:t>
            </a:r>
            <a:r>
              <a:rPr lang="cs-CZ" altLang="cs-CZ" sz="2000" b="1" dirty="0" err="1"/>
              <a:t>erectus</a:t>
            </a:r>
            <a:r>
              <a:rPr lang="cs-CZ" altLang="cs-CZ" sz="2000" b="1" dirty="0"/>
              <a:t> </a:t>
            </a:r>
            <a:r>
              <a:rPr lang="cs-CZ" altLang="cs-CZ" sz="2000" dirty="0"/>
              <a:t>(vzpřímený)</a:t>
            </a:r>
          </a:p>
          <a:p>
            <a:pPr>
              <a:buFontTx/>
              <a:buNone/>
            </a:pPr>
            <a:r>
              <a:rPr lang="cs-CZ" altLang="cs-CZ" sz="2000" dirty="0"/>
              <a:t>                                c)   </a:t>
            </a:r>
            <a:r>
              <a:rPr lang="cs-CZ" altLang="cs-CZ" sz="2000" b="1" dirty="0"/>
              <a:t>Homo sapiens </a:t>
            </a:r>
            <a:r>
              <a:rPr lang="cs-CZ" altLang="cs-CZ" sz="2000" dirty="0"/>
              <a:t>(moudrý)</a:t>
            </a:r>
          </a:p>
          <a:p>
            <a:pPr>
              <a:buFontTx/>
              <a:buNone/>
            </a:pPr>
            <a:endParaRPr lang="cs-CZ" altLang="cs-CZ" sz="2000" dirty="0"/>
          </a:p>
          <a:p>
            <a:r>
              <a:rPr lang="cs-CZ" altLang="cs-CZ" sz="2000" b="1" u="sng" dirty="0"/>
              <a:t>Proces </a:t>
            </a:r>
            <a:r>
              <a:rPr lang="cs-CZ" altLang="cs-CZ" sz="2000" b="1" u="sng" dirty="0" err="1"/>
              <a:t>hominizace</a:t>
            </a:r>
            <a:r>
              <a:rPr lang="cs-CZ" altLang="cs-CZ" sz="2000" b="1" dirty="0"/>
              <a:t>   </a:t>
            </a:r>
            <a:r>
              <a:rPr lang="cs-CZ" altLang="cs-CZ" sz="2000" dirty="0"/>
              <a:t>–   postupný vývoj lidských znaků na kostře až po schopnost řeči</a:t>
            </a:r>
          </a:p>
          <a:p>
            <a:pPr marL="0" indent="0">
              <a:buNone/>
            </a:pPr>
            <a:r>
              <a:rPr lang="cs-CZ" altLang="cs-CZ" sz="2000" dirty="0"/>
              <a:t>                                              a abstraktního myšlení</a:t>
            </a:r>
          </a:p>
          <a:p>
            <a:endParaRPr lang="cs-CZ" altLang="cs-CZ" sz="2000" b="1" u="sng" dirty="0"/>
          </a:p>
          <a:p>
            <a:r>
              <a:rPr lang="cs-CZ" altLang="cs-CZ" sz="2000" b="1" u="sng" dirty="0"/>
              <a:t>Proces </a:t>
            </a:r>
            <a:r>
              <a:rPr lang="cs-CZ" altLang="cs-CZ" sz="2000" b="1" u="sng" dirty="0" err="1"/>
              <a:t>sapientace</a:t>
            </a:r>
            <a:r>
              <a:rPr lang="cs-CZ" altLang="cs-CZ" sz="2000" dirty="0"/>
              <a:t>   –  rozvoj ruky a schopnost artikulované řeči</a:t>
            </a:r>
          </a:p>
        </p:txBody>
      </p:sp>
    </p:spTree>
    <p:extLst>
      <p:ext uri="{BB962C8B-B14F-4D97-AF65-F5344CB8AC3E}">
        <p14:creationId xmlns:p14="http://schemas.microsoft.com/office/powerpoint/2010/main" val="31456460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1992313" y="0"/>
            <a:ext cx="8229600" cy="1143000"/>
          </a:xfrm>
        </p:spPr>
        <p:txBody>
          <a:bodyPr/>
          <a:lstStyle/>
          <a:p>
            <a:r>
              <a:rPr lang="cs-CZ" altLang="cs-CZ" sz="3200" b="1" dirty="0"/>
              <a:t>                          </a:t>
            </a:r>
            <a:r>
              <a:rPr lang="cs-CZ" altLang="cs-CZ" sz="3200" b="1" dirty="0">
                <a:solidFill>
                  <a:srgbClr val="FF0000"/>
                </a:solidFill>
              </a:rPr>
              <a:t>Předchůdci člověka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23982" y="849039"/>
            <a:ext cx="11589249" cy="6008961"/>
          </a:xfrm>
        </p:spPr>
        <p:txBody>
          <a:bodyPr>
            <a:normAutofit fontScale="92500" lnSpcReduction="20000"/>
          </a:bodyPr>
          <a:lstStyle/>
          <a:p>
            <a:pPr marL="0" indent="0">
              <a:lnSpc>
                <a:spcPct val="80000"/>
              </a:lnSpc>
              <a:buNone/>
            </a:pPr>
            <a:r>
              <a:rPr lang="cs-CZ" altLang="cs-CZ" sz="1800" b="1" dirty="0"/>
              <a:t>                                                   </a:t>
            </a:r>
            <a:endParaRPr lang="cs-CZ" altLang="cs-CZ" sz="2000" b="1" dirty="0"/>
          </a:p>
          <a:p>
            <a:pPr>
              <a:lnSpc>
                <a:spcPct val="80000"/>
              </a:lnSpc>
            </a:pPr>
            <a:r>
              <a:rPr lang="cs-CZ" altLang="cs-CZ" sz="1800" b="1" dirty="0" err="1"/>
              <a:t>Sahelantropus</a:t>
            </a:r>
            <a:r>
              <a:rPr lang="cs-CZ" altLang="cs-CZ" sz="1800" b="1" dirty="0"/>
              <a:t>   </a:t>
            </a:r>
            <a:r>
              <a:rPr lang="cs-CZ" altLang="cs-CZ" sz="1800" dirty="0"/>
              <a:t>–   lebka a čelisti </a:t>
            </a:r>
            <a:r>
              <a:rPr lang="cs-CZ" altLang="cs-CZ" sz="1800" b="1" dirty="0"/>
              <a:t>6 – 7 mil.</a:t>
            </a:r>
            <a:r>
              <a:rPr lang="cs-CZ" altLang="cs-CZ" sz="1800" dirty="0"/>
              <a:t> př. n. l.:  severní Čad v Africe (2002: </a:t>
            </a:r>
            <a:r>
              <a:rPr lang="cs-CZ" sz="1800" b="0" i="0" u="none" strike="noStrike" baseline="0" dirty="0">
                <a:latin typeface="MinionPro-Regular"/>
              </a:rPr>
              <a:t>Michel Brunet</a:t>
            </a:r>
            <a:r>
              <a:rPr lang="cs-CZ" altLang="cs-CZ" sz="1800" dirty="0"/>
              <a:t>)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cs-CZ" altLang="cs-CZ" sz="1800" dirty="0"/>
              <a:t>                                 –   </a:t>
            </a:r>
            <a:r>
              <a:rPr lang="cs-CZ" sz="1800" b="0" i="0" u="none" strike="noStrike" baseline="0" dirty="0">
                <a:latin typeface="MinionPro-Regular"/>
              </a:rPr>
              <a:t>nejstarší hominid se znaky lidoopů (šimpanzů) </a:t>
            </a:r>
            <a:endParaRPr lang="cs-CZ" altLang="cs-CZ" sz="1800" dirty="0"/>
          </a:p>
          <a:p>
            <a:pPr algn="l"/>
            <a:r>
              <a:rPr lang="cs-CZ" sz="1800" b="1" i="0" u="none" strike="noStrike" baseline="0" dirty="0" err="1">
                <a:latin typeface="MinionPro-Bold"/>
              </a:rPr>
              <a:t>Orrorin</a:t>
            </a:r>
            <a:r>
              <a:rPr lang="cs-CZ" sz="1800" b="1" i="0" u="none" strike="noStrike" baseline="0" dirty="0">
                <a:latin typeface="MinionPro-Bold"/>
              </a:rPr>
              <a:t> </a:t>
            </a:r>
            <a:r>
              <a:rPr lang="cs-CZ" sz="1800" b="1" i="0" u="none" strike="noStrike" baseline="0" dirty="0" err="1">
                <a:latin typeface="MinionPro-Bold"/>
              </a:rPr>
              <a:t>tugenensis</a:t>
            </a:r>
            <a:r>
              <a:rPr lang="cs-CZ" sz="1800" b="1" i="0" u="none" strike="noStrike" baseline="0" dirty="0">
                <a:latin typeface="MinionPro-Bold"/>
              </a:rPr>
              <a:t>  </a:t>
            </a:r>
            <a:r>
              <a:rPr lang="cs-CZ" sz="1800" i="0" u="none" strike="noStrike" baseline="0" dirty="0">
                <a:latin typeface="MinionPro-Bold"/>
              </a:rPr>
              <a:t>– </a:t>
            </a:r>
            <a:r>
              <a:rPr lang="cs-CZ" sz="1800" b="1" i="0" u="none" strike="noStrike" baseline="0" dirty="0">
                <a:latin typeface="MinionPro-Bold"/>
              </a:rPr>
              <a:t> </a:t>
            </a:r>
            <a:r>
              <a:rPr lang="cs-CZ" sz="1800" b="0" i="0" u="none" strike="noStrike" baseline="0" dirty="0">
                <a:latin typeface="MinionPro-Regular"/>
              </a:rPr>
              <a:t>část lebky a kosti končetin </a:t>
            </a:r>
            <a:r>
              <a:rPr lang="cs-CZ" sz="1800" b="1" i="0" u="none" strike="noStrike" baseline="0" dirty="0">
                <a:latin typeface="MinionPro-Regular"/>
              </a:rPr>
              <a:t>6. mil.</a:t>
            </a:r>
            <a:r>
              <a:rPr lang="cs-CZ" sz="1800" dirty="0">
                <a:latin typeface="MinionPro-Regular"/>
              </a:rPr>
              <a:t>:  </a:t>
            </a:r>
            <a:r>
              <a:rPr lang="cs-CZ" sz="1800" b="0" i="0" u="none" strike="noStrike" baseline="0" dirty="0">
                <a:latin typeface="MinionPro-Regular"/>
              </a:rPr>
              <a:t>lokalita </a:t>
            </a:r>
            <a:r>
              <a:rPr lang="cs-CZ" sz="1800" b="0" i="0" u="none" strike="noStrike" baseline="0" dirty="0" err="1">
                <a:latin typeface="MinionPro-Regular"/>
              </a:rPr>
              <a:t>Tugen</a:t>
            </a:r>
            <a:r>
              <a:rPr lang="cs-CZ" sz="1800" b="0" i="0" u="none" strike="noStrike" baseline="0" dirty="0">
                <a:latin typeface="MinionPro-Regular"/>
              </a:rPr>
              <a:t> </a:t>
            </a:r>
            <a:r>
              <a:rPr lang="cs-CZ" sz="1800" b="0" i="0" u="none" strike="noStrike" baseline="0" dirty="0" err="1">
                <a:latin typeface="MinionPro-Regular"/>
              </a:rPr>
              <a:t>Hills</a:t>
            </a:r>
            <a:r>
              <a:rPr lang="cs-CZ" sz="1800" b="0" i="0" u="none" strike="noStrike" baseline="0" dirty="0">
                <a:latin typeface="MinionPro-Regular"/>
              </a:rPr>
              <a:t> v Keni  (2001:  Brigitte </a:t>
            </a:r>
            <a:r>
              <a:rPr lang="cs-CZ" sz="1800" b="0" i="0" u="none" strike="noStrike" baseline="0" dirty="0" err="1">
                <a:latin typeface="MinionPro-Regular"/>
              </a:rPr>
              <a:t>Senut</a:t>
            </a:r>
            <a:r>
              <a:rPr lang="cs-CZ" sz="1800" b="0" i="0" u="none" strike="noStrike" baseline="0" dirty="0">
                <a:latin typeface="MinionPro-Regular"/>
              </a:rPr>
              <a:t>) </a:t>
            </a:r>
          </a:p>
          <a:p>
            <a:pPr marL="0" indent="0" algn="l">
              <a:buNone/>
            </a:pPr>
            <a:r>
              <a:rPr lang="cs-CZ" sz="1800" dirty="0">
                <a:latin typeface="MinionPro-Regular"/>
              </a:rPr>
              <a:t>                                        </a:t>
            </a:r>
            <a:r>
              <a:rPr lang="cs-CZ" sz="1800" b="0" i="0" u="none" strike="noStrike" baseline="0" dirty="0">
                <a:latin typeface="MinionPro-Regular"/>
              </a:rPr>
              <a:t>–  nejstarší známý hominid</a:t>
            </a:r>
          </a:p>
          <a:p>
            <a:pPr>
              <a:lnSpc>
                <a:spcPct val="80000"/>
              </a:lnSpc>
            </a:pPr>
            <a:r>
              <a:rPr lang="cs-CZ" altLang="cs-CZ" sz="1800" b="1" dirty="0" err="1"/>
              <a:t>Ardipithecus</a:t>
            </a:r>
            <a:r>
              <a:rPr lang="cs-CZ" altLang="cs-CZ" sz="1800" b="1" dirty="0"/>
              <a:t> –  </a:t>
            </a:r>
            <a:r>
              <a:rPr lang="cs-CZ" sz="1800" b="1" u="none" strike="noStrike" baseline="0" dirty="0" err="1">
                <a:latin typeface="MinionPro-It"/>
              </a:rPr>
              <a:t>kadabba</a:t>
            </a:r>
            <a:r>
              <a:rPr lang="cs-CZ" sz="1800" b="1" u="none" strike="noStrike" baseline="0" dirty="0">
                <a:latin typeface="MinionPro-It"/>
              </a:rPr>
              <a:t>: </a:t>
            </a:r>
            <a:r>
              <a:rPr lang="cs-CZ" sz="1800" b="1" i="0" u="none" strike="noStrike" baseline="0" dirty="0">
                <a:latin typeface="MinionPro-Regular"/>
              </a:rPr>
              <a:t>5,75</a:t>
            </a:r>
            <a:r>
              <a:rPr lang="cs-CZ" sz="1800" b="0" i="0" u="none" strike="noStrike" baseline="0" dirty="0">
                <a:latin typeface="MinionPro-Regular"/>
              </a:rPr>
              <a:t> mil. př. n. l.: </a:t>
            </a:r>
            <a:r>
              <a:rPr lang="cs-CZ" sz="1800" dirty="0" err="1"/>
              <a:t>Asa</a:t>
            </a:r>
            <a:r>
              <a:rPr lang="cs-CZ" sz="1800" dirty="0"/>
              <a:t> Koma v </a:t>
            </a:r>
            <a:r>
              <a:rPr lang="cs-CZ" sz="1800" b="0" i="0" u="none" strike="noStrike" baseline="0" dirty="0">
                <a:latin typeface="MinionPro-Regular"/>
              </a:rPr>
              <a:t>Etiopii, </a:t>
            </a:r>
            <a:r>
              <a:rPr lang="cs-CZ" altLang="cs-CZ" sz="1800" dirty="0"/>
              <a:t>předchůdce </a:t>
            </a:r>
            <a:r>
              <a:rPr lang="cs-CZ" altLang="cs-CZ" sz="1800" dirty="0" err="1"/>
              <a:t>australopitheků</a:t>
            </a:r>
            <a:endParaRPr lang="cs-CZ" altLang="cs-CZ" sz="1800" b="1" dirty="0"/>
          </a:p>
          <a:p>
            <a:pPr marL="0" indent="0">
              <a:lnSpc>
                <a:spcPct val="80000"/>
              </a:lnSpc>
              <a:buNone/>
            </a:pPr>
            <a:r>
              <a:rPr lang="cs-CZ" altLang="cs-CZ" sz="1800" b="1" dirty="0"/>
              <a:t>                            –  </a:t>
            </a:r>
            <a:r>
              <a:rPr lang="cs-CZ" altLang="cs-CZ" sz="1800" b="1" dirty="0" err="1"/>
              <a:t>ramidus</a:t>
            </a:r>
            <a:r>
              <a:rPr lang="cs-CZ" altLang="cs-CZ" sz="1800" b="1" dirty="0"/>
              <a:t>:  </a:t>
            </a:r>
            <a:r>
              <a:rPr lang="cs-CZ" altLang="cs-CZ" sz="1800" dirty="0"/>
              <a:t>předchůdce </a:t>
            </a:r>
            <a:r>
              <a:rPr lang="cs-CZ" altLang="cs-CZ" sz="1800" dirty="0" err="1"/>
              <a:t>australopitheků</a:t>
            </a:r>
            <a:r>
              <a:rPr lang="cs-CZ" altLang="cs-CZ" sz="1800" dirty="0"/>
              <a:t>, </a:t>
            </a:r>
            <a:r>
              <a:rPr lang="cs-CZ" altLang="cs-CZ" sz="1800" b="1" dirty="0"/>
              <a:t>4,5 – 4,3 mil.:   </a:t>
            </a:r>
            <a:r>
              <a:rPr lang="cs-CZ" altLang="cs-CZ" sz="1800" dirty="0"/>
              <a:t>Etiopie:  As Duma, </a:t>
            </a:r>
            <a:r>
              <a:rPr lang="cs-CZ" altLang="cs-CZ" sz="1800" dirty="0" err="1"/>
              <a:t>Arami</a:t>
            </a:r>
            <a:r>
              <a:rPr lang="cs-CZ" altLang="cs-CZ" sz="1800" dirty="0"/>
              <a:t> (1992-3), </a:t>
            </a:r>
            <a:r>
              <a:rPr lang="cs-CZ" altLang="cs-CZ" sz="1800" dirty="0" err="1"/>
              <a:t>Asa</a:t>
            </a:r>
            <a:r>
              <a:rPr lang="cs-CZ" altLang="cs-CZ" sz="1800" dirty="0"/>
              <a:t> Koma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1800" dirty="0"/>
              <a:t>                                                   –   chodil vzpřímeně</a:t>
            </a:r>
            <a:r>
              <a:rPr lang="cs-CZ" altLang="cs-CZ" sz="1800" b="1" dirty="0"/>
              <a:t>, </a:t>
            </a:r>
            <a:r>
              <a:rPr lang="cs-CZ" altLang="cs-CZ" sz="1800" dirty="0" err="1"/>
              <a:t>bipedální</a:t>
            </a:r>
            <a:r>
              <a:rPr lang="cs-CZ" altLang="cs-CZ" sz="1800" dirty="0"/>
              <a:t> chůze, vážil cca 30 kg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1800" dirty="0"/>
              <a:t>                                              </a:t>
            </a:r>
            <a:endParaRPr lang="cs-CZ" altLang="cs-CZ" sz="1800" b="1" u="sng" dirty="0"/>
          </a:p>
          <a:p>
            <a:pPr>
              <a:lnSpc>
                <a:spcPct val="80000"/>
              </a:lnSpc>
            </a:pPr>
            <a:r>
              <a:rPr lang="cs-CZ" altLang="cs-CZ" sz="1800" b="1" dirty="0" err="1"/>
              <a:t>Australopithecus</a:t>
            </a:r>
            <a:r>
              <a:rPr lang="cs-CZ" altLang="cs-CZ" sz="1800" dirty="0"/>
              <a:t>   –  </a:t>
            </a:r>
            <a:r>
              <a:rPr lang="cs-CZ" altLang="cs-CZ" sz="1800" b="1" dirty="0" err="1"/>
              <a:t>anamensis</a:t>
            </a:r>
            <a:r>
              <a:rPr lang="cs-CZ" altLang="cs-CZ" sz="1800" dirty="0"/>
              <a:t>:  </a:t>
            </a:r>
            <a:r>
              <a:rPr lang="cs-CZ" altLang="cs-CZ" sz="1800" b="1" dirty="0"/>
              <a:t>4,2 - 2 mil.</a:t>
            </a:r>
            <a:r>
              <a:rPr lang="cs-CZ" altLang="cs-CZ" sz="1800" dirty="0"/>
              <a:t>:  okolí jezera </a:t>
            </a:r>
            <a:r>
              <a:rPr lang="cs-CZ" altLang="cs-CZ" sz="1800" dirty="0" err="1"/>
              <a:t>Turkana</a:t>
            </a:r>
            <a:r>
              <a:rPr lang="cs-CZ" altLang="cs-CZ" sz="1800" dirty="0"/>
              <a:t> 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cs-CZ" altLang="cs-CZ" sz="1800" dirty="0"/>
              <a:t>                                      –  </a:t>
            </a:r>
            <a:r>
              <a:rPr lang="cs-CZ" altLang="cs-CZ" sz="1800" b="1" dirty="0" err="1"/>
              <a:t>afarensis</a:t>
            </a:r>
            <a:r>
              <a:rPr lang="cs-CZ" altLang="cs-CZ" sz="1800" b="1" dirty="0"/>
              <a:t>:  3,6 – 3 mil</a:t>
            </a:r>
            <a:r>
              <a:rPr lang="cs-CZ" altLang="cs-CZ" sz="1800" dirty="0"/>
              <a:t>.: </a:t>
            </a:r>
            <a:r>
              <a:rPr lang="cs-CZ" altLang="cs-CZ" sz="1800" dirty="0" err="1"/>
              <a:t>Hadar</a:t>
            </a:r>
            <a:r>
              <a:rPr lang="cs-CZ" altLang="cs-CZ" sz="1800" dirty="0"/>
              <a:t>  v Etiopii     (Lucy, 1959: </a:t>
            </a:r>
            <a:r>
              <a:rPr lang="cs-CZ" sz="1800" b="0" i="0" u="none" strike="noStrike" baseline="0" dirty="0">
                <a:latin typeface="MinionPro-Regular"/>
              </a:rPr>
              <a:t>Louis </a:t>
            </a:r>
            <a:r>
              <a:rPr lang="cs-CZ" sz="1800" b="0" i="0" u="none" strike="noStrike" baseline="0" dirty="0" err="1">
                <a:latin typeface="MinionPro-Regular"/>
              </a:rPr>
              <a:t>Leakey</a:t>
            </a:r>
            <a:r>
              <a:rPr lang="cs-CZ" altLang="cs-CZ" sz="1800" dirty="0"/>
              <a:t>) 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cs-CZ" altLang="cs-CZ" sz="1800" dirty="0"/>
              <a:t>                                                                                    </a:t>
            </a:r>
            <a:r>
              <a:rPr lang="cs-CZ" sz="1800" b="0" i="0" u="none" strike="noStrike" baseline="0" dirty="0">
                <a:latin typeface="MinionPro-Regular"/>
              </a:rPr>
              <a:t>kostra tříleté dívky u města </a:t>
            </a:r>
            <a:r>
              <a:rPr lang="cs-CZ" sz="1800" b="0" i="0" u="none" strike="noStrike" baseline="0" dirty="0" err="1">
                <a:latin typeface="MinionPro-Regular"/>
              </a:rPr>
              <a:t>Dakata</a:t>
            </a:r>
            <a:r>
              <a:rPr lang="cs-CZ" sz="1800" b="0" i="0" u="none" strike="noStrike" baseline="0" dirty="0">
                <a:latin typeface="MinionPro-Regular"/>
              </a:rPr>
              <a:t> v Etiopii (2006)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cs-CZ" sz="1800" dirty="0">
                <a:latin typeface="MinionPro-Regular"/>
              </a:rPr>
              <a:t>                                                                                    </a:t>
            </a:r>
            <a:r>
              <a:rPr lang="cs-CZ" sz="1800" b="0" i="0" u="none" strike="noStrike" baseline="0" dirty="0">
                <a:latin typeface="MinionPro-Regular"/>
              </a:rPr>
              <a:t> pás šlépějí ve vrstvě ztvrdlého sopečného popela v </a:t>
            </a:r>
            <a:r>
              <a:rPr lang="cs-CZ" sz="1800" b="0" i="0" u="none" strike="noStrike" baseline="0" dirty="0" err="1">
                <a:latin typeface="MinionPro-Regular"/>
              </a:rPr>
              <a:t>Laetoli</a:t>
            </a:r>
            <a:r>
              <a:rPr lang="cs-CZ" sz="1800" b="0" i="0" u="none" strike="noStrike" baseline="0" dirty="0">
                <a:latin typeface="MinionPro-Regular"/>
              </a:rPr>
              <a:t>.</a:t>
            </a:r>
            <a:endParaRPr lang="cs-CZ" altLang="cs-CZ" sz="1800" dirty="0"/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1800" dirty="0"/>
              <a:t>                                                              –  zaoblený týl, nápadný nadočnicový oblouk, bipední znaky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1800" dirty="0"/>
              <a:t>                                                              –  archaická forma, vymírá v období 3 – 2,7 mil. let vlivem ochlazení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1800" dirty="0"/>
              <a:t>                                                              –  přechodem do savan se vyvíjí 2 nové formy: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1800" dirty="0"/>
              <a:t>                                      –  </a:t>
            </a:r>
            <a:r>
              <a:rPr lang="cs-CZ" altLang="cs-CZ" sz="1800" b="1" dirty="0" err="1"/>
              <a:t>africanus</a:t>
            </a:r>
            <a:r>
              <a:rPr lang="cs-CZ" altLang="cs-CZ" sz="1800" b="1" dirty="0"/>
              <a:t>:</a:t>
            </a:r>
            <a:r>
              <a:rPr lang="cs-CZ" altLang="cs-CZ" sz="1800" dirty="0"/>
              <a:t>  </a:t>
            </a:r>
            <a:r>
              <a:rPr lang="cs-CZ" altLang="cs-CZ" sz="1800" b="1" dirty="0"/>
              <a:t>3 mil. </a:t>
            </a:r>
            <a:r>
              <a:rPr lang="cs-CZ" altLang="cs-CZ" sz="1800" dirty="0"/>
              <a:t>:  gracilní forma se vzpřímenou hlavou, 130–145 cm, váha 35–45 kg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1800" dirty="0"/>
              <a:t>                                                                             kostěné, dřevěné i kamenné nástroje (bez záměrné úpravy či  výroby)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1800" dirty="0"/>
              <a:t>                                      –  </a:t>
            </a:r>
            <a:r>
              <a:rPr lang="cs-CZ" altLang="cs-CZ" sz="1800" b="1" dirty="0" err="1"/>
              <a:t>garhi</a:t>
            </a:r>
            <a:r>
              <a:rPr lang="cs-CZ" altLang="cs-CZ" sz="1800" b="1" dirty="0"/>
              <a:t>:</a:t>
            </a:r>
            <a:r>
              <a:rPr lang="cs-CZ" altLang="cs-CZ" sz="1800" dirty="0"/>
              <a:t>  současný s afrikánem:  </a:t>
            </a:r>
            <a:r>
              <a:rPr lang="cs-CZ" sz="1800" b="0" i="0" u="none" strike="noStrike" baseline="0" dirty="0">
                <a:latin typeface="MinionPro-Regular"/>
              </a:rPr>
              <a:t>Bei </a:t>
            </a:r>
            <a:r>
              <a:rPr lang="cs-CZ" sz="1800" b="0" i="0" u="none" strike="noStrike" baseline="0" dirty="0" err="1">
                <a:latin typeface="MinionPro-Regular"/>
              </a:rPr>
              <a:t>Bouri</a:t>
            </a:r>
            <a:r>
              <a:rPr lang="cs-CZ" sz="1800" b="0" i="0" u="none" strike="noStrike" baseline="0" dirty="0">
                <a:latin typeface="MinionPro-Regular"/>
              </a:rPr>
              <a:t> v Etiopii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sz="1800" dirty="0">
                <a:latin typeface="MinionPro-Regular"/>
              </a:rPr>
              <a:t>                                      </a:t>
            </a:r>
            <a:r>
              <a:rPr lang="cs-CZ" sz="1800" b="0" i="0" u="none" strike="noStrike" baseline="0" dirty="0">
                <a:latin typeface="MinionPro-Regular"/>
              </a:rPr>
              <a:t>–  </a:t>
            </a:r>
            <a:r>
              <a:rPr lang="cs-CZ" sz="1800" b="1" i="0" u="none" strike="noStrike" baseline="0" dirty="0" err="1">
                <a:latin typeface="MinionPro-Regular"/>
              </a:rPr>
              <a:t>r</a:t>
            </a:r>
            <a:r>
              <a:rPr lang="cs-CZ" altLang="cs-CZ" sz="1800" b="1" dirty="0" err="1"/>
              <a:t>obustus</a:t>
            </a:r>
            <a:r>
              <a:rPr lang="cs-CZ" altLang="cs-CZ" sz="1800" b="1" dirty="0"/>
              <a:t> </a:t>
            </a:r>
            <a:r>
              <a:rPr lang="cs-CZ" altLang="cs-CZ" sz="1800" dirty="0"/>
              <a:t>(jižní A.) a </a:t>
            </a:r>
            <a:r>
              <a:rPr lang="cs-CZ" altLang="cs-CZ" sz="1800" b="1" dirty="0" err="1"/>
              <a:t>boisei</a:t>
            </a:r>
            <a:r>
              <a:rPr lang="cs-CZ" altLang="cs-CZ" sz="1800" b="1" dirty="0"/>
              <a:t> (</a:t>
            </a:r>
            <a:r>
              <a:rPr lang="cs-CZ" altLang="cs-CZ" sz="1800" dirty="0"/>
              <a:t>východní A.:  poslední před </a:t>
            </a:r>
            <a:r>
              <a:rPr lang="cs-CZ" altLang="cs-CZ" sz="1800" b="1" dirty="0"/>
              <a:t>1 mil</a:t>
            </a:r>
            <a:r>
              <a:rPr lang="cs-CZ" altLang="cs-CZ" sz="1800" dirty="0"/>
              <a:t>., vzpřímená hlava, 150–160 cm a 60–70 kg</a:t>
            </a:r>
          </a:p>
        </p:txBody>
      </p:sp>
    </p:spTree>
    <p:extLst>
      <p:ext uri="{BB962C8B-B14F-4D97-AF65-F5344CB8AC3E}">
        <p14:creationId xmlns:p14="http://schemas.microsoft.com/office/powerpoint/2010/main" val="32539220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855A70B8-2D35-8C00-A609-57B29B599C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280" t="-276" r="25507" b="28734"/>
          <a:stretch/>
        </p:blipFill>
        <p:spPr>
          <a:xfrm>
            <a:off x="4367473" y="398896"/>
            <a:ext cx="7496711" cy="4890832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66DACED9-E4AE-8FBD-E595-EAD0D21CDE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280" t="78397" r="58742" b="-1"/>
          <a:stretch/>
        </p:blipFill>
        <p:spPr>
          <a:xfrm>
            <a:off x="146193" y="882194"/>
            <a:ext cx="4114373" cy="2496506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D90F5A5C-E85D-364D-4EC7-7969A7B798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350" t="71297" r="25507" b="-1"/>
          <a:stretch/>
        </p:blipFill>
        <p:spPr>
          <a:xfrm>
            <a:off x="220194" y="3780574"/>
            <a:ext cx="4114373" cy="2195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580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12619" y="337704"/>
            <a:ext cx="11679381" cy="6520296"/>
          </a:xfrm>
        </p:spPr>
        <p:txBody>
          <a:bodyPr>
            <a:normAutofit lnSpcReduction="10000"/>
          </a:bodyPr>
          <a:lstStyle/>
          <a:p>
            <a:pPr>
              <a:lnSpc>
                <a:spcPct val="80000"/>
              </a:lnSpc>
            </a:pPr>
            <a:endParaRPr lang="cs-CZ" altLang="cs-CZ" sz="1000" b="1" dirty="0"/>
          </a:p>
          <a:p>
            <a:pPr>
              <a:lnSpc>
                <a:spcPct val="80000"/>
              </a:lnSpc>
            </a:pPr>
            <a:r>
              <a:rPr lang="cs-CZ" altLang="cs-CZ" sz="2400" b="1" u="sng" dirty="0">
                <a:solidFill>
                  <a:srgbClr val="FF0000"/>
                </a:solidFill>
              </a:rPr>
              <a:t>Rod Homo</a:t>
            </a:r>
            <a:r>
              <a:rPr lang="cs-CZ" altLang="cs-CZ" sz="2400" b="1" dirty="0">
                <a:solidFill>
                  <a:srgbClr val="FF0000"/>
                </a:solidFill>
              </a:rPr>
              <a:t>  </a:t>
            </a:r>
            <a:r>
              <a:rPr lang="cs-CZ" altLang="cs-CZ" sz="1800" dirty="0"/>
              <a:t>–  vyvíjel se ve 2 fázích :    a)   rané formy:  h</a:t>
            </a:r>
            <a:r>
              <a:rPr lang="cs-CZ" sz="1800" b="0" u="none" strike="noStrike" baseline="0" dirty="0"/>
              <a:t>omo </a:t>
            </a:r>
            <a:r>
              <a:rPr lang="cs-CZ" sz="1800" b="0" u="none" strike="noStrike" baseline="0" dirty="0" err="1"/>
              <a:t>rudolphensis</a:t>
            </a:r>
            <a:r>
              <a:rPr lang="cs-CZ" sz="1800" dirty="0"/>
              <a:t>, </a:t>
            </a:r>
            <a:r>
              <a:rPr lang="cs-CZ" altLang="cs-CZ" sz="1800" dirty="0"/>
              <a:t>homo </a:t>
            </a:r>
            <a:r>
              <a:rPr lang="cs-CZ" altLang="cs-CZ" sz="1800" dirty="0" err="1"/>
              <a:t>habilis</a:t>
            </a:r>
            <a:endParaRPr lang="cs-CZ" altLang="cs-CZ" sz="1800" dirty="0"/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1800" dirty="0"/>
              <a:t>                                                                              b)   mladší přechodné formy:   homo </a:t>
            </a:r>
            <a:r>
              <a:rPr lang="cs-CZ" altLang="cs-CZ" sz="1800" dirty="0" err="1"/>
              <a:t>erectus</a:t>
            </a:r>
            <a:r>
              <a:rPr lang="cs-CZ" altLang="cs-CZ" sz="1800" dirty="0"/>
              <a:t>, homo  sapiens</a:t>
            </a:r>
          </a:p>
          <a:p>
            <a:pPr>
              <a:lnSpc>
                <a:spcPct val="80000"/>
              </a:lnSpc>
              <a:buFontTx/>
              <a:buNone/>
            </a:pPr>
            <a:endParaRPr lang="cs-CZ" altLang="cs-CZ" sz="1800" dirty="0"/>
          </a:p>
          <a:p>
            <a:pPr algn="l"/>
            <a:r>
              <a:rPr lang="cs-CZ" altLang="cs-CZ" sz="2000" b="1" dirty="0">
                <a:solidFill>
                  <a:srgbClr val="FF0000"/>
                </a:solidFill>
              </a:rPr>
              <a:t>H</a:t>
            </a:r>
            <a:r>
              <a:rPr lang="cs-CZ" sz="2000" b="1" u="none" strike="noStrike" baseline="0" dirty="0">
                <a:solidFill>
                  <a:srgbClr val="FF0000"/>
                </a:solidFill>
              </a:rPr>
              <a:t>omo </a:t>
            </a:r>
            <a:r>
              <a:rPr lang="cs-CZ" sz="2000" b="1" u="none" strike="noStrike" baseline="0" dirty="0" err="1">
                <a:solidFill>
                  <a:srgbClr val="FF0000"/>
                </a:solidFill>
              </a:rPr>
              <a:t>rudolphensis</a:t>
            </a:r>
            <a:r>
              <a:rPr lang="cs-CZ" sz="2000" b="1" u="none" strike="noStrike" baseline="0" dirty="0">
                <a:solidFill>
                  <a:srgbClr val="FF0000"/>
                </a:solidFill>
              </a:rPr>
              <a:t>  </a:t>
            </a:r>
            <a:r>
              <a:rPr lang="cs-CZ" sz="1800" b="0" u="none" strike="noStrike" baseline="0" dirty="0"/>
              <a:t>–  „člověk </a:t>
            </a:r>
            <a:r>
              <a:rPr lang="cs-CZ" sz="1800" b="0" u="none" strike="noStrike" baseline="0" dirty="0" err="1"/>
              <a:t>východoafriský</a:t>
            </a:r>
            <a:r>
              <a:rPr lang="cs-CZ" sz="1800" b="0" u="none" strike="noStrike" baseline="0" dirty="0"/>
              <a:t>“:  první přímý předchůdce člověka: </a:t>
            </a:r>
            <a:r>
              <a:rPr lang="cs-CZ" sz="1800" b="1" dirty="0"/>
              <a:t>2,4–1,8 mil., </a:t>
            </a:r>
            <a:r>
              <a:rPr lang="cs-CZ" sz="1800" b="1" u="none" strike="noStrike" baseline="0" dirty="0"/>
              <a:t> </a:t>
            </a:r>
            <a:r>
              <a:rPr lang="cs-CZ" sz="1800" b="0" u="none" strike="noStrike" baseline="0" dirty="0" err="1"/>
              <a:t>Olduvai</a:t>
            </a:r>
            <a:r>
              <a:rPr lang="cs-CZ" sz="1800" b="0" u="none" strike="noStrike" baseline="0" dirty="0"/>
              <a:t>, </a:t>
            </a:r>
            <a:r>
              <a:rPr lang="cs-CZ" sz="1800" b="0" u="none" strike="noStrike" baseline="0" dirty="0" err="1"/>
              <a:t>Turkana</a:t>
            </a:r>
            <a:endParaRPr lang="cs-CZ" altLang="cs-CZ" sz="1800" b="1" dirty="0">
              <a:solidFill>
                <a:srgbClr val="FF0000"/>
              </a:solidFill>
            </a:endParaRPr>
          </a:p>
          <a:p>
            <a:pPr algn="l"/>
            <a:r>
              <a:rPr lang="cs-CZ" altLang="cs-CZ" sz="2000" b="1" dirty="0">
                <a:solidFill>
                  <a:srgbClr val="FF0000"/>
                </a:solidFill>
              </a:rPr>
              <a:t>Homo </a:t>
            </a:r>
            <a:r>
              <a:rPr lang="cs-CZ" altLang="cs-CZ" sz="2000" b="1" dirty="0" err="1">
                <a:solidFill>
                  <a:srgbClr val="FF0000"/>
                </a:solidFill>
              </a:rPr>
              <a:t>habilis</a:t>
            </a:r>
            <a:r>
              <a:rPr lang="cs-CZ" altLang="cs-CZ" sz="2000" b="1" dirty="0">
                <a:solidFill>
                  <a:srgbClr val="FF0000"/>
                </a:solidFill>
              </a:rPr>
              <a:t>   </a:t>
            </a:r>
            <a:r>
              <a:rPr lang="cs-CZ" altLang="cs-CZ" sz="1800" dirty="0"/>
              <a:t>–   nejstarší lidská forma, která proniká do Asie:    </a:t>
            </a:r>
            <a:r>
              <a:rPr lang="cs-CZ" altLang="cs-CZ" sz="1800" b="1" dirty="0"/>
              <a:t>2,6 - 1,8 mil.</a:t>
            </a:r>
            <a:endParaRPr lang="cs-CZ" altLang="cs-CZ" sz="1800" dirty="0"/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1800" dirty="0"/>
              <a:t>                                 –   výška:   120 – 125 cm, váha asi 40 kg 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1800" dirty="0"/>
              <a:t>                                       </a:t>
            </a:r>
            <a:r>
              <a:rPr lang="cs-CZ" altLang="cs-CZ" sz="1800" b="1" dirty="0" err="1"/>
              <a:t>Oduvaiská</a:t>
            </a:r>
            <a:r>
              <a:rPr lang="cs-CZ" altLang="cs-CZ" sz="1800" b="1" dirty="0"/>
              <a:t> rokle v Tanzanii</a:t>
            </a:r>
            <a:r>
              <a:rPr lang="cs-CZ" altLang="cs-CZ" sz="1800" dirty="0"/>
              <a:t>  –   60. léta:  britští paleoantropologové: Luis a Mary </a:t>
            </a:r>
            <a:r>
              <a:rPr lang="cs-CZ" altLang="cs-CZ" sz="1800" dirty="0" err="1"/>
              <a:t>Leakeovi</a:t>
            </a:r>
            <a:r>
              <a:rPr lang="cs-CZ" altLang="cs-CZ" sz="1800" dirty="0"/>
              <a:t> (syn Luis)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1800" dirty="0"/>
              <a:t>                                                                                         –   obrázková industrie:  </a:t>
            </a:r>
            <a:r>
              <a:rPr lang="cs-CZ" altLang="cs-CZ" sz="1800" dirty="0" err="1"/>
              <a:t>olduvan</a:t>
            </a:r>
            <a:endParaRPr lang="cs-CZ" altLang="cs-CZ" sz="1800" dirty="0"/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1800" dirty="0"/>
              <a:t>                                                                                                                    </a:t>
            </a:r>
          </a:p>
          <a:p>
            <a:pPr>
              <a:lnSpc>
                <a:spcPct val="80000"/>
              </a:lnSpc>
              <a:buNone/>
            </a:pPr>
            <a:r>
              <a:rPr lang="cs-CZ" altLang="cs-CZ" sz="1800" b="1" dirty="0"/>
              <a:t>                                       </a:t>
            </a:r>
            <a:r>
              <a:rPr lang="cs-CZ" altLang="cs-CZ" sz="1800" b="1" dirty="0" err="1"/>
              <a:t>Kada</a:t>
            </a:r>
            <a:r>
              <a:rPr lang="cs-CZ" altLang="cs-CZ" sz="1800" b="1" dirty="0"/>
              <a:t> </a:t>
            </a:r>
            <a:r>
              <a:rPr lang="cs-CZ" altLang="cs-CZ" sz="1800" b="1" dirty="0" err="1"/>
              <a:t>Gona</a:t>
            </a:r>
            <a:r>
              <a:rPr lang="cs-CZ" altLang="cs-CZ" sz="1800" b="1" dirty="0"/>
              <a:t> v Etiopii  </a:t>
            </a:r>
            <a:r>
              <a:rPr lang="cs-CZ" altLang="cs-CZ" sz="1800" dirty="0"/>
              <a:t>–   </a:t>
            </a:r>
            <a:r>
              <a:rPr lang="cs-CZ" altLang="cs-CZ" sz="1800" b="1" dirty="0"/>
              <a:t>2,6 – 2,4 mil.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1800" dirty="0"/>
              <a:t>                                       </a:t>
            </a:r>
            <a:r>
              <a:rPr lang="cs-CZ" altLang="cs-CZ" sz="1800" b="1" dirty="0" err="1"/>
              <a:t>Hadar</a:t>
            </a:r>
            <a:r>
              <a:rPr lang="cs-CZ" altLang="cs-CZ" sz="1800" b="1" dirty="0"/>
              <a:t> v Etiopii:  2,3 mil.</a:t>
            </a:r>
          </a:p>
          <a:p>
            <a:pPr>
              <a:lnSpc>
                <a:spcPct val="80000"/>
              </a:lnSpc>
              <a:buNone/>
            </a:pPr>
            <a:r>
              <a:rPr lang="cs-CZ" altLang="cs-CZ" sz="1800" b="1" dirty="0"/>
              <a:t>                                       Jezero </a:t>
            </a:r>
            <a:r>
              <a:rPr lang="cs-CZ" altLang="cs-CZ" sz="1800" b="1" dirty="0" err="1"/>
              <a:t>Turkana</a:t>
            </a:r>
            <a:r>
              <a:rPr lang="cs-CZ" altLang="cs-CZ" sz="1800" b="1" dirty="0"/>
              <a:t> (Homo </a:t>
            </a:r>
            <a:r>
              <a:rPr lang="cs-CZ" altLang="cs-CZ" sz="1800" b="1" dirty="0" err="1"/>
              <a:t>rudolfensis</a:t>
            </a:r>
            <a:r>
              <a:rPr lang="cs-CZ" altLang="cs-CZ" sz="1800" b="1" dirty="0"/>
              <a:t>): </a:t>
            </a:r>
            <a:r>
              <a:rPr lang="cs-CZ" altLang="cs-CZ" sz="1800" dirty="0"/>
              <a:t> </a:t>
            </a:r>
            <a:r>
              <a:rPr lang="cs-CZ" altLang="cs-CZ" sz="1800" b="1" dirty="0"/>
              <a:t>2,4 – 1,8 mil.</a:t>
            </a:r>
          </a:p>
          <a:p>
            <a:pPr>
              <a:lnSpc>
                <a:spcPct val="80000"/>
              </a:lnSpc>
              <a:buFontTx/>
              <a:buNone/>
            </a:pPr>
            <a:endParaRPr lang="cs-CZ" altLang="cs-CZ" sz="1800" b="1" dirty="0"/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1800" dirty="0"/>
              <a:t>                                        </a:t>
            </a:r>
            <a:r>
              <a:rPr lang="cs-CZ" altLang="cs-CZ" sz="1800" b="1" dirty="0"/>
              <a:t>Etiopie</a:t>
            </a:r>
            <a:r>
              <a:rPr lang="cs-CZ" altLang="cs-CZ" sz="1800" dirty="0"/>
              <a:t>  –  </a:t>
            </a:r>
            <a:r>
              <a:rPr lang="cs-CZ" altLang="cs-CZ" sz="1800" b="1" dirty="0" err="1"/>
              <a:t>Omo</a:t>
            </a:r>
            <a:r>
              <a:rPr lang="cs-CZ" altLang="cs-CZ" sz="1800" b="1" dirty="0"/>
              <a:t>:  2,1 – 1,9 mil.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1800" dirty="0"/>
              <a:t>                                        </a:t>
            </a:r>
            <a:r>
              <a:rPr lang="cs-CZ" altLang="cs-CZ" sz="1800" b="1" dirty="0"/>
              <a:t>Izrael</a:t>
            </a:r>
            <a:r>
              <a:rPr lang="cs-CZ" altLang="cs-CZ" sz="1800" dirty="0"/>
              <a:t>  –   </a:t>
            </a:r>
            <a:r>
              <a:rPr lang="cs-CZ" altLang="cs-CZ" sz="1800" b="1" dirty="0" err="1"/>
              <a:t>Yiron</a:t>
            </a:r>
            <a:r>
              <a:rPr lang="cs-CZ" altLang="cs-CZ" sz="1800" u="sng" dirty="0"/>
              <a:t> (</a:t>
            </a:r>
            <a:r>
              <a:rPr lang="cs-CZ" altLang="cs-CZ" sz="1800" dirty="0" err="1"/>
              <a:t>sev</a:t>
            </a:r>
            <a:r>
              <a:rPr lang="cs-CZ" altLang="cs-CZ" sz="1800" dirty="0"/>
              <a:t>. </a:t>
            </a:r>
            <a:r>
              <a:rPr lang="cs-CZ" altLang="cs-CZ" sz="1800" dirty="0" err="1"/>
              <a:t>Tiberiadského</a:t>
            </a:r>
            <a:r>
              <a:rPr lang="cs-CZ" altLang="cs-CZ" sz="1800" dirty="0"/>
              <a:t> jezera):  </a:t>
            </a:r>
            <a:r>
              <a:rPr lang="cs-CZ" altLang="cs-CZ" sz="1800" b="1" dirty="0"/>
              <a:t>2,4 mil.      </a:t>
            </a:r>
            <a:r>
              <a:rPr lang="cs-CZ" altLang="cs-CZ" sz="1800" b="1" dirty="0" err="1"/>
              <a:t>Ubeidey</a:t>
            </a:r>
            <a:r>
              <a:rPr lang="cs-CZ" altLang="cs-CZ" sz="1800" b="1" u="sng" dirty="0"/>
              <a:t>:</a:t>
            </a:r>
            <a:r>
              <a:rPr lang="cs-CZ" altLang="cs-CZ" sz="1800" b="1" dirty="0"/>
              <a:t>   2,4 – 1,8 mil.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1800" dirty="0"/>
              <a:t>                                        </a:t>
            </a:r>
            <a:r>
              <a:rPr lang="cs-CZ" altLang="cs-CZ" sz="1800" b="1" dirty="0"/>
              <a:t>Istrie</a:t>
            </a:r>
            <a:r>
              <a:rPr lang="cs-CZ" altLang="cs-CZ" sz="1800" dirty="0"/>
              <a:t>  –   </a:t>
            </a:r>
            <a:r>
              <a:rPr lang="cs-CZ" altLang="cs-CZ" sz="1800" b="1" dirty="0" err="1"/>
              <a:t>Šandalja</a:t>
            </a:r>
            <a:r>
              <a:rPr lang="cs-CZ" altLang="cs-CZ" sz="1800" u="sng" dirty="0"/>
              <a:t>:</a:t>
            </a:r>
            <a:r>
              <a:rPr lang="cs-CZ" altLang="cs-CZ" sz="1800" dirty="0"/>
              <a:t>   </a:t>
            </a:r>
            <a:r>
              <a:rPr lang="cs-CZ" altLang="cs-CZ" sz="1800" b="1" dirty="0"/>
              <a:t>2,4 – 1,9 mil.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1800" dirty="0"/>
              <a:t>                          </a:t>
            </a:r>
          </a:p>
          <a:p>
            <a:pPr>
              <a:lnSpc>
                <a:spcPct val="80000"/>
              </a:lnSpc>
            </a:pPr>
            <a:r>
              <a:rPr lang="cs-CZ" altLang="cs-CZ" sz="1900" b="1" dirty="0">
                <a:solidFill>
                  <a:srgbClr val="FF0000"/>
                </a:solidFill>
              </a:rPr>
              <a:t>Homo </a:t>
            </a:r>
            <a:r>
              <a:rPr lang="cs-CZ" altLang="cs-CZ" sz="1900" b="1" dirty="0" err="1">
                <a:solidFill>
                  <a:srgbClr val="FF0000"/>
                </a:solidFill>
              </a:rPr>
              <a:t>ergaster</a:t>
            </a:r>
            <a:r>
              <a:rPr lang="cs-CZ" altLang="cs-CZ" sz="1900" dirty="0">
                <a:solidFill>
                  <a:srgbClr val="FF0000"/>
                </a:solidFill>
              </a:rPr>
              <a:t>:  </a:t>
            </a:r>
            <a:r>
              <a:rPr lang="cs-CZ" altLang="cs-CZ" sz="1900" dirty="0"/>
              <a:t>přechodná forma k Homo sapiens:  </a:t>
            </a:r>
            <a:r>
              <a:rPr lang="cs-CZ" sz="1900" dirty="0" err="1"/>
              <a:t>Nariokotome</a:t>
            </a:r>
            <a:r>
              <a:rPr lang="cs-CZ" sz="1900" dirty="0"/>
              <a:t> v Keni:  </a:t>
            </a:r>
            <a:r>
              <a:rPr lang="cs-CZ" altLang="cs-CZ" sz="1900" b="1" dirty="0"/>
              <a:t>1,9 – 1,4 mil.</a:t>
            </a:r>
          </a:p>
          <a:p>
            <a:pPr>
              <a:lnSpc>
                <a:spcPct val="80000"/>
              </a:lnSpc>
              <a:buFontTx/>
              <a:buNone/>
            </a:pPr>
            <a:endParaRPr lang="cs-CZ" altLang="cs-CZ" sz="2200" dirty="0"/>
          </a:p>
        </p:txBody>
      </p:sp>
    </p:spTree>
    <p:extLst>
      <p:ext uri="{BB962C8B-B14F-4D97-AF65-F5344CB8AC3E}">
        <p14:creationId xmlns:p14="http://schemas.microsoft.com/office/powerpoint/2010/main" val="40975983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18655" y="616449"/>
            <a:ext cx="12071979" cy="6795878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cs-CZ" altLang="cs-CZ" sz="2400" b="1" dirty="0">
                <a:solidFill>
                  <a:srgbClr val="FF0000"/>
                </a:solidFill>
              </a:rPr>
              <a:t>Homo </a:t>
            </a:r>
            <a:r>
              <a:rPr lang="cs-CZ" altLang="cs-CZ" sz="2400" b="1" dirty="0" err="1">
                <a:solidFill>
                  <a:srgbClr val="FF0000"/>
                </a:solidFill>
              </a:rPr>
              <a:t>erectus</a:t>
            </a:r>
            <a:r>
              <a:rPr lang="cs-CZ" altLang="cs-CZ" sz="1800" b="1" dirty="0"/>
              <a:t> </a:t>
            </a:r>
            <a:r>
              <a:rPr lang="cs-CZ" altLang="cs-CZ" sz="1800" dirty="0"/>
              <a:t>   –   dnes označován jako </a:t>
            </a:r>
            <a:r>
              <a:rPr lang="cs-CZ" altLang="cs-CZ" sz="1800" b="1" u="sng" dirty="0"/>
              <a:t>homo </a:t>
            </a:r>
            <a:r>
              <a:rPr lang="cs-CZ" altLang="cs-CZ" sz="1800" b="1" u="sng" dirty="0" err="1"/>
              <a:t>heilelbergensis</a:t>
            </a:r>
            <a:endParaRPr lang="cs-CZ" altLang="cs-CZ" sz="1800" b="1" u="sng" dirty="0"/>
          </a:p>
          <a:p>
            <a:pPr marL="0" indent="0">
              <a:lnSpc>
                <a:spcPct val="80000"/>
              </a:lnSpc>
              <a:buNone/>
            </a:pPr>
            <a:r>
              <a:rPr lang="cs-CZ" altLang="cs-CZ" sz="1800" dirty="0"/>
              <a:t>                                          –   poměrně robustní, výška kolem 180 cm, váha 80 kg, využíval oheň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1800" dirty="0"/>
              <a:t>                                          –   industrie:  valounové industrie (</a:t>
            </a:r>
            <a:r>
              <a:rPr lang="cs-CZ" altLang="cs-CZ" sz="1800" dirty="0" err="1"/>
              <a:t>auchelén</a:t>
            </a:r>
            <a:r>
              <a:rPr lang="cs-CZ" altLang="cs-CZ" sz="1800" dirty="0"/>
              <a:t>, </a:t>
            </a:r>
            <a:r>
              <a:rPr lang="cs-CZ" altLang="cs-CZ" sz="1800" dirty="0" err="1"/>
              <a:t>clactonská</a:t>
            </a:r>
            <a:r>
              <a:rPr lang="cs-CZ" altLang="cs-CZ" sz="1800" dirty="0"/>
              <a:t> technologie) i úštěpové </a:t>
            </a:r>
            <a:r>
              <a:rPr lang="cs-CZ" altLang="cs-CZ" sz="1800" dirty="0" err="1"/>
              <a:t>drobnotvaré</a:t>
            </a:r>
            <a:r>
              <a:rPr lang="cs-CZ" altLang="cs-CZ" sz="1800" dirty="0"/>
              <a:t> </a:t>
            </a:r>
          </a:p>
          <a:p>
            <a:pPr marL="0" indent="0" algn="l">
              <a:buNone/>
            </a:pPr>
            <a:r>
              <a:rPr lang="cs-CZ" sz="1800" b="0" i="0" u="none" strike="noStrike" baseline="0" dirty="0">
                <a:latin typeface="MinionPro-Regular"/>
              </a:rPr>
              <a:t>                                                                  nejstarší  </a:t>
            </a:r>
            <a:r>
              <a:rPr lang="cs-CZ" sz="1800" b="0" i="0" u="none" strike="noStrike" baseline="0" dirty="0" err="1">
                <a:latin typeface="MinionPro-Regular"/>
              </a:rPr>
              <a:t>acheulské</a:t>
            </a:r>
            <a:r>
              <a:rPr lang="cs-CZ" sz="1800" b="0" i="0" u="none" strike="noStrike" baseline="0" dirty="0">
                <a:latin typeface="MinionPro-Regular"/>
              </a:rPr>
              <a:t> pěstní klíny:  </a:t>
            </a:r>
            <a:r>
              <a:rPr lang="cs-CZ" sz="1800" b="1" i="0" u="none" strike="noStrike" baseline="0" dirty="0">
                <a:latin typeface="MinionPro-Regular"/>
              </a:rPr>
              <a:t>1,5 mil.</a:t>
            </a:r>
            <a:r>
              <a:rPr lang="cs-CZ" sz="1800" b="0" i="0" u="none" strike="noStrike" baseline="0" dirty="0">
                <a:latin typeface="MinionPro-Regular"/>
              </a:rPr>
              <a:t>: </a:t>
            </a:r>
            <a:r>
              <a:rPr lang="cs-CZ" sz="1800" b="0" i="0" u="none" strike="noStrike" baseline="0" dirty="0" err="1">
                <a:latin typeface="MinionPro-Regular"/>
              </a:rPr>
              <a:t>Hadar</a:t>
            </a:r>
            <a:r>
              <a:rPr lang="cs-CZ" sz="1800" b="0" i="0" u="none" strike="noStrike" baseline="0" dirty="0">
                <a:latin typeface="MinionPro-Regular"/>
              </a:rPr>
              <a:t> v Etiopii, 1,4 mil.: </a:t>
            </a:r>
            <a:r>
              <a:rPr lang="cs-CZ" sz="1800" b="0" i="0" u="none" strike="noStrike" baseline="0" dirty="0" err="1">
                <a:latin typeface="MinionPro-Regular"/>
              </a:rPr>
              <a:t>Ubeidi</a:t>
            </a:r>
            <a:r>
              <a:rPr lang="cs-CZ" sz="1800" b="0" i="0" u="none" strike="noStrike" baseline="0" dirty="0">
                <a:latin typeface="MinionPro-Regular"/>
              </a:rPr>
              <a:t> v údolí Jordánu </a:t>
            </a:r>
            <a:endParaRPr lang="cs-CZ" altLang="cs-CZ" sz="1800" b="1" u="sng" dirty="0"/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1800" dirty="0"/>
              <a:t>                                          –    </a:t>
            </a:r>
            <a:r>
              <a:rPr lang="cs-CZ" altLang="cs-CZ" sz="1800" b="1" dirty="0"/>
              <a:t>nejstarší nálezy</a:t>
            </a:r>
            <a:r>
              <a:rPr lang="cs-CZ" altLang="cs-CZ" sz="1800" dirty="0"/>
              <a:t>:  Jihoafrická republika:  </a:t>
            </a:r>
            <a:r>
              <a:rPr lang="cs-CZ" sz="1800" dirty="0"/>
              <a:t>jeskynní komplex </a:t>
            </a:r>
            <a:r>
              <a:rPr lang="cs-CZ" sz="1800" dirty="0" err="1"/>
              <a:t>Drimolen</a:t>
            </a:r>
            <a:r>
              <a:rPr lang="cs-CZ" sz="1800" dirty="0"/>
              <a:t>:   2,4 – 1,95 mil.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1800" dirty="0"/>
              <a:t>.                                                                             </a:t>
            </a:r>
            <a:r>
              <a:rPr lang="cs-CZ" sz="1800" dirty="0"/>
              <a:t>nález </a:t>
            </a:r>
            <a:r>
              <a:rPr lang="cs-CZ" sz="1800" dirty="0" err="1"/>
              <a:t>Paranthropus</a:t>
            </a:r>
            <a:r>
              <a:rPr lang="cs-CZ" sz="1800" dirty="0"/>
              <a:t> </a:t>
            </a:r>
            <a:r>
              <a:rPr lang="cs-CZ" sz="1800" dirty="0" err="1"/>
              <a:t>robustus</a:t>
            </a:r>
            <a:r>
              <a:rPr lang="cs-CZ" sz="1800" dirty="0"/>
              <a:t>:  </a:t>
            </a:r>
            <a:r>
              <a:rPr lang="cs-CZ" sz="1800" b="1" dirty="0"/>
              <a:t>2 – 1,5 mil. </a:t>
            </a:r>
            <a:endParaRPr lang="cs-CZ" altLang="cs-CZ" sz="1800" b="1" dirty="0"/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1800" dirty="0"/>
              <a:t>                                          –   </a:t>
            </a:r>
            <a:r>
              <a:rPr lang="cs-CZ" altLang="cs-CZ" sz="1800" b="1" dirty="0"/>
              <a:t>Přední východ</a:t>
            </a:r>
            <a:r>
              <a:rPr lang="cs-CZ" altLang="cs-CZ" sz="1800" dirty="0"/>
              <a:t>:   žili souběžně s Homo sapiens </a:t>
            </a:r>
            <a:r>
              <a:rPr lang="cs-CZ" altLang="cs-CZ" sz="1800" dirty="0" err="1"/>
              <a:t>sapiens</a:t>
            </a:r>
            <a:r>
              <a:rPr lang="cs-CZ" altLang="cs-CZ" sz="1800" dirty="0"/>
              <a:t> </a:t>
            </a:r>
          </a:p>
          <a:p>
            <a:pPr>
              <a:lnSpc>
                <a:spcPct val="80000"/>
              </a:lnSpc>
              <a:buNone/>
            </a:pPr>
            <a:r>
              <a:rPr lang="cs-CZ" altLang="cs-CZ" sz="1800" dirty="0"/>
              <a:t>                                          –   </a:t>
            </a:r>
            <a:r>
              <a:rPr lang="cs-CZ" altLang="cs-CZ" sz="1800" b="1" dirty="0"/>
              <a:t>Evropa</a:t>
            </a:r>
            <a:r>
              <a:rPr lang="cs-CZ" altLang="cs-CZ" sz="1800" dirty="0"/>
              <a:t>:  </a:t>
            </a:r>
            <a:r>
              <a:rPr lang="cs-CZ" altLang="cs-CZ" sz="1800" b="1" dirty="0" err="1"/>
              <a:t>Orca</a:t>
            </a:r>
            <a:r>
              <a:rPr lang="cs-CZ" altLang="cs-CZ" sz="1800" b="1" dirty="0"/>
              <a:t>  </a:t>
            </a:r>
            <a:r>
              <a:rPr lang="cs-CZ" altLang="cs-CZ" sz="1800" dirty="0"/>
              <a:t>–</a:t>
            </a:r>
            <a:r>
              <a:rPr lang="cs-CZ" altLang="cs-CZ" sz="1800" b="1" dirty="0"/>
              <a:t>   </a:t>
            </a:r>
            <a:r>
              <a:rPr lang="cs-CZ" altLang="cs-CZ" sz="1800" dirty="0" err="1"/>
              <a:t>sev</a:t>
            </a:r>
            <a:r>
              <a:rPr lang="cs-CZ" altLang="cs-CZ" sz="1800" dirty="0"/>
              <a:t>. Granady v Andalusii (jezero): </a:t>
            </a:r>
            <a:r>
              <a:rPr lang="cs-CZ" altLang="cs-CZ" sz="1800" b="1" dirty="0"/>
              <a:t>1,6 – 1,2 mil. </a:t>
            </a:r>
          </a:p>
          <a:p>
            <a:pPr>
              <a:lnSpc>
                <a:spcPct val="80000"/>
              </a:lnSpc>
              <a:buNone/>
            </a:pPr>
            <a:r>
              <a:rPr lang="cs-CZ" altLang="cs-CZ" sz="1800" b="1" dirty="0"/>
              <a:t>                                                               Gran Dolina  –  </a:t>
            </a:r>
            <a:r>
              <a:rPr lang="cs-CZ" altLang="cs-CZ" sz="1800" dirty="0"/>
              <a:t>v pohoří </a:t>
            </a:r>
            <a:r>
              <a:rPr lang="cs-CZ" altLang="cs-CZ" sz="1800" dirty="0" err="1"/>
              <a:t>Atapuerka</a:t>
            </a:r>
            <a:r>
              <a:rPr lang="cs-CZ" altLang="cs-CZ" sz="1800" dirty="0"/>
              <a:t> v </a:t>
            </a:r>
            <a:r>
              <a:rPr lang="cs-CZ" altLang="cs-CZ" sz="1800" dirty="0" err="1"/>
              <a:t>Kastílii</a:t>
            </a:r>
            <a:r>
              <a:rPr lang="cs-CZ" altLang="cs-CZ" sz="1800" dirty="0"/>
              <a:t>: </a:t>
            </a:r>
            <a:r>
              <a:rPr lang="cs-CZ" altLang="cs-CZ" sz="1800" b="1" dirty="0"/>
              <a:t>homo </a:t>
            </a:r>
            <a:r>
              <a:rPr lang="cs-CZ" altLang="cs-CZ" sz="1800" b="1" dirty="0" err="1"/>
              <a:t>antecedens</a:t>
            </a:r>
            <a:r>
              <a:rPr lang="cs-CZ" altLang="cs-CZ" sz="1800" dirty="0"/>
              <a:t> (č. předchůdce), </a:t>
            </a:r>
            <a:r>
              <a:rPr lang="cs-CZ" sz="1800" b="1" i="0" u="none" strike="noStrike" baseline="0" dirty="0">
                <a:latin typeface="MinionPro-Regular"/>
              </a:rPr>
              <a:t>780 tis. </a:t>
            </a:r>
          </a:p>
          <a:p>
            <a:pPr>
              <a:lnSpc>
                <a:spcPct val="80000"/>
              </a:lnSpc>
              <a:buNone/>
            </a:pPr>
            <a:r>
              <a:rPr lang="cs-CZ" altLang="cs-CZ" sz="1800" b="1" dirty="0">
                <a:latin typeface="MinionPro-Regular"/>
              </a:rPr>
              <a:t>                                                               </a:t>
            </a:r>
            <a:r>
              <a:rPr lang="cs-CZ" altLang="cs-CZ" sz="1800" b="1" dirty="0"/>
              <a:t>Sima de los </a:t>
            </a:r>
            <a:r>
              <a:rPr lang="cs-CZ" altLang="cs-CZ" sz="1800" b="1" dirty="0" err="1"/>
              <a:t>Huelos</a:t>
            </a:r>
            <a:r>
              <a:rPr lang="cs-CZ" altLang="cs-CZ" sz="1800" b="1" dirty="0"/>
              <a:t> </a:t>
            </a:r>
            <a:r>
              <a:rPr lang="cs-CZ" altLang="cs-CZ" sz="1800" dirty="0"/>
              <a:t>(jáma kostí):  13 m hl. propast s kostmi 24 lidí,  pěstní klín </a:t>
            </a:r>
            <a:r>
              <a:rPr lang="cs-CZ" altLang="cs-CZ" sz="1800" b="1" dirty="0"/>
              <a:t>400/300 tis. </a:t>
            </a:r>
            <a:endParaRPr lang="cs-CZ" altLang="cs-CZ" sz="1800" dirty="0"/>
          </a:p>
          <a:p>
            <a:pPr marL="0" indent="0" algn="l">
              <a:buNone/>
            </a:pPr>
            <a:r>
              <a:rPr lang="cs-CZ" sz="1800" b="0" i="0" u="none" strike="noStrike" baseline="0" dirty="0"/>
              <a:t>                                                               </a:t>
            </a:r>
            <a:r>
              <a:rPr lang="cs-CZ" sz="1800" b="1" i="0" u="none" strike="noStrike" baseline="0" dirty="0" err="1"/>
              <a:t>Ceprana</a:t>
            </a:r>
            <a:r>
              <a:rPr lang="cs-CZ" sz="1800" b="1" i="0" u="none" strike="noStrike" baseline="0" dirty="0"/>
              <a:t> u Říma, 800 – 900 tis.</a:t>
            </a:r>
            <a:endParaRPr lang="cs-CZ" altLang="cs-CZ" sz="1800" b="1" dirty="0"/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1800" b="1" dirty="0"/>
              <a:t>                                      Mauer,  </a:t>
            </a:r>
            <a:r>
              <a:rPr lang="cs-CZ" altLang="cs-CZ" sz="1800" b="1" dirty="0" err="1"/>
              <a:t>Bilzingsleben</a:t>
            </a:r>
            <a:r>
              <a:rPr lang="cs-CZ" altLang="cs-CZ" sz="1800" b="1" dirty="0"/>
              <a:t> </a:t>
            </a:r>
            <a:r>
              <a:rPr lang="cs-CZ" altLang="cs-CZ" sz="1800" dirty="0"/>
              <a:t>(Německo), sídliště na břehu jezírka s několika obydlími, </a:t>
            </a:r>
            <a:r>
              <a:rPr lang="cs-CZ" sz="1800" b="1" i="0" u="none" strike="noStrike" baseline="0" dirty="0">
                <a:latin typeface="MinionPro-Regular"/>
              </a:rPr>
              <a:t>350 tis.</a:t>
            </a:r>
            <a:endParaRPr lang="cs-CZ" altLang="cs-CZ" sz="1800" b="1" dirty="0"/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1800" dirty="0"/>
              <a:t>                                      </a:t>
            </a:r>
            <a:r>
              <a:rPr lang="cs-CZ" altLang="cs-CZ" sz="1800" b="1" dirty="0" err="1"/>
              <a:t>Vértessz</a:t>
            </a:r>
            <a:r>
              <a:rPr lang="de-DE" altLang="cs-CZ" sz="1800" b="1" dirty="0"/>
              <a:t>öl</a:t>
            </a:r>
            <a:r>
              <a:rPr lang="cs-CZ" altLang="cs-CZ" sz="1800" b="1" dirty="0" err="1"/>
              <a:t>lös</a:t>
            </a:r>
            <a:r>
              <a:rPr lang="cs-CZ" altLang="cs-CZ" sz="1800" b="1" dirty="0"/>
              <a:t> </a:t>
            </a:r>
            <a:r>
              <a:rPr lang="cs-CZ" altLang="cs-CZ" sz="1800" dirty="0"/>
              <a:t>(Maďarsko)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1800" dirty="0"/>
              <a:t>                                      </a:t>
            </a:r>
            <a:r>
              <a:rPr lang="cs-CZ" altLang="cs-CZ" sz="1800" b="1" dirty="0" err="1"/>
              <a:t>Petralona</a:t>
            </a:r>
            <a:r>
              <a:rPr lang="cs-CZ" altLang="cs-CZ" sz="1800" dirty="0"/>
              <a:t> (Řecko), lebka z jeskyně, </a:t>
            </a:r>
            <a:r>
              <a:rPr lang="cs-CZ" altLang="cs-CZ" sz="1800" b="1" dirty="0"/>
              <a:t>350 tis.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1800" b="1" dirty="0"/>
              <a:t>                                      Přezletice, </a:t>
            </a:r>
            <a:r>
              <a:rPr lang="cs-CZ" altLang="cs-CZ" sz="1800" dirty="0"/>
              <a:t>tábořiště s obydlím a koncentrací nástrojů</a:t>
            </a:r>
            <a:r>
              <a:rPr lang="cs-CZ" altLang="cs-CZ" sz="1800" b="1" dirty="0"/>
              <a:t> (ČR)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1800" dirty="0"/>
              <a:t>                                      </a:t>
            </a:r>
            <a:r>
              <a:rPr lang="cs-CZ" altLang="cs-CZ" sz="1800" b="1" dirty="0"/>
              <a:t>Jáva:  </a:t>
            </a:r>
            <a:r>
              <a:rPr lang="cs-CZ" altLang="cs-CZ" sz="1800" b="1" dirty="0" err="1"/>
              <a:t>Trinil</a:t>
            </a:r>
            <a:r>
              <a:rPr lang="cs-CZ" altLang="cs-CZ" sz="1800" b="1" dirty="0"/>
              <a:t>, </a:t>
            </a:r>
            <a:r>
              <a:rPr lang="cs-CZ" altLang="cs-CZ" sz="1800" b="1" dirty="0" err="1"/>
              <a:t>Modjokerto</a:t>
            </a:r>
            <a:r>
              <a:rPr lang="cs-CZ" altLang="cs-CZ" sz="1800" dirty="0"/>
              <a:t>, </a:t>
            </a:r>
            <a:r>
              <a:rPr lang="cs-CZ" sz="1800" dirty="0"/>
              <a:t>poblíž řeky </a:t>
            </a:r>
            <a:r>
              <a:rPr lang="cs-CZ" sz="1800" dirty="0" err="1"/>
              <a:t>Glogah</a:t>
            </a:r>
            <a:r>
              <a:rPr lang="cs-CZ" sz="1800" dirty="0"/>
              <a:t> v oblasti </a:t>
            </a:r>
            <a:r>
              <a:rPr lang="cs-CZ" sz="1800" dirty="0" err="1"/>
              <a:t>Bumiyu</a:t>
            </a:r>
            <a:r>
              <a:rPr lang="cs-CZ" sz="1800" dirty="0"/>
              <a:t> (starší o 300 tis. let než jiné nálezy)</a:t>
            </a:r>
            <a:endParaRPr lang="cs-CZ" altLang="cs-CZ" sz="1800" dirty="0"/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1800" dirty="0"/>
              <a:t>                                      </a:t>
            </a:r>
            <a:r>
              <a:rPr lang="cs-CZ" altLang="cs-CZ" sz="1800" b="1" dirty="0"/>
              <a:t>Čína:  </a:t>
            </a:r>
            <a:r>
              <a:rPr lang="cs-CZ" altLang="cs-CZ" sz="1800" b="1" dirty="0" err="1"/>
              <a:t>Čou</a:t>
            </a:r>
            <a:r>
              <a:rPr lang="cs-CZ" altLang="cs-CZ" sz="1800" b="1" dirty="0"/>
              <a:t>-</a:t>
            </a:r>
            <a:r>
              <a:rPr lang="cs-CZ" altLang="cs-CZ" sz="1800" b="1" dirty="0" err="1"/>
              <a:t>Kchou</a:t>
            </a:r>
            <a:r>
              <a:rPr lang="cs-CZ" altLang="cs-CZ" sz="1800" b="1" dirty="0"/>
              <a:t>-Tien</a:t>
            </a:r>
          </a:p>
        </p:txBody>
      </p:sp>
    </p:spTree>
    <p:extLst>
      <p:ext uri="{BB962C8B-B14F-4D97-AF65-F5344CB8AC3E}">
        <p14:creationId xmlns:p14="http://schemas.microsoft.com/office/powerpoint/2010/main" val="37557875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65018" y="793462"/>
            <a:ext cx="11526982" cy="6480175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cs-CZ" altLang="cs-CZ" sz="2000" b="1" dirty="0">
                <a:solidFill>
                  <a:srgbClr val="FF0000"/>
                </a:solidFill>
              </a:rPr>
              <a:t>Homo </a:t>
            </a:r>
            <a:r>
              <a:rPr lang="cs-CZ" altLang="cs-CZ" sz="1800" b="1" dirty="0">
                <a:solidFill>
                  <a:srgbClr val="FF0000"/>
                </a:solidFill>
              </a:rPr>
              <a:t>sapiens    </a:t>
            </a:r>
            <a:r>
              <a:rPr lang="cs-CZ" altLang="cs-CZ" sz="1800" dirty="0"/>
              <a:t>–    starobylejší formy moderního člověka ze středního paleolitu 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cs-CZ" altLang="cs-CZ" sz="1800" dirty="0"/>
              <a:t>                                   –    vyspělejší formy neandrtálců, 200 –100 tis.</a:t>
            </a:r>
          </a:p>
          <a:p>
            <a:pPr>
              <a:lnSpc>
                <a:spcPct val="80000"/>
              </a:lnSpc>
              <a:buFontTx/>
              <a:buNone/>
            </a:pPr>
            <a:endParaRPr lang="cs-CZ" altLang="cs-CZ" sz="1800" b="1" dirty="0"/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1800" b="1" dirty="0"/>
              <a:t>     a)  </a:t>
            </a:r>
            <a:r>
              <a:rPr lang="cs-CZ" altLang="cs-CZ" sz="1800" b="1" dirty="0" err="1"/>
              <a:t>steinheimensis</a:t>
            </a:r>
            <a:r>
              <a:rPr lang="cs-CZ" altLang="cs-CZ" sz="1800" dirty="0"/>
              <a:t>   –   podle lokality </a:t>
            </a:r>
            <a:r>
              <a:rPr lang="cs-CZ" altLang="cs-CZ" sz="1800" b="1" dirty="0" err="1"/>
              <a:t>Steinheim</a:t>
            </a:r>
            <a:r>
              <a:rPr lang="cs-CZ" altLang="cs-CZ" sz="1800" b="1" dirty="0"/>
              <a:t> v Německu</a:t>
            </a:r>
            <a:r>
              <a:rPr lang="cs-CZ" altLang="cs-CZ" sz="1800" dirty="0"/>
              <a:t>, další:   Anglie, Francie, Španělsko</a:t>
            </a:r>
            <a:r>
              <a:rPr lang="cs-CZ" altLang="cs-CZ" sz="1800" b="1" dirty="0"/>
              <a:t>  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1800" b="1" dirty="0"/>
              <a:t>                                                  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1800" b="1" dirty="0"/>
              <a:t>     b) </a:t>
            </a:r>
            <a:r>
              <a:rPr lang="cs-CZ" altLang="cs-CZ" sz="1800" b="1" dirty="0" err="1"/>
              <a:t>anteneandertalensis</a:t>
            </a:r>
            <a:r>
              <a:rPr lang="cs-CZ" altLang="cs-CZ" sz="1800" b="1" dirty="0"/>
              <a:t> </a:t>
            </a:r>
            <a:r>
              <a:rPr lang="cs-CZ" altLang="cs-CZ" sz="1800" dirty="0"/>
              <a:t>   –   kolem </a:t>
            </a:r>
            <a:r>
              <a:rPr lang="cs-CZ" altLang="cs-CZ" sz="1800" b="1" dirty="0"/>
              <a:t>100 tis.</a:t>
            </a:r>
            <a:r>
              <a:rPr lang="cs-CZ" altLang="cs-CZ" sz="1800" dirty="0"/>
              <a:t>, </a:t>
            </a:r>
            <a:r>
              <a:rPr lang="cs-CZ" altLang="cs-CZ" sz="1800" b="1" dirty="0" err="1"/>
              <a:t>Krapina</a:t>
            </a:r>
            <a:r>
              <a:rPr lang="cs-CZ" altLang="cs-CZ" sz="1800" b="1" dirty="0"/>
              <a:t> v Chorvat., </a:t>
            </a:r>
            <a:r>
              <a:rPr lang="cs-CZ" altLang="cs-CZ" sz="1800" b="1" dirty="0" err="1"/>
              <a:t>Ehrinsdorf</a:t>
            </a:r>
            <a:r>
              <a:rPr lang="cs-CZ" altLang="cs-CZ" sz="1800" b="1" dirty="0"/>
              <a:t>, Morava – Ochoz, Kůlna, Šipka  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1800" b="1" dirty="0"/>
              <a:t>                                                              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1800" b="1" dirty="0"/>
              <a:t>     c)  </a:t>
            </a:r>
            <a:r>
              <a:rPr lang="cs-CZ" altLang="cs-CZ" sz="1800" b="1" dirty="0" err="1"/>
              <a:t>neanderthalensis</a:t>
            </a:r>
            <a:r>
              <a:rPr lang="cs-CZ" altLang="cs-CZ" sz="1800" b="1" dirty="0"/>
              <a:t>   </a:t>
            </a:r>
            <a:r>
              <a:rPr lang="cs-CZ" altLang="cs-CZ" sz="1800" dirty="0"/>
              <a:t>–   klasičtí neandrtálci, </a:t>
            </a:r>
            <a:r>
              <a:rPr lang="cs-CZ" altLang="cs-CZ" sz="1800" b="1" dirty="0"/>
              <a:t>130 – 40 tis. př. n. l. </a:t>
            </a:r>
          </a:p>
          <a:p>
            <a:pPr marL="0" indent="0" algn="l">
              <a:buNone/>
            </a:pPr>
            <a:r>
              <a:rPr lang="cs-CZ" altLang="cs-CZ" sz="1800" b="1" dirty="0"/>
              <a:t>                                             –   </a:t>
            </a:r>
            <a:r>
              <a:rPr lang="cs-CZ" sz="1800" b="1" i="0" u="none" strike="noStrike" baseline="0" dirty="0"/>
              <a:t>naleziště:</a:t>
            </a:r>
            <a:r>
              <a:rPr lang="cs-CZ" sz="1800" b="0" i="0" u="none" strike="noStrike" baseline="0" dirty="0"/>
              <a:t>  </a:t>
            </a:r>
            <a:r>
              <a:rPr lang="cs-CZ" sz="1800" b="0" i="0" u="none" strike="noStrike" baseline="0" dirty="0" err="1"/>
              <a:t>jz</a:t>
            </a:r>
            <a:r>
              <a:rPr lang="cs-CZ" sz="1800" b="0" i="0" u="none" strike="noStrike" baseline="0" dirty="0"/>
              <a:t>. </a:t>
            </a:r>
            <a:r>
              <a:rPr lang="cs-CZ" sz="1800" b="0" i="0" u="none" strike="noStrike" baseline="0" dirty="0" err="1"/>
              <a:t>Franncie</a:t>
            </a:r>
            <a:r>
              <a:rPr lang="cs-CZ" sz="1800" b="0" i="0" u="none" strike="noStrike" baseline="0" dirty="0"/>
              <a:t>, Španělsko, Belgie, Porýní, </a:t>
            </a:r>
            <a:r>
              <a:rPr lang="cs-CZ" sz="1800" b="0" i="0" u="none" strike="noStrike" baseline="0" dirty="0" err="1"/>
              <a:t>stř</a:t>
            </a:r>
            <a:r>
              <a:rPr lang="cs-CZ" sz="1800" b="0" i="0" u="none" strike="noStrike" baseline="0" dirty="0"/>
              <a:t>. Podunají, Chorvatsko, </a:t>
            </a:r>
            <a:r>
              <a:rPr lang="cs-CZ" sz="1800" b="0" i="0" u="none" strike="noStrike" baseline="0" dirty="0" err="1"/>
              <a:t>stř</a:t>
            </a:r>
            <a:r>
              <a:rPr lang="cs-CZ" sz="1800" b="0" i="0" u="none" strike="noStrike" baseline="0" dirty="0"/>
              <a:t>. Itálie,</a:t>
            </a:r>
          </a:p>
          <a:p>
            <a:pPr marL="0" indent="0" algn="l">
              <a:buNone/>
            </a:pPr>
            <a:r>
              <a:rPr lang="cs-CZ" sz="1800" dirty="0"/>
              <a:t>                                                                          </a:t>
            </a:r>
            <a:r>
              <a:rPr lang="cs-CZ" sz="1800" b="0" i="0" u="none" strike="noStrike" baseline="0" dirty="0"/>
              <a:t>Krym, </a:t>
            </a:r>
            <a:r>
              <a:rPr lang="cs-CZ" sz="1800" b="0" i="0" u="none" strike="noStrike" baseline="0" dirty="0" err="1"/>
              <a:t>vých</a:t>
            </a:r>
            <a:r>
              <a:rPr lang="cs-CZ" sz="1800" b="0" i="0" u="none" strike="noStrike" baseline="0" dirty="0"/>
              <a:t>. Středomoří, </a:t>
            </a:r>
            <a:r>
              <a:rPr lang="pt-BR" sz="1800" b="0" i="0" u="none" strike="noStrike" baseline="0" dirty="0"/>
              <a:t>sev</a:t>
            </a:r>
            <a:r>
              <a:rPr lang="cs-CZ" sz="1800" b="0" i="0" u="none" strike="noStrike" baseline="0" dirty="0"/>
              <a:t>. </a:t>
            </a:r>
            <a:r>
              <a:rPr lang="pt-BR" sz="1800" b="0" i="0" u="none" strike="noStrike" baseline="0" dirty="0"/>
              <a:t>Afrik</a:t>
            </a:r>
            <a:r>
              <a:rPr lang="cs-CZ" sz="1800" b="0" i="0" u="none" strike="noStrike" baseline="0" dirty="0"/>
              <a:t>a</a:t>
            </a:r>
            <a:r>
              <a:rPr lang="pt-BR" sz="1800" b="0" i="0" u="none" strike="noStrike" baseline="0" dirty="0"/>
              <a:t>, sev</a:t>
            </a:r>
            <a:r>
              <a:rPr lang="cs-CZ" sz="1800" b="0" i="0" u="none" strike="noStrike" baseline="0" dirty="0"/>
              <a:t>. </a:t>
            </a:r>
            <a:r>
              <a:rPr lang="pt-BR" sz="1800" b="0" i="0" u="none" strike="noStrike" baseline="0" dirty="0"/>
              <a:t>Irák</a:t>
            </a:r>
            <a:r>
              <a:rPr lang="cs-CZ" sz="1800" b="0" i="0" u="none" strike="noStrike" baseline="0" dirty="0"/>
              <a:t>, </a:t>
            </a:r>
            <a:r>
              <a:rPr lang="pt-BR" sz="1800" b="0" i="0" u="none" strike="noStrike" baseline="0" dirty="0"/>
              <a:t>Uzbekistá</a:t>
            </a:r>
            <a:r>
              <a:rPr lang="cs-CZ" sz="1800" b="0" i="0" u="none" strike="noStrike" baseline="0" dirty="0"/>
              <a:t>n až Altaj</a:t>
            </a:r>
            <a:endParaRPr lang="cs-CZ" altLang="cs-CZ" sz="1800" dirty="0"/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1800" dirty="0"/>
              <a:t>                                             –   neandrtálci jsou slepou větví lidské formy, </a:t>
            </a:r>
            <a:r>
              <a:rPr lang="cs-CZ" altLang="cs-CZ" sz="1800" dirty="0" err="1"/>
              <a:t>Gánovce</a:t>
            </a:r>
            <a:r>
              <a:rPr lang="cs-CZ" altLang="cs-CZ" sz="1800" dirty="0"/>
              <a:t> – výlitek mozkovny)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1800" dirty="0"/>
              <a:t>                                             –   </a:t>
            </a:r>
            <a:r>
              <a:rPr lang="cs-CZ" altLang="cs-CZ" sz="1800" dirty="0" err="1"/>
              <a:t>robusní</a:t>
            </a:r>
            <a:r>
              <a:rPr lang="cs-CZ" altLang="cs-CZ" sz="1800" dirty="0"/>
              <a:t>, specializovaný lov, nástroje vyráběné </a:t>
            </a:r>
            <a:r>
              <a:rPr lang="cs-CZ" altLang="cs-CZ" sz="1800" dirty="0" err="1"/>
              <a:t>levalloiskou</a:t>
            </a:r>
            <a:r>
              <a:rPr lang="cs-CZ" altLang="cs-CZ" sz="1800" dirty="0"/>
              <a:t> technikou 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1800" dirty="0"/>
              <a:t>                                             –   první hroby s milodary (sociální cítění):  kamenné obložení:   </a:t>
            </a:r>
            <a:r>
              <a:rPr lang="cs-CZ" altLang="cs-CZ" sz="1800" b="1" dirty="0"/>
              <a:t>La </a:t>
            </a:r>
            <a:r>
              <a:rPr lang="cs-CZ" altLang="cs-CZ" sz="1800" b="1" dirty="0" err="1"/>
              <a:t>Ferraise</a:t>
            </a:r>
            <a:endParaRPr lang="cs-CZ" altLang="cs-CZ" sz="1800" b="1" dirty="0"/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1800" dirty="0"/>
              <a:t>                                                                                                                          květiny:   </a:t>
            </a:r>
            <a:r>
              <a:rPr lang="cs-CZ" altLang="cs-CZ" sz="1800" b="1" dirty="0" err="1"/>
              <a:t>Shanidar</a:t>
            </a:r>
            <a:r>
              <a:rPr lang="cs-CZ" altLang="cs-CZ" sz="1800" b="1" dirty="0"/>
              <a:t> v Irá</a:t>
            </a:r>
            <a:r>
              <a:rPr lang="cs-CZ" altLang="cs-CZ" sz="1800" dirty="0"/>
              <a:t>ku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1800" dirty="0"/>
              <a:t>                                                                                                                          </a:t>
            </a:r>
            <a:r>
              <a:rPr lang="cs-CZ" altLang="cs-CZ" sz="1800" dirty="0" err="1"/>
              <a:t>kozorožčí</a:t>
            </a:r>
            <a:r>
              <a:rPr lang="cs-CZ" altLang="cs-CZ" sz="1800" dirty="0"/>
              <a:t> rohy:   </a:t>
            </a:r>
            <a:r>
              <a:rPr lang="cs-CZ" altLang="cs-CZ" sz="1800" b="1" dirty="0" err="1"/>
              <a:t>Tešik</a:t>
            </a:r>
            <a:r>
              <a:rPr lang="cs-CZ" altLang="cs-CZ" sz="1800" b="1" dirty="0"/>
              <a:t> </a:t>
            </a:r>
            <a:r>
              <a:rPr lang="cs-CZ" altLang="cs-CZ" sz="1800" b="1" dirty="0" err="1"/>
              <a:t>Taš</a:t>
            </a:r>
            <a:r>
              <a:rPr lang="cs-CZ" altLang="cs-CZ" sz="1800" b="1" dirty="0"/>
              <a:t> v </a:t>
            </a:r>
            <a:r>
              <a:rPr lang="cs-CZ" altLang="cs-CZ" sz="1800" b="1" dirty="0" err="1"/>
              <a:t>Uzbekistanu</a:t>
            </a:r>
            <a:endParaRPr lang="cs-CZ" altLang="cs-CZ" sz="1800" b="1" dirty="0"/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1800" dirty="0"/>
              <a:t>                                            –  antropofagie v jeskyních:  </a:t>
            </a:r>
            <a:r>
              <a:rPr lang="cs-CZ" altLang="cs-CZ" sz="1800" b="1" dirty="0" err="1"/>
              <a:t>Krapina</a:t>
            </a:r>
            <a:r>
              <a:rPr lang="cs-CZ" altLang="cs-CZ" sz="1800" b="1" dirty="0"/>
              <a:t> v Chorvatsku, </a:t>
            </a:r>
            <a:r>
              <a:rPr lang="cs-CZ" altLang="cs-CZ" sz="1800" b="1" dirty="0" err="1"/>
              <a:t>Hortus</a:t>
            </a:r>
            <a:r>
              <a:rPr lang="cs-CZ" altLang="cs-CZ" sz="1800" b="1" dirty="0"/>
              <a:t> ve Franci</a:t>
            </a:r>
            <a:r>
              <a:rPr lang="cs-CZ" altLang="cs-CZ" sz="1800" dirty="0"/>
              <a:t>i</a:t>
            </a:r>
          </a:p>
        </p:txBody>
      </p:sp>
    </p:spTree>
    <p:extLst>
      <p:ext uri="{BB962C8B-B14F-4D97-AF65-F5344CB8AC3E}">
        <p14:creationId xmlns:p14="http://schemas.microsoft.com/office/powerpoint/2010/main" val="41683305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039092" y="1052513"/>
            <a:ext cx="10889672" cy="4525962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80000"/>
              </a:lnSpc>
            </a:pPr>
            <a:r>
              <a:rPr lang="cs-CZ" altLang="cs-CZ" sz="2400" b="1" dirty="0">
                <a:solidFill>
                  <a:srgbClr val="FF0000"/>
                </a:solidFill>
              </a:rPr>
              <a:t>Homo sapiens </a:t>
            </a:r>
            <a:r>
              <a:rPr lang="cs-CZ" altLang="cs-CZ" sz="2400" b="1" dirty="0" err="1">
                <a:solidFill>
                  <a:srgbClr val="FF0000"/>
                </a:solidFill>
              </a:rPr>
              <a:t>sapiens</a:t>
            </a:r>
            <a:r>
              <a:rPr lang="cs-CZ" altLang="cs-CZ" sz="2400" dirty="0">
                <a:solidFill>
                  <a:srgbClr val="FF0000"/>
                </a:solidFill>
              </a:rPr>
              <a:t>   </a:t>
            </a:r>
            <a:r>
              <a:rPr lang="cs-CZ" altLang="cs-CZ" sz="2000" dirty="0"/>
              <a:t>–    nejstarší formy z období cca 200 tis. let  př. n. l. pochází z Afriky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2000" dirty="0"/>
              <a:t>                                                        –     před </a:t>
            </a:r>
            <a:r>
              <a:rPr lang="cs-CZ" altLang="cs-CZ" sz="2000" b="1" dirty="0"/>
              <a:t>150/100 000 lety</a:t>
            </a:r>
            <a:r>
              <a:rPr lang="cs-CZ" altLang="cs-CZ" sz="2000" dirty="0"/>
              <a:t> osídlily Asii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2000" dirty="0"/>
              <a:t>                                                        –     kolem 30 – 40 tis. let př. n. l. pronikli do Ameriky a Austrálie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2000" dirty="0"/>
              <a:t>                                                        –    do Evropy pronikli cca před 35 tis. lety: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sz="2000" dirty="0"/>
              <a:t>                                                               nejstarší nálezy z Rumunska: </a:t>
            </a:r>
            <a:r>
              <a:rPr lang="cs-CZ" sz="2200" b="1" dirty="0" err="1"/>
              <a:t>Pestera</a:t>
            </a:r>
            <a:r>
              <a:rPr lang="cs-CZ" sz="2200" b="1" dirty="0"/>
              <a:t> </a:t>
            </a:r>
            <a:r>
              <a:rPr lang="cs-CZ" sz="2200" b="1" dirty="0" err="1"/>
              <a:t>cu</a:t>
            </a:r>
            <a:r>
              <a:rPr lang="cs-CZ" sz="2200" b="1" dirty="0"/>
              <a:t> </a:t>
            </a:r>
            <a:r>
              <a:rPr lang="cs-CZ" sz="2200" b="1" dirty="0" err="1"/>
              <a:t>Oase</a:t>
            </a:r>
            <a:r>
              <a:rPr lang="cs-CZ" sz="2200" b="1" dirty="0"/>
              <a:t> </a:t>
            </a:r>
            <a:r>
              <a:rPr lang="cs-CZ" altLang="cs-CZ" sz="2200" b="1" dirty="0"/>
              <a:t>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2000" dirty="0"/>
              <a:t>                                                        –     základ jednotlivých lidských ras </a:t>
            </a:r>
          </a:p>
          <a:p>
            <a:pPr>
              <a:lnSpc>
                <a:spcPct val="80000"/>
              </a:lnSpc>
              <a:buFontTx/>
              <a:buNone/>
            </a:pPr>
            <a:endParaRPr lang="cs-CZ" altLang="cs-CZ" sz="2000" dirty="0"/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2000" b="1" dirty="0"/>
              <a:t>     a)</a:t>
            </a:r>
            <a:r>
              <a:rPr lang="cs-CZ" altLang="cs-CZ" sz="2000" dirty="0"/>
              <a:t> </a:t>
            </a:r>
            <a:r>
              <a:rPr lang="cs-CZ" altLang="cs-CZ" sz="2000" b="1" dirty="0"/>
              <a:t> </a:t>
            </a:r>
            <a:r>
              <a:rPr lang="cs-CZ" altLang="cs-CZ" sz="2000" b="1" dirty="0" err="1"/>
              <a:t>předmostecká</a:t>
            </a:r>
            <a:r>
              <a:rPr lang="cs-CZ" altLang="cs-CZ" sz="2000" b="1" dirty="0"/>
              <a:t> </a:t>
            </a:r>
            <a:r>
              <a:rPr lang="cs-CZ" altLang="cs-CZ" sz="2000" dirty="0"/>
              <a:t> –  st. forma:   Mladeč, Předmostí u Přerova, Brna</a:t>
            </a:r>
          </a:p>
          <a:p>
            <a:pPr>
              <a:lnSpc>
                <a:spcPct val="80000"/>
              </a:lnSpc>
              <a:buFontTx/>
              <a:buNone/>
            </a:pPr>
            <a:endParaRPr lang="cs-CZ" altLang="cs-CZ" sz="2000" dirty="0"/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2000" b="1" dirty="0"/>
              <a:t>     b)  kromaňonská</a:t>
            </a:r>
            <a:r>
              <a:rPr lang="cs-CZ" altLang="cs-CZ" sz="2000" dirty="0"/>
              <a:t>  –  mladší forma: </a:t>
            </a:r>
            <a:r>
              <a:rPr lang="cs-CZ" altLang="cs-CZ" sz="2000" dirty="0" err="1"/>
              <a:t>Dol</a:t>
            </a:r>
            <a:r>
              <a:rPr lang="cs-CZ" altLang="cs-CZ" sz="2000" dirty="0"/>
              <a:t>. Věstonice, Pavlov.</a:t>
            </a:r>
          </a:p>
          <a:p>
            <a:pPr>
              <a:lnSpc>
                <a:spcPct val="80000"/>
              </a:lnSpc>
              <a:buFontTx/>
              <a:buNone/>
            </a:pPr>
            <a:endParaRPr lang="cs-CZ" altLang="cs-CZ" sz="2000" dirty="0"/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2000" dirty="0"/>
              <a:t>     –  variabilita hmotné kultury, umělecké projevy:  hudba, výtvarné umění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2000" dirty="0"/>
              <a:t>     –  rozvinutí kultu, společenských vazeb, častější pohřby</a:t>
            </a:r>
          </a:p>
        </p:txBody>
      </p:sp>
    </p:spTree>
    <p:extLst>
      <p:ext uri="{BB962C8B-B14F-4D97-AF65-F5344CB8AC3E}">
        <p14:creationId xmlns:p14="http://schemas.microsoft.com/office/powerpoint/2010/main" val="29637010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35430" y="290286"/>
            <a:ext cx="11756570" cy="6567715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80000"/>
              </a:lnSpc>
              <a:buNone/>
            </a:pPr>
            <a:r>
              <a:rPr lang="cs-CZ" altLang="cs-CZ" b="1" dirty="0">
                <a:solidFill>
                  <a:srgbClr val="FF0000"/>
                </a:solidFill>
              </a:rPr>
              <a:t>PALEOLIT:</a:t>
            </a:r>
          </a:p>
          <a:p>
            <a:pPr marL="0" indent="0">
              <a:lnSpc>
                <a:spcPct val="80000"/>
              </a:lnSpc>
              <a:buNone/>
            </a:pPr>
            <a:endParaRPr lang="cs-CZ" altLang="cs-CZ" sz="1600" b="1" dirty="0"/>
          </a:p>
          <a:p>
            <a:pPr>
              <a:lnSpc>
                <a:spcPct val="80000"/>
              </a:lnSpc>
            </a:pPr>
            <a:r>
              <a:rPr lang="cs-CZ" altLang="cs-CZ" sz="2000" b="1" dirty="0"/>
              <a:t>Starý:   1,8/7 – 350/250 tis. př. n. l. 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cs-CZ" altLang="cs-CZ" sz="2000" b="1" dirty="0"/>
              <a:t>                    </a:t>
            </a:r>
            <a:r>
              <a:rPr lang="cs-CZ" altLang="cs-CZ" sz="2000" dirty="0"/>
              <a:t>–</a:t>
            </a:r>
            <a:r>
              <a:rPr lang="cs-CZ" altLang="cs-CZ" sz="2000" b="1" dirty="0"/>
              <a:t>  </a:t>
            </a:r>
            <a:r>
              <a:rPr lang="cs-CZ" altLang="cs-CZ" sz="2000" b="1" dirty="0">
                <a:solidFill>
                  <a:srgbClr val="00B050"/>
                </a:solidFill>
              </a:rPr>
              <a:t>HOMO ERECTUS </a:t>
            </a:r>
            <a:r>
              <a:rPr lang="cs-CZ" altLang="cs-CZ" sz="2000" dirty="0"/>
              <a:t>(poprvé  v </a:t>
            </a:r>
            <a:r>
              <a:rPr lang="cs-CZ" altLang="cs-CZ" sz="2000" dirty="0" err="1"/>
              <a:t>cromeru</a:t>
            </a:r>
            <a:r>
              <a:rPr lang="cs-CZ" altLang="cs-CZ" sz="2000" dirty="0"/>
              <a:t>), kultura </a:t>
            </a:r>
            <a:r>
              <a:rPr lang="cs-CZ" altLang="cs-CZ" sz="2000" dirty="0" err="1"/>
              <a:t>auchelská</a:t>
            </a:r>
            <a:r>
              <a:rPr lang="cs-CZ" altLang="cs-CZ" sz="2000" dirty="0"/>
              <a:t>, </a:t>
            </a:r>
            <a:r>
              <a:rPr lang="cs-CZ" altLang="cs-CZ" sz="2000" dirty="0" err="1"/>
              <a:t>přezleticien</a:t>
            </a:r>
            <a:r>
              <a:rPr lang="cs-CZ" altLang="cs-CZ" sz="2000" dirty="0"/>
              <a:t>, </a:t>
            </a:r>
            <a:r>
              <a:rPr lang="cs-CZ" altLang="cs-CZ" sz="2000" dirty="0" err="1"/>
              <a:t>bohemien</a:t>
            </a:r>
            <a:endParaRPr lang="cs-CZ" altLang="cs-CZ" sz="2000" dirty="0"/>
          </a:p>
          <a:p>
            <a:pPr>
              <a:lnSpc>
                <a:spcPct val="80000"/>
              </a:lnSpc>
              <a:buFontTx/>
              <a:buNone/>
            </a:pPr>
            <a:endParaRPr lang="cs-CZ" altLang="cs-CZ" sz="2000" b="1" dirty="0"/>
          </a:p>
          <a:p>
            <a:pPr>
              <a:lnSpc>
                <a:spcPct val="80000"/>
              </a:lnSpc>
            </a:pPr>
            <a:r>
              <a:rPr lang="cs-CZ" altLang="cs-CZ" sz="2000" b="1" dirty="0"/>
              <a:t>Střední:  350/250 tis. – 40/35 tis. př. n. l. 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cs-CZ" altLang="cs-CZ" sz="2000" b="1" dirty="0"/>
              <a:t>                      </a:t>
            </a:r>
            <a:r>
              <a:rPr lang="cs-CZ" altLang="cs-CZ" sz="2000" dirty="0"/>
              <a:t>– </a:t>
            </a:r>
            <a:r>
              <a:rPr lang="cs-CZ" altLang="cs-CZ" sz="2000" b="1" dirty="0"/>
              <a:t> </a:t>
            </a:r>
            <a:r>
              <a:rPr lang="cs-CZ" altLang="cs-CZ" sz="2000" b="1" dirty="0">
                <a:solidFill>
                  <a:srgbClr val="00B050"/>
                </a:solidFill>
              </a:rPr>
              <a:t>HOMO SAPIENS NEANDERTALENSIS</a:t>
            </a:r>
            <a:r>
              <a:rPr lang="cs-CZ" altLang="cs-CZ" sz="2000" dirty="0"/>
              <a:t>, mladý acheuléen, </a:t>
            </a:r>
            <a:r>
              <a:rPr lang="cs-CZ" altLang="cs-CZ" sz="2000" dirty="0" err="1"/>
              <a:t>taubachien</a:t>
            </a:r>
            <a:r>
              <a:rPr lang="cs-CZ" altLang="cs-CZ" sz="2000" dirty="0"/>
              <a:t>, </a:t>
            </a:r>
            <a:r>
              <a:rPr lang="cs-CZ" altLang="cs-CZ" sz="2000" dirty="0" err="1"/>
              <a:t>mousterien</a:t>
            </a:r>
            <a:r>
              <a:rPr lang="cs-CZ" altLang="cs-CZ" sz="2000" dirty="0"/>
              <a:t>, </a:t>
            </a:r>
            <a:r>
              <a:rPr lang="cs-CZ" altLang="cs-CZ" sz="2000" dirty="0" err="1"/>
              <a:t>micoqien</a:t>
            </a:r>
            <a:endParaRPr lang="cs-CZ" altLang="cs-CZ" sz="2000" dirty="0"/>
          </a:p>
          <a:p>
            <a:pPr>
              <a:lnSpc>
                <a:spcPct val="80000"/>
              </a:lnSpc>
              <a:buFontTx/>
              <a:buNone/>
            </a:pPr>
            <a:endParaRPr lang="cs-CZ" altLang="cs-CZ" sz="2000" b="1" dirty="0"/>
          </a:p>
          <a:p>
            <a:pPr>
              <a:lnSpc>
                <a:spcPct val="80000"/>
              </a:lnSpc>
            </a:pPr>
            <a:r>
              <a:rPr lang="cs-CZ" altLang="cs-CZ" sz="2000" b="1" dirty="0"/>
              <a:t>Mladý:  </a:t>
            </a:r>
            <a:r>
              <a:rPr lang="cs-CZ" altLang="cs-CZ" sz="2000" dirty="0"/>
              <a:t> </a:t>
            </a:r>
            <a:r>
              <a:rPr lang="cs-CZ" altLang="cs-CZ" sz="2000" b="1" dirty="0"/>
              <a:t>40/35 tis. – 11/10 tis. př. n. l. 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cs-CZ" altLang="cs-CZ" sz="2000" b="1" dirty="0"/>
              <a:t>                     </a:t>
            </a:r>
            <a:r>
              <a:rPr lang="cs-CZ" altLang="cs-CZ" sz="2000" dirty="0"/>
              <a:t>–   starší:  </a:t>
            </a:r>
            <a:r>
              <a:rPr lang="cs-CZ" altLang="cs-CZ" sz="2000" b="1" dirty="0">
                <a:solidFill>
                  <a:srgbClr val="00B050"/>
                </a:solidFill>
              </a:rPr>
              <a:t>NEANDRTÁLCI</a:t>
            </a:r>
            <a:r>
              <a:rPr lang="cs-CZ" altLang="cs-CZ" sz="2000" dirty="0"/>
              <a:t>:</a:t>
            </a:r>
            <a:r>
              <a:rPr lang="cs-CZ" altLang="cs-CZ" sz="2000" b="1" dirty="0"/>
              <a:t>  </a:t>
            </a:r>
            <a:r>
              <a:rPr lang="cs-CZ" altLang="cs-CZ" sz="2000" dirty="0" err="1"/>
              <a:t>bohunicien</a:t>
            </a:r>
            <a:r>
              <a:rPr lang="cs-CZ" altLang="cs-CZ" sz="2000" dirty="0"/>
              <a:t>,  </a:t>
            </a:r>
            <a:r>
              <a:rPr lang="cs-CZ" altLang="cs-CZ" sz="2000" dirty="0" err="1"/>
              <a:t>szeletien</a:t>
            </a:r>
            <a:r>
              <a:rPr lang="cs-CZ" altLang="cs-CZ" sz="2000" dirty="0"/>
              <a:t>  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cs-CZ" altLang="cs-CZ" sz="2000" dirty="0"/>
              <a:t>                     –   mladší:  </a:t>
            </a:r>
            <a:r>
              <a:rPr lang="cs-CZ" altLang="cs-CZ" sz="2000" b="1" dirty="0">
                <a:solidFill>
                  <a:srgbClr val="00B050"/>
                </a:solidFill>
              </a:rPr>
              <a:t>HOMO SAPIENS </a:t>
            </a:r>
            <a:r>
              <a:rPr lang="cs-CZ" altLang="cs-CZ" sz="2000" b="1" dirty="0" err="1">
                <a:solidFill>
                  <a:srgbClr val="00B050"/>
                </a:solidFill>
              </a:rPr>
              <a:t>SAPIENS</a:t>
            </a:r>
            <a:r>
              <a:rPr lang="cs-CZ" altLang="cs-CZ" sz="2000" dirty="0">
                <a:solidFill>
                  <a:srgbClr val="00B050"/>
                </a:solidFill>
              </a:rPr>
              <a:t> </a:t>
            </a:r>
            <a:r>
              <a:rPr lang="cs-CZ" altLang="cs-CZ" sz="2000" dirty="0"/>
              <a:t>(38-31 př.n.l.): </a:t>
            </a:r>
            <a:r>
              <a:rPr lang="cs-CZ" altLang="cs-CZ" sz="2000" dirty="0" err="1"/>
              <a:t>aurignatien</a:t>
            </a:r>
            <a:r>
              <a:rPr lang="cs-CZ" altLang="cs-CZ" sz="2000" dirty="0"/>
              <a:t>, </a:t>
            </a:r>
            <a:r>
              <a:rPr lang="cs-CZ" altLang="cs-CZ" sz="2000" dirty="0" err="1"/>
              <a:t>gravettien</a:t>
            </a:r>
            <a:r>
              <a:rPr lang="cs-CZ" altLang="cs-CZ" sz="2000" dirty="0"/>
              <a:t> (</a:t>
            </a:r>
            <a:r>
              <a:rPr lang="cs-CZ" altLang="cs-CZ" sz="2000" dirty="0" err="1"/>
              <a:t>pavlovien</a:t>
            </a:r>
            <a:r>
              <a:rPr lang="cs-CZ" altLang="cs-CZ" sz="2000" dirty="0"/>
              <a:t>), </a:t>
            </a:r>
            <a:r>
              <a:rPr lang="cs-CZ" altLang="cs-CZ" sz="2000" dirty="0" err="1"/>
              <a:t>magdalenien</a:t>
            </a:r>
            <a:endParaRPr lang="cs-CZ" altLang="cs-CZ" sz="2000" dirty="0"/>
          </a:p>
          <a:p>
            <a:pPr>
              <a:lnSpc>
                <a:spcPct val="80000"/>
              </a:lnSpc>
              <a:buFontTx/>
              <a:buNone/>
            </a:pPr>
            <a:endParaRPr lang="cs-CZ" altLang="cs-CZ" sz="2000" b="1" dirty="0"/>
          </a:p>
          <a:p>
            <a:pPr>
              <a:lnSpc>
                <a:spcPct val="80000"/>
              </a:lnSpc>
            </a:pPr>
            <a:r>
              <a:rPr lang="cs-CZ" altLang="cs-CZ" sz="2000" b="1" dirty="0"/>
              <a:t>Pozdní:  10/</a:t>
            </a:r>
            <a:r>
              <a:rPr lang="cs-CZ" altLang="cs-CZ" sz="2000" dirty="0"/>
              <a:t> </a:t>
            </a:r>
            <a:r>
              <a:rPr lang="cs-CZ" altLang="cs-CZ" sz="2000" b="1" dirty="0"/>
              <a:t>9 tis. – 8 tis.</a:t>
            </a:r>
            <a:r>
              <a:rPr lang="cs-CZ" altLang="cs-CZ" sz="2000" dirty="0"/>
              <a:t> </a:t>
            </a:r>
            <a:r>
              <a:rPr lang="cs-CZ" altLang="cs-CZ" sz="2000" b="1" dirty="0"/>
              <a:t>př. n. l. 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cs-CZ" altLang="cs-CZ" sz="2000" b="1" dirty="0"/>
              <a:t>                     </a:t>
            </a:r>
            <a:r>
              <a:rPr lang="cs-CZ" altLang="cs-CZ" sz="2000" dirty="0"/>
              <a:t>–</a:t>
            </a:r>
            <a:r>
              <a:rPr lang="cs-CZ" altLang="cs-CZ" sz="2000" b="1" dirty="0"/>
              <a:t>  </a:t>
            </a:r>
            <a:r>
              <a:rPr lang="cs-CZ" altLang="cs-CZ" sz="2000" dirty="0" err="1"/>
              <a:t>epimagdalenien</a:t>
            </a:r>
            <a:r>
              <a:rPr lang="cs-CZ" altLang="cs-CZ" sz="2000" b="1" dirty="0"/>
              <a:t>, </a:t>
            </a:r>
            <a:r>
              <a:rPr lang="cs-CZ" altLang="cs-CZ" sz="2000" dirty="0"/>
              <a:t>ústup ledovce do Skandinávie, lesostepi, jeskyně jsou opouštěny</a:t>
            </a:r>
          </a:p>
          <a:p>
            <a:pPr>
              <a:lnSpc>
                <a:spcPct val="80000"/>
              </a:lnSpc>
              <a:buFontTx/>
              <a:buNone/>
            </a:pPr>
            <a:endParaRPr lang="cs-CZ" altLang="cs-CZ" sz="2000" b="1" dirty="0"/>
          </a:p>
          <a:p>
            <a:pPr>
              <a:lnSpc>
                <a:spcPct val="80000"/>
              </a:lnSpc>
            </a:pPr>
            <a:r>
              <a:rPr lang="cs-CZ" altLang="cs-CZ" sz="2400" b="1" dirty="0">
                <a:solidFill>
                  <a:srgbClr val="FF0000"/>
                </a:solidFill>
              </a:rPr>
              <a:t>MEZOLIT:</a:t>
            </a:r>
            <a:r>
              <a:rPr lang="cs-CZ" altLang="cs-CZ" sz="2000" b="1" dirty="0"/>
              <a:t>    8/7 tis. – 6 000 př. n. l.</a:t>
            </a:r>
            <a:r>
              <a:rPr lang="cs-CZ" altLang="cs-CZ" sz="2000" dirty="0"/>
              <a:t> 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cs-CZ" altLang="cs-CZ" sz="2000" dirty="0"/>
              <a:t>                            –  delší přežívání v periferních oblastech (Pobaltí, Skandinávie, Pyrenejský pol., 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cs-CZ" altLang="cs-CZ" sz="2000" dirty="0"/>
              <a:t>                                pobřeží Atlantiku, Britské ostrovy)</a:t>
            </a:r>
          </a:p>
        </p:txBody>
      </p:sp>
    </p:spTree>
    <p:extLst>
      <p:ext uri="{BB962C8B-B14F-4D97-AF65-F5344CB8AC3E}">
        <p14:creationId xmlns:p14="http://schemas.microsoft.com/office/powerpoint/2010/main" val="42229996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1039092" y="146254"/>
            <a:ext cx="10515600" cy="1047751"/>
          </a:xfrm>
        </p:spPr>
        <p:txBody>
          <a:bodyPr>
            <a:normAutofit fontScale="90000"/>
          </a:bodyPr>
          <a:lstStyle/>
          <a:p>
            <a:r>
              <a:rPr lang="cs-CZ" altLang="cs-CZ" sz="3200" b="1" dirty="0"/>
              <a:t>                   </a:t>
            </a:r>
            <a:br>
              <a:rPr lang="cs-CZ" altLang="cs-CZ" sz="3200" b="1" dirty="0"/>
            </a:br>
            <a:r>
              <a:rPr lang="cs-CZ" altLang="cs-CZ" sz="3200" b="1" dirty="0"/>
              <a:t>                                               </a:t>
            </a:r>
            <a:r>
              <a:rPr lang="cs-CZ" altLang="cs-CZ" sz="3600" b="1" dirty="0">
                <a:solidFill>
                  <a:srgbClr val="FF0000"/>
                </a:solidFill>
              </a:rPr>
              <a:t>Starý paleolit</a:t>
            </a:r>
            <a:br>
              <a:rPr lang="cs-CZ" altLang="cs-CZ" sz="3600" b="1" dirty="0">
                <a:solidFill>
                  <a:srgbClr val="FF0000"/>
                </a:solidFill>
              </a:rPr>
            </a:br>
            <a:r>
              <a:rPr lang="cs-CZ" altLang="cs-CZ" sz="3600" b="1" dirty="0">
                <a:solidFill>
                  <a:srgbClr val="FF0000"/>
                </a:solidFill>
              </a:rPr>
              <a:t>               </a:t>
            </a:r>
            <a:endParaRPr lang="cs-CZ" altLang="cs-CZ" sz="2200" b="1" dirty="0">
              <a:solidFill>
                <a:srgbClr val="FF0000"/>
              </a:solidFill>
            </a:endParaRPr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6449" y="1273997"/>
            <a:ext cx="10938243" cy="5279204"/>
          </a:xfrm>
        </p:spPr>
        <p:txBody>
          <a:bodyPr>
            <a:normAutofit/>
          </a:bodyPr>
          <a:lstStyle/>
          <a:p>
            <a:pPr>
              <a:buFontTx/>
              <a:buNone/>
            </a:pPr>
            <a:r>
              <a:rPr lang="cs-CZ" altLang="cs-CZ" sz="2000" b="1" dirty="0"/>
              <a:t>Evropa:   1,8/1,7 mil.  –    350/250 tis. př. n. l.</a:t>
            </a:r>
          </a:p>
          <a:p>
            <a:pPr>
              <a:buFontTx/>
              <a:buNone/>
            </a:pPr>
            <a:endParaRPr lang="cs-CZ" altLang="cs-CZ" sz="2000" b="1" dirty="0"/>
          </a:p>
          <a:p>
            <a:pPr>
              <a:buFontTx/>
              <a:buNone/>
            </a:pPr>
            <a:r>
              <a:rPr lang="cs-CZ" altLang="cs-CZ" sz="2000" b="1" dirty="0"/>
              <a:t>Čechy, Morava:   1 mil.  –    350/250 tis. př. n. l.</a:t>
            </a:r>
            <a:br>
              <a:rPr lang="cs-CZ" altLang="cs-CZ" sz="2000" b="1" dirty="0"/>
            </a:br>
            <a:endParaRPr lang="cs-CZ" altLang="cs-CZ" sz="2000" dirty="0"/>
          </a:p>
          <a:p>
            <a:pPr>
              <a:buFontTx/>
              <a:buNone/>
            </a:pPr>
            <a:endParaRPr lang="cs-CZ" altLang="cs-CZ" sz="2000" dirty="0"/>
          </a:p>
          <a:p>
            <a:r>
              <a:rPr lang="cs-CZ" altLang="cs-CZ" sz="2000" b="1" dirty="0"/>
              <a:t>Antropologické hledisko</a:t>
            </a:r>
            <a:r>
              <a:rPr lang="cs-CZ" altLang="cs-CZ" sz="2000" dirty="0"/>
              <a:t>   –  vývoj od </a:t>
            </a:r>
            <a:r>
              <a:rPr lang="cs-CZ" altLang="cs-CZ" sz="2000" dirty="0" err="1"/>
              <a:t>erektoidních</a:t>
            </a:r>
            <a:r>
              <a:rPr lang="cs-CZ" altLang="cs-CZ" sz="2000" dirty="0"/>
              <a:t> forem člověka k formám </a:t>
            </a:r>
            <a:r>
              <a:rPr lang="cs-CZ" altLang="cs-CZ" sz="2000" dirty="0" err="1"/>
              <a:t>starosapientním</a:t>
            </a:r>
            <a:r>
              <a:rPr lang="cs-CZ" altLang="cs-CZ" sz="2000" dirty="0"/>
              <a:t>, </a:t>
            </a:r>
          </a:p>
          <a:p>
            <a:pPr marL="0" indent="0">
              <a:buNone/>
            </a:pPr>
            <a:r>
              <a:rPr lang="cs-CZ" altLang="cs-CZ" sz="2000" dirty="0"/>
              <a:t>                                                       tj. člověka typu Homo </a:t>
            </a:r>
            <a:r>
              <a:rPr lang="cs-CZ" altLang="cs-CZ" sz="2000" dirty="0" err="1"/>
              <a:t>erectus</a:t>
            </a:r>
            <a:r>
              <a:rPr lang="cs-CZ" altLang="cs-CZ" sz="2000" dirty="0"/>
              <a:t> a Homo </a:t>
            </a:r>
            <a:r>
              <a:rPr lang="cs-CZ" altLang="cs-CZ" sz="2000" dirty="0" err="1"/>
              <a:t>neanderthalensis</a:t>
            </a:r>
            <a:endParaRPr lang="cs-CZ" altLang="cs-CZ" sz="2000" dirty="0"/>
          </a:p>
          <a:p>
            <a:endParaRPr lang="cs-CZ" altLang="cs-CZ" sz="2000" dirty="0"/>
          </a:p>
          <a:p>
            <a:r>
              <a:rPr lang="cs-CZ" altLang="cs-CZ" sz="2000" b="1" dirty="0">
                <a:solidFill>
                  <a:srgbClr val="FF0000"/>
                </a:solidFill>
              </a:rPr>
              <a:t>Kultura </a:t>
            </a:r>
            <a:r>
              <a:rPr lang="cs-CZ" altLang="cs-CZ" sz="2000" b="1" dirty="0" err="1">
                <a:solidFill>
                  <a:srgbClr val="FF0000"/>
                </a:solidFill>
              </a:rPr>
              <a:t>acheulská</a:t>
            </a:r>
            <a:r>
              <a:rPr lang="cs-CZ" altLang="cs-CZ" sz="2000" dirty="0">
                <a:solidFill>
                  <a:srgbClr val="FF0000"/>
                </a:solidFill>
              </a:rPr>
              <a:t>  </a:t>
            </a:r>
            <a:r>
              <a:rPr lang="cs-CZ" altLang="cs-CZ" sz="2000" dirty="0"/>
              <a:t>–  kultura „pěstních klínů“ </a:t>
            </a:r>
          </a:p>
          <a:p>
            <a:pPr marL="0" indent="0">
              <a:buNone/>
            </a:pPr>
            <a:r>
              <a:rPr lang="cs-CZ" altLang="cs-CZ" sz="2000" dirty="0"/>
              <a:t>                                       –  technologicky náleží ke štípaným industriím</a:t>
            </a:r>
          </a:p>
          <a:p>
            <a:pPr>
              <a:buFontTx/>
              <a:buNone/>
            </a:pPr>
            <a:r>
              <a:rPr lang="cs-CZ" altLang="cs-CZ" sz="2000" dirty="0"/>
              <a:t>                                       –  </a:t>
            </a:r>
            <a:r>
              <a:rPr lang="cs-CZ" altLang="cs-CZ" sz="2000" b="1" dirty="0"/>
              <a:t>název:</a:t>
            </a:r>
            <a:r>
              <a:rPr lang="cs-CZ" altLang="cs-CZ" sz="2000" dirty="0"/>
              <a:t>   podle lokality St. </a:t>
            </a:r>
            <a:r>
              <a:rPr lang="cs-CZ" altLang="cs-CZ" sz="2000" dirty="0" err="1"/>
              <a:t>Acheul</a:t>
            </a:r>
            <a:r>
              <a:rPr lang="cs-CZ" altLang="cs-CZ" sz="2000" dirty="0"/>
              <a:t> – severně Paříže</a:t>
            </a:r>
          </a:p>
          <a:p>
            <a:pPr>
              <a:buFontTx/>
              <a:buNone/>
            </a:pPr>
            <a:r>
              <a:rPr lang="cs-CZ" altLang="cs-CZ" sz="2000" dirty="0"/>
              <a:t>                                       –  typické soubory valounových industrií</a:t>
            </a:r>
          </a:p>
          <a:p>
            <a:pPr>
              <a:buFontTx/>
              <a:buNone/>
            </a:pPr>
            <a:r>
              <a:rPr lang="cs-CZ" altLang="cs-CZ" sz="2000" dirty="0"/>
              <a:t>                                       –  v Africe začíná před cca. 1,7 mil. let</a:t>
            </a:r>
          </a:p>
        </p:txBody>
      </p:sp>
    </p:spTree>
    <p:extLst>
      <p:ext uri="{BB962C8B-B14F-4D97-AF65-F5344CB8AC3E}">
        <p14:creationId xmlns:p14="http://schemas.microsoft.com/office/powerpoint/2010/main" val="23111542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101888"/>
            <a:ext cx="10515600" cy="1325563"/>
          </a:xfrm>
        </p:spPr>
        <p:txBody>
          <a:bodyPr/>
          <a:lstStyle/>
          <a:p>
            <a:pPr eaLnBrk="1" hangingPunct="1"/>
            <a:r>
              <a:rPr lang="cs-CZ" altLang="cs-CZ" sz="3200" b="1" dirty="0">
                <a:solidFill>
                  <a:srgbClr val="FF0000"/>
                </a:solidFill>
              </a:rPr>
              <a:t>                        Koncepce výkladu vzniku člověka</a:t>
            </a:r>
            <a:br>
              <a:rPr lang="cs-CZ" altLang="cs-CZ" sz="3200" b="1" dirty="0">
                <a:solidFill>
                  <a:srgbClr val="FF0000"/>
                </a:solidFill>
              </a:rPr>
            </a:br>
            <a:endParaRPr lang="cs-CZ" altLang="cs-CZ" sz="3200" b="1" dirty="0">
              <a:solidFill>
                <a:srgbClr val="FF0000"/>
              </a:solidFill>
            </a:endParaRP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25236" y="1219200"/>
            <a:ext cx="10917382" cy="5638800"/>
          </a:xfrm>
        </p:spPr>
        <p:txBody>
          <a:bodyPr>
            <a:normAutofit fontScale="92500" lnSpcReduction="20000"/>
          </a:bodyPr>
          <a:lstStyle/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cs-CZ" altLang="cs-CZ" sz="2600" b="1" dirty="0">
                <a:solidFill>
                  <a:srgbClr val="FF0000"/>
                </a:solidFill>
              </a:rPr>
              <a:t>Vydělení člověka z živočišné říše</a:t>
            </a:r>
            <a:r>
              <a:rPr lang="cs-CZ" altLang="cs-CZ" sz="1800" b="1" u="sng" dirty="0"/>
              <a:t>: 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cs-CZ" altLang="cs-CZ" sz="1800" dirty="0"/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cs-CZ" altLang="cs-CZ" sz="1800" dirty="0"/>
              <a:t>     </a:t>
            </a:r>
            <a:r>
              <a:rPr lang="cs-CZ" altLang="cs-CZ" sz="1800" b="1" dirty="0" err="1">
                <a:solidFill>
                  <a:srgbClr val="FF0000"/>
                </a:solidFill>
              </a:rPr>
              <a:t>Hominizace</a:t>
            </a:r>
            <a:r>
              <a:rPr lang="cs-CZ" altLang="cs-CZ" sz="1800" b="1" dirty="0">
                <a:solidFill>
                  <a:srgbClr val="FF0000"/>
                </a:solidFill>
              </a:rPr>
              <a:t>:</a:t>
            </a:r>
            <a:r>
              <a:rPr lang="cs-CZ" altLang="cs-CZ" sz="1800" dirty="0"/>
              <a:t>    cca před  7 – 6 mil. lety:   člověk „sestoupil ze stromů“  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cs-CZ" altLang="cs-CZ" sz="1800" dirty="0"/>
              <a:t>                               cca před  3 mil. lety:  začal „vyrábět nástroje“                                   </a:t>
            </a:r>
            <a:r>
              <a:rPr lang="cs-CZ" altLang="cs-CZ" sz="1800" b="1" dirty="0">
                <a:solidFill>
                  <a:srgbClr val="FF0000"/>
                </a:solidFill>
              </a:rPr>
              <a:t>hmotná a duchovní  kultura</a:t>
            </a:r>
            <a:r>
              <a:rPr lang="cs-CZ" altLang="cs-CZ" sz="1800" dirty="0"/>
              <a:t> </a:t>
            </a:r>
            <a:r>
              <a:rPr lang="cs-CZ" altLang="cs-CZ" sz="1600" dirty="0"/>
              <a:t>                                          </a:t>
            </a:r>
          </a:p>
          <a:p>
            <a:pPr marL="0" indent="0">
              <a:lnSpc>
                <a:spcPct val="80000"/>
              </a:lnSpc>
              <a:buNone/>
              <a:defRPr/>
            </a:pPr>
            <a:endParaRPr lang="cs-CZ" altLang="cs-CZ" sz="1800" b="1" dirty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1800" b="1" dirty="0"/>
              <a:t>a)</a:t>
            </a:r>
            <a:r>
              <a:rPr lang="cs-CZ" altLang="cs-CZ" sz="1800" dirty="0"/>
              <a:t> </a:t>
            </a:r>
            <a:r>
              <a:rPr lang="cs-CZ" altLang="cs-CZ" sz="1800" u="sng" dirty="0"/>
              <a:t> </a:t>
            </a:r>
            <a:r>
              <a:rPr lang="cs-CZ" altLang="cs-CZ" sz="1800" b="1" u="sng" dirty="0"/>
              <a:t>teorie náboženská </a:t>
            </a:r>
            <a:r>
              <a:rPr lang="cs-CZ" altLang="cs-CZ" sz="1800" u="sng" dirty="0"/>
              <a:t>(</a:t>
            </a:r>
            <a:r>
              <a:rPr lang="cs-CZ" altLang="cs-CZ" sz="1800" b="1" u="sng" dirty="0"/>
              <a:t>kreacionistická):</a:t>
            </a:r>
            <a:r>
              <a:rPr lang="cs-CZ" altLang="cs-CZ" sz="1800" b="1" dirty="0"/>
              <a:t> 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cs-CZ" altLang="cs-CZ" sz="1800" b="1" dirty="0"/>
              <a:t>  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cs-CZ" altLang="cs-CZ" sz="1800" b="1" dirty="0"/>
              <a:t>          </a:t>
            </a:r>
            <a:r>
              <a:rPr lang="cs-CZ" altLang="cs-CZ" sz="1800" dirty="0"/>
              <a:t>–  svět a člověk byl stvořen</a:t>
            </a:r>
            <a:r>
              <a:rPr lang="cs-CZ" altLang="cs-CZ" sz="1800" b="1" dirty="0"/>
              <a:t> </a:t>
            </a:r>
            <a:r>
              <a:rPr lang="cs-CZ" altLang="cs-CZ" sz="1800" dirty="0"/>
              <a:t>bohem 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cs-CZ" altLang="cs-CZ" sz="1800" dirty="0"/>
              <a:t>              (Bible – Genesis: „I stvořil bůh člověka k obrazu svému“)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cs-CZ" altLang="cs-CZ" sz="1800" b="1" dirty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1800" b="1" dirty="0"/>
              <a:t>b)</a:t>
            </a:r>
            <a:r>
              <a:rPr lang="cs-CZ" altLang="cs-CZ" sz="1800" dirty="0"/>
              <a:t>  </a:t>
            </a:r>
            <a:r>
              <a:rPr lang="cs-CZ" altLang="cs-CZ" sz="1800" b="1" u="sng" dirty="0"/>
              <a:t>teorie vědecká (evoluční):</a:t>
            </a:r>
            <a:r>
              <a:rPr lang="cs-CZ" altLang="cs-CZ" sz="1800" b="1" dirty="0"/>
              <a:t> 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cs-CZ" altLang="cs-CZ" sz="1800" b="1" dirty="0"/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cs-CZ" altLang="cs-CZ" sz="1800" b="1" dirty="0"/>
              <a:t>           </a:t>
            </a:r>
            <a:r>
              <a:rPr lang="cs-CZ" altLang="cs-CZ" sz="1800" dirty="0"/>
              <a:t>–  člověk se vyvinul ze živočišných předků („opičí teorie)                                           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cs-CZ" altLang="cs-CZ" sz="1800" dirty="0"/>
              <a:t>               </a:t>
            </a:r>
            <a:r>
              <a:rPr lang="cs-CZ" altLang="cs-CZ" sz="1800" b="1" dirty="0"/>
              <a:t>Jean </a:t>
            </a:r>
            <a:r>
              <a:rPr lang="cs-CZ" altLang="cs-CZ" sz="1800" b="1" dirty="0" err="1"/>
              <a:t>Baptiste</a:t>
            </a:r>
            <a:r>
              <a:rPr lang="cs-CZ" altLang="cs-CZ" sz="1800" b="1" dirty="0"/>
              <a:t> </a:t>
            </a:r>
            <a:r>
              <a:rPr lang="cs-CZ" altLang="cs-CZ" sz="1800" b="1" dirty="0" err="1"/>
              <a:t>Lamarc</a:t>
            </a:r>
            <a:r>
              <a:rPr lang="cs-CZ" altLang="cs-CZ" sz="1800" b="1" dirty="0"/>
              <a:t> </a:t>
            </a:r>
            <a:r>
              <a:rPr lang="cs-CZ" altLang="cs-CZ" sz="1800" dirty="0"/>
              <a:t>(18/19. stol.)                   –  adaptace člověka na prostředí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cs-CZ" altLang="cs-CZ" sz="1800" dirty="0"/>
          </a:p>
          <a:p>
            <a:pPr>
              <a:lnSpc>
                <a:spcPct val="80000"/>
              </a:lnSpc>
              <a:buNone/>
              <a:defRPr/>
            </a:pPr>
            <a:r>
              <a:rPr lang="cs-CZ" altLang="cs-CZ" sz="1800" dirty="0"/>
              <a:t>               </a:t>
            </a:r>
            <a:r>
              <a:rPr lang="cs-CZ" altLang="cs-CZ" sz="1800" b="1" dirty="0"/>
              <a:t>Charles Robert Darwin </a:t>
            </a:r>
            <a:r>
              <a:rPr lang="cs-CZ" altLang="cs-CZ" sz="1800" dirty="0"/>
              <a:t>(1809-1882)                       –  vývoj ze společného předka a adaptace na místní podmínky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cs-CZ" altLang="cs-CZ" sz="1800" dirty="0"/>
              <a:t>               1859:  „O původu druhů přirozeným výběrem“       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cs-CZ" altLang="cs-CZ" sz="1800" dirty="0"/>
              <a:t>               1871:  „Původ člověka a pohlavní výběr“               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cs-CZ" altLang="cs-CZ" sz="1800" dirty="0"/>
              <a:t>                                                                              </a:t>
            </a:r>
            <a:endParaRPr lang="cs-CZ" altLang="cs-CZ" sz="1600" dirty="0"/>
          </a:p>
        </p:txBody>
      </p:sp>
      <p:pic>
        <p:nvPicPr>
          <p:cNvPr id="4" name="Picture 5" descr="vyvoj-lid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5543" y="2424546"/>
            <a:ext cx="3792947" cy="1332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15906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817418" y="965633"/>
            <a:ext cx="11485418" cy="6335712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  <a:buFontTx/>
              <a:buNone/>
            </a:pPr>
            <a:r>
              <a:rPr lang="cs-CZ" altLang="cs-CZ" sz="2400" b="1" dirty="0">
                <a:solidFill>
                  <a:srgbClr val="FF0000"/>
                </a:solidFill>
              </a:rPr>
              <a:t>Čechy  </a:t>
            </a:r>
            <a:r>
              <a:rPr lang="cs-CZ" altLang="cs-CZ" sz="2000" dirty="0"/>
              <a:t>–  osídlení není souvislé, sídelní enklávy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2000" dirty="0"/>
              <a:t>               –  ojedinělá naleziště v blízkosti vodních toků a také v jeskyních</a:t>
            </a:r>
          </a:p>
          <a:p>
            <a:pPr>
              <a:lnSpc>
                <a:spcPct val="80000"/>
              </a:lnSpc>
              <a:buFontTx/>
              <a:buNone/>
            </a:pPr>
            <a:endParaRPr lang="cs-CZ" altLang="cs-CZ" sz="2000" u="sng" dirty="0"/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1800" dirty="0"/>
              <a:t>     </a:t>
            </a:r>
            <a:r>
              <a:rPr lang="cs-CZ" altLang="cs-CZ" sz="1800" b="1" dirty="0"/>
              <a:t>Beroun </a:t>
            </a:r>
            <a:r>
              <a:rPr lang="cs-CZ" altLang="cs-CZ" sz="1800" dirty="0"/>
              <a:t>–</a:t>
            </a:r>
            <a:r>
              <a:rPr lang="cs-CZ" altLang="cs-CZ" sz="1800" b="1" dirty="0"/>
              <a:t> dálnice</a:t>
            </a:r>
            <a:r>
              <a:rPr lang="cs-CZ" altLang="cs-CZ" sz="1800" dirty="0"/>
              <a:t>  –  lokalita objevena 1984, několik poloh, </a:t>
            </a:r>
            <a:r>
              <a:rPr lang="cs-CZ" sz="1800" dirty="0">
                <a:effectLst/>
              </a:rPr>
              <a:t>0,9 mil.</a:t>
            </a:r>
            <a:r>
              <a:rPr lang="cs-CZ" altLang="cs-CZ" sz="1800" dirty="0"/>
              <a:t>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1800" dirty="0"/>
              <a:t>                                    –  křemencové industrie valounového charakteru:  sekáče, jádra, úštěpy</a:t>
            </a:r>
          </a:p>
          <a:p>
            <a:pPr>
              <a:lnSpc>
                <a:spcPct val="80000"/>
              </a:lnSpc>
              <a:buFontTx/>
              <a:buNone/>
            </a:pPr>
            <a:endParaRPr lang="cs-CZ" altLang="cs-CZ" sz="1800" b="1" u="sng" dirty="0"/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1800" dirty="0"/>
              <a:t>     </a:t>
            </a:r>
            <a:r>
              <a:rPr lang="cs-CZ" altLang="cs-CZ" sz="1800" b="1" dirty="0"/>
              <a:t>Praha- Suchdo</a:t>
            </a:r>
            <a:r>
              <a:rPr lang="cs-CZ" altLang="cs-CZ" sz="1800" u="sng" dirty="0"/>
              <a:t>l</a:t>
            </a:r>
            <a:r>
              <a:rPr lang="cs-CZ" altLang="cs-CZ" sz="1800" dirty="0"/>
              <a:t>  –   několik poloh na terase u Vltavy, objeveny v roce 1975</a:t>
            </a:r>
            <a:endParaRPr lang="cs-CZ" altLang="cs-CZ" sz="1800" b="1" u="sng" dirty="0"/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1800" dirty="0"/>
              <a:t>     </a:t>
            </a:r>
            <a:r>
              <a:rPr lang="cs-CZ" altLang="cs-CZ" sz="1800" b="1" dirty="0"/>
              <a:t>Praha-Čakovice</a:t>
            </a:r>
            <a:r>
              <a:rPr lang="cs-CZ" altLang="cs-CZ" sz="1800" dirty="0"/>
              <a:t>  –   80. léta při hloubení horkovodu na trase Mělník-Praha</a:t>
            </a:r>
            <a:endParaRPr lang="cs-CZ" altLang="cs-CZ" sz="1800" b="1" u="sng" dirty="0"/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1800" dirty="0"/>
              <a:t>     </a:t>
            </a:r>
            <a:r>
              <a:rPr lang="cs-CZ" altLang="cs-CZ" sz="1800" b="1" dirty="0"/>
              <a:t>Bečov I  </a:t>
            </a:r>
            <a:r>
              <a:rPr lang="cs-CZ" altLang="cs-CZ" sz="1800" dirty="0"/>
              <a:t>u Mostu  –  na Písečném vrchu, křemencové industrie, pěstní klíny</a:t>
            </a:r>
          </a:p>
          <a:p>
            <a:pPr>
              <a:lnSpc>
                <a:spcPct val="80000"/>
              </a:lnSpc>
              <a:buFontTx/>
              <a:buNone/>
            </a:pPr>
            <a:endParaRPr lang="cs-CZ" altLang="cs-CZ" sz="1800" dirty="0"/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1800" b="1" dirty="0"/>
              <a:t>     Přezletice</a:t>
            </a:r>
            <a:r>
              <a:rPr lang="cs-CZ" altLang="cs-CZ" sz="1800" dirty="0"/>
              <a:t>  –   25 km od Prahy, </a:t>
            </a:r>
            <a:r>
              <a:rPr lang="cs-CZ" sz="1800" dirty="0">
                <a:effectLst/>
              </a:rPr>
              <a:t>na levém břehu Labe, Zlatý kopec v nadmořské výšce 244 m n. m., </a:t>
            </a:r>
            <a:r>
              <a:rPr lang="cs-CZ" sz="1800" b="1" dirty="0">
                <a:effectLst/>
              </a:rPr>
              <a:t>0,59 - 0,66 mil.</a:t>
            </a:r>
            <a:endParaRPr lang="cs-CZ" altLang="cs-CZ" sz="1800" b="1" dirty="0"/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1800" dirty="0"/>
              <a:t>                        –  lokalita objevena v roce 1934, výzkumy po 2. sv. válce (Fr. Prošek), 70. léta J. Fridrich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1800" dirty="0"/>
              <a:t>                        –  sekáče, jednoduché pěstní klíny, </a:t>
            </a:r>
            <a:r>
              <a:rPr lang="cs-CZ" altLang="cs-CZ" sz="1800" dirty="0" err="1"/>
              <a:t>drasadla</a:t>
            </a:r>
            <a:r>
              <a:rPr lang="cs-CZ" altLang="cs-CZ" sz="1800" dirty="0"/>
              <a:t>, </a:t>
            </a:r>
            <a:r>
              <a:rPr lang="cs-CZ" altLang="cs-CZ" sz="1800" dirty="0" err="1"/>
              <a:t>otloukače</a:t>
            </a:r>
            <a:r>
              <a:rPr lang="cs-CZ" altLang="cs-CZ" sz="1800" dirty="0"/>
              <a:t> z buližníku a křemence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1800" dirty="0"/>
              <a:t>                        –  1968 nález zlomku zubu (lidský?, prof. Vlček – medvěd)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1800" dirty="0"/>
              <a:t>                        –  základy oválné chaty z kamenů, jílu a kostí slona 4 x 3 m s vnějším ohništěm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1800" dirty="0"/>
              <a:t>                             (nejstarší sídelní objekt u nás)</a:t>
            </a:r>
          </a:p>
        </p:txBody>
      </p:sp>
    </p:spTree>
    <p:extLst>
      <p:ext uri="{BB962C8B-B14F-4D97-AF65-F5344CB8AC3E}">
        <p14:creationId xmlns:p14="http://schemas.microsoft.com/office/powerpoint/2010/main" val="22361804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81891" y="634424"/>
            <a:ext cx="11610109" cy="6459104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  <a:buFontTx/>
              <a:buNone/>
            </a:pPr>
            <a:r>
              <a:rPr lang="cs-CZ" altLang="cs-CZ" sz="2400" b="1" dirty="0">
                <a:solidFill>
                  <a:srgbClr val="FF0000"/>
                </a:solidFill>
              </a:rPr>
              <a:t>Morava </a:t>
            </a:r>
            <a:r>
              <a:rPr lang="cs-CZ" altLang="cs-CZ" sz="3800" b="1" dirty="0">
                <a:solidFill>
                  <a:srgbClr val="FF0000"/>
                </a:solidFill>
              </a:rPr>
              <a:t> </a:t>
            </a:r>
            <a:r>
              <a:rPr lang="cs-CZ" altLang="cs-CZ" sz="1600" dirty="0"/>
              <a:t> </a:t>
            </a:r>
            <a:r>
              <a:rPr lang="cs-CZ" altLang="cs-CZ" sz="2000" dirty="0"/>
              <a:t>–   nálezy ze staršího paleolitu jsou chudší, sídliště se koncentrují hlavně na říčních terasách</a:t>
            </a:r>
          </a:p>
          <a:p>
            <a:pPr>
              <a:lnSpc>
                <a:spcPct val="80000"/>
              </a:lnSpc>
              <a:buFontTx/>
              <a:buNone/>
            </a:pPr>
            <a:endParaRPr lang="cs-CZ" altLang="cs-CZ" sz="2000" u="sng" dirty="0"/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2000" dirty="0"/>
              <a:t>      </a:t>
            </a:r>
            <a:r>
              <a:rPr lang="cs-CZ" altLang="cs-CZ" sz="2000" b="1" dirty="0"/>
              <a:t>Brno–cihelna Červený kopec v Bohunicích</a:t>
            </a:r>
            <a:r>
              <a:rPr lang="cs-CZ" altLang="cs-CZ" sz="2000" dirty="0"/>
              <a:t>   –  výzkumy MZM, K. </a:t>
            </a:r>
            <a:r>
              <a:rPr lang="cs-CZ" altLang="cs-CZ" sz="2000" dirty="0" err="1"/>
              <a:t>Valoch</a:t>
            </a:r>
            <a:endParaRPr lang="cs-CZ" altLang="cs-CZ" sz="2000" dirty="0"/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2000" dirty="0"/>
              <a:t>                                                                                     –  nejstarší artefakt:  0,7 mil.  (sekáč z křemenného valounu) </a:t>
            </a:r>
          </a:p>
          <a:p>
            <a:pPr>
              <a:lnSpc>
                <a:spcPct val="80000"/>
              </a:lnSpc>
              <a:buFontTx/>
              <a:buNone/>
            </a:pPr>
            <a:endParaRPr lang="cs-CZ" altLang="cs-CZ" sz="2000" u="sng" dirty="0"/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2000" dirty="0"/>
              <a:t>       </a:t>
            </a:r>
            <a:r>
              <a:rPr lang="cs-CZ" altLang="cs-CZ" sz="2000" b="1" dirty="0"/>
              <a:t>Brno–Stránská Skála </a:t>
            </a:r>
            <a:r>
              <a:rPr lang="cs-CZ" altLang="cs-CZ" sz="2000" dirty="0"/>
              <a:t> –    osídlena v různých fázích paleolitu (</a:t>
            </a:r>
            <a:r>
              <a:rPr lang="cs-CZ" altLang="cs-CZ" sz="2000" dirty="0" err="1"/>
              <a:t>bohunicien</a:t>
            </a:r>
            <a:r>
              <a:rPr lang="cs-CZ" altLang="cs-CZ" sz="2000" dirty="0"/>
              <a:t>, </a:t>
            </a:r>
            <a:r>
              <a:rPr lang="cs-CZ" altLang="cs-CZ" sz="2000" dirty="0" err="1"/>
              <a:t>aurignatien</a:t>
            </a:r>
            <a:r>
              <a:rPr lang="cs-CZ" altLang="cs-CZ" sz="2000" dirty="0"/>
              <a:t>)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2000" dirty="0"/>
              <a:t>                                              –    výzkumy od počátku 20. stol. (J. </a:t>
            </a:r>
            <a:r>
              <a:rPr lang="cs-CZ" altLang="cs-CZ" sz="2000" dirty="0" err="1"/>
              <a:t>Woldřich</a:t>
            </a:r>
            <a:r>
              <a:rPr lang="cs-CZ" altLang="cs-CZ" sz="2000" dirty="0"/>
              <a:t>, R. Musil, K. </a:t>
            </a:r>
            <a:r>
              <a:rPr lang="cs-CZ" altLang="cs-CZ" sz="2000" dirty="0" err="1"/>
              <a:t>Valoch</a:t>
            </a:r>
            <a:r>
              <a:rPr lang="cs-CZ" altLang="cs-CZ" sz="2000" dirty="0"/>
              <a:t>) 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2000" dirty="0"/>
              <a:t>                                              –    místní dostupné suroviny (hlavně snadno opracovatelné rohovce)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2000" dirty="0"/>
              <a:t>                                              –    soubory rohovcových a vápencových industrií:   0,9 – 0,6 mil.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2000" dirty="0"/>
              <a:t>                                              –    spálené zvířecí kosti a úštěp rohovce:    nejstarší doklad užívání ohně v Evropě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2000" dirty="0"/>
              <a:t>    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2000" dirty="0"/>
              <a:t>       Znojemsko  –</a:t>
            </a:r>
            <a:r>
              <a:rPr lang="cs-CZ" altLang="cs-CZ" sz="2000" b="1" dirty="0"/>
              <a:t>  </a:t>
            </a:r>
            <a:r>
              <a:rPr lang="cs-CZ" altLang="cs-CZ" sz="2000" b="1" dirty="0" err="1"/>
              <a:t>Sedlešovice</a:t>
            </a:r>
            <a:r>
              <a:rPr lang="cs-CZ" altLang="cs-CZ" sz="2000" b="1" dirty="0"/>
              <a:t>:   </a:t>
            </a:r>
            <a:r>
              <a:rPr lang="cs-CZ" altLang="cs-CZ" sz="2000" dirty="0"/>
              <a:t>jádro křemencového valounu cca 0,7 mil. let</a:t>
            </a:r>
            <a:endParaRPr lang="cs-CZ" altLang="cs-CZ" sz="2000" i="1" dirty="0"/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2000" i="1" dirty="0"/>
              <a:t>       </a:t>
            </a:r>
            <a:r>
              <a:rPr lang="cs-CZ" altLang="cs-CZ" sz="2000" dirty="0" err="1"/>
              <a:t>Dyjskosvratecký</a:t>
            </a:r>
            <a:r>
              <a:rPr lang="cs-CZ" altLang="cs-CZ" sz="2000" dirty="0"/>
              <a:t> úval   –  </a:t>
            </a:r>
            <a:r>
              <a:rPr lang="cs-CZ" altLang="cs-CZ" sz="2000" b="1" dirty="0"/>
              <a:t>Kuchařovice, Suchohrdly, Jevišovice</a:t>
            </a:r>
            <a:r>
              <a:rPr lang="cs-CZ" altLang="cs-CZ" sz="2000" dirty="0"/>
              <a:t>  </a:t>
            </a:r>
            <a:endParaRPr lang="cs-CZ" altLang="cs-CZ" sz="2000" i="1" dirty="0"/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2000" dirty="0"/>
              <a:t>       Břeclavsko   –   </a:t>
            </a:r>
            <a:r>
              <a:rPr lang="cs-CZ" altLang="cs-CZ" sz="2000" b="1" dirty="0"/>
              <a:t>Přibice:</a:t>
            </a:r>
            <a:r>
              <a:rPr lang="cs-CZ" altLang="cs-CZ" sz="2000" dirty="0"/>
              <a:t>  valounové industrie (jedno a </a:t>
            </a:r>
            <a:r>
              <a:rPr lang="cs-CZ" altLang="cs-CZ" sz="2000" dirty="0" err="1"/>
              <a:t>dvoulící</a:t>
            </a:r>
            <a:r>
              <a:rPr lang="cs-CZ" altLang="cs-CZ" sz="2000" dirty="0"/>
              <a:t> sekáče)  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2000" b="1" dirty="0"/>
              <a:t>                                  Mušov</a:t>
            </a:r>
            <a:r>
              <a:rPr lang="cs-CZ" altLang="cs-CZ" sz="2000" dirty="0"/>
              <a:t>:   štěrkovna severně obce (sekáče: 1 mil.)</a:t>
            </a:r>
          </a:p>
        </p:txBody>
      </p:sp>
    </p:spTree>
    <p:extLst>
      <p:ext uri="{BB962C8B-B14F-4D97-AF65-F5344CB8AC3E}">
        <p14:creationId xmlns:p14="http://schemas.microsoft.com/office/powerpoint/2010/main" val="32433297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23982" y="739486"/>
            <a:ext cx="11743361" cy="6381750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cs-CZ" altLang="cs-CZ" sz="1800" b="1" dirty="0">
                <a:solidFill>
                  <a:srgbClr val="FF0000"/>
                </a:solidFill>
              </a:rPr>
              <a:t>Technologie</a:t>
            </a:r>
            <a:r>
              <a:rPr lang="cs-CZ" altLang="cs-CZ" sz="1800" dirty="0"/>
              <a:t>   –    opracování valounů úderem jiného kamene (</a:t>
            </a:r>
            <a:r>
              <a:rPr lang="cs-CZ" altLang="cs-CZ" sz="1800" dirty="0" err="1"/>
              <a:t>otloukače</a:t>
            </a:r>
            <a:r>
              <a:rPr lang="cs-CZ" altLang="cs-CZ" sz="1800" dirty="0"/>
              <a:t>) nebo o kamennou podložku </a:t>
            </a:r>
          </a:p>
          <a:p>
            <a:pPr marL="0" indent="0" algn="l">
              <a:buNone/>
            </a:pPr>
            <a:r>
              <a:rPr lang="cs-CZ" altLang="cs-CZ" sz="1800" dirty="0"/>
              <a:t>                             –   eolity:  </a:t>
            </a:r>
            <a:r>
              <a:rPr lang="cs-CZ" sz="1800" b="0" i="0" u="none" strike="noStrike" baseline="0" dirty="0" err="1"/>
              <a:t>seudoartefakty</a:t>
            </a:r>
            <a:r>
              <a:rPr lang="cs-CZ" sz="1800" b="0" i="0" u="none" strike="noStrike" baseline="0" dirty="0"/>
              <a:t> vzniklé přirozenými procesy </a:t>
            </a:r>
          </a:p>
          <a:p>
            <a:pPr marL="0" indent="0" algn="l">
              <a:buNone/>
            </a:pPr>
            <a:r>
              <a:rPr lang="cs-CZ" sz="1800" dirty="0"/>
              <a:t>                             </a:t>
            </a:r>
            <a:r>
              <a:rPr lang="cs-CZ" sz="1800" b="0" i="0" u="none" strike="noStrike" baseline="0" dirty="0"/>
              <a:t>–   </a:t>
            </a:r>
            <a:r>
              <a:rPr lang="cs-CZ" sz="1800" b="1" i="0" u="none" strike="noStrike" baseline="0" dirty="0"/>
              <a:t>s</a:t>
            </a:r>
            <a:r>
              <a:rPr lang="cs-CZ" altLang="cs-CZ" sz="1800" b="1" dirty="0"/>
              <a:t>uroviny:  </a:t>
            </a:r>
            <a:r>
              <a:rPr lang="cs-CZ" altLang="cs-CZ" sz="1800" dirty="0"/>
              <a:t>z okolí tábořišť:  </a:t>
            </a:r>
            <a:r>
              <a:rPr lang="cs-CZ" sz="1800" dirty="0"/>
              <a:t>silicity (rohovce, radiolarity, pazourky, aj.), obsidián (sopečné sklo), křemen</a:t>
            </a:r>
          </a:p>
          <a:p>
            <a:pPr marL="0" indent="0">
              <a:lnSpc>
                <a:spcPct val="80000"/>
              </a:lnSpc>
              <a:buNone/>
            </a:pPr>
            <a:endParaRPr lang="cs-CZ" sz="1800" b="1" u="sng" dirty="0"/>
          </a:p>
          <a:p>
            <a:pPr>
              <a:lnSpc>
                <a:spcPct val="80000"/>
              </a:lnSpc>
            </a:pPr>
            <a:r>
              <a:rPr lang="cs-CZ" altLang="cs-CZ" sz="1800" b="1" dirty="0"/>
              <a:t>1.  Jádrová technika  </a:t>
            </a:r>
            <a:r>
              <a:rPr lang="cs-CZ" altLang="cs-CZ" sz="1800" dirty="0"/>
              <a:t>–</a:t>
            </a:r>
            <a:r>
              <a:rPr lang="cs-CZ" altLang="cs-CZ" sz="1800" b="1" dirty="0"/>
              <a:t>  sekáče z valounů:   a) </a:t>
            </a:r>
            <a:r>
              <a:rPr lang="cs-CZ" altLang="cs-CZ" sz="1800" b="1" dirty="0" err="1"/>
              <a:t>choppery</a:t>
            </a:r>
            <a:r>
              <a:rPr lang="cs-CZ" altLang="cs-CZ" sz="1800" b="1" dirty="0"/>
              <a:t>: </a:t>
            </a:r>
            <a:r>
              <a:rPr lang="cs-CZ" altLang="cs-CZ" sz="1800" dirty="0" err="1"/>
              <a:t>unifaciální</a:t>
            </a:r>
            <a:r>
              <a:rPr lang="cs-CZ" altLang="cs-CZ" sz="1800" dirty="0"/>
              <a:t> (</a:t>
            </a:r>
            <a:r>
              <a:rPr lang="cs-CZ" altLang="cs-CZ" sz="1800" dirty="0" err="1"/>
              <a:t>jednolící</a:t>
            </a:r>
            <a:r>
              <a:rPr lang="cs-CZ" altLang="cs-CZ" sz="1800" dirty="0"/>
              <a:t>) s jednou ostrou hranou (ostřím) 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cs-CZ" altLang="cs-CZ" sz="1800" dirty="0"/>
              <a:t>                                                                                 </a:t>
            </a:r>
            <a:r>
              <a:rPr lang="cs-CZ" altLang="cs-CZ" sz="1800" b="1" dirty="0"/>
              <a:t>b)</a:t>
            </a:r>
            <a:r>
              <a:rPr lang="cs-CZ" altLang="cs-CZ" sz="1800" dirty="0"/>
              <a:t>  </a:t>
            </a:r>
            <a:r>
              <a:rPr lang="cs-CZ" altLang="cs-CZ" sz="1800" b="1" dirty="0" err="1"/>
              <a:t>Chopping</a:t>
            </a:r>
            <a:r>
              <a:rPr lang="cs-CZ" altLang="cs-CZ" sz="1800" b="1" dirty="0"/>
              <a:t> </a:t>
            </a:r>
            <a:r>
              <a:rPr lang="cs-CZ" altLang="cs-CZ" sz="1800" b="1" dirty="0" err="1"/>
              <a:t>tools</a:t>
            </a:r>
            <a:r>
              <a:rPr lang="cs-CZ" altLang="cs-CZ" sz="1800" b="1" dirty="0"/>
              <a:t>:  </a:t>
            </a:r>
            <a:r>
              <a:rPr lang="cs-CZ" altLang="cs-CZ" sz="1800" dirty="0"/>
              <a:t>bifaciální (</a:t>
            </a:r>
            <a:r>
              <a:rPr lang="cs-CZ" altLang="cs-CZ" sz="1800" dirty="0" err="1"/>
              <a:t>dvoulící</a:t>
            </a:r>
            <a:r>
              <a:rPr lang="cs-CZ" altLang="cs-CZ" sz="1800" dirty="0"/>
              <a:t>) 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cs-CZ" altLang="cs-CZ" sz="1800" dirty="0"/>
              <a:t>                                          –  </a:t>
            </a:r>
            <a:r>
              <a:rPr lang="cs-CZ" altLang="cs-CZ" sz="1800" b="1" dirty="0"/>
              <a:t>pěstní klíny:  </a:t>
            </a:r>
            <a:r>
              <a:rPr lang="cs-CZ" altLang="cs-CZ" sz="1800" dirty="0"/>
              <a:t>tzv. </a:t>
            </a:r>
            <a:r>
              <a:rPr lang="cs-CZ" altLang="cs-CZ" sz="1800" dirty="0" err="1"/>
              <a:t>bifasy</a:t>
            </a:r>
            <a:r>
              <a:rPr lang="cs-CZ" altLang="cs-CZ" sz="1800" dirty="0"/>
              <a:t>, i ve starší fázi středního paleolitu, jádra opracovaná plošnou retuší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cs-CZ" altLang="cs-CZ" sz="1800" dirty="0"/>
              <a:t>                                          –  </a:t>
            </a:r>
            <a:r>
              <a:rPr lang="cs-CZ" altLang="cs-CZ" sz="1800" b="1" dirty="0" err="1"/>
              <a:t>hrubotvará</a:t>
            </a:r>
            <a:r>
              <a:rPr lang="cs-CZ" altLang="cs-CZ" sz="1800" b="1" dirty="0"/>
              <a:t> industrie:  </a:t>
            </a:r>
            <a:r>
              <a:rPr lang="cs-CZ" altLang="cs-CZ" sz="1800" dirty="0"/>
              <a:t>z křemence, čediče či buližníku, oválného tvaru s oboustrannou retuší</a:t>
            </a:r>
            <a:endParaRPr lang="cs-CZ" altLang="cs-CZ" sz="1800" b="1" dirty="0"/>
          </a:p>
          <a:p>
            <a:pPr>
              <a:lnSpc>
                <a:spcPct val="80000"/>
              </a:lnSpc>
            </a:pPr>
            <a:endParaRPr lang="cs-CZ" altLang="cs-CZ" sz="1800" b="1" dirty="0"/>
          </a:p>
          <a:p>
            <a:pPr>
              <a:lnSpc>
                <a:spcPct val="80000"/>
              </a:lnSpc>
            </a:pPr>
            <a:r>
              <a:rPr lang="cs-CZ" altLang="cs-CZ" sz="1800" b="1" dirty="0"/>
              <a:t>2.  Úštěpové industrie</a:t>
            </a:r>
            <a:r>
              <a:rPr lang="cs-CZ" altLang="cs-CZ" sz="1800" dirty="0"/>
              <a:t>   –   </a:t>
            </a:r>
            <a:r>
              <a:rPr lang="cs-CZ" altLang="cs-CZ" sz="1800" b="1" dirty="0" err="1"/>
              <a:t>clactonská</a:t>
            </a:r>
            <a:r>
              <a:rPr lang="cs-CZ" altLang="cs-CZ" sz="1800" b="1" dirty="0"/>
              <a:t> technika</a:t>
            </a:r>
            <a:r>
              <a:rPr lang="cs-CZ" altLang="cs-CZ" sz="1800" dirty="0"/>
              <a:t>:   opracovávání úštěpů odbíjených z jádra do tvaru nástrojů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cs-CZ" altLang="cs-CZ" sz="1800" dirty="0"/>
              <a:t>                                                                                            hrany opracovány retuší 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cs-CZ" altLang="cs-CZ" sz="1800" dirty="0"/>
              <a:t>                                               –  </a:t>
            </a:r>
            <a:r>
              <a:rPr lang="cs-CZ" altLang="cs-CZ" sz="1800" b="1" dirty="0" err="1"/>
              <a:t>levalloiská</a:t>
            </a:r>
            <a:r>
              <a:rPr lang="cs-CZ" altLang="cs-CZ" sz="1800" b="1" dirty="0"/>
              <a:t> technika</a:t>
            </a:r>
            <a:r>
              <a:rPr lang="cs-CZ" altLang="cs-CZ" sz="1800" dirty="0"/>
              <a:t>:  název podle pařížského předměstí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cs-CZ" altLang="cs-CZ" sz="1800" dirty="0"/>
              <a:t>                                                                                          úštěpy odbíjeny z předem připraveného jádra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cs-CZ" altLang="cs-CZ" sz="1800" dirty="0"/>
              <a:t>                                                                                          </a:t>
            </a:r>
          </a:p>
          <a:p>
            <a:pPr>
              <a:lnSpc>
                <a:spcPct val="80000"/>
              </a:lnSpc>
            </a:pPr>
            <a:r>
              <a:rPr lang="cs-CZ" altLang="cs-CZ" sz="1800" b="1" dirty="0">
                <a:solidFill>
                  <a:srgbClr val="FF0000"/>
                </a:solidFill>
              </a:rPr>
              <a:t>Sídliště, tábořiště</a:t>
            </a:r>
            <a:r>
              <a:rPr lang="cs-CZ" altLang="cs-CZ" sz="1800" dirty="0"/>
              <a:t>   –  nejsou známa, později stavby kruhového či oválného půdorysu  (Přezletice)</a:t>
            </a:r>
          </a:p>
          <a:p>
            <a:pPr>
              <a:lnSpc>
                <a:spcPct val="80000"/>
              </a:lnSpc>
            </a:pPr>
            <a:r>
              <a:rPr lang="cs-CZ" altLang="cs-CZ" sz="1800" b="1" dirty="0">
                <a:solidFill>
                  <a:srgbClr val="FF0000"/>
                </a:solidFill>
              </a:rPr>
              <a:t>Umění</a:t>
            </a:r>
            <a:r>
              <a:rPr lang="cs-CZ" altLang="cs-CZ" sz="1800" b="1" dirty="0"/>
              <a:t>  </a:t>
            </a:r>
            <a:r>
              <a:rPr lang="cs-CZ" altLang="cs-CZ" sz="1800" dirty="0"/>
              <a:t> –  první projevy jako součásti loveckých či pohřebních rituálů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1800" dirty="0"/>
              <a:t>                       Stránská Skála:  obratel slona se sedmi koncentricky orientovanými vrypy </a:t>
            </a:r>
          </a:p>
          <a:p>
            <a:pPr>
              <a:lnSpc>
                <a:spcPct val="80000"/>
              </a:lnSpc>
              <a:buFontTx/>
              <a:buNone/>
            </a:pPr>
            <a:endParaRPr lang="cs-CZ" altLang="cs-CZ" sz="1800" dirty="0"/>
          </a:p>
          <a:p>
            <a:pPr>
              <a:lnSpc>
                <a:spcPct val="80000"/>
              </a:lnSpc>
              <a:buFontTx/>
              <a:buNone/>
            </a:pPr>
            <a:endParaRPr lang="cs-CZ" altLang="cs-CZ" sz="1600" dirty="0"/>
          </a:p>
        </p:txBody>
      </p:sp>
    </p:spTree>
    <p:extLst>
      <p:ext uri="{BB962C8B-B14F-4D97-AF65-F5344CB8AC3E}">
        <p14:creationId xmlns:p14="http://schemas.microsoft.com/office/powerpoint/2010/main" val="24647728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20" name="Picture 4" descr="imagesCA6XI0Y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3125" y="-3"/>
            <a:ext cx="4731725" cy="3544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421" name="Picture 5" descr="608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9630" b="15194"/>
          <a:stretch/>
        </p:blipFill>
        <p:spPr bwMode="auto">
          <a:xfrm rot="5400000">
            <a:off x="9114103" y="617114"/>
            <a:ext cx="2303422" cy="2299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422" name="Picture 6" descr="imagesCAN22IH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2"/>
            <a:ext cx="3893127" cy="3544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8797635" y="126439"/>
            <a:ext cx="28199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valounová industrie – sekáč</a:t>
            </a: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27" r="4812" b="14963"/>
          <a:stretch/>
        </p:blipFill>
        <p:spPr>
          <a:xfrm>
            <a:off x="0" y="3544144"/>
            <a:ext cx="4453402" cy="3313856"/>
          </a:xfrm>
          <a:prstGeom prst="rect">
            <a:avLst/>
          </a:prstGeom>
        </p:spPr>
      </p:pic>
      <p:pic>
        <p:nvPicPr>
          <p:cNvPr id="11" name="Picture 6" descr="imagesCAF9N1ED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9268" y="3544142"/>
            <a:ext cx="3333241" cy="3264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220px-Biface_de_St_Acheul_MHNT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4865" y="3544142"/>
            <a:ext cx="2772940" cy="3313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ovéPole 13"/>
          <p:cNvSpPr txBox="1"/>
          <p:nvPr/>
        </p:nvSpPr>
        <p:spPr>
          <a:xfrm>
            <a:off x="5094004" y="3616408"/>
            <a:ext cx="10422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err="1">
                <a:solidFill>
                  <a:schemeClr val="bg1"/>
                </a:solidFill>
              </a:rPr>
              <a:t>auchelen</a:t>
            </a:r>
            <a:endParaRPr lang="cs-CZ" b="1" dirty="0">
              <a:solidFill>
                <a:schemeClr val="bg1"/>
              </a:solidFill>
            </a:endParaRP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D08F98B2-2851-1DA9-D034-C27A82F898F7}"/>
              </a:ext>
            </a:extLst>
          </p:cNvPr>
          <p:cNvSpPr txBox="1"/>
          <p:nvPr/>
        </p:nvSpPr>
        <p:spPr>
          <a:xfrm>
            <a:off x="7827805" y="3616408"/>
            <a:ext cx="11674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Pěstní klín</a:t>
            </a:r>
          </a:p>
        </p:txBody>
      </p:sp>
    </p:spTree>
    <p:extLst>
      <p:ext uri="{BB962C8B-B14F-4D97-AF65-F5344CB8AC3E}">
        <p14:creationId xmlns:p14="http://schemas.microsoft.com/office/powerpoint/2010/main" val="145027003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altLang="cs-CZ" sz="2800" b="1" dirty="0">
                <a:solidFill>
                  <a:srgbClr val="FF0000"/>
                </a:solidFill>
              </a:rPr>
              <a:t>                                                Střední paleolit</a:t>
            </a:r>
            <a:br>
              <a:rPr lang="cs-CZ" altLang="cs-CZ" sz="2800" b="1" dirty="0">
                <a:solidFill>
                  <a:srgbClr val="FF0000"/>
                </a:solidFill>
              </a:rPr>
            </a:br>
            <a:r>
              <a:rPr lang="cs-CZ" altLang="cs-CZ" sz="2800" b="1" dirty="0">
                <a:solidFill>
                  <a:srgbClr val="FF0000"/>
                </a:solidFill>
              </a:rPr>
              <a:t>                                       </a:t>
            </a:r>
            <a:r>
              <a:rPr lang="cs-CZ" altLang="cs-CZ" sz="2000" b="1" dirty="0">
                <a:solidFill>
                  <a:srgbClr val="FF0000"/>
                </a:solidFill>
              </a:rPr>
              <a:t>350/250 tis. –  40/35 tis. let př. n. l.</a:t>
            </a:r>
            <a:br>
              <a:rPr lang="cs-CZ" altLang="cs-CZ" sz="2000" b="1" dirty="0">
                <a:solidFill>
                  <a:srgbClr val="FF0000"/>
                </a:solidFill>
              </a:rPr>
            </a:br>
            <a:endParaRPr lang="cs-CZ" altLang="cs-CZ" sz="2000" b="1" dirty="0">
              <a:solidFill>
                <a:srgbClr val="FF0000"/>
              </a:solidFill>
            </a:endParaRPr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3508" y="1867187"/>
            <a:ext cx="10965873" cy="5184775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cs-CZ" altLang="cs-CZ" sz="1800" b="1" dirty="0"/>
              <a:t>Počátek</a:t>
            </a:r>
            <a:r>
              <a:rPr lang="cs-CZ" altLang="cs-CZ" sz="1800" dirty="0"/>
              <a:t>   –   předposlední doba ledová (sálský a </a:t>
            </a:r>
            <a:r>
              <a:rPr lang="cs-CZ" altLang="cs-CZ" sz="1800" dirty="0" err="1"/>
              <a:t>risský</a:t>
            </a:r>
            <a:r>
              <a:rPr lang="cs-CZ" altLang="cs-CZ" sz="1800" dirty="0"/>
              <a:t> glaciál)</a:t>
            </a:r>
          </a:p>
          <a:p>
            <a:pPr>
              <a:lnSpc>
                <a:spcPct val="80000"/>
              </a:lnSpc>
            </a:pPr>
            <a:endParaRPr lang="cs-CZ" altLang="cs-CZ" sz="1800" dirty="0"/>
          </a:p>
          <a:p>
            <a:pPr>
              <a:lnSpc>
                <a:spcPct val="80000"/>
              </a:lnSpc>
            </a:pPr>
            <a:r>
              <a:rPr lang="cs-CZ" altLang="cs-CZ" sz="1800" b="1" dirty="0"/>
              <a:t>Kultura</a:t>
            </a:r>
            <a:r>
              <a:rPr lang="cs-CZ" altLang="cs-CZ" sz="1800" dirty="0"/>
              <a:t>  –   pokračuje </a:t>
            </a:r>
            <a:r>
              <a:rPr lang="cs-CZ" altLang="cs-CZ" sz="1800" b="1" dirty="0"/>
              <a:t>acheuléen </a:t>
            </a:r>
            <a:r>
              <a:rPr lang="cs-CZ" altLang="cs-CZ" sz="1800" dirty="0"/>
              <a:t>(mladší fázi charakterizují pěstní klíny)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1800" dirty="0"/>
              <a:t> </a:t>
            </a:r>
          </a:p>
          <a:p>
            <a:pPr>
              <a:lnSpc>
                <a:spcPct val="80000"/>
              </a:lnSpc>
            </a:pPr>
            <a:r>
              <a:rPr lang="cs-CZ" altLang="cs-CZ" sz="1800" b="1" dirty="0"/>
              <a:t>Antropologické nálezy</a:t>
            </a:r>
            <a:r>
              <a:rPr lang="cs-CZ" altLang="cs-CZ" sz="1800" dirty="0"/>
              <a:t>   –  lidé neandertálského typu:   </a:t>
            </a:r>
            <a:r>
              <a:rPr lang="cs-CZ" altLang="cs-CZ" sz="1800" b="1" dirty="0" err="1"/>
              <a:t>Gánovce</a:t>
            </a:r>
            <a:r>
              <a:rPr lang="cs-CZ" altLang="cs-CZ" sz="1800" b="1" dirty="0"/>
              <a:t> na Slovensku </a:t>
            </a:r>
            <a:r>
              <a:rPr lang="cs-CZ" altLang="cs-CZ" sz="1800" dirty="0"/>
              <a:t>(</a:t>
            </a:r>
            <a:r>
              <a:rPr lang="cs-CZ" altLang="cs-CZ" sz="1800" dirty="0" err="1"/>
              <a:t>taubachien</a:t>
            </a:r>
            <a:r>
              <a:rPr lang="cs-CZ" altLang="cs-CZ" sz="1800" dirty="0"/>
              <a:t>)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1800" dirty="0"/>
              <a:t>                                                                                                      </a:t>
            </a:r>
            <a:r>
              <a:rPr lang="cs-CZ" altLang="cs-CZ" sz="1800" b="1" dirty="0"/>
              <a:t>Šipka u </a:t>
            </a:r>
            <a:r>
              <a:rPr lang="cs-CZ" altLang="cs-CZ" sz="1800" b="1" dirty="0" err="1"/>
              <a:t>Štramberka</a:t>
            </a:r>
            <a:r>
              <a:rPr lang="cs-CZ" altLang="cs-CZ" sz="1800" b="1" dirty="0"/>
              <a:t> </a:t>
            </a:r>
            <a:r>
              <a:rPr lang="cs-CZ" altLang="cs-CZ" sz="1800" dirty="0"/>
              <a:t>(</a:t>
            </a:r>
            <a:r>
              <a:rPr lang="cs-CZ" altLang="cs-CZ" sz="1800" dirty="0" err="1"/>
              <a:t>mousterien</a:t>
            </a:r>
            <a:r>
              <a:rPr lang="cs-CZ" altLang="cs-CZ" sz="1800" dirty="0"/>
              <a:t>)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cs-CZ" altLang="cs-CZ" sz="1800" dirty="0"/>
              <a:t>                                                                                                      </a:t>
            </a:r>
            <a:r>
              <a:rPr lang="cs-CZ" altLang="cs-CZ" sz="1800" b="1" dirty="0"/>
              <a:t>Kůlna v Moravském Krasu </a:t>
            </a:r>
            <a:r>
              <a:rPr lang="cs-CZ" altLang="cs-CZ" sz="1800" dirty="0"/>
              <a:t>(</a:t>
            </a:r>
            <a:r>
              <a:rPr lang="cs-CZ" altLang="cs-CZ" sz="1800" dirty="0" err="1"/>
              <a:t>micoquien</a:t>
            </a:r>
            <a:r>
              <a:rPr lang="cs-CZ" altLang="cs-CZ" sz="1800" dirty="0"/>
              <a:t>)  </a:t>
            </a:r>
          </a:p>
          <a:p>
            <a:pPr>
              <a:lnSpc>
                <a:spcPct val="80000"/>
              </a:lnSpc>
              <a:buFontTx/>
              <a:buNone/>
            </a:pPr>
            <a:endParaRPr lang="cs-CZ" altLang="cs-CZ" sz="1800" dirty="0"/>
          </a:p>
          <a:p>
            <a:pPr>
              <a:lnSpc>
                <a:spcPct val="80000"/>
              </a:lnSpc>
              <a:buFontTx/>
              <a:buNone/>
            </a:pPr>
            <a:endParaRPr lang="cs-CZ" altLang="cs-CZ" sz="1800" dirty="0"/>
          </a:p>
          <a:p>
            <a:pPr>
              <a:lnSpc>
                <a:spcPct val="80000"/>
              </a:lnSpc>
            </a:pPr>
            <a:r>
              <a:rPr lang="cs-CZ" altLang="cs-CZ" sz="1800" b="1" dirty="0"/>
              <a:t>Technologie   </a:t>
            </a:r>
            <a:r>
              <a:rPr lang="cs-CZ" altLang="cs-CZ" sz="1800" dirty="0"/>
              <a:t>– </a:t>
            </a:r>
            <a:r>
              <a:rPr lang="cs-CZ" altLang="cs-CZ" sz="1800" b="1" dirty="0"/>
              <a:t> </a:t>
            </a:r>
            <a:r>
              <a:rPr lang="cs-CZ" altLang="cs-CZ" sz="1800" dirty="0"/>
              <a:t> na počátku přežívá </a:t>
            </a:r>
            <a:r>
              <a:rPr lang="cs-CZ" altLang="cs-CZ" sz="1800" b="1" dirty="0"/>
              <a:t>mladý acheuléen</a:t>
            </a:r>
            <a:r>
              <a:rPr lang="cs-CZ" altLang="cs-CZ" sz="1800" dirty="0"/>
              <a:t> s plošně retušovanými </a:t>
            </a:r>
            <a:r>
              <a:rPr lang="cs-CZ" altLang="cs-CZ" sz="1800" dirty="0" err="1"/>
              <a:t>bifasy</a:t>
            </a:r>
            <a:r>
              <a:rPr lang="cs-CZ" altLang="cs-CZ" sz="1800" dirty="0"/>
              <a:t> s rovným ostřím </a:t>
            </a:r>
          </a:p>
          <a:p>
            <a:pPr>
              <a:lnSpc>
                <a:spcPct val="80000"/>
              </a:lnSpc>
            </a:pPr>
            <a:endParaRPr lang="cs-CZ" altLang="cs-CZ" sz="1800" u="sng" dirty="0"/>
          </a:p>
          <a:p>
            <a:pPr>
              <a:lnSpc>
                <a:spcPct val="80000"/>
              </a:lnSpc>
            </a:pPr>
            <a:r>
              <a:rPr lang="cs-CZ" altLang="cs-CZ" sz="1800" b="1" dirty="0"/>
              <a:t>Úštěpové industrie</a:t>
            </a:r>
            <a:r>
              <a:rPr lang="cs-CZ" altLang="cs-CZ" sz="1800" dirty="0"/>
              <a:t>   –   </a:t>
            </a:r>
            <a:r>
              <a:rPr lang="cs-CZ" altLang="cs-CZ" sz="1800" dirty="0" err="1"/>
              <a:t>Levalloiská</a:t>
            </a:r>
            <a:r>
              <a:rPr lang="cs-CZ" altLang="cs-CZ" sz="1800" dirty="0"/>
              <a:t> technika:  z jader odbíjeny úštěpy (tzv. </a:t>
            </a:r>
            <a:r>
              <a:rPr lang="cs-CZ" altLang="cs-CZ" sz="1800" dirty="0" err="1"/>
              <a:t>debitáž</a:t>
            </a:r>
            <a:r>
              <a:rPr lang="cs-CZ" altLang="cs-CZ" sz="1800" u="sng" dirty="0"/>
              <a:t>) </a:t>
            </a:r>
            <a:r>
              <a:rPr lang="cs-CZ" altLang="cs-CZ" sz="1800" dirty="0"/>
              <a:t>opracovávané plošnou retuší </a:t>
            </a:r>
          </a:p>
          <a:p>
            <a:pPr>
              <a:lnSpc>
                <a:spcPct val="80000"/>
              </a:lnSpc>
              <a:buFontTx/>
              <a:buNone/>
            </a:pPr>
            <a:endParaRPr lang="cs-CZ" altLang="cs-CZ" sz="1800" dirty="0"/>
          </a:p>
          <a:p>
            <a:pPr>
              <a:lnSpc>
                <a:spcPct val="80000"/>
              </a:lnSpc>
              <a:buFontTx/>
              <a:buNone/>
            </a:pPr>
            <a:endParaRPr lang="cs-CZ" altLang="cs-CZ" sz="1400" dirty="0"/>
          </a:p>
          <a:p>
            <a:pPr>
              <a:lnSpc>
                <a:spcPct val="80000"/>
              </a:lnSpc>
              <a:buFontTx/>
              <a:buNone/>
            </a:pPr>
            <a:endParaRPr lang="cs-CZ" altLang="cs-CZ" sz="1400" dirty="0"/>
          </a:p>
          <a:p>
            <a:pPr>
              <a:lnSpc>
                <a:spcPct val="80000"/>
              </a:lnSpc>
            </a:pPr>
            <a:endParaRPr lang="cs-CZ" altLang="cs-CZ" sz="1400" dirty="0"/>
          </a:p>
        </p:txBody>
      </p:sp>
    </p:spTree>
    <p:extLst>
      <p:ext uri="{BB962C8B-B14F-4D97-AF65-F5344CB8AC3E}">
        <p14:creationId xmlns:p14="http://schemas.microsoft.com/office/powerpoint/2010/main" val="313691248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data:image/jpeg;base64,/9j/4AAQSkZJRgABAQAAAQABAAD/2wCEAAkGBxESEhUTEBAWFRAVGRUZGRYWGRcgIBsWGxcbHhkYGBgeHyokHR8nIBkaIzIlJiwrLzAwGyE1ODMuNyguLi0BCgoKBQUFDgUFDisZExkrKysrKysrKysrKysrKysrKysrKysrKysrKysrKysrKysrKysrKysrKysrKysrKysrK//AABEIARMAsgMBIgACEQEDEQH/xAAbAAACAwEBAQAAAAAAAAAAAAAAAQQFBgIDB//EAEMQAAIBAwIEAwYEAwYEBQUAAAECAwAREgQhBRMxQSJRYQYUMnGBkSNCUmJyobEkM4KSwdFjouHwFUNTwvEHFjRzsv/EABQBAQAAAAAAAAAAAAAAAAAAAAD/xAAUEQEAAAAAAAAAAAAAAAAAAAAA/9oADAMBAAIRAxEAPwD7jRSp0Cp0qCKAop0qB0UUUCootQaAp0qKB0UjRQFOkTQKB0qKL0AKCaKL0DopUGgKKKKB0UUUCrlr22FzXdck+dBB4PrzPHzDGU8TqATf4WK36elTr1nvZzWqmmAJYvnNijA5G8zlbX6i1rHyqPp4gZsZud7ws7OpC7FbnE8zH4cLKRftag1GY8x5fWlzOoBGQ7Xqg4fw8xzyQ8r+zZjUKx6XbrGPUOMvkbVXaCUmfTyYSR/i6lXTBja4YjmPa5ubNe+NBb6fjrMmnYxgc6aSI7/DjzbHpvfl/wA6uDKt8bjLyvv9qx+iJ5Oj8LeHVysRi2ykz2Y7dPEpv612iymIxupGuGoYq9tynOyDhumPK2t9KDUwzHx52VVawOV7rYbnyN77VH1WvKywIoDLKXBbLpihbbz6VSIif2pQ0kYOpUqVQmz4R+IC1mXMb1E1aTt7tgAkySznmKjYWMbgOyH4Vc7fM0Gs1eqCIWFmI6C4GR7LevYSDG7EAWuTfb71Qe8K6QYwPGPFdTGxMbYjw4Y23vsx2sD51K9mVY6RFdGRgpUqw36kd6CdBxCJ0EiyLyzfxXFtv/ivZplABLAA9Dcb1k9K0iRaXOOVokV4pQsZyWTwgPj1ZdmW4B+K9dYcl1y08raJ4TGi4s7xtmxIddyAwYfLG1Be/wDidtQ8LKFRY43EhOxzZ1t/y/zqZNqUQEu6qBbqQOtZfU6QGaQvp3K+6KiqUZlyBc4hrfHYqK8+GwoZUaaByo0kSEyROfxFJyU3XdgKDUySNkApWxVjYnctcWsPLr/Ko/COIiWKN2Kh5FvYH+neqThJZW0jMkgdNMySlonvl+HZSbdbq3/Zry9mBNEqrNCzZocDgQYyNjE23hVuob1N+lBq49QjGyupI6gEfKvasnwPmCaAmKRVMLowMZUI2SMFv12Fxkb3rWUBRSooOqKKKAopU6AooooFRQDRQKnakDRegYoopXoCnSpFqBigUU6AotSp0BSop0AaRpmg0BRSvRQOnSNOg5NdUjToCiikaApCnSoAUGiqbiPtLp4rgNzZBl+HF4m263A6fWguCK5lcAXYgDzJrFcV9t2QFSogkIPLDKZGY3sNlso3/d9K6TRNqmUuG1CLYPLmgBk/NHHHfFcT1br2oLuf2n0gYqJs2G5EQL2HmcQbCupePqAGEMpQ4+MhQoyIA3Zh5158N4Dp4cvd4W07nYlfzW89yD9akT8JWRXSRVs18rfC4PXNPO9BXTcd1DJlDDGl1JHNffIXGBVRYMCOmX/SLPxHWMtl1sCORsOUVIbvfNjdfUVHhjlicQy2513CPYrkgsFbMbEkWuuQ9BUltO0gIbTk7dV7r5ZIAL/WgsODjUrGC8yzSfmXs3qjkCx67bjttVvpNUJASLggkFT1BHY1UpFHAMntErWChN3bqSpNixPovrXlPxAZCaOF7oitIxxF4OviF732LDvsfOg0QroVyDXQoCiiigVFOigKL0UrUDNFOig5NBp0UCtXLuBuTYDuai67icMP95IFJ6L1Y79lG5rNcRkm1eKsGRC+KwA2JK3LGeTcBfD8Av6+VB6ce9og646eVVhLYyagk2A38MVt3YkW26V5cP4Lq8YsGRIYxiim4k5dvi5gyXJvkbDverPh3C3gH9ykrb+LI3F9yFDLZVv2vU9dDEDkimJj1xNt/UfCaDnQ6CP4mhIl38TnJt/J7nb/ALtVHPp4F1xjSINeJX5YkxCvm/iWO9smHcfp9as9V7QwjJFktIMwC4KqXQnJQ72UnY96rtBq4FEs0zRysVSRmUoxDXxWJbeWK29TQT9ZrotMoJZlZssYmbIvj1Cgtt96hf8A3JLKrHTxoQFDKytzATuCrBPEhHyIrPS8YaCVpNXp521UkebIyI0fJyNkGNyluhP3FSODafTTzLKkSws+zDAqGDXayuLEMCrYtipsD1tQSNVxFpkPvCPJpiUywMYsbb2YDb/EyGlqXeBG90eW35XkcHlF7WEqSDePpYi9+lXzcIdHyV2a5FnO7gfpk/8AVj+e486gcX0yrC2YUYvEpG5wLSJ4o++J2OJ6UEeaFoxKxklldgIS7HeyC8zIvRMiQm3cCo/ECTFMSC7LC7BQxCgFGvNJ+obWRN7Bb7X29pkJEZyKjEyH5ycyR/8Am5ZH8FR+Jf8A4+pHN5arG0jMvRlIeKCP5fh3I8zQbyMWAF72A3Nd0r0zQOilRQOilRQOi9FqBQFF6KKBCs97UcXkiAjhVi5BZyvVU/ZtbmHtltsflWirO8R1LR6oyKw5aJCsi+aySOAfmp3+TNQHs80b/iQoPEN3PiJPm0hszE9LdBXj77p2bOUQGFb8vxp4EsMmt2YtfoegFQdToLR8mONS0c7gg7GSIAyiIkdS6m1z5b1N0SoIyYYRJoZSweJVAaJiSJBj+YXvdeoPS/QBEm4zYP7rGVJLJELygu9t8Vxwvbcb+teccMpkYQRpFqo0WQc8sXcsLEhcyAvxC5LWbtXuqKsf44Oq0THacFi8Y7c1PNTtzF8Q7gWJr1fhczBGgnSeNCDG5YrKgPYTLcMPRl379KCHDy1Zy0bO0oxkh1bIHB3/ALpm8BU91Bt0tVhpuE6ZsLaJmA6cxkYKNu+beW1enDzqPg1KO2WyZpE6g26s0dv5gVZ6fRYAYCOO9suWg3A8qCk4z7LqSJNPNNDKNkEbOV36gpfp1JItVfxA6uONVaOXmEkSMoRomUBmD4iNtybX8H+9bZpFBAJAJ2F+p+VEZa5ysB2A/qTQZP2a4rHEG95lSJjYBSzqCN7ERuLAkD8vXyFeHFOLe8skmmXKGN0kZrkZLFIpBsRte7WN98DtW2ZQeoBrM+1/DUELSoRHYOshUWvG4xJIHdSVe/oaDO+/NaMqjZIixkE9JI2kTE9PzIF/xr5VZajTqZCVRJYJQTy2x/GjZy3LW5xEkUhJAPZrVUQ6OTUlyiqrSrJdLkfjDwamLI3xOSRyqau/ZyfnqEeNGVvFJG6236c2O4+LIWdPytv8wvOCa5jeN0kW3wGRcSUH5fUr0v3uD51cGqHjHJ00BZpQDH44+a4uCo+FS29iNu/WrxT9qDoUCigigKKKKB0Ur06ApU6VA6yD6aSXUzzILoxXTk3O2DocgLb2YyfatJxLVcqJ5D+UX+vaqHhftDpoUWGRmWXIi2LNm7G7OjLcMpZvubG1B3xaNbfitgkmqXx3xK2TFSD55IPv5GvVOHaiBjLEyyFvjjtjzPJx2WXrc/C3p2jcU4qmo5CQxNLeS5V0IUoImJBLC24baueFz4Py4Zmja5/smqG4/wD1Pe+PyLDagl6fUwyOxgbk6o7vFKpUsf3xn4v41+5FSvc4mZiYjDKRu6HG4v8ArX4vr9q41YimtHrNNuT4SRkt/NJF+H64muo+HSx3MGoJX9E13HyD3yH3NBITSyj4dSzD96of/wCca7GnkPxzfSNQv9cj/OuUyXdod/8Ahnr9Dak3ECBtp5ifLFR/VgKCRFpVUlgLuerHc/K/l6V7V4Qys3xRMn8RT/2k11Il/wAxC2tYG31v1+1ATzBQSQTbsoJP2FcauASxMjDwyKykEdmW24qRRQYTh/Dn5KSTzcmRQh5gN1eQLZJV/wCJbwOCDf16178S1cAPOgV31IdEWySBOe1gzjp+UHIKd8fF028+KQLFNGXVmHvEt2NyEXHnWAGwBXMed64eV4kEjsDLHvGpO3vmqLHf9qI4+mVBRcS5Taic6iWV3RGPMfNMFYj8MJay7G4B63r6ppycFuLHEXHkbdKx3LQad4bs7yAAkrkZHkOKyynfFSdwt9lt5VtEWwAHQCwoOqRopigVqK5ooO6KdqVAGkaZoNAmHbt/pWF9o+HuJI9ML+7teSNl+JDmokiv+mz5L5EAdAK3Rqg1mvx1d7NjFFay/maV1+gC4L4iR8VBmJOFSCeBXLt+HJM0cT8t1YsQpT4QSA1rX/LVyde9sJ4Tq4lO7BLTId7ZwHr/ABJ18qk6yPORjKIFWVEVRI+R8LMfCBa3xXuCeldaSFmurhJOWQBzVcHf4cJTle/nvQdaDWwPtptbY/8ApSG5B8ij2kH3qyjhJHiVT18UZtt27/61UcT4roCwh1XIDHYcwow6b79tu9TDwHSlRy4rAG9ondAf8rAUFqsm9rNsAbn17V0rA/Soa8NUdJJR5HmObfcmvUyAeEl7gWJs33uB1oPd2AG+wrkyKBckWqNFEhNsGa4Hie5+ni3HyqWoA6DrQMG42vSe9iASD5igncb70X36bedBjvaCIhliOTiXUxqW2vZ4QrMR0tba3qaiE859MhW/Nm1EpHkubKuS36cpXH2qT7V7agHvGIphvbZJBe33Iqq00EitC+T83TrqFBIvkYNQ2UZA3N43a3nbagncPnZ2g5gvzJUmupPhL8xlZ/22VIVH7W9K3lqyDaS0Z1EBy05UzIq7EG/MMbX3wL3Yd0JYdK1ytcAjod6B2/1ooooF9KKMaKDulRei9BRcR9qdPFKYS15BbK5VVW/QNIxC39L3qRDxCWRM44kK7WbmggjuQVU1T8H04LSM4B5riTE2ti00yrt3ulutRIOEQ4w4ZwyST6lGkibA5KZTY22O69/KgvjM0nhd2YEA2gWwKt5uSSPn4apNZIkcjIlmKkExXayob4tJhbuCbWdj1pavT6sQzQgxSRQEnIu6E+ASeNU/i6C3TtUDQcGDKoed5BqFSQRg4rIrKMlD33kU+KxJ/wBgnw8Yi08Pu6kSTr1XTJcL5gZZL64j7VDfjAbUImn1UQdxiqSEtkwBDBioUoDewVu4vjVh7qsbkl9Mh6kFWRsQBvjvvt261PX3OZbz8uY3tkYrDL9Cbde4Fye9Bj30/LWSNXOqlV7NCUyMXxDNcQ1rbX7G52J6eK8S4gJBPExSOSyiGPlj4etoX3bbvYN0vWvb2d0yTxgIwidWwAeQYyqS1x4vzKzH/BVTJo9I8zvBErQaTASMSzXbmo7FSd7oqNf52oHqvaDicc3LjSOcY5/iRvCRfopyNi3Xp1sasvZ/2h1mrhE0cEFsipBlcEMvxX8B/l51F4pw+GNdSTGhEc+nlII35P4d7G1+qufofOo3BkKT6hTrDpnlfJReOzlSVcqrr1sqnb9QoNRFHriPHLp0O+yI7W8t2Yf0qdBGyC8kpbvcgKOnp96rE4GWN5NbqJF2IAcILevLAJqXptBp4tgBftmxY+f5iTQSo9WjfAcv4d9/nXua5vsLDbt9q6oMd7RRBtWy4kvJpZYkPkxVmt9cf5VCh1gZPeAfFp3h1R2t+BNDjKe/lL9UNWWtkkHE9OrFLHIgC9yvKkG/rcX+po4RwowagrIAY5kmRVt1VZWdVbt8EhH0oJYhCZrAC2mmyZgouUaQX5iDuhv0HQkmrbhMhaCIm98E6/KqeG2jRIy2ToWWJS27QlhiD6KLLf8AbVnwEfgJ83++ZuR6eVBYWpikKSk0HVFFFAVH18wSORybBEZietrAm9SarPaRv7LOO5jdR/EylVA+pFBxwzRDCJtr4Q327IhsPu2X3qLjjHE7LudTkvpzJWA/5ZN/4jRI8smOnjWSJQq5ynENhuLRjexJXcnoDt1FeuoW+n04BOz6a23YOn+1BnOOlo5NUoUn3p0Tw2tZY42JNyN8DIO18R6VOVoXXGSJgmXiVY2eInrfC2UbfbfzrjjRZdS7LJYJJpz8OQHMiljsy91Phvb0Pap/B9c92WNdPJYrlyJTcEjuhFh32vQPRaHTMQImc3ALIZpxYdNo2JsN6tc4VORZM7WuSL2+9e0Dlt2jKG9vFj0+hNcJbIfgkXv4rJt9jegge02lEunbwlsfGACQSB8QX1KZD61TNrxzUPDkjeJgkDFmtESFZowndmVb3t2YeW2q1jARuT0Csf5VleBDmDREKcQzyfILpxGt/L4xQRuIcQmRJWl08fu8CmGZ4pN8Cg2RXG5TMHcjqbVWpxLRyOh1bREqUZ0mB+KVMH8L+WCP3+I1OaN5INPGw8Op10rsbjaNXkkG/wAoxUHUxc99RIygGLTyahC36pJW5TWPksAt86DRxRcGc+H3UsewZOg+u1W2kGjj/uuQpF7YlAfvUTS8SVwA2hnW43BiW2/XcbVP0UsbMVSBkxHxNEVB9ASKCahBAI3BpiuAzX6WHz3+1OVARY9Dsdz/AFoMf7ShHnZ1LmaPlhRGwW7gSWW9r9ZFH+OvcROTgJpJnsUUc11ykH967EDwomwFu5tuSKqtJyw8s6KFhSaYgY7cuCH47dT48d/QGpyFREAGs+oMWlVtwbWzmbfobmX62oKfTjlyoyKx5uEbbs7NLHzucmb7ndG+YttW39miDpo8bgAHZhYg5G6kdrHaqGdr5SIyKCvNMbj8NUVmWKQ7gh3AG4NvD6VbeyGqklgaSUKHMkt8b22bHa/yNBeUq6tSvQO9FKig6qr45uIo97yTRDb9jcw/S0Z+9WYqt1IvqoQegSdh/EDGAfszfeg9OUwnke3hMUQX+INKT/Va5j09khRuow+6KT/UVPrho7sD5Aj72/2oM1x6MHmnxg87SreK2YtiwI+Wf2riBpubaOfTTyrY2kjaOS1upK7N1/TtUjjd0idyL56mI2LY3AZFtkfh2SrCBlQqBziG7tdwvoTuQDfr6UHOnfXFRnHp1e/is7kWvvYYj+tWUeVvEQT6D/rXY6UCgrvaKUppZ2BIYRSEEdb4Hp61W8PVo42NjlHFJio7HMkjLz2XbytUz2oBMBjUAtK8cYBFx4nF8h5Wyr3YiSOZRtvIlwLdrXoMlxCV10mmdWP4eimlJuPj5KKCV7/G29VmvIXTtcExy6Th0d+9rzEj16AWqXqoudpoFxIYaHVQ3BtaSMIrK3pdDUX2i0bR6PmZFZBpYDYHoY5drg9gJiu1BpuGcR4mLLLoY3TFbOkoF9h2be9Wekm1rH8SKGJewzZ2+tgB51m+DxaqRVQDXRr4Rk8sFgl+qtYs22/+taLQcFgjYFiXlW5Bkldzbzsx2oLGKFgbtIx67WUD+l/51E4/r+RAzA+MkIltzm5xWw79b/SrAG/Ss3xEPqWlMake7qwTIDxTst7j5Db/ABmgrJEUQyRqS1o9SouRex1OD3PbYKP60TK2Wmc3snEJg2RBsGEiIAfKxWu9bBzUdFQreaZCLeILqIuYDbyLsv2qdpiuoSXTt4HniSdGt0ZlCsV/cki5H+IUFG2md9MUW+axx2UEeKTRyusiW9RiwFaD2LukbQtLzSpEqyWtlHOS4Nu3izH0rnTaEykliV3OZWytDqUFmkT0cb+RB/dVxw9FLyyKQcyq5DuEW39S1BOvTpV1Qc2FFImig6FVmq21UBJ2KTp17kxsBb5I1WQqi9q9KZEiIdkKTRnNOqk3UN92F/MXoL00qruFcS5haJ/DqIrB1I6/8RPND/0NWV6Co9qWK6Z3UqGjwcFul1YHxelVek1GpjkITTaJnNszFNixv+ZlKdPrU72r1LcmWOMKzCKR3v8AlUKcbdsiel/0mqySQNZSmlYses0Txvb+DE3PyIoL1J9YTbkQoPMzMf5CP/Wp8OVvGQT+0H/c1F4YklrsUxIFsC5+Vi3a1TTQUXtDP+PpU2JUzTAefLiYBfTeTr6VM4eMhLtYOwZd+zRJv971l/ayz6p/GIzBCjB8bkK3ML233vii2/dXUntPqYORp5NKPenEYUJIpDAAZZ3F0FgfP4TQX+r4St4FVLorTB7n8siPkd+t3K1Tcbkh90TnuqsokjDMRY8th4WHcPy129ar5/aLUPA7RnkK7sUe+bXZ8VUXWwFwzX3OAvYVD9xSJXdo2kljiklDt8Tzz5BFv6Ihcj916Cx4TqdBy476vUzHCP8AADTNicR1RBkB89q03Do4xbkaTBSb5Mqpe9t7Hx3+YqPon1gVQfdVQKouGck7DtYW+9StFNIXs+phbf4I17Wv1zO9BK4jqhFE8hF8VJA/UQNl87npWbZtVpwuWrhiVjk2cTMWdvEwTxAufS2wq44rMxdUQkFBzCAuV/yotv8AMd+6iqWOZQ5wkvL0LRjnTfwvJYpENjt0FB6JJrBI0qQwtG4RmebOG5T4Tjk9j81U7Vw/EJC8OOkzWJmbLSy54beJSWRVKkH4Qb3A26V4z6sBwGeISDs2epmv6IuyfSpOmmZrFxxFyxP5MB06hRbEeVBV8R402ovlHydMxIDNjZnUddUv5Y/DiAbXOzeVbLgWlEWniRQAAi7Dpci52+ZrI8I08kshjjYGB5tQ0wYeNVWV1wf+Pf5b+db2gdBovRQF6KKVAVA45pjLp5kUXdo3C/xY+H+dqn2pd6Cj4tpkeIzhijWjdZFsGQbZWP8AD2NxXpqJdQjRo0qYyNiJQnivjcApewvZvF0uB4d6hTcThiSTT6luXZuWrlGKYvvGS1sRsbG9twa9uLcc05EY562M0YLjopU5lWPa4Qjfz8qC0i0axxsouxYMWLG5Y2tdj52FUnCklwjCz6lGKAjmosi7gfntf7tWlBBGxuD5H/WstoFkjsDpJWZXZC0UthivwFkZ1uccfOg00KMPifI+gAH2616XqNo9S7/HC0Y/cV/0NSqDJ63RCTV6kBTkV0NyDYhOZJmflZKqOM6dpgZwuOo1DGKJj1AcFEttsBFzJT/EPKrziJb3jVhTZnh0kasOzPJMv+t6Ws02ckccWxWPUOtwNj4YkP0DNY+QoKWHSAvDpbeFVWQ9dnlvHFt+yBH+u9VntJq2EV1BaScTOAR0R7xw9vDaJXsT5mrXiIMY1GqCnwvNgLAjlwQtCgv2GbE0uIwQAxDUEIriCJnvbGNYC7qH8tgL3/8AMoLfhvB0TdeEQxsO7PGTt3uAbCr7QlgMZFjR9yEjNxj59B/SqCCbRJvz9RO19rvqHPU7BRtUzjU0cMAwtC8xESME8SmTvj1uN9vMUEfkvP8AiXJEviwBxXl/+XzpPiIxOWA7ueoqi4pr9MtoBG2qkC35Gn/CgXtc22xv+ZiwrRcO1DT6OIRRKGN03+GMxkrkV6tuuyf/ADUP/wAPXdjYozWAk6ysPikZfzIPyRDboe4oKSHV6yRTHpXg0y9000YNu+8rFVv54+nnVjpdBPISgZzJccxZjNYLbYllnYN2st/O9e/DfZuSXJtTtGSwEbBGLJewZ8lJyYBW6+HoLWrWafTqihUUKo7CgjcI4XHpo+XHe1yxLblmPxMTU4CginQFFKigdFFFAqRNFqRNBnfafhwckG9tQggcj8ri7QSdOz+H/GtVWs5kyxMpCyznlseya2DJke37sHQ+YxHatPx+EvppQt8gpZbdc08S/wAxVQgV1cpteXSalbds+Xl98Xv/ABUECLXPAdPLpY76OcPzNOtrpKqszcryPhbwDrgbC9WXEGjMsU6CSRJ1xBhkYEkAupxyAN1BBv8ApWvKOMQxygC4h1qsth0ErxsbfSZhULiqyac6wwk4oyagoq3IVxdnS5tkGjb5gmg0mh4hI3h90nUCwykMP32kJ/lVjJIFBZjZQCSewA71UcK1XMKMusSRWUMECoCQe53veoXtDqPeJF0aEY3RtQb2/CLWEW293Py2HrQePCpeesepxJ941Nxta0UYkWO/+XL5vVjAijWpswb3a2/QgSjr6j/3VL02itHEqkYo2VhsCN+3zI2rw1Oix1a6rIBeS0T5NYAZZq33Fv8AF6UFHxW68Nm2uI5pcgR+RdSWNvpY1NnaY6iSSGOGRFVIBm+ID/FIzeE5bcsbfpqPrPabSqkqadfeD+LI4vZQoIzu5Fu62Av1FRODcP0yAHVaB+bcs7yhWHOka+Ma5HI7/lHag1S6xuWxkkiR0BL4HMKN7dbf0rKcVvqXZ5YyyxgskdrlI/hyMfwtLIb4KdhYE9N1xn2iSALIqrZZAI9OLKCB4Sbd3ubdLLjbrV7w7Rc1SC14CzFyD/fSdGHT+6W2AHcADoNwpfZzg8sUgfSyKqPcSRrdolG9mRz8clwLkbb+Va7SaFUJbdpD1djckeXoPQVLRQAABYDpTtQK1FqYFKgZoFAFFAWpCmKKDkiiu6KDi1IU6KBWrOcHiLI7D4AEiG9zlp55FtbtcBK0hrOcJ4vGkksMn4d55QjMRZ2LklfQ+V+o6d6D2eG8mqC9S2nPTvZfF89h/lrricN31BNrHTAfOxk6/K/86m8s5SbbFotvkF8X/f6aU6Zc23VlCX9bHt/ioKyacaGKSUx3hI5llXdZG3ZbDsxtv2JPaoXA+MaWGOx5rzMDI78iUlnbxNicdwLWA/aKm8c1X4kcQGUSFGdQLs7WJihQfqJXM+i9qsDxZV2k2cfFhdgpPwre3iY/pG9BzBxdn+DRz4/qYIlvo7A/yrIcV1LahJZpcjGBfks4CIgIORA6k3QZHpm36K3PEn/Aka+P4bm5/L4b3PyrF62SMRrGwski+8TWFydLFblpt3ka3+ZqA4bwkSsvOivYLLKL2FjnyUfp5tK3l4B5VTarhsOmUSad5HkMwxcyWxuroqRhjd9z8ZFaiHRzPGYiodi3MkCvYGQnK0sg6KNlCLvZVvtULiEAdH0yjStG43XTD8Yt+wb9NryN86CF7M8M54RQ1xIpbUOuFzZmXlXINox8Ata5zN/DX0iFbC1gAOgHS3aoHAOEJpYgihcju5VQMm7narOgdFFFAqRrqigQop0qAtXLCuqKBXop0UHFFFqKBVi+NpypHjmmjijlYSRzyplZ8geWNwFZW8Vz1U/tJraVB4tw5Z4yh2YENG1r4SC+Dj5H770FLoeL6lGwmRHZi5RF8JZOoMLFikgtvjdSB16bztH7R6RlezYOmRaORcWuvXwt8XTqPSqKaeNWaB0bTyLizIB4CSTjLA42jbJSRewPQi52sFgWbJZ4wxkBV1AuC2JMU6g/DkqkfO3lQUei1LBZNRLKVklDOXsPwNOTYOv73xCJ6Abdb3/DESGzShUkCFxGSbQQX8TMT+c73Y7k3HQVUcMdiqvbLEoVUX8c7JaGH0WJLX/cSe1WUSKxcO/MiiYNORuZtRtjEB+lPDt3OI/VcLaO8qvJKSkBUhUJA/DsbyP/ABA9D0HrWf1kkrCyR5TySaVUyuEkjiHMbxWO11kv8/WrriXFlx2XMYklbXDG2y36H832qLwGZ55y8jB1iSwYWtzJDdl6bFVAFu2XmaBajgOp1Ix1WoWKG+Ri0oZcieucrbsNztYVbcG4JBpVxgjCk/E9hkx82bvVjTFAU6KKAooooCiiigKKKKBUU6VAUUqKDk9aLV0wpWoFRTpUFfxbhizLa4DgEKSARv1Vl/Mh2uPl0NQPZ/SkAo5KumSlCbsIy2SeLuFJbFvL16X4qDxHTMSJYrc5OgPR17xsew8j2NvUUGU0h5f9mjOGoRjEik7iSXN5J/3KI/h+oqVJYxFoSfdoiEiJGWcpazyt+q5OIPfJz5Go3Ev7Rzp4DhLEoYMAM+WylJ4mv0Ycs28iBv1r2OtedzpIExCCJldd1hWwZWf9TG1sBb596CNotW0k7RIpeWMLdFP4cdxtzWPxDxHwi53tZa1/COHLp4ljXtux827mlwnhcWmTCIdSWZu7MerManUAa6FK9MUDooooCiiigKKKKAooooCkaL06DmiuqKBVyaVFACg0UUCooooPnH/1B10un1cYgcxjUBVlx/MBsN+oPqLGt9otFFCmEMaot+igD7+Z9TRRQSxQKKKB96FoooOqKKKAooooCiiigKKKKDmnTooAUUUUH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7308" y="113468"/>
            <a:ext cx="7744692" cy="6346469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3805" t="20928" r="46699" b="20738"/>
          <a:stretch/>
        </p:blipFill>
        <p:spPr>
          <a:xfrm>
            <a:off x="0" y="783465"/>
            <a:ext cx="4447308" cy="5221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98204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71055" y="706582"/>
            <a:ext cx="11720945" cy="6276109"/>
          </a:xfrm>
        </p:spPr>
        <p:txBody>
          <a:bodyPr>
            <a:normAutofit fontScale="25000" lnSpcReduction="20000"/>
          </a:bodyPr>
          <a:lstStyle/>
          <a:p>
            <a:pPr>
              <a:lnSpc>
                <a:spcPct val="80000"/>
              </a:lnSpc>
            </a:pPr>
            <a:endParaRPr lang="cs-CZ" altLang="cs-CZ" sz="4200" b="1" dirty="0">
              <a:solidFill>
                <a:srgbClr val="FF0000"/>
              </a:solidFill>
            </a:endParaRPr>
          </a:p>
          <a:p>
            <a:pPr>
              <a:lnSpc>
                <a:spcPct val="80000"/>
              </a:lnSpc>
            </a:pPr>
            <a:r>
              <a:rPr lang="cs-CZ" altLang="cs-CZ" sz="8000" b="1" dirty="0" err="1">
                <a:solidFill>
                  <a:srgbClr val="FF0000"/>
                </a:solidFill>
              </a:rPr>
              <a:t>Taubachien</a:t>
            </a:r>
            <a:r>
              <a:rPr lang="cs-CZ" altLang="cs-CZ" sz="8000" dirty="0"/>
              <a:t>   –   120 až 100/80 let př. n. l. 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cs-CZ" altLang="cs-CZ" sz="8000" dirty="0"/>
              <a:t>                            –   </a:t>
            </a:r>
            <a:r>
              <a:rPr lang="cs-CZ" altLang="cs-CZ" sz="8000" b="1" dirty="0"/>
              <a:t>název:</a:t>
            </a:r>
            <a:r>
              <a:rPr lang="cs-CZ" altLang="cs-CZ" sz="8000" dirty="0"/>
              <a:t>  podle lokality </a:t>
            </a:r>
            <a:r>
              <a:rPr lang="cs-CZ" altLang="cs-CZ" sz="8000" dirty="0" err="1"/>
              <a:t>Taubach</a:t>
            </a:r>
            <a:r>
              <a:rPr lang="cs-CZ" altLang="cs-CZ" sz="8000" dirty="0"/>
              <a:t> v Německu (D. </a:t>
            </a:r>
            <a:r>
              <a:rPr lang="cs-CZ" altLang="cs-CZ" sz="8000" dirty="0" err="1"/>
              <a:t>Colins</a:t>
            </a:r>
            <a:r>
              <a:rPr lang="cs-CZ" altLang="cs-CZ" sz="8000" dirty="0"/>
              <a:t>, u nás K. </a:t>
            </a:r>
            <a:r>
              <a:rPr lang="cs-CZ" altLang="cs-CZ" sz="8000" dirty="0" err="1"/>
              <a:t>Valoch</a:t>
            </a:r>
            <a:r>
              <a:rPr lang="cs-CZ" altLang="cs-CZ" sz="8000" dirty="0"/>
              <a:t> pro industrii z Kůlny) 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cs-CZ" altLang="cs-CZ" sz="8000" dirty="0"/>
              <a:t>                            –   </a:t>
            </a:r>
            <a:r>
              <a:rPr lang="cs-CZ" altLang="cs-CZ" sz="8000" b="1" dirty="0"/>
              <a:t>sídliště:</a:t>
            </a:r>
            <a:r>
              <a:rPr lang="cs-CZ" altLang="cs-CZ" sz="8000" dirty="0"/>
              <a:t>  u minerálních pramenů u travertinových kup (v Moravské bráně)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8000" dirty="0"/>
              <a:t>                            –   </a:t>
            </a:r>
            <a:r>
              <a:rPr lang="cs-CZ" altLang="cs-CZ" sz="8000" b="1" dirty="0"/>
              <a:t>suroviny:</a:t>
            </a:r>
            <a:r>
              <a:rPr lang="cs-CZ" altLang="cs-CZ" sz="8000" dirty="0"/>
              <a:t>  hlavně křemen, křemenec  rohovec, vzácně křišťál, radiolarit;  </a:t>
            </a:r>
            <a:r>
              <a:rPr lang="cs-CZ" altLang="cs-CZ" sz="8000" dirty="0" err="1"/>
              <a:t>drobnostvarost</a:t>
            </a:r>
            <a:endParaRPr lang="cs-CZ" altLang="cs-CZ" sz="8000" dirty="0"/>
          </a:p>
          <a:p>
            <a:pPr marL="0" indent="0">
              <a:lnSpc>
                <a:spcPct val="80000"/>
              </a:lnSpc>
              <a:buNone/>
            </a:pPr>
            <a:r>
              <a:rPr lang="cs-CZ" altLang="cs-CZ" sz="8000" dirty="0"/>
              <a:t>                            –   </a:t>
            </a:r>
            <a:r>
              <a:rPr lang="cs-CZ" altLang="cs-CZ" sz="8000" b="1" dirty="0"/>
              <a:t>industrie:</a:t>
            </a:r>
            <a:r>
              <a:rPr lang="cs-CZ" altLang="cs-CZ" sz="8000" dirty="0"/>
              <a:t>  </a:t>
            </a:r>
            <a:r>
              <a:rPr lang="cs-CZ" altLang="cs-CZ" sz="8000" b="1" dirty="0"/>
              <a:t>Předmostí</a:t>
            </a:r>
            <a:r>
              <a:rPr lang="cs-CZ" altLang="cs-CZ" sz="8000" dirty="0"/>
              <a:t>  (s </a:t>
            </a:r>
            <a:r>
              <a:rPr lang="cs-CZ" altLang="cs-CZ" sz="8000" dirty="0" err="1"/>
              <a:t>levalloiskými</a:t>
            </a:r>
            <a:r>
              <a:rPr lang="cs-CZ" altLang="cs-CZ" sz="8000" dirty="0"/>
              <a:t> prvky)  K</a:t>
            </a:r>
            <a:r>
              <a:rPr lang="cs-CZ" altLang="cs-CZ" sz="8000" b="1" dirty="0"/>
              <a:t>ůlna </a:t>
            </a:r>
            <a:r>
              <a:rPr lang="cs-CZ" altLang="cs-CZ" sz="8000" dirty="0"/>
              <a:t>(s </a:t>
            </a:r>
            <a:r>
              <a:rPr lang="cs-CZ" altLang="cs-CZ" sz="8000" dirty="0" err="1"/>
              <a:t>nelevalloiskými</a:t>
            </a:r>
            <a:r>
              <a:rPr lang="cs-CZ" altLang="cs-CZ" sz="8000" dirty="0"/>
              <a:t> prvky) </a:t>
            </a:r>
          </a:p>
          <a:p>
            <a:pPr marL="0" indent="0">
              <a:lnSpc>
                <a:spcPct val="80000"/>
              </a:lnSpc>
              <a:buNone/>
            </a:pPr>
            <a:endParaRPr lang="cs-CZ" altLang="cs-CZ" sz="8000" dirty="0"/>
          </a:p>
          <a:p>
            <a:pPr>
              <a:lnSpc>
                <a:spcPct val="80000"/>
              </a:lnSpc>
            </a:pPr>
            <a:r>
              <a:rPr lang="cs-CZ" altLang="cs-CZ" sz="8000" b="1" dirty="0" err="1">
                <a:solidFill>
                  <a:srgbClr val="FF0000"/>
                </a:solidFill>
              </a:rPr>
              <a:t>Mousterien</a:t>
            </a:r>
            <a:r>
              <a:rPr lang="cs-CZ" altLang="cs-CZ" sz="8000" dirty="0"/>
              <a:t>   –   50 až 40 let př. n. l. 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cs-CZ" altLang="cs-CZ" sz="8000" dirty="0"/>
              <a:t>                            –   </a:t>
            </a:r>
            <a:r>
              <a:rPr lang="cs-CZ" altLang="cs-CZ" sz="8000" b="1" dirty="0"/>
              <a:t>název:</a:t>
            </a:r>
            <a:r>
              <a:rPr lang="cs-CZ" altLang="cs-CZ" sz="8000" dirty="0"/>
              <a:t>  K. J. Maška podle nálezů z jeskyně Šipka (podobné z </a:t>
            </a:r>
            <a:r>
              <a:rPr lang="cs-CZ" altLang="cs-CZ" sz="8000" dirty="0" err="1"/>
              <a:t>Le</a:t>
            </a:r>
            <a:r>
              <a:rPr lang="cs-CZ" altLang="cs-CZ" sz="8000" dirty="0"/>
              <a:t> </a:t>
            </a:r>
            <a:r>
              <a:rPr lang="cs-CZ" altLang="cs-CZ" sz="8000" dirty="0" err="1"/>
              <a:t>Moustier</a:t>
            </a:r>
            <a:r>
              <a:rPr lang="cs-CZ" altLang="cs-CZ" sz="8000" dirty="0"/>
              <a:t> ve Dordogni) 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cs-CZ" altLang="cs-CZ" sz="8000" dirty="0"/>
              <a:t>                            –   </a:t>
            </a:r>
            <a:r>
              <a:rPr lang="cs-CZ" altLang="cs-CZ" sz="8000" b="1" dirty="0"/>
              <a:t>technologie:</a:t>
            </a:r>
            <a:r>
              <a:rPr lang="cs-CZ" altLang="cs-CZ" sz="8000" dirty="0"/>
              <a:t>  </a:t>
            </a:r>
            <a:r>
              <a:rPr lang="cs-CZ" altLang="cs-CZ" sz="8000" dirty="0" err="1"/>
              <a:t>levalloiská</a:t>
            </a:r>
            <a:r>
              <a:rPr lang="cs-CZ" altLang="cs-CZ" sz="8000" dirty="0"/>
              <a:t> čepelová technika z předem připravených jader 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cs-CZ" altLang="cs-CZ" sz="8000" dirty="0"/>
              <a:t>                            –   </a:t>
            </a:r>
            <a:r>
              <a:rPr lang="cs-CZ" altLang="cs-CZ" sz="8000" b="1" dirty="0"/>
              <a:t>nástroje:</a:t>
            </a:r>
            <a:r>
              <a:rPr lang="cs-CZ" altLang="cs-CZ" sz="8000" dirty="0"/>
              <a:t>  čepele, </a:t>
            </a:r>
            <a:r>
              <a:rPr lang="cs-CZ" altLang="cs-CZ" sz="8000" dirty="0" err="1"/>
              <a:t>drasadla</a:t>
            </a:r>
            <a:r>
              <a:rPr lang="cs-CZ" altLang="cs-CZ" sz="8000" dirty="0"/>
              <a:t>, rydla, škrabadla 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cs-CZ" altLang="cs-CZ" sz="8000" dirty="0"/>
              <a:t>                            –   </a:t>
            </a:r>
            <a:r>
              <a:rPr lang="cs-CZ" altLang="cs-CZ" sz="8000" b="1" dirty="0"/>
              <a:t>lokality:</a:t>
            </a:r>
            <a:r>
              <a:rPr lang="cs-CZ" altLang="cs-CZ" sz="8000" dirty="0"/>
              <a:t>  jeskyně Šipka u </a:t>
            </a:r>
            <a:r>
              <a:rPr lang="cs-CZ" altLang="cs-CZ" sz="8000" dirty="0" err="1"/>
              <a:t>Štramberka</a:t>
            </a:r>
            <a:r>
              <a:rPr lang="cs-CZ" altLang="cs-CZ" sz="8000" dirty="0"/>
              <a:t>, Švédův stůl v Moravském Krasu </a:t>
            </a:r>
          </a:p>
          <a:p>
            <a:pPr marL="0" indent="0">
              <a:lnSpc>
                <a:spcPct val="80000"/>
              </a:lnSpc>
              <a:buNone/>
            </a:pPr>
            <a:endParaRPr lang="cs-CZ" altLang="cs-CZ" sz="8000" dirty="0"/>
          </a:p>
          <a:p>
            <a:pPr>
              <a:lnSpc>
                <a:spcPct val="80000"/>
              </a:lnSpc>
            </a:pPr>
            <a:r>
              <a:rPr lang="cs-CZ" altLang="cs-CZ" sz="8000" b="1" dirty="0" err="1">
                <a:solidFill>
                  <a:srgbClr val="FF0000"/>
                </a:solidFill>
              </a:rPr>
              <a:t>Micoquien</a:t>
            </a:r>
            <a:r>
              <a:rPr lang="cs-CZ" altLang="cs-CZ" sz="8000" dirty="0"/>
              <a:t>   –   kolem 40 tis. let př. n. l. 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cs-CZ" altLang="cs-CZ" sz="8000" dirty="0"/>
              <a:t>                          –   </a:t>
            </a:r>
            <a:r>
              <a:rPr lang="cs-CZ" altLang="cs-CZ" sz="8000" b="1" dirty="0"/>
              <a:t>název:</a:t>
            </a:r>
            <a:r>
              <a:rPr lang="cs-CZ" altLang="cs-CZ" sz="8000" dirty="0"/>
              <a:t>  podle lokality La </a:t>
            </a:r>
            <a:r>
              <a:rPr lang="cs-CZ" altLang="cs-CZ" sz="8000" dirty="0" err="1"/>
              <a:t>Micoque</a:t>
            </a:r>
            <a:r>
              <a:rPr lang="cs-CZ" altLang="cs-CZ" sz="8000" dirty="0"/>
              <a:t> v jižní Francii 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cs-CZ" altLang="cs-CZ" sz="8000" dirty="0"/>
              <a:t>                          –   </a:t>
            </a:r>
            <a:r>
              <a:rPr lang="cs-CZ" altLang="cs-CZ" sz="8000" b="1" dirty="0"/>
              <a:t>časově:</a:t>
            </a:r>
            <a:r>
              <a:rPr lang="cs-CZ" altLang="cs-CZ" sz="8000" dirty="0"/>
              <a:t>  částečně souběžný s doznívajícím </a:t>
            </a:r>
            <a:r>
              <a:rPr lang="cs-CZ" altLang="cs-CZ" sz="8000" dirty="0" err="1"/>
              <a:t>mousterienem</a:t>
            </a:r>
            <a:r>
              <a:rPr lang="cs-CZ" altLang="cs-CZ" sz="8000" dirty="0"/>
              <a:t> 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cs-CZ" altLang="cs-CZ" sz="8000" dirty="0"/>
              <a:t>                          –   </a:t>
            </a:r>
            <a:r>
              <a:rPr lang="cs-CZ" altLang="cs-CZ" sz="8000" b="1" dirty="0"/>
              <a:t>industrie:</a:t>
            </a:r>
            <a:r>
              <a:rPr lang="cs-CZ" altLang="cs-CZ" sz="8000" dirty="0"/>
              <a:t>  </a:t>
            </a:r>
            <a:r>
              <a:rPr lang="cs-CZ" altLang="cs-CZ" sz="8000" dirty="0" err="1"/>
              <a:t>drobnotvaré</a:t>
            </a:r>
            <a:r>
              <a:rPr lang="cs-CZ" altLang="cs-CZ" sz="8000" dirty="0"/>
              <a:t> štípané nástroje  (3 cm), </a:t>
            </a:r>
            <a:r>
              <a:rPr lang="cs-CZ" altLang="cs-CZ" sz="8000" dirty="0" err="1"/>
              <a:t>drasadla</a:t>
            </a:r>
            <a:r>
              <a:rPr lang="cs-CZ" altLang="cs-CZ" sz="8000" dirty="0"/>
              <a:t>, menší klíny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8000" dirty="0"/>
              <a:t>                          –   </a:t>
            </a:r>
            <a:r>
              <a:rPr lang="cs-CZ" altLang="cs-CZ" sz="8000" b="1" dirty="0"/>
              <a:t>lokality:</a:t>
            </a:r>
            <a:r>
              <a:rPr lang="cs-CZ" altLang="cs-CZ" sz="8000" dirty="0"/>
              <a:t>  jeskyně Kůlna, Pekárna, Bořitov, Ráječko, Horákov a Mokrá u Brna </a:t>
            </a:r>
            <a:endParaRPr lang="cs-CZ" altLang="cs-CZ" sz="8000" u="sng" dirty="0"/>
          </a:p>
          <a:p>
            <a:pPr marL="0" indent="0">
              <a:lnSpc>
                <a:spcPct val="80000"/>
              </a:lnSpc>
              <a:buNone/>
            </a:pPr>
            <a:endParaRPr lang="cs-CZ" altLang="cs-CZ" sz="8000" dirty="0"/>
          </a:p>
          <a:p>
            <a:pPr marL="0" indent="0">
              <a:lnSpc>
                <a:spcPct val="80000"/>
              </a:lnSpc>
              <a:buNone/>
            </a:pPr>
            <a:endParaRPr lang="cs-CZ" altLang="cs-CZ" sz="3200" dirty="0"/>
          </a:p>
          <a:p>
            <a:pPr marL="0" indent="0">
              <a:lnSpc>
                <a:spcPct val="80000"/>
              </a:lnSpc>
              <a:buNone/>
            </a:pPr>
            <a:endParaRPr lang="cs-CZ" altLang="cs-CZ" sz="3200" dirty="0"/>
          </a:p>
          <a:p>
            <a:pPr marL="0" indent="0">
              <a:lnSpc>
                <a:spcPct val="80000"/>
              </a:lnSpc>
              <a:buNone/>
            </a:pPr>
            <a:endParaRPr lang="cs-CZ" altLang="cs-CZ" sz="1800" dirty="0"/>
          </a:p>
          <a:p>
            <a:pPr marL="0" indent="0">
              <a:lnSpc>
                <a:spcPct val="80000"/>
              </a:lnSpc>
              <a:buNone/>
            </a:pPr>
            <a:r>
              <a:rPr lang="cs-CZ" altLang="cs-CZ" sz="1800" dirty="0"/>
              <a:t>                           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24" t="45051" r="11516"/>
          <a:stretch/>
        </p:blipFill>
        <p:spPr>
          <a:xfrm>
            <a:off x="471055" y="1278646"/>
            <a:ext cx="1450041" cy="785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55767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Šipk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55401"/>
            <a:ext cx="5242844" cy="3225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771"/>
            <a:ext cx="5269923" cy="3621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5490" y="2266278"/>
            <a:ext cx="1456681" cy="1717541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5"/>
          <a:srcRect l="7407" t="20928" r="66505" b="10132"/>
          <a:stretch/>
        </p:blipFill>
        <p:spPr>
          <a:xfrm>
            <a:off x="9788982" y="33771"/>
            <a:ext cx="2403018" cy="3570198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2245" y="33771"/>
            <a:ext cx="2076835" cy="2305287"/>
          </a:xfrm>
          <a:prstGeom prst="rect">
            <a:avLst/>
          </a:prstGeom>
        </p:spPr>
      </p:pic>
      <p:sp>
        <p:nvSpPr>
          <p:cNvPr id="11" name="TextovéPole 10"/>
          <p:cNvSpPr txBox="1"/>
          <p:nvPr/>
        </p:nvSpPr>
        <p:spPr>
          <a:xfrm>
            <a:off x="5642245" y="2578812"/>
            <a:ext cx="21675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Karel Jaroslav Maška</a:t>
            </a:r>
          </a:p>
          <a:p>
            <a:r>
              <a:rPr lang="cs-CZ" dirty="0"/>
              <a:t>       (1851 – 1916)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4A4CBCC0-38B2-4907-935B-D7CDEAB30984}"/>
              </a:ext>
            </a:extLst>
          </p:cNvPr>
          <p:cNvSpPr txBox="1"/>
          <p:nvPr/>
        </p:nvSpPr>
        <p:spPr>
          <a:xfrm>
            <a:off x="5675389" y="3732951"/>
            <a:ext cx="5948488" cy="3077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cs-CZ" altLang="cs-CZ" sz="1800" b="1" dirty="0">
                <a:solidFill>
                  <a:srgbClr val="FF0000"/>
                </a:solidFill>
              </a:rPr>
              <a:t> </a:t>
            </a:r>
            <a:r>
              <a:rPr lang="cs-CZ" altLang="cs-CZ" sz="2000" b="1" dirty="0" err="1">
                <a:solidFill>
                  <a:srgbClr val="FF0000"/>
                </a:solidFill>
              </a:rPr>
              <a:t>Mousterien</a:t>
            </a:r>
            <a:r>
              <a:rPr lang="cs-CZ" altLang="cs-CZ" sz="2000" dirty="0"/>
              <a:t>   </a:t>
            </a:r>
          </a:p>
          <a:p>
            <a:pPr>
              <a:lnSpc>
                <a:spcPct val="80000"/>
              </a:lnSpc>
            </a:pPr>
            <a:endParaRPr lang="cs-CZ" altLang="cs-CZ" sz="2000" dirty="0"/>
          </a:p>
          <a:p>
            <a:pPr>
              <a:lnSpc>
                <a:spcPct val="80000"/>
              </a:lnSpc>
            </a:pPr>
            <a:r>
              <a:rPr lang="cs-CZ" altLang="cs-CZ" sz="2000" dirty="0"/>
              <a:t> –   50 až 40 let př. n. l. </a:t>
            </a:r>
          </a:p>
          <a:p>
            <a:pPr>
              <a:lnSpc>
                <a:spcPct val="80000"/>
              </a:lnSpc>
            </a:pPr>
            <a:r>
              <a:rPr lang="cs-CZ" altLang="cs-CZ" sz="2000" dirty="0"/>
              <a:t> –   </a:t>
            </a:r>
            <a:r>
              <a:rPr lang="cs-CZ" altLang="cs-CZ" sz="2000" b="1" dirty="0"/>
              <a:t>název:</a:t>
            </a:r>
            <a:r>
              <a:rPr lang="cs-CZ" altLang="cs-CZ" sz="2000" dirty="0"/>
              <a:t>  K. J. Maška podle nálezů z jeskyně Šipka </a:t>
            </a:r>
          </a:p>
          <a:p>
            <a:pPr>
              <a:lnSpc>
                <a:spcPct val="80000"/>
              </a:lnSpc>
            </a:pPr>
            <a:r>
              <a:rPr lang="cs-CZ" altLang="cs-CZ" sz="2000" dirty="0"/>
              <a:t>                   (podobné z </a:t>
            </a:r>
            <a:r>
              <a:rPr lang="cs-CZ" altLang="cs-CZ" sz="2000" dirty="0" err="1"/>
              <a:t>Le</a:t>
            </a:r>
            <a:r>
              <a:rPr lang="cs-CZ" altLang="cs-CZ" sz="2000" dirty="0"/>
              <a:t> </a:t>
            </a:r>
            <a:r>
              <a:rPr lang="cs-CZ" altLang="cs-CZ" sz="2000" dirty="0" err="1"/>
              <a:t>Moustier</a:t>
            </a:r>
            <a:r>
              <a:rPr lang="cs-CZ" altLang="cs-CZ" sz="2000" dirty="0"/>
              <a:t> ve Dordogni) </a:t>
            </a:r>
          </a:p>
          <a:p>
            <a:pPr>
              <a:lnSpc>
                <a:spcPct val="80000"/>
              </a:lnSpc>
            </a:pPr>
            <a:r>
              <a:rPr lang="cs-CZ" altLang="cs-CZ" sz="2000" dirty="0"/>
              <a:t>                    1880:  nález dětské čelisti</a:t>
            </a:r>
          </a:p>
          <a:p>
            <a:pPr>
              <a:lnSpc>
                <a:spcPct val="80000"/>
              </a:lnSpc>
            </a:pPr>
            <a:r>
              <a:rPr lang="cs-CZ" altLang="cs-CZ" sz="2000" dirty="0"/>
              <a:t> –   </a:t>
            </a:r>
            <a:r>
              <a:rPr lang="cs-CZ" altLang="cs-CZ" sz="2000" b="1" dirty="0"/>
              <a:t>technologie:</a:t>
            </a:r>
            <a:r>
              <a:rPr lang="cs-CZ" altLang="cs-CZ" sz="2000" dirty="0"/>
              <a:t>  </a:t>
            </a:r>
            <a:r>
              <a:rPr lang="cs-CZ" altLang="cs-CZ" sz="2000" dirty="0" err="1"/>
              <a:t>levalloiská</a:t>
            </a:r>
            <a:r>
              <a:rPr lang="cs-CZ" altLang="cs-CZ" sz="2000" dirty="0"/>
              <a:t> čepelová technika (z jader) 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cs-CZ" altLang="cs-CZ" sz="2000" dirty="0"/>
              <a:t> –   </a:t>
            </a:r>
            <a:r>
              <a:rPr lang="cs-CZ" altLang="cs-CZ" sz="2000" b="1" dirty="0"/>
              <a:t>nástroje:</a:t>
            </a:r>
            <a:r>
              <a:rPr lang="cs-CZ" altLang="cs-CZ" sz="2000" dirty="0"/>
              <a:t>  čepele, </a:t>
            </a:r>
            <a:r>
              <a:rPr lang="cs-CZ" altLang="cs-CZ" sz="2000" dirty="0" err="1"/>
              <a:t>drasadla</a:t>
            </a:r>
            <a:r>
              <a:rPr lang="cs-CZ" altLang="cs-CZ" sz="2000" dirty="0"/>
              <a:t>, rydla, škrabadla 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cs-CZ" altLang="cs-CZ" sz="2000" dirty="0"/>
              <a:t> –   </a:t>
            </a:r>
            <a:r>
              <a:rPr lang="cs-CZ" altLang="cs-CZ" sz="2000" b="1" dirty="0"/>
              <a:t>lokality:</a:t>
            </a:r>
            <a:r>
              <a:rPr lang="cs-CZ" altLang="cs-CZ" sz="2000" dirty="0"/>
              <a:t>  jeskyně Šipka u </a:t>
            </a:r>
            <a:r>
              <a:rPr lang="cs-CZ" altLang="cs-CZ" sz="2000" dirty="0" err="1"/>
              <a:t>Štramberka</a:t>
            </a:r>
            <a:endParaRPr lang="cs-CZ" altLang="cs-CZ" sz="2000" dirty="0"/>
          </a:p>
          <a:p>
            <a:pPr marL="0" indent="0">
              <a:lnSpc>
                <a:spcPct val="80000"/>
              </a:lnSpc>
              <a:buNone/>
            </a:pPr>
            <a:r>
              <a:rPr lang="cs-CZ" altLang="cs-CZ" sz="2000" dirty="0"/>
              <a:t>                                     Švédův stůl v Mor. Krasu </a:t>
            </a:r>
          </a:p>
          <a:p>
            <a:pPr marL="0" indent="0">
              <a:lnSpc>
                <a:spcPct val="80000"/>
              </a:lnSpc>
              <a:buNone/>
            </a:pPr>
            <a:endParaRPr lang="cs-CZ" altLang="cs-CZ" sz="2000" dirty="0"/>
          </a:p>
          <a:p>
            <a:endParaRPr lang="cs-CZ" dirty="0"/>
          </a:p>
        </p:txBody>
      </p:sp>
      <p:sp>
        <p:nvSpPr>
          <p:cNvPr id="13" name="Text Box 8">
            <a:extLst>
              <a:ext uri="{FF2B5EF4-FFF2-40B4-BE49-F238E27FC236}">
                <a16:creationId xmlns:a16="http://schemas.microsoft.com/office/drawing/2014/main" id="{A468DBB0-ED69-4440-94FC-C066E0255C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10740" y="107227"/>
            <a:ext cx="3158836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r>
              <a:rPr lang="cs-CZ" altLang="cs-CZ" sz="2400" b="1" dirty="0">
                <a:solidFill>
                  <a:srgbClr val="FF0000"/>
                </a:solidFill>
              </a:rPr>
              <a:t>Kotouč u </a:t>
            </a:r>
            <a:r>
              <a:rPr lang="cs-CZ" altLang="cs-CZ" sz="2400" b="1" dirty="0" err="1">
                <a:solidFill>
                  <a:srgbClr val="FF0000"/>
                </a:solidFill>
              </a:rPr>
              <a:t>Štramberka</a:t>
            </a:r>
            <a:endParaRPr lang="cs-CZ" altLang="cs-CZ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527209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cs-CZ" altLang="cs-CZ" sz="3200" b="1" dirty="0"/>
              <a:t>                                         </a:t>
            </a:r>
            <a:r>
              <a:rPr lang="cs-CZ" altLang="cs-CZ" sz="3200" b="1" dirty="0">
                <a:solidFill>
                  <a:srgbClr val="FF0000"/>
                </a:solidFill>
              </a:rPr>
              <a:t>Mladý paleolit </a:t>
            </a:r>
            <a:r>
              <a:rPr lang="cs-CZ" altLang="cs-CZ" b="1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59395" name="Rectangle 3"/>
          <p:cNvSpPr>
            <a:spLocks noGrp="1" noChangeArrowheads="1"/>
          </p:cNvSpPr>
          <p:nvPr>
            <p:ph idx="1"/>
          </p:nvPr>
        </p:nvSpPr>
        <p:spPr>
          <a:xfrm>
            <a:off x="838200" y="1325563"/>
            <a:ext cx="11353800" cy="5292001"/>
          </a:xfrm>
        </p:spPr>
        <p:txBody>
          <a:bodyPr>
            <a:normAutofit fontScale="92500" lnSpcReduction="10000"/>
          </a:bodyPr>
          <a:lstStyle/>
          <a:p>
            <a:r>
              <a:rPr lang="cs-CZ" altLang="cs-CZ" sz="2000" b="1" dirty="0"/>
              <a:t>      Časově  </a:t>
            </a:r>
            <a:r>
              <a:rPr lang="cs-CZ" altLang="cs-CZ" sz="2000" dirty="0"/>
              <a:t>–  závěr poslední doby ledové (</a:t>
            </a:r>
            <a:r>
              <a:rPr lang="cs-CZ" altLang="cs-CZ" sz="2000" dirty="0" err="1"/>
              <a:t>würmu</a:t>
            </a:r>
            <a:r>
              <a:rPr lang="cs-CZ" altLang="cs-CZ" sz="2000" dirty="0"/>
              <a:t>):  nastupuje mírnější klima </a:t>
            </a:r>
          </a:p>
          <a:p>
            <a:r>
              <a:rPr lang="cs-CZ" altLang="cs-CZ" sz="2000" dirty="0"/>
              <a:t>      </a:t>
            </a:r>
            <a:r>
              <a:rPr lang="cs-CZ" altLang="cs-CZ" sz="2000" b="1" dirty="0"/>
              <a:t>Původ</a:t>
            </a:r>
            <a:r>
              <a:rPr lang="cs-CZ" altLang="cs-CZ" sz="2000" dirty="0"/>
              <a:t>  –   v Africe a Asii v kulturách s </a:t>
            </a:r>
            <a:r>
              <a:rPr lang="cs-CZ" altLang="cs-CZ" sz="2000" dirty="0" err="1"/>
              <a:t>levalloisko-mousterskými</a:t>
            </a:r>
            <a:r>
              <a:rPr lang="cs-CZ" altLang="cs-CZ" sz="2000" dirty="0"/>
              <a:t> tradicemi</a:t>
            </a:r>
          </a:p>
          <a:p>
            <a:r>
              <a:rPr lang="cs-CZ" altLang="cs-CZ" sz="2000" dirty="0"/>
              <a:t>      </a:t>
            </a:r>
            <a:r>
              <a:rPr lang="cs-CZ" altLang="cs-CZ" sz="2000" b="1" dirty="0"/>
              <a:t>Antropologicky </a:t>
            </a:r>
            <a:r>
              <a:rPr lang="cs-CZ" altLang="cs-CZ" sz="2000" dirty="0"/>
              <a:t> –  nově příchozí formy Homo sapiens </a:t>
            </a:r>
            <a:r>
              <a:rPr lang="cs-CZ" altLang="cs-CZ" sz="2000" dirty="0" err="1"/>
              <a:t>sapiens</a:t>
            </a:r>
            <a:r>
              <a:rPr lang="cs-CZ" altLang="cs-CZ" sz="2000" dirty="0"/>
              <a:t> (kromaňonci)</a:t>
            </a:r>
          </a:p>
          <a:p>
            <a:r>
              <a:rPr lang="cs-CZ" altLang="cs-CZ" sz="2000" dirty="0"/>
              <a:t>      </a:t>
            </a:r>
            <a:r>
              <a:rPr lang="cs-CZ" altLang="cs-CZ" sz="2000" b="1" dirty="0"/>
              <a:t>Sídliště</a:t>
            </a:r>
            <a:r>
              <a:rPr lang="cs-CZ" altLang="cs-CZ" sz="2000" dirty="0"/>
              <a:t>   –  starší fáze:  v pahorkatinách a na okrajích vyvýšených plošin </a:t>
            </a:r>
          </a:p>
          <a:p>
            <a:pPr marL="0" indent="0">
              <a:buNone/>
            </a:pPr>
            <a:r>
              <a:rPr lang="cs-CZ" altLang="cs-CZ" sz="2000" dirty="0"/>
              <a:t>                           –  střední fáze:  přesunována do blízkosti říčních úvalů a sledují stáda zvěře (mamutů)</a:t>
            </a:r>
          </a:p>
          <a:p>
            <a:pPr marL="0" indent="0">
              <a:buNone/>
            </a:pPr>
            <a:endParaRPr lang="cs-CZ" altLang="cs-CZ" sz="2000" b="1" u="sng" dirty="0"/>
          </a:p>
          <a:p>
            <a:r>
              <a:rPr lang="cs-CZ" altLang="cs-CZ" sz="2000" b="1" dirty="0"/>
              <a:t>      Ve střední a východní Evropě</a:t>
            </a:r>
            <a:r>
              <a:rPr lang="cs-CZ" altLang="cs-CZ" sz="2000" dirty="0"/>
              <a:t>  –  vývoj směřuje k kulturám:</a:t>
            </a:r>
          </a:p>
          <a:p>
            <a:pPr>
              <a:buFontTx/>
              <a:buNone/>
            </a:pPr>
            <a:endParaRPr lang="cs-CZ" altLang="cs-CZ" sz="2000" b="1" dirty="0"/>
          </a:p>
          <a:p>
            <a:pPr>
              <a:buFontTx/>
              <a:buNone/>
            </a:pPr>
            <a:r>
              <a:rPr lang="cs-CZ" altLang="cs-CZ" sz="2000" b="1" dirty="0"/>
              <a:t>          1. st.:   45 – 27 tis.   </a:t>
            </a:r>
            <a:r>
              <a:rPr lang="cs-CZ" altLang="cs-CZ" sz="2000" dirty="0"/>
              <a:t>–</a:t>
            </a:r>
            <a:r>
              <a:rPr lang="cs-CZ" altLang="cs-CZ" sz="2000" b="1" dirty="0"/>
              <a:t>  </a:t>
            </a:r>
            <a:r>
              <a:rPr lang="cs-CZ" altLang="cs-CZ" sz="2000" b="1" dirty="0" err="1"/>
              <a:t>bohunicien</a:t>
            </a:r>
            <a:r>
              <a:rPr lang="cs-CZ" altLang="cs-CZ" sz="2000" b="1" dirty="0"/>
              <a:t>, </a:t>
            </a:r>
            <a:r>
              <a:rPr lang="cs-CZ" altLang="cs-CZ" sz="2000" b="1" dirty="0" err="1"/>
              <a:t>szletien</a:t>
            </a:r>
            <a:r>
              <a:rPr lang="cs-CZ" altLang="cs-CZ" sz="2000" b="1" dirty="0"/>
              <a:t>, </a:t>
            </a:r>
            <a:r>
              <a:rPr lang="cs-CZ" altLang="cs-CZ" sz="2000" b="1" dirty="0" err="1"/>
              <a:t>aurignatien</a:t>
            </a:r>
            <a:endParaRPr lang="cs-CZ" altLang="cs-CZ" sz="2000" b="1" dirty="0"/>
          </a:p>
          <a:p>
            <a:pPr>
              <a:buFontTx/>
              <a:buNone/>
            </a:pPr>
            <a:r>
              <a:rPr lang="cs-CZ" altLang="cs-CZ" sz="2000" b="1" dirty="0"/>
              <a:t>           2. st.:   27 – 20 tis. </a:t>
            </a:r>
            <a:r>
              <a:rPr lang="cs-CZ" altLang="cs-CZ" sz="2000" dirty="0"/>
              <a:t> –</a:t>
            </a:r>
            <a:r>
              <a:rPr lang="cs-CZ" altLang="cs-CZ" sz="2000" b="1" dirty="0"/>
              <a:t>  </a:t>
            </a:r>
            <a:r>
              <a:rPr lang="cs-CZ" altLang="cs-CZ" sz="2000" b="1" dirty="0" err="1"/>
              <a:t>aurignatien</a:t>
            </a:r>
            <a:r>
              <a:rPr lang="cs-CZ" altLang="cs-CZ" sz="2000" b="1" dirty="0"/>
              <a:t>, </a:t>
            </a:r>
            <a:r>
              <a:rPr lang="cs-CZ" altLang="cs-CZ" sz="2000" b="1" dirty="0" err="1"/>
              <a:t>gravetien</a:t>
            </a:r>
            <a:endParaRPr lang="cs-CZ" altLang="cs-CZ" sz="2000" b="1" dirty="0"/>
          </a:p>
          <a:p>
            <a:pPr>
              <a:buFontTx/>
              <a:buNone/>
            </a:pPr>
            <a:r>
              <a:rPr lang="cs-CZ" altLang="cs-CZ" sz="2000" b="1" dirty="0"/>
              <a:t>           3. st:    20 – 10 tis.  </a:t>
            </a:r>
            <a:r>
              <a:rPr lang="cs-CZ" altLang="cs-CZ" sz="2000" dirty="0"/>
              <a:t>–</a:t>
            </a:r>
            <a:r>
              <a:rPr lang="cs-CZ" altLang="cs-CZ" sz="2000" b="1" dirty="0"/>
              <a:t>  </a:t>
            </a:r>
            <a:r>
              <a:rPr lang="cs-CZ" altLang="cs-CZ" sz="2000" b="1" dirty="0" err="1"/>
              <a:t>epiaurignatien</a:t>
            </a:r>
            <a:r>
              <a:rPr lang="cs-CZ" altLang="cs-CZ" sz="2000" b="1" dirty="0"/>
              <a:t>, </a:t>
            </a:r>
            <a:r>
              <a:rPr lang="cs-CZ" altLang="cs-CZ" sz="2000" b="1" dirty="0" err="1"/>
              <a:t>epigravetien</a:t>
            </a:r>
            <a:r>
              <a:rPr lang="cs-CZ" altLang="cs-CZ" sz="2000" b="1" dirty="0"/>
              <a:t>, </a:t>
            </a:r>
            <a:r>
              <a:rPr lang="cs-CZ" altLang="cs-CZ" sz="2000" b="1" dirty="0" err="1"/>
              <a:t>magdalenien</a:t>
            </a:r>
            <a:endParaRPr lang="cs-CZ" altLang="cs-CZ" sz="2000" dirty="0"/>
          </a:p>
          <a:p>
            <a:pPr marL="609600" indent="-609600">
              <a:buNone/>
            </a:pPr>
            <a:endParaRPr lang="cs-CZ" altLang="cs-CZ" sz="2000" dirty="0"/>
          </a:p>
          <a:p>
            <a:pPr marL="609600" indent="-609600"/>
            <a:r>
              <a:rPr lang="cs-CZ" altLang="cs-CZ" sz="2000" b="1" dirty="0" err="1"/>
              <a:t>záp</a:t>
            </a:r>
            <a:r>
              <a:rPr lang="cs-CZ" altLang="cs-CZ" sz="2000" b="1" dirty="0"/>
              <a:t>. Evropa</a:t>
            </a:r>
            <a:r>
              <a:rPr lang="cs-CZ" altLang="cs-CZ" sz="2000" dirty="0"/>
              <a:t>  –  z </a:t>
            </a:r>
            <a:r>
              <a:rPr lang="cs-CZ" altLang="cs-CZ" sz="2000" dirty="0" err="1"/>
              <a:t>mousterienu</a:t>
            </a:r>
            <a:r>
              <a:rPr lang="cs-CZ" altLang="cs-CZ" sz="2000" dirty="0"/>
              <a:t> vyvíjí:  </a:t>
            </a:r>
            <a:r>
              <a:rPr lang="cs-CZ" altLang="cs-CZ" sz="2000" b="1" dirty="0" err="1"/>
              <a:t>châttelperonien</a:t>
            </a:r>
            <a:r>
              <a:rPr lang="cs-CZ" altLang="cs-CZ" sz="2000" dirty="0"/>
              <a:t>   (nástroje se zakřivenými hroty)</a:t>
            </a:r>
          </a:p>
          <a:p>
            <a:pPr marL="990600" lvl="1" indent="-533400">
              <a:buNone/>
            </a:pPr>
            <a:r>
              <a:rPr lang="cs-CZ" altLang="cs-CZ" sz="2000" dirty="0"/>
              <a:t>                                                                      </a:t>
            </a:r>
            <a:r>
              <a:rPr lang="cs-CZ" altLang="cs-CZ" sz="2000" b="1" dirty="0" err="1"/>
              <a:t>perigordien</a:t>
            </a:r>
            <a:r>
              <a:rPr lang="cs-CZ" altLang="cs-CZ" sz="2000" b="1" dirty="0"/>
              <a:t> </a:t>
            </a:r>
            <a:endParaRPr lang="cs-CZ" altLang="cs-CZ" sz="2000" dirty="0"/>
          </a:p>
          <a:p>
            <a:pPr marL="990600" lvl="1" indent="-533400">
              <a:buNone/>
            </a:pPr>
            <a:r>
              <a:rPr lang="cs-CZ" altLang="cs-CZ" sz="2000" dirty="0"/>
              <a:t>                                                                      </a:t>
            </a:r>
            <a:r>
              <a:rPr lang="cs-CZ" altLang="cs-CZ" sz="2000" b="1" dirty="0" err="1"/>
              <a:t>solutren</a:t>
            </a:r>
            <a:r>
              <a:rPr lang="cs-CZ" altLang="cs-CZ" sz="2000" dirty="0"/>
              <a:t>   (</a:t>
            </a:r>
            <a:r>
              <a:rPr lang="cs-CZ" altLang="cs-CZ" sz="2000" dirty="0" err="1"/>
              <a:t>Solutre</a:t>
            </a:r>
            <a:r>
              <a:rPr lang="cs-CZ" altLang="cs-CZ" sz="2000" dirty="0"/>
              <a:t>:  pod skalnatým bradlem kosti asi 100 tis. koní) </a:t>
            </a:r>
            <a:endParaRPr lang="cs-CZ" altLang="cs-CZ" sz="2000" b="1" dirty="0"/>
          </a:p>
        </p:txBody>
      </p:sp>
    </p:spTree>
    <p:extLst>
      <p:ext uri="{BB962C8B-B14F-4D97-AF65-F5344CB8AC3E}">
        <p14:creationId xmlns:p14="http://schemas.microsoft.com/office/powerpoint/2010/main" val="357208737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89709" y="886690"/>
            <a:ext cx="11402291" cy="5735782"/>
          </a:xfrm>
        </p:spPr>
        <p:txBody>
          <a:bodyPr>
            <a:normAutofit fontScale="25000" lnSpcReduction="20000"/>
          </a:bodyPr>
          <a:lstStyle/>
          <a:p>
            <a:r>
              <a:rPr lang="cs-CZ" sz="8000" b="1" dirty="0" err="1">
                <a:solidFill>
                  <a:srgbClr val="FF0000"/>
                </a:solidFill>
              </a:rPr>
              <a:t>Bohunicien</a:t>
            </a:r>
            <a:r>
              <a:rPr lang="cs-CZ" sz="8000" dirty="0"/>
              <a:t>   –   </a:t>
            </a:r>
            <a:r>
              <a:rPr lang="cs-CZ" altLang="cs-CZ" sz="8000" dirty="0"/>
              <a:t>41 až 34 tis. př. n. l., nositelé pravděpodobně neandrtálci</a:t>
            </a:r>
          </a:p>
          <a:p>
            <a:pPr marL="0" indent="0">
              <a:buNone/>
            </a:pPr>
            <a:r>
              <a:rPr lang="cs-CZ" altLang="cs-CZ" sz="8000" dirty="0"/>
              <a:t>                             –   jako samostatnou skupinu vyčlenil M. Oliva na základě nálezů v Brně-Bohunicích </a:t>
            </a:r>
          </a:p>
          <a:p>
            <a:pPr marL="0" indent="0">
              <a:buNone/>
            </a:pPr>
            <a:r>
              <a:rPr lang="cs-CZ" altLang="cs-CZ" sz="8000" dirty="0"/>
              <a:t>                             –   </a:t>
            </a:r>
            <a:r>
              <a:rPr lang="cs-CZ" altLang="cs-CZ" sz="8000" b="1" dirty="0"/>
              <a:t>industrie:</a:t>
            </a:r>
            <a:r>
              <a:rPr lang="cs-CZ" altLang="cs-CZ" sz="8000" dirty="0"/>
              <a:t>   a)  </a:t>
            </a:r>
            <a:r>
              <a:rPr lang="cs-CZ" altLang="cs-CZ" sz="8000" dirty="0" err="1"/>
              <a:t>levalloiská</a:t>
            </a:r>
            <a:r>
              <a:rPr lang="cs-CZ" altLang="cs-CZ" sz="8000" dirty="0"/>
              <a:t> odbíjecí technika:  </a:t>
            </a:r>
            <a:r>
              <a:rPr lang="cs-CZ" altLang="cs-CZ" sz="8000" dirty="0" err="1"/>
              <a:t>drasadla</a:t>
            </a:r>
            <a:r>
              <a:rPr lang="cs-CZ" altLang="cs-CZ" sz="8000" dirty="0"/>
              <a:t> a hroty</a:t>
            </a:r>
          </a:p>
          <a:p>
            <a:pPr marL="0" indent="0">
              <a:buNone/>
            </a:pPr>
            <a:r>
              <a:rPr lang="cs-CZ" altLang="cs-CZ" sz="8000" dirty="0"/>
              <a:t>                                                       b)  čepelová technika –  škrabadla a rydla štípaná z  jader </a:t>
            </a:r>
          </a:p>
          <a:p>
            <a:pPr marL="0" indent="0">
              <a:buNone/>
            </a:pPr>
            <a:r>
              <a:rPr lang="cs-CZ" altLang="cs-CZ" sz="8000" dirty="0"/>
              <a:t>                             –   </a:t>
            </a:r>
            <a:r>
              <a:rPr lang="cs-CZ" altLang="cs-CZ" sz="8000" b="1" dirty="0"/>
              <a:t>rozšíření:</a:t>
            </a:r>
            <a:r>
              <a:rPr lang="cs-CZ" altLang="cs-CZ" sz="8000" dirty="0"/>
              <a:t>   střední a jižní Morava (centrum Brněnsko)</a:t>
            </a:r>
          </a:p>
          <a:p>
            <a:pPr marL="0" indent="0">
              <a:buNone/>
            </a:pPr>
            <a:r>
              <a:rPr lang="cs-CZ" altLang="cs-CZ" sz="8000" dirty="0"/>
              <a:t>                                                      v Čechách není doložen (jen Sedlec u Mělníka) </a:t>
            </a:r>
          </a:p>
          <a:p>
            <a:pPr marL="0" indent="0">
              <a:buNone/>
            </a:pPr>
            <a:r>
              <a:rPr lang="cs-CZ" altLang="cs-CZ" sz="8000" dirty="0"/>
              <a:t>                             –   </a:t>
            </a:r>
            <a:r>
              <a:rPr lang="cs-CZ" altLang="cs-CZ" sz="8000" b="1" dirty="0"/>
              <a:t>lokality:</a:t>
            </a:r>
            <a:r>
              <a:rPr lang="cs-CZ" altLang="cs-CZ" sz="8000" dirty="0"/>
              <a:t>  Brno – Červený kopec, Ondratice, Brno–Stránská Skála (38 tis. př. n. l.)</a:t>
            </a:r>
          </a:p>
          <a:p>
            <a:pPr marL="0" indent="0">
              <a:buNone/>
            </a:pPr>
            <a:endParaRPr lang="cs-CZ" altLang="cs-CZ" sz="4200" dirty="0"/>
          </a:p>
          <a:p>
            <a:pPr marL="0" indent="0">
              <a:buNone/>
            </a:pPr>
            <a:endParaRPr lang="cs-CZ" altLang="cs-CZ" sz="4200" dirty="0"/>
          </a:p>
          <a:p>
            <a:r>
              <a:rPr lang="cs-CZ" altLang="cs-CZ" sz="8000" b="1" dirty="0" err="1">
                <a:solidFill>
                  <a:srgbClr val="C00000"/>
                </a:solidFill>
              </a:rPr>
              <a:t>Szeletien</a:t>
            </a:r>
            <a:r>
              <a:rPr lang="cs-CZ" altLang="cs-CZ" sz="8000" dirty="0"/>
              <a:t>   –   41 až 38 tis. př. n. l. </a:t>
            </a:r>
          </a:p>
          <a:p>
            <a:pPr marL="0" indent="0">
              <a:buNone/>
            </a:pPr>
            <a:r>
              <a:rPr lang="cs-CZ" altLang="cs-CZ" sz="8000" dirty="0"/>
              <a:t>                        –   podle </a:t>
            </a:r>
            <a:r>
              <a:rPr lang="cs-CZ" altLang="cs-CZ" sz="8000" dirty="0" err="1"/>
              <a:t>Szeleta</a:t>
            </a:r>
            <a:r>
              <a:rPr lang="cs-CZ" altLang="cs-CZ" sz="8000" dirty="0"/>
              <a:t> u </a:t>
            </a:r>
            <a:r>
              <a:rPr lang="cs-CZ" altLang="cs-CZ" sz="8000" dirty="0" err="1"/>
              <a:t>Miskolce</a:t>
            </a:r>
            <a:r>
              <a:rPr lang="cs-CZ" altLang="cs-CZ" sz="8000" dirty="0"/>
              <a:t>, u nás I. L. Červinka pro industrie s listovitými hroty</a:t>
            </a:r>
          </a:p>
          <a:p>
            <a:pPr marL="0" indent="0">
              <a:buNone/>
            </a:pPr>
            <a:r>
              <a:rPr lang="cs-CZ" altLang="cs-CZ" sz="8000" dirty="0"/>
              <a:t>                        –   </a:t>
            </a:r>
            <a:r>
              <a:rPr lang="cs-CZ" altLang="cs-CZ" sz="8000" b="1" dirty="0"/>
              <a:t>lokality:</a:t>
            </a:r>
            <a:r>
              <a:rPr lang="cs-CZ" altLang="cs-CZ" sz="8000" dirty="0"/>
              <a:t>  Vedrovice, Moravský Krumlov – oblast krumlovského lesa</a:t>
            </a:r>
          </a:p>
          <a:p>
            <a:pPr marL="0" indent="0">
              <a:buNone/>
            </a:pPr>
            <a:r>
              <a:rPr lang="cs-CZ" altLang="cs-CZ" sz="8000" dirty="0"/>
              <a:t>                        –   </a:t>
            </a:r>
            <a:r>
              <a:rPr lang="cs-CZ" altLang="cs-CZ" sz="8000" b="1" dirty="0"/>
              <a:t>industrie:</a:t>
            </a:r>
            <a:r>
              <a:rPr lang="cs-CZ" altLang="cs-CZ" sz="8000" dirty="0"/>
              <a:t>   typické listovité hroty s plošnou retuší, </a:t>
            </a:r>
            <a:r>
              <a:rPr lang="cs-CZ" altLang="cs-CZ" sz="8000" dirty="0" err="1"/>
              <a:t>drasadla</a:t>
            </a:r>
            <a:r>
              <a:rPr lang="cs-CZ" altLang="cs-CZ" sz="8000" dirty="0"/>
              <a:t>, vrtáky, jádra, čepele, úštěpy 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cs-CZ" altLang="cs-CZ" sz="8000" dirty="0"/>
              <a:t>                        –   </a:t>
            </a:r>
            <a:r>
              <a:rPr lang="cs-CZ" altLang="cs-CZ" sz="8000" b="1" dirty="0"/>
              <a:t>rozšíření:</a:t>
            </a:r>
            <a:r>
              <a:rPr lang="cs-CZ" altLang="cs-CZ" sz="8000" dirty="0"/>
              <a:t>  od Malopolska, přes Moravu, </a:t>
            </a:r>
            <a:r>
              <a:rPr lang="cs-CZ" altLang="cs-CZ" sz="8000" dirty="0" err="1"/>
              <a:t>záp</a:t>
            </a:r>
            <a:r>
              <a:rPr lang="cs-CZ" altLang="cs-CZ" sz="8000" dirty="0"/>
              <a:t>. Slovensko, </a:t>
            </a:r>
            <a:r>
              <a:rPr lang="cs-CZ" altLang="cs-CZ" sz="8000" dirty="0" err="1"/>
              <a:t>sev</a:t>
            </a:r>
            <a:r>
              <a:rPr lang="cs-CZ" altLang="cs-CZ" sz="8000" dirty="0"/>
              <a:t>. Maďarsko a </a:t>
            </a:r>
            <a:r>
              <a:rPr lang="cs-CZ" altLang="cs-CZ" sz="8000" dirty="0" err="1"/>
              <a:t>dol</a:t>
            </a:r>
            <a:r>
              <a:rPr lang="cs-CZ" altLang="cs-CZ" sz="8000" dirty="0"/>
              <a:t>. Rakousko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cs-CZ" altLang="cs-CZ" sz="8000" dirty="0"/>
              <a:t>                                                okrajově Ukrajina a Čechy</a:t>
            </a:r>
          </a:p>
          <a:p>
            <a:pPr>
              <a:lnSpc>
                <a:spcPct val="80000"/>
              </a:lnSpc>
              <a:buNone/>
            </a:pPr>
            <a:r>
              <a:rPr lang="cs-CZ" altLang="cs-CZ" sz="8000" dirty="0"/>
              <a:t>                        –   </a:t>
            </a:r>
            <a:r>
              <a:rPr lang="cs-CZ" altLang="cs-CZ" sz="8000" b="1" dirty="0"/>
              <a:t>sídliště: </a:t>
            </a:r>
            <a:r>
              <a:rPr lang="cs-CZ" altLang="cs-CZ" sz="8000" dirty="0"/>
              <a:t>  krátkodobá lovecká stanoviště v jeskyních</a:t>
            </a:r>
          </a:p>
          <a:p>
            <a:pPr>
              <a:lnSpc>
                <a:spcPct val="80000"/>
              </a:lnSpc>
              <a:buNone/>
            </a:pPr>
            <a:r>
              <a:rPr lang="cs-CZ" altLang="cs-CZ" sz="8000" dirty="0"/>
              <a:t>                                              sídliště u výchozů kamenných surovin (dílny)</a:t>
            </a:r>
          </a:p>
          <a:p>
            <a:pPr marL="0" indent="0">
              <a:buNone/>
            </a:pPr>
            <a:endParaRPr lang="cs-CZ" altLang="cs-CZ" sz="8000" dirty="0"/>
          </a:p>
          <a:p>
            <a:pPr marL="0" indent="0">
              <a:buNone/>
            </a:pPr>
            <a:r>
              <a:rPr lang="cs-CZ" altLang="cs-CZ" sz="8000" dirty="0"/>
              <a:t>         </a:t>
            </a:r>
          </a:p>
          <a:p>
            <a:r>
              <a:rPr lang="cs-CZ" altLang="cs-CZ" sz="6200" dirty="0"/>
              <a:t>– </a:t>
            </a:r>
          </a:p>
          <a:p>
            <a:r>
              <a:rPr lang="cs-CZ" altLang="cs-CZ" sz="2000" dirty="0"/>
              <a:t>Mm</a:t>
            </a:r>
          </a:p>
          <a:p>
            <a:r>
              <a:rPr lang="cs-CZ" altLang="cs-CZ" sz="2000" dirty="0"/>
              <a:t>Mm</a:t>
            </a:r>
          </a:p>
          <a:p>
            <a:r>
              <a:rPr lang="cs-CZ" altLang="cs-CZ" sz="2000" dirty="0"/>
              <a:t>mm</a:t>
            </a:r>
          </a:p>
        </p:txBody>
      </p:sp>
    </p:spTree>
    <p:extLst>
      <p:ext uri="{BB962C8B-B14F-4D97-AF65-F5344CB8AC3E}">
        <p14:creationId xmlns:p14="http://schemas.microsoft.com/office/powerpoint/2010/main" val="13767124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96" r="8770"/>
          <a:stretch/>
        </p:blipFill>
        <p:spPr>
          <a:xfrm>
            <a:off x="5210628" y="0"/>
            <a:ext cx="6981372" cy="6858000"/>
          </a:xfrm>
          <a:prstGeom prst="rect">
            <a:avLst/>
          </a:prstGeom>
        </p:spPr>
      </p:pic>
      <p:sp>
        <p:nvSpPr>
          <p:cNvPr id="3" name="Obdélník 2"/>
          <p:cNvSpPr/>
          <p:nvPr/>
        </p:nvSpPr>
        <p:spPr>
          <a:xfrm>
            <a:off x="152400" y="1359343"/>
            <a:ext cx="5304807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cs-CZ" sz="2400" b="1" dirty="0"/>
          </a:p>
          <a:p>
            <a:r>
              <a:rPr lang="cs-CZ" sz="2000" dirty="0"/>
              <a:t>–</a:t>
            </a:r>
            <a:r>
              <a:rPr lang="cs-CZ" sz="2000" b="1" dirty="0"/>
              <a:t>  </a:t>
            </a:r>
            <a:r>
              <a:rPr lang="cs-CZ" altLang="cs-CZ" sz="2000" dirty="0"/>
              <a:t>nejstarší období vývoje lidstva </a:t>
            </a:r>
          </a:p>
          <a:p>
            <a:r>
              <a:rPr lang="cs-CZ" altLang="cs-CZ" sz="2000" dirty="0"/>
              <a:t>–  změny ve způsobu života a obživy </a:t>
            </a:r>
          </a:p>
          <a:p>
            <a:r>
              <a:rPr lang="cs-CZ" altLang="cs-CZ" sz="2000" b="1" dirty="0"/>
              <a:t>–  civilizační inovace:</a:t>
            </a:r>
            <a:r>
              <a:rPr lang="cs-CZ" altLang="cs-CZ" sz="2000" dirty="0"/>
              <a:t> </a:t>
            </a:r>
          </a:p>
          <a:p>
            <a:pPr>
              <a:buFontTx/>
              <a:buNone/>
            </a:pPr>
            <a:r>
              <a:rPr lang="cs-CZ" sz="2000" b="1" dirty="0"/>
              <a:t>    </a:t>
            </a:r>
            <a:r>
              <a:rPr lang="cs-CZ" altLang="cs-CZ" sz="2000" dirty="0"/>
              <a:t>–   změny technologie ŠI</a:t>
            </a:r>
          </a:p>
          <a:p>
            <a:pPr>
              <a:buFontTx/>
              <a:buNone/>
            </a:pPr>
            <a:r>
              <a:rPr lang="cs-CZ" altLang="cs-CZ" sz="2000" dirty="0"/>
              <a:t>    –   používání ohně</a:t>
            </a:r>
          </a:p>
          <a:p>
            <a:pPr>
              <a:buFontTx/>
              <a:buNone/>
            </a:pPr>
            <a:r>
              <a:rPr lang="cs-CZ" altLang="cs-CZ" sz="2000" dirty="0"/>
              <a:t>    –   lov, sběr</a:t>
            </a:r>
          </a:p>
          <a:p>
            <a:pPr>
              <a:buFontTx/>
              <a:buNone/>
            </a:pPr>
            <a:r>
              <a:rPr lang="cs-CZ" altLang="cs-CZ" sz="2000" dirty="0"/>
              <a:t>    –   abstraktní myšlení (kult, umění)</a:t>
            </a:r>
          </a:p>
          <a:p>
            <a:endParaRPr lang="cs-CZ" altLang="cs-CZ" sz="2000" b="1" dirty="0"/>
          </a:p>
          <a:p>
            <a:r>
              <a:rPr lang="cs-CZ" altLang="cs-CZ" sz="2000" b="1" dirty="0">
                <a:solidFill>
                  <a:srgbClr val="0070C0"/>
                </a:solidFill>
              </a:rPr>
              <a:t>Antropogeneze</a:t>
            </a:r>
            <a:r>
              <a:rPr lang="cs-CZ" altLang="cs-CZ" sz="2000" b="1" dirty="0"/>
              <a:t>  </a:t>
            </a:r>
            <a:r>
              <a:rPr lang="cs-CZ" altLang="cs-CZ" sz="2000" dirty="0"/>
              <a:t>– </a:t>
            </a:r>
            <a:r>
              <a:rPr lang="cs-CZ" altLang="cs-CZ" sz="2000" b="1" dirty="0"/>
              <a:t> </a:t>
            </a:r>
            <a:r>
              <a:rPr lang="cs-CZ" altLang="cs-CZ" sz="2000" dirty="0"/>
              <a:t>evoluce člověka</a:t>
            </a:r>
            <a:endParaRPr lang="cs-CZ" altLang="cs-CZ" sz="2000" b="1" dirty="0"/>
          </a:p>
          <a:p>
            <a:pPr>
              <a:buFontTx/>
              <a:buNone/>
            </a:pPr>
            <a:r>
              <a:rPr lang="cs-CZ" altLang="cs-CZ" sz="2000" b="1" dirty="0" err="1"/>
              <a:t>evolutio</a:t>
            </a:r>
            <a:r>
              <a:rPr lang="cs-CZ" altLang="cs-CZ" sz="2000" b="1" dirty="0"/>
              <a:t>  -  </a:t>
            </a:r>
            <a:r>
              <a:rPr lang="cs-CZ" altLang="cs-CZ" sz="2000" dirty="0"/>
              <a:t>vývoj</a:t>
            </a:r>
            <a:endParaRPr lang="cs-CZ" altLang="cs-CZ" sz="2000" b="1" dirty="0"/>
          </a:p>
          <a:p>
            <a:pPr>
              <a:buFontTx/>
              <a:buNone/>
            </a:pPr>
            <a:r>
              <a:rPr lang="cs-CZ" altLang="cs-CZ" sz="2000" b="1" dirty="0" err="1"/>
              <a:t>antropos</a:t>
            </a:r>
            <a:r>
              <a:rPr lang="cs-CZ" altLang="cs-CZ" sz="2000" b="1" dirty="0"/>
              <a:t>  -  </a:t>
            </a:r>
            <a:r>
              <a:rPr lang="cs-CZ" altLang="cs-CZ" sz="2000" dirty="0"/>
              <a:t>člověk</a:t>
            </a:r>
          </a:p>
          <a:p>
            <a:pPr>
              <a:buFontTx/>
              <a:buNone/>
            </a:pPr>
            <a:endParaRPr lang="cs-CZ" altLang="cs-CZ" sz="2000" dirty="0"/>
          </a:p>
          <a:p>
            <a:pPr>
              <a:buFontTx/>
              <a:buNone/>
            </a:pPr>
            <a:r>
              <a:rPr lang="cs-CZ" altLang="cs-CZ" sz="2000" b="1" dirty="0">
                <a:solidFill>
                  <a:srgbClr val="0070C0"/>
                </a:solidFill>
              </a:rPr>
              <a:t>Fylogeneze</a:t>
            </a:r>
            <a:r>
              <a:rPr lang="cs-CZ" altLang="cs-CZ" sz="2000" dirty="0">
                <a:solidFill>
                  <a:srgbClr val="0070C0"/>
                </a:solidFill>
              </a:rPr>
              <a:t> </a:t>
            </a:r>
            <a:r>
              <a:rPr lang="cs-CZ" altLang="cs-CZ" sz="2000" dirty="0"/>
              <a:t>  –  vývoj živočišných předchůdců</a:t>
            </a:r>
          </a:p>
          <a:p>
            <a:r>
              <a:rPr lang="cs-CZ" altLang="cs-CZ" sz="2000" b="1" dirty="0" err="1"/>
              <a:t>Phylos</a:t>
            </a:r>
            <a:r>
              <a:rPr lang="cs-CZ" altLang="cs-CZ" sz="2000" b="1" dirty="0"/>
              <a:t>  </a:t>
            </a:r>
            <a:r>
              <a:rPr lang="cs-CZ" altLang="cs-CZ" sz="2000" dirty="0"/>
              <a:t>–</a:t>
            </a:r>
            <a:r>
              <a:rPr lang="cs-CZ" altLang="cs-CZ" sz="2000" b="1" dirty="0"/>
              <a:t>  </a:t>
            </a:r>
            <a:r>
              <a:rPr lang="cs-CZ" altLang="cs-CZ" sz="2000" dirty="0"/>
              <a:t>kmen</a:t>
            </a:r>
          </a:p>
          <a:p>
            <a:r>
              <a:rPr lang="cs-CZ" altLang="cs-CZ" sz="2000" b="1" dirty="0"/>
              <a:t>Genesis </a:t>
            </a:r>
            <a:r>
              <a:rPr lang="cs-CZ" altLang="cs-CZ" sz="2000" dirty="0"/>
              <a:t> –  počátek</a:t>
            </a:r>
          </a:p>
          <a:p>
            <a:pPr>
              <a:buFontTx/>
              <a:buNone/>
            </a:pPr>
            <a:endParaRPr lang="cs-CZ" altLang="cs-CZ" sz="2000" b="1" dirty="0"/>
          </a:p>
          <a:p>
            <a:endParaRPr lang="cs-CZ" sz="2000" b="1" dirty="0"/>
          </a:p>
        </p:txBody>
      </p:sp>
      <p:sp>
        <p:nvSpPr>
          <p:cNvPr id="5" name="TextovéPole 4"/>
          <p:cNvSpPr txBox="1"/>
          <p:nvPr/>
        </p:nvSpPr>
        <p:spPr>
          <a:xfrm>
            <a:off x="152400" y="366534"/>
            <a:ext cx="494607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>
                <a:solidFill>
                  <a:srgbClr val="FF0000"/>
                </a:solidFill>
              </a:rPr>
              <a:t>        DOBA  KAMENNÁ</a:t>
            </a:r>
          </a:p>
          <a:p>
            <a:r>
              <a:rPr lang="cs-CZ" sz="2000" b="1" dirty="0">
                <a:solidFill>
                  <a:srgbClr val="FF0000"/>
                </a:solidFill>
              </a:rPr>
              <a:t>       Paleolit: </a:t>
            </a:r>
            <a:r>
              <a:rPr lang="cs-CZ" altLang="cs-CZ" sz="2000" b="1" dirty="0" err="1"/>
              <a:t>palaios</a:t>
            </a:r>
            <a:r>
              <a:rPr lang="cs-CZ" altLang="cs-CZ" sz="2000" dirty="0"/>
              <a:t> – starý    </a:t>
            </a:r>
            <a:r>
              <a:rPr lang="cs-CZ" altLang="cs-CZ" sz="2000" b="1" dirty="0" err="1"/>
              <a:t>lithos</a:t>
            </a:r>
            <a:r>
              <a:rPr lang="cs-CZ" altLang="cs-CZ" sz="2000" dirty="0"/>
              <a:t> – kámen</a:t>
            </a:r>
          </a:p>
          <a:p>
            <a:endParaRPr lang="cs-CZ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92290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803564"/>
            <a:ext cx="11353800" cy="6054436"/>
          </a:xfrm>
        </p:spPr>
        <p:txBody>
          <a:bodyPr>
            <a:normAutofit fontScale="85000" lnSpcReduction="20000"/>
          </a:bodyPr>
          <a:lstStyle/>
          <a:p>
            <a:r>
              <a:rPr lang="cs-CZ" sz="2400" b="1" dirty="0" err="1">
                <a:solidFill>
                  <a:srgbClr val="FF0000"/>
                </a:solidFill>
              </a:rPr>
              <a:t>Aurignatien</a:t>
            </a:r>
            <a:r>
              <a:rPr lang="cs-CZ" sz="2200" dirty="0"/>
              <a:t>   –   </a:t>
            </a:r>
            <a:r>
              <a:rPr lang="cs-CZ" altLang="cs-CZ" sz="2200" b="1" dirty="0"/>
              <a:t>41 až 20 tis. př. n. l. </a:t>
            </a:r>
          </a:p>
          <a:p>
            <a:pPr marL="0" indent="0">
              <a:buNone/>
            </a:pPr>
            <a:r>
              <a:rPr lang="cs-CZ" altLang="cs-CZ" sz="2200" dirty="0"/>
              <a:t>                              –   kultura člověka dnešního typu Sapiens </a:t>
            </a:r>
            <a:r>
              <a:rPr lang="cs-CZ" altLang="cs-CZ" sz="2200" dirty="0" err="1"/>
              <a:t>sapiens</a:t>
            </a:r>
            <a:r>
              <a:rPr lang="cs-CZ" altLang="cs-CZ" sz="2200" dirty="0"/>
              <a:t> (neandrtálci vymizeli: 35-25 tis.) </a:t>
            </a:r>
          </a:p>
          <a:p>
            <a:pPr marL="0" indent="0">
              <a:buNone/>
            </a:pPr>
            <a:r>
              <a:rPr lang="cs-CZ" altLang="cs-CZ" sz="2200" dirty="0"/>
              <a:t>                              –   </a:t>
            </a:r>
            <a:r>
              <a:rPr lang="cs-CZ" altLang="cs-CZ" sz="2200" b="1" dirty="0"/>
              <a:t>rozšíření:  </a:t>
            </a:r>
            <a:r>
              <a:rPr lang="cs-CZ" altLang="cs-CZ" sz="2200" dirty="0"/>
              <a:t>Od Španělska (Jeskyně </a:t>
            </a:r>
            <a:r>
              <a:rPr lang="cs-CZ" altLang="cs-CZ" sz="2200" dirty="0" err="1"/>
              <a:t>Castillo</a:t>
            </a:r>
            <a:r>
              <a:rPr lang="cs-CZ" altLang="cs-CZ" sz="2200" dirty="0"/>
              <a:t> a </a:t>
            </a:r>
            <a:r>
              <a:rPr lang="cs-CZ" altLang="cs-CZ" sz="2200" dirty="0" err="1"/>
              <a:t>Abreda</a:t>
            </a:r>
            <a:r>
              <a:rPr lang="cs-CZ" altLang="cs-CZ" sz="2200" dirty="0"/>
              <a:t>) po Ukrajinu (</a:t>
            </a:r>
            <a:r>
              <a:rPr lang="cs-CZ" altLang="cs-CZ" sz="2200" dirty="0" err="1"/>
              <a:t>Kostěnki</a:t>
            </a:r>
            <a:r>
              <a:rPr lang="cs-CZ" altLang="cs-CZ" sz="2200" dirty="0"/>
              <a:t> na Donu) </a:t>
            </a:r>
          </a:p>
          <a:p>
            <a:pPr marL="0" indent="0">
              <a:buNone/>
            </a:pPr>
            <a:r>
              <a:rPr lang="cs-CZ" altLang="cs-CZ" sz="2200" dirty="0"/>
              <a:t>                              –   </a:t>
            </a:r>
            <a:r>
              <a:rPr lang="cs-CZ" altLang="cs-CZ" sz="2200" b="1" dirty="0"/>
              <a:t>vznik:</a:t>
            </a:r>
            <a:r>
              <a:rPr lang="cs-CZ" altLang="cs-CZ" sz="2200" dirty="0"/>
              <a:t>  v oblasti Předního východu ( 49 tis. př. n. l.) a Balkánu (46 tis. př.n.l.)</a:t>
            </a:r>
          </a:p>
          <a:p>
            <a:pPr marL="0" indent="0">
              <a:buNone/>
            </a:pPr>
            <a:r>
              <a:rPr lang="cs-CZ" altLang="cs-CZ" sz="2200" dirty="0"/>
              <a:t>                                                Evropa  –  sekundární centrum  </a:t>
            </a:r>
          </a:p>
          <a:p>
            <a:pPr marL="0" indent="0">
              <a:buNone/>
            </a:pPr>
            <a:endParaRPr lang="cs-CZ" altLang="cs-CZ" sz="2200" dirty="0"/>
          </a:p>
          <a:p>
            <a:pPr marL="0" indent="0">
              <a:buNone/>
            </a:pPr>
            <a:r>
              <a:rPr lang="cs-CZ" altLang="cs-CZ" sz="2200" dirty="0"/>
              <a:t>                              –   </a:t>
            </a:r>
            <a:r>
              <a:rPr lang="cs-CZ" altLang="cs-CZ" sz="2200" b="1" dirty="0"/>
              <a:t>přírodní podmínk</a:t>
            </a:r>
            <a:r>
              <a:rPr lang="cs-CZ" altLang="cs-CZ" sz="2200" dirty="0"/>
              <a:t>y:   42 až 27 tis.. př.n.l.  </a:t>
            </a:r>
            <a:r>
              <a:rPr lang="cs-CZ" altLang="cs-CZ" sz="2400" dirty="0"/>
              <a:t>–</a:t>
            </a:r>
            <a:r>
              <a:rPr lang="cs-CZ" altLang="cs-CZ" sz="2200" dirty="0"/>
              <a:t>  mírné oteplení</a:t>
            </a:r>
          </a:p>
          <a:p>
            <a:pPr>
              <a:buNone/>
            </a:pPr>
            <a:r>
              <a:rPr lang="cs-CZ" altLang="cs-CZ" sz="2200" dirty="0"/>
              <a:t>                                                                         27 až 15. tis. př. n.l. </a:t>
            </a:r>
            <a:r>
              <a:rPr lang="cs-CZ" altLang="cs-CZ" sz="2400" dirty="0"/>
              <a:t> –</a:t>
            </a:r>
            <a:r>
              <a:rPr lang="cs-CZ" altLang="cs-CZ" sz="2200" dirty="0"/>
              <a:t>  výrazné ochlazení  (až 2 km mocný ledovec) </a:t>
            </a:r>
          </a:p>
          <a:p>
            <a:pPr>
              <a:buNone/>
            </a:pPr>
            <a:endParaRPr lang="cs-CZ" altLang="cs-CZ" sz="2200" dirty="0"/>
          </a:p>
          <a:p>
            <a:pPr marL="0" indent="0">
              <a:lnSpc>
                <a:spcPct val="80000"/>
              </a:lnSpc>
              <a:buNone/>
            </a:pPr>
            <a:r>
              <a:rPr lang="cs-CZ" altLang="cs-CZ" sz="2200" dirty="0"/>
              <a:t>                             –   </a:t>
            </a:r>
            <a:r>
              <a:rPr lang="cs-CZ" altLang="cs-CZ" sz="2200" b="1" dirty="0"/>
              <a:t>Čechy:</a:t>
            </a:r>
            <a:r>
              <a:rPr lang="cs-CZ" altLang="cs-CZ" sz="2200" dirty="0"/>
              <a:t>    osídlení je řidší než na Moravě  a má izolovaný enklávový  charakter</a:t>
            </a:r>
          </a:p>
          <a:p>
            <a:pPr>
              <a:lnSpc>
                <a:spcPct val="80000"/>
              </a:lnSpc>
              <a:buNone/>
            </a:pPr>
            <a:r>
              <a:rPr lang="cs-CZ" altLang="cs-CZ" sz="2200" dirty="0"/>
              <a:t>                                                   osidlovány exponované polohy na temenech kopců (lovecky přitažlivé) </a:t>
            </a:r>
          </a:p>
          <a:p>
            <a:pPr>
              <a:lnSpc>
                <a:spcPct val="80000"/>
              </a:lnSpc>
              <a:buNone/>
            </a:pPr>
            <a:r>
              <a:rPr lang="cs-CZ" altLang="cs-CZ" sz="2200" dirty="0"/>
              <a:t>                                                   jeskyně:   Zlatý kůň u Koněprus, </a:t>
            </a:r>
            <a:r>
              <a:rPr lang="cs-CZ" altLang="cs-CZ" sz="2200" dirty="0" err="1"/>
              <a:t>Jenerálka</a:t>
            </a:r>
            <a:r>
              <a:rPr lang="cs-CZ" altLang="cs-CZ" sz="2200" dirty="0"/>
              <a:t> u Prahy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cs-CZ" altLang="cs-CZ" sz="2200" dirty="0"/>
              <a:t>                             –   </a:t>
            </a:r>
            <a:r>
              <a:rPr lang="cs-CZ" altLang="cs-CZ" sz="2200" b="1" dirty="0"/>
              <a:t>Morava:</a:t>
            </a:r>
            <a:r>
              <a:rPr lang="cs-CZ" altLang="cs-CZ" sz="2200" dirty="0"/>
              <a:t>   3 oblasti    1.  Krumlovský les</a:t>
            </a:r>
          </a:p>
          <a:p>
            <a:pPr>
              <a:lnSpc>
                <a:spcPct val="80000"/>
              </a:lnSpc>
              <a:buNone/>
            </a:pPr>
            <a:r>
              <a:rPr lang="cs-CZ" altLang="cs-CZ" sz="2200" dirty="0"/>
              <a:t>                                                                        2.  brněnská kotlina</a:t>
            </a:r>
          </a:p>
          <a:p>
            <a:pPr>
              <a:lnSpc>
                <a:spcPct val="80000"/>
              </a:lnSpc>
              <a:buNone/>
            </a:pPr>
            <a:r>
              <a:rPr lang="cs-CZ" altLang="cs-CZ" sz="2200" dirty="0"/>
              <a:t>                                                                        3.  </a:t>
            </a:r>
            <a:r>
              <a:rPr lang="cs-CZ" altLang="cs-CZ" sz="2200" dirty="0" err="1"/>
              <a:t>vých</a:t>
            </a:r>
            <a:r>
              <a:rPr lang="cs-CZ" altLang="cs-CZ" sz="2200" dirty="0"/>
              <a:t>. Morava</a:t>
            </a:r>
          </a:p>
          <a:p>
            <a:pPr>
              <a:lnSpc>
                <a:spcPct val="80000"/>
              </a:lnSpc>
              <a:buNone/>
            </a:pPr>
            <a:r>
              <a:rPr lang="cs-CZ" altLang="cs-CZ" sz="2200" dirty="0"/>
              <a:t>                                                    </a:t>
            </a:r>
            <a:r>
              <a:rPr lang="cs-CZ" altLang="cs-CZ" sz="2200" dirty="0" err="1"/>
              <a:t>Mladečské</a:t>
            </a:r>
            <a:r>
              <a:rPr lang="cs-CZ" altLang="cs-CZ" sz="2200" dirty="0"/>
              <a:t> jeskyně:  pozůstatky cca 7 jedinců, kostěné hroty </a:t>
            </a:r>
            <a:r>
              <a:rPr lang="cs-CZ" altLang="cs-CZ" sz="2200" dirty="0" err="1"/>
              <a:t>mladečského</a:t>
            </a:r>
            <a:r>
              <a:rPr lang="cs-CZ" altLang="cs-CZ" sz="2200" dirty="0"/>
              <a:t> typu </a:t>
            </a:r>
          </a:p>
          <a:p>
            <a:pPr>
              <a:lnSpc>
                <a:spcPct val="80000"/>
              </a:lnSpc>
              <a:buNone/>
            </a:pPr>
            <a:r>
              <a:rPr lang="cs-CZ" altLang="cs-CZ" sz="2200" dirty="0"/>
              <a:t> </a:t>
            </a:r>
          </a:p>
          <a:p>
            <a:pPr>
              <a:lnSpc>
                <a:spcPct val="80000"/>
              </a:lnSpc>
              <a:buNone/>
            </a:pPr>
            <a:r>
              <a:rPr lang="cs-CZ" altLang="cs-CZ" sz="2200" dirty="0"/>
              <a:t>                              –   </a:t>
            </a:r>
            <a:r>
              <a:rPr lang="cs-CZ" altLang="cs-CZ" sz="2200" b="1" dirty="0"/>
              <a:t>štípaná industrie: </a:t>
            </a:r>
            <a:r>
              <a:rPr lang="cs-CZ" altLang="cs-CZ" sz="2200" dirty="0"/>
              <a:t> čepelová, škrabadla, </a:t>
            </a:r>
            <a:r>
              <a:rPr lang="cs-CZ" altLang="cs-CZ" sz="2200" dirty="0" err="1"/>
              <a:t>drasadla</a:t>
            </a:r>
            <a:r>
              <a:rPr lang="cs-CZ" altLang="cs-CZ" sz="2200" dirty="0"/>
              <a:t>, rydla, čepelky</a:t>
            </a:r>
          </a:p>
          <a:p>
            <a:pPr>
              <a:buNone/>
            </a:pPr>
            <a:r>
              <a:rPr lang="cs-CZ" altLang="cs-CZ" sz="2200" dirty="0"/>
              <a:t>                                             </a:t>
            </a:r>
          </a:p>
          <a:p>
            <a:pPr marL="0" indent="0">
              <a:buNone/>
            </a:pPr>
            <a:endParaRPr lang="cs-CZ" altLang="cs-CZ" sz="2000" dirty="0"/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5945197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54182" y="748144"/>
            <a:ext cx="11637818" cy="6109856"/>
          </a:xfrm>
        </p:spPr>
        <p:txBody>
          <a:bodyPr>
            <a:normAutofit fontScale="62500" lnSpcReduction="20000"/>
          </a:bodyPr>
          <a:lstStyle/>
          <a:p>
            <a:r>
              <a:rPr lang="cs-CZ" sz="3200" b="1" dirty="0" err="1">
                <a:solidFill>
                  <a:srgbClr val="FF0000"/>
                </a:solidFill>
              </a:rPr>
              <a:t>Gravettien</a:t>
            </a:r>
            <a:r>
              <a:rPr lang="cs-CZ" sz="3200" dirty="0"/>
              <a:t>  </a:t>
            </a:r>
            <a:r>
              <a:rPr lang="cs-CZ" sz="2900" dirty="0"/>
              <a:t>–   </a:t>
            </a:r>
            <a:r>
              <a:rPr lang="cs-CZ" altLang="cs-CZ" sz="2900" dirty="0"/>
              <a:t>30. až 20 tis. př. n. l. </a:t>
            </a:r>
          </a:p>
          <a:p>
            <a:pPr marL="0" indent="0">
              <a:buNone/>
            </a:pPr>
            <a:r>
              <a:rPr lang="cs-CZ" altLang="cs-CZ" sz="2900" dirty="0"/>
              <a:t>                           –   kultura lovců mamutů nazvaná podle lokality La </a:t>
            </a:r>
            <a:r>
              <a:rPr lang="cs-CZ" altLang="cs-CZ" sz="2900" dirty="0" err="1"/>
              <a:t>Gravett</a:t>
            </a:r>
            <a:r>
              <a:rPr lang="cs-CZ" altLang="cs-CZ" sz="2900" dirty="0"/>
              <a:t> ve Francii </a:t>
            </a:r>
          </a:p>
          <a:p>
            <a:pPr marL="0" indent="0">
              <a:buNone/>
            </a:pPr>
            <a:r>
              <a:rPr lang="cs-CZ" altLang="cs-CZ" sz="2900" dirty="0"/>
              <a:t>                           –   na Moravě:   </a:t>
            </a:r>
            <a:r>
              <a:rPr lang="cs-CZ" altLang="cs-CZ" sz="2900" b="1" dirty="0" err="1">
                <a:solidFill>
                  <a:srgbClr val="FF0000"/>
                </a:solidFill>
              </a:rPr>
              <a:t>Pavlovien</a:t>
            </a:r>
            <a:r>
              <a:rPr lang="cs-CZ" altLang="cs-CZ" sz="2900" dirty="0"/>
              <a:t> ( 27 až 24 tis. př.n.l.)   podle lokality Pavlov</a:t>
            </a:r>
          </a:p>
          <a:p>
            <a:pPr marL="0" indent="0">
              <a:buNone/>
            </a:pPr>
            <a:r>
              <a:rPr lang="cs-CZ" altLang="cs-CZ" sz="2900" dirty="0"/>
              <a:t>                           –   </a:t>
            </a:r>
            <a:r>
              <a:rPr lang="cs-CZ" altLang="cs-CZ" sz="2900" b="1" dirty="0"/>
              <a:t>časově:</a:t>
            </a:r>
            <a:r>
              <a:rPr lang="cs-CZ" altLang="cs-CZ" sz="2900" dirty="0"/>
              <a:t>  střední fáze mladého paleolitu vedle dožívajícího </a:t>
            </a:r>
            <a:r>
              <a:rPr lang="cs-CZ" altLang="cs-CZ" sz="2900" dirty="0" err="1"/>
              <a:t>aurignatienu</a:t>
            </a:r>
            <a:r>
              <a:rPr lang="cs-CZ" altLang="cs-CZ" sz="2900" dirty="0"/>
              <a:t> </a:t>
            </a:r>
          </a:p>
          <a:p>
            <a:pPr>
              <a:buNone/>
            </a:pPr>
            <a:r>
              <a:rPr lang="cs-CZ" altLang="cs-CZ" sz="2900" dirty="0"/>
              <a:t>                           –   </a:t>
            </a:r>
            <a:r>
              <a:rPr lang="cs-CZ" altLang="cs-CZ" sz="2900" b="1" dirty="0"/>
              <a:t>rozšíření:</a:t>
            </a:r>
            <a:r>
              <a:rPr lang="cs-CZ" altLang="cs-CZ" sz="2900" dirty="0"/>
              <a:t>  od Španělska přes Francii, Německo až po Ukrajinu a Řecka </a:t>
            </a:r>
          </a:p>
          <a:p>
            <a:pPr>
              <a:buNone/>
            </a:pPr>
            <a:r>
              <a:rPr lang="cs-CZ" altLang="cs-CZ" sz="2900" dirty="0"/>
              <a:t>                           –   </a:t>
            </a:r>
            <a:r>
              <a:rPr lang="cs-CZ" altLang="cs-CZ" sz="2900" b="1" dirty="0"/>
              <a:t>sídelní objekty:</a:t>
            </a:r>
            <a:r>
              <a:rPr lang="cs-CZ" altLang="cs-CZ" sz="2900" dirty="0"/>
              <a:t>   1.  stabilní obydlí s kůlovými jamkami po obvodu</a:t>
            </a:r>
          </a:p>
          <a:p>
            <a:pPr>
              <a:buNone/>
            </a:pPr>
            <a:r>
              <a:rPr lang="cs-CZ" altLang="cs-CZ" sz="2900" dirty="0"/>
              <a:t>                                                              2.  s mamutími kostmi po obvodu (ve </a:t>
            </a:r>
            <a:r>
              <a:rPr lang="cs-CZ" altLang="cs-CZ" sz="2900" dirty="0" err="1"/>
              <a:t>vých</a:t>
            </a:r>
            <a:r>
              <a:rPr lang="cs-CZ" altLang="cs-CZ" sz="2900" dirty="0"/>
              <a:t> E. – jen na obvodu)</a:t>
            </a:r>
          </a:p>
          <a:p>
            <a:pPr>
              <a:buNone/>
            </a:pPr>
            <a:r>
              <a:rPr lang="cs-CZ" altLang="cs-CZ" sz="2900" dirty="0"/>
              <a:t>                                                              3.  zahloubené kruhové či oválné objekty (průměr 4 - 6 m) s ohništi </a:t>
            </a:r>
          </a:p>
          <a:p>
            <a:pPr>
              <a:buNone/>
            </a:pPr>
            <a:r>
              <a:rPr lang="cs-CZ" altLang="cs-CZ" sz="2900" dirty="0"/>
              <a:t>                           –    </a:t>
            </a:r>
            <a:r>
              <a:rPr lang="cs-CZ" altLang="cs-CZ" sz="2900" b="1" dirty="0"/>
              <a:t>sídliště:</a:t>
            </a:r>
            <a:r>
              <a:rPr lang="cs-CZ" altLang="cs-CZ" sz="2900" dirty="0"/>
              <a:t>   koncentrace kolem Pálavy:   Dolní Věstonice, Pavlov </a:t>
            </a:r>
          </a:p>
          <a:p>
            <a:pPr>
              <a:lnSpc>
                <a:spcPct val="80000"/>
              </a:lnSpc>
              <a:buNone/>
            </a:pPr>
            <a:r>
              <a:rPr lang="cs-CZ" altLang="cs-CZ" sz="2900" dirty="0"/>
              <a:t>                                                  Milovice:   skládky zvířecích kosti,  sídelní objekt:  mamutí kosti v kruhu 4 x 5 m </a:t>
            </a:r>
          </a:p>
          <a:p>
            <a:pPr>
              <a:lnSpc>
                <a:spcPct val="80000"/>
              </a:lnSpc>
              <a:buNone/>
            </a:pPr>
            <a:r>
              <a:rPr lang="cs-CZ" altLang="cs-CZ" sz="2900" dirty="0"/>
              <a:t>                           –    </a:t>
            </a:r>
            <a:r>
              <a:rPr lang="cs-CZ" altLang="cs-CZ" sz="2900" b="1" dirty="0"/>
              <a:t>kumulace mamutích kostí</a:t>
            </a:r>
            <a:r>
              <a:rPr lang="cs-CZ" altLang="cs-CZ" sz="2900" dirty="0"/>
              <a:t>:  a)  pozůstatky úlovku</a:t>
            </a:r>
          </a:p>
          <a:p>
            <a:pPr>
              <a:lnSpc>
                <a:spcPct val="80000"/>
              </a:lnSpc>
              <a:buNone/>
            </a:pPr>
            <a:r>
              <a:rPr lang="cs-CZ" altLang="cs-CZ" sz="2900" dirty="0"/>
              <a:t>                                                                                  b)  přirozené hromady mršin, u nichž si lidé zakládali tábořiště </a:t>
            </a:r>
          </a:p>
          <a:p>
            <a:pPr>
              <a:lnSpc>
                <a:spcPct val="80000"/>
              </a:lnSpc>
              <a:buNone/>
            </a:pPr>
            <a:r>
              <a:rPr lang="cs-CZ" altLang="cs-CZ" sz="2900" b="1" dirty="0"/>
              <a:t>                                                                                        Dolní Věstonice:  </a:t>
            </a:r>
            <a:r>
              <a:rPr lang="cs-CZ" altLang="cs-CZ" sz="2900" dirty="0"/>
              <a:t>skládky kostí mamutů  </a:t>
            </a:r>
          </a:p>
          <a:p>
            <a:pPr>
              <a:lnSpc>
                <a:spcPct val="80000"/>
              </a:lnSpc>
              <a:buNone/>
            </a:pPr>
            <a:endParaRPr lang="cs-CZ" altLang="cs-CZ" sz="2900" dirty="0"/>
          </a:p>
          <a:p>
            <a:pPr>
              <a:lnSpc>
                <a:spcPct val="80000"/>
              </a:lnSpc>
              <a:buNone/>
            </a:pPr>
            <a:r>
              <a:rPr lang="cs-CZ" altLang="cs-CZ" sz="2900" dirty="0"/>
              <a:t>                           –    </a:t>
            </a:r>
            <a:r>
              <a:rPr lang="cs-CZ" altLang="cs-CZ" sz="2900" b="1" dirty="0"/>
              <a:t>pohřby:   </a:t>
            </a:r>
            <a:r>
              <a:rPr lang="cs-CZ" altLang="cs-CZ" sz="2900" dirty="0"/>
              <a:t>přímo na sídlištích i uvnitř obydlí,  izolované pohřby </a:t>
            </a:r>
          </a:p>
          <a:p>
            <a:pPr>
              <a:lnSpc>
                <a:spcPct val="80000"/>
              </a:lnSpc>
              <a:buNone/>
            </a:pPr>
            <a:endParaRPr lang="cs-CZ" altLang="cs-CZ" sz="2900" dirty="0"/>
          </a:p>
          <a:p>
            <a:pPr marL="0" indent="0">
              <a:lnSpc>
                <a:spcPct val="80000"/>
              </a:lnSpc>
              <a:buNone/>
            </a:pPr>
            <a:r>
              <a:rPr lang="cs-CZ" altLang="cs-CZ" sz="2900" dirty="0"/>
              <a:t>                           –    </a:t>
            </a:r>
            <a:r>
              <a:rPr lang="cs-CZ" altLang="cs-CZ" sz="2900" b="1" dirty="0" err="1"/>
              <a:t>Předmotí</a:t>
            </a:r>
            <a:r>
              <a:rPr lang="cs-CZ" altLang="cs-CZ" sz="2900" b="1" dirty="0"/>
              <a:t> u Přerova:  </a:t>
            </a:r>
            <a:r>
              <a:rPr lang="cs-CZ" altLang="cs-CZ" sz="2900" dirty="0"/>
              <a:t>rytina ženy na mamutím klu, plastika mamuta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cs-CZ" altLang="cs-CZ" sz="2900" dirty="0"/>
              <a:t>                                                                        1894:  J. K. Maška  –  žároviště s mamutími kostmi, hrob 20ti jedinců </a:t>
            </a:r>
          </a:p>
          <a:p>
            <a:pPr>
              <a:lnSpc>
                <a:spcPct val="80000"/>
              </a:lnSpc>
              <a:buNone/>
            </a:pPr>
            <a:r>
              <a:rPr lang="cs-CZ" altLang="cs-CZ" sz="2900" dirty="0"/>
              <a:t>                           </a:t>
            </a:r>
          </a:p>
          <a:p>
            <a:pPr>
              <a:lnSpc>
                <a:spcPct val="80000"/>
              </a:lnSpc>
              <a:buNone/>
            </a:pPr>
            <a:r>
              <a:rPr lang="cs-CZ" altLang="cs-CZ" sz="2900" dirty="0"/>
              <a:t>                           –    </a:t>
            </a:r>
            <a:r>
              <a:rPr lang="cs-CZ" altLang="cs-CZ" sz="2900" b="1" dirty="0"/>
              <a:t>Petřkovice:  </a:t>
            </a:r>
            <a:r>
              <a:rPr lang="cs-CZ" altLang="cs-CZ" sz="2900" dirty="0"/>
              <a:t>lokalita na vrchu </a:t>
            </a:r>
            <a:r>
              <a:rPr lang="cs-CZ" altLang="cs-CZ" sz="2900" dirty="0" err="1"/>
              <a:t>Landek</a:t>
            </a:r>
            <a:r>
              <a:rPr lang="cs-CZ" altLang="cs-CZ" sz="2900" dirty="0"/>
              <a:t> s hroty  typu </a:t>
            </a:r>
            <a:r>
              <a:rPr lang="cs-CZ" altLang="cs-CZ" sz="2900" dirty="0" err="1"/>
              <a:t>kostěnki</a:t>
            </a:r>
            <a:endParaRPr lang="cs-CZ" altLang="cs-CZ" sz="2900" dirty="0"/>
          </a:p>
          <a:p>
            <a:pPr>
              <a:lnSpc>
                <a:spcPct val="80000"/>
              </a:lnSpc>
              <a:buNone/>
            </a:pPr>
            <a:endParaRPr lang="cs-CZ" altLang="cs-CZ" sz="2000" dirty="0"/>
          </a:p>
          <a:p>
            <a:pPr marL="0" indent="0">
              <a:lnSpc>
                <a:spcPct val="80000"/>
              </a:lnSpc>
              <a:buNone/>
            </a:pPr>
            <a:endParaRPr lang="cs-CZ" altLang="cs-CZ" sz="2000" b="1" dirty="0"/>
          </a:p>
          <a:p>
            <a:pPr>
              <a:lnSpc>
                <a:spcPct val="80000"/>
              </a:lnSpc>
              <a:buNone/>
            </a:pPr>
            <a:endParaRPr lang="cs-CZ" altLang="cs-CZ" sz="2000" dirty="0"/>
          </a:p>
          <a:p>
            <a:pPr marL="0" indent="0">
              <a:buNone/>
            </a:pPr>
            <a:endParaRPr lang="cs-CZ" sz="2000" dirty="0"/>
          </a:p>
          <a:p>
            <a:pPr marL="0" indent="0">
              <a:buNone/>
            </a:pP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100792061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3964" y="415635"/>
            <a:ext cx="11998036" cy="6442365"/>
          </a:xfrm>
        </p:spPr>
        <p:txBody>
          <a:bodyPr>
            <a:normAutofit fontScale="25000" lnSpcReduction="20000"/>
          </a:bodyPr>
          <a:lstStyle/>
          <a:p>
            <a:r>
              <a:rPr lang="cs-CZ" sz="8000" b="1" dirty="0" err="1">
                <a:solidFill>
                  <a:srgbClr val="FF0000"/>
                </a:solidFill>
              </a:rPr>
              <a:t>Magdalenien</a:t>
            </a:r>
            <a:r>
              <a:rPr lang="cs-CZ" sz="8000" dirty="0"/>
              <a:t>   </a:t>
            </a:r>
            <a:r>
              <a:rPr lang="cs-CZ" sz="7200" dirty="0"/>
              <a:t>–   </a:t>
            </a:r>
            <a:r>
              <a:rPr lang="cs-CZ" altLang="cs-CZ" sz="7200" dirty="0"/>
              <a:t>Francie:   cca. 18. tis, př. n. l.</a:t>
            </a:r>
          </a:p>
          <a:p>
            <a:pPr marL="0" indent="0">
              <a:buNone/>
            </a:pPr>
            <a:r>
              <a:rPr lang="cs-CZ" altLang="cs-CZ" sz="7200" dirty="0"/>
              <a:t>                                       Čechy a Morava:  cca 17. tis. až  11 tis. př. n. l. </a:t>
            </a:r>
          </a:p>
          <a:p>
            <a:pPr marL="0" indent="0">
              <a:buNone/>
            </a:pPr>
            <a:r>
              <a:rPr lang="cs-CZ" altLang="cs-CZ" sz="7200" dirty="0"/>
              <a:t>                              –   velký kulturní komplex složený z řady geograficky oddělených skupin </a:t>
            </a:r>
          </a:p>
          <a:p>
            <a:pPr marL="0" indent="0">
              <a:buNone/>
            </a:pPr>
            <a:r>
              <a:rPr lang="cs-CZ" altLang="cs-CZ" sz="7200" dirty="0"/>
              <a:t>                              –   </a:t>
            </a:r>
            <a:r>
              <a:rPr lang="cs-CZ" altLang="cs-CZ" sz="7200" b="1" dirty="0"/>
              <a:t>název:</a:t>
            </a:r>
            <a:r>
              <a:rPr lang="cs-CZ" altLang="cs-CZ" sz="7200" dirty="0"/>
              <a:t>  podle nálezů pod převisem La Madeleine v JZ Francii </a:t>
            </a:r>
          </a:p>
          <a:p>
            <a:pPr marL="0" indent="0">
              <a:buNone/>
            </a:pPr>
            <a:r>
              <a:rPr lang="cs-CZ" altLang="cs-CZ" sz="7200" dirty="0"/>
              <a:t>                              –   </a:t>
            </a:r>
            <a:r>
              <a:rPr lang="cs-CZ" altLang="cs-CZ" sz="7200" b="1" dirty="0"/>
              <a:t>vznik:</a:t>
            </a:r>
            <a:r>
              <a:rPr lang="cs-CZ" altLang="cs-CZ" sz="7200" dirty="0"/>
              <a:t>  v západní Evropě,  před 16. tis. lety př. n. l. se začal šířit na východ </a:t>
            </a:r>
          </a:p>
          <a:p>
            <a:pPr marL="0" indent="0">
              <a:buNone/>
            </a:pPr>
            <a:r>
              <a:rPr lang="cs-CZ" altLang="cs-CZ" sz="7200" dirty="0"/>
              <a:t>                              –   </a:t>
            </a:r>
            <a:r>
              <a:rPr lang="cs-CZ" altLang="cs-CZ" sz="7200" b="1" dirty="0"/>
              <a:t>rozšíření:</a:t>
            </a:r>
            <a:r>
              <a:rPr lang="cs-CZ" altLang="cs-CZ" sz="7200" dirty="0"/>
              <a:t>  od Španělska až do východního Polska </a:t>
            </a:r>
          </a:p>
          <a:p>
            <a:pPr marL="0" indent="0">
              <a:buNone/>
            </a:pPr>
            <a:endParaRPr lang="cs-CZ" altLang="cs-CZ" sz="7200" dirty="0"/>
          </a:p>
          <a:p>
            <a:pPr marL="0" indent="0">
              <a:buNone/>
            </a:pPr>
            <a:r>
              <a:rPr lang="cs-CZ" altLang="cs-CZ" sz="7200" dirty="0"/>
              <a:t>                              –   </a:t>
            </a:r>
            <a:r>
              <a:rPr lang="cs-CZ" altLang="cs-CZ" sz="7200" b="1" dirty="0"/>
              <a:t>Čechy:   </a:t>
            </a:r>
            <a:r>
              <a:rPr lang="cs-CZ" altLang="cs-CZ" sz="7200" dirty="0"/>
              <a:t>východní periferie (Sasko, Durynsko, Bavorsko,  Rakousko,  Polsko) </a:t>
            </a:r>
          </a:p>
          <a:p>
            <a:pPr>
              <a:lnSpc>
                <a:spcPct val="80000"/>
              </a:lnSpc>
              <a:buNone/>
            </a:pPr>
            <a:r>
              <a:rPr lang="cs-CZ" altLang="cs-CZ" sz="7200" dirty="0"/>
              <a:t>                                                  krátkodobá tábořiště pod širým nebem (převažují):  Hostim  (lov koně)</a:t>
            </a:r>
          </a:p>
          <a:p>
            <a:pPr>
              <a:lnSpc>
                <a:spcPct val="80000"/>
              </a:lnSpc>
              <a:buNone/>
            </a:pPr>
            <a:r>
              <a:rPr lang="cs-CZ" altLang="cs-CZ" sz="7200" dirty="0"/>
              <a:t>                                                  jeskyně v Českém krasu (zimní) </a:t>
            </a:r>
          </a:p>
          <a:p>
            <a:pPr>
              <a:lnSpc>
                <a:spcPct val="80000"/>
              </a:lnSpc>
              <a:buNone/>
            </a:pPr>
            <a:r>
              <a:rPr lang="cs-CZ" altLang="cs-CZ" sz="7200" dirty="0"/>
              <a:t>                                                   a)  kumulace v západní části Čech – Český kras</a:t>
            </a:r>
          </a:p>
          <a:p>
            <a:pPr>
              <a:lnSpc>
                <a:spcPct val="80000"/>
              </a:lnSpc>
              <a:buNone/>
            </a:pPr>
            <a:r>
              <a:rPr lang="cs-CZ" altLang="cs-CZ" sz="7200" dirty="0"/>
              <a:t>                                                   b)  Poohří – nejteplejší a nejsušší oblast pod Krušnými horami</a:t>
            </a:r>
          </a:p>
          <a:p>
            <a:pPr>
              <a:lnSpc>
                <a:spcPct val="80000"/>
              </a:lnSpc>
              <a:buNone/>
            </a:pPr>
            <a:r>
              <a:rPr lang="cs-CZ" altLang="cs-CZ" sz="7200" dirty="0"/>
              <a:t>                                                   c)   jižní a východní Čechy </a:t>
            </a:r>
          </a:p>
          <a:p>
            <a:pPr>
              <a:lnSpc>
                <a:spcPct val="80000"/>
              </a:lnSpc>
              <a:buNone/>
            </a:pPr>
            <a:endParaRPr lang="cs-CZ" altLang="cs-CZ" sz="7200" dirty="0"/>
          </a:p>
          <a:p>
            <a:pPr>
              <a:lnSpc>
                <a:spcPct val="80000"/>
              </a:lnSpc>
              <a:buNone/>
            </a:pPr>
            <a:r>
              <a:rPr lang="cs-CZ" altLang="cs-CZ" sz="7200" dirty="0"/>
              <a:t>                                –   </a:t>
            </a:r>
            <a:r>
              <a:rPr lang="cs-CZ" altLang="cs-CZ" sz="7200" b="1" dirty="0"/>
              <a:t>Morava:</a:t>
            </a:r>
            <a:r>
              <a:rPr lang="cs-CZ" altLang="cs-CZ" sz="7200" dirty="0"/>
              <a:t>  krátkodobá otevřená sídliště, jeskyně Moravského krasu (Kůlna, Pekárna) </a:t>
            </a:r>
          </a:p>
          <a:p>
            <a:pPr>
              <a:lnSpc>
                <a:spcPct val="80000"/>
              </a:lnSpc>
              <a:buNone/>
            </a:pPr>
            <a:endParaRPr lang="cs-CZ" altLang="cs-CZ" sz="7200" dirty="0"/>
          </a:p>
          <a:p>
            <a:pPr>
              <a:lnSpc>
                <a:spcPct val="80000"/>
              </a:lnSpc>
              <a:buNone/>
            </a:pPr>
            <a:r>
              <a:rPr lang="cs-CZ" altLang="cs-CZ" sz="7200" dirty="0"/>
              <a:t>                                –   </a:t>
            </a:r>
            <a:r>
              <a:rPr lang="cs-CZ" altLang="cs-CZ" sz="7200" b="1" dirty="0"/>
              <a:t>kontakty:</a:t>
            </a:r>
            <a:r>
              <a:rPr lang="cs-CZ" altLang="cs-CZ" sz="7200" dirty="0"/>
              <a:t>  moravské suroviny (křišťály a radiolarity) v Čechách (Hostim)</a:t>
            </a:r>
          </a:p>
          <a:p>
            <a:pPr>
              <a:lnSpc>
                <a:spcPct val="80000"/>
              </a:lnSpc>
              <a:buNone/>
            </a:pPr>
            <a:r>
              <a:rPr lang="cs-CZ" altLang="cs-CZ" sz="7200" dirty="0"/>
              <a:t>                                –   </a:t>
            </a:r>
            <a:r>
              <a:rPr lang="cs-CZ" altLang="cs-CZ" sz="7200" b="1" dirty="0"/>
              <a:t>kamenná industrie:  </a:t>
            </a:r>
            <a:r>
              <a:rPr lang="cs-CZ" altLang="cs-CZ" sz="7200" dirty="0"/>
              <a:t>čepelová </a:t>
            </a:r>
          </a:p>
          <a:p>
            <a:pPr>
              <a:lnSpc>
                <a:spcPct val="80000"/>
              </a:lnSpc>
              <a:buNone/>
            </a:pPr>
            <a:r>
              <a:rPr lang="cs-CZ" altLang="cs-CZ" sz="7200" dirty="0"/>
              <a:t>                                –   </a:t>
            </a:r>
            <a:r>
              <a:rPr lang="cs-CZ" altLang="cs-CZ" sz="7200" b="1" dirty="0"/>
              <a:t>kostěné a parohové nástroje</a:t>
            </a:r>
            <a:r>
              <a:rPr lang="cs-CZ" altLang="cs-CZ" sz="7200" dirty="0"/>
              <a:t>:  harpuny se zpětnými háčky, kopí, náčelnické hole, jehly </a:t>
            </a:r>
          </a:p>
          <a:p>
            <a:pPr>
              <a:lnSpc>
                <a:spcPct val="80000"/>
              </a:lnSpc>
              <a:buNone/>
            </a:pPr>
            <a:r>
              <a:rPr lang="cs-CZ" altLang="cs-CZ" sz="7200" dirty="0"/>
              <a:t>                                                                                             rytiny zvířat, schematické plastiky žen </a:t>
            </a:r>
          </a:p>
          <a:p>
            <a:pPr>
              <a:lnSpc>
                <a:spcPct val="80000"/>
              </a:lnSpc>
              <a:buNone/>
            </a:pPr>
            <a:r>
              <a:rPr lang="cs-CZ" altLang="cs-CZ" sz="6200" dirty="0"/>
              <a:t>                               </a:t>
            </a:r>
          </a:p>
          <a:p>
            <a:pPr>
              <a:lnSpc>
                <a:spcPct val="80000"/>
              </a:lnSpc>
              <a:buNone/>
            </a:pPr>
            <a:endParaRPr lang="cs-CZ" altLang="cs-CZ" sz="2000" dirty="0"/>
          </a:p>
          <a:p>
            <a:pPr>
              <a:lnSpc>
                <a:spcPct val="80000"/>
              </a:lnSpc>
              <a:buNone/>
            </a:pPr>
            <a:r>
              <a:rPr lang="cs-CZ" altLang="cs-CZ" sz="2000" dirty="0"/>
              <a:t>                                             </a:t>
            </a:r>
          </a:p>
          <a:p>
            <a:pPr>
              <a:lnSpc>
                <a:spcPct val="80000"/>
              </a:lnSpc>
              <a:buNone/>
            </a:pPr>
            <a:r>
              <a:rPr lang="cs-CZ" altLang="cs-CZ" sz="2000" dirty="0"/>
              <a:t>                </a:t>
            </a:r>
          </a:p>
          <a:p>
            <a:pPr marL="0" indent="0">
              <a:buNone/>
            </a:pPr>
            <a:endParaRPr lang="cs-CZ" altLang="cs-CZ" sz="2000" dirty="0"/>
          </a:p>
          <a:p>
            <a:pPr marL="0" indent="0">
              <a:buNone/>
            </a:pPr>
            <a:endParaRPr lang="cs-CZ" altLang="cs-CZ" sz="2000" dirty="0"/>
          </a:p>
        </p:txBody>
      </p:sp>
    </p:spTree>
    <p:extLst>
      <p:ext uri="{BB962C8B-B14F-4D97-AF65-F5344CB8AC3E}">
        <p14:creationId xmlns:p14="http://schemas.microsoft.com/office/powerpoint/2010/main" val="163669093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eaLnBrk="1" hangingPunct="1"/>
            <a:r>
              <a:rPr lang="cs-CZ" altLang="cs-CZ" sz="3200" b="1" dirty="0"/>
              <a:t>                                         </a:t>
            </a:r>
            <a:r>
              <a:rPr lang="cs-CZ" altLang="cs-CZ" sz="3200" b="1" dirty="0">
                <a:solidFill>
                  <a:srgbClr val="FF0000"/>
                </a:solidFill>
              </a:rPr>
              <a:t>Pozdní paleolit </a:t>
            </a:r>
            <a:br>
              <a:rPr lang="cs-CZ" altLang="cs-CZ" sz="3200" b="1" dirty="0">
                <a:solidFill>
                  <a:srgbClr val="FF0000"/>
                </a:solidFill>
              </a:rPr>
            </a:br>
            <a:r>
              <a:rPr lang="cs-CZ" altLang="cs-CZ" sz="2000" dirty="0">
                <a:solidFill>
                  <a:srgbClr val="FF0000"/>
                </a:solidFill>
              </a:rPr>
              <a:t>                                                                    </a:t>
            </a:r>
            <a:r>
              <a:rPr lang="cs-CZ" altLang="cs-CZ" sz="2000" b="1" dirty="0">
                <a:solidFill>
                  <a:srgbClr val="FF0000"/>
                </a:solidFill>
              </a:rPr>
              <a:t>12 – 10 tis. př. n. l.</a:t>
            </a:r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1191924"/>
            <a:ext cx="11201400" cy="5666076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cs-CZ" altLang="cs-CZ" sz="1800" dirty="0"/>
              <a:t>Krátké období na konci posledního zalednění:  chladná tundra 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1800" dirty="0"/>
              <a:t>Oteplení   –   ústup pevninského ledovce do Skandinávie  (zvýšení hladiny oceánů)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1800" dirty="0"/>
              <a:t>Osídlení    –   celá severoevropská nížina:  lidé sem putovali za stády chladnomilné zvěře </a:t>
            </a:r>
          </a:p>
          <a:p>
            <a:pPr marL="0" indent="0" eaLnBrk="1" hangingPunct="1">
              <a:lnSpc>
                <a:spcPct val="80000"/>
              </a:lnSpc>
              <a:buNone/>
            </a:pPr>
            <a:r>
              <a:rPr lang="cs-CZ" altLang="cs-CZ" sz="1800" dirty="0"/>
              <a:t>                      –    odchod chladnomilné zvěře (</a:t>
            </a:r>
            <a:r>
              <a:rPr lang="cs-CZ" altLang="cs-CZ" sz="1800" dirty="0" err="1"/>
              <a:t>sobů,koní</a:t>
            </a:r>
            <a:r>
              <a:rPr lang="cs-CZ" altLang="cs-CZ" sz="1800" dirty="0"/>
              <a:t>, losů aj.) k severu 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cs-CZ" altLang="cs-CZ" sz="1800" dirty="0"/>
              <a:t>                      –    krátkodobé stanoviště u vodních toků:   izolované skupinky lovců lesní zvěře</a:t>
            </a:r>
          </a:p>
          <a:p>
            <a:pPr marL="0" indent="0" eaLnBrk="1" hangingPunct="1">
              <a:lnSpc>
                <a:spcPct val="80000"/>
              </a:lnSpc>
              <a:buNone/>
            </a:pPr>
            <a:endParaRPr lang="cs-CZ" altLang="cs-CZ" sz="1800" dirty="0"/>
          </a:p>
          <a:p>
            <a:pPr eaLnBrk="1" hangingPunct="1">
              <a:lnSpc>
                <a:spcPct val="80000"/>
              </a:lnSpc>
            </a:pPr>
            <a:r>
              <a:rPr lang="cs-CZ" altLang="cs-CZ" sz="1800" dirty="0"/>
              <a:t>Kulturní skupiny   –   západní E:   </a:t>
            </a:r>
            <a:r>
              <a:rPr lang="cs-CZ" altLang="cs-CZ" sz="1800" b="1" dirty="0" err="1"/>
              <a:t>azilien</a:t>
            </a:r>
            <a:r>
              <a:rPr lang="cs-CZ" altLang="cs-CZ" sz="1800" dirty="0"/>
              <a:t> </a:t>
            </a:r>
          </a:p>
          <a:p>
            <a:pPr marL="0" indent="0" eaLnBrk="1" hangingPunct="1">
              <a:lnSpc>
                <a:spcPct val="80000"/>
              </a:lnSpc>
              <a:buNone/>
            </a:pPr>
            <a:r>
              <a:rPr lang="cs-CZ" altLang="cs-CZ" sz="1800" dirty="0"/>
              <a:t>                                     –   severní E:   </a:t>
            </a:r>
            <a:r>
              <a:rPr lang="cs-CZ" altLang="cs-CZ" sz="1800" b="1" dirty="0"/>
              <a:t>komplex s obloukovými hroty </a:t>
            </a:r>
            <a:r>
              <a:rPr lang="cs-CZ" altLang="cs-CZ" sz="1800" b="1" dirty="0" err="1"/>
              <a:t>Federmess</a:t>
            </a:r>
            <a:r>
              <a:rPr lang="cs-CZ" altLang="cs-CZ" sz="1800" b="1" u="sng" dirty="0" err="1"/>
              <a:t>er</a:t>
            </a:r>
            <a:r>
              <a:rPr lang="cs-CZ" altLang="cs-CZ" sz="1800" dirty="0"/>
              <a:t> </a:t>
            </a:r>
          </a:p>
          <a:p>
            <a:pPr marL="0" indent="0" eaLnBrk="1" hangingPunct="1">
              <a:lnSpc>
                <a:spcPct val="80000"/>
              </a:lnSpc>
              <a:buNone/>
            </a:pPr>
            <a:r>
              <a:rPr lang="cs-CZ" altLang="cs-CZ" sz="1800" dirty="0"/>
              <a:t>                                                               –   SZ Čechy:  Turnov </a:t>
            </a:r>
          </a:p>
          <a:p>
            <a:pPr marL="0" indent="0" eaLnBrk="1" hangingPunct="1">
              <a:lnSpc>
                <a:spcPct val="80000"/>
              </a:lnSpc>
              <a:buNone/>
            </a:pPr>
            <a:r>
              <a:rPr lang="cs-CZ" altLang="cs-CZ" sz="1800" dirty="0"/>
              <a:t>                                                               –  Morava:     jeskyně Šipka, Kůlna (lovci jelenů, sobů)</a:t>
            </a:r>
          </a:p>
          <a:p>
            <a:pPr marL="0" indent="0" eaLnBrk="1" hangingPunct="1">
              <a:lnSpc>
                <a:spcPct val="80000"/>
              </a:lnSpc>
              <a:buNone/>
            </a:pPr>
            <a:r>
              <a:rPr lang="cs-CZ" altLang="cs-CZ" sz="1800" dirty="0"/>
              <a:t>                                                               </a:t>
            </a:r>
          </a:p>
          <a:p>
            <a:r>
              <a:rPr lang="cs-CZ" altLang="cs-CZ" sz="1800" b="1" dirty="0" err="1">
                <a:solidFill>
                  <a:srgbClr val="C00000"/>
                </a:solidFill>
              </a:rPr>
              <a:t>Tišnovien</a:t>
            </a:r>
            <a:r>
              <a:rPr lang="cs-CZ" altLang="cs-CZ" sz="1800" b="1" dirty="0">
                <a:solidFill>
                  <a:srgbClr val="C00000"/>
                </a:solidFill>
              </a:rPr>
              <a:t>  </a:t>
            </a:r>
            <a:r>
              <a:rPr lang="cs-CZ" altLang="cs-CZ" sz="1800" b="1" dirty="0"/>
              <a:t> </a:t>
            </a:r>
            <a:r>
              <a:rPr lang="cs-CZ" altLang="cs-CZ" sz="1800" dirty="0"/>
              <a:t>–</a:t>
            </a:r>
            <a:r>
              <a:rPr lang="cs-CZ" altLang="cs-CZ" sz="1800" b="1" dirty="0"/>
              <a:t>   </a:t>
            </a:r>
            <a:r>
              <a:rPr lang="cs-CZ" altLang="cs-CZ" sz="1800" dirty="0"/>
              <a:t>kulturní skupina nazvaná podle sídliště v Tišnově-Předklášteří, Čechy:  Plzeň-Roudná</a:t>
            </a:r>
          </a:p>
          <a:p>
            <a:r>
              <a:rPr lang="cs-CZ" altLang="cs-CZ" sz="1800" b="1" dirty="0" err="1">
                <a:solidFill>
                  <a:srgbClr val="FF0000"/>
                </a:solidFill>
              </a:rPr>
              <a:t>Epimagdalenien</a:t>
            </a:r>
            <a:r>
              <a:rPr lang="cs-CZ" altLang="cs-CZ" sz="1800" b="1" dirty="0"/>
              <a:t>   </a:t>
            </a:r>
            <a:r>
              <a:rPr lang="cs-CZ" altLang="cs-CZ" sz="1800" dirty="0"/>
              <a:t>–</a:t>
            </a:r>
            <a:r>
              <a:rPr lang="cs-CZ" altLang="cs-CZ" sz="1800" b="1" dirty="0"/>
              <a:t>   </a:t>
            </a:r>
            <a:r>
              <a:rPr lang="cs-CZ" altLang="cs-CZ" sz="1800" dirty="0"/>
              <a:t>sídliště u vodních toků jsou již menší:  za zvěří</a:t>
            </a:r>
          </a:p>
          <a:p>
            <a:pPr marL="0" indent="0">
              <a:buNone/>
            </a:pPr>
            <a:r>
              <a:rPr lang="cs-CZ" altLang="cs-CZ" sz="1800" b="1" dirty="0"/>
              <a:t>                                    </a:t>
            </a:r>
            <a:r>
              <a:rPr lang="cs-CZ" altLang="cs-CZ" sz="1800" dirty="0"/>
              <a:t>– </a:t>
            </a:r>
            <a:r>
              <a:rPr lang="cs-CZ" altLang="cs-CZ" sz="1800" b="1" dirty="0"/>
              <a:t>  </a:t>
            </a:r>
            <a:r>
              <a:rPr lang="cs-CZ" altLang="cs-CZ" sz="1800" dirty="0"/>
              <a:t>doložen v jeskyni Kůlna </a:t>
            </a:r>
          </a:p>
          <a:p>
            <a:pPr marL="0" indent="0">
              <a:buNone/>
            </a:pPr>
            <a:r>
              <a:rPr lang="cs-CZ" altLang="cs-CZ" sz="1800" dirty="0"/>
              <a:t>                                    –   industrie:  </a:t>
            </a:r>
            <a:r>
              <a:rPr lang="cs-CZ" altLang="cs-CZ" sz="1800" dirty="0" err="1"/>
              <a:t>mikrolitizace</a:t>
            </a:r>
            <a:r>
              <a:rPr lang="cs-CZ" altLang="cs-CZ" sz="1800" dirty="0"/>
              <a:t>: čepelky s otupeným bokem, škrabadla, </a:t>
            </a:r>
            <a:r>
              <a:rPr lang="cs-CZ" altLang="cs-CZ" sz="1800" dirty="0" err="1"/>
              <a:t>vrtáčky</a:t>
            </a:r>
            <a:endParaRPr lang="cs-CZ" altLang="cs-CZ" sz="1800" dirty="0"/>
          </a:p>
          <a:p>
            <a:pPr>
              <a:lnSpc>
                <a:spcPct val="80000"/>
              </a:lnSpc>
            </a:pPr>
            <a:endParaRPr lang="cs-CZ" altLang="cs-CZ" sz="1600" dirty="0"/>
          </a:p>
        </p:txBody>
      </p:sp>
    </p:spTree>
    <p:extLst>
      <p:ext uri="{BB962C8B-B14F-4D97-AF65-F5344CB8AC3E}">
        <p14:creationId xmlns:p14="http://schemas.microsoft.com/office/powerpoint/2010/main" val="255910737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35181" y="0"/>
            <a:ext cx="10515600" cy="1325563"/>
          </a:xfrm>
        </p:spPr>
        <p:txBody>
          <a:bodyPr/>
          <a:lstStyle/>
          <a:p>
            <a:r>
              <a:rPr lang="cs-CZ" dirty="0"/>
              <a:t>                                 </a:t>
            </a:r>
            <a:r>
              <a:rPr lang="cs-CZ" sz="3200" b="1" dirty="0">
                <a:solidFill>
                  <a:srgbClr val="FF0000"/>
                </a:solidFill>
              </a:rPr>
              <a:t>Mezolit</a:t>
            </a:r>
            <a:br>
              <a:rPr lang="cs-CZ" sz="2400" b="1" dirty="0">
                <a:solidFill>
                  <a:srgbClr val="FF0000"/>
                </a:solidFill>
              </a:rPr>
            </a:br>
            <a:r>
              <a:rPr lang="cs-CZ" sz="2400" b="1" dirty="0">
                <a:solidFill>
                  <a:srgbClr val="FF0000"/>
                </a:solidFill>
              </a:rPr>
              <a:t>                                                       </a:t>
            </a:r>
            <a:r>
              <a:rPr lang="cs-CZ" sz="2000" b="1" dirty="0">
                <a:solidFill>
                  <a:srgbClr val="FF0000"/>
                </a:solidFill>
              </a:rPr>
              <a:t>11640 – 7500 př. n. 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98764" y="1520824"/>
            <a:ext cx="11596254" cy="5337176"/>
          </a:xfrm>
        </p:spPr>
        <p:txBody>
          <a:bodyPr>
            <a:normAutofit fontScale="55000" lnSpcReduction="20000"/>
          </a:bodyPr>
          <a:lstStyle/>
          <a:p>
            <a:r>
              <a:rPr lang="cs-CZ" b="1" dirty="0"/>
              <a:t>Střední doba kamenná   </a:t>
            </a:r>
            <a:r>
              <a:rPr lang="cs-CZ" dirty="0"/>
              <a:t>–</a:t>
            </a:r>
            <a:r>
              <a:rPr lang="cs-CZ" b="1" dirty="0"/>
              <a:t>   </a:t>
            </a:r>
            <a:r>
              <a:rPr lang="cs-CZ" dirty="0"/>
              <a:t>1866  vydělil H. M. </a:t>
            </a:r>
            <a:r>
              <a:rPr lang="cs-CZ" dirty="0" err="1"/>
              <a:t>Westropp</a:t>
            </a:r>
            <a:r>
              <a:rPr lang="cs-CZ" dirty="0"/>
              <a:t> z paleolitu</a:t>
            </a:r>
            <a:endParaRPr lang="cs-CZ" b="1" dirty="0"/>
          </a:p>
          <a:p>
            <a:pPr marL="0" indent="0">
              <a:buNone/>
            </a:pPr>
            <a:r>
              <a:rPr lang="cs-CZ" dirty="0"/>
              <a:t>                                                  –    v různých oblastech různá délka trvání </a:t>
            </a:r>
          </a:p>
          <a:p>
            <a:pPr marL="0" indent="0">
              <a:buNone/>
            </a:pPr>
            <a:r>
              <a:rPr lang="cs-CZ" dirty="0"/>
              <a:t>                                                  –    přechodné období mezi paleolitem a neolitem (starší a mladší dobou kamennou)</a:t>
            </a:r>
          </a:p>
          <a:p>
            <a:pPr marL="0" indent="0">
              <a:buNone/>
            </a:pPr>
            <a:r>
              <a:rPr lang="cs-CZ" dirty="0"/>
              <a:t>                                                  –    lovecký způsob života vedl k produktivnímu hospodářství</a:t>
            </a:r>
          </a:p>
          <a:p>
            <a:pPr marL="0" indent="0">
              <a:buNone/>
            </a:pPr>
            <a:endParaRPr lang="cs-CZ" dirty="0"/>
          </a:p>
          <a:p>
            <a:r>
              <a:rPr lang="cs-CZ" b="1" dirty="0"/>
              <a:t>Klima</a:t>
            </a:r>
            <a:r>
              <a:rPr lang="cs-CZ" dirty="0"/>
              <a:t>   –   zpočátku chladné a suché s postupným oteplováním a přibýváním srážek </a:t>
            </a:r>
          </a:p>
          <a:p>
            <a:r>
              <a:rPr lang="cs-CZ" b="1" dirty="0"/>
              <a:t>Přírodní prostředí   </a:t>
            </a:r>
            <a:r>
              <a:rPr lang="cs-CZ" dirty="0"/>
              <a:t>–   po odeznění doby ledové:  rozšíření smíšených lesů (dub, buk, olše, líska) </a:t>
            </a:r>
          </a:p>
          <a:p>
            <a:pPr marL="0" indent="0">
              <a:buNone/>
            </a:pPr>
            <a:r>
              <a:rPr lang="cs-CZ" dirty="0"/>
              <a:t>                                        –   kulturní adaptace loveckých skupin na změněné přírodní prostředí </a:t>
            </a:r>
          </a:p>
          <a:p>
            <a:endParaRPr lang="cs-CZ" dirty="0"/>
          </a:p>
          <a:p>
            <a:r>
              <a:rPr lang="cs-CZ" b="1" dirty="0"/>
              <a:t>Celkový počet obyvatel   </a:t>
            </a:r>
            <a:r>
              <a:rPr lang="cs-CZ" dirty="0"/>
              <a:t>–  v mezolitu:   cca 6 milionů </a:t>
            </a:r>
          </a:p>
          <a:p>
            <a:pPr marL="0" indent="0">
              <a:buNone/>
            </a:pPr>
            <a:r>
              <a:rPr lang="cs-CZ" dirty="0"/>
              <a:t>                                                   –   vrcholný neolit:  cca 80 až 90 milionů </a:t>
            </a:r>
          </a:p>
          <a:p>
            <a:endParaRPr lang="cs-CZ" dirty="0"/>
          </a:p>
          <a:p>
            <a:r>
              <a:rPr lang="cs-CZ" b="1" dirty="0"/>
              <a:t>Technologie ŠI   </a:t>
            </a:r>
            <a:r>
              <a:rPr lang="cs-CZ" dirty="0"/>
              <a:t>–  lokální zdroje surovin i  exportované (polské silicity, obsidián)</a:t>
            </a:r>
          </a:p>
          <a:p>
            <a:pPr marL="0" indent="0">
              <a:buNone/>
            </a:pPr>
            <a:r>
              <a:rPr lang="cs-CZ" b="1" dirty="0"/>
              <a:t>                                   </a:t>
            </a:r>
            <a:r>
              <a:rPr lang="cs-CZ" dirty="0"/>
              <a:t>–  </a:t>
            </a:r>
            <a:r>
              <a:rPr lang="cs-CZ" dirty="0" err="1"/>
              <a:t>mikrolitizace</a:t>
            </a:r>
            <a:r>
              <a:rPr lang="cs-CZ" dirty="0"/>
              <a:t>:   geometrizované tvary:  starší fáze  –  trojúhelníkovité</a:t>
            </a:r>
          </a:p>
          <a:p>
            <a:endParaRPr lang="cs-CZ" dirty="0"/>
          </a:p>
          <a:p>
            <a:r>
              <a:rPr lang="cs-CZ" b="1" dirty="0"/>
              <a:t>Štípaná industrie  </a:t>
            </a:r>
            <a:r>
              <a:rPr lang="cs-CZ" dirty="0"/>
              <a:t>–  škrabadla, rydla, </a:t>
            </a:r>
            <a:r>
              <a:rPr lang="cs-CZ" dirty="0" err="1"/>
              <a:t>odštěpovače</a:t>
            </a:r>
            <a:endParaRPr lang="cs-CZ" dirty="0"/>
          </a:p>
          <a:p>
            <a:pPr marL="0" indent="0">
              <a:buNone/>
            </a:pPr>
            <a:endParaRPr lang="cs-CZ" dirty="0"/>
          </a:p>
          <a:p>
            <a:r>
              <a:rPr lang="cs-CZ" b="1" dirty="0"/>
              <a:t>Kostěná a parohová industrie   </a:t>
            </a:r>
            <a:r>
              <a:rPr lang="cs-CZ" dirty="0"/>
              <a:t>–</a:t>
            </a:r>
            <a:r>
              <a:rPr lang="cs-CZ" b="1" dirty="0"/>
              <a:t>  </a:t>
            </a:r>
            <a:r>
              <a:rPr lang="cs-CZ" dirty="0"/>
              <a:t> hroty, harpuny, rybářské háčky, hladidla, šídla  </a:t>
            </a:r>
          </a:p>
          <a:p>
            <a:endParaRPr lang="cs-CZ" sz="2000" dirty="0"/>
          </a:p>
          <a:p>
            <a:endParaRPr lang="cs-CZ" sz="2000" dirty="0"/>
          </a:p>
          <a:p>
            <a:endParaRPr lang="cs-CZ" sz="2000" dirty="0"/>
          </a:p>
          <a:p>
            <a:endParaRPr lang="cs-CZ" sz="2000" dirty="0"/>
          </a:p>
          <a:p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201494862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23455" y="845128"/>
            <a:ext cx="11568545" cy="6359237"/>
          </a:xfrm>
        </p:spPr>
        <p:txBody>
          <a:bodyPr>
            <a:normAutofit lnSpcReduction="10000"/>
          </a:bodyPr>
          <a:lstStyle/>
          <a:p>
            <a:r>
              <a:rPr lang="cs-CZ" dirty="0"/>
              <a:t> </a:t>
            </a:r>
            <a:r>
              <a:rPr lang="cs-CZ" sz="2000" b="1" dirty="0"/>
              <a:t>Čechy </a:t>
            </a:r>
            <a:r>
              <a:rPr lang="cs-CZ" sz="2000" dirty="0"/>
              <a:t> –  osídlení nižších i vyšších poloh (Šumava), konec osídlení okolo 5500 BC </a:t>
            </a:r>
          </a:p>
          <a:p>
            <a:endParaRPr lang="cs-CZ" sz="2000" dirty="0"/>
          </a:p>
          <a:p>
            <a:pPr marL="0" indent="0">
              <a:buNone/>
            </a:pPr>
            <a:r>
              <a:rPr lang="cs-CZ" sz="2000" dirty="0"/>
              <a:t>                  –   </a:t>
            </a:r>
            <a:r>
              <a:rPr lang="cs-CZ" sz="2000" b="1" dirty="0"/>
              <a:t>Jizerské hory</a:t>
            </a:r>
            <a:r>
              <a:rPr lang="cs-CZ" sz="2000" dirty="0"/>
              <a:t>:  těžba </a:t>
            </a:r>
            <a:r>
              <a:rPr lang="cs-CZ" sz="2000" dirty="0" err="1"/>
              <a:t>metamorfovanych</a:t>
            </a:r>
            <a:r>
              <a:rPr lang="cs-CZ" sz="2000" dirty="0"/>
              <a:t> břidlic na výrobu broušené industrie</a:t>
            </a:r>
          </a:p>
          <a:p>
            <a:pPr marL="0" indent="0">
              <a:buNone/>
            </a:pPr>
            <a:r>
              <a:rPr lang="cs-CZ" sz="2000" dirty="0"/>
              <a:t>                                                  Jistebsko těžní jáma,  ohniště  (15826- 6574±60 BP)</a:t>
            </a:r>
          </a:p>
          <a:p>
            <a:pPr marL="0" indent="0">
              <a:buNone/>
            </a:pPr>
            <a:endParaRPr lang="cs-CZ" sz="2000" dirty="0"/>
          </a:p>
          <a:p>
            <a:pPr marL="0" indent="0">
              <a:buNone/>
            </a:pPr>
            <a:r>
              <a:rPr lang="cs-CZ" sz="2000" dirty="0"/>
              <a:t>                  –  </a:t>
            </a:r>
            <a:r>
              <a:rPr lang="cs-CZ" sz="2000" b="1" dirty="0"/>
              <a:t>Česká Lípa-Pod zubem</a:t>
            </a:r>
            <a:r>
              <a:rPr lang="cs-CZ" sz="2000" dirty="0"/>
              <a:t>:  pod převisem mikrolity, opakované osídlení (ohniště, zahloubený objekt</a:t>
            </a:r>
          </a:p>
          <a:p>
            <a:pPr marL="0" indent="0">
              <a:buNone/>
            </a:pPr>
            <a:r>
              <a:rPr lang="cs-CZ" sz="2000" dirty="0"/>
              <a:t>                                                                   v okolí další lokality:  Polomená hora, Lhota, Dřevčice, Holany, Stvolínky </a:t>
            </a:r>
          </a:p>
          <a:p>
            <a:pPr marL="0" indent="0">
              <a:buNone/>
            </a:pPr>
            <a:endParaRPr lang="cs-CZ" sz="2000" dirty="0"/>
          </a:p>
          <a:p>
            <a:pPr marL="0" indent="0">
              <a:buNone/>
            </a:pPr>
            <a:r>
              <a:rPr lang="cs-CZ" sz="2000" dirty="0"/>
              <a:t>                 –  </a:t>
            </a:r>
            <a:r>
              <a:rPr lang="cs-CZ" sz="2000" b="1" dirty="0"/>
              <a:t>Poříčí u Strakonic</a:t>
            </a:r>
            <a:r>
              <a:rPr lang="cs-CZ" sz="2000" dirty="0"/>
              <a:t>:  otevřené sídliště nad řekou Otavou, jámy s mikrolitickou industrií (i přepálená)</a:t>
            </a:r>
          </a:p>
          <a:p>
            <a:pPr marL="0" indent="0">
              <a:buNone/>
            </a:pPr>
            <a:endParaRPr lang="cs-CZ" sz="2000" dirty="0"/>
          </a:p>
          <a:p>
            <a:pPr marL="0" indent="0">
              <a:buNone/>
            </a:pPr>
            <a:r>
              <a:rPr lang="cs-CZ" sz="2000" dirty="0"/>
              <a:t>                 –  </a:t>
            </a:r>
            <a:r>
              <a:rPr lang="cs-CZ" sz="2000" b="1" dirty="0"/>
              <a:t>Hřibojedy u Trutnova</a:t>
            </a:r>
            <a:r>
              <a:rPr lang="cs-CZ" sz="2000" dirty="0"/>
              <a:t>:  koncentrace mikrolitů z ml. období u </a:t>
            </a:r>
            <a:r>
              <a:rPr lang="cs-CZ" sz="2000" dirty="0" err="1"/>
              <a:t>Litičského</a:t>
            </a:r>
            <a:r>
              <a:rPr lang="cs-CZ" sz="2000" dirty="0"/>
              <a:t> potoka (obydlí?), 2 jámy </a:t>
            </a:r>
          </a:p>
          <a:p>
            <a:pPr marL="0" indent="0">
              <a:buNone/>
            </a:pPr>
            <a:endParaRPr lang="cs-CZ" sz="2000" dirty="0"/>
          </a:p>
          <a:p>
            <a:pPr marL="0" indent="0">
              <a:buNone/>
            </a:pPr>
            <a:r>
              <a:rPr lang="cs-CZ" sz="2000" dirty="0"/>
              <a:t>                 –  další lokality:  </a:t>
            </a:r>
            <a:r>
              <a:rPr lang="cs-CZ" sz="2000" b="1" dirty="0"/>
              <a:t>Putim, Tašovice, Vysoká Lípa v Českosaském Švýcarsku</a:t>
            </a:r>
            <a:r>
              <a:rPr lang="cs-CZ" sz="2300" b="1" dirty="0"/>
              <a:t> </a:t>
            </a:r>
          </a:p>
          <a:p>
            <a:pPr marL="0" indent="0">
              <a:buNone/>
            </a:pPr>
            <a:r>
              <a:rPr lang="cs-CZ" sz="2300" dirty="0"/>
              <a:t>                 </a:t>
            </a:r>
          </a:p>
          <a:p>
            <a:pPr marL="0" indent="0">
              <a:buNone/>
            </a:pPr>
            <a:endParaRPr lang="cs-CZ" sz="2300" dirty="0"/>
          </a:p>
          <a:p>
            <a:pPr marL="0" indent="0">
              <a:buNone/>
            </a:pPr>
            <a:r>
              <a:rPr lang="cs-CZ" dirty="0"/>
              <a:t> 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6175693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71055" y="845126"/>
            <a:ext cx="11720945" cy="6012874"/>
          </a:xfrm>
        </p:spPr>
        <p:txBody>
          <a:bodyPr>
            <a:noAutofit/>
          </a:bodyPr>
          <a:lstStyle/>
          <a:p>
            <a:r>
              <a:rPr lang="cs-CZ" sz="2000" b="1" dirty="0"/>
              <a:t>Morava </a:t>
            </a:r>
            <a:r>
              <a:rPr lang="cs-CZ" sz="2000" dirty="0"/>
              <a:t>  –   </a:t>
            </a:r>
            <a:r>
              <a:rPr lang="cs-CZ" sz="2000" dirty="0" err="1"/>
              <a:t>vých</a:t>
            </a:r>
            <a:r>
              <a:rPr lang="cs-CZ" sz="2000" dirty="0"/>
              <a:t>. a </a:t>
            </a:r>
            <a:r>
              <a:rPr lang="cs-CZ" sz="2000" dirty="0" err="1"/>
              <a:t>sev</a:t>
            </a:r>
            <a:r>
              <a:rPr lang="cs-CZ" sz="2000" dirty="0"/>
              <a:t>. Morava:  </a:t>
            </a:r>
            <a:r>
              <a:rPr lang="cs-CZ" sz="2000" dirty="0" err="1"/>
              <a:t>mezeolitické</a:t>
            </a:r>
            <a:r>
              <a:rPr lang="cs-CZ" sz="2000" dirty="0"/>
              <a:t> osídlení nedoloženo, pouze sběry od </a:t>
            </a:r>
            <a:r>
              <a:rPr lang="cs-CZ" sz="2000" b="1" dirty="0" err="1"/>
              <a:t>Příbora</a:t>
            </a:r>
            <a:r>
              <a:rPr lang="cs-CZ" sz="2000" dirty="0"/>
              <a:t> </a:t>
            </a:r>
          </a:p>
          <a:p>
            <a:pPr marL="0" indent="0">
              <a:buNone/>
            </a:pPr>
            <a:r>
              <a:rPr lang="cs-CZ" sz="2000" dirty="0"/>
              <a:t>                          (</a:t>
            </a:r>
            <a:r>
              <a:rPr lang="pl-PL" sz="2000" dirty="0"/>
              <a:t>Moravská brána, </a:t>
            </a:r>
            <a:r>
              <a:rPr lang="cs-CZ" sz="2000" dirty="0"/>
              <a:t>Oderské vrchy, Jeseníky neosídleny)</a:t>
            </a:r>
          </a:p>
          <a:p>
            <a:pPr marL="0" indent="0">
              <a:buNone/>
            </a:pPr>
            <a:r>
              <a:rPr lang="cs-CZ" sz="2000" dirty="0"/>
              <a:t>                     –   jižní Morava:  větší nezalesněné plochy (stepi, nivy), sídliště na písčinách řeky </a:t>
            </a:r>
          </a:p>
          <a:p>
            <a:pPr marL="0" indent="0">
              <a:buNone/>
            </a:pPr>
            <a:r>
              <a:rPr lang="cs-CZ" sz="2000" dirty="0"/>
              <a:t>                          Moravy, Dyje a Jihlavy</a:t>
            </a:r>
          </a:p>
          <a:p>
            <a:pPr marL="0" indent="0">
              <a:buNone/>
            </a:pPr>
            <a:endParaRPr lang="cs-CZ" sz="2000" dirty="0"/>
          </a:p>
          <a:p>
            <a:pPr marL="0" indent="0">
              <a:buNone/>
            </a:pPr>
            <a:r>
              <a:rPr lang="cs-CZ" sz="2000" dirty="0"/>
              <a:t>                    –   povodí Moravy a Dyje:   menší stanice </a:t>
            </a:r>
            <a:r>
              <a:rPr lang="cs-CZ" sz="2000" b="1" dirty="0"/>
              <a:t>Mikulčice, Břeclav-</a:t>
            </a:r>
            <a:r>
              <a:rPr lang="cs-CZ" sz="2000" b="1" dirty="0" err="1"/>
              <a:t>Pohansko</a:t>
            </a:r>
            <a:r>
              <a:rPr lang="cs-CZ" sz="2000" b="1" dirty="0"/>
              <a:t> </a:t>
            </a:r>
          </a:p>
          <a:p>
            <a:pPr marL="0" indent="0">
              <a:buNone/>
            </a:pPr>
            <a:r>
              <a:rPr lang="cs-CZ" sz="2000" dirty="0"/>
              <a:t>                    –   pod Pavlovskými vrchy:   </a:t>
            </a:r>
            <a:r>
              <a:rPr lang="pl-PL" sz="2000" b="1" dirty="0"/>
              <a:t>Věstonice IV – Na Pískach </a:t>
            </a:r>
            <a:r>
              <a:rPr lang="pl-PL" sz="2000" dirty="0"/>
              <a:t>(165 m) a </a:t>
            </a:r>
            <a:r>
              <a:rPr lang="pl-PL" sz="2000" b="1" dirty="0"/>
              <a:t>Šakvice</a:t>
            </a:r>
            <a:endParaRPr lang="pl-PL" sz="2000" dirty="0"/>
          </a:p>
          <a:p>
            <a:pPr marL="0" indent="0">
              <a:buNone/>
            </a:pPr>
            <a:r>
              <a:rPr lang="pl-PL" sz="2000" dirty="0"/>
              <a:t>                    –   u řeky Jihlavy:    </a:t>
            </a:r>
            <a:r>
              <a:rPr lang="pl-PL" sz="2000" b="1" dirty="0"/>
              <a:t>Přibice a Smolín I a II </a:t>
            </a:r>
            <a:r>
              <a:rPr lang="pl-PL" sz="2000" dirty="0"/>
              <a:t>(nejbohatší naleziště, </a:t>
            </a:r>
            <a:r>
              <a:rPr lang="cs-CZ" sz="2000" dirty="0"/>
              <a:t>značný stupeň usedlosti)</a:t>
            </a:r>
            <a:endParaRPr lang="pl-PL" sz="2000" dirty="0"/>
          </a:p>
          <a:p>
            <a:pPr marL="0" indent="0">
              <a:buNone/>
            </a:pPr>
            <a:r>
              <a:rPr lang="pl-PL" sz="2000" dirty="0"/>
              <a:t>                                                     </a:t>
            </a:r>
            <a:r>
              <a:rPr lang="pl-PL" sz="2000" b="1" dirty="0"/>
              <a:t>Smolín II</a:t>
            </a:r>
            <a:r>
              <a:rPr lang="pl-PL" sz="2000" dirty="0"/>
              <a:t>:  2 zahloubené objekty, 51% mikrolitů, </a:t>
            </a:r>
          </a:p>
          <a:p>
            <a:pPr marL="0" indent="0">
              <a:buNone/>
            </a:pPr>
            <a:r>
              <a:rPr lang="pl-PL" sz="2000" dirty="0"/>
              <a:t>                                                                         </a:t>
            </a:r>
            <a:r>
              <a:rPr lang="cs-CZ" sz="2000" dirty="0"/>
              <a:t>kosti koně, losa, lišky, prasete, jelena </a:t>
            </a:r>
          </a:p>
          <a:p>
            <a:pPr marL="0" indent="0">
              <a:buNone/>
            </a:pPr>
            <a:r>
              <a:rPr lang="cs-CZ" sz="2000" dirty="0"/>
              <a:t>                                                                         spojení do Podunajské a Panonské nížiny:  importy ŠI</a:t>
            </a:r>
          </a:p>
          <a:p>
            <a:pPr marL="0" indent="0">
              <a:buNone/>
            </a:pPr>
            <a:r>
              <a:rPr lang="cs-CZ" sz="2000" dirty="0"/>
              <a:t>                                                                         obsidián, </a:t>
            </a:r>
            <a:r>
              <a:rPr lang="cs-CZ" sz="2000" dirty="0" err="1"/>
              <a:t>limnosilicit</a:t>
            </a:r>
            <a:r>
              <a:rPr lang="cs-CZ" sz="2000" dirty="0"/>
              <a:t> a radiolarit typu </a:t>
            </a:r>
            <a:r>
              <a:rPr lang="cs-CZ" sz="2000" dirty="0" err="1"/>
              <a:t>Szentgal</a:t>
            </a:r>
            <a:r>
              <a:rPr lang="cs-CZ" sz="2000" dirty="0"/>
              <a:t> (šíření neolitu)</a:t>
            </a:r>
            <a:endParaRPr lang="pl-PL" sz="2000" dirty="0"/>
          </a:p>
          <a:p>
            <a:pPr marL="0" indent="0">
              <a:buNone/>
            </a:pPr>
            <a:r>
              <a:rPr lang="pl-PL" sz="2000" dirty="0"/>
              <a:t>                     –  </a:t>
            </a:r>
            <a:r>
              <a:rPr lang="pl-PL" sz="2000" b="1" dirty="0"/>
              <a:t>Krumlovský les </a:t>
            </a:r>
            <a:r>
              <a:rPr lang="pl-PL" sz="2000" dirty="0"/>
              <a:t>(u Mor. Kumlova):  težba místnich rohovců nevalné kvality: </a:t>
            </a:r>
          </a:p>
          <a:p>
            <a:pPr marL="0" indent="0">
              <a:buNone/>
            </a:pPr>
            <a:r>
              <a:rPr lang="pl-PL" sz="2000" dirty="0"/>
              <a:t>                                                                                        jádra, úštěpy, čepele </a:t>
            </a:r>
          </a:p>
          <a:p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269074203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4291" y="609165"/>
            <a:ext cx="7791193" cy="5688549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8816429" y="775855"/>
            <a:ext cx="3546764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  </a:t>
            </a:r>
            <a:r>
              <a:rPr lang="cs-CZ" b="1" dirty="0"/>
              <a:t>Hlavni mezolitické lokality </a:t>
            </a:r>
          </a:p>
          <a:p>
            <a:r>
              <a:rPr lang="cs-CZ" b="1" dirty="0"/>
              <a:t>               na Moravě:</a:t>
            </a:r>
          </a:p>
          <a:p>
            <a:endParaRPr lang="cs-CZ" b="1" dirty="0"/>
          </a:p>
          <a:p>
            <a:r>
              <a:rPr lang="cs-CZ" dirty="0"/>
              <a:t>1 </a:t>
            </a:r>
            <a:r>
              <a:rPr lang="cs-CZ" dirty="0" err="1"/>
              <a:t>Smolín</a:t>
            </a:r>
            <a:r>
              <a:rPr lang="cs-CZ" dirty="0"/>
              <a:t> I – III</a:t>
            </a:r>
          </a:p>
          <a:p>
            <a:r>
              <a:rPr lang="cs-CZ" dirty="0"/>
              <a:t>2 Přibice</a:t>
            </a:r>
          </a:p>
          <a:p>
            <a:r>
              <a:rPr lang="cs-CZ" dirty="0"/>
              <a:t>3 Dolní Věstonice a Strachotín</a:t>
            </a:r>
          </a:p>
          <a:p>
            <a:r>
              <a:rPr lang="cs-CZ" dirty="0"/>
              <a:t>4 Šakvice</a:t>
            </a:r>
          </a:p>
          <a:p>
            <a:r>
              <a:rPr lang="cs-CZ" dirty="0"/>
              <a:t>5 Mikulčice</a:t>
            </a:r>
          </a:p>
          <a:p>
            <a:r>
              <a:rPr lang="cs-CZ" dirty="0"/>
              <a:t>6 Břeclav - </a:t>
            </a:r>
            <a:r>
              <a:rPr lang="cs-CZ" dirty="0" err="1"/>
              <a:t>Pohansko</a:t>
            </a:r>
            <a:endParaRPr lang="cs-CZ" dirty="0"/>
          </a:p>
          <a:p>
            <a:r>
              <a:rPr lang="cs-CZ" dirty="0"/>
              <a:t>7 Moravský Krumlov – Krumlovský </a:t>
            </a:r>
          </a:p>
          <a:p>
            <a:r>
              <a:rPr lang="cs-CZ" dirty="0"/>
              <a:t>                                          les</a:t>
            </a:r>
          </a:p>
          <a:p>
            <a:r>
              <a:rPr lang="cs-CZ" dirty="0"/>
              <a:t>8 Bítov</a:t>
            </a:r>
          </a:p>
          <a:p>
            <a:r>
              <a:rPr lang="cs-CZ" dirty="0"/>
              <a:t>9 Dolní Cerekev I a VIII</a:t>
            </a:r>
          </a:p>
          <a:p>
            <a:r>
              <a:rPr lang="cs-CZ" dirty="0"/>
              <a:t>10 Kostelec u Jihlavy</a:t>
            </a:r>
          </a:p>
          <a:p>
            <a:r>
              <a:rPr lang="cs-CZ" dirty="0"/>
              <a:t> 11 Příbor</a:t>
            </a:r>
          </a:p>
          <a:p>
            <a:endParaRPr lang="cs-CZ" dirty="0"/>
          </a:p>
          <a:p>
            <a:r>
              <a:rPr lang="cs-CZ" dirty="0"/>
              <a:t>(Oliva AMM 2018)</a:t>
            </a:r>
          </a:p>
        </p:txBody>
      </p:sp>
    </p:spTree>
    <p:extLst>
      <p:ext uri="{BB962C8B-B14F-4D97-AF65-F5344CB8AC3E}">
        <p14:creationId xmlns:p14="http://schemas.microsoft.com/office/powerpoint/2010/main" val="127458874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Zástupný symbol pro obsah 3"/>
          <p:cNvPicPr>
            <a:picLocks noGrp="1"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560" y="387926"/>
            <a:ext cx="4961828" cy="5403274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1233055" y="6345382"/>
            <a:ext cx="41474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–  </a:t>
            </a:r>
            <a:r>
              <a:rPr lang="cs-CZ" b="1" dirty="0"/>
              <a:t>Poříčí u Strakonic:  zahloubené objekty.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24255" y="572628"/>
            <a:ext cx="3894359" cy="5700211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7501768" y="6272839"/>
            <a:ext cx="30591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err="1"/>
              <a:t>Mezoliticke</a:t>
            </a:r>
            <a:r>
              <a:rPr lang="cs-CZ" b="1" dirty="0"/>
              <a:t> stanice u </a:t>
            </a:r>
            <a:r>
              <a:rPr lang="cs-CZ" b="1" dirty="0" err="1"/>
              <a:t>Smolina</a:t>
            </a:r>
            <a:r>
              <a:rPr lang="cs-CZ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6558972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7019" y="429489"/>
            <a:ext cx="3837708" cy="5210505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734291" y="5744942"/>
            <a:ext cx="57634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err="1"/>
              <a:t>Smolín</a:t>
            </a:r>
            <a:r>
              <a:rPr lang="cs-CZ" b="1" dirty="0"/>
              <a:t> I</a:t>
            </a:r>
            <a:r>
              <a:rPr lang="cs-CZ" dirty="0"/>
              <a:t>:  1 silicit z krakovské jury, 2–4 jurský silicit typu čokoláda ze </a:t>
            </a:r>
            <a:r>
              <a:rPr lang="cs-CZ" dirty="0" err="1"/>
              <a:t>Svatokřižských</a:t>
            </a:r>
            <a:r>
              <a:rPr lang="cs-CZ" dirty="0"/>
              <a:t> hor, 5–11 radiolarit typu </a:t>
            </a:r>
            <a:r>
              <a:rPr lang="cs-CZ" dirty="0" err="1"/>
              <a:t>Szentgal</a:t>
            </a:r>
            <a:r>
              <a:rPr lang="cs-CZ" dirty="0"/>
              <a:t>, 12 </a:t>
            </a:r>
            <a:r>
              <a:rPr lang="cs-CZ" dirty="0" err="1"/>
              <a:t>subvulkanit</a:t>
            </a:r>
            <a:r>
              <a:rPr lang="cs-CZ" dirty="0"/>
              <a:t>  typu </a:t>
            </a:r>
            <a:r>
              <a:rPr lang="cs-CZ" dirty="0" err="1"/>
              <a:t>Lasenice</a:t>
            </a:r>
            <a:r>
              <a:rPr lang="cs-CZ" dirty="0"/>
              <a:t>, 13–14 obsidián.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04592" y="540328"/>
            <a:ext cx="2378497" cy="2563918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2610" y="3276942"/>
            <a:ext cx="3362459" cy="2485689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6756803" y="5762631"/>
            <a:ext cx="52286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Krumlovský les: </a:t>
            </a:r>
            <a:r>
              <a:rPr lang="cs-CZ" dirty="0" err="1"/>
              <a:t>staromezolitická</a:t>
            </a:r>
            <a:r>
              <a:rPr lang="cs-CZ" dirty="0"/>
              <a:t> těžní jáma překrytá haldou ze starší doby bronzové.</a:t>
            </a:r>
          </a:p>
        </p:txBody>
      </p:sp>
    </p:spTree>
    <p:extLst>
      <p:ext uri="{BB962C8B-B14F-4D97-AF65-F5344CB8AC3E}">
        <p14:creationId xmlns:p14="http://schemas.microsoft.com/office/powerpoint/2010/main" val="30649734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1992313" y="0"/>
            <a:ext cx="8229600" cy="1143000"/>
          </a:xfrm>
        </p:spPr>
        <p:txBody>
          <a:bodyPr/>
          <a:lstStyle/>
          <a:p>
            <a:r>
              <a:rPr lang="cs-CZ" altLang="cs-CZ" sz="3200" b="1" dirty="0"/>
              <a:t>                         </a:t>
            </a:r>
            <a:r>
              <a:rPr lang="cs-CZ" altLang="cs-CZ" sz="3200" b="1" dirty="0">
                <a:solidFill>
                  <a:srgbClr val="FF0000"/>
                </a:solidFill>
              </a:rPr>
              <a:t>Přírodní prostředí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40327" y="1377084"/>
            <a:ext cx="11651673" cy="5661025"/>
          </a:xfrm>
        </p:spPr>
        <p:txBody>
          <a:bodyPr>
            <a:normAutofit fontScale="25000" lnSpcReduction="20000"/>
          </a:bodyPr>
          <a:lstStyle/>
          <a:p>
            <a:pPr>
              <a:lnSpc>
                <a:spcPct val="80000"/>
              </a:lnSpc>
            </a:pPr>
            <a:r>
              <a:rPr lang="cs-CZ" altLang="cs-CZ" sz="8000" b="1" dirty="0">
                <a:solidFill>
                  <a:srgbClr val="FF0000"/>
                </a:solidFill>
              </a:rPr>
              <a:t>Geologická</a:t>
            </a:r>
            <a:r>
              <a:rPr lang="cs-CZ" altLang="cs-CZ" sz="8000" b="1" dirty="0"/>
              <a:t> </a:t>
            </a:r>
            <a:r>
              <a:rPr lang="cs-CZ" altLang="cs-CZ" sz="8000" b="1" dirty="0">
                <a:solidFill>
                  <a:srgbClr val="FF0000"/>
                </a:solidFill>
              </a:rPr>
              <a:t>periodizace </a:t>
            </a:r>
            <a:r>
              <a:rPr lang="cs-CZ" altLang="cs-CZ" sz="8000" b="1" dirty="0"/>
              <a:t> </a:t>
            </a:r>
            <a:r>
              <a:rPr lang="cs-CZ" altLang="cs-CZ" sz="8000" dirty="0"/>
              <a:t>– </a:t>
            </a:r>
            <a:r>
              <a:rPr lang="cs-CZ" altLang="cs-CZ" sz="8000" b="1" dirty="0"/>
              <a:t> </a:t>
            </a:r>
            <a:r>
              <a:rPr lang="cs-CZ" altLang="cs-CZ" sz="8000" dirty="0"/>
              <a:t>počátky antropogeneze:   závěr </a:t>
            </a:r>
            <a:r>
              <a:rPr lang="cs-CZ" altLang="cs-CZ" sz="8000" b="1" dirty="0"/>
              <a:t>třetihor (terciér:  53 - 1,8 mil.)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8000" dirty="0"/>
              <a:t>                                                 –  rozkvět:    </a:t>
            </a:r>
            <a:r>
              <a:rPr lang="cs-CZ" altLang="cs-CZ" sz="8000" b="1" dirty="0"/>
              <a:t>čtvrtohory (kvartér, </a:t>
            </a:r>
            <a:r>
              <a:rPr lang="cs-CZ" altLang="cs-CZ" sz="8000" dirty="0"/>
              <a:t>starší fáze </a:t>
            </a:r>
            <a:r>
              <a:rPr lang="cs-CZ" altLang="cs-CZ" sz="8000" b="1" dirty="0"/>
              <a:t>pleistocén: 1,8 - 10 tis.)</a:t>
            </a:r>
            <a:r>
              <a:rPr lang="cs-CZ" altLang="cs-CZ" sz="8000" dirty="0"/>
              <a:t> </a:t>
            </a:r>
          </a:p>
          <a:p>
            <a:pPr>
              <a:lnSpc>
                <a:spcPct val="80000"/>
              </a:lnSpc>
              <a:buFontTx/>
              <a:buNone/>
            </a:pPr>
            <a:endParaRPr lang="cs-CZ" altLang="cs-CZ" sz="8000" dirty="0"/>
          </a:p>
          <a:p>
            <a:pPr>
              <a:lnSpc>
                <a:spcPct val="80000"/>
              </a:lnSpc>
            </a:pPr>
            <a:r>
              <a:rPr lang="cs-CZ" altLang="cs-CZ" sz="8000" b="1" dirty="0">
                <a:solidFill>
                  <a:srgbClr val="FF0000"/>
                </a:solidFill>
              </a:rPr>
              <a:t>Klima  </a:t>
            </a:r>
            <a:r>
              <a:rPr lang="cs-CZ" altLang="cs-CZ" sz="8000" b="1" dirty="0"/>
              <a:t> </a:t>
            </a:r>
            <a:r>
              <a:rPr lang="cs-CZ" altLang="cs-CZ" sz="8000" dirty="0"/>
              <a:t>–</a:t>
            </a:r>
            <a:r>
              <a:rPr lang="cs-CZ" altLang="cs-CZ" sz="8000" b="1" dirty="0"/>
              <a:t>   </a:t>
            </a:r>
            <a:r>
              <a:rPr lang="cs-CZ" altLang="cs-CZ" sz="8000" dirty="0"/>
              <a:t>střídání teplých a chladných výkyvů:   doby ledové a meziledové:  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cs-CZ" altLang="cs-CZ" sz="8000" dirty="0"/>
              <a:t>                       </a:t>
            </a:r>
            <a:r>
              <a:rPr lang="cs-CZ" altLang="cs-CZ" sz="8000" b="1" dirty="0"/>
              <a:t>chladné výkyvy: </a:t>
            </a:r>
            <a:r>
              <a:rPr lang="cs-CZ" altLang="cs-CZ" sz="8000" dirty="0"/>
              <a:t>   </a:t>
            </a:r>
            <a:r>
              <a:rPr lang="cs-CZ" altLang="cs-CZ" sz="8000" b="1" dirty="0"/>
              <a:t>glaciály   </a:t>
            </a:r>
            <a:r>
              <a:rPr lang="cs-CZ" altLang="cs-CZ" sz="8000" dirty="0"/>
              <a:t>–</a:t>
            </a:r>
            <a:r>
              <a:rPr lang="cs-CZ" altLang="cs-CZ" sz="8000" b="1" dirty="0"/>
              <a:t>   </a:t>
            </a:r>
            <a:r>
              <a:rPr lang="cs-CZ" altLang="cs-CZ" sz="8000" dirty="0"/>
              <a:t>vznik spraší (horniny  rozrušovány mrazem a větrem)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8000" dirty="0"/>
              <a:t>                       </a:t>
            </a:r>
            <a:r>
              <a:rPr lang="cs-CZ" altLang="cs-CZ" sz="8000" b="1" dirty="0"/>
              <a:t>teplé výkyvy:    interglaciály   </a:t>
            </a:r>
            <a:r>
              <a:rPr lang="cs-CZ" altLang="cs-CZ" sz="8000" dirty="0"/>
              <a:t>–</a:t>
            </a:r>
            <a:r>
              <a:rPr lang="cs-CZ" altLang="cs-CZ" sz="8000" b="1" dirty="0"/>
              <a:t> </a:t>
            </a:r>
            <a:r>
              <a:rPr lang="cs-CZ" altLang="cs-CZ" sz="8000" dirty="0"/>
              <a:t> usazování tmavých půd s obsahem humusu (růst vegetace) </a:t>
            </a:r>
          </a:p>
          <a:p>
            <a:pPr>
              <a:lnSpc>
                <a:spcPct val="80000"/>
              </a:lnSpc>
              <a:buFontTx/>
              <a:buNone/>
            </a:pPr>
            <a:endParaRPr lang="cs-CZ" altLang="cs-CZ" sz="8000" dirty="0"/>
          </a:p>
          <a:p>
            <a:pPr marL="0" indent="0">
              <a:lnSpc>
                <a:spcPct val="80000"/>
              </a:lnSpc>
              <a:buNone/>
            </a:pPr>
            <a:r>
              <a:rPr lang="cs-CZ" altLang="cs-CZ" sz="8000" dirty="0"/>
              <a:t>                          klimatické oscilace (výkyvy):   </a:t>
            </a:r>
            <a:r>
              <a:rPr lang="cs-CZ" altLang="cs-CZ" sz="8000" b="1" dirty="0" err="1"/>
              <a:t>pleniglaciál</a:t>
            </a:r>
            <a:r>
              <a:rPr lang="cs-CZ" altLang="cs-CZ" sz="8000" dirty="0"/>
              <a:t> – nejvýraznější pokles teplot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8000" dirty="0"/>
              <a:t>                                                                                </a:t>
            </a:r>
            <a:r>
              <a:rPr lang="cs-CZ" altLang="cs-CZ" sz="8000" b="1" dirty="0" err="1"/>
              <a:t>stadiál</a:t>
            </a:r>
            <a:r>
              <a:rPr lang="cs-CZ" altLang="cs-CZ" sz="8000" b="1" dirty="0"/>
              <a:t> </a:t>
            </a:r>
            <a:r>
              <a:rPr lang="cs-CZ" altLang="cs-CZ" sz="8000" dirty="0"/>
              <a:t>– chladný výkyv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8000" dirty="0"/>
              <a:t>                                                                                </a:t>
            </a:r>
            <a:r>
              <a:rPr lang="cs-CZ" altLang="cs-CZ" sz="8000" b="1" dirty="0" err="1"/>
              <a:t>interpleniglaciály</a:t>
            </a:r>
            <a:r>
              <a:rPr lang="cs-CZ" altLang="cs-CZ" sz="8000" b="1" dirty="0"/>
              <a:t> a interstadiály</a:t>
            </a:r>
            <a:r>
              <a:rPr lang="cs-CZ" altLang="cs-CZ" sz="8000" dirty="0"/>
              <a:t> – teplejší výkyvy v rámci glaciálu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8000" dirty="0"/>
              <a:t>       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cs-CZ" altLang="cs-CZ" sz="8000" dirty="0"/>
              <a:t>                           počasí:    </a:t>
            </a:r>
            <a:r>
              <a:rPr lang="cs-CZ" altLang="cs-CZ" sz="8000" b="1" dirty="0"/>
              <a:t>aridní   </a:t>
            </a:r>
            <a:r>
              <a:rPr lang="cs-CZ" altLang="cs-CZ" sz="8000" dirty="0"/>
              <a:t>–   chladné a suché  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cs-CZ" altLang="cs-CZ" sz="8000" dirty="0"/>
              <a:t>                                            </a:t>
            </a:r>
            <a:r>
              <a:rPr lang="cs-CZ" altLang="cs-CZ" sz="8000" b="1" dirty="0"/>
              <a:t>humidní   </a:t>
            </a:r>
            <a:r>
              <a:rPr lang="cs-CZ" altLang="cs-CZ" sz="8000" dirty="0"/>
              <a:t>–</a:t>
            </a:r>
            <a:r>
              <a:rPr lang="cs-CZ" altLang="cs-CZ" sz="8000" b="1" dirty="0"/>
              <a:t>   </a:t>
            </a:r>
            <a:r>
              <a:rPr lang="cs-CZ" altLang="cs-CZ" sz="8000" dirty="0"/>
              <a:t>teplé vlhké </a:t>
            </a:r>
          </a:p>
          <a:p>
            <a:pPr marL="0" indent="0">
              <a:lnSpc>
                <a:spcPct val="80000"/>
              </a:lnSpc>
              <a:buNone/>
            </a:pPr>
            <a:endParaRPr lang="cs-CZ" altLang="cs-CZ" sz="8000" dirty="0"/>
          </a:p>
          <a:p>
            <a:pPr>
              <a:lnSpc>
                <a:spcPct val="80000"/>
              </a:lnSpc>
            </a:pPr>
            <a:r>
              <a:rPr lang="cs-CZ" altLang="cs-CZ" sz="8000" b="1" dirty="0">
                <a:solidFill>
                  <a:srgbClr val="FF0000"/>
                </a:solidFill>
              </a:rPr>
              <a:t>Zalednění</a:t>
            </a:r>
            <a:r>
              <a:rPr lang="cs-CZ" altLang="cs-CZ" sz="8000" dirty="0"/>
              <a:t>  –  rekonstrukce rozsahu:  a)  terénní projevy:  morény, kary, ledovcová jezera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cs-CZ" altLang="cs-CZ" sz="8000" dirty="0"/>
              <a:t>                                                                      b)  geologické a půdní jevy:   sprašové profily:   Dolní Věstonice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cs-CZ" altLang="cs-CZ" sz="8000" dirty="0"/>
              <a:t>                                                                                                                                                           Červený kopec v Brně</a:t>
            </a:r>
          </a:p>
          <a:p>
            <a:pPr marL="0" indent="0">
              <a:lnSpc>
                <a:spcPct val="80000"/>
              </a:lnSpc>
              <a:buNone/>
            </a:pPr>
            <a:endParaRPr lang="cs-CZ" altLang="cs-CZ" sz="8000" dirty="0"/>
          </a:p>
          <a:p>
            <a:pPr>
              <a:lnSpc>
                <a:spcPct val="80000"/>
              </a:lnSpc>
            </a:pPr>
            <a:endParaRPr lang="cs-CZ" altLang="cs-CZ" sz="8000" dirty="0"/>
          </a:p>
          <a:p>
            <a:pPr>
              <a:lnSpc>
                <a:spcPct val="80000"/>
              </a:lnSpc>
              <a:buFontTx/>
              <a:buNone/>
            </a:pPr>
            <a:endParaRPr lang="cs-CZ" altLang="cs-CZ" sz="8000" dirty="0"/>
          </a:p>
          <a:p>
            <a:pPr>
              <a:lnSpc>
                <a:spcPct val="80000"/>
              </a:lnSpc>
              <a:buFontTx/>
              <a:buNone/>
            </a:pPr>
            <a:endParaRPr lang="cs-CZ" altLang="cs-CZ" sz="8000" dirty="0"/>
          </a:p>
          <a:p>
            <a:pPr>
              <a:lnSpc>
                <a:spcPct val="80000"/>
              </a:lnSpc>
              <a:buFontTx/>
              <a:buNone/>
            </a:pPr>
            <a:endParaRPr lang="cs-CZ" altLang="cs-CZ" sz="1800" dirty="0"/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1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1901528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4907" y="172792"/>
            <a:ext cx="8902185" cy="5324559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1047964" y="5616695"/>
            <a:ext cx="107262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/>
              <a:t>                                             Krumlovský les, výzkum Martin Oliva z Ústavu Antropos MZM v Brně</a:t>
            </a:r>
          </a:p>
          <a:p>
            <a:pPr marL="0" indent="0">
              <a:buNone/>
            </a:pPr>
            <a:r>
              <a:rPr lang="pl-PL" sz="1800" dirty="0"/>
              <a:t>            –   těžní jímy s doklady zpracování místnich rohovců nevalné kvality:  od paleolitu do doby bronzové </a:t>
            </a:r>
          </a:p>
          <a:p>
            <a:pPr marL="0" indent="0">
              <a:buNone/>
            </a:pPr>
            <a:r>
              <a:rPr lang="pl-PL"/>
              <a:t>            </a:t>
            </a:r>
            <a:r>
              <a:rPr lang="pl-PL" sz="1800"/>
              <a:t>–   důvody sociální:  tradice posvátné těžby v sakrální krajině, kontakt s podzemní sférou předků  </a:t>
            </a:r>
            <a:endParaRPr lang="pl-PL" sz="1800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681726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1894001" y="0"/>
            <a:ext cx="8344592" cy="924674"/>
          </a:xfrm>
        </p:spPr>
        <p:txBody>
          <a:bodyPr/>
          <a:lstStyle/>
          <a:p>
            <a:r>
              <a:rPr lang="cs-CZ" altLang="cs-CZ" sz="2800" b="1" dirty="0"/>
              <a:t>                                </a:t>
            </a:r>
            <a:r>
              <a:rPr lang="cs-CZ" altLang="cs-CZ" sz="2800" b="1" dirty="0">
                <a:solidFill>
                  <a:srgbClr val="FF0000"/>
                </a:solidFill>
              </a:rPr>
              <a:t>Geologická periodizace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945" y="924674"/>
            <a:ext cx="7800109" cy="5933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4777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52714" y="0"/>
            <a:ext cx="10515600" cy="1325563"/>
          </a:xfrm>
        </p:spPr>
        <p:txBody>
          <a:bodyPr>
            <a:normAutofit/>
          </a:bodyPr>
          <a:lstStyle/>
          <a:p>
            <a:r>
              <a:rPr lang="cs-CZ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Období lovecko-sběračské   </a:t>
            </a:r>
            <a:br>
              <a:rPr lang="cs-CZ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</a:t>
            </a:r>
            <a:r>
              <a:rPr lang="cs-CZ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(paleolit až mezolit)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74073" y="1416752"/>
            <a:ext cx="11817927" cy="5409066"/>
          </a:xfrm>
        </p:spPr>
        <p:txBody>
          <a:bodyPr>
            <a:normAutofit fontScale="92500" lnSpcReduction="20000"/>
          </a:bodyPr>
          <a:lstStyle/>
          <a:p>
            <a:r>
              <a:rPr lang="cs-CZ" sz="2000" b="1" dirty="0"/>
              <a:t>Nejstarší etapa lidských dějin ve starším úseku čtvrtohor (pleistocénu): </a:t>
            </a:r>
          </a:p>
          <a:p>
            <a:pPr marL="0" indent="0">
              <a:buNone/>
            </a:pPr>
            <a:r>
              <a:rPr lang="cs-CZ" sz="2000" dirty="0"/>
              <a:t>    –  </a:t>
            </a:r>
            <a:r>
              <a:rPr lang="cs-CZ" sz="2000" b="1" dirty="0">
                <a:solidFill>
                  <a:srgbClr val="FF0000"/>
                </a:solidFill>
              </a:rPr>
              <a:t>Adaptabilita:</a:t>
            </a:r>
            <a:r>
              <a:rPr lang="cs-CZ" sz="2000" b="1" dirty="0"/>
              <a:t>  </a:t>
            </a:r>
            <a:r>
              <a:rPr lang="cs-CZ" sz="2000" dirty="0"/>
              <a:t>prvotní formy člověka:  homo </a:t>
            </a:r>
            <a:r>
              <a:rPr lang="cs-CZ" sz="2000" dirty="0" err="1"/>
              <a:t>erectus</a:t>
            </a:r>
            <a:r>
              <a:rPr lang="cs-CZ" sz="2000" dirty="0"/>
              <a:t>, h. sapiens </a:t>
            </a:r>
            <a:r>
              <a:rPr lang="cs-CZ" sz="2000" dirty="0" err="1"/>
              <a:t>neandrthalensis</a:t>
            </a:r>
            <a:r>
              <a:rPr lang="cs-CZ" sz="2000" dirty="0"/>
              <a:t>, h. sapiens </a:t>
            </a:r>
          </a:p>
          <a:p>
            <a:pPr marL="0" indent="0">
              <a:buNone/>
            </a:pPr>
            <a:r>
              <a:rPr lang="cs-CZ" sz="2000" dirty="0"/>
              <a:t>    –  </a:t>
            </a:r>
            <a:r>
              <a:rPr lang="cs-CZ" sz="2000" b="1" dirty="0">
                <a:solidFill>
                  <a:srgbClr val="FF0000"/>
                </a:solidFill>
              </a:rPr>
              <a:t>Změny:</a:t>
            </a:r>
            <a:r>
              <a:rPr lang="cs-CZ" sz="2000" dirty="0"/>
              <a:t>   a) klimatu   –    výkyvy teploty a vlhkosti ovlivněné intenzitou slunečního záření </a:t>
            </a:r>
          </a:p>
          <a:p>
            <a:pPr marL="0" indent="0">
              <a:buNone/>
            </a:pPr>
            <a:r>
              <a:rPr lang="cs-CZ" sz="2000" dirty="0"/>
              <a:t>                                             –    zalednění v </a:t>
            </a:r>
            <a:r>
              <a:rPr lang="cs-CZ" sz="2000" dirty="0" err="1"/>
              <a:t>elsterském</a:t>
            </a:r>
            <a:r>
              <a:rPr lang="cs-CZ" sz="2000" dirty="0"/>
              <a:t> (0,5 mil.) a sálském (0.3 mil.) glaciálu sahalo k Bečvě </a:t>
            </a:r>
          </a:p>
          <a:p>
            <a:pPr marL="0" indent="0">
              <a:buNone/>
            </a:pPr>
            <a:r>
              <a:rPr lang="cs-CZ" sz="2000" dirty="0"/>
              <a:t>                                                   interglaciály (doby meziledové):   nejstarší osídlení před cca 200 tis. př. n. l.   </a:t>
            </a:r>
          </a:p>
          <a:p>
            <a:pPr marL="0" indent="0">
              <a:buNone/>
            </a:pPr>
            <a:r>
              <a:rPr lang="cs-CZ" sz="2000" dirty="0"/>
              <a:t>                         b) krajinný reliéf  –  pohyby pevninského ledovce </a:t>
            </a:r>
          </a:p>
          <a:p>
            <a:pPr marL="0" indent="0">
              <a:buNone/>
            </a:pPr>
            <a:r>
              <a:rPr lang="cs-CZ" sz="2000" dirty="0"/>
              <a:t>                         c) fauna a flóra</a:t>
            </a:r>
          </a:p>
          <a:p>
            <a:pPr marL="0" indent="0">
              <a:buNone/>
            </a:pPr>
            <a:endParaRPr lang="cs-CZ" sz="2000" dirty="0"/>
          </a:p>
          <a:p>
            <a:r>
              <a:rPr lang="cs-CZ" sz="2000" b="1" dirty="0">
                <a:solidFill>
                  <a:srgbClr val="FF0000"/>
                </a:solidFill>
              </a:rPr>
              <a:t>Způsoby získávání potravy lovecko-sběračských populací:</a:t>
            </a:r>
          </a:p>
          <a:p>
            <a:pPr marL="0" indent="0">
              <a:buNone/>
            </a:pPr>
            <a:r>
              <a:rPr lang="cs-CZ" sz="2000" dirty="0"/>
              <a:t>     –   </a:t>
            </a:r>
            <a:r>
              <a:rPr lang="cs-CZ" sz="2000" b="1" dirty="0"/>
              <a:t>starý a střední paleolit:   </a:t>
            </a:r>
            <a:r>
              <a:rPr lang="cs-CZ" sz="2000" b="1" dirty="0" err="1"/>
              <a:t>nekrofágie</a:t>
            </a:r>
            <a:r>
              <a:rPr lang="cs-CZ" sz="2000" dirty="0"/>
              <a:t> (</a:t>
            </a:r>
            <a:r>
              <a:rPr lang="cs-CZ" sz="2000" dirty="0" err="1"/>
              <a:t>mrchožroutství</a:t>
            </a:r>
            <a:r>
              <a:rPr lang="cs-CZ" sz="2000" dirty="0"/>
              <a:t>)</a:t>
            </a:r>
          </a:p>
          <a:p>
            <a:pPr marL="0" indent="0">
              <a:buNone/>
            </a:pPr>
            <a:r>
              <a:rPr lang="cs-CZ" sz="2000" b="1" dirty="0"/>
              <a:t>                                                        sběr </a:t>
            </a:r>
            <a:r>
              <a:rPr lang="cs-CZ" sz="2000" dirty="0"/>
              <a:t>(spíše na jihu)</a:t>
            </a:r>
          </a:p>
          <a:p>
            <a:pPr marL="0" indent="0">
              <a:buNone/>
            </a:pPr>
            <a:r>
              <a:rPr lang="cs-CZ" sz="2000" dirty="0"/>
              <a:t>                                                        </a:t>
            </a:r>
            <a:r>
              <a:rPr lang="cs-CZ" sz="2000" b="1" dirty="0"/>
              <a:t>lov </a:t>
            </a:r>
            <a:r>
              <a:rPr lang="cs-CZ" sz="2000" dirty="0"/>
              <a:t>(spíše na severu) – přechod k aktivnímu lovu před cca 600 tis. lety (pěstní klíny)</a:t>
            </a:r>
          </a:p>
          <a:p>
            <a:pPr marL="0" indent="0">
              <a:buNone/>
            </a:pPr>
            <a:r>
              <a:rPr lang="cs-CZ" sz="2000" b="1" dirty="0"/>
              <a:t>                                                                </a:t>
            </a:r>
            <a:r>
              <a:rPr lang="cs-CZ" sz="2000" dirty="0"/>
              <a:t>kořistnický (přisvojovací) charakter:  potraviny z okolního prostředí         </a:t>
            </a:r>
          </a:p>
          <a:p>
            <a:pPr marL="0" indent="0">
              <a:buNone/>
            </a:pPr>
            <a:r>
              <a:rPr lang="cs-CZ" sz="2000" dirty="0"/>
              <a:t>                                                                tlupa operovala v prostoru několika set km², po vyčerpání se přesunula                                                                </a:t>
            </a:r>
          </a:p>
          <a:p>
            <a:pPr marL="0" indent="0">
              <a:buNone/>
            </a:pPr>
            <a:r>
              <a:rPr lang="cs-CZ" sz="2000" dirty="0"/>
              <a:t>                                                                exploatace přírodního prostředí se měnila (lov a sběr přírodních produktů)</a:t>
            </a:r>
          </a:p>
          <a:p>
            <a:pPr marL="0" indent="0">
              <a:buNone/>
            </a:pPr>
            <a:r>
              <a:rPr lang="cs-CZ" sz="2000" dirty="0"/>
              <a:t>       –   </a:t>
            </a:r>
            <a:r>
              <a:rPr lang="cs-CZ" sz="2000" b="1" dirty="0"/>
              <a:t>mladý paleolit:</a:t>
            </a:r>
            <a:r>
              <a:rPr lang="cs-CZ" sz="2000" dirty="0"/>
              <a:t>   budování stálých tábořišť </a:t>
            </a:r>
          </a:p>
        </p:txBody>
      </p:sp>
    </p:spTree>
    <p:extLst>
      <p:ext uri="{BB962C8B-B14F-4D97-AF65-F5344CB8AC3E}">
        <p14:creationId xmlns:p14="http://schemas.microsoft.com/office/powerpoint/2010/main" val="11240463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199" y="176440"/>
            <a:ext cx="10515600" cy="1325563"/>
          </a:xfrm>
        </p:spPr>
        <p:txBody>
          <a:bodyPr>
            <a:normAutofit/>
          </a:bodyPr>
          <a:lstStyle/>
          <a:p>
            <a:r>
              <a:rPr lang="cs-CZ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Období lovecko-sběračské  </a:t>
            </a:r>
            <a:endParaRPr lang="cs-CZ" sz="32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48343" y="1393371"/>
            <a:ext cx="11843657" cy="5464628"/>
          </a:xfrm>
        </p:spPr>
        <p:txBody>
          <a:bodyPr>
            <a:normAutofit fontScale="70000" lnSpcReduction="20000"/>
          </a:bodyPr>
          <a:lstStyle/>
          <a:p>
            <a:r>
              <a:rPr lang="cs-CZ" b="1" dirty="0"/>
              <a:t>Studium sídelních strategií  </a:t>
            </a:r>
            <a:r>
              <a:rPr lang="cs-CZ" dirty="0"/>
              <a:t>–  vychází z předpokladu, že určitá místa jsou pro osídlení nebo lov </a:t>
            </a:r>
          </a:p>
          <a:p>
            <a:pPr marL="0" indent="0">
              <a:buNone/>
            </a:pPr>
            <a:r>
              <a:rPr lang="cs-CZ" dirty="0"/>
              <a:t>                                                           příhodnější než jiná, což je dáno řadou faktorů (klimatické, ekonomické aj.) </a:t>
            </a:r>
          </a:p>
          <a:p>
            <a:pPr marL="0" indent="0">
              <a:buNone/>
            </a:pPr>
            <a:r>
              <a:rPr lang="cs-CZ" dirty="0"/>
              <a:t>                                                      –  u lokalit rozlišujeme dvě základní fáze:</a:t>
            </a:r>
          </a:p>
          <a:p>
            <a:pPr marL="0" indent="0">
              <a:buNone/>
            </a:pPr>
            <a:r>
              <a:rPr lang="cs-CZ" dirty="0"/>
              <a:t>                                                          a)  agradační:  hromadění materiálu v průběhu osídlení</a:t>
            </a:r>
          </a:p>
          <a:p>
            <a:pPr marL="0" indent="0">
              <a:buNone/>
            </a:pPr>
            <a:r>
              <a:rPr lang="cs-CZ" dirty="0"/>
              <a:t>                                                          b) degradační:  ubývání materiálu po opuštění lokality </a:t>
            </a:r>
          </a:p>
          <a:p>
            <a:pPr marL="0" indent="0">
              <a:buNone/>
            </a:pPr>
            <a:endParaRPr lang="cs-CZ" b="1" dirty="0"/>
          </a:p>
          <a:p>
            <a:r>
              <a:rPr lang="cs-CZ" b="1" dirty="0"/>
              <a:t>Subsistenční strategie  </a:t>
            </a:r>
            <a:r>
              <a:rPr lang="cs-CZ" dirty="0"/>
              <a:t>–  chování lidí, které vede k přežití v daném prostředí: </a:t>
            </a:r>
          </a:p>
          <a:p>
            <a:pPr marL="0" indent="0">
              <a:buNone/>
            </a:pPr>
            <a:r>
              <a:rPr lang="cs-CZ" dirty="0"/>
              <a:t>                                                  a)  adaptace na klima (oheň, obydlí, oděv)</a:t>
            </a:r>
          </a:p>
          <a:p>
            <a:pPr marL="0" indent="0">
              <a:buNone/>
            </a:pPr>
            <a:r>
              <a:rPr lang="cs-CZ" dirty="0"/>
              <a:t>                                                  b)  získávání potravy (lov, sběr) </a:t>
            </a:r>
          </a:p>
          <a:p>
            <a:pPr marL="0" indent="0">
              <a:buNone/>
            </a:pPr>
            <a:r>
              <a:rPr lang="cs-CZ" b="1" dirty="0"/>
              <a:t> </a:t>
            </a:r>
          </a:p>
          <a:p>
            <a:r>
              <a:rPr lang="cs-CZ" b="1" dirty="0"/>
              <a:t>Doklady aktivního lovu:    1. nálezy zbraní  </a:t>
            </a:r>
            <a:r>
              <a:rPr lang="cs-CZ" dirty="0"/>
              <a:t>–  oštěpů 400.000 př.n.l. ( </a:t>
            </a:r>
            <a:r>
              <a:rPr lang="cs-CZ" dirty="0" err="1"/>
              <a:t>Schöningen</a:t>
            </a:r>
            <a:r>
              <a:rPr lang="cs-CZ" dirty="0"/>
              <a:t>, </a:t>
            </a:r>
            <a:r>
              <a:rPr lang="cs-CZ" dirty="0" err="1"/>
              <a:t>Lehringen</a:t>
            </a:r>
            <a:r>
              <a:rPr lang="cs-CZ" dirty="0"/>
              <a:t> a </a:t>
            </a:r>
            <a:r>
              <a:rPr lang="cs-CZ" dirty="0" err="1"/>
              <a:t>Clacton</a:t>
            </a:r>
            <a:r>
              <a:rPr lang="cs-CZ" dirty="0"/>
              <a:t>-on-</a:t>
            </a:r>
            <a:r>
              <a:rPr lang="cs-CZ" dirty="0" err="1"/>
              <a:t>Sea</a:t>
            </a:r>
            <a:r>
              <a:rPr lang="cs-CZ" dirty="0"/>
              <a:t>) </a:t>
            </a:r>
          </a:p>
          <a:p>
            <a:pPr marL="0" indent="0">
              <a:buNone/>
            </a:pPr>
            <a:r>
              <a:rPr lang="cs-CZ" dirty="0"/>
              <a:t>                                                                                  –  kamenný hrot v oslím obratli z oázy El </a:t>
            </a:r>
            <a:r>
              <a:rPr lang="cs-CZ" dirty="0" err="1"/>
              <a:t>Kowm</a:t>
            </a:r>
            <a:r>
              <a:rPr lang="cs-CZ" dirty="0"/>
              <a:t> v Sýrii </a:t>
            </a:r>
          </a:p>
          <a:p>
            <a:pPr marL="0" indent="0">
              <a:buNone/>
            </a:pPr>
            <a:r>
              <a:rPr lang="cs-CZ" b="1" dirty="0"/>
              <a:t>                                                    2. doklady aktivit  </a:t>
            </a:r>
            <a:r>
              <a:rPr lang="cs-CZ" sz="2900" dirty="0"/>
              <a:t>–  usměrňovací kameny (</a:t>
            </a:r>
            <a:r>
              <a:rPr lang="cs-CZ" sz="2900" dirty="0" err="1"/>
              <a:t>soldier</a:t>
            </a:r>
            <a:r>
              <a:rPr lang="cs-CZ" sz="2900" dirty="0"/>
              <a:t> </a:t>
            </a:r>
            <a:r>
              <a:rPr lang="cs-CZ" sz="2900" dirty="0" err="1"/>
              <a:t>rocks</a:t>
            </a:r>
            <a:r>
              <a:rPr lang="cs-CZ" sz="2900" dirty="0"/>
              <a:t>) </a:t>
            </a:r>
          </a:p>
          <a:p>
            <a:pPr marL="0" indent="0">
              <a:buNone/>
            </a:pPr>
            <a:r>
              <a:rPr lang="cs-CZ" sz="2900" dirty="0"/>
              <a:t>                                                                                      –   různá přehrazení nebo lovecké úkryty (</a:t>
            </a:r>
            <a:r>
              <a:rPr lang="cs-CZ" sz="2900" dirty="0" err="1"/>
              <a:t>hunting</a:t>
            </a:r>
            <a:r>
              <a:rPr lang="cs-CZ" sz="2900" dirty="0"/>
              <a:t> </a:t>
            </a:r>
            <a:r>
              <a:rPr lang="cs-CZ" sz="2900" dirty="0" err="1"/>
              <a:t>blinds</a:t>
            </a:r>
            <a:r>
              <a:rPr lang="cs-CZ" sz="2900" dirty="0"/>
              <a:t>) </a:t>
            </a:r>
          </a:p>
          <a:p>
            <a:pPr marL="0" indent="0">
              <a:buNone/>
            </a:pPr>
            <a:r>
              <a:rPr lang="cs-CZ" sz="2900" dirty="0"/>
              <a:t>                                                                                      –  místa zabíjení a zpracování zvěře (</a:t>
            </a:r>
            <a:r>
              <a:rPr lang="cs-CZ" sz="2900" dirty="0" err="1"/>
              <a:t>killing</a:t>
            </a:r>
            <a:r>
              <a:rPr lang="cs-CZ" sz="2900" dirty="0"/>
              <a:t> and </a:t>
            </a:r>
            <a:r>
              <a:rPr lang="cs-CZ" sz="2900" dirty="0" err="1"/>
              <a:t>butchering</a:t>
            </a:r>
            <a:r>
              <a:rPr lang="cs-CZ" sz="2900" dirty="0"/>
              <a:t> </a:t>
            </a:r>
            <a:r>
              <a:rPr lang="cs-CZ" sz="2900" dirty="0" err="1"/>
              <a:t>spots</a:t>
            </a:r>
            <a:r>
              <a:rPr lang="cs-CZ" sz="2900" dirty="0"/>
              <a:t>) </a:t>
            </a:r>
          </a:p>
          <a:p>
            <a:endParaRPr lang="cs-CZ" sz="2900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618401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085" y="0"/>
            <a:ext cx="10515600" cy="1325563"/>
          </a:xfrm>
        </p:spPr>
        <p:txBody>
          <a:bodyPr>
            <a:normAutofit/>
          </a:bodyPr>
          <a:lstStyle/>
          <a:p>
            <a:r>
              <a:rPr lang="cs-CZ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Technologie kamenné industrie </a:t>
            </a:r>
            <a:endParaRPr lang="cs-CZ" sz="32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35429" y="1088571"/>
            <a:ext cx="11654971" cy="5769429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cs-CZ" b="1" dirty="0">
                <a:solidFill>
                  <a:srgbClr val="FF0000"/>
                </a:solidFill>
              </a:rPr>
              <a:t>               </a:t>
            </a:r>
          </a:p>
          <a:p>
            <a:r>
              <a:rPr lang="cs-CZ" sz="2000" b="1" dirty="0">
                <a:solidFill>
                  <a:srgbClr val="FF0000"/>
                </a:solidFill>
              </a:rPr>
              <a:t>Starý a střední paleolit:</a:t>
            </a:r>
          </a:p>
          <a:p>
            <a:pPr marL="0" indent="0">
              <a:buNone/>
            </a:pPr>
            <a:r>
              <a:rPr lang="cs-CZ" sz="2000" dirty="0"/>
              <a:t>    –  valounové industrie (sekáče), pěstní klíny </a:t>
            </a:r>
          </a:p>
          <a:p>
            <a:pPr marL="0" indent="0">
              <a:buNone/>
            </a:pPr>
            <a:r>
              <a:rPr lang="cs-CZ" sz="2000" dirty="0"/>
              <a:t>    –  </a:t>
            </a:r>
            <a:r>
              <a:rPr lang="cs-CZ" sz="2000" dirty="0" err="1"/>
              <a:t>leso</a:t>
            </a:r>
            <a:r>
              <a:rPr lang="cs-CZ" sz="2000" dirty="0"/>
              <a:t>-tundra: lov velkých chladnomilných zvířat: mamut, srstnatý nosorožec, sob, kůň, </a:t>
            </a:r>
            <a:r>
              <a:rPr lang="cs-CZ" sz="2000" dirty="0" err="1"/>
              <a:t>prazubr</a:t>
            </a:r>
            <a:endParaRPr lang="cs-CZ" sz="2000" dirty="0"/>
          </a:p>
          <a:p>
            <a:pPr marL="0" indent="0">
              <a:buNone/>
            </a:pPr>
            <a:r>
              <a:rPr lang="cs-CZ" sz="2000" dirty="0"/>
              <a:t>    –  využívání ohně (400 tis. př.n.l. </a:t>
            </a:r>
            <a:r>
              <a:rPr lang="cs-CZ" sz="2000" dirty="0" err="1"/>
              <a:t>Chou-kou-tien</a:t>
            </a:r>
            <a:r>
              <a:rPr lang="cs-CZ" sz="2000" dirty="0"/>
              <a:t>, </a:t>
            </a:r>
            <a:r>
              <a:rPr lang="cs-CZ" sz="2000" dirty="0" err="1"/>
              <a:t>Bilzingsleben</a:t>
            </a:r>
            <a:r>
              <a:rPr lang="cs-CZ" sz="2000" dirty="0"/>
              <a:t>)</a:t>
            </a:r>
          </a:p>
          <a:p>
            <a:pPr marL="0" indent="0">
              <a:buNone/>
            </a:pPr>
            <a:endParaRPr lang="cs-CZ" dirty="0"/>
          </a:p>
          <a:p>
            <a:r>
              <a:rPr lang="cs-CZ" sz="2000" b="1" dirty="0">
                <a:solidFill>
                  <a:srgbClr val="FF0000"/>
                </a:solidFill>
              </a:rPr>
              <a:t>Mladý a pozdní paleolit:</a:t>
            </a:r>
          </a:p>
          <a:p>
            <a:pPr marL="0" indent="0">
              <a:buNone/>
            </a:pPr>
            <a:r>
              <a:rPr lang="cs-CZ" sz="2000" dirty="0"/>
              <a:t>    –   </a:t>
            </a:r>
            <a:r>
              <a:rPr lang="cs-CZ" sz="2000" dirty="0" err="1"/>
              <a:t>drobnotvaré</a:t>
            </a:r>
            <a:r>
              <a:rPr lang="cs-CZ" sz="2000" dirty="0"/>
              <a:t> kamenné nástroje, kostěné hroty, mamutovina: kopí, luk a šípy</a:t>
            </a:r>
          </a:p>
          <a:p>
            <a:pPr marL="0" indent="0">
              <a:buNone/>
            </a:pPr>
            <a:r>
              <a:rPr lang="cs-CZ" sz="2000" dirty="0"/>
              <a:t>    –   chladné klima spojeno s lovem velkých stádních býložravců: sobů, divokých koní, mamutů a srstnatých nosorožců, rybolov </a:t>
            </a:r>
          </a:p>
          <a:p>
            <a:pPr marL="0" indent="0">
              <a:buNone/>
            </a:pPr>
            <a:r>
              <a:rPr lang="cs-CZ" sz="2000" dirty="0"/>
              <a:t>    –   migrace stádní zvěře ovlivnila budování sídlišť v otevřené krajině v blízkosti vody (Dolní Věstonice, Předmostí)</a:t>
            </a:r>
          </a:p>
          <a:p>
            <a:pPr marL="0" indent="0">
              <a:buNone/>
            </a:pPr>
            <a:r>
              <a:rPr lang="cs-CZ" sz="2000" dirty="0"/>
              <a:t>    –   v mladším období oteplení:  lovili se nosorožci, bizoni, medvědi, sobi, koně, lišky, vlci, zajíci nebo ptáci a chytaly se ryby </a:t>
            </a:r>
          </a:p>
          <a:p>
            <a:pPr marL="0" indent="0">
              <a:buNone/>
            </a:pPr>
            <a:r>
              <a:rPr lang="cs-CZ" sz="2000" dirty="0"/>
              <a:t>    –   jeskyně osídlovány jen výjimečně </a:t>
            </a:r>
          </a:p>
          <a:p>
            <a:pPr marL="0" indent="0">
              <a:buNone/>
            </a:pPr>
            <a:endParaRPr lang="cs-CZ" sz="2000" dirty="0"/>
          </a:p>
          <a:p>
            <a:r>
              <a:rPr lang="cs-CZ" sz="2000" b="1" dirty="0">
                <a:solidFill>
                  <a:srgbClr val="FF0000"/>
                </a:solidFill>
              </a:rPr>
              <a:t>Mezolit:</a:t>
            </a:r>
          </a:p>
          <a:p>
            <a:pPr marL="0" indent="0">
              <a:buNone/>
            </a:pPr>
            <a:r>
              <a:rPr lang="cs-CZ" sz="2000" dirty="0"/>
              <a:t>   –  </a:t>
            </a:r>
            <a:r>
              <a:rPr lang="cs-CZ" sz="2000" dirty="0" err="1"/>
              <a:t>mikrolitizace</a:t>
            </a:r>
            <a:r>
              <a:rPr lang="cs-CZ" sz="2000" dirty="0"/>
              <a:t> nástrojů (hroty šípů?) z importovaného pazourku, využívány i lokální zdroje křemence či rohovce </a:t>
            </a:r>
          </a:p>
          <a:p>
            <a:pPr marL="0" indent="0">
              <a:buNone/>
            </a:pPr>
            <a:r>
              <a:rPr lang="cs-CZ" sz="2000" dirty="0"/>
              <a:t>   –  chladnomilnou stepní faunu vystřídaly nové druhy lesní zvěře: jeleni, srny, los, tur, divočák</a:t>
            </a:r>
          </a:p>
          <a:p>
            <a:pPr marL="0" indent="0">
              <a:buNone/>
            </a:pPr>
            <a:r>
              <a:rPr lang="cs-CZ" sz="2000" dirty="0"/>
              <a:t>   –  vlivem teplejšího klimatu osidlovány písčité polohy: sídliště na vyvýšených polohách s rozhledem do terénu </a:t>
            </a:r>
          </a:p>
          <a:p>
            <a:pPr marL="0" indent="0">
              <a:buNone/>
            </a:pPr>
            <a:r>
              <a:rPr lang="cs-CZ" sz="2000" dirty="0"/>
              <a:t>   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92" r="12692"/>
          <a:stretch/>
        </p:blipFill>
        <p:spPr>
          <a:xfrm>
            <a:off x="9265554" y="885371"/>
            <a:ext cx="2645232" cy="259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5097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406689"/>
            <a:ext cx="9286605" cy="1325563"/>
          </a:xfrm>
        </p:spPr>
        <p:txBody>
          <a:bodyPr/>
          <a:lstStyle/>
          <a:p>
            <a:r>
              <a:rPr lang="cs-CZ" altLang="cs-CZ" sz="3200" b="1" dirty="0"/>
              <a:t>    </a:t>
            </a:r>
            <a:r>
              <a:rPr lang="cs-CZ" altLang="cs-CZ" sz="3200" b="1" dirty="0">
                <a:solidFill>
                  <a:srgbClr val="FF0000"/>
                </a:solidFill>
              </a:rPr>
              <a:t>Základní koncepce názorů na vznik a vývoj člověka</a:t>
            </a:r>
            <a:br>
              <a:rPr lang="cs-CZ" altLang="cs-CZ" sz="3200" b="1" dirty="0">
                <a:solidFill>
                  <a:srgbClr val="FF0000"/>
                </a:solidFill>
              </a:rPr>
            </a:br>
            <a:endParaRPr lang="cs-CZ" altLang="cs-CZ" sz="3200" b="1" dirty="0">
              <a:solidFill>
                <a:srgbClr val="FF0000"/>
              </a:solidFill>
            </a:endParaRP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75863" y="1828800"/>
            <a:ext cx="11816137" cy="5161252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cs-CZ" altLang="cs-CZ" sz="2000" b="1" dirty="0">
                <a:solidFill>
                  <a:srgbClr val="FF0000"/>
                </a:solidFill>
              </a:rPr>
              <a:t>1. </a:t>
            </a:r>
            <a:r>
              <a:rPr lang="cs-CZ" altLang="cs-CZ" sz="2000" b="1" dirty="0" err="1">
                <a:solidFill>
                  <a:srgbClr val="FF0000"/>
                </a:solidFill>
              </a:rPr>
              <a:t>Monocentrický</a:t>
            </a:r>
            <a:r>
              <a:rPr lang="cs-CZ" altLang="cs-CZ" sz="2000" b="1" dirty="0">
                <a:solidFill>
                  <a:srgbClr val="FF0000"/>
                </a:solidFill>
              </a:rPr>
              <a:t> model</a:t>
            </a:r>
            <a:r>
              <a:rPr lang="cs-CZ" altLang="cs-CZ" sz="2000" dirty="0">
                <a:solidFill>
                  <a:srgbClr val="FF0000"/>
                </a:solidFill>
              </a:rPr>
              <a:t>: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1800" dirty="0"/>
              <a:t>    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1800" dirty="0"/>
              <a:t>     a)  </a:t>
            </a:r>
            <a:r>
              <a:rPr lang="cs-CZ" altLang="cs-CZ" sz="1800" b="1" dirty="0"/>
              <a:t>Teorie z Afriky (Out </a:t>
            </a:r>
            <a:r>
              <a:rPr lang="cs-CZ" altLang="cs-CZ" sz="1800" b="1" dirty="0" err="1"/>
              <a:t>of</a:t>
            </a:r>
            <a:r>
              <a:rPr lang="cs-CZ" altLang="cs-CZ" sz="1800" b="1" dirty="0"/>
              <a:t> </a:t>
            </a:r>
            <a:r>
              <a:rPr lang="cs-CZ" altLang="cs-CZ" sz="1800" b="1" dirty="0" err="1"/>
              <a:t>Africa</a:t>
            </a:r>
            <a:r>
              <a:rPr lang="cs-CZ" altLang="cs-CZ" sz="1800" b="1" dirty="0"/>
              <a:t>)   </a:t>
            </a:r>
            <a:r>
              <a:rPr lang="cs-CZ" altLang="cs-CZ" sz="1800" dirty="0"/>
              <a:t>–   člověk se vyvinul  v subsaharské Africe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1800" dirty="0"/>
              <a:t>                                                                  –   p</a:t>
            </a:r>
            <a:r>
              <a:rPr lang="cs-CZ" sz="1800" dirty="0"/>
              <a:t>řed 13. mil.:  předchůdcem člověka byl </a:t>
            </a: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orangutanům podobný lidoop,</a:t>
            </a:r>
          </a:p>
          <a:p>
            <a:pPr>
              <a:lnSpc>
                <a:spcPct val="80000"/>
              </a:lnSpc>
              <a:buNone/>
            </a:pPr>
            <a:r>
              <a:rPr lang="cs-CZ" altLang="cs-CZ" sz="1800" dirty="0"/>
              <a:t>                                                                                                 </a:t>
            </a: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žijící na území:  od jižní Afriky přes jižní Evropu po </a:t>
            </a:r>
            <a:r>
              <a:rPr kumimoji="0" lang="cs-CZ" altLang="cs-CZ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jv</a:t>
            </a: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. Asii</a:t>
            </a:r>
            <a:endParaRPr lang="cs-CZ" sz="1800" dirty="0"/>
          </a:p>
          <a:p>
            <a:pPr>
              <a:lnSpc>
                <a:spcPct val="80000"/>
              </a:lnSpc>
              <a:buFontTx/>
              <a:buNone/>
            </a:pPr>
            <a:endParaRPr lang="cs-CZ" altLang="cs-CZ" sz="1800" u="sng" dirty="0"/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1800" dirty="0"/>
              <a:t>     b)  </a:t>
            </a:r>
            <a:r>
              <a:rPr lang="cs-CZ" altLang="cs-CZ" sz="1800" b="1" dirty="0"/>
              <a:t>Teorie mitochondriální Evy   </a:t>
            </a:r>
            <a:r>
              <a:rPr lang="cs-CZ" altLang="cs-CZ" sz="1800" dirty="0"/>
              <a:t>–   dnešní člověk má původ v Africe (200 – 150 tis. př. n. l.):  skupinka žen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1800" dirty="0"/>
              <a:t>                                                              –   předchůdci mužů doložitelní do období 27 tis. let př. n. l.</a:t>
            </a:r>
          </a:p>
          <a:p>
            <a:pPr>
              <a:lnSpc>
                <a:spcPct val="80000"/>
              </a:lnSpc>
              <a:buFontTx/>
              <a:buNone/>
            </a:pPr>
            <a:endParaRPr lang="cs-CZ" altLang="cs-CZ" sz="1800" dirty="0"/>
          </a:p>
          <a:p>
            <a:pPr>
              <a:lnSpc>
                <a:spcPct val="80000"/>
              </a:lnSpc>
            </a:pPr>
            <a:r>
              <a:rPr lang="cs-CZ" altLang="cs-CZ" sz="2000" b="1" dirty="0">
                <a:solidFill>
                  <a:srgbClr val="FF0000"/>
                </a:solidFill>
              </a:rPr>
              <a:t>2.  Polycentrický model  </a:t>
            </a:r>
            <a:r>
              <a:rPr lang="cs-CZ" altLang="cs-CZ" sz="1800" dirty="0"/>
              <a:t>–</a:t>
            </a:r>
            <a:r>
              <a:rPr lang="cs-CZ" altLang="cs-CZ" sz="1800" b="1" dirty="0"/>
              <a:t>  </a:t>
            </a:r>
            <a:r>
              <a:rPr lang="cs-CZ" altLang="cs-CZ" sz="1800" dirty="0"/>
              <a:t>model regionální kontinuity</a:t>
            </a:r>
            <a:endParaRPr lang="cs-CZ" altLang="cs-CZ" sz="1800" u="sng" dirty="0"/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1800" dirty="0"/>
              <a:t>                                                               –   předpokládá vznik člověka na různých místech světa nezávisle na sobě: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1800" dirty="0"/>
              <a:t>                                                                    křížení způsobily migrace</a:t>
            </a:r>
          </a:p>
          <a:p>
            <a:pPr>
              <a:lnSpc>
                <a:spcPct val="80000"/>
              </a:lnSpc>
              <a:buFontTx/>
              <a:buNone/>
            </a:pPr>
            <a:endParaRPr lang="cs-CZ" altLang="cs-CZ" sz="1800" dirty="0"/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A4202932-0FC4-F1EF-22BB-389F26EC061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871" t="20225" r="40168" b="38127"/>
          <a:stretch/>
        </p:blipFill>
        <p:spPr>
          <a:xfrm>
            <a:off x="10124805" y="406689"/>
            <a:ext cx="1691332" cy="2089734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802696278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2117</TotalTime>
  <Words>5507</Words>
  <Application>Microsoft Office PowerPoint</Application>
  <PresentationFormat>Širokoúhlá obrazovka</PresentationFormat>
  <Paragraphs>572</Paragraphs>
  <Slides>40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40</vt:i4>
      </vt:variant>
    </vt:vector>
  </HeadingPairs>
  <TitlesOfParts>
    <vt:vector size="47" baseType="lpstr">
      <vt:lpstr>Arial</vt:lpstr>
      <vt:lpstr>Calibri</vt:lpstr>
      <vt:lpstr>Calibri Light</vt:lpstr>
      <vt:lpstr>MinionPro-Bold</vt:lpstr>
      <vt:lpstr>MinionPro-It</vt:lpstr>
      <vt:lpstr>MinionPro-Regular</vt:lpstr>
      <vt:lpstr>Motiv Office</vt:lpstr>
      <vt:lpstr>Základy archeologie </vt:lpstr>
      <vt:lpstr>                        Koncepce výkladu vzniku člověka </vt:lpstr>
      <vt:lpstr>Prezentace aplikace PowerPoint</vt:lpstr>
      <vt:lpstr>                         Přírodní prostředí</vt:lpstr>
      <vt:lpstr>                                Geologická periodizace</vt:lpstr>
      <vt:lpstr>                     Období lovecko-sběračské                                                (paleolit až mezolit) </vt:lpstr>
      <vt:lpstr>                    Období lovecko-sběračské  </vt:lpstr>
      <vt:lpstr>                 Technologie kamenné industrie </vt:lpstr>
      <vt:lpstr>    Základní koncepce názorů na vznik a vývoj člověka </vt:lpstr>
      <vt:lpstr>Prezentace aplikace PowerPoint</vt:lpstr>
      <vt:lpstr>Prezentace aplikace PowerPoint</vt:lpstr>
      <vt:lpstr>                          Předchůdci člověka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                                                                   Starý paleolit                </vt:lpstr>
      <vt:lpstr>Prezentace aplikace PowerPoint</vt:lpstr>
      <vt:lpstr>Prezentace aplikace PowerPoint</vt:lpstr>
      <vt:lpstr>Prezentace aplikace PowerPoint</vt:lpstr>
      <vt:lpstr>Prezentace aplikace PowerPoint</vt:lpstr>
      <vt:lpstr>                                                Střední paleolit                                        350/250 tis. –  40/35 tis. let př. n. l. </vt:lpstr>
      <vt:lpstr>Prezentace aplikace PowerPoint</vt:lpstr>
      <vt:lpstr>Prezentace aplikace PowerPoint</vt:lpstr>
      <vt:lpstr>Prezentace aplikace PowerPoint</vt:lpstr>
      <vt:lpstr>                                         Mladý paleolit  </vt:lpstr>
      <vt:lpstr>Prezentace aplikace PowerPoint</vt:lpstr>
      <vt:lpstr>Prezentace aplikace PowerPoint</vt:lpstr>
      <vt:lpstr>Prezentace aplikace PowerPoint</vt:lpstr>
      <vt:lpstr>Prezentace aplikace PowerPoint</vt:lpstr>
      <vt:lpstr>                                         Pozdní paleolit                                                                      12 – 10 tis. př. n. l.</vt:lpstr>
      <vt:lpstr>                                 Mezolit                                                        11640 – 7500 př. n. l.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Základy archeologie</dc:title>
  <dc:creator>Kuklova</dc:creator>
  <cp:lastModifiedBy>Markéta Tymonová</cp:lastModifiedBy>
  <cp:revision>103</cp:revision>
  <dcterms:created xsi:type="dcterms:W3CDTF">2021-01-30T11:24:55Z</dcterms:created>
  <dcterms:modified xsi:type="dcterms:W3CDTF">2023-03-29T12:45:43Z</dcterms:modified>
</cp:coreProperties>
</file>