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3"/>
  </p:notesMasterIdLst>
  <p:sldIdLst>
    <p:sldId id="256" r:id="rId2"/>
    <p:sldId id="257" r:id="rId3"/>
    <p:sldId id="258" r:id="rId4"/>
    <p:sldId id="287" r:id="rId5"/>
    <p:sldId id="260" r:id="rId6"/>
    <p:sldId id="261" r:id="rId7"/>
    <p:sldId id="259" r:id="rId8"/>
    <p:sldId id="272" r:id="rId9"/>
    <p:sldId id="263" r:id="rId10"/>
    <p:sldId id="262" r:id="rId11"/>
    <p:sldId id="265" r:id="rId12"/>
    <p:sldId id="280" r:id="rId13"/>
    <p:sldId id="266" r:id="rId14"/>
    <p:sldId id="281" r:id="rId15"/>
    <p:sldId id="270" r:id="rId16"/>
    <p:sldId id="275" r:id="rId17"/>
    <p:sldId id="274" r:id="rId18"/>
    <p:sldId id="286" r:id="rId19"/>
    <p:sldId id="289" r:id="rId20"/>
    <p:sldId id="290" r:id="rId21"/>
    <p:sldId id="334" r:id="rId22"/>
    <p:sldId id="333" r:id="rId23"/>
    <p:sldId id="293" r:id="rId24"/>
    <p:sldId id="291" r:id="rId25"/>
    <p:sldId id="292" r:id="rId26"/>
    <p:sldId id="294" r:id="rId27"/>
    <p:sldId id="295" r:id="rId28"/>
    <p:sldId id="298" r:id="rId29"/>
    <p:sldId id="296" r:id="rId30"/>
    <p:sldId id="299" r:id="rId31"/>
    <p:sldId id="300" r:id="rId32"/>
    <p:sldId id="301" r:id="rId33"/>
    <p:sldId id="302" r:id="rId34"/>
    <p:sldId id="303" r:id="rId35"/>
    <p:sldId id="304" r:id="rId36"/>
    <p:sldId id="305" r:id="rId37"/>
    <p:sldId id="308" r:id="rId38"/>
    <p:sldId id="309" r:id="rId39"/>
    <p:sldId id="310" r:id="rId40"/>
    <p:sldId id="311" r:id="rId41"/>
    <p:sldId id="313" r:id="rId42"/>
    <p:sldId id="314" r:id="rId43"/>
    <p:sldId id="315" r:id="rId44"/>
    <p:sldId id="318" r:id="rId45"/>
    <p:sldId id="320" r:id="rId46"/>
    <p:sldId id="322" r:id="rId47"/>
    <p:sldId id="323" r:id="rId48"/>
    <p:sldId id="324" r:id="rId49"/>
    <p:sldId id="325" r:id="rId50"/>
    <p:sldId id="328" r:id="rId51"/>
    <p:sldId id="329" r:id="rId52"/>
    <p:sldId id="330" r:id="rId53"/>
    <p:sldId id="331" r:id="rId54"/>
    <p:sldId id="332" r:id="rId55"/>
    <p:sldId id="338" r:id="rId56"/>
    <p:sldId id="335" r:id="rId57"/>
    <p:sldId id="336" r:id="rId58"/>
    <p:sldId id="337" r:id="rId59"/>
    <p:sldId id="339" r:id="rId60"/>
    <p:sldId id="340" r:id="rId61"/>
    <p:sldId id="342" r:id="rId62"/>
    <p:sldId id="345" r:id="rId63"/>
    <p:sldId id="346" r:id="rId64"/>
    <p:sldId id="348" r:id="rId65"/>
    <p:sldId id="351" r:id="rId66"/>
    <p:sldId id="353" r:id="rId67"/>
    <p:sldId id="356" r:id="rId68"/>
    <p:sldId id="357" r:id="rId69"/>
    <p:sldId id="359" r:id="rId70"/>
    <p:sldId id="361" r:id="rId71"/>
    <p:sldId id="364" r:id="rId72"/>
    <p:sldId id="365" r:id="rId73"/>
    <p:sldId id="366" r:id="rId74"/>
    <p:sldId id="368" r:id="rId75"/>
    <p:sldId id="369" r:id="rId76"/>
    <p:sldId id="370" r:id="rId77"/>
    <p:sldId id="372" r:id="rId78"/>
    <p:sldId id="374" r:id="rId79"/>
    <p:sldId id="376" r:id="rId80"/>
    <p:sldId id="377" r:id="rId81"/>
    <p:sldId id="378" r:id="rId82"/>
    <p:sldId id="408" r:id="rId83"/>
    <p:sldId id="380" r:id="rId84"/>
    <p:sldId id="382" r:id="rId85"/>
    <p:sldId id="383" r:id="rId86"/>
    <p:sldId id="390" r:id="rId87"/>
    <p:sldId id="409" r:id="rId88"/>
    <p:sldId id="393" r:id="rId89"/>
    <p:sldId id="399" r:id="rId90"/>
    <p:sldId id="403" r:id="rId91"/>
    <p:sldId id="404" r:id="rId9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D02367-10EC-4C2B-B68D-E3655E98558A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157E1A-4607-444B-ABBA-C34D0A3F10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4144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22D54-B877-4BDA-8634-2BA0C590BACF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3425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57E1A-4607-444B-ABBA-C34D0A3F1063}" type="slidenum">
              <a:rPr lang="cs-CZ" smtClean="0"/>
              <a:t>70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443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74D68-2F1E-43F7-8D23-014A30D9E6EC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134C8-B5F5-47B3-B32A-4E4B9A57D6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4870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74D68-2F1E-43F7-8D23-014A30D9E6EC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134C8-B5F5-47B3-B32A-4E4B9A57D6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7026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74D68-2F1E-43F7-8D23-014A30D9E6EC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134C8-B5F5-47B3-B32A-4E4B9A57D6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2491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74D68-2F1E-43F7-8D23-014A30D9E6EC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134C8-B5F5-47B3-B32A-4E4B9A57D6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5863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74D68-2F1E-43F7-8D23-014A30D9E6EC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134C8-B5F5-47B3-B32A-4E4B9A57D6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8195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74D68-2F1E-43F7-8D23-014A30D9E6EC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134C8-B5F5-47B3-B32A-4E4B9A57D6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3632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74D68-2F1E-43F7-8D23-014A30D9E6EC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134C8-B5F5-47B3-B32A-4E4B9A57D6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4199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74D68-2F1E-43F7-8D23-014A30D9E6EC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134C8-B5F5-47B3-B32A-4E4B9A57D6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8407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74D68-2F1E-43F7-8D23-014A30D9E6EC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134C8-B5F5-47B3-B32A-4E4B9A57D6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5131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74D68-2F1E-43F7-8D23-014A30D9E6EC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134C8-B5F5-47B3-B32A-4E4B9A57D6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5072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74D68-2F1E-43F7-8D23-014A30D9E6EC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134C8-B5F5-47B3-B32A-4E4B9A57D6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2695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74D68-2F1E-43F7-8D23-014A30D9E6EC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134C8-B5F5-47B3-B32A-4E4B9A57D6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6528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g"/><Relationship Id="rId4" Type="http://schemas.openxmlformats.org/officeDocument/2006/relationships/image" Target="../media/image76.e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Základy archeologie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7.   Mladší a pozdní doba kamenná, význam zemědělství a charakteristika, tzv. neolitická revoluce.</a:t>
            </a:r>
          </a:p>
        </p:txBody>
      </p:sp>
    </p:spTree>
    <p:extLst>
      <p:ext uri="{BB962C8B-B14F-4D97-AF65-F5344CB8AC3E}">
        <p14:creationId xmlns:p14="http://schemas.microsoft.com/office/powerpoint/2010/main" val="2772942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2" r="8073"/>
          <a:stretch/>
        </p:blipFill>
        <p:spPr>
          <a:xfrm>
            <a:off x="3759199" y="-42365"/>
            <a:ext cx="8432801" cy="6900365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4194629" y="167306"/>
            <a:ext cx="78667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FF00"/>
                </a:solidFill>
              </a:rPr>
              <a:t>                         </a:t>
            </a:r>
            <a:r>
              <a:rPr lang="cs-CZ" sz="3200" b="1" dirty="0" err="1">
                <a:solidFill>
                  <a:srgbClr val="FFFF00"/>
                </a:solidFill>
              </a:rPr>
              <a:t>Shubayqa</a:t>
            </a:r>
            <a:r>
              <a:rPr lang="cs-CZ" sz="3200" b="1" dirty="0">
                <a:solidFill>
                  <a:srgbClr val="FFFF00"/>
                </a:solidFill>
              </a:rPr>
              <a:t> v Jordánsku </a:t>
            </a:r>
          </a:p>
          <a:p>
            <a:r>
              <a:rPr lang="cs-CZ" sz="2400" b="1" dirty="0">
                <a:solidFill>
                  <a:srgbClr val="FFFF00"/>
                </a:solidFill>
              </a:rPr>
              <a:t>                         (14400 př. n. l. –  první „chléb“)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"/>
          <a:stretch/>
        </p:blipFill>
        <p:spPr>
          <a:xfrm>
            <a:off x="0" y="525672"/>
            <a:ext cx="3759199" cy="337093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2509"/>
            <a:ext cx="3770117" cy="228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88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36457" y="176439"/>
            <a:ext cx="6212115" cy="1325563"/>
          </a:xfrm>
        </p:spPr>
        <p:txBody>
          <a:bodyPr/>
          <a:lstStyle/>
          <a:p>
            <a:r>
              <a:rPr lang="cs-CZ" dirty="0"/>
              <a:t>                 </a:t>
            </a:r>
            <a:r>
              <a:rPr lang="cs-CZ" b="1" dirty="0">
                <a:solidFill>
                  <a:srgbClr val="FF0000"/>
                </a:solidFill>
              </a:rPr>
              <a:t>Špalda</a:t>
            </a:r>
            <a:br>
              <a:rPr lang="cs-CZ" b="1" dirty="0">
                <a:solidFill>
                  <a:srgbClr val="FF0000"/>
                </a:solidFill>
              </a:rPr>
            </a:br>
            <a:r>
              <a:rPr lang="cs-CZ" sz="2400" b="1" dirty="0">
                <a:solidFill>
                  <a:srgbClr val="FF0000"/>
                </a:solidFill>
              </a:rPr>
              <a:t>                              </a:t>
            </a:r>
            <a:r>
              <a:rPr lang="cs-CZ" sz="2400" b="1" dirty="0" err="1"/>
              <a:t>Triticum</a:t>
            </a:r>
            <a:r>
              <a:rPr lang="cs-CZ" sz="2400" b="1" dirty="0"/>
              <a:t> </a:t>
            </a:r>
            <a:r>
              <a:rPr lang="cs-CZ" sz="2400" b="1" dirty="0" err="1"/>
              <a:t>spelta</a:t>
            </a:r>
            <a:endParaRPr lang="cs-CZ" sz="2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1258" y="624113"/>
            <a:ext cx="4367051" cy="6052457"/>
          </a:xfrm>
        </p:spPr>
        <p:txBody>
          <a:bodyPr>
            <a:normAutofit fontScale="70000" lnSpcReduction="20000"/>
          </a:bodyPr>
          <a:lstStyle/>
          <a:p>
            <a:r>
              <a:rPr lang="cs-CZ" sz="3200" b="1" dirty="0"/>
              <a:t>Druh obilniny příbuzný pšenici.</a:t>
            </a:r>
          </a:p>
          <a:p>
            <a:pPr marL="0" indent="0">
              <a:buNone/>
            </a:pPr>
            <a:endParaRPr lang="cs-CZ" sz="3200" dirty="0"/>
          </a:p>
          <a:p>
            <a:r>
              <a:rPr lang="cs-CZ" sz="3200" dirty="0"/>
              <a:t>Nutriční hodnota (obsah živin): </a:t>
            </a:r>
          </a:p>
          <a:p>
            <a:pPr marL="0" indent="0">
              <a:buNone/>
            </a:pPr>
            <a:r>
              <a:rPr lang="cs-CZ" sz="3200" dirty="0"/>
              <a:t>    – ve 194 g je  246 kal.</a:t>
            </a:r>
          </a:p>
          <a:p>
            <a:endParaRPr lang="cs-CZ" dirty="0"/>
          </a:p>
          <a:p>
            <a:r>
              <a:rPr lang="cs-CZ" dirty="0"/>
              <a:t> Sacharidy (</a:t>
            </a:r>
            <a:r>
              <a:rPr lang="cs-CZ" dirty="0" err="1"/>
              <a:t>karbohydráty</a:t>
            </a:r>
            <a:r>
              <a:rPr lang="cs-CZ" dirty="0"/>
              <a:t>):  51 g</a:t>
            </a:r>
          </a:p>
          <a:p>
            <a:r>
              <a:rPr lang="cs-CZ" dirty="0"/>
              <a:t> Vláknina:  7,6 g</a:t>
            </a:r>
          </a:p>
          <a:p>
            <a:r>
              <a:rPr lang="cs-CZ" dirty="0"/>
              <a:t> Bílkoviny:  10,6 g</a:t>
            </a:r>
          </a:p>
          <a:p>
            <a:r>
              <a:rPr lang="cs-CZ" dirty="0"/>
              <a:t> Tuky:  1,7 g</a:t>
            </a:r>
          </a:p>
          <a:p>
            <a:r>
              <a:rPr lang="cs-CZ" dirty="0"/>
              <a:t> Mangan:  106%  (denní dávky)</a:t>
            </a:r>
          </a:p>
          <a:p>
            <a:r>
              <a:rPr lang="cs-CZ" dirty="0"/>
              <a:t> Fosfor:  29% </a:t>
            </a:r>
          </a:p>
          <a:p>
            <a:r>
              <a:rPr lang="cs-CZ" dirty="0"/>
              <a:t>Vitamin B3 (Niacin):  25% </a:t>
            </a:r>
          </a:p>
          <a:p>
            <a:r>
              <a:rPr lang="cs-CZ" dirty="0"/>
              <a:t>Hořčík:  24%</a:t>
            </a:r>
          </a:p>
          <a:p>
            <a:r>
              <a:rPr lang="cs-CZ" dirty="0"/>
              <a:t>Zinek:  22% </a:t>
            </a:r>
          </a:p>
          <a:p>
            <a:r>
              <a:rPr lang="cs-CZ" dirty="0"/>
              <a:t>Železo:  18% d</a:t>
            </a:r>
          </a:p>
          <a:p>
            <a:r>
              <a:rPr lang="cs-CZ" dirty="0"/>
              <a:t>Malé množství:  Ca, Se, vitamíny B1, </a:t>
            </a:r>
          </a:p>
          <a:p>
            <a:pPr marL="0" indent="0">
              <a:buNone/>
            </a:pPr>
            <a:r>
              <a:rPr lang="cs-CZ" dirty="0"/>
              <a:t>                                  B6, E, A</a:t>
            </a:r>
          </a:p>
          <a:p>
            <a:endParaRPr lang="cs-CZ" dirty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309" y="1825625"/>
            <a:ext cx="7563691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439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399" y="0"/>
            <a:ext cx="10515600" cy="1325563"/>
          </a:xfrm>
        </p:spPr>
        <p:txBody>
          <a:bodyPr/>
          <a:lstStyle/>
          <a:p>
            <a:r>
              <a:rPr lang="cs-CZ" dirty="0"/>
              <a:t>                      </a:t>
            </a:r>
            <a:r>
              <a:rPr lang="cs-CZ" sz="3200" b="1" dirty="0">
                <a:solidFill>
                  <a:srgbClr val="FF0000"/>
                </a:solidFill>
              </a:rPr>
              <a:t>Domestikace zvířat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95744" y="1108364"/>
            <a:ext cx="11152909" cy="5846618"/>
          </a:xfrm>
        </p:spPr>
        <p:txBody>
          <a:bodyPr>
            <a:normAutofit fontScale="62500" lnSpcReduction="20000"/>
          </a:bodyPr>
          <a:lstStyle/>
          <a:p>
            <a:endParaRPr lang="cs-CZ" b="1" dirty="0">
              <a:solidFill>
                <a:srgbClr val="FF0000"/>
              </a:solidFill>
            </a:endParaRPr>
          </a:p>
          <a:p>
            <a:r>
              <a:rPr lang="cs-CZ" b="1" dirty="0">
                <a:solidFill>
                  <a:srgbClr val="FF0000"/>
                </a:solidFill>
              </a:rPr>
              <a:t>Postup</a:t>
            </a:r>
            <a:r>
              <a:rPr lang="cs-CZ" dirty="0"/>
              <a:t>  –  domestikace probíhala v několika geograficky vzdálených centrech:</a:t>
            </a:r>
          </a:p>
          <a:p>
            <a:pPr marL="0" indent="0">
              <a:buNone/>
            </a:pPr>
            <a:r>
              <a:rPr lang="cs-CZ" dirty="0"/>
              <a:t>                        1.  </a:t>
            </a:r>
            <a:r>
              <a:rPr lang="cs-CZ" b="1" dirty="0"/>
              <a:t>Přední východ  </a:t>
            </a:r>
            <a:r>
              <a:rPr lang="cs-CZ" dirty="0"/>
              <a:t>–  domácí </a:t>
            </a:r>
            <a:r>
              <a:rPr lang="cs-CZ" dirty="0" err="1"/>
              <a:t>tauroidní</a:t>
            </a:r>
            <a:r>
              <a:rPr lang="cs-CZ" dirty="0"/>
              <a:t> skot, prase domácí, ovce a kozy</a:t>
            </a:r>
          </a:p>
          <a:p>
            <a:pPr marL="0" indent="0">
              <a:buNone/>
            </a:pPr>
            <a:r>
              <a:rPr lang="cs-CZ" dirty="0"/>
              <a:t>                        2.  </a:t>
            </a:r>
            <a:r>
              <a:rPr lang="cs-CZ" b="1" dirty="0"/>
              <a:t>Arabský poloostrov a sv. Afrika  </a:t>
            </a:r>
            <a:r>
              <a:rPr lang="cs-CZ" dirty="0"/>
              <a:t>–  velbloudi dromedáři </a:t>
            </a:r>
          </a:p>
          <a:p>
            <a:pPr marL="0" indent="0">
              <a:buNone/>
            </a:pPr>
            <a:r>
              <a:rPr lang="cs-CZ" dirty="0"/>
              <a:t>                        3.  </a:t>
            </a:r>
            <a:r>
              <a:rPr lang="cs-CZ" b="1" dirty="0" err="1"/>
              <a:t>Sev</a:t>
            </a:r>
            <a:r>
              <a:rPr lang="cs-CZ" b="1" dirty="0"/>
              <a:t>. Afrika   </a:t>
            </a:r>
            <a:r>
              <a:rPr lang="cs-CZ" dirty="0"/>
              <a:t>–  osel domácí, </a:t>
            </a:r>
            <a:r>
              <a:rPr lang="cs-CZ" dirty="0" err="1"/>
              <a:t>tauroidní</a:t>
            </a:r>
            <a:r>
              <a:rPr lang="cs-CZ" dirty="0"/>
              <a:t> skot, husa velká (i Evropa a husa labutí – Dálný východ</a:t>
            </a:r>
          </a:p>
          <a:p>
            <a:pPr marL="0" indent="0">
              <a:buNone/>
            </a:pPr>
            <a:r>
              <a:rPr lang="cs-CZ" dirty="0"/>
              <a:t>                        4.  </a:t>
            </a:r>
            <a:r>
              <a:rPr lang="cs-CZ" b="1" dirty="0"/>
              <a:t>Eurasie</a:t>
            </a:r>
            <a:r>
              <a:rPr lang="cs-CZ" dirty="0"/>
              <a:t>  –  ve stepích domestikován kůň</a:t>
            </a:r>
          </a:p>
          <a:p>
            <a:pPr marL="0" indent="0">
              <a:buNone/>
            </a:pPr>
            <a:r>
              <a:rPr lang="cs-CZ" dirty="0"/>
              <a:t>                        5.  </a:t>
            </a:r>
            <a:r>
              <a:rPr lang="cs-CZ" b="1" dirty="0"/>
              <a:t>Indie</a:t>
            </a:r>
            <a:r>
              <a:rPr lang="cs-CZ" dirty="0"/>
              <a:t>  – </a:t>
            </a:r>
            <a:r>
              <a:rPr lang="cs-CZ" dirty="0" err="1"/>
              <a:t>zeboidní</a:t>
            </a:r>
            <a:r>
              <a:rPr lang="cs-CZ" dirty="0"/>
              <a:t> skot (plemena zebu s hrbem typická pro subtropy a tropy) a buvol </a:t>
            </a:r>
          </a:p>
          <a:p>
            <a:pPr marL="0" indent="0">
              <a:buNone/>
            </a:pPr>
            <a:r>
              <a:rPr lang="cs-CZ" dirty="0"/>
              <a:t>                        6.  </a:t>
            </a:r>
            <a:r>
              <a:rPr lang="cs-CZ" b="1" dirty="0" err="1"/>
              <a:t>Jv</a:t>
            </a:r>
            <a:r>
              <a:rPr lang="cs-CZ" b="1" dirty="0"/>
              <a:t>. Asie  </a:t>
            </a:r>
            <a:r>
              <a:rPr lang="cs-CZ" dirty="0"/>
              <a:t>– kur domácí</a:t>
            </a:r>
          </a:p>
          <a:p>
            <a:pPr marL="0" indent="0">
              <a:buNone/>
            </a:pPr>
            <a:r>
              <a:rPr lang="cs-CZ" dirty="0"/>
              <a:t>                        7.  </a:t>
            </a:r>
            <a:r>
              <a:rPr lang="cs-CZ" b="1" dirty="0"/>
              <a:t>Pyrenejský poloostrov  </a:t>
            </a:r>
            <a:r>
              <a:rPr lang="cs-CZ" dirty="0"/>
              <a:t>–  králík </a:t>
            </a:r>
          </a:p>
          <a:p>
            <a:pPr marL="0" indent="0">
              <a:buNone/>
            </a:pPr>
            <a:r>
              <a:rPr lang="cs-CZ" dirty="0"/>
              <a:t>                        8.  </a:t>
            </a:r>
            <a:r>
              <a:rPr lang="cs-CZ" b="1" dirty="0"/>
              <a:t>Amerika</a:t>
            </a:r>
            <a:r>
              <a:rPr lang="cs-CZ" dirty="0"/>
              <a:t>  –  krocan a kachna pižmová</a:t>
            </a:r>
          </a:p>
          <a:p>
            <a:endParaRPr lang="cs-CZ" dirty="0"/>
          </a:p>
          <a:p>
            <a:r>
              <a:rPr lang="cs-CZ" b="1" dirty="0">
                <a:solidFill>
                  <a:srgbClr val="FF0000"/>
                </a:solidFill>
              </a:rPr>
              <a:t>Evropa</a:t>
            </a:r>
            <a:r>
              <a:rPr lang="cs-CZ" b="1" dirty="0"/>
              <a:t>  </a:t>
            </a:r>
            <a:r>
              <a:rPr lang="cs-CZ" dirty="0"/>
              <a:t>–  zdrojovou oblastí byl Př. východ:  oblast Úrodného půlměsíce od údolí Nilu po bývalou Mezopotámii </a:t>
            </a:r>
          </a:p>
          <a:p>
            <a:endParaRPr lang="cs-CZ" dirty="0"/>
          </a:p>
          <a:p>
            <a:r>
              <a:rPr lang="cs-CZ" b="1" dirty="0" err="1"/>
              <a:t>Polytopická</a:t>
            </a:r>
            <a:r>
              <a:rPr lang="cs-CZ" b="1" dirty="0"/>
              <a:t> domestikace  </a:t>
            </a:r>
            <a:r>
              <a:rPr lang="cs-CZ" dirty="0"/>
              <a:t>–  domestikace na více místech nezávisle:  kachna domácí, prase (v </a:t>
            </a:r>
            <a:r>
              <a:rPr lang="cs-CZ" dirty="0" err="1"/>
              <a:t>jv</a:t>
            </a:r>
            <a:r>
              <a:rPr lang="cs-CZ" dirty="0"/>
              <a:t>. Asii i </a:t>
            </a:r>
            <a:r>
              <a:rPr lang="cs-CZ" dirty="0" err="1"/>
              <a:t>záp</a:t>
            </a:r>
            <a:r>
              <a:rPr lang="cs-CZ" dirty="0"/>
              <a:t>. Eurasii) </a:t>
            </a:r>
          </a:p>
          <a:p>
            <a:r>
              <a:rPr lang="cs-CZ" b="1" dirty="0"/>
              <a:t>Monofyletický původ  </a:t>
            </a:r>
            <a:r>
              <a:rPr lang="cs-CZ" dirty="0"/>
              <a:t>–  pochází z jednoho druhu:  pes –  dříve se uvažovalo se o genetickém podílu šakala</a:t>
            </a:r>
          </a:p>
          <a:p>
            <a:r>
              <a:rPr lang="cs-CZ" b="1" dirty="0" err="1"/>
              <a:t>Plyfyletický</a:t>
            </a:r>
            <a:r>
              <a:rPr lang="cs-CZ" b="1" dirty="0"/>
              <a:t> původ  </a:t>
            </a:r>
            <a:r>
              <a:rPr lang="cs-CZ" dirty="0"/>
              <a:t>–  vznik zvíce poddruhů:  –  pes, prasete, skot  </a:t>
            </a:r>
          </a:p>
        </p:txBody>
      </p:sp>
    </p:spTree>
    <p:extLst>
      <p:ext uri="{BB962C8B-B14F-4D97-AF65-F5344CB8AC3E}">
        <p14:creationId xmlns:p14="http://schemas.microsoft.com/office/powerpoint/2010/main" val="2166691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750013" y="1449953"/>
            <a:ext cx="1111663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Příčiny:</a:t>
            </a:r>
          </a:p>
          <a:p>
            <a:endParaRPr lang="cs-CZ" sz="2400" b="1" dirty="0"/>
          </a:p>
          <a:p>
            <a:r>
              <a:rPr lang="cs-CZ" sz="2000" dirty="0"/>
              <a:t>–  </a:t>
            </a:r>
            <a:r>
              <a:rPr lang="cs-CZ" dirty="0"/>
              <a:t>zdroj potravy (maso, tuk, vejce, později mléko) </a:t>
            </a:r>
          </a:p>
          <a:p>
            <a:r>
              <a:rPr lang="cs-CZ" dirty="0"/>
              <a:t>–  zdroj surovin (kůže, kožešina, vlna, peří, kosti) </a:t>
            </a:r>
          </a:p>
          <a:p>
            <a:r>
              <a:rPr lang="cs-CZ" dirty="0"/>
              <a:t>–  zdroj energie (tažné, jezdecké) </a:t>
            </a:r>
          </a:p>
          <a:p>
            <a:r>
              <a:rPr lang="cs-CZ" dirty="0"/>
              <a:t>–  ostatní využití (společník člověka)</a:t>
            </a:r>
          </a:p>
          <a:p>
            <a:endParaRPr lang="cs-CZ" dirty="0"/>
          </a:p>
          <a:p>
            <a:r>
              <a:rPr lang="cs-CZ" b="1" dirty="0"/>
              <a:t>    Sekundární produkty</a:t>
            </a:r>
            <a:r>
              <a:rPr lang="cs-CZ" dirty="0"/>
              <a:t>   –  produkty poskytované zvířaty za jejich života </a:t>
            </a:r>
          </a:p>
          <a:p>
            <a:pPr marL="0" indent="0">
              <a:buNone/>
            </a:pPr>
            <a:r>
              <a:rPr lang="cs-CZ" dirty="0"/>
              <a:t>                                                  </a:t>
            </a:r>
            <a:r>
              <a:rPr lang="cs-CZ" b="1" dirty="0" err="1"/>
              <a:t>antemortální</a:t>
            </a:r>
            <a:r>
              <a:rPr lang="cs-CZ" b="1" dirty="0"/>
              <a:t>:  </a:t>
            </a:r>
            <a:r>
              <a:rPr lang="cs-CZ" dirty="0"/>
              <a:t>využitelné před porážkou:   mléko, vlna, pracovní síla (k tahu, k jízdě) </a:t>
            </a:r>
          </a:p>
          <a:p>
            <a:pPr marL="0" indent="0">
              <a:buNone/>
            </a:pPr>
            <a:r>
              <a:rPr lang="cs-CZ" dirty="0"/>
              <a:t>                                                  </a:t>
            </a:r>
            <a:r>
              <a:rPr lang="cs-CZ" b="1" dirty="0"/>
              <a:t>postmortální:  </a:t>
            </a:r>
            <a:r>
              <a:rPr lang="cs-CZ" dirty="0"/>
              <a:t>využitelné po porážce:   maso, kůže, tuk aj. </a:t>
            </a:r>
          </a:p>
          <a:p>
            <a:endParaRPr lang="cs-CZ" sz="2000" dirty="0"/>
          </a:p>
        </p:txBody>
      </p:sp>
      <p:sp>
        <p:nvSpPr>
          <p:cNvPr id="10" name="Obdélník 9"/>
          <p:cNvSpPr/>
          <p:nvPr/>
        </p:nvSpPr>
        <p:spPr>
          <a:xfrm>
            <a:off x="4517067" y="199219"/>
            <a:ext cx="3763067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          </a:t>
            </a:r>
          </a:p>
          <a:p>
            <a:r>
              <a:rPr lang="cs-CZ" sz="2400" b="1" dirty="0">
                <a:solidFill>
                  <a:srgbClr val="FF0000"/>
                </a:solidFill>
              </a:rPr>
              <a:t>   Počátky domestikace</a:t>
            </a:r>
          </a:p>
          <a:p>
            <a:r>
              <a:rPr lang="cs-CZ" sz="2000" b="1" dirty="0"/>
              <a:t>               </a:t>
            </a:r>
            <a:r>
              <a:rPr lang="cs-CZ" sz="2000" b="1" dirty="0">
                <a:solidFill>
                  <a:srgbClr val="FF0000"/>
                </a:solidFill>
              </a:rPr>
              <a:t>15.000 př. n. l.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750013" y="4596678"/>
            <a:ext cx="1057210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Centra: </a:t>
            </a:r>
          </a:p>
          <a:p>
            <a:endParaRPr lang="cs-CZ" sz="2400" b="1" dirty="0"/>
          </a:p>
          <a:p>
            <a:r>
              <a:rPr lang="cs-CZ" sz="2000" b="1" dirty="0"/>
              <a:t>Asie:</a:t>
            </a:r>
            <a:r>
              <a:rPr lang="cs-CZ" sz="2000" dirty="0"/>
              <a:t>   pes, ovce, kůň, skot, prase, velbloud, buvol, jak, kur, holub, kachna, husa  </a:t>
            </a:r>
          </a:p>
          <a:p>
            <a:r>
              <a:rPr lang="cs-CZ" sz="2000" b="1" dirty="0"/>
              <a:t>Evropa:</a:t>
            </a:r>
            <a:r>
              <a:rPr lang="cs-CZ" sz="2000" dirty="0"/>
              <a:t>   pes, ovce, prase, koza, skot, kůň, kachna, holub, králík, včela </a:t>
            </a:r>
          </a:p>
          <a:p>
            <a:r>
              <a:rPr lang="cs-CZ" sz="2000" b="1" dirty="0"/>
              <a:t>Afrika:   </a:t>
            </a:r>
            <a:r>
              <a:rPr lang="cs-CZ" sz="2000" dirty="0"/>
              <a:t>osel, pes, kočka, perlička, včela </a:t>
            </a:r>
          </a:p>
          <a:p>
            <a:r>
              <a:rPr lang="cs-CZ" sz="2000" b="1" dirty="0"/>
              <a:t>Amerika:</a:t>
            </a:r>
            <a:r>
              <a:rPr lang="cs-CZ" sz="2000" dirty="0"/>
              <a:t>   lama, pes, krocan, kachna, morče, kapybara</a:t>
            </a:r>
          </a:p>
        </p:txBody>
      </p:sp>
    </p:spTree>
    <p:extLst>
      <p:ext uri="{BB962C8B-B14F-4D97-AF65-F5344CB8AC3E}">
        <p14:creationId xmlns:p14="http://schemas.microsoft.com/office/powerpoint/2010/main" val="3195166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37309" y="924675"/>
            <a:ext cx="11554691" cy="5933326"/>
          </a:xfrm>
        </p:spPr>
        <p:txBody>
          <a:bodyPr>
            <a:normAutofit fontScale="92500" lnSpcReduction="10000"/>
          </a:bodyPr>
          <a:lstStyle/>
          <a:p>
            <a:r>
              <a:rPr lang="cs-CZ" sz="2000" dirty="0"/>
              <a:t> </a:t>
            </a:r>
            <a:r>
              <a:rPr lang="cs-CZ" sz="2000" b="1" dirty="0"/>
              <a:t>Pes </a:t>
            </a:r>
            <a:r>
              <a:rPr lang="cs-CZ" sz="2000" dirty="0"/>
              <a:t> –  domestikován z vlka na konci paleolitu a v mezolitu </a:t>
            </a:r>
          </a:p>
          <a:p>
            <a:pPr marL="0" indent="0">
              <a:buNone/>
            </a:pPr>
            <a:r>
              <a:rPr lang="cs-CZ" sz="2000" dirty="0"/>
              <a:t>             –  určitá forma mohla doprovázet </a:t>
            </a:r>
            <a:r>
              <a:rPr lang="cs-CZ" sz="2000" dirty="0" err="1"/>
              <a:t>mezolittce</a:t>
            </a:r>
            <a:r>
              <a:rPr lang="cs-CZ" sz="2000" dirty="0"/>
              <a:t> v době, </a:t>
            </a:r>
          </a:p>
          <a:p>
            <a:pPr marL="0" indent="0">
              <a:buNone/>
            </a:pPr>
            <a:r>
              <a:rPr lang="cs-CZ" sz="2000" dirty="0"/>
              <a:t>                  kdy k nám pronikalo zemědělství</a:t>
            </a:r>
          </a:p>
          <a:p>
            <a:pPr marL="0" indent="0">
              <a:buNone/>
            </a:pPr>
            <a:r>
              <a:rPr lang="cs-CZ" sz="2000" dirty="0"/>
              <a:t>             –  u nás zatím nedoložen </a:t>
            </a:r>
          </a:p>
          <a:p>
            <a:pPr marL="0" indent="0">
              <a:buNone/>
            </a:pPr>
            <a:r>
              <a:rPr lang="cs-CZ" sz="2000" dirty="0"/>
              <a:t>             –  pozůstatky ze sídliště st. </a:t>
            </a:r>
            <a:r>
              <a:rPr lang="cs-CZ" sz="2000" dirty="0" err="1"/>
              <a:t>Gravettienu</a:t>
            </a:r>
            <a:r>
              <a:rPr lang="cs-CZ" sz="2000" dirty="0"/>
              <a:t> v Předmostí na Moravě (29,5 – 31,5 tis. př. n. l.) </a:t>
            </a:r>
          </a:p>
          <a:p>
            <a:pPr marL="0" indent="0">
              <a:buNone/>
            </a:pPr>
            <a:r>
              <a:rPr lang="cs-CZ" sz="2000" dirty="0"/>
              <a:t>             –  další nálezy z Altaje  </a:t>
            </a:r>
          </a:p>
          <a:p>
            <a:pPr marL="0" indent="0">
              <a:buNone/>
            </a:pPr>
            <a:endParaRPr lang="cs-CZ" altLang="cs-CZ" sz="2000" dirty="0"/>
          </a:p>
          <a:p>
            <a:r>
              <a:rPr lang="cs-CZ" altLang="cs-CZ" sz="2000" b="1" dirty="0"/>
              <a:t>Ovce a kozy</a:t>
            </a:r>
            <a:r>
              <a:rPr lang="cs-CZ" altLang="cs-CZ" sz="2000" dirty="0"/>
              <a:t>  –  neměly v Evropě divoké předky, což je důkaz importu z Předního východu</a:t>
            </a:r>
          </a:p>
          <a:p>
            <a:pPr marL="0" indent="0">
              <a:buNone/>
            </a:pPr>
            <a:endParaRPr lang="cs-CZ" sz="2000" b="1" dirty="0"/>
          </a:p>
          <a:p>
            <a:r>
              <a:rPr lang="cs-CZ" sz="2000" b="1" dirty="0"/>
              <a:t>Divoký kůň  </a:t>
            </a:r>
            <a:r>
              <a:rPr lang="cs-CZ" sz="2000" dirty="0"/>
              <a:t>–  v mezolitu se u nás vyskytoval docela hojně (nálezy ze </a:t>
            </a:r>
            <a:r>
              <a:rPr lang="cs-CZ" sz="2000" dirty="0" err="1"/>
              <a:t>Smolína</a:t>
            </a:r>
            <a:r>
              <a:rPr lang="cs-CZ" sz="2000" dirty="0"/>
              <a:t>) </a:t>
            </a:r>
          </a:p>
          <a:p>
            <a:pPr marL="0" indent="0">
              <a:buNone/>
            </a:pPr>
            <a:r>
              <a:rPr lang="cs-CZ" sz="2000" dirty="0"/>
              <a:t>                          –  populace přežívaly z konce posledního </a:t>
            </a:r>
            <a:r>
              <a:rPr lang="cs-CZ" sz="2000" dirty="0" err="1"/>
              <a:t>würmského</a:t>
            </a:r>
            <a:r>
              <a:rPr lang="cs-CZ" sz="2000" dirty="0"/>
              <a:t> glaciálu a raného holocénu </a:t>
            </a:r>
          </a:p>
          <a:p>
            <a:pPr marL="0" indent="0">
              <a:buNone/>
            </a:pPr>
            <a:r>
              <a:rPr lang="cs-CZ" sz="2000" dirty="0"/>
              <a:t>                               v otevřených stepních ekosystémech </a:t>
            </a:r>
          </a:p>
          <a:p>
            <a:pPr marL="0" indent="0">
              <a:buNone/>
            </a:pPr>
            <a:endParaRPr lang="cs-CZ" sz="2000" b="1" dirty="0"/>
          </a:p>
          <a:p>
            <a:r>
              <a:rPr lang="cs-CZ" sz="2000" b="1" dirty="0"/>
              <a:t>Ochočený kůň  </a:t>
            </a:r>
            <a:r>
              <a:rPr lang="cs-CZ" sz="2000" dirty="0"/>
              <a:t>–  2. pol. 5. tis.:   domestikován na pomezí Asie a Evropy </a:t>
            </a:r>
          </a:p>
          <a:p>
            <a:pPr marL="0" indent="0">
              <a:buNone/>
            </a:pPr>
            <a:r>
              <a:rPr lang="cs-CZ" sz="2000" dirty="0"/>
              <a:t>                                –  konec 3. tis.:   doložen na sídlištích lidu zvoncovitých pohárů </a:t>
            </a:r>
          </a:p>
          <a:p>
            <a:pPr marL="0" indent="0">
              <a:buNone/>
            </a:pPr>
            <a:r>
              <a:rPr lang="cs-CZ" sz="2000" dirty="0"/>
              <a:t>                                –  sloužil k tahu a jízdě (boj, lov)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52AA674-74B7-4E8D-A530-C4C3FE7A60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23" t="35297" r="31285" b="23104"/>
          <a:stretch/>
        </p:blipFill>
        <p:spPr>
          <a:xfrm>
            <a:off x="7664521" y="0"/>
            <a:ext cx="1828801" cy="2288216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E951D236-B0BB-4717-9618-B9C08E2587EB}"/>
              </a:ext>
            </a:extLst>
          </p:cNvPr>
          <p:cNvSpPr/>
          <p:nvPr/>
        </p:nvSpPr>
        <p:spPr>
          <a:xfrm>
            <a:off x="8807180" y="347416"/>
            <a:ext cx="31519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          Vlk (</a:t>
            </a:r>
            <a:r>
              <a:rPr lang="cs-CZ" b="1" dirty="0" err="1"/>
              <a:t>Canis</a:t>
            </a:r>
            <a:r>
              <a:rPr lang="cs-CZ" b="1" dirty="0"/>
              <a:t> lupus)</a:t>
            </a:r>
          </a:p>
        </p:txBody>
      </p:sp>
    </p:spTree>
    <p:extLst>
      <p:ext uri="{BB962C8B-B14F-4D97-AF65-F5344CB8AC3E}">
        <p14:creationId xmlns:p14="http://schemas.microsoft.com/office/powerpoint/2010/main" val="3261899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55519" t="51051" r="26108" b="25973"/>
          <a:stretch/>
        </p:blipFill>
        <p:spPr>
          <a:xfrm>
            <a:off x="204721" y="3612630"/>
            <a:ext cx="4157417" cy="292308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24022" t="30789" r="45678" b="29322"/>
          <a:stretch/>
        </p:blipFill>
        <p:spPr>
          <a:xfrm>
            <a:off x="204721" y="299804"/>
            <a:ext cx="4172106" cy="308797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04721" y="3018446"/>
            <a:ext cx="7818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b="1" dirty="0"/>
              <a:t>Pratur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04721" y="6166379"/>
            <a:ext cx="12452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b="1" dirty="0"/>
              <a:t>Tur domácí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/>
          <a:srcRect l="18623" t="31609" r="48079" b="35195"/>
          <a:stretch/>
        </p:blipFill>
        <p:spPr>
          <a:xfrm>
            <a:off x="4557121" y="939596"/>
            <a:ext cx="4332395" cy="242840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l="52130" t="31609" r="18126" b="35195"/>
          <a:stretch/>
        </p:blipFill>
        <p:spPr>
          <a:xfrm>
            <a:off x="4595158" y="3605774"/>
            <a:ext cx="4332395" cy="2428408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586494" y="3018446"/>
            <a:ext cx="138788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Prase divoké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586494" y="5664850"/>
            <a:ext cx="145879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Prase domácí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4"/>
          <a:srcRect l="23770" t="36117" r="58948" b="25564"/>
          <a:stretch/>
        </p:blipFill>
        <p:spPr>
          <a:xfrm>
            <a:off x="9099183" y="234824"/>
            <a:ext cx="2809150" cy="3152954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9" t="23889" r="13461"/>
          <a:stretch/>
        </p:blipFill>
        <p:spPr>
          <a:xfrm>
            <a:off x="9099183" y="3547884"/>
            <a:ext cx="2809150" cy="2987827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9084496" y="3018446"/>
            <a:ext cx="16660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b="1" dirty="0"/>
              <a:t>Koza bezoárová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9084496" y="6166379"/>
            <a:ext cx="13842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b="1" dirty="0"/>
              <a:t>Koza domácí</a:t>
            </a:r>
          </a:p>
        </p:txBody>
      </p:sp>
    </p:spTree>
    <p:extLst>
      <p:ext uri="{BB962C8B-B14F-4D97-AF65-F5344CB8AC3E}">
        <p14:creationId xmlns:p14="http://schemas.microsoft.com/office/powerpoint/2010/main" val="194723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893618" y="0"/>
            <a:ext cx="10515600" cy="1325563"/>
          </a:xfrm>
        </p:spPr>
        <p:txBody>
          <a:bodyPr/>
          <a:lstStyle/>
          <a:p>
            <a:r>
              <a:rPr lang="cs-CZ" altLang="cs-CZ" sz="3200" b="1" dirty="0"/>
              <a:t>     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Vznik neolitu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0250" name="Rectangle 10"/>
          <p:cNvSpPr>
            <a:spLocks noGrp="1" noChangeArrowheads="1"/>
          </p:cNvSpPr>
          <p:nvPr>
            <p:ph idx="1"/>
          </p:nvPr>
        </p:nvSpPr>
        <p:spPr>
          <a:xfrm>
            <a:off x="263236" y="1006908"/>
            <a:ext cx="11928764" cy="5851092"/>
          </a:xfrm>
        </p:spPr>
        <p:txBody>
          <a:bodyPr>
            <a:normAutofit/>
          </a:bodyPr>
          <a:lstStyle/>
          <a:p>
            <a:r>
              <a:rPr lang="cs-CZ" altLang="cs-CZ" sz="2000" b="1" dirty="0">
                <a:solidFill>
                  <a:srgbClr val="FF0000"/>
                </a:solidFill>
              </a:rPr>
              <a:t>2 okruhy problémů:  </a:t>
            </a:r>
          </a:p>
          <a:p>
            <a:endParaRPr lang="cs-CZ" altLang="cs-CZ" sz="1600" b="1" dirty="0"/>
          </a:p>
          <a:p>
            <a:r>
              <a:rPr lang="cs-CZ" altLang="cs-CZ" sz="1600" b="1" dirty="0"/>
              <a:t> 1.  Vznik zemědělství</a:t>
            </a:r>
            <a:r>
              <a:rPr lang="cs-CZ" altLang="cs-CZ" sz="1600" dirty="0"/>
              <a:t>   –   přechod od sběračství k domestikaci rostlin a zvířat došlo v oblasti Levanty (Libanon) </a:t>
            </a:r>
          </a:p>
          <a:p>
            <a:pPr>
              <a:buFontTx/>
              <a:buNone/>
            </a:pPr>
            <a:r>
              <a:rPr lang="cs-CZ" altLang="cs-CZ" sz="1600" dirty="0"/>
              <a:t>                                                     pobřežní oblasti:  pěstování plodin, pouštní a hornaté oblasti:  pastevectví </a:t>
            </a:r>
          </a:p>
          <a:p>
            <a:pPr>
              <a:buFontTx/>
              <a:buNone/>
            </a:pPr>
            <a:r>
              <a:rPr lang="cs-CZ" altLang="cs-CZ" sz="1600" dirty="0"/>
              <a:t>                                              –    </a:t>
            </a:r>
            <a:r>
              <a:rPr lang="cs-CZ" altLang="cs-CZ" sz="1600" b="1" dirty="0"/>
              <a:t>domestikace obilovin:   </a:t>
            </a:r>
            <a:r>
              <a:rPr lang="cs-CZ" altLang="cs-CZ" sz="1600" dirty="0"/>
              <a:t>pšenice jednozrnka  </a:t>
            </a:r>
            <a:r>
              <a:rPr lang="cs-CZ" altLang="cs-CZ" sz="1600" dirty="0" err="1"/>
              <a:t>sz</a:t>
            </a:r>
            <a:r>
              <a:rPr lang="cs-CZ" altLang="cs-CZ" sz="1600" dirty="0"/>
              <a:t>. Anatolie až Balkán, </a:t>
            </a:r>
            <a:r>
              <a:rPr lang="cs-CZ" altLang="cs-CZ" sz="1600" dirty="0" err="1"/>
              <a:t>jv</a:t>
            </a:r>
            <a:r>
              <a:rPr lang="cs-CZ" altLang="cs-CZ" sz="1600" dirty="0"/>
              <a:t>. Asie </a:t>
            </a:r>
          </a:p>
          <a:p>
            <a:pPr>
              <a:buFontTx/>
              <a:buNone/>
            </a:pPr>
            <a:r>
              <a:rPr lang="cs-CZ" altLang="cs-CZ" sz="1600" dirty="0"/>
              <a:t>                                                                                               divoký předchůdce pšenice dvouzrnky   </a:t>
            </a:r>
            <a:r>
              <a:rPr lang="cs-CZ" altLang="cs-CZ" sz="1600" dirty="0" err="1"/>
              <a:t>jv</a:t>
            </a:r>
            <a:r>
              <a:rPr lang="cs-CZ" altLang="cs-CZ" sz="1600" dirty="0"/>
              <a:t>. Turecko (10 tis.)</a:t>
            </a:r>
          </a:p>
          <a:p>
            <a:pPr>
              <a:buFontTx/>
              <a:buNone/>
            </a:pPr>
            <a:r>
              <a:rPr lang="cs-CZ" altLang="cs-CZ" sz="1600" dirty="0"/>
              <a:t>                                                                                               Ječmen, hrách, vikev, čočka, cizrna, len  -  </a:t>
            </a:r>
            <a:r>
              <a:rPr lang="cs-CZ" altLang="cs-CZ" sz="1600" dirty="0" err="1"/>
              <a:t>jz</a:t>
            </a:r>
            <a:r>
              <a:rPr lang="cs-CZ" altLang="cs-CZ" sz="1600" dirty="0"/>
              <a:t>. + </a:t>
            </a:r>
            <a:r>
              <a:rPr lang="cs-CZ" altLang="cs-CZ" sz="1600" dirty="0" err="1"/>
              <a:t>sev</a:t>
            </a:r>
            <a:r>
              <a:rPr lang="cs-CZ" altLang="cs-CZ" sz="1600" dirty="0"/>
              <a:t>. Anatolie </a:t>
            </a:r>
          </a:p>
          <a:p>
            <a:pPr>
              <a:buFontTx/>
              <a:buNone/>
            </a:pPr>
            <a:r>
              <a:rPr lang="cs-CZ" altLang="cs-CZ" sz="1600" dirty="0"/>
              <a:t>                                              –  </a:t>
            </a:r>
            <a:r>
              <a:rPr lang="cs-CZ" altLang="cs-CZ" sz="1600" b="1" dirty="0"/>
              <a:t>domestikace zvířat</a:t>
            </a:r>
            <a:r>
              <a:rPr lang="cs-CZ" altLang="cs-CZ" sz="1600" dirty="0"/>
              <a:t>:  selekce a izolace divoce žijících druhů:  tur, kanec, koza, ovce  (</a:t>
            </a:r>
            <a:r>
              <a:rPr lang="cs-CZ" altLang="cs-CZ" sz="1600" dirty="0" err="1"/>
              <a:t>Zawi</a:t>
            </a:r>
            <a:r>
              <a:rPr lang="cs-CZ" altLang="cs-CZ" sz="1600" dirty="0"/>
              <a:t> </a:t>
            </a:r>
            <a:r>
              <a:rPr lang="cs-CZ" altLang="cs-CZ" sz="1600" dirty="0" err="1"/>
              <a:t>Chemi</a:t>
            </a:r>
            <a:r>
              <a:rPr lang="cs-CZ" altLang="cs-CZ" sz="1600" dirty="0"/>
              <a:t>  </a:t>
            </a:r>
            <a:r>
              <a:rPr lang="cs-CZ" altLang="cs-CZ" sz="1600" dirty="0" err="1"/>
              <a:t>Schanidar</a:t>
            </a:r>
            <a:r>
              <a:rPr lang="cs-CZ" altLang="cs-CZ" sz="1600" dirty="0"/>
              <a:t>: 9. tis.) </a:t>
            </a:r>
          </a:p>
          <a:p>
            <a:pPr>
              <a:buFontTx/>
              <a:buNone/>
            </a:pPr>
            <a:r>
              <a:rPr lang="cs-CZ" altLang="cs-CZ" sz="1600" dirty="0"/>
              <a:t>                                              –  </a:t>
            </a:r>
            <a:r>
              <a:rPr lang="cs-CZ" altLang="cs-CZ" sz="1600" b="1" dirty="0"/>
              <a:t>výroba artefaktů a textilu:  </a:t>
            </a:r>
            <a:r>
              <a:rPr lang="cs-CZ" altLang="cs-CZ" sz="1600" dirty="0" err="1"/>
              <a:t>zrnotěrky</a:t>
            </a:r>
            <a:r>
              <a:rPr lang="cs-CZ" altLang="cs-CZ" sz="1600" dirty="0"/>
              <a:t> a kamenné drtiče, srpové čepele, textilní závaží</a:t>
            </a:r>
          </a:p>
          <a:p>
            <a:pPr>
              <a:buFontTx/>
              <a:buNone/>
            </a:pPr>
            <a:r>
              <a:rPr lang="cs-CZ" altLang="cs-CZ" sz="1600" dirty="0"/>
              <a:t>                                              –  </a:t>
            </a:r>
            <a:r>
              <a:rPr lang="cs-CZ" altLang="cs-CZ" sz="1600" b="1" dirty="0"/>
              <a:t>usedlý způsob života:   </a:t>
            </a:r>
            <a:r>
              <a:rPr lang="cs-CZ" altLang="cs-CZ" sz="1600" dirty="0"/>
              <a:t>před vynálezem zemědělství, kult předků (neustálený ritus)</a:t>
            </a:r>
          </a:p>
          <a:p>
            <a:pPr marL="0" indent="0">
              <a:buNone/>
            </a:pPr>
            <a:endParaRPr lang="cs-CZ" altLang="cs-CZ" sz="1600" dirty="0"/>
          </a:p>
          <a:p>
            <a:r>
              <a:rPr lang="cs-CZ" altLang="cs-CZ" sz="1600" b="1" dirty="0"/>
              <a:t>2.  Šíření neolitických kultur </a:t>
            </a:r>
            <a:r>
              <a:rPr lang="cs-CZ" altLang="cs-CZ" sz="1400" b="1" dirty="0"/>
              <a:t>  </a:t>
            </a:r>
            <a:r>
              <a:rPr lang="cs-CZ" altLang="cs-CZ" sz="1600" dirty="0"/>
              <a:t>– </a:t>
            </a:r>
            <a:r>
              <a:rPr lang="cs-CZ" altLang="cs-CZ" sz="1400" dirty="0"/>
              <a:t>  </a:t>
            </a:r>
            <a:r>
              <a:rPr lang="cs-CZ" altLang="cs-CZ" sz="1600" dirty="0"/>
              <a:t>z  Anatolie přes Balkán do přímořských oblastí Evropy (cca 7. tis. Př. n. l)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600" dirty="0"/>
              <a:t>                                                          –   Evropa a Asie nebyly zpočátku odděleny Bosporem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600" dirty="0"/>
              <a:t>                                                          –   nositelé:  menší skupiny, které osídlily centrální Anatolii, </a:t>
            </a:r>
            <a:r>
              <a:rPr lang="cs-CZ" altLang="cs-CZ" sz="1600" dirty="0" err="1"/>
              <a:t>Egeidu</a:t>
            </a:r>
            <a:r>
              <a:rPr lang="cs-CZ" altLang="cs-CZ" sz="1600" dirty="0"/>
              <a:t> a Balkán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600" dirty="0"/>
              <a:t>                                                          –   Řecko:  přechod k </a:t>
            </a:r>
            <a:r>
              <a:rPr lang="cs-CZ" altLang="cs-CZ" sz="1600" dirty="0" err="1"/>
              <a:t>předkeramickému</a:t>
            </a:r>
            <a:r>
              <a:rPr lang="cs-CZ" altLang="cs-CZ" sz="1600" dirty="0"/>
              <a:t> neolitu:    7050 až 6350   (figurky, jeskyně </a:t>
            </a:r>
            <a:r>
              <a:rPr lang="cs-CZ" altLang="cs-CZ" sz="1600" dirty="0" err="1"/>
              <a:t>Franchti</a:t>
            </a:r>
            <a:r>
              <a:rPr lang="cs-CZ" altLang="cs-CZ" sz="1600" dirty="0"/>
              <a:t> - </a:t>
            </a:r>
            <a:r>
              <a:rPr lang="cs-CZ" altLang="cs-CZ" sz="1600" dirty="0" err="1"/>
              <a:t>vých</a:t>
            </a:r>
            <a:r>
              <a:rPr lang="cs-CZ" altLang="cs-CZ" sz="1600" dirty="0"/>
              <a:t>. Peloponés)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600" dirty="0"/>
              <a:t>                                                          –   v mladším období staršího neolitu osídleny </a:t>
            </a:r>
            <a:r>
              <a:rPr lang="cs-CZ" altLang="cs-CZ" sz="1600" dirty="0" err="1"/>
              <a:t>rovinny</a:t>
            </a:r>
            <a:r>
              <a:rPr lang="cs-CZ" altLang="cs-CZ" sz="1600" dirty="0"/>
              <a:t> Thesálie:  6000 až 6500 př. n. l.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600" dirty="0"/>
              <a:t>                                                          –   Makedonie:   kultura </a:t>
            </a:r>
            <a:r>
              <a:rPr lang="cs-CZ" altLang="cs-CZ" sz="1600" dirty="0" err="1"/>
              <a:t>Sesklo</a:t>
            </a:r>
            <a:r>
              <a:rPr lang="cs-CZ" altLang="cs-CZ" sz="1600" dirty="0"/>
              <a:t> (</a:t>
            </a:r>
            <a:r>
              <a:rPr lang="cs-CZ" altLang="cs-CZ" sz="1600" dirty="0" err="1"/>
              <a:t>Nea</a:t>
            </a:r>
            <a:r>
              <a:rPr lang="cs-CZ" altLang="cs-CZ" sz="1600" dirty="0"/>
              <a:t> </a:t>
            </a:r>
            <a:r>
              <a:rPr lang="cs-CZ" altLang="cs-CZ" sz="1600" dirty="0" err="1"/>
              <a:t>Nikomedea</a:t>
            </a:r>
            <a:r>
              <a:rPr lang="cs-CZ" altLang="cs-CZ" sz="1600" dirty="0"/>
              <a:t>)</a:t>
            </a:r>
          </a:p>
          <a:p>
            <a:pPr>
              <a:buFontTx/>
              <a:buNone/>
            </a:pPr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2262131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Grp="1" noChangeArrowheads="1"/>
          </p:cNvSpPr>
          <p:nvPr>
            <p:ph type="title"/>
          </p:nvPr>
        </p:nvSpPr>
        <p:spPr>
          <a:xfrm>
            <a:off x="2089295" y="235528"/>
            <a:ext cx="8229600" cy="1143000"/>
          </a:xfrm>
        </p:spPr>
        <p:txBody>
          <a:bodyPr/>
          <a:lstStyle/>
          <a:p>
            <a:r>
              <a:rPr lang="cs-CZ" altLang="cs-CZ" sz="3200" b="1" dirty="0"/>
              <a:t>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Geografický kontext</a:t>
            </a:r>
          </a:p>
        </p:txBody>
      </p:sp>
      <p:sp>
        <p:nvSpPr>
          <p:cNvPr id="33797" name="Rectangle 5"/>
          <p:cNvSpPr>
            <a:spLocks noGrp="1" noChangeArrowheads="1"/>
          </p:cNvSpPr>
          <p:nvPr>
            <p:ph idx="1"/>
          </p:nvPr>
        </p:nvSpPr>
        <p:spPr>
          <a:xfrm>
            <a:off x="502949" y="1537854"/>
            <a:ext cx="11402292" cy="5320146"/>
          </a:xfrm>
        </p:spPr>
        <p:txBody>
          <a:bodyPr>
            <a:normAutofit/>
          </a:bodyPr>
          <a:lstStyle/>
          <a:p>
            <a:pPr marL="609600" indent="-609600">
              <a:buNone/>
            </a:pPr>
            <a:r>
              <a:rPr lang="cs-CZ" altLang="cs-CZ" sz="1600" b="1" dirty="0"/>
              <a:t>Evropský kontinent</a:t>
            </a:r>
            <a:r>
              <a:rPr lang="cs-CZ" altLang="cs-CZ" sz="1600" dirty="0"/>
              <a:t>   –   rozdělen na 2 kulturně odlišné oblasti:</a:t>
            </a:r>
          </a:p>
          <a:p>
            <a:pPr marL="609600" indent="-609600">
              <a:buNone/>
            </a:pPr>
            <a:endParaRPr lang="cs-CZ" altLang="cs-CZ" sz="1600" dirty="0"/>
          </a:p>
          <a:p>
            <a:pPr marL="609600" indent="-609600">
              <a:buNone/>
            </a:pPr>
            <a:r>
              <a:rPr lang="cs-CZ" altLang="cs-CZ" sz="1600" b="1" dirty="0"/>
              <a:t>a)  Přímořskou  </a:t>
            </a:r>
            <a:r>
              <a:rPr lang="cs-CZ" altLang="cs-CZ" sz="1600" dirty="0"/>
              <a:t>–   Středozemní, Severní a Baltské moře, Atlantik, Černomoří (pobřežní plavba) </a:t>
            </a:r>
          </a:p>
          <a:p>
            <a:pPr marL="609600" indent="-609600">
              <a:buNone/>
            </a:pPr>
            <a:r>
              <a:rPr lang="cs-CZ" altLang="cs-CZ" sz="1600" dirty="0"/>
              <a:t>                            –   impulzy nového způsobu obživy vycházely z Anatolie a šířily se do egejské oblasti  a Černomoří</a:t>
            </a:r>
          </a:p>
          <a:p>
            <a:pPr marL="609600" indent="-609600">
              <a:buNone/>
            </a:pPr>
            <a:r>
              <a:rPr lang="cs-CZ" altLang="cs-CZ" sz="1600" dirty="0"/>
              <a:t>                           –    nálezy:   z jeskyní a skalních převisů již. Itálie, Francie a Iberského </a:t>
            </a:r>
            <a:r>
              <a:rPr lang="cs-CZ" altLang="cs-CZ" sz="1600" dirty="0" err="1"/>
              <a:t>pol</a:t>
            </a:r>
            <a:r>
              <a:rPr lang="cs-CZ" altLang="cs-CZ" sz="1600" dirty="0"/>
              <a:t>, (cca 6. tis. – příležitostné úkryty)</a:t>
            </a:r>
          </a:p>
          <a:p>
            <a:pPr marL="609600" indent="-609600">
              <a:buNone/>
            </a:pPr>
            <a:r>
              <a:rPr lang="cs-CZ" altLang="cs-CZ" sz="1600" dirty="0"/>
              <a:t>                           –    zvýšení mořské hladiny: od posledního zalednění o 100-120 m a  okolo r. 6000 dosáhla dnešní úrovně </a:t>
            </a:r>
          </a:p>
          <a:p>
            <a:pPr marL="609600" indent="-609600">
              <a:buNone/>
            </a:pPr>
            <a:r>
              <a:rPr lang="cs-CZ" altLang="cs-CZ" sz="1600" dirty="0"/>
              <a:t>                                 (s Evropou </a:t>
            </a:r>
            <a:r>
              <a:rPr lang="cs-CZ" altLang="cs-CZ" sz="1600" dirty="0" err="1"/>
              <a:t>pův</a:t>
            </a:r>
            <a:r>
              <a:rPr lang="cs-CZ" altLang="cs-CZ" sz="1600" dirty="0"/>
              <a:t>. spojeny:  Egejské a Britské ostrovy, Malá Asie (Bospor), Jutský pol. se Skandinávií)</a:t>
            </a:r>
          </a:p>
          <a:p>
            <a:pPr marL="609600" indent="-609600">
              <a:buNone/>
            </a:pPr>
            <a:endParaRPr lang="cs-CZ" altLang="cs-CZ" sz="1600" dirty="0"/>
          </a:p>
          <a:p>
            <a:pPr marL="609600" indent="-609600">
              <a:buNone/>
            </a:pPr>
            <a:r>
              <a:rPr lang="cs-CZ" altLang="cs-CZ" sz="1600" b="1" dirty="0"/>
              <a:t>b)  Vnitrozemskou  </a:t>
            </a:r>
            <a:r>
              <a:rPr lang="cs-CZ" altLang="cs-CZ" sz="1600" dirty="0"/>
              <a:t>–   přes Balkán do Karpatské kotliny</a:t>
            </a:r>
          </a:p>
          <a:p>
            <a:pPr marL="609600" indent="-609600">
              <a:buNone/>
            </a:pPr>
            <a:r>
              <a:rPr lang="cs-CZ" altLang="cs-CZ" sz="1600" dirty="0"/>
              <a:t>                                  –   osou šíření byly velké řeky:   na sever  –   Dunaj, Tisa, Morava, Visla Odra</a:t>
            </a:r>
          </a:p>
          <a:p>
            <a:pPr marL="609600" indent="-609600">
              <a:buNone/>
            </a:pPr>
            <a:r>
              <a:rPr lang="cs-CZ" altLang="cs-CZ" sz="1600" dirty="0"/>
              <a:t>                                                                                         na západ  –   Labe, Rýn  (Pařížská kotlina)</a:t>
            </a:r>
          </a:p>
          <a:p>
            <a:pPr marL="609600" indent="-609600">
              <a:buNone/>
            </a:pPr>
            <a:r>
              <a:rPr lang="cs-CZ" altLang="cs-CZ" sz="1600" dirty="0"/>
              <a:t>                                                                                         na východ –  k Dněpru</a:t>
            </a:r>
          </a:p>
          <a:p>
            <a:pPr marL="609600" indent="-609600">
              <a:buNone/>
            </a:pPr>
            <a:r>
              <a:rPr lang="cs-CZ" altLang="cs-CZ" sz="1600" dirty="0"/>
              <a:t>                                 –   vlivem oteplení byla krajina i klima velmi příznivé:  dobře prostupné listnaté lesy s převahou dubů (lov)</a:t>
            </a:r>
          </a:p>
          <a:p>
            <a:pPr marL="609600" indent="-609600">
              <a:buNone/>
            </a:pPr>
            <a:r>
              <a:rPr lang="cs-CZ" altLang="cs-CZ" sz="1600" dirty="0"/>
              <a:t>                                                                                                                                 šíření zemědělského osídlení:   vypalování lesa </a:t>
            </a:r>
            <a:r>
              <a:rPr lang="cs-CZ" altLang="cs-CZ" sz="1600" dirty="0" err="1"/>
              <a:t>mezolitiky</a:t>
            </a:r>
            <a:endParaRPr lang="cs-CZ" altLang="cs-CZ" sz="1600" dirty="0"/>
          </a:p>
          <a:p>
            <a:pPr marL="609600" indent="-609600"/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575002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7"/>
          <p:cNvSpPr>
            <a:spLocks noGrp="1" noChangeArrowheads="1"/>
          </p:cNvSpPr>
          <p:nvPr>
            <p:ph type="title"/>
          </p:nvPr>
        </p:nvSpPr>
        <p:spPr>
          <a:xfrm>
            <a:off x="2202872" y="125412"/>
            <a:ext cx="8229600" cy="1143000"/>
          </a:xfrm>
        </p:spPr>
        <p:txBody>
          <a:bodyPr/>
          <a:lstStyle/>
          <a:p>
            <a:r>
              <a:rPr lang="cs-CZ" altLang="cs-CZ" sz="2800" b="1" dirty="0"/>
              <a:t>                                 </a:t>
            </a:r>
            <a:r>
              <a:rPr lang="cs-CZ" altLang="cs-CZ" sz="2800" b="1" dirty="0" err="1">
                <a:solidFill>
                  <a:srgbClr val="FF0000"/>
                </a:solidFill>
              </a:rPr>
              <a:t>N</a:t>
            </a:r>
            <a:r>
              <a:rPr lang="cs-CZ" altLang="cs-CZ" sz="3200" b="1" dirty="0" err="1">
                <a:solidFill>
                  <a:srgbClr val="FF0000"/>
                </a:solidFill>
              </a:rPr>
              <a:t>eolitizace</a:t>
            </a:r>
            <a:r>
              <a:rPr lang="cs-CZ" altLang="cs-CZ" sz="3200" b="1" dirty="0"/>
              <a:t> </a:t>
            </a:r>
          </a:p>
        </p:txBody>
      </p:sp>
      <p:sp>
        <p:nvSpPr>
          <p:cNvPr id="8200" name="Rectangle 8"/>
          <p:cNvSpPr>
            <a:spLocks noGrp="1" noChangeArrowheads="1"/>
          </p:cNvSpPr>
          <p:nvPr>
            <p:ph idx="1"/>
          </p:nvPr>
        </p:nvSpPr>
        <p:spPr>
          <a:xfrm>
            <a:off x="443345" y="1268412"/>
            <a:ext cx="11748655" cy="5589588"/>
          </a:xfrm>
        </p:spPr>
        <p:txBody>
          <a:bodyPr>
            <a:normAutofit fontScale="85000" lnSpcReduction="10000"/>
          </a:bodyPr>
          <a:lstStyle/>
          <a:p>
            <a:pPr marL="609600" indent="-609600"/>
            <a:endParaRPr lang="cs-CZ" altLang="cs-CZ" sz="2000" b="1" dirty="0"/>
          </a:p>
          <a:p>
            <a:pPr marL="609600" indent="-609600"/>
            <a:r>
              <a:rPr lang="cs-CZ" altLang="cs-CZ" sz="2000" b="1" dirty="0"/>
              <a:t>Postup  </a:t>
            </a:r>
            <a:r>
              <a:rPr lang="cs-CZ" altLang="cs-CZ" sz="2000" dirty="0"/>
              <a:t>–</a:t>
            </a:r>
            <a:r>
              <a:rPr lang="cs-CZ" altLang="cs-CZ" sz="2000" b="1" dirty="0"/>
              <a:t>  </a:t>
            </a:r>
            <a:r>
              <a:rPr lang="cs-CZ" altLang="cs-CZ" sz="2000" dirty="0"/>
              <a:t>nerovnoměrný:   v různých regionech se uplatnily odlišné formy </a:t>
            </a:r>
          </a:p>
          <a:p>
            <a:pPr marL="609600" indent="-609600"/>
            <a:r>
              <a:rPr lang="cs-CZ" altLang="cs-CZ" sz="2000" b="1" dirty="0" err="1"/>
              <a:t>Sev</a:t>
            </a:r>
            <a:r>
              <a:rPr lang="cs-CZ" altLang="cs-CZ" sz="2000" b="1" dirty="0"/>
              <a:t>. Evropa  </a:t>
            </a:r>
            <a:r>
              <a:rPr lang="cs-CZ" altLang="cs-CZ" sz="2000" dirty="0"/>
              <a:t>– 5 až 4. tis. př. n. l.:   v Německu a Dánsku v mezolitické (kultura </a:t>
            </a:r>
            <a:r>
              <a:rPr lang="cs-CZ" altLang="cs-CZ" sz="2000" dirty="0" err="1"/>
              <a:t>Ertebølle</a:t>
            </a:r>
            <a:r>
              <a:rPr lang="cs-CZ" altLang="cs-CZ" sz="2000" dirty="0"/>
              <a:t>)  se občas objevilo domácí zvíře</a:t>
            </a:r>
          </a:p>
          <a:p>
            <a:pPr marL="0" indent="0">
              <a:buNone/>
            </a:pPr>
            <a:r>
              <a:rPr lang="cs-CZ" altLang="cs-CZ" sz="2000" dirty="0"/>
              <a:t>                                                                         získané obchodem z jižnějších plně </a:t>
            </a:r>
            <a:r>
              <a:rPr lang="cs-CZ" altLang="cs-CZ" sz="2000" dirty="0" err="1"/>
              <a:t>neolitizovaných</a:t>
            </a:r>
            <a:r>
              <a:rPr lang="cs-CZ" altLang="cs-CZ" sz="2000" dirty="0"/>
              <a:t> oblastí</a:t>
            </a:r>
          </a:p>
          <a:p>
            <a:pPr marL="609600" indent="-609600"/>
            <a:r>
              <a:rPr lang="cs-CZ" altLang="cs-CZ" sz="2000" b="1" dirty="0"/>
              <a:t>Některé oblasti Alp a Ukrajiny  </a:t>
            </a:r>
            <a:r>
              <a:rPr lang="cs-CZ" altLang="cs-CZ" sz="2000" dirty="0"/>
              <a:t>–  počátek neolitu:   dominoval lov nad chovem </a:t>
            </a:r>
          </a:p>
          <a:p>
            <a:pPr marL="609600" indent="-609600"/>
            <a:r>
              <a:rPr lang="cs-CZ" altLang="cs-CZ" sz="2000" b="1" dirty="0"/>
              <a:t>Střední Evropa a ČR  </a:t>
            </a:r>
            <a:r>
              <a:rPr lang="cs-CZ" altLang="cs-CZ" sz="2000" dirty="0"/>
              <a:t>–  skoková změna mezi mezolitem a neolitem:   v kultuře s lineární keramikou převládal chov nad lovem </a:t>
            </a:r>
          </a:p>
          <a:p>
            <a:pPr marL="0" indent="0">
              <a:buNone/>
            </a:pPr>
            <a:r>
              <a:rPr lang="cs-CZ" altLang="cs-CZ" sz="2000" dirty="0"/>
              <a:t>                                                  –   4/3 tis.:  v kultuře </a:t>
            </a:r>
            <a:r>
              <a:rPr lang="cs-CZ" altLang="cs-CZ" sz="2000" dirty="0" err="1"/>
              <a:t>lengyelské</a:t>
            </a:r>
            <a:r>
              <a:rPr lang="cs-CZ" altLang="cs-CZ" sz="2000" dirty="0"/>
              <a:t> se míra lovu zvýšila (podobně:  Ň, R, M a S)</a:t>
            </a:r>
          </a:p>
          <a:p>
            <a:pPr marL="0" indent="0">
              <a:buNone/>
            </a:pPr>
            <a:endParaRPr lang="cs-CZ" altLang="cs-CZ" sz="2000" dirty="0"/>
          </a:p>
          <a:p>
            <a:pPr marL="609600" indent="-609600"/>
            <a:r>
              <a:rPr lang="cs-CZ" altLang="cs-CZ" sz="2000" b="1" dirty="0"/>
              <a:t>1. etapa  </a:t>
            </a:r>
            <a:r>
              <a:rPr lang="cs-CZ" altLang="cs-CZ" sz="2000" dirty="0"/>
              <a:t>–  zakládání stanic vedlo ke vzniku izolovaných ostrůvků osídlení </a:t>
            </a:r>
          </a:p>
          <a:p>
            <a:pPr marL="609600" indent="-609600">
              <a:buNone/>
            </a:pPr>
            <a:endParaRPr lang="cs-CZ" altLang="cs-CZ" sz="2000" dirty="0"/>
          </a:p>
          <a:p>
            <a:pPr marL="609600" indent="-609600"/>
            <a:r>
              <a:rPr lang="cs-CZ" altLang="cs-CZ" sz="2000" b="1" dirty="0"/>
              <a:t>2. etapa  </a:t>
            </a:r>
            <a:r>
              <a:rPr lang="cs-CZ" altLang="cs-CZ" sz="2000" dirty="0"/>
              <a:t>–  vytváření větších kulturních celků na širším území </a:t>
            </a:r>
          </a:p>
          <a:p>
            <a:pPr marL="0" indent="0">
              <a:buNone/>
            </a:pPr>
            <a:r>
              <a:rPr lang="cs-CZ" altLang="cs-CZ" sz="2000" dirty="0"/>
              <a:t>                             –  v Evropě pokračoval stejný model jako dříve v Anatolii, Egidě, Balkáně a Karpatské kotlině</a:t>
            </a:r>
          </a:p>
          <a:p>
            <a:pPr marL="609600" indent="-609600">
              <a:buNone/>
            </a:pPr>
            <a:endParaRPr lang="cs-CZ" altLang="cs-CZ" sz="2000" dirty="0"/>
          </a:p>
          <a:p>
            <a:pPr marL="609600" indent="-609600"/>
            <a:r>
              <a:rPr lang="cs-CZ" altLang="cs-CZ" sz="2000" b="1" dirty="0"/>
              <a:t>Antropologický model  </a:t>
            </a:r>
            <a:r>
              <a:rPr lang="cs-CZ" altLang="cs-CZ" sz="2000" dirty="0"/>
              <a:t>–  postup genetických změn (DNA) od jihovýchodu k severozápadu </a:t>
            </a:r>
          </a:p>
          <a:p>
            <a:pPr marL="0" indent="0">
              <a:buNone/>
            </a:pPr>
            <a:r>
              <a:rPr lang="cs-CZ" altLang="cs-CZ" sz="2000" dirty="0"/>
              <a:t>                                                      –  podíl původního obyvatelstva a nově příchozích </a:t>
            </a:r>
          </a:p>
          <a:p>
            <a:pPr marL="0" indent="0">
              <a:buNone/>
            </a:pPr>
            <a:r>
              <a:rPr lang="cs-CZ" altLang="cs-CZ" sz="2000" dirty="0"/>
              <a:t>                                                          kontinent:  </a:t>
            </a:r>
            <a:r>
              <a:rPr lang="cs-CZ" altLang="cs-CZ" sz="2000" dirty="0" err="1"/>
              <a:t>stř</a:t>
            </a:r>
            <a:r>
              <a:rPr lang="cs-CZ" altLang="cs-CZ" sz="2000" dirty="0"/>
              <a:t>.  neolit – cca 20 %, pobřeží – 10 %</a:t>
            </a:r>
          </a:p>
          <a:p>
            <a:pPr marL="609600" indent="-609600"/>
            <a:endParaRPr lang="cs-CZ" altLang="cs-CZ" sz="2000" dirty="0"/>
          </a:p>
          <a:p>
            <a:pPr marL="609600" indent="-609600"/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3255403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18546"/>
            <a:ext cx="10515600" cy="1325563"/>
          </a:xfrm>
        </p:spPr>
        <p:txBody>
          <a:bodyPr/>
          <a:lstStyle/>
          <a:p>
            <a:r>
              <a:rPr lang="cs-CZ" altLang="cs-CZ" sz="3200" b="1" dirty="0"/>
              <a:t>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Molekulární genetika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25625"/>
            <a:ext cx="11090564" cy="475528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000" b="1" dirty="0"/>
              <a:t>Analýzy DNA</a:t>
            </a:r>
            <a:r>
              <a:rPr lang="cs-CZ" altLang="cs-CZ" sz="2000" dirty="0"/>
              <a:t>  –  tým německých a britských genetiků provedl genovou analýzu 24 koster nejstarších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              zemědělců z období 8. – 7. tis. př. n. l. z Německa, Rakouska a Maďarska a výsledky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              porovnal s 35ti tisíci vzorky DNA současných Evropanů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Výsledky </a:t>
            </a:r>
            <a:r>
              <a:rPr lang="cs-CZ" altLang="cs-CZ" sz="2000" dirty="0"/>
              <a:t> –  pouze v šesti vzorcích byly zjištěny sekvence linie N1a, která je typická pro zemědělské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       populace z Předního Východu, tj. vliv prvních zemědělců byl malý 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cs-CZ" sz="2000" dirty="0"/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  –  nově příchozí obyvatelstvo tvořily malé skupinky mužů-zemědělců, kteří měli potomky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      místními </a:t>
            </a:r>
            <a:r>
              <a:rPr lang="cs-CZ" altLang="cs-CZ" sz="2000" dirty="0" err="1"/>
              <a:t>mezolitkami</a:t>
            </a:r>
            <a:r>
              <a:rPr lang="cs-CZ" altLang="cs-CZ" sz="2000" dirty="0"/>
              <a:t> (malá podobnost mitochondriální DNA – dědičnost po mateřské linii)</a:t>
            </a:r>
          </a:p>
          <a:p>
            <a:pPr>
              <a:lnSpc>
                <a:spcPct val="80000"/>
              </a:lnSpc>
            </a:pPr>
            <a:endParaRPr lang="cs-CZ" altLang="cs-CZ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b="1" dirty="0"/>
              <a:t>     </a:t>
            </a:r>
            <a:r>
              <a:rPr lang="cs-CZ" altLang="cs-CZ" sz="2000" b="1" dirty="0" err="1"/>
              <a:t>Haak</a:t>
            </a:r>
            <a:r>
              <a:rPr lang="cs-CZ" altLang="cs-CZ" sz="2000" b="1" dirty="0"/>
              <a:t> W. et. al</a:t>
            </a:r>
            <a:r>
              <a:rPr lang="cs-CZ" altLang="cs-CZ" sz="2000" dirty="0"/>
              <a:t>.:  </a:t>
            </a:r>
            <a:r>
              <a:rPr lang="cs-CZ" altLang="cs-CZ" sz="2000" dirty="0" err="1"/>
              <a:t>Ancient</a:t>
            </a:r>
            <a:r>
              <a:rPr lang="cs-CZ" altLang="cs-CZ" sz="2000" dirty="0"/>
              <a:t> DNA </a:t>
            </a:r>
            <a:r>
              <a:rPr lang="cs-CZ" altLang="cs-CZ" sz="2000" dirty="0" err="1"/>
              <a:t>from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first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European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farmers</a:t>
            </a:r>
            <a:r>
              <a:rPr lang="cs-CZ" altLang="cs-CZ" sz="2000" dirty="0"/>
              <a:t> in 7500-year-old </a:t>
            </a:r>
            <a:r>
              <a:rPr lang="cs-CZ" altLang="cs-CZ" sz="2000" dirty="0" err="1"/>
              <a:t>Neolithic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sites</a:t>
            </a:r>
            <a:r>
              <a:rPr lang="cs-CZ" altLang="cs-CZ" sz="2000" dirty="0"/>
              <a:t>,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 Science 310, 2005, 1016-1018.</a:t>
            </a:r>
          </a:p>
          <a:p>
            <a:pPr>
              <a:lnSpc>
                <a:spcPct val="80000"/>
              </a:lnSpc>
            </a:pP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3146511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/>
          </p:nvPr>
        </p:nvSpPr>
        <p:spPr>
          <a:xfrm>
            <a:off x="889329" y="36437"/>
            <a:ext cx="10097325" cy="1427615"/>
          </a:xfrm>
        </p:spPr>
        <p:txBody>
          <a:bodyPr>
            <a:normAutofit fontScale="90000"/>
          </a:bodyPr>
          <a:lstStyle/>
          <a:p>
            <a:br>
              <a:rPr lang="cs-CZ" sz="3200" b="1" dirty="0">
                <a:solidFill>
                  <a:srgbClr val="FF0000"/>
                </a:solidFill>
              </a:rPr>
            </a:br>
            <a:r>
              <a:rPr lang="cs-CZ" sz="3200" b="1" dirty="0">
                <a:solidFill>
                  <a:srgbClr val="FF0000"/>
                </a:solidFill>
              </a:rPr>
              <a:t>                                   Mladší doba kamenná</a:t>
            </a:r>
            <a:br>
              <a:rPr lang="cs-CZ" sz="3200" b="1" dirty="0">
                <a:solidFill>
                  <a:srgbClr val="FF0000"/>
                </a:solidFill>
              </a:rPr>
            </a:br>
            <a:r>
              <a:rPr lang="cs-CZ" sz="3200" b="1" dirty="0">
                <a:solidFill>
                  <a:srgbClr val="FF0000"/>
                </a:solidFill>
              </a:rPr>
              <a:t>                                 </a:t>
            </a:r>
            <a:r>
              <a:rPr lang="cs-CZ" sz="2700" b="1" dirty="0">
                <a:solidFill>
                  <a:srgbClr val="FF0000"/>
                </a:solidFill>
              </a:rPr>
              <a:t>N</a:t>
            </a:r>
            <a:r>
              <a:rPr lang="cs-CZ" altLang="cs-CZ" sz="2400" b="1" dirty="0">
                <a:solidFill>
                  <a:srgbClr val="FF0000"/>
                </a:solidFill>
              </a:rPr>
              <a:t>eolit</a:t>
            </a:r>
            <a:r>
              <a:rPr lang="cs-CZ" altLang="cs-CZ" sz="2400" dirty="0">
                <a:solidFill>
                  <a:srgbClr val="FF0000"/>
                </a:solidFill>
              </a:rPr>
              <a:t>:   </a:t>
            </a:r>
            <a:r>
              <a:rPr lang="cs-CZ" altLang="cs-CZ" sz="2400" dirty="0" err="1">
                <a:solidFill>
                  <a:srgbClr val="FF0000"/>
                </a:solidFill>
              </a:rPr>
              <a:t>neos</a:t>
            </a:r>
            <a:r>
              <a:rPr lang="cs-CZ" altLang="cs-CZ" sz="2400" dirty="0">
                <a:solidFill>
                  <a:srgbClr val="FF0000"/>
                </a:solidFill>
              </a:rPr>
              <a:t> – nový, </a:t>
            </a:r>
            <a:r>
              <a:rPr lang="cs-CZ" altLang="cs-CZ" sz="2400" dirty="0" err="1">
                <a:solidFill>
                  <a:srgbClr val="FF0000"/>
                </a:solidFill>
              </a:rPr>
              <a:t>lithos</a:t>
            </a:r>
            <a:r>
              <a:rPr lang="cs-CZ" altLang="cs-CZ" sz="2400" dirty="0">
                <a:solidFill>
                  <a:srgbClr val="FF0000"/>
                </a:solidFill>
              </a:rPr>
              <a:t> – kámen </a:t>
            </a:r>
            <a:br>
              <a:rPr lang="cs-CZ" altLang="cs-CZ" sz="2400" dirty="0">
                <a:solidFill>
                  <a:srgbClr val="FF0000"/>
                </a:solidFill>
              </a:rPr>
            </a:br>
            <a:r>
              <a:rPr lang="cs-CZ" altLang="cs-CZ" sz="2400" dirty="0">
                <a:solidFill>
                  <a:srgbClr val="FF0000"/>
                </a:solidFill>
              </a:rPr>
              <a:t>                                                                        </a:t>
            </a:r>
            <a:endParaRPr lang="cs-CZ" altLang="cs-CZ" sz="2200" b="1" dirty="0">
              <a:solidFill>
                <a:srgbClr val="FF0000"/>
              </a:solidFill>
            </a:endParaRPr>
          </a:p>
        </p:txBody>
      </p:sp>
      <p:sp>
        <p:nvSpPr>
          <p:cNvPr id="11267" name="Rectangle 5"/>
          <p:cNvSpPr>
            <a:spLocks noGrp="1" noChangeArrowheads="1"/>
          </p:cNvSpPr>
          <p:nvPr>
            <p:ph idx="1"/>
          </p:nvPr>
        </p:nvSpPr>
        <p:spPr>
          <a:xfrm>
            <a:off x="366578" y="1553028"/>
            <a:ext cx="11597152" cy="5682342"/>
          </a:xfrm>
        </p:spPr>
        <p:txBody>
          <a:bodyPr>
            <a:normAutofit fontScale="85000" lnSpcReduction="20000"/>
          </a:bodyPr>
          <a:lstStyle/>
          <a:p>
            <a:pPr marL="0" indent="0" eaLnBrk="1" hangingPunct="1">
              <a:buNone/>
            </a:pPr>
            <a:endParaRPr lang="cs-CZ" altLang="cs-CZ" sz="2000" b="1" dirty="0"/>
          </a:p>
          <a:p>
            <a:pPr>
              <a:buNone/>
            </a:pPr>
            <a:r>
              <a:rPr lang="cs-CZ" altLang="cs-CZ" sz="2400" b="1" dirty="0"/>
              <a:t>Tzv. neolitická revoluce </a:t>
            </a:r>
            <a:r>
              <a:rPr lang="cs-CZ" altLang="cs-CZ" sz="2400" dirty="0"/>
              <a:t>–</a:t>
            </a:r>
            <a:r>
              <a:rPr lang="cs-CZ" altLang="cs-CZ" sz="2400" b="1" dirty="0"/>
              <a:t> </a:t>
            </a:r>
            <a:r>
              <a:rPr lang="cs-CZ" altLang="cs-CZ" sz="2400" dirty="0"/>
              <a:t>předpokládá náhlou změnu způsobu života, kdy kořistnický lov a sběr nahradila </a:t>
            </a:r>
          </a:p>
          <a:p>
            <a:pPr>
              <a:buNone/>
            </a:pPr>
            <a:r>
              <a:rPr lang="cs-CZ" altLang="cs-CZ" sz="2400" dirty="0"/>
              <a:t>                                               zemědělsko-dobytkářská ekonomika. </a:t>
            </a:r>
          </a:p>
          <a:p>
            <a:pPr>
              <a:buNone/>
            </a:pPr>
            <a:r>
              <a:rPr lang="cs-CZ" altLang="cs-CZ" sz="2400" dirty="0"/>
              <a:t>                                          –  inovace se šířily z Předního východu</a:t>
            </a:r>
          </a:p>
          <a:p>
            <a:pPr marL="0" indent="0" eaLnBrk="1" hangingPunct="1">
              <a:buNone/>
            </a:pP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James Henry  </a:t>
            </a:r>
            <a:r>
              <a:rPr lang="cs-CZ" altLang="cs-CZ" sz="2400" b="1" dirty="0" err="1"/>
              <a:t>Brestead</a:t>
            </a:r>
            <a:r>
              <a:rPr lang="cs-CZ" altLang="cs-CZ" sz="2400" b="1" dirty="0"/>
              <a:t>  </a:t>
            </a:r>
            <a:r>
              <a:rPr lang="cs-CZ" altLang="cs-CZ" sz="2400" dirty="0"/>
              <a:t>– název </a:t>
            </a:r>
          </a:p>
          <a:p>
            <a:pPr marL="0" indent="0">
              <a:buNone/>
            </a:pPr>
            <a:r>
              <a:rPr lang="cs-CZ" altLang="cs-CZ" sz="2400" dirty="0"/>
              <a:t>            (1865–1935)            – americký archeolog a egyptolog </a:t>
            </a:r>
          </a:p>
          <a:p>
            <a:pPr marL="0" indent="0">
              <a:buNone/>
            </a:pPr>
            <a:r>
              <a:rPr lang="cs-CZ" altLang="cs-CZ" sz="2400" dirty="0"/>
              <a:t>                                               –  </a:t>
            </a:r>
            <a:r>
              <a:rPr lang="cs-CZ" sz="2400" dirty="0"/>
              <a:t>přednášel na univerzitě v</a:t>
            </a:r>
            <a:r>
              <a:rPr lang="cs-CZ" altLang="cs-CZ" sz="2400" dirty="0"/>
              <a:t> Chicagu</a:t>
            </a:r>
          </a:p>
          <a:p>
            <a:pPr eaLnBrk="1" hangingPunct="1">
              <a:buFontTx/>
              <a:buNone/>
            </a:pPr>
            <a:r>
              <a:rPr lang="cs-CZ" altLang="cs-CZ" sz="2400" dirty="0"/>
              <a:t>     </a:t>
            </a:r>
            <a:endParaRPr lang="cs-CZ" altLang="cs-CZ" sz="2000" b="1" dirty="0"/>
          </a:p>
          <a:p>
            <a:pPr eaLnBrk="1" hangingPunct="1"/>
            <a:r>
              <a:rPr lang="cs-CZ" altLang="cs-CZ" sz="2400" b="1" dirty="0" err="1"/>
              <a:t>Gordon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Childe</a:t>
            </a:r>
            <a:r>
              <a:rPr lang="cs-CZ" altLang="cs-CZ" sz="2400" b="1" dirty="0"/>
              <a:t>    </a:t>
            </a:r>
            <a:r>
              <a:rPr lang="cs-CZ" altLang="cs-CZ" sz="2400" dirty="0"/>
              <a:t>–  australský archeolog</a:t>
            </a:r>
          </a:p>
          <a:p>
            <a:pPr>
              <a:buNone/>
            </a:pPr>
            <a:r>
              <a:rPr lang="cs-CZ" altLang="cs-CZ" sz="2400" dirty="0"/>
              <a:t>     (1882–1957)      –  profesor archeologie v </a:t>
            </a:r>
            <a:r>
              <a:rPr lang="cs-CZ" altLang="cs-CZ" sz="2400" dirty="0" err="1"/>
              <a:t>Edinburgu</a:t>
            </a:r>
            <a:r>
              <a:rPr lang="cs-CZ" altLang="cs-CZ" sz="2400" dirty="0"/>
              <a:t> a Oxfordu </a:t>
            </a:r>
          </a:p>
          <a:p>
            <a:pPr>
              <a:buNone/>
            </a:pPr>
            <a:r>
              <a:rPr lang="cs-CZ" altLang="cs-CZ" sz="2400" dirty="0"/>
              <a:t>                                  –  1946:  ředitel Archeologického Institutu v Londýně</a:t>
            </a:r>
          </a:p>
          <a:p>
            <a:pPr>
              <a:buNone/>
            </a:pPr>
            <a:r>
              <a:rPr lang="cs-CZ" altLang="cs-CZ" sz="2400" dirty="0"/>
              <a:t>                                  –  1936: „ </a:t>
            </a:r>
            <a:r>
              <a:rPr lang="cs-CZ" altLang="cs-CZ" sz="2400" dirty="0" err="1"/>
              <a:t>The</a:t>
            </a:r>
            <a:r>
              <a:rPr lang="cs-CZ" altLang="cs-CZ" sz="2400" dirty="0"/>
              <a:t> Man </a:t>
            </a:r>
            <a:r>
              <a:rPr lang="cs-CZ" altLang="cs-CZ" sz="2400" dirty="0" err="1"/>
              <a:t>makes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himself</a:t>
            </a:r>
            <a:r>
              <a:rPr lang="cs-CZ" altLang="cs-CZ" sz="2400" dirty="0"/>
              <a:t>“.</a:t>
            </a:r>
          </a:p>
          <a:p>
            <a:pPr>
              <a:buNone/>
            </a:pPr>
            <a:r>
              <a:rPr lang="cs-CZ" altLang="cs-CZ" sz="2400" dirty="0"/>
              <a:t>                                  –  3 revoluce:   neolitická, městská a industriální</a:t>
            </a:r>
          </a:p>
          <a:p>
            <a:pPr>
              <a:buNone/>
            </a:pPr>
            <a:endParaRPr lang="cs-CZ" altLang="cs-CZ" sz="24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4" r="8107"/>
          <a:stretch/>
        </p:blipFill>
        <p:spPr bwMode="auto">
          <a:xfrm>
            <a:off x="8258616" y="4702550"/>
            <a:ext cx="2372016" cy="169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3" t="3869" r="7100" b="23728"/>
          <a:stretch/>
        </p:blipFill>
        <p:spPr>
          <a:xfrm>
            <a:off x="7533306" y="2577771"/>
            <a:ext cx="1450620" cy="181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179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7309" y="1309254"/>
            <a:ext cx="11554691" cy="579812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000" b="1" dirty="0"/>
              <a:t>Analýzy v ČR</a:t>
            </a:r>
            <a:r>
              <a:rPr lang="cs-CZ" altLang="cs-CZ" sz="2000" dirty="0"/>
              <a:t>  –  genetický výzkum řešil otázku podílu domácí populace lovců-sběračů na procesu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             </a:t>
            </a:r>
            <a:r>
              <a:rPr lang="cs-CZ" altLang="cs-CZ" sz="2000" dirty="0" err="1"/>
              <a:t>neolitizace</a:t>
            </a:r>
            <a:r>
              <a:rPr lang="cs-CZ" altLang="cs-CZ" sz="2000" dirty="0"/>
              <a:t>, tj. jaký byl jejich fyzický podíl 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cs-CZ" sz="2000" dirty="0"/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         –   DNA byla získána z krevních vzorků 180 mužů z 6ti lokalit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              (Klatovy, Písek, Jindřichův  Hradec, Třebíč, Vyškov, Vsetín)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Výsledek  </a:t>
            </a:r>
            <a:r>
              <a:rPr lang="cs-CZ" altLang="cs-CZ" sz="2000" dirty="0"/>
              <a:t>–  1.  4/5 dnešních obyvatel Čech a Moravy (85 %) má své předky v mužské linii z období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             mladšího či pozdního paleolitu (domácí kořeny)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cs-CZ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2.   přibližně 15 % je přímých potomků zemědělců z Předního východu 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400" b="1" dirty="0"/>
              <a:t>    </a:t>
            </a:r>
            <a:r>
              <a:rPr lang="cs-CZ" altLang="cs-CZ" sz="2000" b="1" dirty="0"/>
              <a:t>Kráčmarová-</a:t>
            </a:r>
            <a:r>
              <a:rPr lang="cs-CZ" altLang="cs-CZ" sz="2000" b="1" dirty="0" err="1"/>
              <a:t>Bruchová</a:t>
            </a:r>
            <a:r>
              <a:rPr lang="cs-CZ" altLang="cs-CZ" sz="2000" b="1" dirty="0"/>
              <a:t>-Černý-</a:t>
            </a:r>
            <a:r>
              <a:rPr lang="cs-CZ" altLang="cs-CZ" sz="2000" b="1" dirty="0" err="1"/>
              <a:t>Brdička</a:t>
            </a:r>
            <a:r>
              <a:rPr lang="cs-CZ" altLang="cs-CZ" sz="2000" dirty="0"/>
              <a:t>:  Podíl „paleolitických“ versus „neolitických“ </a:t>
            </a:r>
            <a:r>
              <a:rPr lang="cs-CZ" altLang="cs-CZ" sz="2000" dirty="0" err="1"/>
              <a:t>haploskupin</a:t>
            </a:r>
            <a:r>
              <a:rPr lang="cs-CZ" altLang="cs-CZ" sz="2000" dirty="0"/>
              <a:t> Y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                                          chromozomu Y české populace, AR 2006, roč. 58, seš. 2, 237 </a:t>
            </a:r>
            <a:r>
              <a:rPr lang="cs-CZ" altLang="cs-CZ" sz="2000" dirty="0" err="1"/>
              <a:t>an</a:t>
            </a:r>
            <a:r>
              <a:rPr lang="cs-CZ" altLang="cs-CZ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0698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65908" y="1510301"/>
            <a:ext cx="10979727" cy="5472390"/>
          </a:xfrm>
        </p:spPr>
        <p:txBody>
          <a:bodyPr>
            <a:normAutofit lnSpcReduction="10000"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Starý neolit:  </a:t>
            </a:r>
            <a:r>
              <a:rPr lang="cs-CZ" sz="2000" b="1" dirty="0"/>
              <a:t>6000 až 5300</a:t>
            </a:r>
          </a:p>
          <a:p>
            <a:pPr marL="0" indent="0">
              <a:buNone/>
            </a:pPr>
            <a:r>
              <a:rPr lang="cs-CZ" sz="2000" dirty="0"/>
              <a:t>                             – </a:t>
            </a:r>
            <a:r>
              <a:rPr lang="cs-CZ" sz="2000" b="1" dirty="0"/>
              <a:t>kultura lineární keramiky </a:t>
            </a:r>
            <a:r>
              <a:rPr lang="cs-CZ" sz="2000" dirty="0"/>
              <a:t>(</a:t>
            </a:r>
            <a:r>
              <a:rPr lang="cs-CZ" sz="2000" dirty="0" err="1"/>
              <a:t>LnK</a:t>
            </a:r>
            <a:r>
              <a:rPr lang="cs-CZ" sz="2000" dirty="0"/>
              <a:t>)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>
                <a:solidFill>
                  <a:srgbClr val="FF0000"/>
                </a:solidFill>
              </a:rPr>
              <a:t>Střední neolit: </a:t>
            </a:r>
            <a:r>
              <a:rPr lang="cs-CZ" sz="2000" dirty="0">
                <a:solidFill>
                  <a:srgbClr val="FF0000"/>
                </a:solidFill>
              </a:rPr>
              <a:t> </a:t>
            </a:r>
            <a:r>
              <a:rPr lang="cs-CZ" sz="2000" b="1" dirty="0"/>
              <a:t>5300 až 4800</a:t>
            </a:r>
          </a:p>
          <a:p>
            <a:pPr marL="0" indent="0">
              <a:buNone/>
            </a:pPr>
            <a:r>
              <a:rPr lang="cs-CZ" sz="2000" dirty="0"/>
              <a:t>                                – </a:t>
            </a:r>
            <a:r>
              <a:rPr lang="cs-CZ" sz="2000" b="1" dirty="0"/>
              <a:t>šárecký stupeň </a:t>
            </a:r>
            <a:r>
              <a:rPr lang="cs-CZ" sz="2000" b="1" dirty="0" err="1"/>
              <a:t>LnK</a:t>
            </a:r>
            <a:endParaRPr lang="cs-CZ" sz="2000" b="1" dirty="0"/>
          </a:p>
          <a:p>
            <a:pPr marL="0" indent="0">
              <a:buNone/>
            </a:pPr>
            <a:r>
              <a:rPr lang="cs-CZ" sz="2000" b="1" dirty="0"/>
              <a:t>                                – kultura s </a:t>
            </a:r>
            <a:r>
              <a:rPr lang="cs-CZ" sz="2000" dirty="0"/>
              <a:t>vypíchanou keramikou (VK)</a:t>
            </a:r>
          </a:p>
          <a:p>
            <a:pPr marL="0" indent="0">
              <a:buNone/>
            </a:pPr>
            <a:r>
              <a:rPr lang="cs-CZ" sz="2000" dirty="0"/>
              <a:t>                                – </a:t>
            </a:r>
            <a:r>
              <a:rPr lang="cs-CZ" sz="2000" b="1" dirty="0" err="1"/>
              <a:t>bukovohorská</a:t>
            </a:r>
            <a:r>
              <a:rPr lang="cs-CZ" sz="2000" b="1" dirty="0"/>
              <a:t> kultura</a:t>
            </a:r>
          </a:p>
          <a:p>
            <a:pPr marL="0" indent="0">
              <a:buNone/>
            </a:pPr>
            <a:r>
              <a:rPr lang="cs-CZ" sz="2000" dirty="0"/>
              <a:t>                                – </a:t>
            </a:r>
            <a:r>
              <a:rPr lang="cs-CZ" sz="2000" b="1" dirty="0" err="1"/>
              <a:t>želiezovský</a:t>
            </a:r>
            <a:r>
              <a:rPr lang="cs-CZ" sz="2000" b="1" dirty="0"/>
              <a:t> typ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>
                <a:solidFill>
                  <a:srgbClr val="FF0000"/>
                </a:solidFill>
              </a:rPr>
              <a:t>Mladý neolit:</a:t>
            </a:r>
            <a:r>
              <a:rPr lang="cs-CZ" sz="2000" b="1" dirty="0"/>
              <a:t> </a:t>
            </a:r>
            <a:r>
              <a:rPr lang="cs-CZ" sz="2000" dirty="0"/>
              <a:t> </a:t>
            </a:r>
            <a:r>
              <a:rPr lang="cs-CZ" sz="2000" b="1" dirty="0"/>
              <a:t>4800 až 4200</a:t>
            </a:r>
          </a:p>
          <a:p>
            <a:pPr marL="0" indent="0">
              <a:buNone/>
            </a:pPr>
            <a:r>
              <a:rPr lang="cs-CZ" sz="2000" dirty="0"/>
              <a:t>                               –  </a:t>
            </a:r>
            <a:r>
              <a:rPr lang="cs-CZ" sz="2000" b="1" dirty="0"/>
              <a:t>kultura </a:t>
            </a:r>
            <a:r>
              <a:rPr lang="cs-CZ" sz="2000" b="1" dirty="0" err="1"/>
              <a:t>lengyelská</a:t>
            </a:r>
            <a:r>
              <a:rPr lang="cs-CZ" sz="2000" b="1" dirty="0"/>
              <a:t> </a:t>
            </a:r>
            <a:r>
              <a:rPr lang="cs-CZ" sz="2000" dirty="0"/>
              <a:t> </a:t>
            </a:r>
            <a:r>
              <a:rPr lang="cs-CZ" sz="2000" b="1" dirty="0"/>
              <a:t>(</a:t>
            </a:r>
            <a:r>
              <a:rPr lang="cs-CZ" sz="2000" b="1" dirty="0" err="1"/>
              <a:t>lengyelský</a:t>
            </a:r>
            <a:r>
              <a:rPr lang="cs-CZ" sz="2000" b="1" dirty="0"/>
              <a:t> kulturní okruh) </a:t>
            </a:r>
          </a:p>
          <a:p>
            <a:pPr marL="0" indent="0">
              <a:buNone/>
            </a:pPr>
            <a:r>
              <a:rPr lang="cs-CZ" sz="2000" dirty="0"/>
              <a:t>                               –  </a:t>
            </a:r>
            <a:r>
              <a:rPr lang="cs-CZ" sz="2000" b="1" dirty="0" err="1"/>
              <a:t>lužianská</a:t>
            </a:r>
            <a:r>
              <a:rPr lang="cs-CZ" sz="2000" b="1" dirty="0"/>
              <a:t> skupina </a:t>
            </a:r>
            <a:r>
              <a:rPr lang="cs-CZ" sz="2000" dirty="0"/>
              <a:t>(slovenská)</a:t>
            </a:r>
          </a:p>
          <a:p>
            <a:pPr marL="0" indent="0">
              <a:buNone/>
            </a:pPr>
            <a:r>
              <a:rPr lang="cs-CZ" sz="2000" dirty="0"/>
              <a:t>                               –  </a:t>
            </a:r>
            <a:r>
              <a:rPr lang="cs-CZ" sz="2000" b="1" dirty="0"/>
              <a:t>kultura s moravskou malovanou kera</a:t>
            </a:r>
            <a:r>
              <a:rPr lang="cs-CZ" sz="2000" dirty="0"/>
              <a:t>mikou (MMK) </a:t>
            </a:r>
          </a:p>
          <a:p>
            <a:pPr marL="0" indent="0">
              <a:buNone/>
            </a:pPr>
            <a:r>
              <a:rPr lang="cs-CZ" sz="2000" dirty="0"/>
              <a:t>                              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2BEF422-AD6E-459A-B17F-5189CB9B38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1620" y="0"/>
            <a:ext cx="10515600" cy="1325563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    Periodizace</a:t>
            </a:r>
          </a:p>
        </p:txBody>
      </p:sp>
    </p:spTree>
    <p:extLst>
      <p:ext uri="{BB962C8B-B14F-4D97-AF65-F5344CB8AC3E}">
        <p14:creationId xmlns:p14="http://schemas.microsoft.com/office/powerpoint/2010/main" val="487087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41" y="0"/>
            <a:ext cx="118825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135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8" name="Picture 4" descr="n10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904" y="-20783"/>
            <a:ext cx="9199419" cy="689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9656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>
          <a:xfrm>
            <a:off x="499153" y="223837"/>
            <a:ext cx="10515600" cy="1325563"/>
          </a:xfrm>
        </p:spPr>
        <p:txBody>
          <a:bodyPr/>
          <a:lstStyle/>
          <a:p>
            <a:r>
              <a:rPr lang="cs-CZ" altLang="cs-CZ" sz="3200" b="1" dirty="0"/>
              <a:t>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Kultura lineární keramiky 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     </a:t>
            </a:r>
            <a:r>
              <a:rPr lang="cs-CZ" altLang="cs-CZ" sz="2000" dirty="0">
                <a:solidFill>
                  <a:srgbClr val="FF0000"/>
                </a:solidFill>
              </a:rPr>
              <a:t>5600 - 4900 př. n. l.</a:t>
            </a:r>
            <a:br>
              <a:rPr lang="cs-CZ" altLang="cs-CZ" sz="2000" dirty="0">
                <a:solidFill>
                  <a:srgbClr val="FF0000"/>
                </a:solidFill>
              </a:rPr>
            </a:br>
            <a:r>
              <a:rPr lang="cs-CZ" altLang="cs-CZ" sz="2000" dirty="0">
                <a:solidFill>
                  <a:srgbClr val="FF0000"/>
                </a:solidFill>
              </a:rPr>
              <a:t>                                                   </a:t>
            </a:r>
            <a:r>
              <a:rPr lang="cs-CZ" altLang="cs-CZ" sz="2000" dirty="0" err="1">
                <a:solidFill>
                  <a:srgbClr val="FF0000"/>
                </a:solidFill>
              </a:rPr>
              <a:t>Linienbandkeramik</a:t>
            </a:r>
            <a:r>
              <a:rPr lang="cs-CZ" altLang="cs-CZ" sz="2000" dirty="0">
                <a:solidFill>
                  <a:srgbClr val="FF0000"/>
                </a:solidFill>
              </a:rPr>
              <a:t> (LBK), GB - </a:t>
            </a:r>
            <a:r>
              <a:rPr lang="cs-CZ" altLang="cs-CZ" sz="2000" dirty="0" err="1">
                <a:solidFill>
                  <a:srgbClr val="FF0000"/>
                </a:solidFill>
              </a:rPr>
              <a:t>Linear</a:t>
            </a:r>
            <a:r>
              <a:rPr lang="cs-CZ" altLang="cs-CZ" sz="2000" dirty="0">
                <a:solidFill>
                  <a:srgbClr val="FF0000"/>
                </a:solidFill>
              </a:rPr>
              <a:t> </a:t>
            </a:r>
            <a:r>
              <a:rPr lang="cs-CZ" altLang="cs-CZ" sz="2000" dirty="0" err="1">
                <a:solidFill>
                  <a:srgbClr val="FF0000"/>
                </a:solidFill>
              </a:rPr>
              <a:t>Pottery</a:t>
            </a:r>
            <a:r>
              <a:rPr lang="cs-CZ" altLang="cs-CZ" sz="2000" dirty="0">
                <a:solidFill>
                  <a:srgbClr val="FF0000"/>
                </a:solidFill>
              </a:rPr>
              <a:t> </a:t>
            </a:r>
            <a:r>
              <a:rPr lang="cs-CZ" altLang="cs-CZ" sz="2000" dirty="0" err="1">
                <a:solidFill>
                  <a:srgbClr val="FF0000"/>
                </a:solidFill>
              </a:rPr>
              <a:t>Culture</a:t>
            </a:r>
            <a:endParaRPr lang="cs-CZ" altLang="cs-CZ" sz="2000" dirty="0">
              <a:solidFill>
                <a:srgbClr val="FF0000"/>
              </a:solidFill>
            </a:endParaRPr>
          </a:p>
        </p:txBody>
      </p:sp>
      <p:sp>
        <p:nvSpPr>
          <p:cNvPr id="13317" name="Rectangle 5"/>
          <p:cNvSpPr>
            <a:spLocks noGrp="1" noChangeArrowheads="1"/>
          </p:cNvSpPr>
          <p:nvPr>
            <p:ph idx="1"/>
          </p:nvPr>
        </p:nvSpPr>
        <p:spPr>
          <a:xfrm>
            <a:off x="838200" y="2282824"/>
            <a:ext cx="11187545" cy="4662505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sz="2000" b="1" dirty="0"/>
              <a:t>2 větve, které se vyvíjely samostatně:</a:t>
            </a:r>
          </a:p>
          <a:p>
            <a:pPr>
              <a:buFontTx/>
              <a:buNone/>
            </a:pPr>
            <a:endParaRPr lang="cs-CZ" altLang="cs-CZ" sz="2000" dirty="0"/>
          </a:p>
          <a:p>
            <a:pPr>
              <a:buFontTx/>
              <a:buNone/>
            </a:pPr>
            <a:r>
              <a:rPr lang="cs-CZ" altLang="cs-CZ" sz="2000" dirty="0"/>
              <a:t>     1.  </a:t>
            </a:r>
            <a:r>
              <a:rPr lang="cs-CZ" altLang="cs-CZ" sz="2000" b="1" u="sng" dirty="0"/>
              <a:t>východní </a:t>
            </a:r>
            <a:r>
              <a:rPr lang="cs-CZ" altLang="cs-CZ" sz="2000" b="1" u="sng" dirty="0" err="1"/>
              <a:t>LnK</a:t>
            </a:r>
            <a:r>
              <a:rPr lang="cs-CZ" altLang="cs-CZ" sz="2000" b="1" dirty="0"/>
              <a:t> </a:t>
            </a:r>
            <a:r>
              <a:rPr lang="cs-CZ" altLang="cs-CZ" sz="2000" dirty="0"/>
              <a:t>   –  hlavní proud směřoval ze </a:t>
            </a:r>
            <a:r>
              <a:rPr lang="cs-CZ" altLang="cs-CZ" sz="2000" dirty="0" err="1"/>
              <a:t>Zadunají</a:t>
            </a:r>
            <a:r>
              <a:rPr lang="cs-CZ" altLang="cs-CZ" sz="2000" dirty="0"/>
              <a:t> přes Moravu do středního Poodří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         –  ústředí v </a:t>
            </a:r>
            <a:r>
              <a:rPr lang="cs-CZ" altLang="cs-CZ" sz="2000" dirty="0" err="1"/>
              <a:t>Potisí</a:t>
            </a:r>
            <a:r>
              <a:rPr lang="cs-CZ" altLang="cs-CZ" sz="2000" dirty="0"/>
              <a:t>, kde vznikla řada lokálních skupin (souhrnně nazvány </a:t>
            </a:r>
            <a:r>
              <a:rPr lang="cs-CZ" altLang="cs-CZ" sz="2000" b="1" dirty="0" err="1"/>
              <a:t>Alföldská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Lnk</a:t>
            </a:r>
            <a:r>
              <a:rPr lang="cs-CZ" altLang="cs-CZ" sz="2000" dirty="0"/>
              <a:t>)</a:t>
            </a:r>
          </a:p>
          <a:p>
            <a:pPr>
              <a:buFontTx/>
              <a:buNone/>
            </a:pPr>
            <a:endParaRPr lang="cs-CZ" altLang="cs-CZ" sz="2000" dirty="0"/>
          </a:p>
          <a:p>
            <a:pPr>
              <a:buFontTx/>
              <a:buNone/>
            </a:pPr>
            <a:r>
              <a:rPr lang="cs-CZ" altLang="cs-CZ" sz="2000" dirty="0"/>
              <a:t>    2.  </a:t>
            </a:r>
            <a:r>
              <a:rPr lang="cs-CZ" altLang="cs-CZ" sz="2000" b="1" u="sng" dirty="0"/>
              <a:t>západní </a:t>
            </a:r>
            <a:r>
              <a:rPr lang="cs-CZ" altLang="cs-CZ" sz="2000" b="1" u="sng" dirty="0" err="1"/>
              <a:t>LnK</a:t>
            </a:r>
            <a:r>
              <a:rPr lang="cs-CZ" altLang="cs-CZ" sz="2000" b="1" dirty="0"/>
              <a:t> </a:t>
            </a:r>
            <a:r>
              <a:rPr lang="cs-CZ" altLang="cs-CZ" sz="2000" dirty="0"/>
              <a:t>  –  jádro rozšíření:   střední Podunají od Balatonu až po střední Porýní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    –  střední Čechy a Porýní zůstávají ve starším období izolované 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    –  osídlení:  v nejstarším období je řídké, převažuje keramika hrubých tvarů</a:t>
            </a:r>
          </a:p>
          <a:p>
            <a:pPr>
              <a:buFontTx/>
              <a:buNone/>
            </a:pPr>
            <a:endParaRPr lang="cs-CZ" altLang="cs-CZ" sz="2000" dirty="0"/>
          </a:p>
          <a:p>
            <a:r>
              <a:rPr lang="cs-CZ" altLang="cs-CZ" sz="2000" dirty="0"/>
              <a:t>   </a:t>
            </a:r>
            <a:r>
              <a:rPr lang="cs-CZ" altLang="cs-CZ" sz="2000" b="1" dirty="0"/>
              <a:t>Mare Zápotocká  </a:t>
            </a:r>
            <a:r>
              <a:rPr lang="cs-CZ" altLang="cs-CZ" sz="2000" dirty="0"/>
              <a:t>–  1998:  „ </a:t>
            </a:r>
            <a:r>
              <a:rPr lang="cs-CZ" sz="2000" dirty="0"/>
              <a:t>první vlna neolitických kolonistů osídlila celou střední Evropu od jihovýchodního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Slovenska až k Rýnu s neuvěřitelnou rychlostí, možno říci během jednoho století.“</a:t>
            </a:r>
            <a:endParaRPr lang="cs-CZ" altLang="cs-CZ" sz="2000" dirty="0"/>
          </a:p>
          <a:p>
            <a:pPr>
              <a:buFontTx/>
              <a:buNone/>
            </a:pPr>
            <a:r>
              <a:rPr lang="cs-CZ" altLang="cs-CZ" sz="2000" dirty="0"/>
              <a:t>                                                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4629476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323562"/>
            <a:ext cx="10515600" cy="1325563"/>
          </a:xfrm>
        </p:spPr>
        <p:txBody>
          <a:bodyPr/>
          <a:lstStyle/>
          <a:p>
            <a:r>
              <a:rPr lang="cs-CZ" altLang="cs-CZ" sz="3200" b="1" dirty="0"/>
              <a:t>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Klasická lineární keramika</a:t>
            </a:r>
            <a:r>
              <a:rPr lang="cs-CZ" altLang="cs-CZ" sz="3200" dirty="0">
                <a:solidFill>
                  <a:srgbClr val="FF0000"/>
                </a:solidFill>
              </a:rPr>
              <a:t>  </a:t>
            </a:r>
            <a:br>
              <a:rPr lang="cs-CZ" altLang="cs-CZ" sz="3200" dirty="0">
                <a:solidFill>
                  <a:srgbClr val="FF0000"/>
                </a:solidFill>
              </a:rPr>
            </a:br>
            <a:r>
              <a:rPr lang="cs-CZ" altLang="cs-CZ" sz="3200" dirty="0">
                <a:solidFill>
                  <a:srgbClr val="FF0000"/>
                </a:solidFill>
              </a:rPr>
              <a:t>                          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5450 – 5050 př. n. l.</a:t>
            </a:r>
            <a:br>
              <a:rPr lang="cs-CZ" altLang="cs-CZ" sz="2000" b="1" dirty="0">
                <a:solidFill>
                  <a:srgbClr val="FF0000"/>
                </a:solidFill>
              </a:rPr>
            </a:br>
            <a:endParaRPr lang="cs-CZ" altLang="cs-CZ" sz="2000" b="1" dirty="0">
              <a:solidFill>
                <a:srgbClr val="FF0000"/>
              </a:solidFill>
            </a:endParaRPr>
          </a:p>
        </p:txBody>
      </p:sp>
      <p:sp>
        <p:nvSpPr>
          <p:cNvPr id="15365" name="Rectangle 5"/>
          <p:cNvSpPr>
            <a:spLocks noGrp="1" noChangeArrowheads="1"/>
          </p:cNvSpPr>
          <p:nvPr>
            <p:ph idx="1"/>
          </p:nvPr>
        </p:nvSpPr>
        <p:spPr>
          <a:xfrm>
            <a:off x="838200" y="1482870"/>
            <a:ext cx="11353800" cy="537513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altLang="cs-CZ" sz="1800" dirty="0"/>
          </a:p>
          <a:p>
            <a:r>
              <a:rPr lang="cs-CZ" altLang="cs-CZ" sz="1800" b="1" dirty="0"/>
              <a:t>Počátky</a:t>
            </a:r>
            <a:r>
              <a:rPr lang="cs-CZ" altLang="cs-CZ" sz="1800" dirty="0"/>
              <a:t>   –  nejstarší </a:t>
            </a:r>
            <a:r>
              <a:rPr lang="cs-CZ" altLang="cs-CZ" sz="1800" dirty="0" err="1"/>
              <a:t>dendrodatum</a:t>
            </a:r>
            <a:r>
              <a:rPr lang="cs-CZ" altLang="cs-CZ" sz="1800" dirty="0"/>
              <a:t>:  studna v Mohelnici:  5450 př. n. l.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                pohřebiště ve  Vedrovicích:  5300 př. n. l.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                z Rakouska: 5600 – 5400 př. n. l. </a:t>
            </a:r>
          </a:p>
          <a:p>
            <a:pPr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/>
              <a:t>Morava</a:t>
            </a:r>
            <a:r>
              <a:rPr lang="cs-CZ" altLang="cs-CZ" sz="1800" dirty="0"/>
              <a:t>  –  neolitický lid přichází od jihovýchodu z Podunají a postupuje přes Pomoraví do úrodných nížin Labe 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–  nejdříve obsazovány nejúrodnější níže položené oblasti do 300 m. n. m. u vodních toků na mírných svazích 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–  </a:t>
            </a:r>
            <a:r>
              <a:rPr lang="cs-CZ" altLang="cs-CZ" sz="1800" b="1" dirty="0"/>
              <a:t>nejstarší osady:    </a:t>
            </a:r>
            <a:r>
              <a:rPr lang="cs-CZ" altLang="cs-CZ" sz="1800" dirty="0" err="1"/>
              <a:t>Žopy</a:t>
            </a:r>
            <a:r>
              <a:rPr lang="cs-CZ" altLang="cs-CZ" sz="1800" dirty="0"/>
              <a:t> u Kroměříže, Mohelnice</a:t>
            </a:r>
          </a:p>
          <a:p>
            <a:pPr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/>
              <a:t>Čechy</a:t>
            </a:r>
            <a:r>
              <a:rPr lang="cs-CZ" altLang="cs-CZ" sz="1800" dirty="0"/>
              <a:t>  –  řídké osídlení enklávového (izolovaného) charakteru, i tam, kde nebyly nejvhodnější podmínky (Plzeňsko) 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–  </a:t>
            </a:r>
            <a:r>
              <a:rPr lang="cs-CZ" altLang="cs-CZ" sz="1800" b="1" dirty="0"/>
              <a:t>tzv. misionářské stanice: </a:t>
            </a:r>
            <a:r>
              <a:rPr lang="cs-CZ" altLang="cs-CZ" sz="1800" dirty="0"/>
              <a:t>  nástupiště osidlování regionů (trvání: 300-400 let)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–  nešlo o plošnou </a:t>
            </a:r>
            <a:r>
              <a:rPr lang="cs-CZ" altLang="cs-CZ" sz="1800" dirty="0" err="1"/>
              <a:t>neolitizaci</a:t>
            </a:r>
            <a:r>
              <a:rPr lang="cs-CZ" altLang="cs-CZ" sz="1800" dirty="0"/>
              <a:t>, jak dříve předpokládal B. </a:t>
            </a:r>
            <a:r>
              <a:rPr lang="cs-CZ" altLang="cs-CZ" sz="1800" dirty="0" err="1"/>
              <a:t>Soudský</a:t>
            </a:r>
            <a:r>
              <a:rPr lang="cs-CZ" altLang="cs-CZ" sz="1800" dirty="0"/>
              <a:t> 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–  </a:t>
            </a:r>
            <a:r>
              <a:rPr lang="cs-CZ" altLang="cs-CZ" sz="1800" b="1" dirty="0"/>
              <a:t>nejstarší osady:</a:t>
            </a:r>
            <a:r>
              <a:rPr lang="cs-CZ" altLang="cs-CZ" sz="1800" dirty="0"/>
              <a:t>  Litice (Plzeňsko), Holohlavy (</a:t>
            </a:r>
            <a:r>
              <a:rPr lang="cs-CZ" altLang="cs-CZ" sz="1800" dirty="0" err="1"/>
              <a:t>vých</a:t>
            </a:r>
            <a:r>
              <a:rPr lang="cs-CZ" altLang="cs-CZ" sz="1800" dirty="0"/>
              <a:t>. Č), Nové Dvory (KH)</a:t>
            </a:r>
          </a:p>
        </p:txBody>
      </p:sp>
    </p:spTree>
    <p:extLst>
      <p:ext uri="{BB962C8B-B14F-4D97-AF65-F5344CB8AC3E}">
        <p14:creationId xmlns:p14="http://schemas.microsoft.com/office/powerpoint/2010/main" val="16005436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0" y="0"/>
            <a:ext cx="8229600" cy="1143000"/>
          </a:xfrm>
        </p:spPr>
        <p:txBody>
          <a:bodyPr/>
          <a:lstStyle/>
          <a:p>
            <a:r>
              <a:rPr lang="cs-CZ" altLang="cs-CZ" sz="3200" b="1" dirty="0"/>
              <a:t>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Periodizace </a:t>
            </a:r>
            <a:r>
              <a:rPr lang="cs-CZ" altLang="cs-CZ" sz="3200" b="1" dirty="0" err="1">
                <a:solidFill>
                  <a:srgbClr val="FF0000"/>
                </a:solidFill>
              </a:rPr>
              <a:t>LnK</a:t>
            </a:r>
            <a:endParaRPr lang="cs-CZ" altLang="cs-CZ" sz="3200" b="1" dirty="0">
              <a:solidFill>
                <a:srgbClr val="FF0000"/>
              </a:solidFill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108" y="1143000"/>
            <a:ext cx="10931237" cy="594995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</a:pPr>
            <a:r>
              <a:rPr lang="cs-CZ" altLang="cs-CZ" sz="1800" b="1" dirty="0"/>
              <a:t>E. Neústupný</a:t>
            </a:r>
            <a:r>
              <a:rPr lang="cs-CZ" altLang="cs-CZ" sz="1600" dirty="0"/>
              <a:t>   –   </a:t>
            </a:r>
            <a:r>
              <a:rPr lang="cs-CZ" altLang="cs-CZ" sz="1800" dirty="0"/>
              <a:t>5 stupňů:    I – V (1956)  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b="1" i="1" u="sng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B. </a:t>
            </a:r>
            <a:r>
              <a:rPr lang="cs-CZ" altLang="cs-CZ" sz="1800" b="1" dirty="0" err="1"/>
              <a:t>Soudský</a:t>
            </a:r>
            <a:r>
              <a:rPr lang="cs-CZ" altLang="cs-CZ" sz="1600" dirty="0"/>
              <a:t>      –    </a:t>
            </a:r>
            <a:r>
              <a:rPr lang="cs-CZ" altLang="cs-CZ" sz="1800" dirty="0"/>
              <a:t>3 stupně:  1. starší:      I + II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2. střední:     III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3. mladší:    IV + V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b="1" i="1" u="sng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Rudolf Tichý</a:t>
            </a:r>
            <a:r>
              <a:rPr lang="cs-CZ" altLang="cs-CZ" sz="1600" b="1" i="1" dirty="0"/>
              <a:t> </a:t>
            </a:r>
            <a:r>
              <a:rPr lang="cs-CZ" altLang="cs-CZ" sz="1600" dirty="0"/>
              <a:t>  –  </a:t>
            </a:r>
            <a:r>
              <a:rPr lang="cs-CZ" altLang="cs-CZ" sz="1800" dirty="0"/>
              <a:t>3 fáze:  1.  starší:    </a:t>
            </a:r>
            <a:r>
              <a:rPr lang="cs-CZ" altLang="cs-CZ" sz="1800" dirty="0" err="1"/>
              <a:t>Ia</a:t>
            </a:r>
            <a:r>
              <a:rPr lang="cs-CZ" altLang="cs-CZ" sz="1800" dirty="0"/>
              <a:t>:   </a:t>
            </a:r>
            <a:r>
              <a:rPr lang="cs-CZ" altLang="cs-CZ" sz="1800" dirty="0" err="1"/>
              <a:t>križsko</a:t>
            </a:r>
            <a:r>
              <a:rPr lang="cs-CZ" altLang="cs-CZ" sz="1800" dirty="0"/>
              <a:t>-volutová  (</a:t>
            </a:r>
            <a:r>
              <a:rPr lang="cs-CZ" altLang="cs-CZ" sz="1800" dirty="0" err="1"/>
              <a:t>Žopy</a:t>
            </a:r>
            <a:r>
              <a:rPr lang="cs-CZ" altLang="cs-CZ" sz="1800" dirty="0"/>
              <a:t>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         </a:t>
            </a:r>
            <a:r>
              <a:rPr lang="cs-CZ" altLang="cs-CZ" sz="1800" dirty="0" err="1"/>
              <a:t>Ib</a:t>
            </a:r>
            <a:r>
              <a:rPr lang="cs-CZ" altLang="cs-CZ" sz="1800" dirty="0"/>
              <a:t>:   amforovité tvary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2.  mladší:  </a:t>
            </a:r>
            <a:r>
              <a:rPr lang="cs-CZ" altLang="cs-CZ" sz="1800" dirty="0" err="1"/>
              <a:t>Iia</a:t>
            </a:r>
            <a:r>
              <a:rPr lang="cs-CZ" altLang="cs-CZ" sz="1800" dirty="0"/>
              <a:t>:  kulovité nádoby (notové značky)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         </a:t>
            </a:r>
            <a:r>
              <a:rPr lang="cs-CZ" altLang="cs-CZ" sz="1800" dirty="0" err="1"/>
              <a:t>Iib</a:t>
            </a:r>
            <a:r>
              <a:rPr lang="cs-CZ" altLang="cs-CZ" sz="1800" dirty="0"/>
              <a:t>:  bombovité tvary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3.  nejmladší+ pozdní fáze: III. – tzv. </a:t>
            </a:r>
            <a:r>
              <a:rPr lang="cs-CZ" altLang="cs-CZ" sz="1800" b="1" u="sng" dirty="0"/>
              <a:t>šárecký stupeň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Juraj </a:t>
            </a:r>
            <a:r>
              <a:rPr lang="cs-CZ" altLang="cs-CZ" sz="1800" b="1" dirty="0" err="1"/>
              <a:t>Pavúk</a:t>
            </a:r>
            <a:r>
              <a:rPr lang="cs-CZ" altLang="cs-CZ" sz="1800" dirty="0"/>
              <a:t>   –  3 stupně:  1.  starší:   horizont Nitra, </a:t>
            </a:r>
            <a:r>
              <a:rPr lang="cs-CZ" altLang="cs-CZ" sz="1800" dirty="0" err="1"/>
              <a:t>Bíňa</a:t>
            </a:r>
            <a:r>
              <a:rPr lang="cs-CZ" altLang="cs-CZ" sz="1800" dirty="0"/>
              <a:t>, Hurbanovo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2.  lineární:    I-III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3.  </a:t>
            </a:r>
            <a:r>
              <a:rPr lang="cs-CZ" altLang="cs-CZ" sz="1800" dirty="0" err="1"/>
              <a:t>želiezovská</a:t>
            </a:r>
            <a:r>
              <a:rPr lang="cs-CZ" altLang="cs-CZ" sz="1800" dirty="0"/>
              <a:t> skupina:   I-III  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Ivan Pavlů a Marie </a:t>
            </a:r>
            <a:r>
              <a:rPr lang="cs-CZ" altLang="cs-CZ" sz="1800" b="1" dirty="0" err="1"/>
              <a:t>Zápatocká</a:t>
            </a:r>
            <a:r>
              <a:rPr lang="cs-CZ" altLang="cs-CZ" sz="1800" dirty="0"/>
              <a:t>    –  4 stupně:   1. starší:       I a-c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                             2. střední:   I/II, </a:t>
            </a:r>
            <a:r>
              <a:rPr lang="cs-CZ" altLang="cs-CZ" sz="1800" dirty="0" err="1"/>
              <a:t>IIa</a:t>
            </a:r>
            <a:r>
              <a:rPr lang="cs-CZ" altLang="cs-CZ" sz="1800" dirty="0"/>
              <a:t>-c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                             3. mladší:      </a:t>
            </a:r>
            <a:r>
              <a:rPr lang="cs-CZ" altLang="cs-CZ" sz="1800" dirty="0" err="1"/>
              <a:t>IIIa</a:t>
            </a:r>
            <a:r>
              <a:rPr lang="cs-CZ" altLang="cs-CZ" sz="1800" dirty="0"/>
              <a:t>-b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                             4. pozdní:   III/IV, IV a-b</a:t>
            </a:r>
          </a:p>
        </p:txBody>
      </p:sp>
    </p:spTree>
    <p:extLst>
      <p:ext uri="{BB962C8B-B14F-4D97-AF65-F5344CB8AC3E}">
        <p14:creationId xmlns:p14="http://schemas.microsoft.com/office/powerpoint/2010/main" val="9021675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>
          <a:xfrm>
            <a:off x="1233055" y="124691"/>
            <a:ext cx="9698182" cy="1143000"/>
          </a:xfrm>
        </p:spPr>
        <p:txBody>
          <a:bodyPr/>
          <a:lstStyle/>
          <a:p>
            <a:r>
              <a:rPr lang="cs-CZ" altLang="cs-CZ" sz="3200" b="1" dirty="0"/>
              <a:t>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Sídelní objekty</a:t>
            </a:r>
          </a:p>
        </p:txBody>
      </p:sp>
      <p:sp>
        <p:nvSpPr>
          <p:cNvPr id="17416" name="Rectangle 8"/>
          <p:cNvSpPr>
            <a:spLocks noGrp="1" noChangeArrowheads="1"/>
          </p:cNvSpPr>
          <p:nvPr>
            <p:ph idx="1"/>
          </p:nvPr>
        </p:nvSpPr>
        <p:spPr>
          <a:xfrm>
            <a:off x="928256" y="1387011"/>
            <a:ext cx="10958944" cy="5651098"/>
          </a:xfrm>
        </p:spPr>
        <p:txBody>
          <a:bodyPr>
            <a:normAutofit/>
          </a:bodyPr>
          <a:lstStyle/>
          <a:p>
            <a:r>
              <a:rPr lang="cs-CZ" altLang="cs-CZ" sz="2000" b="1" dirty="0"/>
              <a:t>Starší sídliště  </a:t>
            </a:r>
            <a:r>
              <a:rPr lang="cs-CZ" altLang="cs-CZ" sz="2000" dirty="0"/>
              <a:t>–  2 až 4 domy, hospodářské objekty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–  </a:t>
            </a:r>
            <a:r>
              <a:rPr lang="cs-CZ" altLang="cs-CZ" sz="2000" b="1" dirty="0"/>
              <a:t>domy:  </a:t>
            </a:r>
            <a:r>
              <a:rPr lang="cs-CZ" altLang="cs-CZ" sz="2000" dirty="0"/>
              <a:t>subtilnější konstrukce s trojicí větších kůlů na přechodu střední a severní části </a:t>
            </a:r>
          </a:p>
          <a:p>
            <a:pPr>
              <a:buFontTx/>
              <a:buNone/>
            </a:pPr>
            <a:endParaRPr lang="cs-CZ" altLang="cs-CZ" sz="2000" dirty="0"/>
          </a:p>
          <a:p>
            <a:r>
              <a:rPr lang="cs-CZ" altLang="cs-CZ" sz="2000" b="1" dirty="0"/>
              <a:t>Mladší sídliště</a:t>
            </a:r>
            <a:r>
              <a:rPr lang="cs-CZ" altLang="cs-CZ" sz="2000" dirty="0"/>
              <a:t>  –  Čechy:  osady nejsou fortifikované </a:t>
            </a:r>
          </a:p>
          <a:p>
            <a:pPr marL="0" indent="0">
              <a:buNone/>
            </a:pPr>
            <a:r>
              <a:rPr lang="cs-CZ" altLang="cs-CZ" sz="2000" dirty="0"/>
              <a:t>                                –   osídlení houstne a stoupá počet sídlišť ve výšinných polohách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  –   stovky agrárních osad v úrodných nížinách u vodních toků</a:t>
            </a:r>
          </a:p>
          <a:p>
            <a:pPr marL="0" indent="0">
              <a:buNone/>
            </a:pPr>
            <a:r>
              <a:rPr lang="cs-CZ" altLang="cs-CZ" sz="2000" dirty="0"/>
              <a:t>                              </a:t>
            </a:r>
            <a:r>
              <a:rPr lang="cs-CZ" altLang="cs-CZ" sz="2000" b="1" dirty="0"/>
              <a:t>  </a:t>
            </a:r>
            <a:r>
              <a:rPr lang="cs-CZ" altLang="cs-CZ" sz="2000" dirty="0"/>
              <a:t>–   </a:t>
            </a:r>
            <a:r>
              <a:rPr lang="cs-CZ" altLang="cs-CZ" sz="2000" b="1" dirty="0"/>
              <a:t>mladší domy:</a:t>
            </a:r>
            <a:r>
              <a:rPr lang="cs-CZ" altLang="cs-CZ" sz="2000" dirty="0"/>
              <a:t>   kůlové konstrukce z 5ti řad kůlů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                                  3 středové řady nesly střechu  (vnitřní příčky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                                   délka:  20 až 40 m 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                                   šířka:    5 až 10 m </a:t>
            </a:r>
          </a:p>
          <a:p>
            <a:pPr>
              <a:buNone/>
            </a:pPr>
            <a:r>
              <a:rPr lang="cs-CZ" altLang="cs-CZ" sz="2000" dirty="0"/>
              <a:t>                                                                 orientace:  S – J, SZ – JV   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                                   vchod:  z jižní strany (zahuštění kůlů – patro)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                                   přístavky:   ze severní strany</a:t>
            </a:r>
          </a:p>
        </p:txBody>
      </p:sp>
    </p:spTree>
    <p:extLst>
      <p:ext uri="{BB962C8B-B14F-4D97-AF65-F5344CB8AC3E}">
        <p14:creationId xmlns:p14="http://schemas.microsoft.com/office/powerpoint/2010/main" val="29552413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1"/>
          <a:stretch/>
        </p:blipFill>
        <p:spPr>
          <a:xfrm>
            <a:off x="133564" y="783254"/>
            <a:ext cx="12192000" cy="5985869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787ED4DF-A3AA-4A11-9083-4E30FA6E1C54}"/>
              </a:ext>
            </a:extLst>
          </p:cNvPr>
          <p:cNvSpPr txBox="1"/>
          <p:nvPr/>
        </p:nvSpPr>
        <p:spPr>
          <a:xfrm>
            <a:off x="4921322" y="413922"/>
            <a:ext cx="2240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Tzv. dlouhý dům</a:t>
            </a:r>
          </a:p>
        </p:txBody>
      </p:sp>
    </p:spTree>
    <p:extLst>
      <p:ext uri="{BB962C8B-B14F-4D97-AF65-F5344CB8AC3E}">
        <p14:creationId xmlns:p14="http://schemas.microsoft.com/office/powerpoint/2010/main" val="31727505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8772" y="2880822"/>
            <a:ext cx="11685277" cy="5353915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endParaRPr lang="cs-CZ" altLang="cs-CZ" sz="2000" dirty="0"/>
          </a:p>
          <a:p>
            <a:pPr marL="0" indent="0">
              <a:lnSpc>
                <a:spcPct val="80000"/>
              </a:lnSpc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Vnitřní členění  domů   </a:t>
            </a:r>
            <a:r>
              <a:rPr lang="cs-CZ" altLang="cs-CZ" sz="2000" dirty="0"/>
              <a:t>–  3 části s odlišnou funkcí:  obytná, skladovací, výrobní</a:t>
            </a:r>
          </a:p>
          <a:p>
            <a:pPr>
              <a:lnSpc>
                <a:spcPct val="80000"/>
              </a:lnSpc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Rozšíření </a:t>
            </a:r>
            <a:r>
              <a:rPr lang="cs-CZ" altLang="cs-CZ" sz="2000" dirty="0"/>
              <a:t> –  typ domu přetrvává až do mladšího období kultury s vypíchanou keramikou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  –  mladší domy </a:t>
            </a:r>
            <a:r>
              <a:rPr lang="cs-CZ" altLang="cs-CZ" sz="2000" dirty="0" err="1"/>
              <a:t>lengyelské</a:t>
            </a:r>
            <a:r>
              <a:rPr lang="cs-CZ" altLang="cs-CZ" sz="2000" dirty="0"/>
              <a:t> kultury jsou v Čechách vzácné a nepříliš dobře poznané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      (menší jedno- až trojřadé kůlové objekty trapezoidního půdorysu)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</a:t>
            </a:r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Hliníky </a:t>
            </a:r>
            <a:r>
              <a:rPr lang="cs-CZ" altLang="cs-CZ" sz="2000" dirty="0"/>
              <a:t> –  dlouhé jámy podél domu:  zdroj hlíny k </a:t>
            </a:r>
            <a:r>
              <a:rPr lang="cs-CZ" altLang="cs-CZ" sz="2000" dirty="0" err="1"/>
              <a:t>omazávce</a:t>
            </a:r>
            <a:r>
              <a:rPr lang="cs-CZ" altLang="cs-CZ" sz="2000" dirty="0"/>
              <a:t> stěn a výrobě keramiky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–  druhotně využívané jako odpadní jámy </a:t>
            </a:r>
          </a:p>
        </p:txBody>
      </p:sp>
      <p:pic>
        <p:nvPicPr>
          <p:cNvPr id="4" name="Picture 6" descr="imagesCANU6WJ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29" b="14839"/>
          <a:stretch/>
        </p:blipFill>
        <p:spPr bwMode="auto">
          <a:xfrm>
            <a:off x="2421764" y="0"/>
            <a:ext cx="6975578" cy="301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569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63543" cy="6884052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7966365" y="1044651"/>
            <a:ext cx="4225636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         Tzv. Úrodný půlměsíc </a:t>
            </a:r>
          </a:p>
          <a:p>
            <a:r>
              <a:rPr lang="cs-CZ" sz="2000" b="1" dirty="0">
                <a:solidFill>
                  <a:srgbClr val="FF0000"/>
                </a:solidFill>
              </a:rPr>
              <a:t>              (</a:t>
            </a:r>
            <a:r>
              <a:rPr lang="cs-CZ" sz="2000" b="1" dirty="0" err="1">
                <a:solidFill>
                  <a:srgbClr val="FF0000"/>
                </a:solidFill>
              </a:rPr>
              <a:t>Fertile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 err="1">
                <a:solidFill>
                  <a:srgbClr val="FF0000"/>
                </a:solidFill>
              </a:rPr>
              <a:t>Crescent</a:t>
            </a:r>
            <a:r>
              <a:rPr lang="cs-CZ" sz="2000" b="1" dirty="0">
                <a:solidFill>
                  <a:srgbClr val="FF0000"/>
                </a:solidFill>
              </a:rPr>
              <a:t>)</a:t>
            </a:r>
          </a:p>
          <a:p>
            <a:endParaRPr lang="cs-CZ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b="1" dirty="0"/>
              <a:t>  Levanta ve </a:t>
            </a:r>
            <a:r>
              <a:rPr lang="cs-CZ" b="1" dirty="0" err="1"/>
              <a:t>vých</a:t>
            </a:r>
            <a:r>
              <a:rPr lang="cs-CZ" b="1" dirty="0"/>
              <a:t>. Středomoří: </a:t>
            </a:r>
          </a:p>
          <a:p>
            <a:r>
              <a:rPr lang="cs-CZ" dirty="0"/>
              <a:t>  –  Sinaj v Egyptě </a:t>
            </a:r>
          </a:p>
          <a:p>
            <a:r>
              <a:rPr lang="cs-CZ" dirty="0"/>
              <a:t>  –  Izrael </a:t>
            </a:r>
          </a:p>
          <a:p>
            <a:r>
              <a:rPr lang="cs-CZ" dirty="0"/>
              <a:t>  –  Palestina a Libanon </a:t>
            </a:r>
          </a:p>
          <a:p>
            <a:r>
              <a:rPr lang="cs-CZ" dirty="0"/>
              <a:t>  –  Jordánsko a Sýrie</a:t>
            </a:r>
          </a:p>
          <a:p>
            <a:endParaRPr lang="cs-CZ" b="1" dirty="0"/>
          </a:p>
          <a:p>
            <a:r>
              <a:rPr lang="cs-CZ" b="1" dirty="0"/>
              <a:t>  Horní Mezopotámie a Anatolie:</a:t>
            </a:r>
          </a:p>
          <a:p>
            <a:r>
              <a:rPr lang="cs-CZ" b="1" dirty="0"/>
              <a:t>   </a:t>
            </a:r>
            <a:r>
              <a:rPr lang="cs-CZ" dirty="0"/>
              <a:t>–  </a:t>
            </a:r>
            <a:r>
              <a:rPr lang="cs-CZ" dirty="0" err="1"/>
              <a:t>jv</a:t>
            </a:r>
            <a:r>
              <a:rPr lang="cs-CZ" dirty="0"/>
              <a:t>. Turecko</a:t>
            </a:r>
          </a:p>
          <a:p>
            <a:endParaRPr lang="cs-CZ" dirty="0"/>
          </a:p>
          <a:p>
            <a:r>
              <a:rPr lang="cs-CZ" b="1" dirty="0"/>
              <a:t>  Mezopotámie (střední a dolní):</a:t>
            </a:r>
          </a:p>
          <a:p>
            <a:r>
              <a:rPr lang="cs-CZ" dirty="0"/>
              <a:t>  – Írán a Irák </a:t>
            </a:r>
          </a:p>
          <a:p>
            <a:r>
              <a:rPr lang="cs-CZ" dirty="0"/>
              <a:t>  – dolní tok Eufratu a Tigridu</a:t>
            </a:r>
          </a:p>
        </p:txBody>
      </p:sp>
    </p:spTree>
    <p:extLst>
      <p:ext uri="{BB962C8B-B14F-4D97-AF65-F5344CB8AC3E}">
        <p14:creationId xmlns:p14="http://schemas.microsoft.com/office/powerpoint/2010/main" val="18415096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Rectangle 7"/>
          <p:cNvSpPr>
            <a:spLocks noGrp="1" noChangeArrowheads="1"/>
          </p:cNvSpPr>
          <p:nvPr>
            <p:ph type="title"/>
          </p:nvPr>
        </p:nvSpPr>
        <p:spPr>
          <a:xfrm>
            <a:off x="838200" y="240434"/>
            <a:ext cx="10515600" cy="1325563"/>
          </a:xfrm>
        </p:spPr>
        <p:txBody>
          <a:bodyPr/>
          <a:lstStyle/>
          <a:p>
            <a:r>
              <a:rPr lang="cs-CZ" altLang="cs-CZ" sz="3200" b="1" dirty="0"/>
              <a:t>          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Sídliště</a:t>
            </a:r>
          </a:p>
        </p:txBody>
      </p:sp>
      <p:sp>
        <p:nvSpPr>
          <p:cNvPr id="19464" name="Rectangle 8"/>
          <p:cNvSpPr>
            <a:spLocks noGrp="1" noChangeArrowheads="1"/>
          </p:cNvSpPr>
          <p:nvPr>
            <p:ph idx="1"/>
          </p:nvPr>
        </p:nvSpPr>
        <p:spPr>
          <a:xfrm>
            <a:off x="838200" y="1687078"/>
            <a:ext cx="10515600" cy="5170922"/>
          </a:xfrm>
        </p:spPr>
        <p:txBody>
          <a:bodyPr>
            <a:normAutofit lnSpcReduction="10000"/>
          </a:bodyPr>
          <a:lstStyle/>
          <a:p>
            <a:r>
              <a:rPr lang="cs-CZ" altLang="cs-CZ" sz="2000" b="1" dirty="0"/>
              <a:t>Bylany </a:t>
            </a:r>
            <a:r>
              <a:rPr lang="cs-CZ" altLang="cs-CZ" sz="2000" dirty="0"/>
              <a:t> –  více než 100 dlouhých domů (d. až 45 m), pšenice, skot</a:t>
            </a:r>
          </a:p>
          <a:p>
            <a:pPr marL="0" indent="0">
              <a:buNone/>
            </a:pPr>
            <a:endParaRPr lang="cs-CZ" altLang="cs-CZ" sz="2000" u="sng" dirty="0"/>
          </a:p>
          <a:p>
            <a:r>
              <a:rPr lang="cs-CZ" altLang="cs-CZ" sz="2000" b="1" dirty="0"/>
              <a:t>Mohelnice  </a:t>
            </a:r>
            <a:r>
              <a:rPr lang="cs-CZ" altLang="cs-CZ" sz="2000" dirty="0"/>
              <a:t>–  20 domů, d. 13 až 24 m  (zdvojení základových žlabů  na západní straně )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–   vchodové přístřešky (předsíň)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–  studna hl. 5 m se čtvercovým dřevěným roubením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–  pece a ohniště</a:t>
            </a:r>
          </a:p>
          <a:p>
            <a:pPr>
              <a:buFontTx/>
              <a:buNone/>
            </a:pPr>
            <a:endParaRPr lang="cs-CZ" altLang="cs-CZ" sz="2000" dirty="0"/>
          </a:p>
          <a:p>
            <a:r>
              <a:rPr lang="cs-CZ" altLang="cs-CZ" sz="2000" b="1" dirty="0"/>
              <a:t>Vedrovice</a:t>
            </a:r>
            <a:r>
              <a:rPr lang="cs-CZ" altLang="cs-CZ" sz="2000" dirty="0"/>
              <a:t>  –  10 domů</a:t>
            </a:r>
          </a:p>
          <a:p>
            <a:pPr>
              <a:buFontTx/>
              <a:buNone/>
            </a:pPr>
            <a:endParaRPr lang="cs-CZ" altLang="cs-CZ" sz="2000" dirty="0"/>
          </a:p>
          <a:p>
            <a:r>
              <a:rPr lang="cs-CZ" altLang="cs-CZ" sz="2000" b="1" dirty="0"/>
              <a:t>Přáslavice-</a:t>
            </a:r>
            <a:r>
              <a:rPr lang="cs-CZ" altLang="cs-CZ" sz="2000" b="1" dirty="0" err="1"/>
              <a:t>Kocourovec</a:t>
            </a:r>
            <a:r>
              <a:rPr lang="cs-CZ" altLang="cs-CZ" sz="2000" dirty="0"/>
              <a:t>  –  „Na širokém“, objeveno 1992, 10-15 ha)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                 –  osada rozdělena na 2 části: 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                     1.  severní polovina:  obytný areál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                     2.  jižní polovina:  hospodářský areál</a:t>
            </a:r>
          </a:p>
        </p:txBody>
      </p:sp>
    </p:spTree>
    <p:extLst>
      <p:ext uri="{BB962C8B-B14F-4D97-AF65-F5344CB8AC3E}">
        <p14:creationId xmlns:p14="http://schemas.microsoft.com/office/powerpoint/2010/main" val="8537971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3" name="Rectangle 9"/>
          <p:cNvSpPr>
            <a:spLocks noGrp="1" noChangeArrowheads="1"/>
          </p:cNvSpPr>
          <p:nvPr>
            <p:ph type="title"/>
          </p:nvPr>
        </p:nvSpPr>
        <p:spPr>
          <a:xfrm>
            <a:off x="2006167" y="0"/>
            <a:ext cx="8229600" cy="1143000"/>
          </a:xfrm>
        </p:spPr>
        <p:txBody>
          <a:bodyPr/>
          <a:lstStyle/>
          <a:p>
            <a:r>
              <a:rPr lang="cs-CZ" altLang="cs-CZ" sz="3200" b="1" dirty="0"/>
              <a:t>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Pohřbívání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1514" name="Rectangle 10"/>
          <p:cNvSpPr>
            <a:spLocks noGrp="1" noChangeArrowheads="1"/>
          </p:cNvSpPr>
          <p:nvPr>
            <p:ph idx="1"/>
          </p:nvPr>
        </p:nvSpPr>
        <p:spPr>
          <a:xfrm>
            <a:off x="544530" y="1143000"/>
            <a:ext cx="11647470" cy="5715000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sz="1800" b="1" dirty="0"/>
              <a:t>Ritus</a:t>
            </a:r>
            <a:r>
              <a:rPr lang="cs-CZ" altLang="cs-CZ" sz="1800" dirty="0"/>
              <a:t>   –</a:t>
            </a:r>
            <a:r>
              <a:rPr lang="cs-CZ" altLang="cs-CZ" sz="1800" b="1" dirty="0"/>
              <a:t>  kostrový:   </a:t>
            </a:r>
            <a:r>
              <a:rPr lang="cs-CZ" altLang="cs-CZ" sz="1800" dirty="0"/>
              <a:t>vždy ve skrčené poloze  (žárové hroby pouze z Německa: Bavorsko po Rýn) </a:t>
            </a:r>
          </a:p>
          <a:p>
            <a:pPr marL="0" indent="0">
              <a:buNone/>
            </a:pPr>
            <a:r>
              <a:rPr lang="cs-CZ" altLang="cs-CZ" sz="1800" dirty="0"/>
              <a:t>                –  </a:t>
            </a:r>
            <a:r>
              <a:rPr lang="cs-CZ" altLang="cs-CZ" sz="1800" b="1" dirty="0"/>
              <a:t>žárový:   </a:t>
            </a:r>
            <a:r>
              <a:rPr lang="cs-CZ" altLang="cs-CZ" sz="1800" dirty="0"/>
              <a:t>u nás až v následné starší vypíchané kultuře </a:t>
            </a:r>
          </a:p>
          <a:p>
            <a:r>
              <a:rPr lang="cs-CZ" altLang="cs-CZ" sz="1800" b="1" dirty="0"/>
              <a:t>Poloha  </a:t>
            </a:r>
            <a:r>
              <a:rPr lang="cs-CZ" altLang="cs-CZ" sz="1800" dirty="0"/>
              <a:t>–  kostra na levém boku (2/3 pohřbů)</a:t>
            </a:r>
          </a:p>
          <a:p>
            <a:r>
              <a:rPr lang="cs-CZ" altLang="cs-CZ" sz="1800" b="1" dirty="0"/>
              <a:t>Orientace</a:t>
            </a:r>
            <a:r>
              <a:rPr lang="cs-CZ" altLang="cs-CZ" sz="1800" dirty="0"/>
              <a:t>  –  hlavou k V</a:t>
            </a:r>
          </a:p>
          <a:p>
            <a:r>
              <a:rPr lang="cs-CZ" altLang="cs-CZ" sz="1800" b="1" dirty="0"/>
              <a:t>Zvláštní pohřb</a:t>
            </a:r>
            <a:r>
              <a:rPr lang="cs-CZ" altLang="cs-CZ" sz="1800" dirty="0"/>
              <a:t>y  –   celé kostry či jejich části v sídlištních jamách (i dětské pohřby)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–   výjimečně v jeskyních  (2 %, Koňská v Moravském Krasu)</a:t>
            </a:r>
          </a:p>
          <a:p>
            <a:pPr marL="0" indent="0">
              <a:buNone/>
            </a:pPr>
            <a:endParaRPr lang="cs-CZ" altLang="cs-CZ" sz="1800" dirty="0"/>
          </a:p>
          <a:p>
            <a:r>
              <a:rPr lang="cs-CZ" altLang="cs-CZ" sz="1800" b="1" dirty="0"/>
              <a:t>Milodary</a:t>
            </a:r>
            <a:r>
              <a:rPr lang="cs-CZ" altLang="cs-CZ" sz="1800" dirty="0"/>
              <a:t>  – 2 až 3 nádoby, ŠI, BI (</a:t>
            </a:r>
            <a:r>
              <a:rPr lang="cs-CZ" altLang="cs-CZ" sz="1800" dirty="0" err="1"/>
              <a:t>kopytovité</a:t>
            </a:r>
            <a:r>
              <a:rPr lang="cs-CZ" altLang="cs-CZ" sz="1800" dirty="0"/>
              <a:t> klíny), </a:t>
            </a:r>
            <a:r>
              <a:rPr lang="cs-CZ" altLang="cs-CZ" sz="1800" dirty="0" err="1"/>
              <a:t>spondylový</a:t>
            </a:r>
            <a:r>
              <a:rPr lang="cs-CZ" altLang="cs-CZ" sz="1800" dirty="0"/>
              <a:t> šperk</a:t>
            </a:r>
          </a:p>
          <a:p>
            <a:pPr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/>
              <a:t>Čechy</a:t>
            </a:r>
            <a:r>
              <a:rPr lang="cs-CZ" altLang="cs-CZ" sz="1800" dirty="0"/>
              <a:t>   </a:t>
            </a:r>
            <a:r>
              <a:rPr lang="cs-CZ" altLang="cs-CZ" sz="2000" b="1" dirty="0"/>
              <a:t>–</a:t>
            </a:r>
            <a:r>
              <a:rPr lang="cs-CZ" altLang="cs-CZ" sz="1800" b="1" dirty="0"/>
              <a:t> </a:t>
            </a:r>
            <a:r>
              <a:rPr lang="cs-CZ" altLang="cs-CZ" sz="1800" dirty="0"/>
              <a:t>  neznáme pohřebiště:   pouze samostatné hroby na sídlištích                  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</a:t>
            </a:r>
            <a:r>
              <a:rPr lang="cs-CZ" altLang="cs-CZ" sz="1800" b="1" dirty="0"/>
              <a:t>Třebestovice:  </a:t>
            </a:r>
            <a:r>
              <a:rPr lang="cs-CZ" altLang="cs-CZ" sz="1800" dirty="0"/>
              <a:t>v kruhové zásobní jámě pohřbeno 5-6 dětí </a:t>
            </a:r>
          </a:p>
          <a:p>
            <a:pPr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/>
              <a:t>Morava  </a:t>
            </a:r>
            <a:r>
              <a:rPr lang="cs-CZ" altLang="cs-CZ" sz="1800" dirty="0"/>
              <a:t> </a:t>
            </a:r>
            <a:r>
              <a:rPr lang="cs-CZ" altLang="cs-CZ" sz="2000" dirty="0"/>
              <a:t>–</a:t>
            </a:r>
            <a:r>
              <a:rPr lang="cs-CZ" altLang="cs-CZ" sz="1800" dirty="0"/>
              <a:t>   </a:t>
            </a:r>
            <a:r>
              <a:rPr lang="cs-CZ" altLang="cs-CZ" sz="1800" b="1" dirty="0"/>
              <a:t>Vedrovice:</a:t>
            </a:r>
            <a:r>
              <a:rPr lang="cs-CZ" altLang="cs-CZ" sz="1800" dirty="0"/>
              <a:t>   výzkum:  1975-1982 Vladimír Ondruš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100 m od osady „Široká u lesa“ </a:t>
            </a:r>
            <a:r>
              <a:rPr lang="cs-CZ" altLang="cs-CZ" sz="2000" dirty="0"/>
              <a:t>–</a:t>
            </a:r>
            <a:r>
              <a:rPr lang="cs-CZ" altLang="cs-CZ" sz="1800" dirty="0"/>
              <a:t>  96 H 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                                          „Za dvorem“ </a:t>
            </a:r>
            <a:r>
              <a:rPr lang="cs-CZ" altLang="cs-CZ" sz="2000" dirty="0"/>
              <a:t>–</a:t>
            </a:r>
            <a:r>
              <a:rPr lang="cs-CZ" altLang="cs-CZ" sz="1800" dirty="0"/>
              <a:t>   8 H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               </a:t>
            </a:r>
            <a:r>
              <a:rPr lang="cs-CZ" altLang="cs-CZ" sz="1800" dirty="0"/>
              <a:t>oválné hrobové jámy:  na levém boku hlavou k JV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394" y="18075"/>
            <a:ext cx="2552482" cy="387851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9043270" y="3121223"/>
            <a:ext cx="919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/>
              <a:t>Vedrovice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823" y="3769460"/>
            <a:ext cx="2954053" cy="294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4214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7" name="Picture 5" descr="cesta-kolin-2010-a-165x1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1" r="14993"/>
          <a:stretch/>
        </p:blipFill>
        <p:spPr bwMode="auto">
          <a:xfrm>
            <a:off x="615088" y="652367"/>
            <a:ext cx="5231530" cy="575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468" y="652367"/>
            <a:ext cx="5227060" cy="563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826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8" name="Rectangle 8"/>
          <p:cNvSpPr>
            <a:spLocks noGrp="1" noChangeArrowheads="1"/>
          </p:cNvSpPr>
          <p:nvPr>
            <p:ph type="title"/>
          </p:nvPr>
        </p:nvSpPr>
        <p:spPr>
          <a:xfrm>
            <a:off x="1981201" y="274638"/>
            <a:ext cx="5483225" cy="1143000"/>
          </a:xfrm>
        </p:spPr>
        <p:txBody>
          <a:bodyPr/>
          <a:lstStyle/>
          <a:p>
            <a:r>
              <a:rPr lang="cs-CZ" altLang="cs-CZ" sz="3200" b="1"/>
              <a:t>Způsob obživy</a:t>
            </a:r>
          </a:p>
        </p:txBody>
      </p:sp>
      <p:sp>
        <p:nvSpPr>
          <p:cNvPr id="25609" name="Rectangle 9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000" b="1" dirty="0"/>
              <a:t>podíl domácích zvířat:   </a:t>
            </a:r>
            <a:r>
              <a:rPr lang="cs-CZ" altLang="cs-CZ" sz="2000" dirty="0"/>
              <a:t>není vždy převažující </a:t>
            </a:r>
          </a:p>
          <a:p>
            <a:pPr>
              <a:buFontTx/>
              <a:buNone/>
            </a:pPr>
            <a:endParaRPr lang="cs-CZ" altLang="cs-CZ" sz="2000" dirty="0"/>
          </a:p>
          <a:p>
            <a:r>
              <a:rPr lang="cs-CZ" altLang="cs-CZ" sz="2000" b="1" dirty="0"/>
              <a:t>sběr a lov:   </a:t>
            </a:r>
            <a:r>
              <a:rPr lang="cs-CZ" altLang="cs-CZ" sz="2000" dirty="0"/>
              <a:t>doplňkové zdroje (převaha lovné zvěře v Nových Dvorech) </a:t>
            </a:r>
          </a:p>
          <a:p>
            <a:pPr>
              <a:buFontTx/>
              <a:buNone/>
            </a:pPr>
            <a:endParaRPr lang="cs-CZ" altLang="cs-CZ" sz="2000" dirty="0"/>
          </a:p>
          <a:p>
            <a:r>
              <a:rPr lang="cs-CZ" altLang="cs-CZ" sz="2000" b="1" dirty="0"/>
              <a:t>ŠI </a:t>
            </a:r>
            <a:r>
              <a:rPr lang="cs-CZ" altLang="cs-CZ" sz="2000" dirty="0"/>
              <a:t>  -  čepelovité nástroje štípané ze silicitů (pazourků)</a:t>
            </a:r>
          </a:p>
          <a:p>
            <a:pPr>
              <a:buFontTx/>
              <a:buNone/>
            </a:pPr>
            <a:endParaRPr lang="cs-CZ" altLang="cs-CZ" sz="2000" dirty="0"/>
          </a:p>
          <a:p>
            <a:r>
              <a:rPr lang="cs-CZ" altLang="cs-CZ" sz="2000" b="1" dirty="0"/>
              <a:t>BI</a:t>
            </a:r>
            <a:r>
              <a:rPr lang="cs-CZ" altLang="cs-CZ" sz="2000" dirty="0"/>
              <a:t>  -  klíny a sekerky – tendence zvyšování tvarů </a:t>
            </a:r>
          </a:p>
          <a:p>
            <a:pPr>
              <a:buFontTx/>
              <a:buNone/>
            </a:pPr>
            <a:endParaRPr lang="cs-CZ" altLang="cs-CZ" sz="2000" dirty="0"/>
          </a:p>
          <a:p>
            <a:r>
              <a:rPr lang="cs-CZ" altLang="cs-CZ" sz="2000" b="1" dirty="0"/>
              <a:t>KI</a:t>
            </a:r>
            <a:r>
              <a:rPr lang="cs-CZ" altLang="cs-CZ" sz="2000" dirty="0"/>
              <a:t>  -  kostěné lžičky ve střením období</a:t>
            </a:r>
          </a:p>
        </p:txBody>
      </p:sp>
      <p:pic>
        <p:nvPicPr>
          <p:cNvPr id="25610" name="Picture 10" descr="imagesCA9F2QJ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4" y="188914"/>
            <a:ext cx="3273171" cy="226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1" name="Picture 11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452" y="3495637"/>
            <a:ext cx="3888636" cy="268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1085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5" name="Rectangle 5"/>
          <p:cNvSpPr>
            <a:spLocks noGrp="1" noChangeArrowheads="1"/>
          </p:cNvSpPr>
          <p:nvPr>
            <p:ph idx="1"/>
          </p:nvPr>
        </p:nvSpPr>
        <p:spPr>
          <a:xfrm>
            <a:off x="739739" y="734290"/>
            <a:ext cx="11189025" cy="6123710"/>
          </a:xfrm>
        </p:spPr>
        <p:txBody>
          <a:bodyPr>
            <a:normAutofit/>
          </a:bodyPr>
          <a:lstStyle/>
          <a:p>
            <a:r>
              <a:rPr lang="cs-CZ" altLang="cs-CZ" sz="1800" b="1" dirty="0">
                <a:solidFill>
                  <a:srgbClr val="FF0000"/>
                </a:solidFill>
              </a:rPr>
              <a:t>Broušené kamenné nástroje  (BI):</a:t>
            </a:r>
          </a:p>
          <a:p>
            <a:pPr>
              <a:buFontTx/>
              <a:buNone/>
            </a:pPr>
            <a:r>
              <a:rPr lang="cs-CZ" altLang="cs-CZ" sz="1800" b="1" dirty="0"/>
              <a:t>    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</a:t>
            </a:r>
            <a:r>
              <a:rPr lang="cs-CZ" altLang="cs-CZ" sz="1800" dirty="0"/>
              <a:t>sekery (ploché), sekeromlaty, </a:t>
            </a:r>
            <a:r>
              <a:rPr lang="cs-CZ" altLang="cs-CZ" sz="1800" dirty="0" err="1"/>
              <a:t>kopytovité</a:t>
            </a:r>
            <a:r>
              <a:rPr lang="cs-CZ" altLang="cs-CZ" sz="1800" dirty="0"/>
              <a:t> klíny, diskovité mlaty </a:t>
            </a:r>
          </a:p>
          <a:p>
            <a:pPr>
              <a:buFontTx/>
              <a:buNone/>
            </a:pPr>
            <a:r>
              <a:rPr lang="cs-CZ" altLang="cs-CZ" sz="1800" dirty="0"/>
              <a:t>      –  většinou velmi kvalitně broušené </a:t>
            </a:r>
          </a:p>
          <a:p>
            <a:pPr>
              <a:buFontTx/>
              <a:buNone/>
            </a:pPr>
            <a:r>
              <a:rPr lang="cs-CZ" altLang="cs-CZ" sz="1800" dirty="0"/>
              <a:t>      –  materiál: amfibolitické břidlice, amfiboly a jemnozrnný krystalový </a:t>
            </a:r>
            <a:r>
              <a:rPr lang="cs-CZ" altLang="cs-CZ" sz="1800" dirty="0" err="1"/>
              <a:t>tuff</a:t>
            </a:r>
            <a:r>
              <a:rPr lang="cs-CZ" altLang="cs-CZ" sz="1800" dirty="0"/>
              <a:t> </a:t>
            </a:r>
          </a:p>
          <a:p>
            <a:endParaRPr lang="cs-CZ" altLang="cs-CZ" sz="1800" b="1" dirty="0"/>
          </a:p>
          <a:p>
            <a:r>
              <a:rPr lang="cs-CZ" altLang="cs-CZ" sz="1800" b="1" dirty="0">
                <a:solidFill>
                  <a:srgbClr val="FF0000"/>
                </a:solidFill>
              </a:rPr>
              <a:t>Štípaná industrie  (ŠI):</a:t>
            </a:r>
          </a:p>
          <a:p>
            <a:pPr>
              <a:buFontTx/>
              <a:buNone/>
            </a:pPr>
            <a:r>
              <a:rPr lang="cs-CZ" altLang="cs-CZ" sz="1800" b="1" dirty="0"/>
              <a:t>    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</a:t>
            </a:r>
            <a:r>
              <a:rPr lang="cs-CZ" altLang="cs-CZ" sz="1800" dirty="0"/>
              <a:t>čepelové industrie:  srpové čepele, pilky, vrtáky, dlátka, </a:t>
            </a:r>
            <a:r>
              <a:rPr lang="cs-CZ" altLang="cs-CZ" sz="1800" dirty="0" err="1"/>
              <a:t>krabadla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drasadla</a:t>
            </a:r>
            <a:r>
              <a:rPr lang="cs-CZ" altLang="cs-CZ" sz="1800" dirty="0"/>
              <a:t>, příčné </a:t>
            </a:r>
            <a:r>
              <a:rPr lang="cs-CZ" altLang="cs-CZ" sz="1800" dirty="0" err="1"/>
              <a:t>lichob</a:t>
            </a:r>
            <a:r>
              <a:rPr lang="cs-CZ" altLang="cs-CZ" sz="1800" dirty="0"/>
              <a:t>. šipky aj. </a:t>
            </a:r>
          </a:p>
          <a:p>
            <a:pPr>
              <a:buFontTx/>
              <a:buNone/>
            </a:pPr>
            <a:r>
              <a:rPr lang="cs-CZ" altLang="cs-CZ" sz="1800" dirty="0"/>
              <a:t>      –  materiál:  baltský pazourek, pruhovaný rohovec (</a:t>
            </a:r>
            <a:r>
              <a:rPr lang="cs-CZ" altLang="cs-CZ" sz="1800" dirty="0" err="1"/>
              <a:t>plattensilex</a:t>
            </a:r>
            <a:r>
              <a:rPr lang="cs-CZ" altLang="cs-CZ" sz="1800" dirty="0"/>
              <a:t>), křemence - tušimický, bečovský, </a:t>
            </a:r>
            <a:r>
              <a:rPr lang="cs-CZ" altLang="cs-CZ" sz="1800" dirty="0" err="1"/>
              <a:t>skršínský</a:t>
            </a:r>
            <a:r>
              <a:rPr lang="cs-CZ" altLang="cs-CZ" sz="1800" dirty="0"/>
              <a:t> aj. </a:t>
            </a:r>
          </a:p>
          <a:p>
            <a:pPr>
              <a:buFontTx/>
              <a:buNone/>
            </a:pPr>
            <a:r>
              <a:rPr lang="cs-CZ" altLang="cs-CZ" sz="1800" dirty="0"/>
              <a:t>      –  technologie: čepele odbíjeny z jader </a:t>
            </a:r>
          </a:p>
          <a:p>
            <a:pPr>
              <a:buFontTx/>
              <a:buNone/>
            </a:pPr>
            <a:r>
              <a:rPr lang="cs-CZ" altLang="cs-CZ" sz="1800" dirty="0"/>
              <a:t>      –  na srpových čepelích naleštění pracovní hrany kyselinou křemičitou ze stonků žatých plodin (skládané ostří) </a:t>
            </a:r>
          </a:p>
          <a:p>
            <a:pPr>
              <a:buFontTx/>
              <a:buNone/>
            </a:pPr>
            <a:endParaRPr lang="cs-CZ" altLang="cs-CZ" sz="1800" b="1" dirty="0"/>
          </a:p>
          <a:p>
            <a:r>
              <a:rPr lang="cs-CZ" altLang="cs-CZ" sz="1800" b="1" dirty="0" err="1">
                <a:solidFill>
                  <a:srgbClr val="FF0000"/>
                </a:solidFill>
              </a:rPr>
              <a:t>Spondylové</a:t>
            </a:r>
            <a:r>
              <a:rPr lang="cs-CZ" altLang="cs-CZ" sz="1800" b="1" dirty="0">
                <a:solidFill>
                  <a:srgbClr val="FF0000"/>
                </a:solidFill>
              </a:rPr>
              <a:t> šperky: </a:t>
            </a:r>
          </a:p>
          <a:p>
            <a:pPr marL="0" indent="0">
              <a:buNone/>
            </a:pPr>
            <a:r>
              <a:rPr lang="cs-CZ" altLang="cs-CZ" sz="1800" dirty="0"/>
              <a:t>     –</a:t>
            </a:r>
            <a:r>
              <a:rPr lang="cs-CZ" altLang="cs-CZ" sz="1800" b="1" dirty="0"/>
              <a:t> </a:t>
            </a:r>
            <a:r>
              <a:rPr lang="cs-CZ" altLang="cs-CZ" sz="1800" dirty="0"/>
              <a:t> závěsky různého tvaru:  terčovité, pravoúhlé, </a:t>
            </a:r>
            <a:r>
              <a:rPr lang="cs-CZ" altLang="cs-CZ" sz="1800" dirty="0" err="1"/>
              <a:t>dvojkřídlé</a:t>
            </a:r>
            <a:r>
              <a:rPr lang="cs-CZ" altLang="cs-CZ" sz="1800" dirty="0"/>
              <a:t>, trubičky</a:t>
            </a:r>
          </a:p>
          <a:p>
            <a:pPr marL="0" indent="0">
              <a:buNone/>
            </a:pPr>
            <a:endParaRPr lang="cs-CZ" altLang="cs-CZ" sz="1800" b="1" dirty="0"/>
          </a:p>
          <a:p>
            <a:r>
              <a:rPr lang="cs-CZ" altLang="cs-CZ" sz="1800" b="1" dirty="0">
                <a:solidFill>
                  <a:srgbClr val="FF0000"/>
                </a:solidFill>
              </a:rPr>
              <a:t>Kostěná a parohová industrie  (KPI): </a:t>
            </a:r>
          </a:p>
          <a:p>
            <a:pPr marL="0" indent="0">
              <a:buNone/>
            </a:pPr>
            <a:r>
              <a:rPr lang="cs-CZ" altLang="cs-CZ" sz="1800" b="1" dirty="0"/>
              <a:t>  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</a:t>
            </a:r>
            <a:r>
              <a:rPr lang="cs-CZ" altLang="cs-CZ" sz="1800" dirty="0"/>
              <a:t>lopatky, šídla, dláta, retušéry, hrnčířské špachtle, mlaty, pouzdra a topůrka sekerek </a:t>
            </a:r>
          </a:p>
          <a:p>
            <a:pPr>
              <a:buFontTx/>
              <a:buNone/>
            </a:pPr>
            <a:endParaRPr lang="cs-CZ" altLang="cs-CZ" sz="1800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461" y="5138526"/>
            <a:ext cx="2549004" cy="152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934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2" name="Picture 4" descr="neolit-nastroj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91" y="640741"/>
            <a:ext cx="7433509" cy="557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055" y="788324"/>
            <a:ext cx="4100945" cy="527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272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>
          <a:xfrm>
            <a:off x="1704109" y="0"/>
            <a:ext cx="4488873" cy="1143000"/>
          </a:xfrm>
        </p:spPr>
        <p:txBody>
          <a:bodyPr/>
          <a:lstStyle/>
          <a:p>
            <a:r>
              <a:rPr lang="cs-CZ" altLang="cs-CZ" sz="3200" b="1" dirty="0"/>
              <a:t>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Keramika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3557" name="Rectangle 5"/>
          <p:cNvSpPr>
            <a:spLocks noGrp="1" noChangeArrowheads="1"/>
          </p:cNvSpPr>
          <p:nvPr>
            <p:ph idx="1"/>
          </p:nvPr>
        </p:nvSpPr>
        <p:spPr>
          <a:xfrm>
            <a:off x="0" y="1504890"/>
            <a:ext cx="10861963" cy="5911848"/>
          </a:xfrm>
        </p:spPr>
        <p:txBody>
          <a:bodyPr>
            <a:normAutofit fontScale="92500" lnSpcReduction="20000"/>
          </a:bodyPr>
          <a:lstStyle/>
          <a:p>
            <a:pPr marL="609600" indent="-609600"/>
            <a:r>
              <a:rPr lang="cs-CZ" altLang="cs-CZ" sz="1800" b="1" u="sng" dirty="0"/>
              <a:t>Tvary</a:t>
            </a:r>
            <a:r>
              <a:rPr lang="cs-CZ" altLang="cs-CZ" sz="1800" dirty="0"/>
              <a:t>  –  3 základní skupiny:   1.  polokulovité nádoby s esovitým okrajem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                                               2.  misky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                                               3.  amforovité tvary</a:t>
            </a:r>
          </a:p>
          <a:p>
            <a:pPr marL="609600" indent="-609600">
              <a:buNone/>
            </a:pPr>
            <a:endParaRPr lang="cs-CZ" altLang="cs-CZ" sz="1800" dirty="0"/>
          </a:p>
          <a:p>
            <a:pPr marL="609600" indent="-609600"/>
            <a:r>
              <a:rPr lang="cs-CZ" altLang="cs-CZ" sz="1800" b="1" u="sng" dirty="0"/>
              <a:t>Materiál</a:t>
            </a:r>
            <a:r>
              <a:rPr lang="cs-CZ" altLang="cs-CZ" sz="1800" dirty="0"/>
              <a:t>  –  na celém území typická organická příměs v keramické hmotě </a:t>
            </a:r>
          </a:p>
          <a:p>
            <a:pPr marL="0" indent="0">
              <a:buNone/>
            </a:pPr>
            <a:endParaRPr lang="cs-CZ" altLang="cs-CZ" sz="1800" dirty="0"/>
          </a:p>
          <a:p>
            <a:pPr marL="609600" indent="-609600"/>
            <a:r>
              <a:rPr lang="cs-CZ" altLang="cs-CZ" sz="1800" b="1" u="sng" dirty="0"/>
              <a:t>Výzdoba</a:t>
            </a:r>
            <a:r>
              <a:rPr lang="cs-CZ" altLang="cs-CZ" sz="1800" b="1" dirty="0"/>
              <a:t>  </a:t>
            </a:r>
            <a:r>
              <a:rPr lang="cs-CZ" altLang="cs-CZ" sz="1800" dirty="0"/>
              <a:t>–  ve starším období řada lokálních výzdobných stylů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                a)  důlky pod okrajem, přesekávané pupky, </a:t>
            </a:r>
            <a:r>
              <a:rPr lang="cs-CZ" altLang="cs-CZ" sz="1800" dirty="0" err="1"/>
              <a:t>barbotino</a:t>
            </a:r>
            <a:endParaRPr lang="cs-CZ" altLang="cs-CZ" sz="1800" dirty="0"/>
          </a:p>
          <a:p>
            <a:pPr marL="609600" indent="-609600">
              <a:buNone/>
            </a:pPr>
            <a:r>
              <a:rPr lang="cs-CZ" altLang="cs-CZ" sz="1800" dirty="0"/>
              <a:t>                                  b)  rytá motivy:  meandry, klikatky, obloučky, vlnice, 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                c)  leštěná:  </a:t>
            </a:r>
            <a:r>
              <a:rPr lang="cs-CZ" altLang="cs-CZ" sz="1800" dirty="0" err="1"/>
              <a:t>vlešťování</a:t>
            </a:r>
            <a:r>
              <a:rPr lang="cs-CZ" altLang="cs-CZ" sz="1800" dirty="0"/>
              <a:t>, kanelování (žlábkování)</a:t>
            </a:r>
          </a:p>
          <a:p>
            <a:pPr marL="609600" indent="-609600">
              <a:buNone/>
            </a:pPr>
            <a:endParaRPr lang="cs-CZ" altLang="cs-CZ" sz="1800" dirty="0"/>
          </a:p>
          <a:p>
            <a:pPr marL="609600" indent="-609600"/>
            <a:r>
              <a:rPr lang="cs-CZ" altLang="cs-CZ" sz="1800" b="1" u="sng" dirty="0"/>
              <a:t>Výzdobné techniky</a:t>
            </a:r>
            <a:r>
              <a:rPr lang="cs-CZ" altLang="cs-CZ" sz="1800" u="sng" dirty="0"/>
              <a:t>:</a:t>
            </a:r>
            <a:r>
              <a:rPr lang="cs-CZ" altLang="cs-CZ" sz="1800" dirty="0"/>
              <a:t>  a)  západní:  s vyplňovanou páskou (Čechy až Porýní)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                                b)  východní:  s notovou výzdobou (Morava, Č. a </a:t>
            </a:r>
            <a:r>
              <a:rPr lang="cs-CZ" altLang="cs-CZ" sz="1800" dirty="0" err="1"/>
              <a:t>jz.S</a:t>
            </a:r>
            <a:r>
              <a:rPr lang="cs-CZ" altLang="cs-CZ" sz="1800" dirty="0"/>
              <a:t>)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                               – v mladším období: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                                  a)  na </a:t>
            </a:r>
            <a:r>
              <a:rPr lang="cs-CZ" altLang="cs-CZ" sz="1800" dirty="0" err="1"/>
              <a:t>vých</a:t>
            </a:r>
            <a:r>
              <a:rPr lang="cs-CZ" altLang="cs-CZ" sz="1800" dirty="0"/>
              <a:t>.  –  svazky linií  (</a:t>
            </a:r>
            <a:r>
              <a:rPr lang="cs-CZ" altLang="cs-CZ" sz="1800" dirty="0" err="1"/>
              <a:t>želiezovská</a:t>
            </a:r>
            <a:r>
              <a:rPr lang="cs-CZ" altLang="cs-CZ" sz="1800" dirty="0"/>
              <a:t> výzdoba)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                                  b)  na západě  –  vyplňování pásek svazky rýh,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                                                            –  malování barevnou hlinkou</a:t>
            </a:r>
          </a:p>
          <a:p>
            <a:pPr marL="609600" indent="-609600">
              <a:buNone/>
            </a:pPr>
            <a:r>
              <a:rPr lang="cs-CZ" altLang="cs-CZ" sz="1800" dirty="0"/>
              <a:t>         </a:t>
            </a:r>
          </a:p>
          <a:p>
            <a:pPr marL="609600" indent="-609600">
              <a:buNone/>
            </a:pPr>
            <a:endParaRPr lang="cs-CZ" altLang="cs-CZ" sz="1800" dirty="0"/>
          </a:p>
          <a:p>
            <a:pPr marL="609600" indent="-609600">
              <a:buNone/>
            </a:pPr>
            <a:endParaRPr lang="cs-CZ" altLang="cs-CZ" sz="18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310" y="571500"/>
            <a:ext cx="4437728" cy="581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18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4" name="Picture 6" descr="linearni-keramika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92" y="-6710"/>
            <a:ext cx="5818934" cy="686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415" name="Picture 7" descr="6NEOLI~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06" y="2528385"/>
            <a:ext cx="2952750" cy="203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416" name="Picture 8" descr="n1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06" y="4769358"/>
            <a:ext cx="2952750" cy="183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417" name="Picture 9" descr="n11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69" y="155577"/>
            <a:ext cx="2663825" cy="230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758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Rectangle 4"/>
          <p:cNvSpPr>
            <a:spLocks noGrp="1" noChangeArrowheads="1"/>
          </p:cNvSpPr>
          <p:nvPr>
            <p:ph type="title"/>
          </p:nvPr>
        </p:nvSpPr>
        <p:spPr>
          <a:xfrm>
            <a:off x="2757920" y="78769"/>
            <a:ext cx="4114800" cy="1143000"/>
          </a:xfrm>
        </p:spPr>
        <p:txBody>
          <a:bodyPr/>
          <a:lstStyle/>
          <a:p>
            <a:r>
              <a:rPr lang="cs-CZ" altLang="cs-CZ" sz="3200" b="1" dirty="0"/>
              <a:t>       </a:t>
            </a:r>
            <a:r>
              <a:rPr lang="cs-CZ" altLang="cs-CZ" sz="3200" b="1" dirty="0">
                <a:solidFill>
                  <a:srgbClr val="FF0000"/>
                </a:solidFill>
              </a:rPr>
              <a:t>Šárecký stupeň</a:t>
            </a:r>
          </a:p>
        </p:txBody>
      </p:sp>
      <p:sp>
        <p:nvSpPr>
          <p:cNvPr id="71685" name="Rectangle 5"/>
          <p:cNvSpPr>
            <a:spLocks noGrp="1" noChangeArrowheads="1"/>
          </p:cNvSpPr>
          <p:nvPr>
            <p:ph idx="1"/>
          </p:nvPr>
        </p:nvSpPr>
        <p:spPr>
          <a:xfrm>
            <a:off x="456336" y="1316182"/>
            <a:ext cx="8977744" cy="5541818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cs-CZ" altLang="cs-CZ" b="1" u="sng" dirty="0"/>
              <a:t>                      </a:t>
            </a:r>
          </a:p>
          <a:p>
            <a:r>
              <a:rPr lang="cs-CZ" altLang="cs-CZ" sz="1800" b="1" dirty="0"/>
              <a:t>Název</a:t>
            </a:r>
            <a:r>
              <a:rPr lang="cs-CZ" altLang="cs-CZ" sz="1800" dirty="0"/>
              <a:t>  –  chronologický stupeň  závěrečné fáze vývoje lineární keramiky</a:t>
            </a:r>
          </a:p>
          <a:p>
            <a:pPr marL="0" indent="0">
              <a:buNone/>
            </a:pPr>
            <a:r>
              <a:rPr lang="cs-CZ" altLang="cs-CZ" sz="1800" dirty="0"/>
              <a:t>                     a současně jako </a:t>
            </a:r>
            <a:r>
              <a:rPr lang="cs-CZ" altLang="cs-CZ" sz="1800" b="1" dirty="0"/>
              <a:t>přechodný stupeň ke kultuře vypíchané</a:t>
            </a:r>
          </a:p>
          <a:p>
            <a:pPr marL="0" indent="0">
              <a:buNone/>
            </a:pPr>
            <a:r>
              <a:rPr lang="cs-CZ" altLang="cs-CZ" sz="1800" dirty="0"/>
              <a:t>                  –  podle lokality v Praze-Šárce</a:t>
            </a:r>
          </a:p>
          <a:p>
            <a:pPr marL="0" indent="0">
              <a:buNone/>
            </a:pPr>
            <a:endParaRPr lang="cs-CZ" altLang="cs-CZ" sz="1800" dirty="0"/>
          </a:p>
          <a:p>
            <a:r>
              <a:rPr lang="cs-CZ" altLang="cs-CZ" sz="1800" b="1" dirty="0"/>
              <a:t>Původ</a:t>
            </a:r>
            <a:r>
              <a:rPr lang="cs-CZ" altLang="cs-CZ" sz="1800" dirty="0"/>
              <a:t>  –  patrně v Čechách,  na Moravě je cizí (nepřekračuje tok Moravy je o něco mladší)</a:t>
            </a:r>
          </a:p>
          <a:p>
            <a:endParaRPr lang="cs-CZ" altLang="cs-CZ" sz="1800" dirty="0"/>
          </a:p>
          <a:p>
            <a:r>
              <a:rPr lang="cs-CZ" altLang="cs-CZ" sz="1800" b="1" dirty="0"/>
              <a:t>Vývoj</a:t>
            </a:r>
            <a:r>
              <a:rPr lang="cs-CZ" altLang="cs-CZ" sz="1800" dirty="0"/>
              <a:t>  –  na Moravě:  ovlivněna </a:t>
            </a:r>
            <a:r>
              <a:rPr lang="cs-CZ" altLang="cs-CZ" sz="1800" dirty="0" err="1"/>
              <a:t>želiezovskou</a:t>
            </a:r>
            <a:r>
              <a:rPr lang="cs-CZ" altLang="cs-CZ" sz="1800" dirty="0"/>
              <a:t> skupinou ze Slovenska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(</a:t>
            </a:r>
            <a:r>
              <a:rPr lang="cs-CZ" altLang="cs-CZ" sz="1800" dirty="0" err="1"/>
              <a:t>Želiezovská</a:t>
            </a:r>
            <a:r>
              <a:rPr lang="cs-CZ" altLang="cs-CZ" sz="1800" dirty="0"/>
              <a:t> – Šárecká sídliště jsou částečně časově shodná)</a:t>
            </a:r>
          </a:p>
          <a:p>
            <a:pPr marL="0" indent="0">
              <a:buNone/>
            </a:pPr>
            <a:endParaRPr lang="cs-CZ" altLang="cs-CZ" sz="1800" dirty="0"/>
          </a:p>
          <a:p>
            <a:r>
              <a:rPr lang="cs-CZ" altLang="cs-CZ" sz="1800" b="1" dirty="0"/>
              <a:t>Slavomír Vencl </a:t>
            </a:r>
            <a:r>
              <a:rPr lang="cs-CZ" altLang="cs-CZ" sz="1800" dirty="0"/>
              <a:t>–  rozlišil 3 sídelní oblasti (Č a M)    a)  západočeskou  (5 fází)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                                                         b)  východočeskou (3 fáze)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                                                         c)  moravskou (2 fáze)</a:t>
            </a:r>
          </a:p>
        </p:txBody>
      </p:sp>
      <p:pic>
        <p:nvPicPr>
          <p:cNvPr id="71686" name="Picture 6" descr="imagesCAZ114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412" y="876300"/>
            <a:ext cx="2190750" cy="273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7" name="Picture 7" descr="imagesCAR9WXAA"/>
          <p:cNvPicPr>
            <a:picLocks noChangeAspect="1" noChangeArrowheads="1"/>
          </p:cNvPicPr>
          <p:nvPr/>
        </p:nvPicPr>
        <p:blipFill>
          <a:blip r:embed="rId3">
            <a:lum bright="3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687" y="3938652"/>
            <a:ext cx="2184400" cy="237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2445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700" name="Picture 4" descr="keramika-sareckeho-stup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272" y="0"/>
            <a:ext cx="5389417" cy="655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25" y="2609589"/>
            <a:ext cx="4959055" cy="3719292"/>
          </a:xfrm>
          <a:prstGeom prst="rect">
            <a:avLst/>
          </a:prstGeom>
        </p:spPr>
      </p:pic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173184" y="387929"/>
            <a:ext cx="5694216" cy="19811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 dirty="0"/>
              <a:t>       </a:t>
            </a:r>
            <a:r>
              <a:rPr lang="cs-CZ" altLang="cs-CZ" sz="3200" b="1" dirty="0">
                <a:solidFill>
                  <a:srgbClr val="FF0000"/>
                </a:solidFill>
              </a:rPr>
              <a:t>Keramika šáreckého stupně </a:t>
            </a:r>
          </a:p>
          <a:p>
            <a:endParaRPr lang="cs-CZ" altLang="cs-CZ" sz="3200" b="1" dirty="0"/>
          </a:p>
          <a:p>
            <a:r>
              <a:rPr lang="cs-CZ" altLang="cs-CZ" sz="2400" dirty="0"/>
              <a:t>                    –  </a:t>
            </a:r>
            <a:r>
              <a:rPr lang="cs-CZ" sz="2400" dirty="0"/>
              <a:t>náběh na hrdlo </a:t>
            </a:r>
          </a:p>
          <a:p>
            <a:r>
              <a:rPr lang="cs-CZ" sz="2400" dirty="0"/>
              <a:t>                    –  vpichy na linii </a:t>
            </a:r>
          </a:p>
          <a:p>
            <a:r>
              <a:rPr lang="cs-CZ" sz="2400" dirty="0"/>
              <a:t>                    –  tuhování povrchu</a:t>
            </a:r>
            <a:r>
              <a:rPr lang="cs-CZ" altLang="cs-CZ" sz="2400" dirty="0"/>
              <a:t> </a:t>
            </a:r>
            <a:endParaRPr lang="cs-CZ" altLang="cs-CZ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400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>
          <a:xfrm>
            <a:off x="1260765" y="115888"/>
            <a:ext cx="9739744" cy="1143000"/>
          </a:xfrm>
        </p:spPr>
        <p:txBody>
          <a:bodyPr/>
          <a:lstStyle/>
          <a:p>
            <a:r>
              <a:rPr lang="cs-CZ" altLang="cs-CZ" sz="3200" b="1" dirty="0"/>
              <a:t>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Šíření neolitické kultury</a:t>
            </a:r>
          </a:p>
        </p:txBody>
      </p:sp>
      <p:sp>
        <p:nvSpPr>
          <p:cNvPr id="43013" name="Rectangle 5"/>
          <p:cNvSpPr>
            <a:spLocks noGrp="1" noChangeArrowheads="1"/>
          </p:cNvSpPr>
          <p:nvPr>
            <p:ph idx="1"/>
          </p:nvPr>
        </p:nvSpPr>
        <p:spPr>
          <a:xfrm>
            <a:off x="157163" y="1122216"/>
            <a:ext cx="12034837" cy="5735784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endParaRPr lang="cs-CZ" altLang="cs-CZ" sz="1800" b="1" u="sng" dirty="0"/>
          </a:p>
          <a:p>
            <a:r>
              <a:rPr lang="cs-CZ" altLang="cs-CZ" sz="1800" b="1" dirty="0"/>
              <a:t>1.  </a:t>
            </a:r>
            <a:r>
              <a:rPr lang="cs-CZ" altLang="cs-CZ" sz="1800" b="1" u="sng" dirty="0"/>
              <a:t>Teorie „</a:t>
            </a:r>
            <a:r>
              <a:rPr lang="cs-CZ" altLang="cs-CZ" sz="1800" b="1" u="sng" dirty="0" err="1"/>
              <a:t>démické</a:t>
            </a:r>
            <a:r>
              <a:rPr lang="cs-CZ" altLang="cs-CZ" sz="1800" b="1" u="sng" dirty="0"/>
              <a:t> </a:t>
            </a:r>
            <a:r>
              <a:rPr lang="cs-CZ" altLang="cs-CZ" sz="1800" b="1" u="sng" dirty="0" err="1"/>
              <a:t>difůze</a:t>
            </a:r>
            <a:r>
              <a:rPr lang="cs-CZ" altLang="cs-CZ" sz="1800" b="1" u="sng" dirty="0"/>
              <a:t>“</a:t>
            </a:r>
            <a:r>
              <a:rPr lang="cs-CZ" altLang="cs-CZ" sz="1800" b="1" dirty="0"/>
              <a:t> </a:t>
            </a:r>
            <a:r>
              <a:rPr lang="cs-CZ" altLang="cs-CZ" sz="1800" dirty="0"/>
              <a:t>–  80. léta:  </a:t>
            </a:r>
            <a:r>
              <a:rPr lang="it-IT" sz="1800" dirty="0"/>
              <a:t>A. J. Ammerman a L. L. Cavalli-Sforz</a:t>
            </a:r>
            <a:r>
              <a:rPr lang="cs-CZ" sz="1800" dirty="0"/>
              <a:t>a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–  pronikání populace z Předního východu 2 směry:  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a)  podél pobřeží Středozemního moře k Atlantiku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b)  přes Balkán až do střední a západní Evropy.</a:t>
            </a:r>
            <a:endParaRPr lang="cs-CZ" altLang="cs-CZ" sz="1800" b="1" dirty="0"/>
          </a:p>
          <a:p>
            <a:pPr>
              <a:buFontTx/>
              <a:buNone/>
            </a:pPr>
            <a:endParaRPr lang="cs-CZ" altLang="cs-CZ" sz="1800" b="1" dirty="0"/>
          </a:p>
          <a:p>
            <a:pPr>
              <a:buFontTx/>
              <a:buNone/>
            </a:pPr>
            <a:r>
              <a:rPr lang="cs-CZ" altLang="cs-CZ" sz="1800" dirty="0"/>
              <a:t>                                                        migrační původ  –  fyzické šíření obyvatelstva s hotovou kulturou do Evropy                                                                                    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                    domácí původ  –  tzv. substrátová teorie předpokládá styk </a:t>
            </a:r>
            <a:r>
              <a:rPr lang="cs-CZ" altLang="cs-CZ" sz="1800" dirty="0" err="1"/>
              <a:t>neolitců</a:t>
            </a:r>
            <a:r>
              <a:rPr lang="cs-CZ" altLang="cs-CZ" sz="1800" dirty="0"/>
              <a:t> s domácími </a:t>
            </a:r>
            <a:r>
              <a:rPr lang="cs-CZ" altLang="cs-CZ" sz="1800" dirty="0" err="1"/>
              <a:t>mezolitci</a:t>
            </a:r>
            <a:endParaRPr lang="cs-CZ" altLang="cs-CZ" sz="1800" dirty="0"/>
          </a:p>
          <a:p>
            <a:pPr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/>
              <a:t>2.  </a:t>
            </a:r>
            <a:r>
              <a:rPr lang="cs-CZ" altLang="cs-CZ" sz="1800" b="1" u="sng" dirty="0"/>
              <a:t>Teorie „kulturní </a:t>
            </a:r>
            <a:r>
              <a:rPr lang="cs-CZ" altLang="cs-CZ" sz="1800" b="1" u="sng" dirty="0" err="1"/>
              <a:t>difůze</a:t>
            </a:r>
            <a:r>
              <a:rPr lang="cs-CZ" altLang="cs-CZ" sz="1800" b="1" u="sng" dirty="0"/>
              <a:t>“</a:t>
            </a:r>
            <a:r>
              <a:rPr lang="cs-CZ" altLang="cs-CZ" sz="1800" b="1" dirty="0"/>
              <a:t>  </a:t>
            </a:r>
            <a:r>
              <a:rPr lang="cs-CZ" altLang="cs-CZ" sz="1800" dirty="0"/>
              <a:t>–  80. léta:  </a:t>
            </a:r>
            <a:r>
              <a:rPr lang="cs-CZ" sz="1800" dirty="0"/>
              <a:t>R. </a:t>
            </a:r>
            <a:r>
              <a:rPr lang="cs-CZ" sz="1800" dirty="0" err="1"/>
              <a:t>Dennel</a:t>
            </a:r>
            <a:endParaRPr lang="cs-CZ" altLang="cs-CZ" sz="1800" dirty="0"/>
          </a:p>
          <a:p>
            <a:pPr marL="0" indent="0">
              <a:buNone/>
            </a:pPr>
            <a:r>
              <a:rPr lang="cs-CZ" altLang="cs-CZ" sz="1800" b="1" dirty="0"/>
              <a:t>                                                    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</a:t>
            </a:r>
            <a:r>
              <a:rPr lang="cs-CZ" altLang="cs-CZ" sz="1800" dirty="0"/>
              <a:t>nešlo o pochod obyvatelstva, ale o infiltraci kulturních znalostí mezolitickými populacemi  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                  –  zemědělství se šířilo jako kulturní znalost </a:t>
            </a:r>
            <a:endParaRPr lang="cs-CZ" altLang="cs-CZ" sz="1800" b="1" u="sng" dirty="0"/>
          </a:p>
          <a:p>
            <a:pPr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/>
              <a:t>Dnes</a:t>
            </a:r>
            <a:r>
              <a:rPr lang="cs-CZ" altLang="cs-CZ" sz="1800" dirty="0"/>
              <a:t>   –  odklon od tradičních teorií:  místo masové kolonizace postup malých skupinek neolitických obyvatel</a:t>
            </a:r>
          </a:p>
          <a:p>
            <a:pPr marL="0" indent="0">
              <a:buNone/>
            </a:pPr>
            <a:r>
              <a:rPr lang="cs-CZ" altLang="cs-CZ" sz="1800" dirty="0"/>
              <a:t>                –  vznik středoevropského neolitu z místního mezolitu</a:t>
            </a:r>
          </a:p>
          <a:p>
            <a:pPr>
              <a:buFontTx/>
              <a:buNone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41516404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198871"/>
            <a:ext cx="10370127" cy="1325563"/>
          </a:xfrm>
        </p:spPr>
        <p:txBody>
          <a:bodyPr/>
          <a:lstStyle/>
          <a:p>
            <a:r>
              <a:rPr lang="cs-CZ" altLang="cs-CZ" sz="3200" b="1" dirty="0"/>
              <a:t>              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Želiezovská</a:t>
            </a:r>
            <a:r>
              <a:rPr lang="cs-CZ" altLang="cs-CZ" sz="3200" b="1" dirty="0">
                <a:solidFill>
                  <a:srgbClr val="FF0000"/>
                </a:solidFill>
              </a:rPr>
              <a:t> skupina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endParaRPr lang="cs-CZ" altLang="cs-CZ" sz="3200" b="1" dirty="0">
              <a:solidFill>
                <a:srgbClr val="FF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idx="1"/>
          </p:nvPr>
        </p:nvSpPr>
        <p:spPr>
          <a:xfrm>
            <a:off x="503434" y="1312864"/>
            <a:ext cx="11272930" cy="5545137"/>
          </a:xfrm>
        </p:spPr>
        <p:txBody>
          <a:bodyPr>
            <a:normAutofit fontScale="92500" lnSpcReduction="20000"/>
          </a:bodyPr>
          <a:lstStyle/>
          <a:p>
            <a:r>
              <a:rPr lang="cs-CZ" altLang="cs-CZ" sz="1800" b="1" dirty="0"/>
              <a:t>Název </a:t>
            </a:r>
            <a:r>
              <a:rPr lang="cs-CZ" altLang="cs-CZ" sz="1800" dirty="0"/>
              <a:t> –   podle lokality </a:t>
            </a:r>
            <a:r>
              <a:rPr lang="cs-CZ" altLang="cs-CZ" sz="1800" dirty="0" err="1"/>
              <a:t>Želiezovce</a:t>
            </a:r>
            <a:r>
              <a:rPr lang="cs-CZ" altLang="cs-CZ" sz="1800" dirty="0"/>
              <a:t> u Levic</a:t>
            </a:r>
          </a:p>
          <a:p>
            <a:endParaRPr lang="cs-CZ" altLang="cs-CZ" sz="1800" dirty="0"/>
          </a:p>
          <a:p>
            <a:r>
              <a:rPr lang="cs-CZ" altLang="cs-CZ" sz="1800" b="1" dirty="0"/>
              <a:t>Vývoj </a:t>
            </a:r>
            <a:r>
              <a:rPr lang="cs-CZ" altLang="cs-CZ" sz="1800" dirty="0"/>
              <a:t> –   mladší vývoj volutové keramiky s ústředím na Slovensku a v Podunají </a:t>
            </a:r>
          </a:p>
          <a:p>
            <a:pPr marL="0" indent="0">
              <a:buNone/>
            </a:pPr>
            <a:r>
              <a:rPr lang="cs-CZ" altLang="cs-CZ" sz="1800" dirty="0"/>
              <a:t>                –   na Moravě a v Čechách se </a:t>
            </a:r>
            <a:r>
              <a:rPr lang="cs-CZ" altLang="cs-CZ" sz="1800" dirty="0" err="1"/>
              <a:t>Lnk</a:t>
            </a:r>
            <a:r>
              <a:rPr lang="cs-CZ" altLang="cs-CZ" sz="1800" dirty="0"/>
              <a:t> vyvíjela pomaleji než v Karpatské Kotlině </a:t>
            </a:r>
          </a:p>
          <a:p>
            <a:pPr marL="0" indent="0">
              <a:buNone/>
            </a:pPr>
            <a:r>
              <a:rPr lang="cs-CZ" altLang="cs-CZ" sz="1800" dirty="0"/>
              <a:t>               –   na JZ Slovensku a v KK vystřídala mladší fázi </a:t>
            </a:r>
            <a:r>
              <a:rPr lang="cs-CZ" altLang="cs-CZ" sz="1800" dirty="0" err="1"/>
              <a:t>Lnk</a:t>
            </a:r>
            <a:r>
              <a:rPr lang="cs-CZ" altLang="cs-CZ" sz="1800" dirty="0"/>
              <a:t> jako samostatný kulturní celek </a:t>
            </a:r>
          </a:p>
          <a:p>
            <a:pPr marL="0" indent="0">
              <a:buNone/>
            </a:pPr>
            <a:endParaRPr lang="cs-CZ" altLang="cs-CZ" sz="1800" dirty="0"/>
          </a:p>
          <a:p>
            <a:r>
              <a:rPr lang="cs-CZ" altLang="cs-CZ" sz="1800" b="1" dirty="0"/>
              <a:t>Rozšíření</a:t>
            </a:r>
            <a:r>
              <a:rPr lang="cs-CZ" altLang="cs-CZ" sz="1800" b="1" i="1" dirty="0"/>
              <a:t> </a:t>
            </a:r>
            <a:r>
              <a:rPr lang="cs-CZ" altLang="cs-CZ" sz="1800" dirty="0"/>
              <a:t>–  4 oblasti:   </a:t>
            </a:r>
            <a:r>
              <a:rPr lang="cs-CZ" altLang="cs-CZ" sz="1800" b="1" dirty="0"/>
              <a:t>Morava:</a:t>
            </a:r>
            <a:r>
              <a:rPr lang="cs-CZ" altLang="cs-CZ" sz="1800" dirty="0"/>
              <a:t>  1.  Pomoraví  –  střední a levobřežní, </a:t>
            </a:r>
            <a:r>
              <a:rPr lang="cs-CZ" altLang="cs-CZ" sz="1800" dirty="0" err="1"/>
              <a:t>Poolšaví</a:t>
            </a:r>
            <a:endParaRPr lang="cs-CZ" altLang="cs-CZ" sz="1800" dirty="0"/>
          </a:p>
          <a:p>
            <a:pPr>
              <a:buFontTx/>
              <a:buNone/>
            </a:pPr>
            <a:r>
              <a:rPr lang="cs-CZ" altLang="cs-CZ" sz="1800" dirty="0"/>
              <a:t>                                                              2.  Opavsko  –  Velké Hoštice, Kravaře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                          3.  Dolní Pomoraví (</a:t>
            </a:r>
            <a:r>
              <a:rPr lang="cs-CZ" altLang="cs-CZ" sz="1800" dirty="0" err="1"/>
              <a:t>Turold</a:t>
            </a:r>
            <a:r>
              <a:rPr lang="cs-CZ" altLang="cs-CZ" sz="1800" dirty="0"/>
              <a:t>, Vedrovice, aj.)</a:t>
            </a:r>
            <a:endParaRPr lang="cs-CZ" altLang="cs-CZ" sz="1800" u="sng" dirty="0"/>
          </a:p>
          <a:p>
            <a:pPr>
              <a:buFontTx/>
              <a:buNone/>
            </a:pPr>
            <a:r>
              <a:rPr lang="cs-CZ" altLang="cs-CZ" sz="1800" dirty="0"/>
              <a:t>                                             </a:t>
            </a:r>
            <a:r>
              <a:rPr lang="cs-CZ" altLang="cs-CZ" sz="1800" b="1" dirty="0"/>
              <a:t>Čechy:     </a:t>
            </a:r>
            <a:r>
              <a:rPr lang="cs-CZ" altLang="cs-CZ" sz="1800" dirty="0"/>
              <a:t>4.  střední  –  Bylany, Únětice</a:t>
            </a:r>
          </a:p>
          <a:p>
            <a:pPr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/>
              <a:t>Keramika  </a:t>
            </a:r>
            <a:r>
              <a:rPr lang="cs-CZ" altLang="cs-CZ" sz="1800" dirty="0"/>
              <a:t>– </a:t>
            </a:r>
            <a:r>
              <a:rPr lang="cs-CZ" altLang="cs-CZ" sz="1800" b="1" dirty="0"/>
              <a:t> </a:t>
            </a:r>
            <a:r>
              <a:rPr lang="cs-CZ" altLang="cs-CZ" sz="1800" dirty="0"/>
              <a:t>dokonale vypálená tenkostěnná 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–   rytá výzdoba dvojicemi a trojicemi rýh s příčnými vrypy a záseky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–   malování:  červenou, žlutou a bílou barvou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–   povrch dokonale vyleštěn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–   tvary:   kulovité s nabíhajícím hrdlem, misky, amfory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</a:t>
            </a:r>
          </a:p>
          <a:p>
            <a:pPr>
              <a:buFontTx/>
              <a:buNone/>
            </a:pPr>
            <a:endParaRPr lang="cs-CZ" altLang="cs-CZ" sz="1800" dirty="0"/>
          </a:p>
          <a:p>
            <a:pPr>
              <a:buFontTx/>
              <a:buNone/>
            </a:pPr>
            <a:endParaRPr lang="cs-CZ" altLang="cs-CZ" sz="1800" dirty="0"/>
          </a:p>
        </p:txBody>
      </p:sp>
      <p:pic>
        <p:nvPicPr>
          <p:cNvPr id="4" name="Picture 4" descr="imagesCAV98AQV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5" r="13303"/>
          <a:stretch/>
        </p:blipFill>
        <p:spPr bwMode="auto">
          <a:xfrm>
            <a:off x="9041681" y="190205"/>
            <a:ext cx="2824971" cy="281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n1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028" y="4667996"/>
            <a:ext cx="3417359" cy="223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magesCAWUONX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954" y="3031600"/>
            <a:ext cx="1945433" cy="210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4908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40434"/>
            <a:ext cx="10515600" cy="1325563"/>
          </a:xfrm>
        </p:spPr>
        <p:txBody>
          <a:bodyPr/>
          <a:lstStyle/>
          <a:p>
            <a:r>
              <a:rPr lang="cs-CZ" altLang="cs-CZ" sz="3200" b="1" dirty="0"/>
              <a:t>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Vypíchaná kultura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5000/4900 - 4500/400 př. n. l. </a:t>
            </a:r>
            <a:br>
              <a:rPr lang="cs-CZ" altLang="cs-CZ" sz="2000" b="1" dirty="0">
                <a:solidFill>
                  <a:srgbClr val="FF0000"/>
                </a:solidFill>
              </a:rPr>
            </a:br>
            <a:r>
              <a:rPr lang="cs-CZ" altLang="cs-CZ" sz="2000" dirty="0">
                <a:solidFill>
                  <a:srgbClr val="FF0000"/>
                </a:solidFill>
              </a:rPr>
              <a:t>                                                   </a:t>
            </a:r>
            <a:endParaRPr lang="cs-CZ" altLang="cs-CZ" sz="2000" b="1" dirty="0">
              <a:solidFill>
                <a:srgbClr val="FF0000"/>
              </a:solidFill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4909" y="1935739"/>
            <a:ext cx="11707091" cy="503309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000" b="1" dirty="0"/>
              <a:t>Vývoj</a:t>
            </a:r>
            <a:r>
              <a:rPr lang="cs-CZ" altLang="cs-CZ" sz="2000" dirty="0"/>
              <a:t>   –  navazuje na </a:t>
            </a:r>
            <a:r>
              <a:rPr lang="cs-CZ" altLang="cs-CZ" sz="2000" dirty="0" err="1"/>
              <a:t>Lnk</a:t>
            </a:r>
            <a:r>
              <a:rPr lang="cs-CZ" altLang="cs-CZ" sz="2000" dirty="0"/>
              <a:t>:  rytou výzdobu nahrazuje vypíchaná ornamentice:  identifikační kulturní znak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–  kulturní změna proběhla nejdříve v Čechách a o něco později i na Moravě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–  výměna stylu během dvou století:   5000 - 4800 př.n.l.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a)  nenásilným způsobem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b)  bez patrných etnických změn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Vznik</a:t>
            </a:r>
            <a:r>
              <a:rPr lang="cs-CZ" altLang="cs-CZ" sz="2000" dirty="0"/>
              <a:t>  –  Čechy:    náležely k centrální oblasti, odkud se rozšířila na Moravu, do Rakouska a Slezska </a:t>
            </a:r>
          </a:p>
          <a:p>
            <a:pPr>
              <a:lnSpc>
                <a:spcPct val="80000"/>
              </a:lnSpc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Rozšíření  </a:t>
            </a:r>
            <a:r>
              <a:rPr lang="cs-CZ" altLang="cs-CZ" sz="2000" dirty="0"/>
              <a:t>–  od západní Evropy po Nizozemsko a Belgii, od dolního Poodří na severu až po střední Dunaj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</a:t>
            </a:r>
            <a:r>
              <a:rPr lang="cs-CZ" altLang="cs-CZ" sz="2000" u="sng" dirty="0"/>
              <a:t>3 oblasti</a:t>
            </a:r>
            <a:r>
              <a:rPr lang="cs-CZ" altLang="cs-CZ" sz="2000" dirty="0"/>
              <a:t>:    1. centrální:   Č, Bavorsko, Morava, </a:t>
            </a:r>
            <a:r>
              <a:rPr lang="cs-CZ" altLang="cs-CZ" sz="2000" dirty="0" err="1"/>
              <a:t>stř</a:t>
            </a:r>
            <a:r>
              <a:rPr lang="cs-CZ" altLang="cs-CZ" sz="2000" dirty="0"/>
              <a:t>. Německo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              2. západní:  Porýní, Francie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              3. východní:   Polsko a přes Malopolsko na Slovensko</a:t>
            </a:r>
          </a:p>
        </p:txBody>
      </p:sp>
    </p:spTree>
    <p:extLst>
      <p:ext uri="{BB962C8B-B14F-4D97-AF65-F5344CB8AC3E}">
        <p14:creationId xmlns:p14="http://schemas.microsoft.com/office/powerpoint/2010/main" val="39524804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4" name="Picture 4" descr="n1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617" y="0"/>
            <a:ext cx="9047017" cy="678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6536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9" name="Picture 5" descr="vypichana-keramika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975" y="303660"/>
            <a:ext cx="51435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750" name="Picture 6" descr="imagesCA89KRI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75" y="493160"/>
            <a:ext cx="4141728" cy="572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9555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706580" y="935183"/>
            <a:ext cx="11360727" cy="6199908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2000" b="1" dirty="0"/>
              <a:t>Sídliště</a:t>
            </a:r>
            <a:r>
              <a:rPr lang="cs-CZ" altLang="cs-CZ" sz="2000" dirty="0"/>
              <a:t>  –   v blízkosti toků na sprašových půdách mimo inundace (záplavové území)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000" dirty="0"/>
              <a:t>                   –   mladší fáze:   osídleny i vyšší polohy pahorkatin (Třebíčsko)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000" dirty="0"/>
              <a:t>                          </a:t>
            </a:r>
          </a:p>
          <a:p>
            <a:pPr>
              <a:lnSpc>
                <a:spcPct val="90000"/>
              </a:lnSpc>
            </a:pPr>
            <a:r>
              <a:rPr lang="cs-CZ" altLang="cs-CZ" sz="2000" b="1" dirty="0"/>
              <a:t>Sídlení  objekty</a:t>
            </a:r>
            <a:r>
              <a:rPr lang="cs-CZ" altLang="cs-CZ" sz="2000" dirty="0"/>
              <a:t>:   a)  ve starší fázi:   pravoúhlé chaty z 5ti řad kůlů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000" dirty="0"/>
              <a:t>                                     b)  od střední fáze:  domy lichoběžníkovitého půdorysu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000" dirty="0"/>
          </a:p>
          <a:p>
            <a:r>
              <a:rPr lang="cs-CZ" altLang="cs-CZ" sz="2000" b="1" dirty="0"/>
              <a:t>Broušená industrie</a:t>
            </a:r>
            <a:r>
              <a:rPr lang="cs-CZ" altLang="cs-CZ" sz="2000" dirty="0"/>
              <a:t>    –    podobný inventář jako </a:t>
            </a:r>
            <a:r>
              <a:rPr lang="cs-CZ" altLang="cs-CZ" sz="2000" dirty="0" err="1"/>
              <a:t>LnK</a:t>
            </a:r>
            <a:r>
              <a:rPr lang="cs-CZ" altLang="cs-CZ" sz="2000" dirty="0"/>
              <a:t>  (objevuje se vrtání)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000" b="1" i="1" u="sng" dirty="0"/>
          </a:p>
          <a:p>
            <a:r>
              <a:rPr lang="cs-CZ" altLang="cs-CZ" sz="2000" b="1" dirty="0"/>
              <a:t>Kostěná industrie</a:t>
            </a:r>
            <a:r>
              <a:rPr lang="cs-CZ" altLang="cs-CZ" sz="2000" dirty="0"/>
              <a:t>  –  kostěné hroty, vícenásobné kolky k výzdobě keramiky, závěsky ze škeblí</a:t>
            </a:r>
          </a:p>
          <a:p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Pohřebiště</a:t>
            </a:r>
            <a:r>
              <a:rPr lang="cs-CZ" altLang="cs-CZ" sz="2000" dirty="0"/>
              <a:t>   –   známy z Čech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      –   na Moravě jen skupinky hrobů či jednotlivé  hroby na sídlištích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      –   rozdíly v pohřbívání mezi jednotlivými pohřebišti i v ukládání mrtvých na jedné lokalitě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      –   je otázkou, zda platila jednotná závazná pravidla</a:t>
            </a:r>
          </a:p>
          <a:p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37825829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852054" y="129598"/>
            <a:ext cx="10515600" cy="1325563"/>
          </a:xfrm>
        </p:spPr>
        <p:txBody>
          <a:bodyPr/>
          <a:lstStyle/>
          <a:p>
            <a:r>
              <a:rPr lang="cs-CZ" altLang="cs-CZ" sz="3200" b="1" dirty="0"/>
              <a:t>    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Pohřebiště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7402" y="1295399"/>
            <a:ext cx="12174877" cy="579377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1800" b="1" dirty="0"/>
              <a:t>1. Kostrové   </a:t>
            </a:r>
            <a:r>
              <a:rPr lang="cs-CZ" altLang="cs-CZ" sz="1800" dirty="0"/>
              <a:t>–  častější v Čechách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–  pohřby:   kostra ve skrčené poloze na boku (v hrobě většinou jedna kostra)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</a:t>
            </a:r>
            <a:r>
              <a:rPr lang="cs-CZ" altLang="cs-CZ" sz="1800" b="1" dirty="0"/>
              <a:t>Miskovice  </a:t>
            </a:r>
            <a:r>
              <a:rPr lang="cs-CZ" altLang="cs-CZ" sz="1800" dirty="0"/>
              <a:t>–  původně okolo 100 H   –   hroby:   kostrové:  na levém boku - starší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                                                             žárové:  v jamce, někdy překryté nádobou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</a:t>
            </a:r>
            <a:r>
              <a:rPr lang="cs-CZ" altLang="cs-CZ" sz="1800" b="1" dirty="0"/>
              <a:t>Těšetice-Kyjovice</a:t>
            </a:r>
            <a:r>
              <a:rPr lang="cs-CZ" altLang="cs-CZ" sz="1800" dirty="0"/>
              <a:t>  –  </a:t>
            </a:r>
            <a:r>
              <a:rPr lang="cs-CZ" altLang="cs-CZ" sz="1800" dirty="0" err="1"/>
              <a:t>trojhrob</a:t>
            </a:r>
            <a:r>
              <a:rPr lang="cs-CZ" altLang="cs-CZ" sz="1800" dirty="0"/>
              <a:t>:  M+Ž+D, 7 nádob, okr v nádobě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</a:t>
            </a:r>
            <a:r>
              <a:rPr lang="cs-CZ" altLang="cs-CZ" sz="1800" b="1" dirty="0"/>
              <a:t>Loděnice:</a:t>
            </a:r>
            <a:r>
              <a:rPr lang="cs-CZ" altLang="cs-CZ" sz="1800" dirty="0"/>
              <a:t>   částečné skelety v sídlištní jámě (druhotné pohřby)</a:t>
            </a:r>
          </a:p>
          <a:p>
            <a:pPr>
              <a:lnSpc>
                <a:spcPct val="80000"/>
              </a:lnSpc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2. Žárová  </a:t>
            </a:r>
            <a:r>
              <a:rPr lang="cs-CZ" altLang="cs-CZ" sz="1800" dirty="0"/>
              <a:t>–  spíše na Moravě (ojedinělé hroby na sídlištích)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</a:t>
            </a:r>
            <a:r>
              <a:rPr lang="cs-CZ" altLang="cs-CZ" sz="1800" b="1" dirty="0"/>
              <a:t>Praha-Bubeneč</a:t>
            </a:r>
            <a:r>
              <a:rPr lang="cs-CZ" altLang="cs-CZ" sz="1800" dirty="0"/>
              <a:t>   –  16 H, nejstarší žárové pohřebiště u nás:  jámové i popelnicové hroby, až 14 nádob,  ŠI, BI aj.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</a:t>
            </a:r>
            <a:r>
              <a:rPr lang="cs-CZ" altLang="cs-CZ" sz="1800" b="1" dirty="0"/>
              <a:t>Těšetice-Kyjovice</a:t>
            </a:r>
            <a:r>
              <a:rPr lang="cs-CZ" altLang="cs-CZ" sz="1800" dirty="0"/>
              <a:t>  –  H5:  </a:t>
            </a:r>
            <a:r>
              <a:rPr lang="cs-CZ" altLang="cs-CZ" sz="1800" dirty="0" err="1"/>
              <a:t>polospálený</a:t>
            </a:r>
            <a:r>
              <a:rPr lang="cs-CZ" altLang="cs-CZ" sz="1800" dirty="0"/>
              <a:t> dětský skelet s 9ti </a:t>
            </a:r>
            <a:r>
              <a:rPr lang="cs-CZ" altLang="cs-CZ" sz="1800" dirty="0" err="1"/>
              <a:t>zrnotěrkami</a:t>
            </a:r>
            <a:endParaRPr lang="cs-CZ" altLang="cs-CZ" sz="1800" dirty="0"/>
          </a:p>
          <a:p>
            <a:pPr>
              <a:lnSpc>
                <a:spcPct val="80000"/>
              </a:lnSpc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3. </a:t>
            </a:r>
            <a:r>
              <a:rPr lang="cs-CZ" altLang="cs-CZ" sz="1800" b="1" dirty="0" err="1"/>
              <a:t>Birituální</a:t>
            </a:r>
            <a:r>
              <a:rPr lang="cs-CZ" altLang="cs-CZ" sz="1800" b="1" dirty="0"/>
              <a:t>  </a:t>
            </a:r>
            <a:r>
              <a:rPr lang="cs-CZ" altLang="cs-CZ" sz="1800" dirty="0"/>
              <a:t> –   </a:t>
            </a:r>
            <a:r>
              <a:rPr lang="cs-CZ" altLang="cs-CZ" sz="1800" b="1" dirty="0" err="1"/>
              <a:t>Plotiště</a:t>
            </a:r>
            <a:r>
              <a:rPr lang="cs-CZ" altLang="cs-CZ" sz="1800" b="1" dirty="0"/>
              <a:t> nad Labem </a:t>
            </a:r>
            <a:r>
              <a:rPr lang="cs-CZ" altLang="cs-CZ" sz="1800" dirty="0"/>
              <a:t> –   hroby:   kostrové (ve skrčené poloze) i žárové (jámové i popelnicové)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–  </a:t>
            </a:r>
            <a:r>
              <a:rPr lang="cs-CZ" altLang="cs-CZ" sz="1800" b="1" dirty="0"/>
              <a:t>Opavsko:</a:t>
            </a:r>
            <a:r>
              <a:rPr lang="cs-CZ" altLang="cs-CZ" sz="1800" dirty="0"/>
              <a:t>  Brumovice, Velké Hoštice  –  chudý inventář, 2 až 3 nádoby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           </a:t>
            </a:r>
          </a:p>
          <a:p>
            <a:pPr>
              <a:lnSpc>
                <a:spcPct val="80000"/>
              </a:lnSpc>
            </a:pPr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17312582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Rectangle 4"/>
          <p:cNvSpPr>
            <a:spLocks noGrp="1" noChangeArrowheads="1"/>
          </p:cNvSpPr>
          <p:nvPr>
            <p:ph type="title"/>
          </p:nvPr>
        </p:nvSpPr>
        <p:spPr>
          <a:xfrm>
            <a:off x="845127" y="101889"/>
            <a:ext cx="10515600" cy="1325563"/>
          </a:xfrm>
        </p:spPr>
        <p:txBody>
          <a:bodyPr/>
          <a:lstStyle/>
          <a:p>
            <a:r>
              <a:rPr lang="cs-CZ" altLang="cs-CZ" sz="3200" b="1" dirty="0"/>
              <a:t>                      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Lengyelská</a:t>
            </a:r>
            <a:r>
              <a:rPr lang="cs-CZ" altLang="cs-CZ" sz="3200" b="1" dirty="0">
                <a:solidFill>
                  <a:srgbClr val="FF0000"/>
                </a:solidFill>
              </a:rPr>
              <a:t> kultura</a:t>
            </a:r>
          </a:p>
        </p:txBody>
      </p:sp>
      <p:sp>
        <p:nvSpPr>
          <p:cNvPr id="75781" name="Rectangle 5"/>
          <p:cNvSpPr>
            <a:spLocks noGrp="1" noChangeArrowheads="1"/>
          </p:cNvSpPr>
          <p:nvPr>
            <p:ph idx="1"/>
          </p:nvPr>
        </p:nvSpPr>
        <p:spPr>
          <a:xfrm>
            <a:off x="346364" y="1613042"/>
            <a:ext cx="11845636" cy="5244957"/>
          </a:xfrm>
        </p:spPr>
        <p:txBody>
          <a:bodyPr>
            <a:normAutofit/>
          </a:bodyPr>
          <a:lstStyle/>
          <a:p>
            <a:r>
              <a:rPr lang="cs-CZ" altLang="cs-CZ" sz="1800" b="1" dirty="0"/>
              <a:t>Vznik</a:t>
            </a:r>
            <a:r>
              <a:rPr lang="cs-CZ" altLang="cs-CZ" sz="1800" dirty="0"/>
              <a:t>  –  na konci vývoje VK, náleží do okruhu </a:t>
            </a:r>
            <a:r>
              <a:rPr lang="cs-CZ" altLang="cs-CZ" sz="1800" dirty="0" err="1"/>
              <a:t>středodunajské</a:t>
            </a:r>
            <a:r>
              <a:rPr lang="cs-CZ" altLang="cs-CZ" sz="1800" dirty="0"/>
              <a:t> </a:t>
            </a:r>
            <a:r>
              <a:rPr lang="cs-CZ" altLang="cs-CZ" sz="1800" b="1" dirty="0" err="1"/>
              <a:t>lengyelské</a:t>
            </a:r>
            <a:r>
              <a:rPr lang="cs-CZ" altLang="cs-CZ" sz="1800" b="1" dirty="0"/>
              <a:t> kultury</a:t>
            </a:r>
          </a:p>
          <a:p>
            <a:endParaRPr lang="cs-CZ" altLang="cs-CZ" sz="1800" b="1" dirty="0"/>
          </a:p>
          <a:p>
            <a:r>
              <a:rPr lang="cs-CZ" altLang="cs-CZ" sz="1800" b="1" dirty="0"/>
              <a:t>Název</a:t>
            </a:r>
            <a:r>
              <a:rPr lang="cs-CZ" altLang="cs-CZ" sz="1800" dirty="0"/>
              <a:t>  –  podle opevněného sídliště Lengyel v jižním Maďarsku</a:t>
            </a:r>
          </a:p>
          <a:p>
            <a:pPr marL="0" indent="0">
              <a:buNone/>
            </a:pPr>
            <a:r>
              <a:rPr lang="cs-CZ" altLang="cs-CZ" sz="1800" b="1" dirty="0"/>
              <a:t>                     1888:</a:t>
            </a:r>
            <a:r>
              <a:rPr lang="cs-CZ" altLang="cs-CZ" sz="1800" dirty="0"/>
              <a:t>   první výzkumy v Maďarsku  –  </a:t>
            </a:r>
            <a:r>
              <a:rPr lang="cs-CZ" altLang="cs-CZ" sz="1800" b="1" dirty="0" err="1"/>
              <a:t>Maurus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Wosinszky</a:t>
            </a:r>
            <a:endParaRPr lang="cs-CZ" altLang="cs-CZ" sz="1800" b="1" dirty="0"/>
          </a:p>
          <a:p>
            <a:pPr marL="0" indent="0">
              <a:buNone/>
            </a:pPr>
            <a:r>
              <a:rPr lang="cs-CZ" altLang="cs-CZ" sz="1800" dirty="0"/>
              <a:t>                     další výzkumy:  </a:t>
            </a:r>
            <a:r>
              <a:rPr lang="cs-CZ" altLang="cs-CZ" sz="1800" b="1" dirty="0" err="1"/>
              <a:t>Nandor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Kalicz</a:t>
            </a:r>
            <a:r>
              <a:rPr lang="cs-CZ" altLang="cs-CZ" sz="1800" b="1" dirty="0"/>
              <a:t>  </a:t>
            </a:r>
            <a:r>
              <a:rPr lang="cs-CZ" altLang="cs-CZ" sz="1800" dirty="0"/>
              <a:t>–  sídliště a pohřebiště </a:t>
            </a:r>
            <a:r>
              <a:rPr lang="cs-CZ" altLang="cs-CZ" sz="1800" dirty="0" err="1"/>
              <a:t>Asót</a:t>
            </a:r>
            <a:r>
              <a:rPr lang="cs-CZ" altLang="cs-CZ" sz="1800" dirty="0"/>
              <a:t> </a:t>
            </a:r>
          </a:p>
          <a:p>
            <a:pPr marL="0" indent="0">
              <a:buNone/>
            </a:pPr>
            <a:r>
              <a:rPr lang="cs-CZ" altLang="cs-CZ" sz="1800" dirty="0"/>
              <a:t>                     u nás:  </a:t>
            </a:r>
            <a:r>
              <a:rPr lang="cs-CZ" altLang="cs-CZ" sz="1800" b="1" dirty="0"/>
              <a:t>Jaroslav </a:t>
            </a:r>
            <a:r>
              <a:rPr lang="cs-CZ" altLang="cs-CZ" sz="1800" b="1" dirty="0" err="1"/>
              <a:t>Palliardi</a:t>
            </a:r>
            <a:r>
              <a:rPr lang="cs-CZ" altLang="cs-CZ" sz="1800" b="1" i="1" dirty="0"/>
              <a:t>   </a:t>
            </a:r>
            <a:r>
              <a:rPr lang="cs-CZ" altLang="cs-CZ" sz="1800" dirty="0"/>
              <a:t>–   1888:  prvně rozpoznal ve  Znojmě-Novosadech</a:t>
            </a:r>
          </a:p>
          <a:p>
            <a:pPr marL="0" indent="0">
              <a:buNone/>
            </a:pPr>
            <a:r>
              <a:rPr lang="cs-CZ" altLang="cs-CZ" sz="1800" b="1" dirty="0"/>
              <a:t>                                     Vladimír </a:t>
            </a:r>
            <a:r>
              <a:rPr lang="cs-CZ" altLang="cs-CZ" sz="1800" b="1" dirty="0" err="1"/>
              <a:t>Podborský</a:t>
            </a:r>
            <a:r>
              <a:rPr lang="cs-CZ" altLang="cs-CZ" sz="1800" b="1" dirty="0"/>
              <a:t>   –  </a:t>
            </a:r>
            <a:r>
              <a:rPr lang="cs-CZ" altLang="cs-CZ" sz="1800" dirty="0"/>
              <a:t>1967:  založil terénní základnu v </a:t>
            </a:r>
            <a:r>
              <a:rPr lang="cs-CZ" altLang="cs-CZ" sz="1800" dirty="0" err="1"/>
              <a:t>Sutnách</a:t>
            </a:r>
            <a:r>
              <a:rPr lang="cs-CZ" altLang="cs-CZ" sz="1800" dirty="0"/>
              <a:t> u Těšetic (Znojemsko)</a:t>
            </a:r>
          </a:p>
          <a:p>
            <a:pPr marL="0" indent="0">
              <a:buNone/>
            </a:pPr>
            <a:endParaRPr lang="cs-CZ" altLang="cs-CZ" sz="1800" b="1" dirty="0"/>
          </a:p>
          <a:p>
            <a:r>
              <a:rPr lang="cs-CZ" altLang="cs-CZ" sz="1800" b="1" dirty="0"/>
              <a:t>Ústředí</a:t>
            </a:r>
            <a:r>
              <a:rPr lang="cs-CZ" altLang="cs-CZ" sz="1800" dirty="0"/>
              <a:t>  – </a:t>
            </a:r>
            <a:r>
              <a:rPr lang="cs-CZ" altLang="cs-CZ" sz="1800" b="1" dirty="0"/>
              <a:t> </a:t>
            </a:r>
            <a:r>
              <a:rPr lang="cs-CZ" altLang="cs-CZ" sz="1800" dirty="0"/>
              <a:t>na severním Balkánu, odkud přes severní Maďarsko pronikla na:</a:t>
            </a:r>
          </a:p>
          <a:p>
            <a:pPr>
              <a:buFontTx/>
              <a:buNone/>
            </a:pPr>
            <a:endParaRPr lang="cs-CZ" altLang="cs-CZ" sz="1800" dirty="0"/>
          </a:p>
          <a:p>
            <a:pPr>
              <a:buFontTx/>
              <a:buNone/>
            </a:pPr>
            <a:r>
              <a:rPr lang="cs-CZ" altLang="cs-CZ" sz="1800" dirty="0"/>
              <a:t>                        Slovensko:      </a:t>
            </a:r>
            <a:r>
              <a:rPr lang="cs-CZ" altLang="cs-CZ" sz="1800" b="1" dirty="0">
                <a:solidFill>
                  <a:srgbClr val="FF0000"/>
                </a:solidFill>
              </a:rPr>
              <a:t>Kultura slovenské malované keramiky</a:t>
            </a:r>
            <a:r>
              <a:rPr lang="cs-CZ" altLang="cs-CZ" sz="1800" b="1" dirty="0"/>
              <a:t>  </a:t>
            </a:r>
            <a:r>
              <a:rPr lang="cs-CZ" altLang="cs-CZ" sz="1800" dirty="0"/>
              <a:t>(nejstarší stupeň </a:t>
            </a:r>
            <a:r>
              <a:rPr lang="cs-CZ" altLang="cs-CZ" sz="1800" dirty="0" err="1"/>
              <a:t>lengyelského</a:t>
            </a:r>
            <a:r>
              <a:rPr lang="cs-CZ" altLang="cs-CZ" sz="1800" dirty="0"/>
              <a:t> vývoje)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jižní Moravu:  </a:t>
            </a:r>
            <a:r>
              <a:rPr lang="cs-CZ" altLang="cs-CZ" sz="1800" b="1" dirty="0">
                <a:solidFill>
                  <a:srgbClr val="FF0000"/>
                </a:solidFill>
              </a:rPr>
              <a:t>Kultura moravské malované keramiky</a:t>
            </a:r>
            <a:r>
              <a:rPr lang="cs-CZ" altLang="cs-CZ" sz="1800" dirty="0">
                <a:solidFill>
                  <a:srgbClr val="FF0000"/>
                </a:solidFill>
              </a:rPr>
              <a:t>  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Poodří:            </a:t>
            </a:r>
            <a:r>
              <a:rPr lang="cs-CZ" altLang="cs-CZ" sz="1800" b="1" dirty="0">
                <a:solidFill>
                  <a:srgbClr val="FF0000"/>
                </a:solidFill>
              </a:rPr>
              <a:t>Hornoslezská a dolnoslezská </a:t>
            </a:r>
            <a:r>
              <a:rPr lang="cs-CZ" altLang="cs-CZ" sz="1800" b="1" dirty="0" err="1">
                <a:solidFill>
                  <a:srgbClr val="FF0000"/>
                </a:solidFill>
              </a:rPr>
              <a:t>lengyelská</a:t>
            </a:r>
            <a:r>
              <a:rPr lang="cs-CZ" altLang="cs-CZ" sz="1800" b="1" dirty="0">
                <a:solidFill>
                  <a:srgbClr val="FF0000"/>
                </a:solidFill>
              </a:rPr>
              <a:t> skupina</a:t>
            </a:r>
          </a:p>
          <a:p>
            <a:pPr>
              <a:buFontTx/>
              <a:buNone/>
            </a:pPr>
            <a:endParaRPr lang="cs-CZ" altLang="cs-CZ" sz="2000" b="1" dirty="0"/>
          </a:p>
          <a:p>
            <a:pPr marL="0" indent="0">
              <a:buNone/>
            </a:pPr>
            <a:endParaRPr lang="cs-CZ" altLang="cs-CZ" sz="2000" dirty="0"/>
          </a:p>
          <a:p>
            <a:pPr>
              <a:buFontTx/>
              <a:buNone/>
            </a:pPr>
            <a:endParaRPr lang="cs-CZ" altLang="cs-CZ" sz="1800" b="1" dirty="0"/>
          </a:p>
          <a:p>
            <a:pPr>
              <a:buFontTx/>
              <a:buNone/>
            </a:pPr>
            <a:endParaRPr lang="cs-CZ" altLang="cs-CZ" sz="1800" b="1" dirty="0"/>
          </a:p>
          <a:p>
            <a:pPr>
              <a:buFontTx/>
              <a:buNone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6816364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3200" b="1" dirty="0"/>
              <a:t>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Kultura moravské malované keramiky    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</a:t>
            </a:r>
            <a:r>
              <a:rPr lang="cs-CZ" altLang="cs-CZ" sz="2200" b="1" dirty="0">
                <a:solidFill>
                  <a:srgbClr val="FF0000"/>
                </a:solidFill>
              </a:rPr>
              <a:t>4800/4700 – 4500 př. n. l.</a:t>
            </a:r>
            <a:br>
              <a:rPr lang="cs-CZ" altLang="cs-CZ" sz="2200" b="1" dirty="0">
                <a:solidFill>
                  <a:srgbClr val="FF0000"/>
                </a:solidFill>
              </a:rPr>
            </a:br>
            <a:endParaRPr lang="cs-CZ" altLang="cs-CZ" sz="2200" b="1" dirty="0">
              <a:solidFill>
                <a:srgbClr val="FF0000"/>
              </a:solidFill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5079" y="1767155"/>
            <a:ext cx="11280559" cy="531756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000" dirty="0"/>
              <a:t>Součást kulturního vývoje v mladém neolitu (komplexu </a:t>
            </a:r>
            <a:r>
              <a:rPr lang="cs-CZ" altLang="cs-CZ" sz="2000" dirty="0" err="1"/>
              <a:t>lengyelské</a:t>
            </a:r>
            <a:r>
              <a:rPr lang="cs-CZ" altLang="cs-CZ" sz="2000" dirty="0"/>
              <a:t> kultury v maďarské Podunají a KK   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</a:t>
            </a:r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Vznik</a:t>
            </a:r>
            <a:r>
              <a:rPr lang="cs-CZ" altLang="cs-CZ" sz="2000" dirty="0"/>
              <a:t>  –   základ tvořilo místní domácí obyvatelstvo VK a pozdně </a:t>
            </a:r>
            <a:r>
              <a:rPr lang="cs-CZ" altLang="cs-CZ" sz="2000" dirty="0" err="1"/>
              <a:t>želiezovské</a:t>
            </a:r>
            <a:r>
              <a:rPr lang="cs-CZ" altLang="cs-CZ" sz="2000" dirty="0"/>
              <a:t> skupiny, které byly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 asimilovány příchozími z rakouského a maďarského Podunají 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Morava</a:t>
            </a:r>
            <a:r>
              <a:rPr lang="cs-CZ" altLang="cs-CZ" sz="2000" dirty="0"/>
              <a:t>   –  náleží k západní části </a:t>
            </a:r>
            <a:r>
              <a:rPr lang="cs-CZ" altLang="cs-CZ" sz="2000" dirty="0" err="1"/>
              <a:t>lengyelského</a:t>
            </a:r>
            <a:r>
              <a:rPr lang="cs-CZ" altLang="cs-CZ" sz="2000" dirty="0"/>
              <a:t> okruhu (</a:t>
            </a:r>
            <a:r>
              <a:rPr lang="cs-CZ" altLang="cs-CZ" sz="2000" dirty="0" err="1"/>
              <a:t>sekunderní</a:t>
            </a:r>
            <a:r>
              <a:rPr lang="cs-CZ" altLang="cs-CZ" sz="2000" dirty="0"/>
              <a:t> centrum)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–  </a:t>
            </a:r>
            <a:r>
              <a:rPr lang="cs-CZ" altLang="cs-CZ" sz="2000" dirty="0" err="1"/>
              <a:t>lengyelský</a:t>
            </a:r>
            <a:r>
              <a:rPr lang="cs-CZ" altLang="cs-CZ" sz="2000" dirty="0"/>
              <a:t> lid postupoval podél Dunaje a v Dolním Rakousku se stočil na sever a přes Podyjí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postupoval k severu na Brněnsko, střední Moravu a do Slezska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Čechy</a:t>
            </a:r>
            <a:r>
              <a:rPr lang="cs-CZ" altLang="cs-CZ" sz="2000" dirty="0"/>
              <a:t>   –  MMK se zde objevuje na konci vývoje VK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–  v mladším období, tj. v </a:t>
            </a:r>
            <a:r>
              <a:rPr lang="cs-CZ" altLang="cs-CZ" sz="2000" dirty="0" err="1"/>
              <a:t>eneolitu</a:t>
            </a:r>
            <a:r>
              <a:rPr lang="cs-CZ" altLang="cs-CZ" sz="2000" dirty="0"/>
              <a:t> dochází  k rozvoji osídlení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vznikají samostatných osady (Praha-Střešovice)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5525802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4" name="Picture 4" descr="imagesCAN8THN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610"/>
          <a:stretch/>
        </p:blipFill>
        <p:spPr bwMode="auto">
          <a:xfrm>
            <a:off x="9516741" y="288689"/>
            <a:ext cx="2234754" cy="296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28" name="Picture 8" descr="n1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35" y="132599"/>
            <a:ext cx="8853055" cy="663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sCAN8THNC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9"/>
          <a:stretch/>
        </p:blipFill>
        <p:spPr bwMode="auto">
          <a:xfrm>
            <a:off x="9311764" y="3452092"/>
            <a:ext cx="2644708" cy="314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5234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4" name="Picture 4" descr="moravska-malovana-kerami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721" y="127963"/>
            <a:ext cx="5246761" cy="661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66" name="Picture 6" descr="imagesCAU1Z5N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918" y="127963"/>
            <a:ext cx="2409969" cy="203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67" name="Picture 7" descr="imagesCAZBETU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040" y="2675368"/>
            <a:ext cx="3859654" cy="380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139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852714" y="147411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Neolitické inovace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5943" y="1472974"/>
            <a:ext cx="11996057" cy="5196115"/>
          </a:xfrm>
        </p:spPr>
        <p:txBody>
          <a:bodyPr>
            <a:normAutofit/>
          </a:bodyPr>
          <a:lstStyle/>
          <a:p>
            <a:pPr marL="609600" indent="-609600">
              <a:buNone/>
            </a:pPr>
            <a:endParaRPr lang="cs-CZ" altLang="cs-CZ" sz="2000" dirty="0"/>
          </a:p>
          <a:p>
            <a:pPr marL="609600" indent="-609600"/>
            <a:r>
              <a:rPr lang="cs-CZ" altLang="cs-CZ" sz="2000" dirty="0"/>
              <a:t>Přechod lovecko-sběračských populací k výrobnímu hospodářství: zemědělství a pěstování zvířat</a:t>
            </a:r>
          </a:p>
          <a:p>
            <a:pPr marL="609600" indent="-609600"/>
            <a:r>
              <a:rPr lang="cs-CZ" altLang="cs-CZ" sz="2000" dirty="0"/>
              <a:t>Osvojení technologických a výrobních návyků:    </a:t>
            </a:r>
            <a:r>
              <a:rPr lang="cs-CZ" altLang="cs-CZ" sz="2000" b="1" dirty="0" err="1"/>
              <a:t>neolithic</a:t>
            </a:r>
            <a:r>
              <a:rPr lang="cs-CZ" altLang="cs-CZ" sz="2000" b="1" dirty="0"/>
              <a:t> packet (neolitický balíček):</a:t>
            </a:r>
            <a:r>
              <a:rPr lang="cs-CZ" altLang="cs-CZ" sz="2000" dirty="0"/>
              <a:t> </a:t>
            </a:r>
          </a:p>
          <a:p>
            <a:pPr marL="0" indent="0">
              <a:buNone/>
            </a:pPr>
            <a:endParaRPr lang="cs-CZ" altLang="cs-CZ" sz="2000" dirty="0"/>
          </a:p>
          <a:p>
            <a:pPr marL="609600" indent="-609600">
              <a:buNone/>
            </a:pPr>
            <a:r>
              <a:rPr lang="cs-CZ" altLang="cs-CZ" sz="2000" dirty="0"/>
              <a:t>          </a:t>
            </a:r>
            <a:r>
              <a:rPr lang="cs-CZ" altLang="cs-CZ" sz="2000" b="1" dirty="0"/>
              <a:t>1.   domestikace obilovin  </a:t>
            </a:r>
            <a:r>
              <a:rPr lang="cs-CZ" altLang="cs-CZ" sz="2000" dirty="0"/>
              <a:t>–  </a:t>
            </a:r>
            <a:r>
              <a:rPr lang="cs-CZ" altLang="cs-CZ" sz="2000" dirty="0" err="1"/>
              <a:t>Ohalo</a:t>
            </a:r>
            <a:r>
              <a:rPr lang="cs-CZ" altLang="cs-CZ" sz="2000" dirty="0"/>
              <a:t> II v Izraeli: 23 tis. př. n. l. drcení divokého ječmene a pšenice </a:t>
            </a:r>
          </a:p>
          <a:p>
            <a:pPr marL="609600" indent="-609600">
              <a:buNone/>
            </a:pPr>
            <a:r>
              <a:rPr lang="cs-CZ" altLang="cs-CZ" sz="2000" dirty="0"/>
              <a:t>          </a:t>
            </a:r>
            <a:r>
              <a:rPr lang="cs-CZ" altLang="cs-CZ" sz="2000" b="1" dirty="0"/>
              <a:t>2.   domestikace zvířat  </a:t>
            </a:r>
            <a:r>
              <a:rPr lang="cs-CZ" altLang="cs-CZ" sz="2000" dirty="0"/>
              <a:t>–  v počátečním období prokazatelně nedoložena</a:t>
            </a:r>
          </a:p>
          <a:p>
            <a:pPr marL="609600" indent="-609600">
              <a:buNone/>
            </a:pPr>
            <a:r>
              <a:rPr lang="cs-CZ" altLang="cs-CZ" sz="2000" dirty="0"/>
              <a:t>          </a:t>
            </a:r>
            <a:r>
              <a:rPr lang="cs-CZ" altLang="cs-CZ" sz="2000" b="1" dirty="0"/>
              <a:t>3.   výroba keramiky  </a:t>
            </a:r>
            <a:r>
              <a:rPr lang="cs-CZ" altLang="cs-CZ" sz="2000" dirty="0"/>
              <a:t>–  technologie známa od středního paleolitu:  Věstonická Venuše (aurignacien)</a:t>
            </a:r>
          </a:p>
          <a:p>
            <a:pPr marL="609600" indent="-609600">
              <a:buNone/>
            </a:pPr>
            <a:r>
              <a:rPr lang="cs-CZ" altLang="cs-CZ" sz="2000" dirty="0"/>
              <a:t>          </a:t>
            </a:r>
            <a:r>
              <a:rPr lang="cs-CZ" altLang="cs-CZ" sz="2000" b="1" dirty="0"/>
              <a:t>4.   výroba broušených nástrojů  </a:t>
            </a:r>
            <a:r>
              <a:rPr lang="cs-CZ" altLang="cs-CZ" sz="2000" dirty="0"/>
              <a:t>–  technologie známa v </a:t>
            </a:r>
            <a:r>
              <a:rPr lang="cs-CZ" altLang="cs-CZ" sz="2000" dirty="0" err="1"/>
              <a:t>gravettienu</a:t>
            </a:r>
            <a:r>
              <a:rPr lang="cs-CZ" altLang="cs-CZ" sz="2000" dirty="0"/>
              <a:t>:  </a:t>
            </a:r>
            <a:r>
              <a:rPr lang="cs-CZ" altLang="cs-CZ" sz="2000" dirty="0" err="1"/>
              <a:t>Willendorf</a:t>
            </a:r>
            <a:r>
              <a:rPr lang="cs-CZ" altLang="cs-CZ" sz="2000" dirty="0"/>
              <a:t>, Pavlov (retušéry aj.)</a:t>
            </a:r>
          </a:p>
          <a:p>
            <a:pPr marL="609600" indent="-609600">
              <a:buNone/>
            </a:pPr>
            <a:r>
              <a:rPr lang="cs-CZ" altLang="cs-CZ" sz="2000" b="1" dirty="0"/>
              <a:t>          5.   </a:t>
            </a:r>
            <a:r>
              <a:rPr lang="cs-CZ" altLang="cs-CZ" sz="2000" b="1" dirty="0" err="1"/>
              <a:t>sedentarismus</a:t>
            </a:r>
            <a:r>
              <a:rPr lang="cs-CZ" altLang="cs-CZ" sz="2000" b="1" dirty="0"/>
              <a:t> </a:t>
            </a:r>
            <a:r>
              <a:rPr lang="cs-CZ" altLang="cs-CZ" sz="2000" dirty="0"/>
              <a:t>(usedlý způsob života) – </a:t>
            </a:r>
            <a:r>
              <a:rPr lang="cs-CZ" sz="2000" dirty="0"/>
              <a:t>Jericho, </a:t>
            </a:r>
            <a:r>
              <a:rPr lang="cs-CZ" sz="2000" dirty="0" err="1"/>
              <a:t>Göbekli</a:t>
            </a:r>
            <a:r>
              <a:rPr lang="cs-CZ" sz="2000" dirty="0"/>
              <a:t> Tepe (Jordánsko, Turecko): 10. tis. př. n. l. </a:t>
            </a:r>
            <a:endParaRPr lang="cs-CZ" altLang="cs-CZ" sz="2000" dirty="0"/>
          </a:p>
          <a:p>
            <a:pPr marL="0" indent="0">
              <a:buNone/>
            </a:pPr>
            <a:endParaRPr lang="cs-CZ" altLang="cs-CZ" sz="2000" dirty="0"/>
          </a:p>
          <a:p>
            <a:pPr marL="609600" indent="-609600"/>
            <a:r>
              <a:rPr lang="cs-CZ" altLang="cs-CZ" sz="2000" dirty="0"/>
              <a:t>Většina technologických  inovací byla známa před vznikem zemědělství, a proto byla odmítnuta klasická </a:t>
            </a:r>
          </a:p>
          <a:p>
            <a:pPr marL="0" indent="0">
              <a:buNone/>
            </a:pPr>
            <a:r>
              <a:rPr lang="cs-CZ" altLang="cs-CZ" sz="2000" dirty="0"/>
              <a:t>           představa o </a:t>
            </a:r>
            <a:r>
              <a:rPr lang="cs-CZ" altLang="cs-CZ" sz="2000" b="1" dirty="0"/>
              <a:t>neolitické revoluci</a:t>
            </a:r>
            <a:r>
              <a:rPr lang="cs-CZ" altLang="cs-CZ" sz="2000" dirty="0"/>
              <a:t>, jako době radikálních změn.</a:t>
            </a:r>
          </a:p>
        </p:txBody>
      </p:sp>
    </p:spTree>
    <p:extLst>
      <p:ext uri="{BB962C8B-B14F-4D97-AF65-F5344CB8AC3E}">
        <p14:creationId xmlns:p14="http://schemas.microsoft.com/office/powerpoint/2010/main" val="9715898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865909" y="15875"/>
            <a:ext cx="10515600" cy="1325563"/>
          </a:xfrm>
        </p:spPr>
        <p:txBody>
          <a:bodyPr/>
          <a:lstStyle/>
          <a:p>
            <a:r>
              <a:rPr lang="cs-CZ" altLang="cs-CZ" sz="3200" b="1" dirty="0"/>
              <a:t>            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Sídliště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8873" y="1216746"/>
            <a:ext cx="10958945" cy="564125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1800" b="1" dirty="0">
                <a:solidFill>
                  <a:srgbClr val="FF0000"/>
                </a:solidFill>
              </a:rPr>
              <a:t>I. Nížinná:</a:t>
            </a:r>
            <a:endParaRPr lang="cs-CZ" altLang="cs-CZ" sz="1800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400" dirty="0"/>
              <a:t>      </a:t>
            </a:r>
            <a:r>
              <a:rPr lang="cs-CZ" altLang="cs-CZ" sz="1800" dirty="0"/>
              <a:t>1. </a:t>
            </a:r>
            <a:r>
              <a:rPr lang="cs-CZ" altLang="cs-CZ" sz="1800" b="1" dirty="0"/>
              <a:t>starší  </a:t>
            </a:r>
            <a:r>
              <a:rPr lang="cs-CZ" altLang="cs-CZ" sz="1800" dirty="0"/>
              <a:t> –  neopevněné  osady někdy na starších sídlištích VK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–  u vodních toků, mívají 40 až 50 domů (200 lidí)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Těšetice-Kyjovice  - „</a:t>
            </a:r>
            <a:r>
              <a:rPr lang="cs-CZ" altLang="cs-CZ" sz="1800" dirty="0" err="1"/>
              <a:t>Sutny</a:t>
            </a:r>
            <a:r>
              <a:rPr lang="cs-CZ" altLang="cs-CZ" sz="1800" dirty="0"/>
              <a:t>“:   10 ha, rondel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Pavlov  -  „Horní Pole“,  Hluboké-</a:t>
            </a:r>
            <a:r>
              <a:rPr lang="cs-CZ" altLang="cs-CZ" sz="1800" dirty="0" err="1"/>
              <a:t>Mašůvky</a:t>
            </a:r>
            <a:r>
              <a:rPr lang="cs-CZ" altLang="cs-CZ" sz="1800" dirty="0"/>
              <a:t> – „</a:t>
            </a:r>
            <a:r>
              <a:rPr lang="cs-CZ" altLang="cs-CZ" sz="1800" dirty="0" err="1"/>
              <a:t>Nivky</a:t>
            </a:r>
            <a:r>
              <a:rPr lang="cs-CZ" altLang="cs-CZ" sz="1800" dirty="0"/>
              <a:t>“, „Padělky“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–   půdorysná dispozice:    část sídelní, výrobní, sakrální  (rondely)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</a:t>
            </a:r>
            <a:r>
              <a:rPr lang="cs-CZ" altLang="cs-CZ" sz="1800" b="1" dirty="0"/>
              <a:t>2.  mladší  </a:t>
            </a:r>
            <a:r>
              <a:rPr lang="cs-CZ" altLang="cs-CZ" sz="1800" dirty="0"/>
              <a:t> –  opevněna hrotitým příkopem (Seloutky, Hl. </a:t>
            </a:r>
            <a:r>
              <a:rPr lang="cs-CZ" altLang="cs-CZ" sz="1800" dirty="0" err="1"/>
              <a:t>Mašůvky</a:t>
            </a:r>
            <a:r>
              <a:rPr lang="cs-CZ" altLang="cs-CZ" sz="1800" dirty="0"/>
              <a:t>)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</a:t>
            </a:r>
            <a:r>
              <a:rPr lang="cs-CZ" altLang="cs-CZ" sz="1800" b="1" dirty="0"/>
              <a:t>Sídelní objekty  </a:t>
            </a:r>
            <a:r>
              <a:rPr lang="cs-CZ" altLang="cs-CZ" sz="1800" dirty="0"/>
              <a:t> –  mírně zahloubené, obdélné, kůlové konstrukce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–  rozměry:  5-6 m x 3-4 m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–  o vzhledu informují hliněné modely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b="1" dirty="0">
                <a:solidFill>
                  <a:srgbClr val="FF0000"/>
                </a:solidFill>
              </a:rPr>
              <a:t>II.</a:t>
            </a:r>
            <a:r>
              <a:rPr lang="cs-CZ" altLang="cs-CZ" sz="1800" dirty="0">
                <a:solidFill>
                  <a:srgbClr val="FF0000"/>
                </a:solidFill>
              </a:rPr>
              <a:t> </a:t>
            </a:r>
            <a:r>
              <a:rPr lang="cs-CZ" altLang="cs-CZ" sz="1800" b="1" dirty="0">
                <a:solidFill>
                  <a:srgbClr val="FF0000"/>
                </a:solidFill>
              </a:rPr>
              <a:t>Výšinná</a:t>
            </a:r>
            <a:r>
              <a:rPr lang="cs-CZ" altLang="cs-CZ" sz="1800" dirty="0">
                <a:solidFill>
                  <a:srgbClr val="FF0000"/>
                </a:solidFill>
              </a:rPr>
              <a:t>  </a:t>
            </a:r>
            <a:r>
              <a:rPr lang="cs-CZ" altLang="cs-CZ" sz="1800" dirty="0"/>
              <a:t>–  valové opevnění, na Moravě 23  (Starý zámek u Jevišovic) 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  <a:buFontTx/>
              <a:buNone/>
            </a:pPr>
            <a:endParaRPr lang="cs-CZ" altLang="cs-CZ" sz="1400" dirty="0"/>
          </a:p>
          <a:p>
            <a:pPr>
              <a:lnSpc>
                <a:spcPct val="80000"/>
              </a:lnSpc>
              <a:buFontTx/>
              <a:buNone/>
            </a:pPr>
            <a:endParaRPr lang="cs-CZ" altLang="cs-CZ" sz="1400" dirty="0"/>
          </a:p>
          <a:p>
            <a:pPr>
              <a:lnSpc>
                <a:spcPct val="80000"/>
              </a:lnSpc>
              <a:buFontTx/>
              <a:buNone/>
            </a:pPr>
            <a:endParaRPr lang="cs-CZ" altLang="cs-CZ" sz="1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656" y="2246671"/>
            <a:ext cx="3916149" cy="253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561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872836" y="0"/>
            <a:ext cx="10515600" cy="1325563"/>
          </a:xfrm>
        </p:spPr>
        <p:txBody>
          <a:bodyPr/>
          <a:lstStyle/>
          <a:p>
            <a:r>
              <a:rPr lang="cs-CZ" altLang="cs-CZ" sz="3200" b="1" dirty="0"/>
              <a:t>        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Rondely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9047" y="1345919"/>
            <a:ext cx="11852953" cy="5351031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cs-CZ" altLang="cs-CZ" sz="1800" b="1" dirty="0"/>
              <a:t>1999: </a:t>
            </a:r>
            <a:r>
              <a:rPr lang="cs-CZ" altLang="cs-CZ" sz="1800" dirty="0"/>
              <a:t>   V. </a:t>
            </a:r>
            <a:r>
              <a:rPr lang="cs-CZ" altLang="cs-CZ" sz="1800" dirty="0" err="1"/>
              <a:t>Podborský</a:t>
            </a:r>
            <a:r>
              <a:rPr lang="cs-CZ" altLang="cs-CZ" sz="1800" dirty="0"/>
              <a:t>:  Pravěká </a:t>
            </a:r>
            <a:r>
              <a:rPr lang="cs-CZ" altLang="cs-CZ" sz="1800" dirty="0" err="1"/>
              <a:t>sociokultovní</a:t>
            </a:r>
            <a:r>
              <a:rPr lang="cs-CZ" altLang="cs-CZ" sz="1800" dirty="0"/>
              <a:t> architektura na Moravě</a:t>
            </a:r>
            <a:endParaRPr lang="cs-CZ" altLang="cs-CZ" sz="1800" b="1" u="sng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</a:t>
            </a:r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Funkce</a:t>
            </a:r>
            <a:r>
              <a:rPr lang="cs-CZ" altLang="cs-CZ" sz="1800" dirty="0"/>
              <a:t>   –   kruhové kultovní objekty vymezené příkopy,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     palisádami, astronomicky orientované vchody </a:t>
            </a:r>
          </a:p>
          <a:p>
            <a:pPr>
              <a:lnSpc>
                <a:spcPct val="80000"/>
              </a:lnSpc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Rozšíření</a:t>
            </a:r>
            <a:r>
              <a:rPr lang="cs-CZ" altLang="cs-CZ" sz="1800" dirty="0"/>
              <a:t>  –   od Porýní až po Podunají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Několik typů:     </a:t>
            </a:r>
            <a:r>
              <a:rPr lang="cs-CZ" altLang="cs-CZ" sz="1800" dirty="0"/>
              <a:t>1.  typ Těšetice  -  4 vchody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2.  typ Bučany-</a:t>
            </a:r>
            <a:r>
              <a:rPr lang="cs-CZ" altLang="cs-CZ" sz="1800" dirty="0" err="1"/>
              <a:t>Svodín</a:t>
            </a:r>
            <a:r>
              <a:rPr lang="cs-CZ" altLang="cs-CZ" sz="1800" dirty="0"/>
              <a:t> (rozevřené vchody)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3.  typ Lochenice-</a:t>
            </a:r>
            <a:r>
              <a:rPr lang="cs-CZ" altLang="cs-CZ" sz="1800" dirty="0" err="1"/>
              <a:t>Unternberg</a:t>
            </a:r>
            <a:r>
              <a:rPr lang="cs-CZ" altLang="cs-CZ" sz="1800" dirty="0"/>
              <a:t>  (dvojité příkopy)</a:t>
            </a:r>
          </a:p>
          <a:p>
            <a:pPr>
              <a:lnSpc>
                <a:spcPct val="80000"/>
              </a:lnSpc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Rozměry</a:t>
            </a:r>
            <a:r>
              <a:rPr lang="cs-CZ" altLang="cs-CZ" sz="1800" dirty="0"/>
              <a:t>:   a)  malé  průměr:  40-70 m</a:t>
            </a:r>
            <a:endParaRPr lang="cs-CZ" altLang="cs-CZ" sz="1800" b="1" u="sng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b)  střední:             80-120 m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c)  velké:                200 m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cs-CZ" sz="1800" b="1" u="sng" dirty="0"/>
          </a:p>
          <a:p>
            <a:pPr>
              <a:lnSpc>
                <a:spcPct val="80000"/>
              </a:lnSpc>
            </a:pPr>
            <a:r>
              <a:rPr lang="cs-CZ" altLang="cs-CZ" sz="1800" dirty="0"/>
              <a:t> </a:t>
            </a:r>
            <a:r>
              <a:rPr lang="cs-CZ" altLang="cs-CZ" sz="1800" b="1" u="sng" dirty="0"/>
              <a:t>Zástavba</a:t>
            </a:r>
            <a:r>
              <a:rPr lang="cs-CZ" altLang="cs-CZ" sz="1800" dirty="0"/>
              <a:t>   –  téměř žádná, lehčí kůlové stavby (Bulhary – větší)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137" y="1834914"/>
            <a:ext cx="5101075" cy="318817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571696" y="6327618"/>
            <a:ext cx="1953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Těšetice – Kyjovice</a:t>
            </a:r>
          </a:p>
        </p:txBody>
      </p:sp>
    </p:spTree>
    <p:extLst>
      <p:ext uri="{BB962C8B-B14F-4D97-AF65-F5344CB8AC3E}">
        <p14:creationId xmlns:p14="http://schemas.microsoft.com/office/powerpoint/2010/main" val="4577364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59872" y="0"/>
            <a:ext cx="10515600" cy="1325563"/>
          </a:xfrm>
        </p:spPr>
        <p:txBody>
          <a:bodyPr/>
          <a:lstStyle/>
          <a:p>
            <a:r>
              <a:rPr lang="cs-CZ" altLang="cs-CZ" sz="3200" b="1" dirty="0"/>
              <a:t>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Pohřebiště a hroby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0837" y="1491817"/>
            <a:ext cx="11411164" cy="553243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1800" b="1" dirty="0"/>
              <a:t>Pohřebiště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</a:t>
            </a:r>
            <a:r>
              <a:rPr lang="cs-CZ" altLang="cs-CZ" sz="1800" dirty="0"/>
              <a:t>u nás nebyla zjištěna (Maďarsko:  </a:t>
            </a:r>
            <a:r>
              <a:rPr lang="cs-CZ" altLang="cs-CZ" sz="1800" dirty="0" err="1"/>
              <a:t>Aszót</a:t>
            </a:r>
            <a:r>
              <a:rPr lang="cs-CZ" altLang="cs-CZ" sz="1800" dirty="0"/>
              <a:t>, Lengyel;  Slovensko: </a:t>
            </a:r>
            <a:r>
              <a:rPr lang="cs-CZ" altLang="cs-CZ" sz="1800" dirty="0" err="1"/>
              <a:t>Svodín</a:t>
            </a:r>
            <a:r>
              <a:rPr lang="cs-CZ" altLang="cs-CZ" sz="1800" dirty="0"/>
              <a:t>)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Hroby</a:t>
            </a:r>
            <a:r>
              <a:rPr lang="cs-CZ" altLang="cs-CZ" sz="1800" dirty="0"/>
              <a:t>  –  v sídlištních jamách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–  kostry ve skrčené i natažené poloze:  hlava:  S – J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1.  Rituální: </a:t>
            </a:r>
            <a:r>
              <a:rPr lang="cs-CZ" altLang="cs-CZ" sz="1800" dirty="0"/>
              <a:t>  a)  kostrové:    Střelice-Bukovina:  dítě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Brno-Královo Pole:  žena se 4 nádobami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</a:t>
            </a:r>
            <a:r>
              <a:rPr lang="cs-CZ" altLang="cs-CZ" sz="1800" dirty="0" err="1"/>
              <a:t>Sněhotice</a:t>
            </a:r>
            <a:r>
              <a:rPr lang="cs-CZ" altLang="cs-CZ" sz="1800" dirty="0"/>
              <a:t> u Prostějova:  2 muži + pes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Medlov:  žena a dítě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Džbánice:   skrčenec s nádobou v klíně,  dítě se 4 nádobami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b)  žárové – vzácné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2.  Nerituální  </a:t>
            </a:r>
            <a:r>
              <a:rPr lang="cs-CZ" altLang="cs-CZ" sz="1800" dirty="0"/>
              <a:t>–  lidské kostry vhozené do sídlištních jam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Střelice-Bukovina:  na břiše s roztaženýma nohama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  <a:buFontTx/>
              <a:buNone/>
            </a:pPr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16689493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1346" y="921499"/>
            <a:ext cx="5257800" cy="4351338"/>
          </a:xfrm>
        </p:spPr>
        <p:txBody>
          <a:bodyPr>
            <a:normAutofit/>
          </a:bodyPr>
          <a:lstStyle/>
          <a:p>
            <a:r>
              <a:rPr lang="cs-CZ" altLang="cs-CZ" sz="2000" b="1" dirty="0"/>
              <a:t>Broušená industrie  </a:t>
            </a:r>
            <a:r>
              <a:rPr lang="cs-CZ" altLang="cs-CZ" sz="2000" dirty="0"/>
              <a:t>–  </a:t>
            </a:r>
            <a:r>
              <a:rPr lang="cs-CZ" altLang="cs-CZ" sz="2000" dirty="0" err="1"/>
              <a:t>kopytovité</a:t>
            </a:r>
            <a:r>
              <a:rPr lang="cs-CZ" altLang="cs-CZ" sz="2000" dirty="0"/>
              <a:t> klíny</a:t>
            </a:r>
          </a:p>
          <a:p>
            <a:pPr>
              <a:buNone/>
            </a:pPr>
            <a:r>
              <a:rPr lang="cs-CZ" altLang="cs-CZ" sz="2000" dirty="0"/>
              <a:t>                                        –  sekerky (asymetrické) </a:t>
            </a:r>
          </a:p>
          <a:p>
            <a:pPr>
              <a:buNone/>
            </a:pPr>
            <a:r>
              <a:rPr lang="cs-CZ" altLang="cs-CZ" sz="2000" dirty="0"/>
              <a:t>                                        –  sekeromlaty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000" dirty="0"/>
          </a:p>
          <a:p>
            <a:r>
              <a:rPr lang="cs-CZ" altLang="cs-CZ" sz="2000" b="1" dirty="0"/>
              <a:t>Keramika</a:t>
            </a:r>
            <a:r>
              <a:rPr lang="cs-CZ" altLang="cs-CZ" sz="2000" dirty="0"/>
              <a:t>  –   amfory, mísy na nožce </a:t>
            </a:r>
          </a:p>
          <a:p>
            <a:pPr marL="0" indent="0">
              <a:buNone/>
            </a:pPr>
            <a:r>
              <a:rPr lang="cs-CZ" altLang="cs-CZ" sz="2000" dirty="0"/>
              <a:t>                       –   výzdoba:  plastická </a:t>
            </a:r>
          </a:p>
          <a:p>
            <a:pPr marL="0" indent="0">
              <a:buNone/>
            </a:pPr>
            <a:r>
              <a:rPr lang="cs-CZ" altLang="cs-CZ" sz="2000" dirty="0"/>
              <a:t>                                               malovaná</a:t>
            </a:r>
          </a:p>
          <a:p>
            <a:endParaRPr lang="cs-CZ" altLang="cs-CZ" sz="2000" dirty="0"/>
          </a:p>
        </p:txBody>
      </p:sp>
      <p:pic>
        <p:nvPicPr>
          <p:cNvPr id="7" name="Picture 4" descr="moravska-malovana-keramika">
            <a:extLst>
              <a:ext uri="{FF2B5EF4-FFF2-40B4-BE49-F238E27FC236}">
                <a16:creationId xmlns:a16="http://schemas.microsoft.com/office/drawing/2014/main" id="{2489E8F0-1F2F-4C00-9DE4-3510A7AE9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218" y="605027"/>
            <a:ext cx="4587621" cy="578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3843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3106738" cy="1143000"/>
          </a:xfrm>
        </p:spPr>
        <p:txBody>
          <a:bodyPr/>
          <a:lstStyle/>
          <a:p>
            <a:r>
              <a:rPr lang="cs-CZ" altLang="cs-CZ" sz="3200" b="1" dirty="0"/>
              <a:t>          </a:t>
            </a:r>
            <a:r>
              <a:rPr lang="cs-CZ" altLang="cs-CZ" sz="3200" b="1" dirty="0">
                <a:solidFill>
                  <a:srgbClr val="FF0000"/>
                </a:solidFill>
              </a:rPr>
              <a:t>Plastiky</a:t>
            </a:r>
          </a:p>
        </p:txBody>
      </p:sp>
      <p:sp>
        <p:nvSpPr>
          <p:cNvPr id="86021" name="Rectangle 5"/>
          <p:cNvSpPr>
            <a:spLocks noGrp="1" noChangeArrowheads="1"/>
          </p:cNvSpPr>
          <p:nvPr>
            <p:ph idx="1"/>
          </p:nvPr>
        </p:nvSpPr>
        <p:spPr>
          <a:xfrm>
            <a:off x="124691" y="1600201"/>
            <a:ext cx="10543309" cy="5257799"/>
          </a:xfrm>
        </p:spPr>
        <p:txBody>
          <a:bodyPr/>
          <a:lstStyle/>
          <a:p>
            <a:pPr marL="609600" indent="-609600"/>
            <a:r>
              <a:rPr lang="cs-CZ" altLang="cs-CZ" sz="2000" dirty="0"/>
              <a:t>lidské i zvířecí figurky (lidské cca 1500 ks.)</a:t>
            </a:r>
          </a:p>
          <a:p>
            <a:pPr marL="609600" indent="-609600"/>
            <a:endParaRPr lang="cs-CZ" altLang="cs-CZ" sz="2000" dirty="0"/>
          </a:p>
          <a:p>
            <a:pPr marL="609600" indent="-609600"/>
            <a:r>
              <a:rPr lang="cs-CZ" altLang="cs-CZ" sz="1800" b="1" dirty="0"/>
              <a:t>Střelický typ</a:t>
            </a:r>
            <a:r>
              <a:rPr lang="cs-CZ" altLang="cs-CZ" sz="1800" dirty="0"/>
              <a:t>  -  </a:t>
            </a:r>
            <a:r>
              <a:rPr lang="cs-CZ" altLang="cs-CZ" sz="1800" dirty="0" err="1"/>
              <a:t>Ia</a:t>
            </a:r>
            <a:r>
              <a:rPr lang="cs-CZ" altLang="cs-CZ" sz="1800" dirty="0"/>
              <a:t>:  pahýly paží vodorovné</a:t>
            </a:r>
          </a:p>
          <a:p>
            <a:pPr marL="609600" indent="-609600"/>
            <a:r>
              <a:rPr lang="cs-CZ" altLang="cs-CZ" sz="1800" b="1" dirty="0"/>
              <a:t>Maloměřický typ</a:t>
            </a:r>
            <a:r>
              <a:rPr lang="cs-CZ" altLang="cs-CZ" sz="1800" dirty="0"/>
              <a:t>  -  I b:  pahýly šikmo vzhůru</a:t>
            </a:r>
          </a:p>
          <a:p>
            <a:pPr marL="609600" indent="-609600"/>
            <a:r>
              <a:rPr lang="cs-CZ" altLang="cs-CZ" sz="1800" b="1" dirty="0" err="1"/>
              <a:t>Mašůvecký</a:t>
            </a:r>
            <a:r>
              <a:rPr lang="cs-CZ" altLang="cs-CZ" sz="1800" b="1" dirty="0"/>
              <a:t> typ</a:t>
            </a:r>
            <a:r>
              <a:rPr lang="cs-CZ" altLang="cs-CZ" sz="1800" dirty="0"/>
              <a:t> – I b, ruce v adoračním gestu </a:t>
            </a:r>
          </a:p>
          <a:p>
            <a:pPr marL="609600" indent="-609600"/>
            <a:r>
              <a:rPr lang="cs-CZ" altLang="cs-CZ" sz="1800" b="1" dirty="0" err="1"/>
              <a:t>Štěpánovický</a:t>
            </a:r>
            <a:r>
              <a:rPr lang="cs-CZ" altLang="cs-CZ" sz="1800" b="1" dirty="0"/>
              <a:t> typ</a:t>
            </a:r>
            <a:r>
              <a:rPr lang="cs-CZ" altLang="cs-CZ" sz="1800" dirty="0"/>
              <a:t>  -  </a:t>
            </a:r>
            <a:r>
              <a:rPr lang="cs-CZ" altLang="cs-CZ" sz="1800" dirty="0" err="1"/>
              <a:t>IIb</a:t>
            </a:r>
            <a:r>
              <a:rPr lang="cs-CZ" altLang="cs-CZ" sz="1800" dirty="0"/>
              <a:t>, vztyčené paže</a:t>
            </a:r>
          </a:p>
          <a:p>
            <a:pPr marL="609600" indent="-609600"/>
            <a:r>
              <a:rPr lang="cs-CZ" altLang="cs-CZ" sz="1800" b="1" dirty="0" err="1"/>
              <a:t>Kramolínský</a:t>
            </a:r>
            <a:r>
              <a:rPr lang="cs-CZ" altLang="cs-CZ" sz="1800" b="1" dirty="0"/>
              <a:t> typ</a:t>
            </a:r>
            <a:r>
              <a:rPr lang="cs-CZ" altLang="cs-CZ" sz="1800" dirty="0"/>
              <a:t> – II, zbytnělé hýždě</a:t>
            </a:r>
          </a:p>
          <a:p>
            <a:pPr marL="609600" indent="-609600"/>
            <a:endParaRPr lang="cs-CZ" altLang="cs-CZ" sz="2000" dirty="0"/>
          </a:p>
        </p:txBody>
      </p:sp>
      <p:pic>
        <p:nvPicPr>
          <p:cNvPr id="86024" name="Picture 8" descr="imagesCAUDBWV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917" y="4488873"/>
            <a:ext cx="3038428" cy="201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6" name="Picture 10" descr="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" r="50000" b="7793"/>
          <a:stretch>
            <a:fillRect/>
          </a:stretch>
        </p:blipFill>
        <p:spPr bwMode="auto">
          <a:xfrm>
            <a:off x="1030474" y="4488873"/>
            <a:ext cx="950726" cy="201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1414"/>
          <a:stretch/>
        </p:blipFill>
        <p:spPr>
          <a:xfrm>
            <a:off x="5521035" y="783391"/>
            <a:ext cx="6435437" cy="480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831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Rectangle 4"/>
          <p:cNvSpPr>
            <a:spLocks noGrp="1" noChangeArrowheads="1"/>
          </p:cNvSpPr>
          <p:nvPr>
            <p:ph type="title"/>
          </p:nvPr>
        </p:nvSpPr>
        <p:spPr>
          <a:xfrm>
            <a:off x="865909" y="143452"/>
            <a:ext cx="10515600" cy="1325563"/>
          </a:xfrm>
        </p:spPr>
        <p:txBody>
          <a:bodyPr/>
          <a:lstStyle/>
          <a:p>
            <a:r>
              <a:rPr lang="cs-CZ" altLang="cs-CZ" sz="2800" b="1" dirty="0">
                <a:solidFill>
                  <a:srgbClr val="FF0000"/>
                </a:solidFill>
              </a:rPr>
              <a:t>                                         Vývoj na konci neolitu</a:t>
            </a:r>
          </a:p>
        </p:txBody>
      </p:sp>
      <p:sp>
        <p:nvSpPr>
          <p:cNvPr id="64517" name="Rectangle 5"/>
          <p:cNvSpPr>
            <a:spLocks noGrp="1" noChangeArrowheads="1"/>
          </p:cNvSpPr>
          <p:nvPr>
            <p:ph idx="1"/>
          </p:nvPr>
        </p:nvSpPr>
        <p:spPr>
          <a:xfrm>
            <a:off x="678873" y="1646238"/>
            <a:ext cx="11263745" cy="5322598"/>
          </a:xfrm>
        </p:spPr>
        <p:txBody>
          <a:bodyPr>
            <a:normAutofit/>
          </a:bodyPr>
          <a:lstStyle/>
          <a:p>
            <a:r>
              <a:rPr lang="cs-CZ" altLang="cs-CZ" sz="1800" dirty="0"/>
              <a:t>V Čechách a na Moravě doznívá vývoj </a:t>
            </a:r>
            <a:r>
              <a:rPr lang="cs-CZ" altLang="cs-CZ" sz="1800" dirty="0" err="1"/>
              <a:t>lengyelského</a:t>
            </a:r>
            <a:r>
              <a:rPr lang="cs-CZ" altLang="cs-CZ" sz="1800" dirty="0"/>
              <a:t> komplexu</a:t>
            </a:r>
          </a:p>
          <a:p>
            <a:pPr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/>
              <a:t>Čechy:   </a:t>
            </a:r>
            <a:r>
              <a:rPr lang="cs-CZ" altLang="cs-CZ" sz="1800" b="1" dirty="0">
                <a:solidFill>
                  <a:srgbClr val="FF0000"/>
                </a:solidFill>
              </a:rPr>
              <a:t>Česká skupina </a:t>
            </a:r>
            <a:r>
              <a:rPr lang="cs-CZ" altLang="cs-CZ" sz="1800" b="1" dirty="0" err="1">
                <a:solidFill>
                  <a:srgbClr val="FF0000"/>
                </a:solidFill>
              </a:rPr>
              <a:t>lengyelské</a:t>
            </a:r>
            <a:r>
              <a:rPr lang="cs-CZ" altLang="cs-CZ" sz="1800" b="1" dirty="0">
                <a:solidFill>
                  <a:srgbClr val="FF0000"/>
                </a:solidFill>
              </a:rPr>
              <a:t> kultury: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–  pronikla do Čech na počátku </a:t>
            </a:r>
            <a:r>
              <a:rPr lang="cs-CZ" altLang="cs-CZ" sz="1800" dirty="0" err="1"/>
              <a:t>eneolitu</a:t>
            </a:r>
            <a:r>
              <a:rPr lang="cs-CZ" altLang="cs-CZ" sz="1800" dirty="0"/>
              <a:t>  (4000/3900) a obsadila území </a:t>
            </a:r>
            <a:r>
              <a:rPr lang="cs-CZ" altLang="cs-CZ" sz="1800" dirty="0" err="1"/>
              <a:t>stř</a:t>
            </a:r>
            <a:r>
              <a:rPr lang="cs-CZ" altLang="cs-CZ" sz="1800" dirty="0"/>
              <a:t>. </a:t>
            </a:r>
            <a:r>
              <a:rPr lang="cs-CZ" altLang="cs-CZ" sz="1800" dirty="0" err="1"/>
              <a:t>sz</a:t>
            </a:r>
            <a:r>
              <a:rPr lang="cs-CZ" altLang="cs-CZ" sz="1800" dirty="0"/>
              <a:t>. Čech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–  odkud pronikla do Polabí, Poohří, Podkrušnohoří 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–  v mladším stupni na jejím základě vyrostla </a:t>
            </a:r>
            <a:r>
              <a:rPr lang="cs-CZ" altLang="cs-CZ" sz="1800" b="1" dirty="0"/>
              <a:t>kultura </a:t>
            </a:r>
            <a:r>
              <a:rPr lang="cs-CZ" altLang="cs-CZ" sz="1800" b="1" dirty="0" err="1"/>
              <a:t>jordanovská</a:t>
            </a:r>
            <a:endParaRPr lang="cs-CZ" altLang="cs-CZ" sz="1800" b="1" u="sng" dirty="0"/>
          </a:p>
          <a:p>
            <a:pPr marL="0" indent="0">
              <a:buNone/>
            </a:pPr>
            <a:endParaRPr lang="cs-CZ" altLang="cs-CZ" sz="1800" b="1" u="sng" dirty="0"/>
          </a:p>
          <a:p>
            <a:r>
              <a:rPr lang="cs-CZ" altLang="cs-CZ" sz="1800" b="1" dirty="0"/>
              <a:t>Morava: </a:t>
            </a:r>
            <a:r>
              <a:rPr lang="cs-CZ" altLang="cs-CZ" sz="1800" dirty="0"/>
              <a:t>  </a:t>
            </a:r>
            <a:r>
              <a:rPr lang="cs-CZ" altLang="cs-CZ" sz="1800" b="1" dirty="0">
                <a:solidFill>
                  <a:srgbClr val="FF0000"/>
                </a:solidFill>
              </a:rPr>
              <a:t>kultura </a:t>
            </a:r>
            <a:r>
              <a:rPr lang="cs-CZ" altLang="cs-CZ" sz="1800" b="1" dirty="0" err="1">
                <a:solidFill>
                  <a:srgbClr val="FF0000"/>
                </a:solidFill>
              </a:rPr>
              <a:t>jordanovská</a:t>
            </a:r>
            <a:r>
              <a:rPr lang="cs-CZ" altLang="cs-CZ" sz="1800" b="1" dirty="0">
                <a:solidFill>
                  <a:srgbClr val="FF0000"/>
                </a:solidFill>
              </a:rPr>
              <a:t> </a:t>
            </a:r>
            <a:r>
              <a:rPr lang="cs-CZ" altLang="cs-CZ" sz="1800" dirty="0"/>
              <a:t>zaujala celé území mimo:  a)   JV území (Uherskobrodsko) 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                                                                      b)   </a:t>
            </a:r>
            <a:r>
              <a:rPr lang="cs-CZ" altLang="cs-CZ" sz="1800" dirty="0" err="1"/>
              <a:t>sev</a:t>
            </a:r>
            <a:r>
              <a:rPr lang="cs-CZ" altLang="cs-CZ" sz="1800" dirty="0"/>
              <a:t>. Moravy (</a:t>
            </a:r>
            <a:r>
              <a:rPr lang="cs-CZ" altLang="cs-CZ" sz="1800" dirty="0" err="1"/>
              <a:t>Uničovsko</a:t>
            </a:r>
            <a:r>
              <a:rPr lang="cs-CZ" altLang="cs-CZ" sz="1800" dirty="0"/>
              <a:t>)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                                                                      c)   Slezsko:  přežívá Hornoslezská </a:t>
            </a:r>
            <a:r>
              <a:rPr lang="cs-CZ" altLang="cs-CZ" sz="1800" dirty="0" err="1"/>
              <a:t>lengyelská</a:t>
            </a:r>
            <a:r>
              <a:rPr lang="cs-CZ" altLang="cs-CZ" sz="1800" dirty="0"/>
              <a:t> skupina</a:t>
            </a:r>
          </a:p>
        </p:txBody>
      </p:sp>
    </p:spTree>
    <p:extLst>
      <p:ext uri="{BB962C8B-B14F-4D97-AF65-F5344CB8AC3E}">
        <p14:creationId xmlns:p14="http://schemas.microsoft.com/office/powerpoint/2010/main" val="6985963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sz="3200" b="1" dirty="0"/>
              <a:t>          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Eneolit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</a:t>
            </a:r>
            <a:r>
              <a:rPr lang="cs-CZ" altLang="cs-CZ" sz="2700" b="1" dirty="0">
                <a:solidFill>
                  <a:srgbClr val="FF0000"/>
                </a:solidFill>
              </a:rPr>
              <a:t>Pozdní doba kamenná</a:t>
            </a:r>
            <a:br>
              <a:rPr lang="cs-CZ" altLang="cs-CZ" sz="2700" b="1" dirty="0">
                <a:solidFill>
                  <a:srgbClr val="FF0000"/>
                </a:solidFill>
              </a:rPr>
            </a:br>
            <a:r>
              <a:rPr lang="cs-CZ" altLang="cs-CZ" sz="2700" b="1" dirty="0">
                <a:solidFill>
                  <a:srgbClr val="FF0000"/>
                </a:solidFill>
              </a:rPr>
              <a:t>                                          4500/4300  –  2300/2000 př. n. l.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1216" y="2424702"/>
            <a:ext cx="10689404" cy="474152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1800" b="1" dirty="0"/>
              <a:t>Původně</a:t>
            </a:r>
            <a:r>
              <a:rPr lang="cs-CZ" altLang="cs-CZ" sz="1800" dirty="0"/>
              <a:t>  –  považován za krátké období spojené s výrobou prvních kovových výrobků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     ze zlata, stříbra a mědi  </a:t>
            </a:r>
          </a:p>
          <a:p>
            <a:pPr>
              <a:lnSpc>
                <a:spcPct val="80000"/>
              </a:lnSpc>
            </a:pPr>
            <a:endParaRPr lang="cs-CZ" altLang="cs-CZ" sz="1800" dirty="0"/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 –  I. L. Červinka:  název „</a:t>
            </a:r>
            <a:r>
              <a:rPr lang="cs-CZ" altLang="cs-CZ" sz="1800" b="1" dirty="0"/>
              <a:t>doba měděná</a:t>
            </a:r>
            <a:r>
              <a:rPr lang="cs-CZ" altLang="cs-CZ" sz="1800" dirty="0"/>
              <a:t>“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                 –     pro naše středoevropské poměry se označení nehodí, ale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                        odpovídá vývoji v severním předpolí Balkánu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                        (Srbsko, Sedmihradsko, Rumunsko)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Německo, Rakousko  </a:t>
            </a:r>
            <a:r>
              <a:rPr lang="cs-CZ" altLang="cs-CZ" sz="1800" dirty="0"/>
              <a:t>–  konec 19. stol.:  „</a:t>
            </a:r>
            <a:r>
              <a:rPr lang="cs-CZ" altLang="cs-CZ" sz="1800" b="1" dirty="0"/>
              <a:t>doba přechodn</a:t>
            </a:r>
            <a:r>
              <a:rPr lang="cs-CZ" altLang="cs-CZ" sz="1800" b="1" u="sng" dirty="0"/>
              <a:t>í“</a:t>
            </a:r>
            <a:r>
              <a:rPr lang="cs-CZ" altLang="cs-CZ" sz="1800" dirty="0"/>
              <a:t> pak „</a:t>
            </a:r>
            <a:r>
              <a:rPr lang="cs-CZ" altLang="cs-CZ" sz="1800" b="1" dirty="0"/>
              <a:t>nordická kultura“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b="1" dirty="0"/>
              <a:t>                                          –  </a:t>
            </a:r>
            <a:r>
              <a:rPr lang="cs-CZ" altLang="cs-CZ" sz="1800" dirty="0"/>
              <a:t>dnes:   </a:t>
            </a:r>
            <a:r>
              <a:rPr lang="cs-CZ" altLang="cs-CZ" sz="1800" b="1" dirty="0"/>
              <a:t>mladší a pozdní neolit</a:t>
            </a:r>
          </a:p>
        </p:txBody>
      </p:sp>
    </p:spTree>
    <p:extLst>
      <p:ext uri="{BB962C8B-B14F-4D97-AF65-F5344CB8AC3E}">
        <p14:creationId xmlns:p14="http://schemas.microsoft.com/office/powerpoint/2010/main" val="6467774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6" name="Rectangle 4"/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r>
              <a:rPr lang="cs-CZ" altLang="cs-CZ" sz="3200" b="1" dirty="0"/>
              <a:t>          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Eneolitické</a:t>
            </a:r>
            <a:r>
              <a:rPr lang="cs-CZ" altLang="cs-CZ" sz="3200" b="1" dirty="0">
                <a:solidFill>
                  <a:srgbClr val="FF0000"/>
                </a:solidFill>
              </a:rPr>
              <a:t> inovace</a:t>
            </a:r>
          </a:p>
        </p:txBody>
      </p:sp>
      <p:sp>
        <p:nvSpPr>
          <p:cNvPr id="115717" name="Rectangle 5"/>
          <p:cNvSpPr>
            <a:spLocks noGrp="1" noChangeArrowheads="1"/>
          </p:cNvSpPr>
          <p:nvPr>
            <p:ph idx="1"/>
          </p:nvPr>
        </p:nvSpPr>
        <p:spPr>
          <a:xfrm>
            <a:off x="565079" y="1258166"/>
            <a:ext cx="11474521" cy="5876924"/>
          </a:xfrm>
        </p:spPr>
        <p:txBody>
          <a:bodyPr>
            <a:normAutofit lnSpcReduction="10000"/>
          </a:bodyPr>
          <a:lstStyle/>
          <a:p>
            <a:r>
              <a:rPr lang="cs-CZ" altLang="cs-CZ" sz="1800" b="1" dirty="0">
                <a:solidFill>
                  <a:srgbClr val="FF0000"/>
                </a:solidFill>
              </a:rPr>
              <a:t>1.</a:t>
            </a:r>
            <a:r>
              <a:rPr lang="cs-CZ" altLang="cs-CZ" sz="1600" b="1" dirty="0">
                <a:solidFill>
                  <a:srgbClr val="FF0000"/>
                </a:solidFill>
              </a:rPr>
              <a:t>  </a:t>
            </a:r>
            <a:r>
              <a:rPr lang="cs-CZ" altLang="cs-CZ" sz="1800" b="1" dirty="0">
                <a:solidFill>
                  <a:srgbClr val="FF0000"/>
                </a:solidFill>
              </a:rPr>
              <a:t>Výroba měděných předmětů </a:t>
            </a:r>
            <a:r>
              <a:rPr lang="cs-CZ" altLang="cs-CZ" sz="1800" b="1" dirty="0"/>
              <a:t> </a:t>
            </a:r>
            <a:r>
              <a:rPr lang="cs-CZ" altLang="cs-CZ" sz="1800" dirty="0"/>
              <a:t>–  v oblasti Balkánu a Karpatské kotliny</a:t>
            </a:r>
          </a:p>
          <a:p>
            <a:pPr>
              <a:buFontTx/>
              <a:buNone/>
            </a:pPr>
            <a:r>
              <a:rPr lang="cs-CZ" altLang="cs-CZ" sz="1800" dirty="0"/>
              <a:t>            </a:t>
            </a:r>
          </a:p>
          <a:p>
            <a:pPr>
              <a:buFontTx/>
              <a:buNone/>
            </a:pPr>
            <a:r>
              <a:rPr lang="cs-CZ" altLang="cs-CZ" sz="1600" dirty="0"/>
              <a:t>           </a:t>
            </a:r>
            <a:r>
              <a:rPr lang="cs-CZ" altLang="cs-CZ" sz="1800" u="sng" dirty="0"/>
              <a:t>Původ a zpracování mědi </a:t>
            </a:r>
            <a:r>
              <a:rPr lang="cs-CZ" altLang="cs-CZ" sz="1800" dirty="0"/>
              <a:t> –  3 </a:t>
            </a:r>
            <a:r>
              <a:rPr lang="cs-CZ" altLang="cs-CZ" sz="1800" dirty="0" err="1"/>
              <a:t>metalogení</a:t>
            </a:r>
            <a:r>
              <a:rPr lang="cs-CZ" altLang="cs-CZ" sz="1800" dirty="0"/>
              <a:t> oblasti:    a)  alpská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                                                                  b)  sedmihradská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                                                                  c)  slovenská</a:t>
            </a:r>
          </a:p>
          <a:p>
            <a:pPr>
              <a:buFontTx/>
              <a:buNone/>
            </a:pPr>
            <a:r>
              <a:rPr lang="cs-CZ" altLang="cs-CZ" sz="1800" dirty="0"/>
              <a:t>         </a:t>
            </a:r>
          </a:p>
          <a:p>
            <a:pPr>
              <a:buFontTx/>
              <a:buNone/>
            </a:pPr>
            <a:r>
              <a:rPr lang="cs-CZ" altLang="cs-CZ" sz="1600" dirty="0"/>
              <a:t>                                                                 –  p</a:t>
            </a:r>
            <a:r>
              <a:rPr lang="cs-CZ" altLang="cs-CZ" sz="1800" dirty="0"/>
              <a:t>rvní měděné předměty objevují v MMK: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                     –  Makotřasy:  zlomek tyglíku se stopami </a:t>
            </a:r>
            <a:r>
              <a:rPr lang="cs-CZ" altLang="cs-CZ" sz="1800" dirty="0" err="1"/>
              <a:t>Cu</a:t>
            </a:r>
            <a:r>
              <a:rPr lang="cs-CZ" altLang="cs-CZ" sz="1800" dirty="0"/>
              <a:t> rudy (alpského původu; KNP)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                     –  Pavlovice u Přerova:  zlomek keramické dyzny (k. </a:t>
            </a:r>
            <a:r>
              <a:rPr lang="cs-CZ" altLang="cs-CZ" sz="1800" dirty="0" err="1"/>
              <a:t>jordanovská</a:t>
            </a:r>
            <a:r>
              <a:rPr lang="cs-CZ" altLang="cs-CZ" sz="1800" dirty="0"/>
              <a:t>)</a:t>
            </a:r>
          </a:p>
          <a:p>
            <a:pPr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>
                <a:solidFill>
                  <a:srgbClr val="FF0000"/>
                </a:solidFill>
              </a:rPr>
              <a:t>2.  Vynález oradla</a:t>
            </a:r>
            <a:r>
              <a:rPr lang="cs-CZ" altLang="cs-CZ" sz="1600" dirty="0">
                <a:solidFill>
                  <a:srgbClr val="FF0000"/>
                </a:solidFill>
              </a:rPr>
              <a:t>   </a:t>
            </a:r>
            <a:r>
              <a:rPr lang="cs-CZ" altLang="cs-CZ" sz="1800" dirty="0">
                <a:solidFill>
                  <a:srgbClr val="FF0000"/>
                </a:solidFill>
              </a:rPr>
              <a:t> </a:t>
            </a:r>
            <a:r>
              <a:rPr lang="cs-CZ" altLang="cs-CZ" sz="1800" dirty="0"/>
              <a:t>–  vzrůst významu dobytkářství (zápřah:  zefektivnění práce) 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    –   změna sídelní struktury (sídla a polnosti – stacionární)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    –   zavedení oradla taženého párem dobytka (křížová orba)</a:t>
            </a:r>
            <a:r>
              <a:rPr lang="cs-CZ" altLang="cs-CZ" sz="1600" dirty="0"/>
              <a:t> </a:t>
            </a:r>
          </a:p>
          <a:p>
            <a:pPr>
              <a:buFontTx/>
              <a:buNone/>
            </a:pPr>
            <a:endParaRPr lang="cs-CZ" altLang="cs-CZ" sz="1600" dirty="0"/>
          </a:p>
          <a:p>
            <a:r>
              <a:rPr lang="cs-CZ" altLang="cs-CZ" sz="1800" b="1" dirty="0">
                <a:solidFill>
                  <a:srgbClr val="FF0000"/>
                </a:solidFill>
              </a:rPr>
              <a:t>3.</a:t>
            </a:r>
            <a:r>
              <a:rPr lang="cs-CZ" altLang="cs-CZ" sz="1800" i="1" dirty="0">
                <a:solidFill>
                  <a:srgbClr val="FF0000"/>
                </a:solidFill>
              </a:rPr>
              <a:t>  </a:t>
            </a:r>
            <a:r>
              <a:rPr lang="cs-CZ" altLang="cs-CZ" sz="1800" b="1" dirty="0">
                <a:solidFill>
                  <a:srgbClr val="FF0000"/>
                </a:solidFill>
              </a:rPr>
              <a:t>Vzrůst významu úlohy muže ve společnosti</a:t>
            </a:r>
            <a:r>
              <a:rPr lang="cs-CZ" altLang="cs-CZ" sz="1600" dirty="0">
                <a:solidFill>
                  <a:srgbClr val="FF0000"/>
                </a:solidFill>
              </a:rPr>
              <a:t> </a:t>
            </a:r>
            <a:r>
              <a:rPr lang="cs-CZ" altLang="cs-CZ" sz="1800" dirty="0">
                <a:solidFill>
                  <a:srgbClr val="FF0000"/>
                </a:solidFill>
              </a:rPr>
              <a:t> </a:t>
            </a:r>
            <a:r>
              <a:rPr lang="cs-CZ" altLang="cs-CZ" sz="1800" dirty="0"/>
              <a:t>–  orali muži, a proto stoupla jejich úloha ve společnosti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                                                    –  rituální válečnictví</a:t>
            </a:r>
          </a:p>
          <a:p>
            <a:pPr>
              <a:buFontTx/>
              <a:buNone/>
            </a:pPr>
            <a:endParaRPr lang="cs-CZ" altLang="cs-CZ" sz="1800" dirty="0"/>
          </a:p>
          <a:p>
            <a:pPr>
              <a:buFontTx/>
              <a:buNone/>
            </a:pPr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19018593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>
          <a:xfrm>
            <a:off x="858982" y="0"/>
            <a:ext cx="10515600" cy="1325563"/>
          </a:xfrm>
        </p:spPr>
        <p:txBody>
          <a:bodyPr/>
          <a:lstStyle/>
          <a:p>
            <a:r>
              <a:rPr lang="cs-CZ" altLang="cs-CZ" sz="3200" b="1" dirty="0"/>
              <a:t>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Periodizace eneolitu</a:t>
            </a:r>
          </a:p>
        </p:txBody>
      </p:sp>
      <p:sp>
        <p:nvSpPr>
          <p:cNvPr id="69637" name="Rectangle 5"/>
          <p:cNvSpPr>
            <a:spLocks noGrp="1" noChangeArrowheads="1"/>
          </p:cNvSpPr>
          <p:nvPr>
            <p:ph idx="1"/>
          </p:nvPr>
        </p:nvSpPr>
        <p:spPr>
          <a:xfrm>
            <a:off x="741218" y="1479479"/>
            <a:ext cx="10515600" cy="5378521"/>
          </a:xfrm>
        </p:spPr>
        <p:txBody>
          <a:bodyPr>
            <a:normAutofit/>
          </a:bodyPr>
          <a:lstStyle/>
          <a:p>
            <a:r>
              <a:rPr lang="cs-CZ" altLang="cs-CZ" sz="2000" b="1" dirty="0"/>
              <a:t>ČASNÝ:    4500 </a:t>
            </a:r>
            <a:r>
              <a:rPr lang="cs-CZ" altLang="cs-CZ" sz="2000" dirty="0"/>
              <a:t>–</a:t>
            </a:r>
            <a:r>
              <a:rPr lang="cs-CZ" altLang="cs-CZ" sz="2000" b="1" dirty="0"/>
              <a:t> 3800 př. n. l. </a:t>
            </a:r>
          </a:p>
          <a:p>
            <a:pPr marL="0" indent="0">
              <a:buNone/>
            </a:pPr>
            <a:r>
              <a:rPr lang="cs-CZ" altLang="cs-CZ" sz="2000" b="1" dirty="0"/>
              <a:t>                     </a:t>
            </a:r>
            <a:r>
              <a:rPr lang="cs-CZ" altLang="cs-CZ" sz="2000" dirty="0"/>
              <a:t> </a:t>
            </a:r>
            <a:r>
              <a:rPr lang="cs-CZ" altLang="cs-CZ" sz="2000" dirty="0">
                <a:solidFill>
                  <a:srgbClr val="FF0000"/>
                </a:solidFill>
              </a:rPr>
              <a:t>kultury:  </a:t>
            </a:r>
            <a:r>
              <a:rPr lang="cs-CZ" altLang="cs-CZ" sz="2000" b="1" dirty="0" err="1">
                <a:solidFill>
                  <a:srgbClr val="FF0000"/>
                </a:solidFill>
              </a:rPr>
              <a:t>lengyelská</a:t>
            </a:r>
            <a:r>
              <a:rPr lang="cs-CZ" altLang="cs-CZ" sz="2000" b="1" dirty="0">
                <a:solidFill>
                  <a:srgbClr val="FF0000"/>
                </a:solidFill>
              </a:rPr>
              <a:t>, </a:t>
            </a:r>
            <a:r>
              <a:rPr lang="cs-CZ" altLang="cs-CZ" sz="2000" b="1" dirty="0" err="1">
                <a:solidFill>
                  <a:srgbClr val="FF0000"/>
                </a:solidFill>
              </a:rPr>
              <a:t>jordanovská</a:t>
            </a:r>
            <a:r>
              <a:rPr lang="cs-CZ" altLang="cs-CZ" sz="2000" b="1" dirty="0">
                <a:solidFill>
                  <a:srgbClr val="FF0000"/>
                </a:solidFill>
              </a:rPr>
              <a:t>, </a:t>
            </a:r>
            <a:r>
              <a:rPr lang="cs-CZ" altLang="cs-CZ" sz="2000" b="1" dirty="0" err="1">
                <a:solidFill>
                  <a:srgbClr val="FF0000"/>
                </a:solidFill>
              </a:rPr>
              <a:t>michelsberská</a:t>
            </a:r>
            <a:endParaRPr lang="cs-CZ" altLang="cs-CZ" sz="2000" b="1" dirty="0">
              <a:solidFill>
                <a:srgbClr val="FF0000"/>
              </a:solidFill>
            </a:endParaRPr>
          </a:p>
          <a:p>
            <a:pPr>
              <a:buFontTx/>
              <a:buNone/>
            </a:pPr>
            <a:endParaRPr lang="cs-CZ" altLang="cs-CZ" sz="2000" b="1" u="sng" dirty="0">
              <a:solidFill>
                <a:srgbClr val="FF0000"/>
              </a:solidFill>
            </a:endParaRPr>
          </a:p>
          <a:p>
            <a:r>
              <a:rPr lang="cs-CZ" altLang="cs-CZ" sz="2000" b="1" dirty="0"/>
              <a:t>STARŠÍ:    3800 </a:t>
            </a:r>
            <a:r>
              <a:rPr lang="cs-CZ" altLang="cs-CZ" sz="2000" dirty="0"/>
              <a:t>–</a:t>
            </a:r>
            <a:r>
              <a:rPr lang="cs-CZ" altLang="cs-CZ" sz="2000" b="1" dirty="0"/>
              <a:t> 3350 př. n. l.</a:t>
            </a:r>
            <a:r>
              <a:rPr lang="cs-CZ" altLang="cs-CZ" sz="2000" b="1" u="sng" dirty="0"/>
              <a:t> </a:t>
            </a:r>
          </a:p>
          <a:p>
            <a:pPr marL="0" indent="0">
              <a:buNone/>
            </a:pPr>
            <a:r>
              <a:rPr lang="cs-CZ" altLang="cs-CZ" sz="2000" b="1" dirty="0"/>
              <a:t>                      </a:t>
            </a:r>
            <a:r>
              <a:rPr lang="cs-CZ" altLang="cs-CZ" sz="2000" dirty="0">
                <a:solidFill>
                  <a:srgbClr val="FF0000"/>
                </a:solidFill>
              </a:rPr>
              <a:t>kultura </a:t>
            </a:r>
            <a:r>
              <a:rPr lang="cs-CZ" altLang="cs-CZ" sz="2000" b="1" dirty="0">
                <a:solidFill>
                  <a:srgbClr val="FF0000"/>
                </a:solidFill>
              </a:rPr>
              <a:t>nálevkovitých pohárů </a:t>
            </a:r>
            <a:r>
              <a:rPr lang="cs-CZ" altLang="cs-CZ" sz="2000" dirty="0"/>
              <a:t>(fáze </a:t>
            </a:r>
            <a:r>
              <a:rPr lang="cs-CZ" altLang="cs-CZ" sz="2000" dirty="0" err="1"/>
              <a:t>Baalberg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Siřem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Salzmünd</a:t>
            </a:r>
            <a:r>
              <a:rPr lang="cs-CZ" altLang="cs-CZ" sz="2000" dirty="0"/>
              <a:t>)</a:t>
            </a:r>
          </a:p>
          <a:p>
            <a:pPr marL="0" indent="0">
              <a:buNone/>
            </a:pPr>
            <a:endParaRPr lang="cs-CZ" altLang="cs-CZ" sz="2000" b="1" u="sng" dirty="0"/>
          </a:p>
          <a:p>
            <a:r>
              <a:rPr lang="cs-CZ" altLang="cs-CZ" sz="2000" b="1" dirty="0"/>
              <a:t>STŘEDNÍ:  3350 </a:t>
            </a:r>
            <a:r>
              <a:rPr lang="cs-CZ" altLang="cs-CZ" sz="2000" dirty="0"/>
              <a:t>–</a:t>
            </a:r>
            <a:r>
              <a:rPr lang="cs-CZ" altLang="cs-CZ" sz="2000" b="1" dirty="0"/>
              <a:t> 2900 př. n. l.</a:t>
            </a:r>
            <a:r>
              <a:rPr lang="cs-CZ" altLang="cs-CZ" sz="2000" dirty="0"/>
              <a:t> </a:t>
            </a:r>
          </a:p>
          <a:p>
            <a:pPr marL="0" indent="0">
              <a:buNone/>
            </a:pPr>
            <a:r>
              <a:rPr lang="cs-CZ" altLang="cs-CZ" sz="2000" dirty="0"/>
              <a:t>                      –  </a:t>
            </a:r>
            <a:r>
              <a:rPr lang="cs-CZ" altLang="cs-CZ" sz="2000" dirty="0">
                <a:solidFill>
                  <a:srgbClr val="FF0000"/>
                </a:solidFill>
              </a:rPr>
              <a:t>kultury:</a:t>
            </a:r>
            <a:r>
              <a:rPr lang="cs-CZ" altLang="cs-CZ" sz="2000" b="1" dirty="0">
                <a:solidFill>
                  <a:srgbClr val="FF0000"/>
                </a:solidFill>
              </a:rPr>
              <a:t>   </a:t>
            </a:r>
            <a:r>
              <a:rPr lang="cs-CZ" altLang="cs-CZ" sz="2000" b="1" dirty="0" err="1">
                <a:solidFill>
                  <a:srgbClr val="FF0000"/>
                </a:solidFill>
              </a:rPr>
              <a:t>badenská</a:t>
            </a:r>
            <a:r>
              <a:rPr lang="cs-CZ" altLang="cs-CZ" sz="2000" b="1" dirty="0">
                <a:solidFill>
                  <a:srgbClr val="FF0000"/>
                </a:solidFill>
              </a:rPr>
              <a:t>,  kulovitých amfor, </a:t>
            </a:r>
            <a:r>
              <a:rPr lang="cs-CZ" altLang="cs-CZ" sz="2000" b="1" dirty="0" err="1">
                <a:solidFill>
                  <a:srgbClr val="FF0000"/>
                </a:solidFill>
              </a:rPr>
              <a:t>řivnáčská</a:t>
            </a:r>
            <a:r>
              <a:rPr lang="cs-CZ" altLang="cs-CZ" sz="2000" b="1" dirty="0">
                <a:solidFill>
                  <a:srgbClr val="FF0000"/>
                </a:solidFill>
              </a:rPr>
              <a:t>, </a:t>
            </a:r>
            <a:r>
              <a:rPr lang="cs-CZ" altLang="cs-CZ" sz="2000" b="1" dirty="0" err="1">
                <a:solidFill>
                  <a:srgbClr val="FF0000"/>
                </a:solidFill>
              </a:rPr>
              <a:t>chamská</a:t>
            </a:r>
            <a:r>
              <a:rPr lang="cs-CZ" altLang="cs-CZ" sz="2000" b="1" dirty="0">
                <a:solidFill>
                  <a:srgbClr val="FF0000"/>
                </a:solidFill>
              </a:rPr>
              <a:t>, jevišovická</a:t>
            </a:r>
          </a:p>
          <a:p>
            <a:pPr>
              <a:buFontTx/>
              <a:buNone/>
            </a:pPr>
            <a:endParaRPr lang="cs-CZ" altLang="cs-CZ" sz="2000" b="1" u="sng" dirty="0">
              <a:solidFill>
                <a:srgbClr val="FF0000"/>
              </a:solidFill>
            </a:endParaRPr>
          </a:p>
          <a:p>
            <a:r>
              <a:rPr lang="cs-CZ" altLang="cs-CZ" sz="2000" b="1" dirty="0"/>
              <a:t>MLADŠÍ:  2900/800 -</a:t>
            </a:r>
            <a:r>
              <a:rPr lang="cs-CZ" altLang="cs-CZ" sz="2000" dirty="0"/>
              <a:t>–</a:t>
            </a:r>
            <a:r>
              <a:rPr lang="cs-CZ" altLang="cs-CZ" sz="2000" b="1" dirty="0"/>
              <a:t> 2300/2200 př. n. l. </a:t>
            </a:r>
          </a:p>
          <a:p>
            <a:pPr marL="0" indent="0">
              <a:buNone/>
            </a:pPr>
            <a:r>
              <a:rPr lang="cs-CZ" altLang="cs-CZ" sz="2000" b="1" dirty="0"/>
              <a:t>                      </a:t>
            </a:r>
            <a:r>
              <a:rPr lang="cs-CZ" altLang="cs-CZ" sz="2000" dirty="0"/>
              <a:t>–  </a:t>
            </a:r>
            <a:r>
              <a:rPr lang="cs-CZ" altLang="cs-CZ" sz="2000" dirty="0">
                <a:solidFill>
                  <a:srgbClr val="FF0000"/>
                </a:solidFill>
              </a:rPr>
              <a:t>kultury:</a:t>
            </a:r>
            <a:r>
              <a:rPr lang="cs-CZ" altLang="cs-CZ" sz="2000" b="1" dirty="0">
                <a:solidFill>
                  <a:srgbClr val="FF0000"/>
                </a:solidFill>
              </a:rPr>
              <a:t>  se šňůrovou keramikou, se zvoncovými poháry  </a:t>
            </a:r>
          </a:p>
        </p:txBody>
      </p:sp>
    </p:spTree>
    <p:extLst>
      <p:ext uri="{BB962C8B-B14F-4D97-AF65-F5344CB8AC3E}">
        <p14:creationId xmlns:p14="http://schemas.microsoft.com/office/powerpoint/2010/main" val="23508528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b="1" dirty="0"/>
              <a:t>                      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Jordanovská</a:t>
            </a:r>
            <a:r>
              <a:rPr lang="cs-CZ" altLang="cs-CZ" sz="3200" b="1" dirty="0">
                <a:solidFill>
                  <a:srgbClr val="FF0000"/>
                </a:solidFill>
              </a:rPr>
              <a:t> kultura</a:t>
            </a:r>
            <a:br>
              <a:rPr lang="cs-CZ" altLang="cs-CZ" sz="3200" b="1" u="sng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kol. r. 4000 př. n. l.</a:t>
            </a:r>
            <a:br>
              <a:rPr lang="cs-CZ" altLang="cs-CZ" sz="2000" b="1" u="sng" dirty="0">
                <a:solidFill>
                  <a:srgbClr val="FF0000"/>
                </a:solidFill>
              </a:rPr>
            </a:br>
            <a:endParaRPr lang="cs-CZ" altLang="cs-CZ" sz="2000" b="1" u="sng" dirty="0">
              <a:solidFill>
                <a:srgbClr val="FF0000"/>
              </a:solidFill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8872" y="1947286"/>
            <a:ext cx="11388436" cy="529864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1800" b="1" dirty="0"/>
              <a:t>Název </a:t>
            </a:r>
            <a:r>
              <a:rPr lang="cs-CZ" altLang="cs-CZ" sz="1800" dirty="0"/>
              <a:t> –  1906:   </a:t>
            </a:r>
            <a:r>
              <a:rPr lang="cs-CZ" altLang="cs-CZ" sz="1800" b="1" dirty="0"/>
              <a:t>H. </a:t>
            </a:r>
            <a:r>
              <a:rPr lang="cs-CZ" altLang="cs-CZ" sz="1800" b="1" dirty="0" err="1"/>
              <a:t>Seger</a:t>
            </a:r>
            <a:r>
              <a:rPr lang="cs-CZ" altLang="cs-CZ" sz="1800" b="1" dirty="0"/>
              <a:t>:   </a:t>
            </a:r>
            <a:r>
              <a:rPr lang="cs-CZ" altLang="cs-CZ" sz="1800" dirty="0"/>
              <a:t>na základě materiálu z </a:t>
            </a:r>
            <a:r>
              <a:rPr lang="cs-CZ" altLang="cs-CZ" sz="1800" dirty="0" err="1"/>
              <a:t>Jordansmühlu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Jordanow</a:t>
            </a:r>
            <a:r>
              <a:rPr lang="cs-CZ" altLang="cs-CZ" sz="1800" dirty="0"/>
              <a:t> u Vratislavi)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–  1926:  </a:t>
            </a:r>
            <a:r>
              <a:rPr lang="cs-CZ" altLang="cs-CZ" sz="1800" b="1" u="sng" dirty="0"/>
              <a:t>I</a:t>
            </a:r>
            <a:r>
              <a:rPr lang="cs-CZ" altLang="cs-CZ" sz="1800" b="1" dirty="0"/>
              <a:t>. L. Červinka:  </a:t>
            </a:r>
            <a:r>
              <a:rPr lang="cs-CZ" altLang="cs-CZ" sz="1800" dirty="0"/>
              <a:t>doložil na Moravě (Němčice n H)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– 1928:  </a:t>
            </a:r>
            <a:r>
              <a:rPr lang="cs-CZ" altLang="cs-CZ" sz="1800" b="1" dirty="0"/>
              <a:t>J. Schránil:   </a:t>
            </a:r>
            <a:r>
              <a:rPr lang="cs-CZ" altLang="cs-CZ" sz="1800" dirty="0"/>
              <a:t>prokázal v Čechách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b="1" u="sng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Vznik </a:t>
            </a:r>
            <a:r>
              <a:rPr lang="cs-CZ" altLang="cs-CZ" sz="1800" dirty="0"/>
              <a:t> –   základ:  </a:t>
            </a:r>
            <a:r>
              <a:rPr lang="cs-CZ" altLang="cs-CZ" sz="1800" dirty="0" err="1"/>
              <a:t>lengyelský</a:t>
            </a:r>
            <a:r>
              <a:rPr lang="cs-CZ" altLang="cs-CZ" sz="1800" dirty="0"/>
              <a:t> lid, jehož nositelé osídlili rozsáhlé území od Slovinska a Chorvatska po střední Německo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–  navazuje na nejmladší úsek MMK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</a:t>
            </a:r>
            <a:endParaRPr lang="cs-CZ" altLang="cs-CZ" sz="1800" b="1" u="sng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Rozšíření</a:t>
            </a:r>
            <a:r>
              <a:rPr lang="cs-CZ" altLang="cs-CZ" sz="1800" dirty="0"/>
              <a:t>  –   2 oblasti:   a)  Čechy, Polsko (hlavně Dolní Slezsko)  - sídliště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b)   jihovýchodní skupiny (</a:t>
            </a:r>
            <a:r>
              <a:rPr lang="cs-CZ" altLang="cs-CZ" sz="1800" dirty="0" err="1"/>
              <a:t>Bisamberk-Oberpulendorf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ludanická</a:t>
            </a:r>
            <a:r>
              <a:rPr lang="cs-CZ" altLang="cs-CZ" sz="1800" dirty="0"/>
              <a:t>, balatonská, </a:t>
            </a:r>
            <a:r>
              <a:rPr lang="cs-CZ" altLang="cs-CZ" sz="1800" dirty="0" err="1"/>
              <a:t>Lasinja</a:t>
            </a:r>
            <a:r>
              <a:rPr lang="cs-CZ" altLang="cs-CZ" sz="1800" dirty="0"/>
              <a:t>)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Morava</a:t>
            </a:r>
            <a:r>
              <a:rPr lang="cs-CZ" altLang="cs-CZ" sz="1800" dirty="0"/>
              <a:t>  –  tvoří spojovací článek mezi českou a polskou oblastí</a:t>
            </a:r>
          </a:p>
          <a:p>
            <a:pPr>
              <a:lnSpc>
                <a:spcPct val="80000"/>
              </a:lnSpc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Zánik</a:t>
            </a:r>
            <a:r>
              <a:rPr lang="cs-CZ" altLang="cs-CZ" sz="1800" dirty="0"/>
              <a:t>  -  způsobil tlak kultury nálevkovitých pohárů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2045598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"/>
          <a:stretch/>
        </p:blipFill>
        <p:spPr>
          <a:xfrm>
            <a:off x="0" y="-20614"/>
            <a:ext cx="9775491" cy="6878614"/>
          </a:xfrm>
        </p:spPr>
      </p:pic>
      <p:sp>
        <p:nvSpPr>
          <p:cNvPr id="7" name="TextovéPole 6"/>
          <p:cNvSpPr txBox="1"/>
          <p:nvPr/>
        </p:nvSpPr>
        <p:spPr>
          <a:xfrm>
            <a:off x="4414114" y="4826833"/>
            <a:ext cx="1172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20000 BC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285" y="0"/>
            <a:ext cx="4348977" cy="29680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TextovéPole 8"/>
          <p:cNvSpPr txBox="1"/>
          <p:nvPr/>
        </p:nvSpPr>
        <p:spPr>
          <a:xfrm>
            <a:off x="7872934" y="2424362"/>
            <a:ext cx="1418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chemeClr val="bg1"/>
                </a:solidFill>
              </a:rPr>
              <a:t>Göbekli</a:t>
            </a:r>
            <a:r>
              <a:rPr lang="cs-CZ" b="1" dirty="0">
                <a:solidFill>
                  <a:schemeClr val="bg1"/>
                </a:solidFill>
              </a:rPr>
              <a:t> Tepe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28"/>
          <a:stretch/>
        </p:blipFill>
        <p:spPr bwMode="auto">
          <a:xfrm>
            <a:off x="9411842" y="2968052"/>
            <a:ext cx="2795557" cy="185397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10210055" y="4421916"/>
            <a:ext cx="1154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>
                <a:solidFill>
                  <a:schemeClr val="bg1"/>
                </a:solidFill>
              </a:rPr>
              <a:t>Ohalo</a:t>
            </a:r>
            <a:r>
              <a:rPr lang="cs-CZ" sz="2000" b="1" dirty="0">
                <a:solidFill>
                  <a:schemeClr val="bg1"/>
                </a:solidFill>
              </a:rPr>
              <a:t> II</a:t>
            </a:r>
          </a:p>
        </p:txBody>
      </p:sp>
    </p:spTree>
    <p:extLst>
      <p:ext uri="{BB962C8B-B14F-4D97-AF65-F5344CB8AC3E}">
        <p14:creationId xmlns:p14="http://schemas.microsoft.com/office/powerpoint/2010/main" val="22737087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382" y="786535"/>
            <a:ext cx="11353800" cy="5835938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cs-CZ" altLang="cs-CZ" sz="1800" b="1" dirty="0"/>
              <a:t>Sídliště</a:t>
            </a:r>
            <a:r>
              <a:rPr lang="cs-CZ" altLang="cs-CZ" sz="1800" dirty="0"/>
              <a:t>  –  na rozdíl od Polska nejsou tak rozsáhlá:  na místech s předchozím </a:t>
            </a:r>
            <a:r>
              <a:rPr lang="cs-CZ" altLang="cs-CZ" sz="1800" dirty="0" err="1"/>
              <a:t>lengyelským</a:t>
            </a:r>
            <a:r>
              <a:rPr lang="cs-CZ" altLang="cs-CZ" sz="1800" dirty="0"/>
              <a:t> osídlením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a)  nížinné polohy:   jižní Morava (Znojemsko, Brněnsko, </a:t>
            </a:r>
            <a:r>
              <a:rPr lang="cs-CZ" altLang="cs-CZ" sz="1800" dirty="0" err="1"/>
              <a:t>stř</a:t>
            </a:r>
            <a:r>
              <a:rPr lang="cs-CZ" altLang="cs-CZ" sz="1800" dirty="0"/>
              <a:t>. M.)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b)  výšinné polohy:  menší areály na kopcích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b="1" u="sng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Sídelní objekty</a:t>
            </a:r>
            <a:r>
              <a:rPr lang="cs-CZ" altLang="cs-CZ" sz="1800" dirty="0"/>
              <a:t>  –  </a:t>
            </a:r>
            <a:r>
              <a:rPr lang="cs-CZ" altLang="cs-CZ" sz="1800" b="1" dirty="0"/>
              <a:t>Pavlovice u Přerova</a:t>
            </a:r>
            <a:r>
              <a:rPr lang="cs-CZ" altLang="cs-CZ" sz="1800" dirty="0"/>
              <a:t>:     1920:  I. L. Červinka  –  odkryl dům o rozměrech 890 x620 cm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                                                          –  absence ohniště:  nesídelní funkce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                                                          –  kultovní či „veřejná budova“, zanikla požárem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Ritus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není zcela jasný:</a:t>
            </a:r>
          </a:p>
          <a:p>
            <a:pPr>
              <a:lnSpc>
                <a:spcPct val="80000"/>
              </a:lnSpc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Pohřebiště  </a:t>
            </a:r>
            <a:r>
              <a:rPr lang="cs-CZ" altLang="cs-CZ" sz="1800" dirty="0"/>
              <a:t>–  samostatné neznáme, jen ojedinělé hroby na sídlištích: </a:t>
            </a:r>
          </a:p>
          <a:p>
            <a:pPr>
              <a:lnSpc>
                <a:spcPct val="80000"/>
              </a:lnSpc>
            </a:pPr>
            <a:endParaRPr lang="cs-CZ" altLang="cs-CZ" sz="18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</a:t>
            </a:r>
            <a:r>
              <a:rPr lang="cs-CZ" altLang="cs-CZ" sz="1800" b="1" dirty="0"/>
              <a:t>a)  kostrové:    </a:t>
            </a:r>
            <a:r>
              <a:rPr lang="cs-CZ" altLang="cs-CZ" sz="1800" dirty="0"/>
              <a:t>Němčice na Hané:  v jámě skrčená kostra s nádobami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Olomouc:  částečně strávená kostra v sídlištní vrstvě, skrčená na levém boku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b="1" i="1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b="1" i="1" dirty="0"/>
              <a:t>                              </a:t>
            </a:r>
            <a:r>
              <a:rPr lang="cs-CZ" altLang="cs-CZ" sz="1800" b="1" dirty="0"/>
              <a:t>b)  žárové:   </a:t>
            </a:r>
            <a:r>
              <a:rPr lang="cs-CZ" altLang="cs-CZ" sz="1800" dirty="0"/>
              <a:t>Křenovice:  lidské spálené kosti v mísovité nádobě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Běhařovice, Dobšice, Bohutice, Hrabětice</a:t>
            </a:r>
            <a:r>
              <a:rPr lang="cs-CZ" altLang="cs-CZ" sz="2000" dirty="0"/>
              <a:t>, </a:t>
            </a:r>
            <a:r>
              <a:rPr lang="cs-CZ" altLang="cs-CZ" sz="1800" dirty="0"/>
              <a:t>Mor. Krumlov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25712581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852055" y="0"/>
            <a:ext cx="3525982" cy="1325563"/>
          </a:xfrm>
        </p:spPr>
        <p:txBody>
          <a:bodyPr/>
          <a:lstStyle/>
          <a:p>
            <a:r>
              <a:rPr lang="cs-CZ" altLang="cs-CZ" sz="3200" b="1" dirty="0"/>
              <a:t>          </a:t>
            </a:r>
            <a:r>
              <a:rPr lang="cs-CZ" altLang="cs-CZ" sz="3200" b="1" dirty="0">
                <a:solidFill>
                  <a:srgbClr val="FF0000"/>
                </a:solidFill>
              </a:rPr>
              <a:t>Keramika</a:t>
            </a:r>
            <a:r>
              <a:rPr lang="cs-CZ" altLang="cs-CZ" dirty="0"/>
              <a:t> 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0163" y="1400177"/>
            <a:ext cx="7003473" cy="5430548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lnSpc>
                <a:spcPct val="80000"/>
              </a:lnSpc>
            </a:pPr>
            <a:r>
              <a:rPr lang="cs-CZ" altLang="cs-CZ" sz="1800" dirty="0"/>
              <a:t>Plastická </a:t>
            </a:r>
            <a:r>
              <a:rPr lang="cs-CZ" altLang="cs-CZ" sz="1800" dirty="0" err="1"/>
              <a:t>lengyelská</a:t>
            </a:r>
            <a:r>
              <a:rPr lang="cs-CZ" altLang="cs-CZ" sz="1800" dirty="0"/>
              <a:t> výzdoba vystřídána </a:t>
            </a:r>
            <a:r>
              <a:rPr lang="cs-CZ" altLang="cs-CZ" sz="1800" b="1" dirty="0"/>
              <a:t>vhloubenou výzdobou</a:t>
            </a:r>
            <a:r>
              <a:rPr lang="cs-CZ" altLang="cs-CZ" sz="1800" u="sng" dirty="0"/>
              <a:t>: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(rýhování, žlábkování), která se vyskytuje na celém území JK</a:t>
            </a:r>
          </a:p>
          <a:p>
            <a:pPr marL="457200" indent="-457200">
              <a:lnSpc>
                <a:spcPct val="80000"/>
              </a:lnSpc>
              <a:buNone/>
            </a:pPr>
            <a:endParaRPr lang="cs-CZ" altLang="cs-CZ" sz="1800" dirty="0"/>
          </a:p>
          <a:p>
            <a:pPr marL="457200" indent="-457200">
              <a:lnSpc>
                <a:spcPct val="80000"/>
              </a:lnSpc>
            </a:pPr>
            <a:r>
              <a:rPr lang="cs-CZ" altLang="cs-CZ" sz="1800" dirty="0"/>
              <a:t>Obecný znak: </a:t>
            </a:r>
          </a:p>
          <a:p>
            <a:pPr marL="457200" indent="-457200">
              <a:lnSpc>
                <a:spcPct val="80000"/>
              </a:lnSpc>
              <a:buNone/>
            </a:pPr>
            <a:r>
              <a:rPr lang="cs-CZ" altLang="cs-CZ" sz="1800" dirty="0"/>
              <a:t>         a)  ostřejší profilace</a:t>
            </a:r>
          </a:p>
          <a:p>
            <a:pPr marL="457200" indent="-457200">
              <a:lnSpc>
                <a:spcPct val="80000"/>
              </a:lnSpc>
              <a:buNone/>
            </a:pPr>
            <a:r>
              <a:rPr lang="cs-CZ" altLang="cs-CZ" sz="1800" dirty="0"/>
              <a:t>         b)  </a:t>
            </a:r>
            <a:r>
              <a:rPr lang="cs-CZ" altLang="cs-CZ" sz="1800" dirty="0" err="1"/>
              <a:t>bikóničnost</a:t>
            </a:r>
            <a:r>
              <a:rPr lang="cs-CZ" altLang="cs-CZ" sz="1800" dirty="0"/>
              <a:t>:  zalomení plecí</a:t>
            </a:r>
          </a:p>
          <a:p>
            <a:pPr marL="457200" indent="-457200">
              <a:lnSpc>
                <a:spcPct val="80000"/>
              </a:lnSpc>
              <a:buNone/>
            </a:pPr>
            <a:r>
              <a:rPr lang="cs-CZ" altLang="cs-CZ" sz="1800" dirty="0"/>
              <a:t>         c)  výskyt mís s kónickou nožkou </a:t>
            </a:r>
            <a:r>
              <a:rPr lang="cs-CZ" altLang="cs-CZ" sz="1800" dirty="0" err="1"/>
              <a:t>lengyelské</a:t>
            </a:r>
            <a:r>
              <a:rPr lang="cs-CZ" altLang="cs-CZ" sz="1800" dirty="0"/>
              <a:t> tradice</a:t>
            </a:r>
          </a:p>
          <a:p>
            <a:pPr marL="457200" indent="-457200">
              <a:lnSpc>
                <a:spcPct val="80000"/>
              </a:lnSpc>
              <a:buNone/>
            </a:pPr>
            <a:r>
              <a:rPr lang="cs-CZ" altLang="cs-CZ" sz="1800" dirty="0"/>
              <a:t>         d)  výzdoba  –   malování mizí</a:t>
            </a:r>
          </a:p>
          <a:p>
            <a:pPr marL="457200" indent="-457200">
              <a:lnSpc>
                <a:spcPct val="80000"/>
              </a:lnSpc>
              <a:buNone/>
            </a:pPr>
            <a:r>
              <a:rPr lang="cs-CZ" altLang="cs-CZ" sz="1800" dirty="0"/>
              <a:t>                               –   vhloubená ornamentice:  rýhy žlábky, důlky</a:t>
            </a:r>
          </a:p>
          <a:p>
            <a:pPr marL="457200" indent="-457200">
              <a:lnSpc>
                <a:spcPct val="80000"/>
              </a:lnSpc>
              <a:buNone/>
            </a:pPr>
            <a:r>
              <a:rPr lang="cs-CZ" altLang="cs-CZ" sz="1800" dirty="0"/>
              <a:t>                               –    plastická:  jazykovité výčnělky (</a:t>
            </a:r>
            <a:r>
              <a:rPr lang="cs-CZ" altLang="cs-CZ" sz="1800" dirty="0" err="1"/>
              <a:t>lengyelský</a:t>
            </a:r>
            <a:r>
              <a:rPr lang="cs-CZ" altLang="cs-CZ" sz="1800" dirty="0"/>
              <a:t> prvek)</a:t>
            </a:r>
          </a:p>
          <a:p>
            <a:pPr marL="457200" indent="-457200">
              <a:lnSpc>
                <a:spcPct val="80000"/>
              </a:lnSpc>
              <a:buNone/>
            </a:pPr>
            <a:endParaRPr lang="cs-CZ" altLang="cs-CZ" sz="1800" dirty="0"/>
          </a:p>
          <a:p>
            <a:pPr marL="457200" indent="-457200">
              <a:lnSpc>
                <a:spcPct val="80000"/>
              </a:lnSpc>
            </a:pPr>
            <a:r>
              <a:rPr lang="cs-CZ" altLang="cs-CZ" sz="1800" b="1" dirty="0"/>
              <a:t>Tvary:</a:t>
            </a:r>
            <a:r>
              <a:rPr lang="cs-CZ" altLang="cs-CZ" sz="1800" dirty="0"/>
              <a:t>   1.  </a:t>
            </a:r>
            <a:r>
              <a:rPr lang="cs-CZ" altLang="cs-CZ" sz="1800" dirty="0" err="1"/>
              <a:t>bikónické</a:t>
            </a:r>
            <a:r>
              <a:rPr lang="cs-CZ" altLang="cs-CZ" sz="1800" dirty="0"/>
              <a:t> hrncovité nádoby (jazyk. výčnělky na lomu, u ucha) </a:t>
            </a:r>
          </a:p>
          <a:p>
            <a:pPr marL="457200" indent="-457200">
              <a:lnSpc>
                <a:spcPct val="80000"/>
              </a:lnSpc>
              <a:buNone/>
            </a:pPr>
            <a:r>
              <a:rPr lang="cs-CZ" altLang="cs-CZ" sz="1800" dirty="0"/>
              <a:t>                       2.  lahvovité tvary (hrdlo odsazené rýhou)</a:t>
            </a:r>
          </a:p>
          <a:p>
            <a:pPr marL="457200" indent="-457200">
              <a:lnSpc>
                <a:spcPct val="80000"/>
              </a:lnSpc>
              <a:buNone/>
            </a:pPr>
            <a:r>
              <a:rPr lang="cs-CZ" altLang="cs-CZ" sz="1800" dirty="0"/>
              <a:t>                       3.  amfory </a:t>
            </a:r>
          </a:p>
          <a:p>
            <a:pPr marL="457200" indent="-457200">
              <a:lnSpc>
                <a:spcPct val="80000"/>
              </a:lnSpc>
              <a:buNone/>
            </a:pPr>
            <a:r>
              <a:rPr lang="cs-CZ" altLang="cs-CZ" sz="1800" dirty="0"/>
              <a:t>                       4.  mísy se zalomenými plecemi </a:t>
            </a:r>
          </a:p>
          <a:p>
            <a:pPr marL="457200" indent="-457200">
              <a:lnSpc>
                <a:spcPct val="80000"/>
              </a:lnSpc>
              <a:buNone/>
            </a:pPr>
            <a:r>
              <a:rPr lang="cs-CZ" altLang="cs-CZ" sz="1800" dirty="0"/>
              <a:t>                       5.  mísy na nožce </a:t>
            </a:r>
          </a:p>
          <a:p>
            <a:pPr marL="457200" indent="-457200">
              <a:lnSpc>
                <a:spcPct val="80000"/>
              </a:lnSpc>
              <a:buNone/>
            </a:pPr>
            <a:r>
              <a:rPr lang="cs-CZ" altLang="cs-CZ" sz="1800" dirty="0"/>
              <a:t>                       6.  šálky, džbány, dvouuché osudí, vaničky </a:t>
            </a:r>
          </a:p>
        </p:txBody>
      </p:sp>
      <p:pic>
        <p:nvPicPr>
          <p:cNvPr id="4" name="Picture 4" descr="imagesCA9EWKV4"/>
          <p:cNvPicPr>
            <a:picLocks noChangeAspect="1" noChangeArrowheads="1"/>
          </p:cNvPicPr>
          <p:nvPr/>
        </p:nvPicPr>
        <p:blipFill>
          <a:blip r:embed="rId2">
            <a:lum bright="-18000" contras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95" y="674399"/>
            <a:ext cx="4327478" cy="550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6879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b="1" dirty="0"/>
              <a:t>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Keramika s brázděným vpichem 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Typ </a:t>
            </a:r>
            <a:r>
              <a:rPr lang="cs-CZ" altLang="cs-CZ" sz="2000" b="1" dirty="0" err="1">
                <a:solidFill>
                  <a:srgbClr val="FF0000"/>
                </a:solidFill>
              </a:rPr>
              <a:t>Retz</a:t>
            </a:r>
            <a:r>
              <a:rPr lang="cs-CZ" altLang="cs-CZ" sz="2000" b="1" dirty="0">
                <a:solidFill>
                  <a:srgbClr val="FF0000"/>
                </a:solidFill>
              </a:rPr>
              <a:t>-Křepice-</a:t>
            </a:r>
            <a:r>
              <a:rPr lang="cs-CZ" altLang="cs-CZ" sz="2000" b="1" dirty="0" err="1">
                <a:solidFill>
                  <a:srgbClr val="FF0000"/>
                </a:solidFill>
              </a:rPr>
              <a:t>Bajč</a:t>
            </a:r>
            <a:br>
              <a:rPr lang="cs-CZ" altLang="cs-CZ" sz="2000" b="1" dirty="0">
                <a:solidFill>
                  <a:srgbClr val="FF0000"/>
                </a:solidFill>
              </a:rPr>
            </a:br>
            <a:endParaRPr lang="cs-CZ" altLang="cs-CZ" sz="2000" b="1" dirty="0">
              <a:solidFill>
                <a:srgbClr val="FF0000"/>
              </a:solidFill>
            </a:endParaRP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90688"/>
            <a:ext cx="11145982" cy="5068887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altLang="cs-CZ" sz="1800" dirty="0"/>
              <a:t>Svébytná kulturní skupina vyrůstající z pozdně </a:t>
            </a:r>
            <a:r>
              <a:rPr lang="cs-CZ" altLang="cs-CZ" sz="1800" dirty="0" err="1"/>
              <a:t>lengyelských</a:t>
            </a:r>
            <a:r>
              <a:rPr lang="cs-CZ" altLang="cs-CZ" sz="1800" dirty="0"/>
              <a:t> skupin za silného ovlivnění nálevkovitými poháry: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800" dirty="0"/>
              <a:t>      a)   starší fáze:  keramika je ještě </a:t>
            </a:r>
            <a:r>
              <a:rPr lang="cs-CZ" altLang="cs-CZ" sz="1800" dirty="0" err="1"/>
              <a:t>lengyelského</a:t>
            </a:r>
            <a:r>
              <a:rPr lang="cs-CZ" altLang="cs-CZ" sz="1800" dirty="0"/>
              <a:t> rázu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800" dirty="0"/>
              <a:t>      b)   mladší fáze:  keramika vykazuje podobnost s keramikou KNP  (</a:t>
            </a:r>
            <a:r>
              <a:rPr lang="cs-CZ" altLang="cs-CZ" sz="1800" dirty="0" err="1"/>
              <a:t>lisény</a:t>
            </a:r>
            <a:r>
              <a:rPr lang="cs-CZ" altLang="cs-CZ" sz="1800" dirty="0"/>
              <a:t>)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/>
              <a:t>Název  </a:t>
            </a:r>
            <a:r>
              <a:rPr lang="cs-CZ" altLang="cs-CZ" sz="1800" dirty="0"/>
              <a:t> –  podle lokality </a:t>
            </a:r>
            <a:r>
              <a:rPr lang="cs-CZ" altLang="cs-CZ" sz="1800" dirty="0" err="1"/>
              <a:t>Retz</a:t>
            </a:r>
            <a:r>
              <a:rPr lang="cs-CZ" altLang="cs-CZ" sz="1800" dirty="0"/>
              <a:t> v Dolním Rakousku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1800" dirty="0"/>
              <a:t>                   –  keramika zdobená brázděným vpichem vyplněným bílou  inkrustací (ze sídlišť:  šálky – kultovní funkce)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/>
              <a:t>Rozšíření</a:t>
            </a:r>
            <a:r>
              <a:rPr lang="cs-CZ" altLang="cs-CZ" sz="1800" dirty="0"/>
              <a:t>    –  od Slovinska a Chorvatska až po Rakousko, Slovensko, Moravu, </a:t>
            </a:r>
            <a:r>
              <a:rPr lang="cs-CZ" altLang="cs-CZ" sz="1800" dirty="0" err="1"/>
              <a:t>Sezsko</a:t>
            </a:r>
            <a:r>
              <a:rPr lang="cs-CZ" altLang="cs-CZ" sz="1800" dirty="0"/>
              <a:t>, Čechy a Německo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(koncentrace nálezů na jižní Moravě)</a:t>
            </a:r>
          </a:p>
          <a:p>
            <a:pPr>
              <a:buNone/>
            </a:pPr>
            <a:r>
              <a:rPr lang="cs-CZ" altLang="cs-CZ" sz="1800" dirty="0"/>
              <a:t>                         –   v Čechách:   na několika výšinných sídlištích (</a:t>
            </a:r>
            <a:r>
              <a:rPr lang="cs-CZ" altLang="cs-CZ" sz="1800" dirty="0" err="1"/>
              <a:t>Cimburk</a:t>
            </a:r>
            <a:r>
              <a:rPr lang="cs-CZ" altLang="cs-CZ" sz="1800" dirty="0"/>
              <a:t> u K H)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800" dirty="0"/>
              <a:t>                             </a:t>
            </a:r>
            <a:r>
              <a:rPr lang="cs-CZ" altLang="cs-CZ" sz="1800" u="sng" dirty="0"/>
              <a:t>varianta Křepice:</a:t>
            </a:r>
            <a:r>
              <a:rPr lang="cs-CZ" altLang="cs-CZ" sz="1800" dirty="0"/>
              <a:t>    Jevišovická pahorkatina, Drahanská vrchovina, </a:t>
            </a:r>
            <a:r>
              <a:rPr lang="cs-CZ" altLang="cs-CZ" sz="1800" dirty="0" err="1"/>
              <a:t>vých</a:t>
            </a:r>
            <a:r>
              <a:rPr lang="cs-CZ" altLang="cs-CZ" sz="1800" dirty="0"/>
              <a:t>. Č.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800" dirty="0"/>
              <a:t>                             </a:t>
            </a:r>
            <a:r>
              <a:rPr lang="cs-CZ" altLang="cs-CZ" sz="1800" u="sng" dirty="0"/>
              <a:t>varianta </a:t>
            </a:r>
            <a:r>
              <a:rPr lang="cs-CZ" altLang="cs-CZ" sz="1800" u="sng" dirty="0" err="1"/>
              <a:t>Bajč</a:t>
            </a:r>
            <a:r>
              <a:rPr lang="cs-CZ" altLang="cs-CZ" sz="1800" u="sng" dirty="0"/>
              <a:t>:</a:t>
            </a:r>
            <a:r>
              <a:rPr lang="cs-CZ" altLang="cs-CZ" sz="1800" dirty="0"/>
              <a:t>   východ řeky Moravy, Moravská brána, Opavsko, Rakousko, Slovensko, Maďarsko 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90000"/>
              </a:lnSpc>
            </a:pPr>
            <a:r>
              <a:rPr lang="cs-CZ" altLang="cs-CZ" sz="1800" dirty="0"/>
              <a:t>Nositelé jsou spojováni se šířením znalostí zpracování mědi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7474506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b="1" dirty="0"/>
              <a:t>                    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Michelsberská</a:t>
            </a:r>
            <a:r>
              <a:rPr lang="cs-CZ" altLang="cs-CZ" sz="3200" b="1" dirty="0">
                <a:solidFill>
                  <a:srgbClr val="FF0000"/>
                </a:solidFill>
              </a:rPr>
              <a:t> kultura   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4100 – 3800  př. n. l.</a:t>
            </a:r>
            <a:br>
              <a:rPr lang="cs-CZ" altLang="cs-CZ" sz="2000" b="1" dirty="0">
                <a:solidFill>
                  <a:srgbClr val="FF0000"/>
                </a:solidFill>
              </a:rPr>
            </a:br>
            <a:endParaRPr lang="cs-CZ" altLang="cs-CZ" sz="2000" b="1" dirty="0">
              <a:solidFill>
                <a:srgbClr val="FF0000"/>
              </a:solidFill>
            </a:endParaRP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90688"/>
            <a:ext cx="10515600" cy="5056476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sz="1800" b="1" dirty="0"/>
              <a:t>Vznik</a:t>
            </a:r>
            <a:r>
              <a:rPr lang="cs-CZ" altLang="cs-CZ" sz="1800" dirty="0"/>
              <a:t>   –  v Čechách se objevuje s mladší kulturou </a:t>
            </a:r>
            <a:r>
              <a:rPr lang="cs-CZ" altLang="cs-CZ" sz="1800" dirty="0" err="1"/>
              <a:t>jordanovskou</a:t>
            </a:r>
            <a:endParaRPr lang="cs-CZ" altLang="cs-CZ" sz="1800" dirty="0"/>
          </a:p>
          <a:p>
            <a:pPr marL="0" indent="0">
              <a:buNone/>
            </a:pPr>
            <a:r>
              <a:rPr lang="cs-CZ" altLang="cs-CZ" sz="1800" dirty="0"/>
              <a:t>                 –  počátky jsou datovány na přelom raného a staršího </a:t>
            </a:r>
            <a:r>
              <a:rPr lang="cs-CZ" altLang="cs-CZ" sz="1800" dirty="0" err="1"/>
              <a:t>eneolitu</a:t>
            </a:r>
            <a:r>
              <a:rPr lang="cs-CZ" altLang="cs-CZ" sz="1800" dirty="0"/>
              <a:t> </a:t>
            </a:r>
          </a:p>
          <a:p>
            <a:pPr marL="0" indent="0">
              <a:buNone/>
            </a:pPr>
            <a:r>
              <a:rPr lang="cs-CZ" altLang="cs-CZ" sz="1800" dirty="0"/>
              <a:t>                 –  je součástí západní větve rozsáhlého kulturního okruhu KNP, na jehož formování se zčásti podílela</a:t>
            </a:r>
          </a:p>
          <a:p>
            <a:pPr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/>
              <a:t>Název</a:t>
            </a:r>
            <a:r>
              <a:rPr lang="cs-CZ" altLang="cs-CZ" sz="1800" dirty="0"/>
              <a:t>   –   odvozen od sídliště v </a:t>
            </a:r>
            <a:r>
              <a:rPr lang="cs-CZ" altLang="cs-CZ" sz="1800" dirty="0" err="1"/>
              <a:t>Michelsbergu</a:t>
            </a:r>
            <a:r>
              <a:rPr lang="cs-CZ" altLang="cs-CZ" sz="1800" dirty="0"/>
              <a:t> v Porýní</a:t>
            </a:r>
          </a:p>
          <a:p>
            <a:r>
              <a:rPr lang="cs-CZ" altLang="cs-CZ" sz="1800" b="1" dirty="0"/>
              <a:t>Rozšíření</a:t>
            </a:r>
            <a:r>
              <a:rPr lang="cs-CZ" altLang="cs-CZ" sz="1800" dirty="0"/>
              <a:t>:  </a:t>
            </a:r>
            <a:r>
              <a:rPr lang="cs-CZ" altLang="cs-CZ" sz="1800" dirty="0" err="1"/>
              <a:t>záp</a:t>
            </a:r>
            <a:r>
              <a:rPr lang="cs-CZ" altLang="cs-CZ" sz="1800" dirty="0"/>
              <a:t>. Evropa mezi Belgií, horním Podunajím a jižním Německem</a:t>
            </a:r>
          </a:p>
          <a:p>
            <a:r>
              <a:rPr lang="cs-CZ" altLang="cs-CZ" sz="1800" dirty="0"/>
              <a:t> </a:t>
            </a:r>
            <a:r>
              <a:rPr lang="cs-CZ" altLang="cs-CZ" sz="1800" b="1" dirty="0"/>
              <a:t>Čechy </a:t>
            </a:r>
            <a:r>
              <a:rPr lang="cs-CZ" altLang="cs-CZ" sz="1800" dirty="0"/>
              <a:t> –  „</a:t>
            </a:r>
            <a:r>
              <a:rPr lang="cs-CZ" altLang="cs-CZ" sz="1800" u="sng" dirty="0"/>
              <a:t>tzv. česká skupina</a:t>
            </a:r>
            <a:r>
              <a:rPr lang="cs-CZ" altLang="cs-CZ" sz="1800" dirty="0"/>
              <a:t>“:    -  severozápadní, západní a střední  Č 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                              2 oblasti:   a)   Pražská kotlina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                                                  b)   Žatecko až Ústecko</a:t>
            </a:r>
          </a:p>
          <a:p>
            <a:r>
              <a:rPr lang="cs-CZ" altLang="cs-CZ" sz="1800" b="1" dirty="0"/>
              <a:t>Morava  </a:t>
            </a:r>
            <a:r>
              <a:rPr lang="cs-CZ" altLang="cs-CZ" sz="1800" dirty="0"/>
              <a:t>–  slabé vlivy patrné na keramice kultury nálevkovitých pohárů</a:t>
            </a:r>
          </a:p>
          <a:p>
            <a:r>
              <a:rPr lang="cs-CZ" altLang="cs-CZ" sz="1800" b="1" dirty="0"/>
              <a:t>Pohřební ritus</a:t>
            </a:r>
            <a:r>
              <a:rPr lang="cs-CZ" altLang="cs-CZ" sz="1800" dirty="0"/>
              <a:t>:   kostrový, v skrčené poloze na pravém boku (k V)</a:t>
            </a:r>
            <a:endParaRPr lang="cs-CZ" altLang="cs-CZ" sz="1800" b="1" u="sng" dirty="0"/>
          </a:p>
          <a:p>
            <a:r>
              <a:rPr lang="cs-CZ" altLang="cs-CZ" sz="1800" b="1" dirty="0"/>
              <a:t>Tvar jámy</a:t>
            </a:r>
            <a:r>
              <a:rPr lang="cs-CZ" altLang="cs-CZ" sz="1800" dirty="0"/>
              <a:t>:           oválný</a:t>
            </a:r>
            <a:endParaRPr lang="cs-CZ" altLang="cs-CZ" sz="1800" b="1" u="sng" dirty="0"/>
          </a:p>
          <a:p>
            <a:r>
              <a:rPr lang="cs-CZ" altLang="cs-CZ" sz="1800" b="1" dirty="0"/>
              <a:t>Ojedinělé hroby</a:t>
            </a:r>
            <a:r>
              <a:rPr lang="cs-CZ" altLang="cs-CZ" sz="1800" dirty="0"/>
              <a:t>:  Libiš, Praha-Bubeneč, </a:t>
            </a:r>
            <a:r>
              <a:rPr lang="cs-CZ" altLang="cs-CZ" sz="1800" dirty="0" err="1"/>
              <a:t>Trója</a:t>
            </a:r>
            <a:endParaRPr lang="cs-CZ" altLang="cs-CZ" sz="1800" dirty="0"/>
          </a:p>
          <a:p>
            <a:r>
              <a:rPr lang="cs-CZ" altLang="cs-CZ" sz="1800" b="1" dirty="0"/>
              <a:t>Sídliště</a:t>
            </a:r>
            <a:r>
              <a:rPr lang="cs-CZ" altLang="cs-CZ" sz="1800" dirty="0"/>
              <a:t>:  výšinná  (Kříženec u Tachova, Most-</a:t>
            </a:r>
            <a:r>
              <a:rPr lang="cs-CZ" altLang="cs-CZ" sz="1800" dirty="0" err="1"/>
              <a:t>Čepirožská</a:t>
            </a:r>
            <a:r>
              <a:rPr lang="cs-CZ" altLang="cs-CZ" sz="1800" dirty="0"/>
              <a:t> výšina)</a:t>
            </a:r>
            <a:endParaRPr lang="cs-CZ" altLang="cs-CZ" sz="1800" b="1" i="1" u="sng" dirty="0"/>
          </a:p>
          <a:p>
            <a:r>
              <a:rPr lang="cs-CZ" altLang="cs-CZ" sz="1800" b="1" dirty="0"/>
              <a:t>Zánik:  </a:t>
            </a:r>
            <a:r>
              <a:rPr lang="cs-CZ" altLang="cs-CZ" sz="1800" dirty="0"/>
              <a:t>nejasný, patně spojen s nástupem KNP</a:t>
            </a:r>
          </a:p>
          <a:p>
            <a:endParaRPr lang="cs-CZ" altLang="cs-CZ" sz="1800" dirty="0"/>
          </a:p>
          <a:p>
            <a:pPr>
              <a:buFontTx/>
              <a:buNone/>
            </a:pPr>
            <a:endParaRPr lang="cs-CZ" altLang="cs-CZ" sz="1800" dirty="0"/>
          </a:p>
          <a:p>
            <a:pPr>
              <a:buFontTx/>
              <a:buNone/>
            </a:pPr>
            <a:endParaRPr lang="cs-CZ" altLang="cs-CZ" sz="1800" dirty="0"/>
          </a:p>
          <a:p>
            <a:endParaRPr lang="cs-CZ" altLang="cs-CZ" sz="1800" dirty="0"/>
          </a:p>
          <a:p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30767857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sz="3200" b="1" dirty="0"/>
              <a:t>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Kultura nálevkovitých pohárů</a:t>
            </a:r>
            <a:r>
              <a:rPr lang="cs-CZ" altLang="cs-CZ" sz="4000" b="1" dirty="0">
                <a:solidFill>
                  <a:srgbClr val="FF0000"/>
                </a:solidFill>
              </a:rPr>
              <a:t>     </a:t>
            </a:r>
            <a:br>
              <a:rPr lang="cs-CZ" altLang="cs-CZ" sz="4000" b="1" dirty="0">
                <a:solidFill>
                  <a:srgbClr val="FF0000"/>
                </a:solidFill>
              </a:rPr>
            </a:br>
            <a:r>
              <a:rPr lang="cs-CZ" altLang="cs-CZ" sz="4000" b="1" dirty="0">
                <a:solidFill>
                  <a:srgbClr val="FF0000"/>
                </a:solidFill>
              </a:rPr>
              <a:t>                                       </a:t>
            </a:r>
            <a:r>
              <a:rPr lang="cs-CZ" altLang="cs-CZ" sz="2200" b="1" dirty="0">
                <a:solidFill>
                  <a:srgbClr val="FF0000"/>
                </a:solidFill>
              </a:rPr>
              <a:t>3900-3600/500 př. n. l.</a:t>
            </a:r>
            <a:br>
              <a:rPr lang="cs-CZ" altLang="cs-CZ" sz="2000" b="1" u="sng" dirty="0">
                <a:solidFill>
                  <a:srgbClr val="FF0000"/>
                </a:solidFill>
              </a:rPr>
            </a:br>
            <a:endParaRPr lang="cs-CZ" altLang="cs-CZ" sz="2000" b="1" u="sng" dirty="0">
              <a:solidFill>
                <a:srgbClr val="FF0000"/>
              </a:solidFill>
            </a:endParaRP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481282"/>
            <a:ext cx="11353799" cy="5473700"/>
          </a:xfrm>
        </p:spPr>
        <p:txBody>
          <a:bodyPr>
            <a:normAutofit/>
          </a:bodyPr>
          <a:lstStyle/>
          <a:p>
            <a:r>
              <a:rPr lang="cs-CZ" altLang="cs-CZ" sz="1800" b="1" dirty="0"/>
              <a:t>Název</a:t>
            </a:r>
            <a:r>
              <a:rPr lang="cs-CZ" altLang="cs-CZ" sz="1800" dirty="0"/>
              <a:t>  –  podle tvaru poháru s nálevkovitě rozšířeným hrdlem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1800" b="1" u="sng" dirty="0"/>
          </a:p>
          <a:p>
            <a:r>
              <a:rPr lang="cs-CZ" altLang="cs-CZ" sz="1800" b="1" dirty="0"/>
              <a:t>Rozšíření</a:t>
            </a:r>
            <a:r>
              <a:rPr lang="cs-CZ" altLang="cs-CZ" sz="1800" dirty="0"/>
              <a:t>  –  kulturní komplex:  Holandsko až západní Ukrajina, od Skandinávie (</a:t>
            </a:r>
            <a:r>
              <a:rPr lang="cs-CZ" altLang="cs-CZ" sz="1800" dirty="0" err="1"/>
              <a:t>stř</a:t>
            </a:r>
            <a:r>
              <a:rPr lang="cs-CZ" altLang="cs-CZ" sz="1800" dirty="0"/>
              <a:t>. Švédsko) do Podunají  </a:t>
            </a:r>
          </a:p>
          <a:p>
            <a:pPr>
              <a:buNone/>
            </a:pPr>
            <a:r>
              <a:rPr lang="cs-CZ" altLang="cs-CZ" sz="1800" dirty="0"/>
              <a:t>                       –  za ústředí se považuje oblast středního Porýní v Německu 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1800" dirty="0"/>
          </a:p>
          <a:p>
            <a:r>
              <a:rPr lang="cs-CZ" altLang="cs-CZ" sz="1600" b="1" dirty="0"/>
              <a:t>Vznik  </a:t>
            </a:r>
            <a:r>
              <a:rPr lang="cs-CZ" altLang="cs-CZ" sz="1600" dirty="0"/>
              <a:t>–  </a:t>
            </a:r>
            <a:r>
              <a:rPr lang="cs-CZ" altLang="cs-CZ" sz="1600" b="1" dirty="0"/>
              <a:t> </a:t>
            </a:r>
            <a:r>
              <a:rPr lang="cs-CZ" altLang="cs-CZ" sz="1600" dirty="0"/>
              <a:t> </a:t>
            </a:r>
            <a:r>
              <a:rPr lang="cs-CZ" altLang="cs-CZ" sz="1800" dirty="0"/>
              <a:t>v severních nížinách:   mezi Varšavou a Berlínem   </a:t>
            </a:r>
          </a:p>
          <a:p>
            <a:pPr marL="0" indent="0">
              <a:buNone/>
            </a:pPr>
            <a:r>
              <a:rPr lang="cs-CZ" altLang="cs-CZ" sz="1800" dirty="0"/>
              <a:t>                     z  neolitických kultur a zbytků lovecko-sběračského obyvatelstva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600" b="1" dirty="0"/>
              <a:t>                        </a:t>
            </a:r>
            <a:r>
              <a:rPr lang="cs-CZ" altLang="cs-CZ" sz="1600" dirty="0"/>
              <a:t>invasní kultura:  nositelé přišli z Německa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90000"/>
              </a:lnSpc>
            </a:pPr>
            <a:r>
              <a:rPr lang="cs-CZ" altLang="cs-CZ" sz="1800" b="1" dirty="0"/>
              <a:t>Průnik na Moravu přes</a:t>
            </a:r>
            <a:r>
              <a:rPr lang="cs-CZ" altLang="cs-CZ" sz="1800" dirty="0"/>
              <a:t>:   1.  Českomoravskou vrchovinu:  na střední Moravu (přímá  migrace)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800" dirty="0"/>
              <a:t>                                                 2.  Východní Čechy: na </a:t>
            </a:r>
            <a:r>
              <a:rPr lang="cs-CZ" altLang="cs-CZ" sz="1800" dirty="0" err="1"/>
              <a:t>Mohelnicko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Šumperko</a:t>
            </a:r>
            <a:r>
              <a:rPr lang="cs-CZ" altLang="cs-CZ" sz="1800" dirty="0"/>
              <a:t> a odtud k jihu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800" dirty="0"/>
              <a:t>                                                       (na jižní M přímý zásah doložen není)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800" dirty="0"/>
              <a:t>                                                 3.  jižní Polsko:   do Slezska a na severní Moravu</a:t>
            </a:r>
            <a:r>
              <a:rPr lang="cs-CZ" altLang="cs-CZ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53720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810490" y="274638"/>
            <a:ext cx="10515600" cy="1325563"/>
          </a:xfrm>
        </p:spPr>
        <p:txBody>
          <a:bodyPr/>
          <a:lstStyle/>
          <a:p>
            <a:r>
              <a:rPr lang="cs-CZ" altLang="cs-CZ" sz="3200" b="1" dirty="0"/>
              <a:t>          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Sídliště</a:t>
            </a:r>
            <a:endParaRPr lang="cs-CZ" altLang="cs-CZ" dirty="0">
              <a:solidFill>
                <a:srgbClr val="FF0000"/>
              </a:solidFill>
            </a:endParaRP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0490" y="1600201"/>
            <a:ext cx="10938165" cy="506383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1800" dirty="0"/>
              <a:t>1.  </a:t>
            </a:r>
            <a:r>
              <a:rPr lang="cs-CZ" altLang="cs-CZ" sz="1800" b="1" dirty="0"/>
              <a:t>nížinná  – </a:t>
            </a:r>
            <a:r>
              <a:rPr lang="cs-CZ" altLang="cs-CZ" sz="1800" dirty="0"/>
              <a:t> běžné agrární osady na okrajích říčních teras či na sprašových dunách              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Lovčičky – 10 jam,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Osada u </a:t>
            </a:r>
            <a:r>
              <a:rPr lang="cs-CZ" altLang="cs-CZ" sz="1800" dirty="0" err="1"/>
              <a:t>Rousínovce</a:t>
            </a:r>
            <a:r>
              <a:rPr lang="cs-CZ" altLang="cs-CZ" sz="1800" dirty="0"/>
              <a:t> – oválné jámy s rovným  mísovitým dnem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Praha-Kbely, Počedělice, Hostivice   -  jámy s ohništěm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</a:t>
            </a:r>
          </a:p>
          <a:p>
            <a:pPr>
              <a:lnSpc>
                <a:spcPct val="80000"/>
              </a:lnSpc>
            </a:pPr>
            <a:r>
              <a:rPr lang="cs-CZ" altLang="cs-CZ" sz="1800" dirty="0"/>
              <a:t>2.  </a:t>
            </a:r>
            <a:r>
              <a:rPr lang="cs-CZ" altLang="cs-CZ" sz="1800" b="1" dirty="0"/>
              <a:t>výšinná</a:t>
            </a:r>
            <a:r>
              <a:rPr lang="cs-CZ" altLang="cs-CZ" sz="1800" dirty="0"/>
              <a:t>   a)  polohy na přírodně chráněných ostrožnách:  fortifikovány  (opevněny)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Starý zámek u Jevišovic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</a:t>
            </a:r>
            <a:r>
              <a:rPr lang="cs-CZ" altLang="cs-CZ" sz="1800" dirty="0" err="1"/>
              <a:t>Rmíz</a:t>
            </a:r>
            <a:r>
              <a:rPr lang="cs-CZ" altLang="cs-CZ" sz="1800" dirty="0"/>
              <a:t> u Laškova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b)  hradiska na rozsáhlých návrších volně přecházející do okolního terénu –  </a:t>
            </a:r>
            <a:r>
              <a:rPr lang="cs-CZ" altLang="cs-CZ" sz="1800" dirty="0" err="1"/>
              <a:t>Čechovsko</a:t>
            </a:r>
            <a:r>
              <a:rPr lang="cs-CZ" altLang="cs-CZ" sz="1800" dirty="0"/>
              <a:t> u Čechovic</a:t>
            </a:r>
          </a:p>
        </p:txBody>
      </p:sp>
    </p:spTree>
    <p:extLst>
      <p:ext uri="{BB962C8B-B14F-4D97-AF65-F5344CB8AC3E}">
        <p14:creationId xmlns:p14="http://schemas.microsoft.com/office/powerpoint/2010/main" val="11730546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7116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altLang="cs-CZ" sz="3200" b="1" dirty="0"/>
              <a:t>                                            </a:t>
            </a:r>
            <a:br>
              <a:rPr lang="cs-CZ" altLang="cs-CZ" sz="3200" b="1" dirty="0"/>
            </a:br>
            <a:r>
              <a:rPr lang="cs-CZ" altLang="cs-CZ" sz="3200" b="1" dirty="0"/>
              <a:t>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Pohřebiště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endParaRPr lang="cs-CZ" altLang="cs-CZ" sz="3200" b="1" dirty="0">
              <a:solidFill>
                <a:srgbClr val="FF0000"/>
              </a:solidFill>
            </a:endParaRP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4387" y="1496725"/>
            <a:ext cx="7397393" cy="563187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1800" dirty="0"/>
              <a:t>Mohylová úprava hrobů, která je častější na Moravě (i ve </a:t>
            </a:r>
            <a:r>
              <a:rPr lang="cs-CZ" altLang="cs-CZ" sz="1800" dirty="0" err="1"/>
              <a:t>stř</a:t>
            </a:r>
            <a:r>
              <a:rPr lang="cs-CZ" altLang="cs-CZ" sz="1800" dirty="0"/>
              <a:t>. Německu)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b="1" u="sng" dirty="0" err="1"/>
              <a:t>Ćechy</a:t>
            </a:r>
            <a:r>
              <a:rPr lang="cs-CZ" altLang="cs-CZ" sz="1800" b="1" u="sng" dirty="0"/>
              <a:t>:</a:t>
            </a:r>
            <a:r>
              <a:rPr lang="cs-CZ" altLang="cs-CZ" sz="1800" b="1" dirty="0"/>
              <a:t>     mohylové:  </a:t>
            </a:r>
            <a:r>
              <a:rPr lang="cs-CZ" altLang="cs-CZ" sz="1800" dirty="0"/>
              <a:t>  </a:t>
            </a:r>
            <a:r>
              <a:rPr lang="cs-CZ" altLang="cs-CZ" sz="1800" u="sng" dirty="0"/>
              <a:t>Dolínek</a:t>
            </a:r>
            <a:r>
              <a:rPr lang="cs-CZ" altLang="cs-CZ" sz="1800" dirty="0"/>
              <a:t>  – okr. Praha východ -  sekeromlat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</a:t>
            </a:r>
            <a:r>
              <a:rPr lang="cs-CZ" altLang="cs-CZ" sz="1800" u="sng" dirty="0"/>
              <a:t>Praha-Bubeneč</a:t>
            </a:r>
            <a:r>
              <a:rPr lang="cs-CZ" altLang="cs-CZ" sz="1800" dirty="0"/>
              <a:t>  – 18 H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</a:t>
            </a:r>
            <a:r>
              <a:rPr lang="cs-CZ" altLang="cs-CZ" sz="1800" u="sng" dirty="0"/>
              <a:t>Velké Žernoseky </a:t>
            </a:r>
            <a:r>
              <a:rPr lang="cs-CZ" altLang="cs-CZ" sz="1800" dirty="0"/>
              <a:t> –  12H 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b="1" u="sng" dirty="0"/>
              <a:t>Morava:</a:t>
            </a:r>
            <a:r>
              <a:rPr lang="cs-CZ" altLang="cs-CZ" sz="1800" dirty="0"/>
              <a:t>    okolo dvacítky pohřebišť:  Prostějovsko, Olomoucko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    –  na </a:t>
            </a:r>
            <a:r>
              <a:rPr lang="cs-CZ" altLang="cs-CZ" sz="1800" dirty="0" err="1"/>
              <a:t>vých</a:t>
            </a:r>
            <a:r>
              <a:rPr lang="cs-CZ" altLang="cs-CZ" sz="1800" dirty="0"/>
              <a:t>. Či JV svazích nebo návrších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    –  ojediněle na vrcholcích kopců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    –  od sídliště odděleny přírodní překážkou (údolí)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    –  jeden mohylník:   cca 20 – 30 mohyl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    –  mohyly:   oválné       a) malé:     d – 6 m,  v. několik dm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         b) velké:    d – až 30 m, v. až 2 m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600" dirty="0"/>
          </a:p>
        </p:txBody>
      </p:sp>
      <p:pic>
        <p:nvPicPr>
          <p:cNvPr id="4" name="Picture 4" descr="imagesCAR3VHSG">
            <a:extLst>
              <a:ext uri="{FF2B5EF4-FFF2-40B4-BE49-F238E27FC236}">
                <a16:creationId xmlns:a16="http://schemas.microsoft.com/office/drawing/2014/main" id="{C988E19F-4FCD-4F21-9648-657065A8C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676" y="873303"/>
            <a:ext cx="5067920" cy="57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1494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9709" y="596611"/>
            <a:ext cx="11277600" cy="626138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endParaRPr lang="cs-CZ" altLang="cs-CZ" sz="2000" b="1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Výbava hrobů:</a:t>
            </a:r>
          </a:p>
          <a:p>
            <a:pPr>
              <a:lnSpc>
                <a:spcPct val="80000"/>
              </a:lnSpc>
            </a:pPr>
            <a:endParaRPr lang="cs-CZ" altLang="cs-CZ" sz="1600" dirty="0"/>
          </a:p>
          <a:p>
            <a:pPr>
              <a:lnSpc>
                <a:spcPct val="80000"/>
              </a:lnSpc>
            </a:pPr>
            <a:r>
              <a:rPr lang="cs-CZ" altLang="cs-CZ" sz="1800" dirty="0"/>
              <a:t>  a)  keramika  -  1 až 2 nádoby (picí – pohár, džbány, amfory)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b)  ŠI  -  </a:t>
            </a:r>
            <a:r>
              <a:rPr lang="cs-CZ" altLang="cs-CZ" sz="1800" dirty="0" err="1"/>
              <a:t>silexové</a:t>
            </a:r>
            <a:r>
              <a:rPr lang="cs-CZ" altLang="cs-CZ" sz="1800" dirty="0"/>
              <a:t> šipky, čepelky (</a:t>
            </a:r>
            <a:r>
              <a:rPr lang="cs-CZ" altLang="cs-CZ" sz="1800" dirty="0" err="1"/>
              <a:t>Mradice</a:t>
            </a:r>
            <a:r>
              <a:rPr lang="cs-CZ" altLang="cs-CZ" sz="1800" dirty="0"/>
              <a:t> z Žatce – čepel z pol. pazourku)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c)  BI  -  sekeromlaty, sekerky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d)  KI  -  šídla, závěsky z provrtaných zvířecích zubů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e)  </a:t>
            </a:r>
            <a:r>
              <a:rPr lang="cs-CZ" altLang="cs-CZ" sz="1800" dirty="0" err="1"/>
              <a:t>Cu</a:t>
            </a:r>
            <a:r>
              <a:rPr lang="cs-CZ" altLang="cs-CZ" sz="1800" dirty="0"/>
              <a:t> -  měděné ozdoby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600" b="1" dirty="0"/>
              <a:t>Pohřby v sídlištních jamách  – </a:t>
            </a:r>
            <a:r>
              <a:rPr lang="cs-CZ" altLang="cs-CZ" sz="1600" dirty="0"/>
              <a:t>  </a:t>
            </a:r>
            <a:r>
              <a:rPr lang="cs-CZ" altLang="cs-CZ" sz="1800" dirty="0"/>
              <a:t>v každé osadě, v Čechách častější  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u="sng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600" dirty="0"/>
              <a:t>      </a:t>
            </a:r>
            <a:r>
              <a:rPr lang="cs-CZ" altLang="cs-CZ" sz="1800" dirty="0"/>
              <a:t>a)  </a:t>
            </a:r>
            <a:r>
              <a:rPr lang="cs-CZ" altLang="cs-CZ" sz="1800" u="sng" dirty="0"/>
              <a:t>rituální</a:t>
            </a:r>
            <a:r>
              <a:rPr lang="cs-CZ" altLang="cs-CZ" sz="1800" dirty="0"/>
              <a:t>  –  skrčené kostry s milodary i bez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–  obřadní pohřby - v jamách se zvířaty (pes, dobytčata)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u="sng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b)  </a:t>
            </a:r>
            <a:r>
              <a:rPr lang="cs-CZ" altLang="cs-CZ" sz="1800" u="sng" dirty="0"/>
              <a:t>nerituální</a:t>
            </a:r>
            <a:r>
              <a:rPr lang="cs-CZ" altLang="cs-CZ" sz="1800" dirty="0"/>
              <a:t>  –  pohozené (Malé Březno – v jámě 8 jedinců, neúplné (části těl, lebky) 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Pohřebiště</a:t>
            </a:r>
            <a:r>
              <a:rPr lang="cs-CZ" altLang="cs-CZ" sz="1800" dirty="0"/>
              <a:t>    –  interpretována jako místa vyhrazená pro pohřby místních elit (náčelníků, bojovníků)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b="1" i="1" u="sng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Sídliště</a:t>
            </a:r>
            <a:r>
              <a:rPr lang="cs-CZ" altLang="cs-CZ" sz="1800" dirty="0"/>
              <a:t>  –  vyhrazena příslušníkům nižších vrstev nebo zabitých zajatců (místa náboženských praktik, obětiny)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09755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0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3918735" cy="1325563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Keramika</a:t>
            </a:r>
          </a:p>
        </p:txBody>
      </p:sp>
      <p:sp>
        <p:nvSpPr>
          <p:cNvPr id="106501" name="Rectangle 5"/>
          <p:cNvSpPr>
            <a:spLocks noGrp="1" noChangeArrowheads="1"/>
          </p:cNvSpPr>
          <p:nvPr>
            <p:ph idx="1"/>
          </p:nvPr>
        </p:nvSpPr>
        <p:spPr>
          <a:xfrm>
            <a:off x="374073" y="1825624"/>
            <a:ext cx="10979727" cy="5032376"/>
          </a:xfrm>
        </p:spPr>
        <p:txBody>
          <a:bodyPr>
            <a:normAutofit lnSpcReduction="10000"/>
          </a:bodyPr>
          <a:lstStyle/>
          <a:p>
            <a:r>
              <a:rPr lang="cs-CZ" altLang="cs-CZ" sz="1800" b="1" dirty="0"/>
              <a:t>7 základních morfologických tříd:</a:t>
            </a:r>
          </a:p>
          <a:p>
            <a:endParaRPr lang="cs-CZ" altLang="cs-CZ" sz="1800" b="1" dirty="0"/>
          </a:p>
          <a:p>
            <a:pPr>
              <a:buFontTx/>
              <a:buNone/>
            </a:pPr>
            <a:r>
              <a:rPr lang="cs-CZ" altLang="cs-CZ" sz="1800" dirty="0"/>
              <a:t>     1.  Nálevkovité poháry </a:t>
            </a:r>
          </a:p>
          <a:p>
            <a:pPr>
              <a:buFontTx/>
              <a:buNone/>
            </a:pPr>
            <a:r>
              <a:rPr lang="cs-CZ" altLang="cs-CZ" sz="1800" dirty="0"/>
              <a:t>     2.  Koflíky </a:t>
            </a:r>
          </a:p>
          <a:p>
            <a:pPr>
              <a:buFontTx/>
              <a:buNone/>
            </a:pPr>
            <a:r>
              <a:rPr lang="cs-CZ" altLang="cs-CZ" sz="1800" dirty="0"/>
              <a:t>     3.  Džbány </a:t>
            </a:r>
          </a:p>
          <a:p>
            <a:pPr>
              <a:buFontTx/>
              <a:buNone/>
            </a:pPr>
            <a:r>
              <a:rPr lang="cs-CZ" altLang="cs-CZ" sz="1800" dirty="0"/>
              <a:t>     4.  Amfory </a:t>
            </a:r>
          </a:p>
          <a:p>
            <a:pPr>
              <a:buFontTx/>
              <a:buNone/>
            </a:pPr>
            <a:r>
              <a:rPr lang="cs-CZ" altLang="cs-CZ" sz="1800" dirty="0"/>
              <a:t>     5.  Mísy </a:t>
            </a:r>
          </a:p>
          <a:p>
            <a:pPr>
              <a:buFontTx/>
              <a:buNone/>
            </a:pPr>
            <a:r>
              <a:rPr lang="cs-CZ" altLang="cs-CZ" sz="1800" dirty="0"/>
              <a:t>     6.  Hrnce </a:t>
            </a:r>
          </a:p>
          <a:p>
            <a:pPr>
              <a:buFontTx/>
              <a:buNone/>
            </a:pPr>
            <a:r>
              <a:rPr lang="cs-CZ" altLang="cs-CZ" sz="1800" dirty="0"/>
              <a:t>     7.  Zvláštní tvary (miniaturní nádobky, láhve s límcem bubny, naběračky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zoomorfní nádobky)</a:t>
            </a:r>
          </a:p>
          <a:p>
            <a:pPr>
              <a:buFontTx/>
              <a:buNone/>
            </a:pPr>
            <a:endParaRPr lang="cs-CZ" altLang="cs-CZ" sz="1800" dirty="0"/>
          </a:p>
          <a:p>
            <a:r>
              <a:rPr lang="cs-CZ" altLang="cs-CZ" sz="1800" dirty="0"/>
              <a:t>ve starším období převládá ostrá profilace</a:t>
            </a:r>
          </a:p>
          <a:p>
            <a:r>
              <a:rPr lang="cs-CZ" altLang="cs-CZ" sz="1800" dirty="0"/>
              <a:t>v mladším se profilace nádob změkčuje </a:t>
            </a:r>
          </a:p>
          <a:p>
            <a:r>
              <a:rPr lang="cs-CZ" altLang="cs-CZ" sz="1800" dirty="0"/>
              <a:t>typická je úprava povrchu – hlazení, leštění (imitace kovových nádob)</a:t>
            </a:r>
          </a:p>
          <a:p>
            <a:endParaRPr lang="cs-CZ" altLang="cs-CZ" sz="1800" dirty="0"/>
          </a:p>
        </p:txBody>
      </p:sp>
      <p:pic>
        <p:nvPicPr>
          <p:cNvPr id="4" name="Picture 7" descr="keramika-nalevkovitych-poha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080" y="651163"/>
            <a:ext cx="4603375" cy="562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imagesCASOEHY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548" y="1027906"/>
            <a:ext cx="3635532" cy="272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2619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6" name="Rectangle 4"/>
          <p:cNvSpPr>
            <a:spLocks noGrp="1" noChangeArrowheads="1"/>
          </p:cNvSpPr>
          <p:nvPr>
            <p:ph type="title"/>
          </p:nvPr>
        </p:nvSpPr>
        <p:spPr>
          <a:xfrm>
            <a:off x="1925781" y="145473"/>
            <a:ext cx="8229600" cy="1143000"/>
          </a:xfrm>
        </p:spPr>
        <p:txBody>
          <a:bodyPr/>
          <a:lstStyle/>
          <a:p>
            <a:r>
              <a:rPr lang="cs-CZ" altLang="cs-CZ" sz="3200" b="1" dirty="0"/>
              <a:t>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Broušená industrie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10597" name="Rectangle 5"/>
          <p:cNvSpPr>
            <a:spLocks noGrp="1" noChangeArrowheads="1"/>
          </p:cNvSpPr>
          <p:nvPr>
            <p:ph idx="1"/>
          </p:nvPr>
        </p:nvSpPr>
        <p:spPr>
          <a:xfrm>
            <a:off x="415635" y="1316182"/>
            <a:ext cx="11249891" cy="5569527"/>
          </a:xfrm>
        </p:spPr>
        <p:txBody>
          <a:bodyPr>
            <a:normAutofit/>
          </a:bodyPr>
          <a:lstStyle/>
          <a:p>
            <a:r>
              <a:rPr lang="cs-CZ" altLang="cs-CZ" sz="1600" b="1" dirty="0"/>
              <a:t>Funkce</a:t>
            </a:r>
            <a:r>
              <a:rPr lang="cs-CZ" altLang="cs-CZ" sz="1600" dirty="0"/>
              <a:t>  -  nástroje:  sekery (ke zpracování dřeva tesařské nástroje aj.) </a:t>
            </a:r>
          </a:p>
          <a:p>
            <a:pPr>
              <a:buFontTx/>
              <a:buNone/>
            </a:pPr>
            <a:r>
              <a:rPr lang="cs-CZ" altLang="cs-CZ" sz="1600" dirty="0"/>
              <a:t>                    -  zbraně:  sekeromlaty (k boji) </a:t>
            </a:r>
          </a:p>
          <a:p>
            <a:pPr>
              <a:buFontTx/>
              <a:buNone/>
            </a:pPr>
            <a:r>
              <a:rPr lang="cs-CZ" altLang="cs-CZ" sz="1600" dirty="0"/>
              <a:t>                    -  komodita dálkové směny</a:t>
            </a:r>
          </a:p>
          <a:p>
            <a:pPr>
              <a:buFontTx/>
              <a:buNone/>
            </a:pPr>
            <a:r>
              <a:rPr lang="cs-CZ" altLang="cs-CZ" sz="1600" dirty="0"/>
              <a:t>                    -  prestižní a symbolická (bojové sekeromlaty, mlaty, bulavy)</a:t>
            </a:r>
          </a:p>
          <a:p>
            <a:pPr>
              <a:buFontTx/>
              <a:buNone/>
            </a:pPr>
            <a:r>
              <a:rPr lang="cs-CZ" altLang="cs-CZ" sz="1600" dirty="0"/>
              <a:t>                    -  společenská funkce:  statusový znak   (odznaky či atributy mužů-bojovníků)</a:t>
            </a:r>
          </a:p>
          <a:p>
            <a:pPr>
              <a:buFontTx/>
              <a:buNone/>
            </a:pPr>
            <a:endParaRPr lang="cs-CZ" altLang="cs-CZ" sz="1600" dirty="0"/>
          </a:p>
          <a:p>
            <a:r>
              <a:rPr lang="cs-CZ" altLang="cs-CZ" sz="1600" b="1" dirty="0"/>
              <a:t>Význam</a:t>
            </a:r>
            <a:r>
              <a:rPr lang="cs-CZ" altLang="cs-CZ" sz="1600" dirty="0"/>
              <a:t>  -  z hlediska studia společensko-ekonomické a kulturní úrovně</a:t>
            </a:r>
          </a:p>
          <a:p>
            <a:pPr>
              <a:buFontTx/>
              <a:buNone/>
            </a:pPr>
            <a:r>
              <a:rPr lang="cs-CZ" altLang="cs-CZ" sz="1600" dirty="0"/>
              <a:t>                     -  z hlediska technologie výroby</a:t>
            </a:r>
          </a:p>
          <a:p>
            <a:pPr>
              <a:buFontTx/>
              <a:buNone/>
            </a:pPr>
            <a:r>
              <a:rPr lang="cs-CZ" altLang="cs-CZ" sz="1600" dirty="0"/>
              <a:t>                     -  z hlediska studia rozsahu, intenzity a struktury osídlení</a:t>
            </a:r>
          </a:p>
          <a:p>
            <a:pPr>
              <a:buFontTx/>
              <a:buNone/>
            </a:pPr>
            <a:endParaRPr lang="cs-CZ" altLang="cs-CZ" sz="1600" dirty="0"/>
          </a:p>
          <a:p>
            <a:r>
              <a:rPr lang="cs-CZ" altLang="cs-CZ" sz="1600" b="1" dirty="0"/>
              <a:t>Nálezy</a:t>
            </a:r>
            <a:r>
              <a:rPr lang="cs-CZ" altLang="cs-CZ" sz="1600" dirty="0"/>
              <a:t>  -   ze sídlištních objektů</a:t>
            </a:r>
          </a:p>
          <a:p>
            <a:pPr>
              <a:buFontTx/>
              <a:buNone/>
            </a:pPr>
            <a:r>
              <a:rPr lang="cs-CZ" altLang="cs-CZ" sz="1600" dirty="0"/>
              <a:t>                   -   z hrobů</a:t>
            </a:r>
          </a:p>
          <a:p>
            <a:pPr>
              <a:buFontTx/>
              <a:buNone/>
            </a:pPr>
            <a:r>
              <a:rPr lang="cs-CZ" altLang="cs-CZ" sz="1600" dirty="0"/>
              <a:t>                   -   náhodné nálezy (směry a průběhy obchodních tras, pohyb bojovníků)</a:t>
            </a:r>
          </a:p>
          <a:p>
            <a:pPr>
              <a:buFontTx/>
              <a:buNone/>
            </a:pPr>
            <a:r>
              <a:rPr lang="cs-CZ" altLang="cs-CZ" sz="1600" dirty="0"/>
              <a:t>                   -   většinou nebyly vyhrazeny pro úzkou vrstvu (nálezy ze sídlišť)</a:t>
            </a:r>
          </a:p>
          <a:p>
            <a:pPr>
              <a:buFontTx/>
              <a:buNone/>
            </a:pPr>
            <a:r>
              <a:rPr lang="cs-CZ" altLang="cs-CZ" sz="1600" dirty="0"/>
              <a:t>                   -   pouze některé plnily funkci prestižních odznaků</a:t>
            </a:r>
          </a:p>
          <a:p>
            <a:pPr>
              <a:buFontTx/>
              <a:buNone/>
            </a:pPr>
            <a:r>
              <a:rPr lang="cs-CZ" altLang="cs-CZ" sz="1600" dirty="0"/>
              <a:t>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196128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5" r="4925"/>
          <a:stretch/>
        </p:blipFill>
        <p:spPr>
          <a:xfrm>
            <a:off x="1900719" y="2079756"/>
            <a:ext cx="4644255" cy="2081334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724745" y="276990"/>
            <a:ext cx="1164045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Inovace  </a:t>
            </a:r>
            <a:r>
              <a:rPr lang="cs-CZ" dirty="0"/>
              <a:t>–  20 – 10 tis. př. n. l.:  lety lidé přešli od lovu zvěře a sběru rostlin k domácímu chovu a pěstování</a:t>
            </a:r>
          </a:p>
          <a:p>
            <a:endParaRPr lang="cs-CZ" dirty="0"/>
          </a:p>
          <a:p>
            <a:r>
              <a:rPr lang="cs-CZ" b="1" dirty="0"/>
              <a:t>Domestikace   </a:t>
            </a:r>
            <a:r>
              <a:rPr lang="cs-CZ" dirty="0"/>
              <a:t>–  zdomácnění:  z lat. </a:t>
            </a:r>
            <a:r>
              <a:rPr lang="cs-CZ" dirty="0" err="1"/>
              <a:t>domesticus</a:t>
            </a:r>
            <a:r>
              <a:rPr lang="cs-CZ" dirty="0"/>
              <a:t> (patřící k domu: lat. </a:t>
            </a:r>
            <a:r>
              <a:rPr lang="cs-CZ" dirty="0" err="1"/>
              <a:t>domus</a:t>
            </a:r>
            <a:r>
              <a:rPr lang="cs-CZ" dirty="0"/>
              <a:t>) </a:t>
            </a:r>
          </a:p>
          <a:p>
            <a:r>
              <a:rPr lang="cs-CZ" dirty="0"/>
              <a:t>                          –  proces přeměny planých forem rostlin na kulturní se odehrál na několika různých místech </a:t>
            </a:r>
          </a:p>
          <a:p>
            <a:r>
              <a:rPr lang="cs-CZ" dirty="0"/>
              <a:t>                          –  u všech hlavních plodin byla dovršena před 4 tisíci lety</a:t>
            </a:r>
          </a:p>
        </p:txBody>
      </p:sp>
      <p:pic>
        <p:nvPicPr>
          <p:cNvPr id="6" name="Picture 5" descr="n1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811" y="4407469"/>
            <a:ext cx="3154167" cy="223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414" y="4407469"/>
            <a:ext cx="2669832" cy="217354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54" y="4441550"/>
            <a:ext cx="4390353" cy="2202036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0"/>
          <a:stretch/>
        </p:blipFill>
        <p:spPr>
          <a:xfrm>
            <a:off x="6700304" y="2086830"/>
            <a:ext cx="3938219" cy="207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8495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1879297" y="239178"/>
            <a:ext cx="8229600" cy="1143000"/>
          </a:xfrm>
        </p:spPr>
        <p:txBody>
          <a:bodyPr/>
          <a:lstStyle/>
          <a:p>
            <a:r>
              <a:rPr lang="cs-CZ" altLang="cs-CZ" sz="3200" b="1" dirty="0"/>
              <a:t>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Kultura kanelované keramiky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3 400 až 3 000/2 900 př. n. l.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6227" y="1890552"/>
            <a:ext cx="11333018" cy="533731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1800" b="1" dirty="0"/>
              <a:t>Název </a:t>
            </a:r>
            <a:r>
              <a:rPr lang="cs-CZ" altLang="cs-CZ" sz="1800" dirty="0"/>
              <a:t>    -    podle typické výzdoby keramiky žlábky(</a:t>
            </a:r>
            <a:r>
              <a:rPr lang="cs-CZ" altLang="cs-CZ" sz="1800" dirty="0" err="1"/>
              <a:t>kanelami</a:t>
            </a:r>
            <a:r>
              <a:rPr lang="cs-CZ" altLang="cs-CZ" sz="1800" dirty="0"/>
              <a:t>), užívá se hlavně na Moravě,  méně v Čechách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-     1969:  bádenská podle jeskynního naleziště v </a:t>
            </a:r>
            <a:r>
              <a:rPr lang="cs-CZ" altLang="cs-CZ" sz="1800" dirty="0" err="1"/>
              <a:t>Bádenu</a:t>
            </a:r>
            <a:r>
              <a:rPr lang="cs-CZ" altLang="cs-CZ" sz="1800" dirty="0"/>
              <a:t> u Vídně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    (jeskyně </a:t>
            </a:r>
            <a:r>
              <a:rPr lang="cs-CZ" altLang="cs-CZ" sz="1800" dirty="0" err="1"/>
              <a:t>Königshöhle</a:t>
            </a:r>
            <a:r>
              <a:rPr lang="cs-CZ" altLang="cs-CZ" sz="1800" dirty="0"/>
              <a:t> u </a:t>
            </a:r>
            <a:r>
              <a:rPr lang="cs-CZ" altLang="cs-CZ" sz="1800" dirty="0" err="1"/>
              <a:t>Wolfsthalu</a:t>
            </a:r>
            <a:r>
              <a:rPr lang="cs-CZ" altLang="cs-CZ" sz="1800" dirty="0"/>
              <a:t> u Badenu v Dolním Rakousku)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-   </a:t>
            </a:r>
            <a:r>
              <a:rPr lang="cs-CZ" altLang="cs-CZ" sz="1800" b="1" dirty="0"/>
              <a:t>bádenská kultura</a:t>
            </a:r>
            <a:r>
              <a:rPr lang="cs-CZ" altLang="cs-CZ" sz="1800" dirty="0"/>
              <a:t>:  mezinárodně používané označení kulturního komplexu středního </a:t>
            </a:r>
            <a:r>
              <a:rPr lang="cs-CZ" altLang="cs-CZ" sz="1800" dirty="0" err="1"/>
              <a:t>eneolitu</a:t>
            </a:r>
            <a:r>
              <a:rPr lang="cs-CZ" altLang="cs-CZ" sz="1800" dirty="0"/>
              <a:t>,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  který se rozšířil v karpatsko-podunajsko-balkánské zóně 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Vznik</a:t>
            </a:r>
            <a:r>
              <a:rPr lang="cs-CZ" altLang="cs-CZ" sz="1800" b="1" u="sng" dirty="0"/>
              <a:t> </a:t>
            </a:r>
            <a:r>
              <a:rPr lang="cs-CZ" altLang="cs-CZ" sz="1800" dirty="0"/>
              <a:t>  -    kulturní podloží, z něhož se bádenská kultura vyvinula, nebylo jednotné: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a) </a:t>
            </a:r>
            <a:r>
              <a:rPr lang="cs-CZ" altLang="cs-CZ" sz="1800" u="sng" dirty="0"/>
              <a:t>ve východní části</a:t>
            </a:r>
            <a:r>
              <a:rPr lang="cs-CZ" altLang="cs-CZ" sz="1800" dirty="0"/>
              <a:t>  -  </a:t>
            </a:r>
            <a:r>
              <a:rPr lang="cs-CZ" altLang="cs-CZ" sz="1800" dirty="0" err="1"/>
              <a:t>epilengyelské</a:t>
            </a:r>
            <a:r>
              <a:rPr lang="cs-CZ" altLang="cs-CZ" sz="1800" dirty="0"/>
              <a:t> skupiny a </a:t>
            </a:r>
            <a:r>
              <a:rPr lang="cs-CZ" altLang="cs-CZ" sz="1800" dirty="0" err="1"/>
              <a:t>jordanowská</a:t>
            </a:r>
            <a:r>
              <a:rPr lang="cs-CZ" altLang="cs-CZ" sz="1800" dirty="0"/>
              <a:t> (Morava)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b)  </a:t>
            </a:r>
            <a:r>
              <a:rPr lang="cs-CZ" altLang="cs-CZ" sz="1800" u="sng" dirty="0"/>
              <a:t>v západní části</a:t>
            </a:r>
            <a:r>
              <a:rPr lang="cs-CZ" altLang="cs-CZ" sz="1800" dirty="0"/>
              <a:t>  - osídlení KNP (Čechy)                                                                                                                                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Rozšíření </a:t>
            </a:r>
            <a:r>
              <a:rPr lang="cs-CZ" altLang="cs-CZ" sz="1800" dirty="0"/>
              <a:t> -  od dolního Dunaje přes Karpatskou Kotlinu až do Malopolska a na západě zasahuje částečně do Slezska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8856262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6" name="Rectangle 4"/>
          <p:cNvSpPr>
            <a:spLocks noGrp="1" noChangeArrowheads="1"/>
          </p:cNvSpPr>
          <p:nvPr>
            <p:ph type="title"/>
          </p:nvPr>
        </p:nvSpPr>
        <p:spPr>
          <a:xfrm>
            <a:off x="1302950" y="205483"/>
            <a:ext cx="3955473" cy="1325563"/>
          </a:xfrm>
        </p:spPr>
        <p:txBody>
          <a:bodyPr/>
          <a:lstStyle/>
          <a:p>
            <a:r>
              <a:rPr lang="cs-CZ" altLang="cs-CZ" sz="3200" b="1" dirty="0"/>
              <a:t>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Keramika</a:t>
            </a:r>
          </a:p>
        </p:txBody>
      </p:sp>
      <p:sp>
        <p:nvSpPr>
          <p:cNvPr id="131077" name="Rectangle 5"/>
          <p:cNvSpPr>
            <a:spLocks noGrp="1" noChangeArrowheads="1"/>
          </p:cNvSpPr>
          <p:nvPr>
            <p:ph idx="1"/>
          </p:nvPr>
        </p:nvSpPr>
        <p:spPr>
          <a:xfrm>
            <a:off x="249382" y="1673225"/>
            <a:ext cx="6996546" cy="5184775"/>
          </a:xfrm>
        </p:spPr>
        <p:txBody>
          <a:bodyPr>
            <a:normAutofit/>
          </a:bodyPr>
          <a:lstStyle/>
          <a:p>
            <a:r>
              <a:rPr lang="cs-CZ" altLang="cs-CZ" sz="1800" b="1" dirty="0"/>
              <a:t>Starší stupeň  </a:t>
            </a:r>
            <a:r>
              <a:rPr lang="cs-CZ" altLang="cs-CZ" sz="1800" dirty="0"/>
              <a:t>–  doznívá výzdoba KNP 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–   šálky s kanelovanými stěnami, motiv vlčích zubů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–   mísy:  polokulovité 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          s vnitřní rytou výzdobou 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          kalichovitě rozevřený okraj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–   hrnce, džbánky, šálky, amforovité zásobnice</a:t>
            </a:r>
          </a:p>
          <a:p>
            <a:pPr>
              <a:buFontTx/>
              <a:buNone/>
            </a:pPr>
            <a:endParaRPr lang="cs-CZ" altLang="cs-CZ" sz="1800" dirty="0"/>
          </a:p>
          <a:p>
            <a:pPr>
              <a:buFontTx/>
              <a:buNone/>
            </a:pPr>
            <a:r>
              <a:rPr lang="cs-CZ" altLang="cs-CZ" sz="1800" dirty="0"/>
              <a:t>                                 </a:t>
            </a:r>
            <a:r>
              <a:rPr lang="cs-CZ" altLang="cs-CZ" sz="1800" u="sng" dirty="0"/>
              <a:t>výzdoba</a:t>
            </a:r>
            <a:r>
              <a:rPr lang="cs-CZ" altLang="cs-CZ" sz="1800" dirty="0"/>
              <a:t>   –   rytá výzdoba není tak častá 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             –    </a:t>
            </a:r>
            <a:r>
              <a:rPr lang="cs-CZ" altLang="cs-CZ" sz="1800" dirty="0" err="1"/>
              <a:t>jv</a:t>
            </a:r>
            <a:r>
              <a:rPr lang="cs-CZ" altLang="cs-CZ" sz="1800" dirty="0"/>
              <a:t>. Vlivy:  leštěné hrdlo a zdrsněné tělo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–    plastická žebírka na výdutích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–   nádoby s rozeklanými uchy</a:t>
            </a:r>
          </a:p>
          <a:p>
            <a:pPr>
              <a:buFontTx/>
              <a:buNone/>
            </a:pPr>
            <a:endParaRPr lang="cs-CZ" altLang="cs-CZ" sz="1600" dirty="0"/>
          </a:p>
        </p:txBody>
      </p:sp>
      <p:pic>
        <p:nvPicPr>
          <p:cNvPr id="4" name="Picture 4" descr="kanelovana-kerami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625" y="775854"/>
            <a:ext cx="4575037" cy="572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24349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   Sídliště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4183" y="908050"/>
            <a:ext cx="11637818" cy="594995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endParaRPr lang="cs-CZ" altLang="cs-CZ" sz="900" dirty="0"/>
          </a:p>
          <a:p>
            <a:pPr>
              <a:lnSpc>
                <a:spcPct val="80000"/>
              </a:lnSpc>
            </a:pPr>
            <a:r>
              <a:rPr lang="cs-CZ" altLang="cs-CZ" sz="1800" dirty="0"/>
              <a:t> </a:t>
            </a:r>
            <a:r>
              <a:rPr lang="cs-CZ" altLang="cs-CZ" sz="900" dirty="0"/>
              <a:t> </a:t>
            </a:r>
            <a:r>
              <a:rPr lang="cs-CZ" altLang="cs-CZ" sz="1800" dirty="0"/>
              <a:t>a)  </a:t>
            </a:r>
            <a:r>
              <a:rPr lang="cs-CZ" altLang="cs-CZ" sz="1800" u="sng" dirty="0"/>
              <a:t>nížinné osady</a:t>
            </a:r>
            <a:r>
              <a:rPr lang="cs-CZ" altLang="cs-CZ" sz="1800" dirty="0"/>
              <a:t> u vodních toků  (Lysolaje, Praha-Vysočany)</a:t>
            </a:r>
          </a:p>
          <a:p>
            <a:pPr>
              <a:lnSpc>
                <a:spcPct val="80000"/>
              </a:lnSpc>
            </a:pPr>
            <a:r>
              <a:rPr lang="cs-CZ" altLang="cs-CZ" sz="1800" dirty="0"/>
              <a:t> b)  </a:t>
            </a:r>
            <a:r>
              <a:rPr lang="cs-CZ" altLang="cs-CZ" sz="1800" u="sng" dirty="0"/>
              <a:t>výšinné osady</a:t>
            </a:r>
            <a:r>
              <a:rPr lang="cs-CZ" altLang="cs-CZ" sz="1800" dirty="0"/>
              <a:t>   –   opevněná hradiska na ostrožnách a kopcích:   </a:t>
            </a:r>
            <a:r>
              <a:rPr lang="cs-CZ" altLang="cs-CZ" sz="1800" dirty="0" err="1"/>
              <a:t>Hinsko</a:t>
            </a:r>
            <a:r>
              <a:rPr lang="cs-CZ" altLang="cs-CZ" sz="1800" dirty="0"/>
              <a:t> u Přerova, </a:t>
            </a:r>
            <a:r>
              <a:rPr lang="cs-CZ" altLang="cs-CZ" sz="1800" dirty="0" err="1"/>
              <a:t>Rmíz</a:t>
            </a:r>
            <a:r>
              <a:rPr lang="cs-CZ" altLang="cs-CZ" sz="1800" dirty="0"/>
              <a:t> u Laškova,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                                                                                          Kutná Hora</a:t>
            </a:r>
            <a:r>
              <a:rPr lang="cs-CZ" altLang="cs-CZ" sz="1600" dirty="0"/>
              <a:t> - </a:t>
            </a:r>
            <a:r>
              <a:rPr lang="cs-CZ" altLang="cs-CZ" sz="1600" dirty="0" err="1"/>
              <a:t>Cimburk</a:t>
            </a:r>
            <a:endParaRPr lang="cs-CZ" altLang="cs-CZ" sz="16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600" dirty="0"/>
              <a:t>                                           </a:t>
            </a:r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Opevnění</a:t>
            </a:r>
            <a:r>
              <a:rPr lang="cs-CZ" altLang="cs-CZ" sz="1800" b="1" u="sng" dirty="0"/>
              <a:t> </a:t>
            </a:r>
            <a:r>
              <a:rPr lang="cs-CZ" altLang="cs-CZ" sz="1800" dirty="0"/>
              <a:t> -  a)   dřevěné palisády s příkopem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b)    palisádové stěny vyplněné hlínou, příkop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c)    kamenná hradba s příkopem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d)   dvě kamenné zdi s výplní z udusané hlíny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e)   kamenná zeď kombinovaná s </a:t>
            </a:r>
            <a:r>
              <a:rPr lang="cs-CZ" altLang="cs-CZ" sz="1800" dirty="0" err="1"/>
              <a:t>dřevenou</a:t>
            </a:r>
            <a:r>
              <a:rPr lang="cs-CZ" altLang="cs-CZ" sz="1800" dirty="0"/>
              <a:t> a hliněnou konstrukcí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400" dirty="0"/>
              <a:t> </a:t>
            </a:r>
            <a:r>
              <a:rPr lang="cs-CZ" altLang="cs-CZ" sz="1800" b="1" dirty="0"/>
              <a:t>Hlinsko  -  Nad </a:t>
            </a:r>
            <a:r>
              <a:rPr lang="cs-CZ" altLang="cs-CZ" sz="1800" b="1" dirty="0" err="1"/>
              <a:t>Zbružovým</a:t>
            </a:r>
            <a:r>
              <a:rPr lang="cs-CZ" altLang="cs-CZ" sz="1800" b="1" dirty="0"/>
              <a:t>   </a:t>
            </a:r>
            <a:r>
              <a:rPr lang="cs-CZ" altLang="cs-CZ" sz="1800" dirty="0"/>
              <a:t> –  výzkumy:  26 sezón, J. </a:t>
            </a:r>
            <a:r>
              <a:rPr lang="cs-CZ" altLang="cs-CZ" sz="1800" dirty="0" err="1"/>
              <a:t>Pavelčík</a:t>
            </a:r>
            <a:r>
              <a:rPr lang="cs-CZ" altLang="cs-CZ" sz="1800" dirty="0"/>
              <a:t> od 60. let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–  opevněné hradisko o čtyřúhelníkové ploše, 2,5 ha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–  na skalnaté ostrožně nad řekou Bečvou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–  několikrát opevněno (palisádou, později kamennými hradbami  s příkopem)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Sídelní objekty</a:t>
            </a:r>
            <a:r>
              <a:rPr lang="cs-CZ" altLang="cs-CZ" sz="1800" dirty="0"/>
              <a:t>    –  jedno i dvouprostorové domy (cca 8x4 m) kůlové konstrukce se stěnami vyplétanými proutím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–  doklady řemeslných činností:  keramika, kamenné a kostěné nástroje, kovolitectví</a:t>
            </a:r>
          </a:p>
        </p:txBody>
      </p:sp>
    </p:spTree>
    <p:extLst>
      <p:ext uri="{BB962C8B-B14F-4D97-AF65-F5344CB8AC3E}">
        <p14:creationId xmlns:p14="http://schemas.microsoft.com/office/powerpoint/2010/main" val="306992729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0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-102660"/>
            <a:ext cx="10515600" cy="1325563"/>
          </a:xfrm>
        </p:spPr>
        <p:txBody>
          <a:bodyPr/>
          <a:lstStyle/>
          <a:p>
            <a:r>
              <a:rPr lang="cs-CZ" altLang="cs-CZ" sz="3200" b="1" dirty="0"/>
              <a:t>  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Pohřební ritus</a:t>
            </a:r>
          </a:p>
        </p:txBody>
      </p:sp>
      <p:sp>
        <p:nvSpPr>
          <p:cNvPr id="126981" name="Rectangle 5"/>
          <p:cNvSpPr>
            <a:spLocks noGrp="1" noChangeArrowheads="1"/>
          </p:cNvSpPr>
          <p:nvPr>
            <p:ph idx="1"/>
          </p:nvPr>
        </p:nvSpPr>
        <p:spPr>
          <a:xfrm>
            <a:off x="369870" y="1222903"/>
            <a:ext cx="10983930" cy="5635097"/>
          </a:xfrm>
        </p:spPr>
        <p:txBody>
          <a:bodyPr>
            <a:normAutofit fontScale="85000" lnSpcReduction="10000"/>
          </a:bodyPr>
          <a:lstStyle/>
          <a:p>
            <a:pPr marL="609600" indent="-609600">
              <a:lnSpc>
                <a:spcPct val="170000"/>
              </a:lnSpc>
              <a:spcBef>
                <a:spcPts val="0"/>
              </a:spcBef>
            </a:pPr>
            <a:r>
              <a:rPr lang="cs-CZ" altLang="cs-CZ" sz="1800" b="1" dirty="0"/>
              <a:t>Starší fáze   </a:t>
            </a:r>
            <a:r>
              <a:rPr lang="cs-CZ" altLang="cs-CZ" sz="1800" dirty="0"/>
              <a:t>–  hroby neznáme, doklady žárového i kostrového pohřbívání jsou vzácné</a:t>
            </a:r>
          </a:p>
          <a:p>
            <a:pPr marL="609600" indent="-609600">
              <a:lnSpc>
                <a:spcPct val="170000"/>
              </a:lnSpc>
              <a:spcBef>
                <a:spcPts val="0"/>
              </a:spcBef>
            </a:pPr>
            <a:endParaRPr lang="cs-CZ" altLang="cs-CZ" sz="1800" dirty="0"/>
          </a:p>
          <a:p>
            <a:pPr marL="609600" indent="-609600">
              <a:lnSpc>
                <a:spcPct val="170000"/>
              </a:lnSpc>
              <a:spcBef>
                <a:spcPts val="0"/>
              </a:spcBef>
            </a:pPr>
            <a:r>
              <a:rPr lang="cs-CZ" altLang="cs-CZ" sz="1800" b="1" u="sng" dirty="0"/>
              <a:t>1. žárový</a:t>
            </a:r>
            <a:r>
              <a:rPr lang="cs-CZ" altLang="cs-CZ" sz="1800" b="1" i="1" u="sng" dirty="0"/>
              <a:t> </a:t>
            </a:r>
            <a:r>
              <a:rPr lang="cs-CZ" altLang="cs-CZ" sz="1800" dirty="0"/>
              <a:t>  –   </a:t>
            </a:r>
            <a:r>
              <a:rPr lang="cs-CZ" altLang="cs-CZ" sz="1800" u="sng" dirty="0"/>
              <a:t>Úvalno</a:t>
            </a:r>
            <a:r>
              <a:rPr lang="cs-CZ" altLang="cs-CZ" sz="1800" dirty="0"/>
              <a:t>  –  pohřebiště „U červeného dvora“  (2. st.)  </a:t>
            </a:r>
          </a:p>
          <a:p>
            <a:pPr marL="609600" indent="-609600">
              <a:lnSpc>
                <a:spcPct val="170000"/>
              </a:lnSpc>
              <a:spcBef>
                <a:spcPts val="0"/>
              </a:spcBef>
              <a:buNone/>
            </a:pPr>
            <a:r>
              <a:rPr lang="cs-CZ" altLang="cs-CZ" sz="1800" dirty="0"/>
              <a:t>                                                  –  nedaleko hradisko Krnov – </a:t>
            </a:r>
            <a:r>
              <a:rPr lang="cs-CZ" altLang="cs-CZ" sz="1800" dirty="0" err="1"/>
              <a:t>Burgberg</a:t>
            </a:r>
            <a:endParaRPr lang="cs-CZ" altLang="cs-CZ" sz="1800" dirty="0"/>
          </a:p>
          <a:p>
            <a:pPr marL="609600" indent="-609600">
              <a:lnSpc>
                <a:spcPct val="170000"/>
              </a:lnSpc>
              <a:spcBef>
                <a:spcPts val="0"/>
              </a:spcBef>
              <a:buNone/>
            </a:pPr>
            <a:r>
              <a:rPr lang="cs-CZ" altLang="cs-CZ" sz="1800" dirty="0"/>
              <a:t>                   </a:t>
            </a:r>
            <a:endParaRPr lang="cs-CZ" altLang="cs-CZ" sz="1800" b="1" i="1" u="sng" dirty="0"/>
          </a:p>
          <a:p>
            <a:pPr marL="609600" indent="-609600">
              <a:lnSpc>
                <a:spcPct val="170000"/>
              </a:lnSpc>
              <a:spcBef>
                <a:spcPts val="0"/>
              </a:spcBef>
            </a:pPr>
            <a:r>
              <a:rPr lang="cs-CZ" altLang="cs-CZ" sz="1800" b="1" u="sng" dirty="0"/>
              <a:t>2. kostrový</a:t>
            </a:r>
            <a:r>
              <a:rPr lang="cs-CZ" altLang="cs-CZ" sz="1800" b="1" dirty="0"/>
              <a:t>  </a:t>
            </a:r>
            <a:r>
              <a:rPr lang="cs-CZ" altLang="cs-CZ" sz="1800" dirty="0"/>
              <a:t> –   na Moravě pouze pohřeb defektní ženy z  </a:t>
            </a:r>
            <a:r>
              <a:rPr lang="cs-CZ" altLang="cs-CZ" sz="1800" u="sng" dirty="0"/>
              <a:t>Hlinska</a:t>
            </a:r>
            <a:r>
              <a:rPr lang="cs-CZ" altLang="cs-CZ" sz="1800" dirty="0"/>
              <a:t>  (skrčená poloha)</a:t>
            </a:r>
          </a:p>
          <a:p>
            <a:pPr marL="609600" indent="-609600">
              <a:lnSpc>
                <a:spcPct val="170000"/>
              </a:lnSpc>
              <a:spcBef>
                <a:spcPts val="0"/>
              </a:spcBef>
              <a:buNone/>
            </a:pPr>
            <a:r>
              <a:rPr lang="cs-CZ" altLang="cs-CZ" sz="1800" dirty="0"/>
              <a:t>                                  –  ojedinělé nálezy lebek na sídlištích (</a:t>
            </a:r>
            <a:r>
              <a:rPr lang="cs-CZ" altLang="cs-CZ" sz="1800" u="sng" dirty="0"/>
              <a:t>Hlinsko) </a:t>
            </a:r>
          </a:p>
          <a:p>
            <a:pPr marL="609600" indent="-609600">
              <a:lnSpc>
                <a:spcPct val="170000"/>
              </a:lnSpc>
              <a:spcBef>
                <a:spcPts val="0"/>
              </a:spcBef>
              <a:buNone/>
            </a:pPr>
            <a:endParaRPr lang="cs-CZ" altLang="cs-CZ" sz="1800" dirty="0"/>
          </a:p>
          <a:p>
            <a:pPr marL="609600" indent="-609600">
              <a:lnSpc>
                <a:spcPct val="170000"/>
              </a:lnSpc>
              <a:spcBef>
                <a:spcPts val="0"/>
              </a:spcBef>
            </a:pPr>
            <a:r>
              <a:rPr lang="cs-CZ" altLang="cs-CZ" sz="1800" b="1" dirty="0"/>
              <a:t>3.</a:t>
            </a:r>
            <a:r>
              <a:rPr lang="cs-CZ" altLang="cs-CZ" sz="1800" b="1" i="1" dirty="0"/>
              <a:t>  </a:t>
            </a:r>
            <a:r>
              <a:rPr lang="cs-CZ" altLang="cs-CZ" sz="1800" b="1" u="sng" dirty="0" err="1"/>
              <a:t>birituální</a:t>
            </a:r>
            <a:r>
              <a:rPr lang="cs-CZ" altLang="cs-CZ" sz="1800" dirty="0"/>
              <a:t>   –    </a:t>
            </a:r>
            <a:r>
              <a:rPr lang="cs-CZ" altLang="cs-CZ" sz="1800" u="sng" dirty="0"/>
              <a:t>Velvary </a:t>
            </a:r>
            <a:r>
              <a:rPr lang="cs-CZ" altLang="cs-CZ" sz="1800" dirty="0"/>
              <a:t> –  v jednom hrobě 2 kostrové pohřby a amfora s kremací v kamenné 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cs-CZ" altLang="cs-CZ" sz="1800" dirty="0"/>
              <a:t>                                                              skřínce  (</a:t>
            </a:r>
            <a:r>
              <a:rPr lang="cs-CZ" altLang="cs-CZ" sz="1800" dirty="0" err="1"/>
              <a:t>protořivnáčský</a:t>
            </a:r>
            <a:r>
              <a:rPr lang="cs-CZ" altLang="cs-CZ" sz="1800" dirty="0"/>
              <a:t>)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endParaRPr lang="cs-CZ" altLang="cs-CZ" sz="1800" dirty="0"/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cs-CZ" altLang="cs-CZ" sz="1800" b="1" dirty="0"/>
              <a:t>Depoty  –  </a:t>
            </a:r>
            <a:r>
              <a:rPr lang="cs-CZ" altLang="cs-CZ" sz="1800" dirty="0"/>
              <a:t>hromadné nálezy:   </a:t>
            </a:r>
            <a:r>
              <a:rPr lang="cs-CZ" altLang="cs-CZ" sz="1800" b="1" dirty="0"/>
              <a:t>Štípaná industrie</a:t>
            </a:r>
            <a:r>
              <a:rPr lang="cs-CZ" altLang="cs-CZ" sz="1800" dirty="0"/>
              <a:t>   –  škrabadla, srpové čepelky, vrtáky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cs-CZ" altLang="cs-CZ" sz="1800" b="1" dirty="0"/>
              <a:t>                                                            KPI</a:t>
            </a:r>
            <a:r>
              <a:rPr lang="cs-CZ" altLang="cs-CZ" sz="1800" dirty="0"/>
              <a:t>  –  šídla z půlených žeber nebo úštěpů dlouhých kostí, hroty, dýky, šipky, dláta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cs-CZ" altLang="cs-CZ" sz="1800" b="1" dirty="0"/>
              <a:t>                                                           Textilnictví</a:t>
            </a:r>
            <a:r>
              <a:rPr lang="cs-CZ" altLang="cs-CZ" sz="1800" dirty="0"/>
              <a:t>   –  závaží tkalcovských stavů (Hlinsko:   na podlaze chat v řadě za sebou) </a:t>
            </a:r>
          </a:p>
          <a:p>
            <a:pPr>
              <a:lnSpc>
                <a:spcPct val="170000"/>
              </a:lnSpc>
              <a:spcBef>
                <a:spcPts val="0"/>
              </a:spcBef>
              <a:buFontTx/>
              <a:buNone/>
            </a:pPr>
            <a:r>
              <a:rPr lang="cs-CZ" altLang="cs-CZ" sz="1800" dirty="0"/>
              <a:t>                                                                                 –   semena lnu</a:t>
            </a:r>
          </a:p>
          <a:p>
            <a:pPr marL="0" indent="0">
              <a:buNone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381364544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98870"/>
            <a:ext cx="10515600" cy="1325563"/>
          </a:xfrm>
        </p:spPr>
        <p:txBody>
          <a:bodyPr/>
          <a:lstStyle/>
          <a:p>
            <a:r>
              <a:rPr lang="cs-CZ" altLang="cs-CZ" sz="3200" b="1" dirty="0"/>
              <a:t>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Závěr středního </a:t>
            </a:r>
            <a:r>
              <a:rPr lang="cs-CZ" altLang="cs-CZ" sz="3200" b="1" dirty="0" err="1">
                <a:solidFill>
                  <a:srgbClr val="FF0000"/>
                </a:solidFill>
              </a:rPr>
              <a:t>eneolitu</a:t>
            </a:r>
            <a:endParaRPr lang="cs-CZ" altLang="cs-CZ" sz="3200" b="1" dirty="0">
              <a:solidFill>
                <a:srgbClr val="FF0000"/>
              </a:solidFill>
            </a:endParaRP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000" dirty="0"/>
              <a:t>Dochází k rozpadu bádenského (kanelovaného) celku a vzniku samostatných regionálních kultur: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000" dirty="0"/>
          </a:p>
          <a:p>
            <a:pPr>
              <a:lnSpc>
                <a:spcPct val="90000"/>
              </a:lnSpc>
            </a:pPr>
            <a:r>
              <a:rPr lang="cs-CZ" altLang="cs-CZ" sz="2000" dirty="0"/>
              <a:t>1.  </a:t>
            </a:r>
            <a:r>
              <a:rPr lang="cs-CZ" altLang="cs-CZ" sz="2000" dirty="0" err="1"/>
              <a:t>stř</a:t>
            </a:r>
            <a:r>
              <a:rPr lang="cs-CZ" altLang="cs-CZ" sz="2000" dirty="0"/>
              <a:t>. a </a:t>
            </a:r>
            <a:r>
              <a:rPr lang="cs-CZ" altLang="cs-CZ" sz="2000" dirty="0" err="1"/>
              <a:t>sz</a:t>
            </a:r>
            <a:r>
              <a:rPr lang="cs-CZ" altLang="cs-CZ" sz="2000" dirty="0"/>
              <a:t>. Č :     </a:t>
            </a:r>
            <a:r>
              <a:rPr lang="cs-CZ" altLang="cs-CZ" sz="2000" b="1" dirty="0" err="1">
                <a:solidFill>
                  <a:srgbClr val="FF0000"/>
                </a:solidFill>
              </a:rPr>
              <a:t>Řivnáčská</a:t>
            </a:r>
            <a:r>
              <a:rPr lang="cs-CZ" altLang="cs-CZ" sz="2000" b="1" dirty="0">
                <a:solidFill>
                  <a:srgbClr val="FF0000"/>
                </a:solidFill>
              </a:rPr>
              <a:t> kultura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000" dirty="0"/>
          </a:p>
          <a:p>
            <a:pPr>
              <a:lnSpc>
                <a:spcPct val="90000"/>
              </a:lnSpc>
            </a:pPr>
            <a:r>
              <a:rPr lang="cs-CZ" altLang="cs-CZ" sz="2000" dirty="0"/>
              <a:t>2.  </a:t>
            </a:r>
            <a:r>
              <a:rPr lang="cs-CZ" altLang="cs-CZ" sz="2000" dirty="0" err="1"/>
              <a:t>záp</a:t>
            </a:r>
            <a:r>
              <a:rPr lang="cs-CZ" altLang="cs-CZ" sz="2000" dirty="0"/>
              <a:t>. a </a:t>
            </a:r>
            <a:r>
              <a:rPr lang="cs-CZ" altLang="cs-CZ" sz="2000" dirty="0" err="1"/>
              <a:t>jz</a:t>
            </a:r>
            <a:r>
              <a:rPr lang="cs-CZ" altLang="cs-CZ" sz="2000" dirty="0"/>
              <a:t>. Č:    </a:t>
            </a:r>
            <a:r>
              <a:rPr lang="cs-CZ" altLang="cs-CZ" sz="2000" b="1" dirty="0" err="1">
                <a:solidFill>
                  <a:srgbClr val="FF0000"/>
                </a:solidFill>
              </a:rPr>
              <a:t>Chamská</a:t>
            </a:r>
            <a:r>
              <a:rPr lang="cs-CZ" altLang="cs-CZ" sz="2000" b="1" dirty="0">
                <a:solidFill>
                  <a:srgbClr val="FF0000"/>
                </a:solidFill>
              </a:rPr>
              <a:t> kultura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000" dirty="0"/>
          </a:p>
          <a:p>
            <a:pPr>
              <a:lnSpc>
                <a:spcPct val="90000"/>
              </a:lnSpc>
            </a:pPr>
            <a:r>
              <a:rPr lang="cs-CZ" altLang="cs-CZ" sz="2000" dirty="0"/>
              <a:t>3.  </a:t>
            </a:r>
            <a:r>
              <a:rPr lang="cs-CZ" altLang="cs-CZ" sz="2000" dirty="0" err="1"/>
              <a:t>sz</a:t>
            </a:r>
            <a:r>
              <a:rPr lang="cs-CZ" altLang="cs-CZ" sz="2000" dirty="0"/>
              <a:t>. Č, </a:t>
            </a:r>
            <a:r>
              <a:rPr lang="cs-CZ" altLang="cs-CZ" sz="2000" dirty="0" err="1"/>
              <a:t>stř</a:t>
            </a:r>
            <a:r>
              <a:rPr lang="cs-CZ" altLang="cs-CZ" sz="2000" dirty="0"/>
              <a:t>. a </a:t>
            </a:r>
            <a:r>
              <a:rPr lang="cs-CZ" altLang="cs-CZ" sz="2000" dirty="0" err="1"/>
              <a:t>sev</a:t>
            </a:r>
            <a:r>
              <a:rPr lang="cs-CZ" altLang="cs-CZ" sz="2000" dirty="0"/>
              <a:t>. M a Slezsko:    </a:t>
            </a:r>
            <a:r>
              <a:rPr lang="cs-CZ" altLang="cs-CZ" sz="2000" b="1" dirty="0">
                <a:solidFill>
                  <a:srgbClr val="FF0000"/>
                </a:solidFill>
              </a:rPr>
              <a:t>Kultura kulovitých amfor</a:t>
            </a:r>
          </a:p>
          <a:p>
            <a:pPr>
              <a:lnSpc>
                <a:spcPct val="90000"/>
              </a:lnSpc>
            </a:pPr>
            <a:endParaRPr lang="cs-CZ" altLang="cs-CZ" sz="2000" dirty="0"/>
          </a:p>
          <a:p>
            <a:pPr>
              <a:lnSpc>
                <a:spcPct val="90000"/>
              </a:lnSpc>
            </a:pPr>
            <a:r>
              <a:rPr lang="cs-CZ" altLang="cs-CZ" sz="2000" dirty="0"/>
              <a:t>4.  </a:t>
            </a:r>
            <a:r>
              <a:rPr lang="cs-CZ" altLang="cs-CZ" sz="2000" dirty="0" err="1"/>
              <a:t>jz</a:t>
            </a:r>
            <a:r>
              <a:rPr lang="cs-CZ" altLang="cs-CZ" sz="2000" dirty="0"/>
              <a:t>. M:   </a:t>
            </a:r>
            <a:r>
              <a:rPr lang="cs-CZ" altLang="cs-CZ" sz="2000" b="1" dirty="0">
                <a:solidFill>
                  <a:srgbClr val="FF0000"/>
                </a:solidFill>
              </a:rPr>
              <a:t>Jevišovická kultura</a:t>
            </a:r>
          </a:p>
        </p:txBody>
      </p:sp>
    </p:spTree>
    <p:extLst>
      <p:ext uri="{BB962C8B-B14F-4D97-AF65-F5344CB8AC3E}">
        <p14:creationId xmlns:p14="http://schemas.microsoft.com/office/powerpoint/2010/main" val="22782897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95055" y="531019"/>
            <a:ext cx="4402138" cy="1143000"/>
          </a:xfrm>
        </p:spPr>
        <p:txBody>
          <a:bodyPr>
            <a:normAutofit fontScale="90000"/>
          </a:bodyPr>
          <a:lstStyle/>
          <a:p>
            <a:r>
              <a:rPr lang="cs-CZ" altLang="cs-CZ" sz="3200" b="1" dirty="0"/>
              <a:t>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Řivnáčská</a:t>
            </a:r>
            <a:r>
              <a:rPr lang="cs-CZ" altLang="cs-CZ" sz="3200" b="1" dirty="0">
                <a:solidFill>
                  <a:srgbClr val="FF0000"/>
                </a:solidFill>
              </a:rPr>
              <a:t> kultura    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</a:t>
            </a:r>
            <a:r>
              <a:rPr lang="cs-CZ" altLang="cs-CZ" sz="2000" b="1" dirty="0">
                <a:solidFill>
                  <a:srgbClr val="FF0000"/>
                </a:solidFill>
              </a:rPr>
              <a:t>3100 – 2900/8000 př. n. l.</a:t>
            </a:r>
            <a:br>
              <a:rPr lang="cs-CZ" altLang="cs-CZ" sz="2000" b="1" dirty="0">
                <a:solidFill>
                  <a:srgbClr val="FF0000"/>
                </a:solidFill>
              </a:rPr>
            </a:br>
            <a:endParaRPr lang="cs-CZ" altLang="cs-CZ" sz="2000" b="1" dirty="0">
              <a:solidFill>
                <a:srgbClr val="FF0000"/>
              </a:solidFill>
            </a:endParaRP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0693" y="2205038"/>
            <a:ext cx="10655234" cy="4525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000" b="1" dirty="0"/>
              <a:t>Rozšíření</a:t>
            </a:r>
            <a:r>
              <a:rPr lang="cs-CZ" altLang="cs-CZ" sz="2000" dirty="0"/>
              <a:t>  –  nejzápadnější vysunutá lokální kultura pozdně </a:t>
            </a:r>
            <a:r>
              <a:rPr lang="cs-CZ" altLang="cs-CZ" sz="2000" dirty="0" err="1"/>
              <a:t>bádenskéko</a:t>
            </a:r>
            <a:r>
              <a:rPr lang="cs-CZ" altLang="cs-CZ" sz="2000" dirty="0"/>
              <a:t> okruhu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  –   na Moravě se v té době vyvíjí jevišovická kultura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  –   ve </a:t>
            </a:r>
            <a:r>
              <a:rPr lang="cs-CZ" altLang="cs-CZ" sz="2000" dirty="0" err="1"/>
              <a:t>stř</a:t>
            </a:r>
            <a:r>
              <a:rPr lang="cs-CZ" altLang="cs-CZ" sz="2000" dirty="0"/>
              <a:t>. Ň:  </a:t>
            </a:r>
            <a:r>
              <a:rPr lang="cs-CZ" altLang="cs-CZ" sz="2000" dirty="0" err="1"/>
              <a:t>bernburská</a:t>
            </a:r>
            <a:r>
              <a:rPr lang="cs-CZ" altLang="cs-CZ" sz="2000" dirty="0"/>
              <a:t> kultura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Rozpoznal  a vyčlenil  </a:t>
            </a:r>
            <a:r>
              <a:rPr lang="cs-CZ" altLang="cs-CZ" sz="2000" dirty="0"/>
              <a:t>–  J. </a:t>
            </a:r>
            <a:r>
              <a:rPr lang="cs-CZ" altLang="cs-CZ" sz="2000" dirty="0" err="1"/>
              <a:t>Axamit</a:t>
            </a:r>
            <a:r>
              <a:rPr lang="cs-CZ" altLang="cs-CZ" sz="2000" dirty="0"/>
              <a:t> na počátku 30. let </a:t>
            </a:r>
          </a:p>
          <a:p>
            <a:pPr>
              <a:lnSpc>
                <a:spcPct val="80000"/>
              </a:lnSpc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v 50. letech byla uznána za samostatnou kulturu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b="1" i="1" u="sng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Název</a:t>
            </a:r>
            <a:r>
              <a:rPr lang="cs-CZ" altLang="cs-CZ" sz="2000" dirty="0"/>
              <a:t>  –   podle </a:t>
            </a:r>
            <a:r>
              <a:rPr lang="cs-CZ" altLang="cs-CZ" sz="2000" dirty="0" err="1"/>
              <a:t>eneolitického</a:t>
            </a:r>
            <a:r>
              <a:rPr lang="cs-CZ" altLang="cs-CZ" sz="2000" dirty="0"/>
              <a:t> výšinného sídliště u Roztok: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</a:t>
            </a:r>
            <a:r>
              <a:rPr lang="cs-CZ" altLang="cs-CZ" sz="2000" u="sng" dirty="0" err="1"/>
              <a:t>Řivnáč</a:t>
            </a:r>
            <a:r>
              <a:rPr lang="cs-CZ" altLang="cs-CZ" sz="2000" u="sng" dirty="0"/>
              <a:t> u </a:t>
            </a:r>
            <a:r>
              <a:rPr lang="cs-CZ" altLang="cs-CZ" sz="2000" u="sng" dirty="0" err="1"/>
              <a:t>Žalova</a:t>
            </a:r>
            <a:r>
              <a:rPr lang="cs-CZ" altLang="cs-CZ" sz="2000" dirty="0"/>
              <a:t> (u Prahy)  –  prokopal Čeněk </a:t>
            </a:r>
            <a:r>
              <a:rPr lang="cs-CZ" altLang="cs-CZ" sz="2000" dirty="0" err="1"/>
              <a:t>Rýzner</a:t>
            </a:r>
            <a:r>
              <a:rPr lang="cs-CZ" altLang="cs-CZ" sz="2000" dirty="0"/>
              <a:t> v letech 1881-3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                                     –  na ostrožně nad Vltavou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                                     –   na jižní  straně je opevněn valem a příkopem</a:t>
            </a:r>
          </a:p>
        </p:txBody>
      </p:sp>
      <p:pic>
        <p:nvPicPr>
          <p:cNvPr id="135174" name="Picture 6" descr="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058" y="191048"/>
            <a:ext cx="2082229" cy="237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eramika-rivnacske-kultu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950" y="2859270"/>
            <a:ext cx="2665107" cy="344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51043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60764" y="449263"/>
            <a:ext cx="10307782" cy="640873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cs-CZ" altLang="cs-CZ" sz="2000" b="1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Vznik </a:t>
            </a:r>
            <a:r>
              <a:rPr lang="cs-CZ" altLang="cs-CZ" sz="2000" dirty="0"/>
              <a:t>   -   vývojem z kultury kanelované keramiky (typická převýšená ucha)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-   vyrůstá z kamýcké fáze české bádenské kultury a časově spadá do středního </a:t>
            </a:r>
            <a:r>
              <a:rPr lang="cs-CZ" altLang="cs-CZ" sz="2000" dirty="0" err="1"/>
              <a:t>eneolitu</a:t>
            </a:r>
            <a:endParaRPr lang="cs-CZ" altLang="cs-CZ" sz="2000" dirty="0"/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Rozšíření </a:t>
            </a:r>
            <a:r>
              <a:rPr lang="cs-CZ" altLang="cs-CZ" sz="2000" dirty="0"/>
              <a:t>  -   od Kolína až do Poohří (střední, dolní), východní Čechy (Polabí)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těžiště:    pražsko-slánská oblast a </a:t>
            </a:r>
            <a:r>
              <a:rPr lang="cs-CZ" altLang="cs-CZ" sz="2000" dirty="0" err="1"/>
              <a:t>vých</a:t>
            </a:r>
            <a:r>
              <a:rPr lang="cs-CZ" altLang="cs-CZ" sz="2000" dirty="0"/>
              <a:t>. část středních Čech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-  od </a:t>
            </a:r>
            <a:r>
              <a:rPr lang="cs-CZ" altLang="cs-CZ" sz="2000" dirty="0" err="1"/>
              <a:t>chamské</a:t>
            </a:r>
            <a:r>
              <a:rPr lang="cs-CZ" altLang="cs-CZ" sz="2000" dirty="0"/>
              <a:t> kultury na </a:t>
            </a:r>
            <a:r>
              <a:rPr lang="cs-CZ" altLang="cs-CZ" sz="2000" dirty="0" err="1"/>
              <a:t>jz</a:t>
            </a:r>
            <a:r>
              <a:rPr lang="cs-CZ" altLang="cs-CZ" sz="2000" dirty="0"/>
              <a:t>. odděluje oblast s nálezy smíšeného charakteru</a:t>
            </a:r>
            <a:endParaRPr lang="cs-CZ" altLang="cs-CZ" sz="2000" b="1" i="1" u="sng" dirty="0"/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b="1" i="1" u="sng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Výšinná sídliště</a:t>
            </a:r>
            <a:r>
              <a:rPr lang="cs-CZ" altLang="cs-CZ" sz="2000" dirty="0"/>
              <a:t>   -  o rozloze i větší než 1 ha s věncem agrárních osad v okolí      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  -  funkce: obchodní, vojenská, ekonomická, společenská i kultovní 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Pohřební ritus</a:t>
            </a:r>
            <a:r>
              <a:rPr lang="cs-CZ" altLang="cs-CZ" sz="2000" dirty="0"/>
              <a:t>    -   žárový i kostrový, hroby vzácné (asi 13 spolehlivých)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 -   převažují rituálně uložené pohřby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 -   pohřby v sídlištních objektech jsou vzácné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 -   skříňkové hroby menších rozměrů z břidlicových desek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 -   popelnicové:  a)  kremace v nádobách uložena do země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                              b)  kremace uložena ve skříňkovém hrobě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120505104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810490" y="115743"/>
            <a:ext cx="7356576" cy="1325563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Chamská</a:t>
            </a:r>
            <a:r>
              <a:rPr lang="cs-CZ" altLang="cs-CZ" sz="3200" b="1" dirty="0">
                <a:solidFill>
                  <a:srgbClr val="FF0000"/>
                </a:solidFill>
              </a:rPr>
              <a:t> kultura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kolem r. 3000 př. n. l.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2727" y="1557337"/>
            <a:ext cx="11277600" cy="5162117"/>
          </a:xfrm>
        </p:spPr>
        <p:txBody>
          <a:bodyPr>
            <a:normAutofit/>
          </a:bodyPr>
          <a:lstStyle/>
          <a:p>
            <a:r>
              <a:rPr lang="cs-CZ" altLang="cs-CZ" sz="1600" b="1" dirty="0"/>
              <a:t>Název  </a:t>
            </a:r>
            <a:r>
              <a:rPr lang="cs-CZ" altLang="cs-CZ" sz="1600" dirty="0"/>
              <a:t> -   podle bavorské říčky </a:t>
            </a:r>
            <a:r>
              <a:rPr lang="cs-CZ" altLang="cs-CZ" sz="1600" dirty="0" err="1"/>
              <a:t>Cham</a:t>
            </a:r>
            <a:r>
              <a:rPr lang="cs-CZ" altLang="cs-CZ" sz="1600" dirty="0"/>
              <a:t> v Horní Falci</a:t>
            </a:r>
          </a:p>
          <a:p>
            <a:pPr>
              <a:buFontTx/>
              <a:buNone/>
            </a:pPr>
            <a:r>
              <a:rPr lang="cs-CZ" altLang="cs-CZ" sz="1600" dirty="0"/>
              <a:t>                   -   rozpoznal plzeňský archeolog F. X. Franz a vyčlenil H. J. </a:t>
            </a:r>
            <a:r>
              <a:rPr lang="cs-CZ" altLang="cs-CZ" sz="1600" dirty="0" err="1"/>
              <a:t>Hundt</a:t>
            </a:r>
            <a:r>
              <a:rPr lang="cs-CZ" altLang="cs-CZ" sz="1600" dirty="0"/>
              <a:t>  v r. 1951       </a:t>
            </a:r>
          </a:p>
          <a:p>
            <a:pPr>
              <a:buFontTx/>
              <a:buNone/>
            </a:pPr>
            <a:r>
              <a:rPr lang="cs-CZ" altLang="cs-CZ" sz="1600" dirty="0"/>
              <a:t>   </a:t>
            </a:r>
            <a:endParaRPr lang="cs-CZ" altLang="cs-CZ" sz="1600" b="1" i="1" u="sng" dirty="0"/>
          </a:p>
          <a:p>
            <a:r>
              <a:rPr lang="cs-CZ" altLang="cs-CZ" sz="1600" b="1" dirty="0"/>
              <a:t>Chronologie</a:t>
            </a:r>
            <a:r>
              <a:rPr lang="cs-CZ" altLang="cs-CZ" sz="1600" dirty="0"/>
              <a:t>   -   do mladšího úseku středního neolitu </a:t>
            </a:r>
          </a:p>
          <a:p>
            <a:pPr>
              <a:buFontTx/>
              <a:buNone/>
            </a:pPr>
            <a:r>
              <a:rPr lang="cs-CZ" altLang="cs-CZ" sz="1600" dirty="0"/>
              <a:t>                              -  současná s </a:t>
            </a:r>
            <a:r>
              <a:rPr lang="cs-CZ" altLang="cs-CZ" sz="1600" dirty="0" err="1"/>
              <a:t>řivnáčskou</a:t>
            </a:r>
            <a:r>
              <a:rPr lang="cs-CZ" altLang="cs-CZ" sz="1600" dirty="0"/>
              <a:t> kulturou v Čechách a jevišovickou na Moravě</a:t>
            </a:r>
          </a:p>
          <a:p>
            <a:pPr>
              <a:buFontTx/>
              <a:buNone/>
            </a:pPr>
            <a:endParaRPr lang="cs-CZ" altLang="cs-CZ" sz="1600" dirty="0"/>
          </a:p>
          <a:p>
            <a:r>
              <a:rPr lang="cs-CZ" altLang="cs-CZ" sz="1600" b="1" dirty="0"/>
              <a:t>Rozšíření</a:t>
            </a:r>
            <a:r>
              <a:rPr lang="cs-CZ" altLang="cs-CZ" sz="1600" dirty="0"/>
              <a:t>   -  od Horního Rakouska po </a:t>
            </a:r>
            <a:r>
              <a:rPr lang="cs-CZ" altLang="cs-CZ" sz="1600" dirty="0" err="1"/>
              <a:t>Hessensko</a:t>
            </a:r>
            <a:endParaRPr lang="cs-CZ" altLang="cs-CZ" sz="1600" dirty="0"/>
          </a:p>
          <a:p>
            <a:pPr>
              <a:buFontTx/>
              <a:buNone/>
            </a:pPr>
            <a:r>
              <a:rPr lang="cs-CZ" altLang="cs-CZ" sz="1600" dirty="0"/>
              <a:t>                         -  4 skupiny:  a)  podunajská  (hornorakouské Podunají)</a:t>
            </a:r>
          </a:p>
          <a:p>
            <a:pPr>
              <a:buFontTx/>
              <a:buNone/>
            </a:pPr>
            <a:r>
              <a:rPr lang="cs-CZ" altLang="cs-CZ" sz="1600" dirty="0"/>
              <a:t>                                               b)  západočeská  (Plzeňská kotlina)</a:t>
            </a:r>
          </a:p>
          <a:p>
            <a:pPr>
              <a:buFontTx/>
              <a:buNone/>
            </a:pPr>
            <a:r>
              <a:rPr lang="cs-CZ" altLang="cs-CZ" sz="1600" dirty="0"/>
              <a:t>                                               c)  jihočeská (střední tok Vltavy a Malše)</a:t>
            </a:r>
          </a:p>
          <a:p>
            <a:pPr>
              <a:buFontTx/>
              <a:buNone/>
            </a:pPr>
            <a:r>
              <a:rPr lang="cs-CZ" altLang="cs-CZ" sz="1600" dirty="0"/>
              <a:t>                                               d)  oblast Francké Alby a předalpská</a:t>
            </a:r>
          </a:p>
          <a:p>
            <a:pPr>
              <a:buFontTx/>
              <a:buNone/>
            </a:pPr>
            <a:endParaRPr lang="cs-CZ" altLang="cs-CZ" sz="1600" dirty="0"/>
          </a:p>
          <a:p>
            <a:r>
              <a:rPr lang="cs-CZ" altLang="cs-CZ" sz="1600" b="1" dirty="0"/>
              <a:t>Výšinná sídliště   </a:t>
            </a:r>
            <a:r>
              <a:rPr lang="cs-CZ" altLang="cs-CZ" sz="1600" dirty="0"/>
              <a:t>-  na přirozeně chráněných místech s rozhledem do krajiny (na skalních kupách)</a:t>
            </a:r>
          </a:p>
          <a:p>
            <a:r>
              <a:rPr lang="cs-CZ" altLang="cs-CZ" sz="1600" b="1" dirty="0"/>
              <a:t>Pohřby  </a:t>
            </a:r>
            <a:r>
              <a:rPr lang="cs-CZ" altLang="cs-CZ" sz="1600" dirty="0"/>
              <a:t>–  neznáme</a:t>
            </a:r>
          </a:p>
          <a:p>
            <a:pPr>
              <a:buFontTx/>
              <a:buNone/>
            </a:pPr>
            <a:endParaRPr lang="cs-CZ" altLang="cs-CZ" sz="1600" dirty="0"/>
          </a:p>
          <a:p>
            <a:pPr>
              <a:buFontTx/>
              <a:buNone/>
            </a:pPr>
            <a:endParaRPr lang="cs-CZ" altLang="cs-CZ" sz="1600" dirty="0"/>
          </a:p>
        </p:txBody>
      </p:sp>
      <p:pic>
        <p:nvPicPr>
          <p:cNvPr id="4" name="Picture 4" descr="keramika-chamske-kultu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066" y="665386"/>
            <a:ext cx="3851563" cy="486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47919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852055" y="115744"/>
            <a:ext cx="7654636" cy="1325563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Kultura kulovitých amfor   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3300/200 – 2800/700 př. n. l.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4074" y="1600200"/>
            <a:ext cx="11513126" cy="5257800"/>
          </a:xfrm>
        </p:spPr>
        <p:txBody>
          <a:bodyPr>
            <a:normAutofit lnSpcReduction="10000"/>
          </a:bodyPr>
          <a:lstStyle/>
          <a:p>
            <a:r>
              <a:rPr lang="cs-CZ" altLang="cs-CZ" sz="1800" b="1" dirty="0"/>
              <a:t>Původ</a:t>
            </a:r>
            <a:r>
              <a:rPr lang="cs-CZ" altLang="cs-CZ" sz="1800" dirty="0"/>
              <a:t>   –  Invasní kultura, která v závěru středního eneolitu</a:t>
            </a:r>
          </a:p>
          <a:p>
            <a:pPr marL="0" indent="0">
              <a:buNone/>
            </a:pPr>
            <a:r>
              <a:rPr lang="cs-CZ" altLang="cs-CZ" sz="1800" dirty="0"/>
              <a:t>                      pronikla od severu do Č a na M  </a:t>
            </a:r>
          </a:p>
          <a:p>
            <a:endParaRPr lang="cs-CZ" altLang="cs-CZ" sz="1800" dirty="0"/>
          </a:p>
          <a:p>
            <a:r>
              <a:rPr lang="cs-CZ" altLang="cs-CZ" sz="1800" b="1" dirty="0"/>
              <a:t>Název</a:t>
            </a:r>
            <a:r>
              <a:rPr lang="cs-CZ" altLang="cs-CZ" sz="1800" b="1" i="1" u="sng" dirty="0"/>
              <a:t> </a:t>
            </a:r>
            <a:r>
              <a:rPr lang="cs-CZ" altLang="cs-CZ" sz="1800" dirty="0"/>
              <a:t>  –   na konci 19. stol. rozpoznal J. L. Píč (lahvovitá keramika)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–   dle tvaru nádob s kulovitým tělem a válcovitým hrdlem 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–   známe ji z hrobů, sídlišť a intruzí v </a:t>
            </a:r>
            <a:r>
              <a:rPr lang="cs-CZ" altLang="cs-CZ" sz="1800" dirty="0" err="1"/>
              <a:t>řivnáčských</a:t>
            </a:r>
            <a:r>
              <a:rPr lang="cs-CZ" altLang="cs-CZ" sz="1800" dirty="0"/>
              <a:t> nebo </a:t>
            </a:r>
            <a:r>
              <a:rPr lang="cs-CZ" altLang="cs-CZ" sz="1800" dirty="0" err="1"/>
              <a:t>chamských</a:t>
            </a:r>
            <a:r>
              <a:rPr lang="cs-CZ" altLang="cs-CZ" sz="1800" dirty="0"/>
              <a:t> objektů</a:t>
            </a:r>
          </a:p>
          <a:p>
            <a:pPr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/>
              <a:t>Rozšíření</a:t>
            </a:r>
            <a:r>
              <a:rPr lang="cs-CZ" altLang="cs-CZ" sz="1800" dirty="0"/>
              <a:t>:  větev:  1.  západní  -  </a:t>
            </a:r>
            <a:r>
              <a:rPr lang="cs-CZ" altLang="cs-CZ" sz="1800" dirty="0" err="1"/>
              <a:t>vých</a:t>
            </a:r>
            <a:r>
              <a:rPr lang="cs-CZ" altLang="cs-CZ" sz="1800" dirty="0"/>
              <a:t>. Německo, Dolní Sasko, Dánsko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2.  východní  -  Polsko, </a:t>
            </a:r>
            <a:r>
              <a:rPr lang="cs-CZ" altLang="cs-CZ" sz="1800" dirty="0" err="1"/>
              <a:t>sev</a:t>
            </a:r>
            <a:r>
              <a:rPr lang="cs-CZ" altLang="cs-CZ" sz="1800" dirty="0"/>
              <a:t>. strana Karpat až po rumunskou Moldávii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3.  slezská  -  ze severu se rozšířila do </a:t>
            </a:r>
            <a:r>
              <a:rPr lang="cs-CZ" altLang="cs-CZ" sz="1800" dirty="0" err="1"/>
              <a:t>vých</a:t>
            </a:r>
            <a:r>
              <a:rPr lang="cs-CZ" altLang="cs-CZ" sz="1800" dirty="0"/>
              <a:t>. Čech a na Moravu</a:t>
            </a:r>
          </a:p>
          <a:p>
            <a:pPr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/>
              <a:t>Sídliště</a:t>
            </a:r>
            <a:r>
              <a:rPr lang="cs-CZ" altLang="cs-CZ" sz="1800" dirty="0"/>
              <a:t>:   Čechy  –  samostatná výšinná sídliště nebyla zjištěna, rovinná nezkoumána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Opavsko  –  Vlaštovičky, </a:t>
            </a:r>
            <a:r>
              <a:rPr lang="cs-CZ" altLang="cs-CZ" sz="1800" dirty="0" err="1"/>
              <a:t>Neploachovice</a:t>
            </a:r>
            <a:r>
              <a:rPr lang="cs-CZ" altLang="cs-CZ" sz="1800" dirty="0"/>
              <a:t>, Holasovice</a:t>
            </a:r>
          </a:p>
          <a:p>
            <a:pPr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/>
              <a:t>Pohřebiště</a:t>
            </a:r>
            <a:r>
              <a:rPr lang="cs-CZ" altLang="cs-CZ" sz="1800" dirty="0"/>
              <a:t>   –  pouze ojedinělé hroby se skrčenými kostrami </a:t>
            </a:r>
          </a:p>
        </p:txBody>
      </p:sp>
      <p:pic>
        <p:nvPicPr>
          <p:cNvPr id="4" name="Picture 4" descr="keramika-kulovitych-amf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636" y="580917"/>
            <a:ext cx="2959677" cy="375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94519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852054" y="126711"/>
            <a:ext cx="10515600" cy="1325563"/>
          </a:xfrm>
        </p:spPr>
        <p:txBody>
          <a:bodyPr/>
          <a:lstStyle/>
          <a:p>
            <a:r>
              <a:rPr lang="cs-CZ" altLang="cs-CZ" sz="3200" b="1" dirty="0"/>
              <a:t>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Jevišovická kultura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</a:t>
            </a:r>
            <a:r>
              <a:rPr lang="cs-CZ" altLang="cs-CZ" sz="2400" b="1" dirty="0">
                <a:solidFill>
                  <a:srgbClr val="FF0000"/>
                </a:solidFill>
              </a:rPr>
              <a:t>2900-2500 př. n. l.</a:t>
            </a:r>
            <a:br>
              <a:rPr lang="cs-CZ" altLang="cs-CZ" sz="2400" b="1" dirty="0">
                <a:solidFill>
                  <a:srgbClr val="FF0000"/>
                </a:solidFill>
              </a:rPr>
            </a:br>
            <a:endParaRPr lang="cs-CZ" altLang="cs-CZ" sz="2400" b="1" dirty="0">
              <a:solidFill>
                <a:srgbClr val="FF0000"/>
              </a:solidFill>
            </a:endParaRP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1240" y="1452274"/>
            <a:ext cx="11091887" cy="55165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1800" b="1" dirty="0"/>
              <a:t>Název</a:t>
            </a:r>
            <a:r>
              <a:rPr lang="cs-CZ" altLang="cs-CZ" sz="1800" b="1" i="1" dirty="0"/>
              <a:t> </a:t>
            </a:r>
            <a:r>
              <a:rPr lang="cs-CZ" altLang="cs-CZ" sz="1800" dirty="0"/>
              <a:t> -</a:t>
            </a:r>
            <a:r>
              <a:rPr lang="cs-CZ" altLang="cs-CZ" sz="1400" dirty="0"/>
              <a:t>  </a:t>
            </a:r>
            <a:r>
              <a:rPr lang="cs-CZ" altLang="cs-CZ" sz="1800" dirty="0"/>
              <a:t>podle eponymní lokality </a:t>
            </a:r>
            <a:r>
              <a:rPr lang="cs-CZ" altLang="cs-CZ" sz="1800" b="1" dirty="0"/>
              <a:t>Starý zámek u Jevišovic </a:t>
            </a:r>
            <a:r>
              <a:rPr lang="cs-CZ" altLang="cs-CZ" sz="1800" u="sng" dirty="0"/>
              <a:t>(</a:t>
            </a:r>
            <a:r>
              <a:rPr lang="cs-CZ" altLang="cs-CZ" sz="1800" dirty="0"/>
              <a:t>1914) </a:t>
            </a:r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Vznik</a:t>
            </a:r>
            <a:r>
              <a:rPr lang="cs-CZ" altLang="cs-CZ" sz="1800" dirty="0"/>
              <a:t>  -  z domácích základů: z kultury kanelované za působení JV vlivů </a:t>
            </a:r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Centrum osídlení</a:t>
            </a:r>
            <a:r>
              <a:rPr lang="cs-CZ" altLang="cs-CZ" sz="1800" dirty="0"/>
              <a:t>  -  JZ Morava a Brněnsko nepřekračuje </a:t>
            </a:r>
            <a:r>
              <a:rPr lang="cs-CZ" altLang="cs-CZ" sz="1800" dirty="0" err="1"/>
              <a:t>Českomor</a:t>
            </a:r>
            <a:r>
              <a:rPr lang="cs-CZ" altLang="cs-CZ" sz="1800" dirty="0"/>
              <a:t>. Vrch.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-  na Moravě nejseverněji na Vyškovsku a Olomoucku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-  přes Boskovickou bránu proniká do </a:t>
            </a:r>
            <a:r>
              <a:rPr lang="cs-CZ" altLang="cs-CZ" sz="1800" dirty="0" err="1"/>
              <a:t>vých</a:t>
            </a:r>
            <a:r>
              <a:rPr lang="cs-CZ" altLang="cs-CZ" sz="1800" dirty="0"/>
              <a:t>. Čech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-  na jihu do Dolního Rakouska (skupina </a:t>
            </a:r>
            <a:r>
              <a:rPr lang="cs-CZ" altLang="cs-CZ" sz="1800" dirty="0" err="1"/>
              <a:t>Mödling-Zöbing</a:t>
            </a:r>
            <a:r>
              <a:rPr lang="cs-CZ" altLang="cs-CZ" sz="1800" dirty="0"/>
              <a:t>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-  z JV Moravy se šíří na JZ Slovensko – </a:t>
            </a:r>
            <a:r>
              <a:rPr lang="cs-CZ" altLang="cs-CZ" sz="1800" dirty="0" err="1"/>
              <a:t>Dudváh</a:t>
            </a:r>
            <a:r>
              <a:rPr lang="cs-CZ" altLang="cs-CZ" sz="1800" dirty="0"/>
              <a:t>, Pováží 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b="1" u="sng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Sídliště </a:t>
            </a:r>
            <a:r>
              <a:rPr lang="cs-CZ" altLang="cs-CZ" sz="1800" dirty="0"/>
              <a:t> -  a)  </a:t>
            </a:r>
            <a:r>
              <a:rPr lang="cs-CZ" altLang="cs-CZ" sz="1800" u="sng" dirty="0"/>
              <a:t>výšinná:</a:t>
            </a:r>
            <a:r>
              <a:rPr lang="cs-CZ" altLang="cs-CZ" sz="1800" dirty="0"/>
              <a:t>   na nepřístupných chráněných místech (ostrožny)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b)  nížinná:   méně známa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Sídlištní objekty </a:t>
            </a:r>
            <a:r>
              <a:rPr lang="cs-CZ" altLang="cs-CZ" sz="1800" dirty="0"/>
              <a:t>-  nezahloubené chaty kůlové konstrukce, 6 - 7 m x 5 m</a:t>
            </a:r>
          </a:p>
          <a:p>
            <a:pPr>
              <a:lnSpc>
                <a:spcPct val="80000"/>
              </a:lnSpc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Keramika </a:t>
            </a:r>
            <a:r>
              <a:rPr lang="cs-CZ" altLang="cs-CZ" sz="1800" dirty="0"/>
              <a:t> -</a:t>
            </a:r>
            <a:r>
              <a:rPr lang="cs-CZ" altLang="cs-CZ" sz="1600" dirty="0"/>
              <a:t>  </a:t>
            </a:r>
            <a:r>
              <a:rPr lang="cs-CZ" altLang="cs-CZ" sz="1800" dirty="0"/>
              <a:t>hrnce, amfory, mísy, rendlíky, džbánky – </a:t>
            </a:r>
            <a:r>
              <a:rPr lang="cs-CZ" altLang="cs-CZ" sz="1800" dirty="0" err="1"/>
              <a:t>ansa</a:t>
            </a:r>
            <a:r>
              <a:rPr lang="cs-CZ" altLang="cs-CZ" sz="1800" dirty="0"/>
              <a:t> </a:t>
            </a:r>
            <a:r>
              <a:rPr lang="cs-CZ" altLang="cs-CZ" sz="1800" dirty="0" err="1"/>
              <a:t>lunata</a:t>
            </a:r>
            <a:r>
              <a:rPr lang="cs-CZ" altLang="cs-CZ" sz="1800" dirty="0"/>
              <a:t>, soudkovité </a:t>
            </a:r>
            <a:endParaRPr lang="cs-CZ" altLang="cs-CZ" sz="1800" b="1" i="1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nádoby se  2 uchy, </a:t>
            </a:r>
            <a:r>
              <a:rPr lang="cs-CZ" altLang="cs-CZ" sz="1800" dirty="0" err="1"/>
              <a:t>hmoždířovité</a:t>
            </a:r>
            <a:r>
              <a:rPr lang="cs-CZ" altLang="cs-CZ" sz="1800" dirty="0"/>
              <a:t> nádoby, misky na nožce</a:t>
            </a:r>
          </a:p>
          <a:p>
            <a:pPr>
              <a:lnSpc>
                <a:spcPct val="80000"/>
              </a:lnSpc>
            </a:pPr>
            <a:endParaRPr lang="cs-CZ" altLang="cs-CZ" sz="1800" dirty="0"/>
          </a:p>
          <a:p>
            <a:pPr>
              <a:lnSpc>
                <a:spcPct val="80000"/>
              </a:lnSpc>
              <a:buFontTx/>
              <a:buNone/>
            </a:pPr>
            <a:endParaRPr lang="cs-CZ" altLang="cs-CZ" sz="1400" dirty="0"/>
          </a:p>
          <a:p>
            <a:pPr>
              <a:lnSpc>
                <a:spcPct val="80000"/>
              </a:lnSpc>
              <a:buFontTx/>
              <a:buNone/>
            </a:pPr>
            <a:endParaRPr lang="cs-CZ" altLang="cs-CZ" sz="1400" dirty="0"/>
          </a:p>
        </p:txBody>
      </p:sp>
      <p:pic>
        <p:nvPicPr>
          <p:cNvPr id="4" name="Picture 4" descr="keramika-jevisovicke-kultu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623" y="623237"/>
            <a:ext cx="3749887" cy="479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380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7"/>
          <p:cNvSpPr>
            <a:spLocks noGrp="1" noChangeArrowheads="1"/>
          </p:cNvSpPr>
          <p:nvPr>
            <p:ph type="title"/>
          </p:nvPr>
        </p:nvSpPr>
        <p:spPr>
          <a:xfrm>
            <a:off x="1219200" y="198438"/>
            <a:ext cx="10002982" cy="1143000"/>
          </a:xfrm>
        </p:spPr>
        <p:txBody>
          <a:bodyPr/>
          <a:lstStyle/>
          <a:p>
            <a:r>
              <a:rPr lang="cs-CZ" altLang="cs-CZ" sz="3200" b="1" dirty="0"/>
              <a:t>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Přírodní kontext</a:t>
            </a:r>
          </a:p>
        </p:txBody>
      </p:sp>
      <p:sp>
        <p:nvSpPr>
          <p:cNvPr id="4104" name="Rectangle 8"/>
          <p:cNvSpPr>
            <a:spLocks noGrp="1" noChangeArrowheads="1"/>
          </p:cNvSpPr>
          <p:nvPr>
            <p:ph idx="1"/>
          </p:nvPr>
        </p:nvSpPr>
        <p:spPr>
          <a:xfrm>
            <a:off x="410966" y="1341438"/>
            <a:ext cx="11448525" cy="5322598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endParaRPr lang="cs-CZ" altLang="cs-CZ" sz="2000" dirty="0"/>
          </a:p>
          <a:p>
            <a:r>
              <a:rPr lang="cs-CZ" altLang="cs-CZ" sz="2000" b="1" dirty="0"/>
              <a:t>Enviromentální změny  </a:t>
            </a:r>
            <a:r>
              <a:rPr lang="cs-CZ" altLang="cs-CZ" sz="2000" dirty="0"/>
              <a:t>–  v pleistocénu:    období mezi mezolitem a mladším chalkolitem </a:t>
            </a:r>
            <a:endParaRPr lang="cs-CZ" altLang="cs-CZ" sz="2000" b="1" dirty="0"/>
          </a:p>
          <a:p>
            <a:pPr marL="0" indent="0">
              <a:buNone/>
            </a:pPr>
            <a:r>
              <a:rPr lang="cs-CZ" altLang="cs-CZ" sz="2000" b="1" dirty="0"/>
              <a:t>                                               </a:t>
            </a:r>
            <a:r>
              <a:rPr lang="cs-CZ" altLang="cs-CZ" sz="2000" dirty="0"/>
              <a:t>–   </a:t>
            </a:r>
            <a:r>
              <a:rPr lang="cs-CZ" altLang="cs-CZ" sz="2000" b="1" dirty="0"/>
              <a:t>16 tis. př. n. l.:    </a:t>
            </a:r>
            <a:r>
              <a:rPr lang="cs-CZ" altLang="cs-CZ" sz="2000" dirty="0"/>
              <a:t>v oblasti Předního východu </a:t>
            </a:r>
            <a:r>
              <a:rPr lang="cs-CZ" altLang="cs-CZ" sz="2000" b="1" dirty="0">
                <a:solidFill>
                  <a:srgbClr val="FF0000"/>
                </a:solidFill>
              </a:rPr>
              <a:t>globální oteplení:</a:t>
            </a:r>
          </a:p>
          <a:p>
            <a:pPr>
              <a:buFontTx/>
              <a:buNone/>
            </a:pPr>
            <a:endParaRPr lang="cs-CZ" altLang="cs-CZ" sz="2000" b="1" u="sng" dirty="0"/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    </a:t>
            </a:r>
            <a:r>
              <a:rPr lang="cs-CZ" altLang="cs-CZ" sz="1800" b="1" dirty="0"/>
              <a:t>1. oteplení: </a:t>
            </a:r>
            <a:r>
              <a:rPr lang="cs-CZ" altLang="cs-CZ" sz="1800" dirty="0"/>
              <a:t>  po 15 000  –  nepřineslo výraznější změny</a:t>
            </a:r>
          </a:p>
          <a:p>
            <a:pPr marL="0" indent="0">
              <a:buNone/>
            </a:pPr>
            <a:r>
              <a:rPr lang="cs-CZ" altLang="cs-CZ" sz="1800" b="1" dirty="0"/>
              <a:t>                                                         2. oteplení: </a:t>
            </a:r>
            <a:r>
              <a:rPr lang="cs-CZ" altLang="cs-CZ" sz="1800" dirty="0"/>
              <a:t> 12500 až 10 500  –  intenzifikace lovu a diverzifikace společnosti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                                                                              </a:t>
            </a:r>
            <a:r>
              <a:rPr lang="cs-CZ" altLang="cs-CZ" sz="1800" dirty="0" err="1"/>
              <a:t>Natufien</a:t>
            </a:r>
            <a:r>
              <a:rPr lang="cs-CZ" altLang="cs-CZ" sz="1800" dirty="0"/>
              <a:t>:    trvalá sídla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                                                                              Mezopotámie:    kruhové svatyně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                                                                              subsaharská oblast:    keramika 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                                                                              </a:t>
            </a:r>
            <a:r>
              <a:rPr lang="cs-CZ" altLang="cs-CZ" sz="1800" dirty="0" err="1"/>
              <a:t>stř</a:t>
            </a:r>
            <a:r>
              <a:rPr lang="cs-CZ" altLang="cs-CZ" sz="1800" dirty="0"/>
              <a:t>. + </a:t>
            </a:r>
            <a:r>
              <a:rPr lang="cs-CZ" altLang="cs-CZ" sz="1800" dirty="0" err="1"/>
              <a:t>sev</a:t>
            </a:r>
            <a:r>
              <a:rPr lang="cs-CZ" altLang="cs-CZ" sz="1800" dirty="0"/>
              <a:t>. Evropa:   lovecká tradice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                   </a:t>
            </a:r>
            <a:r>
              <a:rPr lang="cs-CZ" altLang="cs-CZ" sz="1800" b="1" dirty="0"/>
              <a:t>1. ochlazení:  </a:t>
            </a:r>
            <a:r>
              <a:rPr lang="cs-CZ" altLang="cs-CZ" sz="1800" dirty="0"/>
              <a:t>10 500 až 9 500 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                   </a:t>
            </a:r>
            <a:r>
              <a:rPr lang="cs-CZ" altLang="cs-CZ" sz="1800" b="1" dirty="0"/>
              <a:t>3. oteplení:       </a:t>
            </a:r>
            <a:r>
              <a:rPr lang="cs-CZ" altLang="cs-CZ" sz="1800" dirty="0"/>
              <a:t>9 500 až 6 500   –  Přední východ:  kultury keramického neolitu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                                                                               </a:t>
            </a:r>
            <a:r>
              <a:rPr lang="cs-CZ" altLang="cs-CZ" sz="1800" dirty="0" err="1"/>
              <a:t>stř</a:t>
            </a:r>
            <a:r>
              <a:rPr lang="cs-CZ" altLang="cs-CZ" sz="1800" dirty="0"/>
              <a:t>. + </a:t>
            </a:r>
            <a:r>
              <a:rPr lang="cs-CZ" altLang="cs-CZ" sz="1800" dirty="0" err="1"/>
              <a:t>sev</a:t>
            </a:r>
            <a:r>
              <a:rPr lang="cs-CZ" altLang="cs-CZ" sz="1800" dirty="0"/>
              <a:t>. Evropa:   mezolit</a:t>
            </a:r>
          </a:p>
          <a:p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9001108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31" y="254924"/>
            <a:ext cx="9289473" cy="1325563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Kultura šňůrové keramiky</a:t>
            </a:r>
            <a:r>
              <a:rPr lang="cs-CZ" altLang="cs-CZ" sz="3200" dirty="0">
                <a:solidFill>
                  <a:srgbClr val="FF0000"/>
                </a:solidFill>
              </a:rPr>
              <a:t>   </a:t>
            </a:r>
            <a:br>
              <a:rPr lang="cs-CZ" altLang="cs-CZ" sz="3200" dirty="0">
                <a:solidFill>
                  <a:srgbClr val="FF0000"/>
                </a:solidFill>
              </a:rPr>
            </a:br>
            <a:r>
              <a:rPr lang="cs-CZ" altLang="cs-CZ" sz="3200" dirty="0">
                <a:solidFill>
                  <a:srgbClr val="FF0000"/>
                </a:solidFill>
              </a:rPr>
              <a:t>             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2900/800 – 2500 př. n. l.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4310" y="1960419"/>
            <a:ext cx="11134346" cy="5160817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1800" dirty="0"/>
              <a:t>Spolu s KZP náleží k tzv. </a:t>
            </a:r>
            <a:r>
              <a:rPr lang="cs-CZ" altLang="cs-CZ" sz="1800" b="1" dirty="0"/>
              <a:t>mladším pohárovým kulturám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/>
              <a:t>Názvy</a:t>
            </a:r>
            <a:r>
              <a:rPr lang="cs-CZ" altLang="cs-CZ" sz="1800" dirty="0"/>
              <a:t>  –  dříve:    </a:t>
            </a:r>
            <a:r>
              <a:rPr lang="cs-CZ" altLang="cs-CZ" sz="1800" b="1" dirty="0"/>
              <a:t>bojové sekeromlaty</a:t>
            </a:r>
            <a:r>
              <a:rPr lang="cs-CZ" altLang="cs-CZ" sz="1800" dirty="0"/>
              <a:t> -   severští badatelé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 i="1" dirty="0"/>
              <a:t>                                    </a:t>
            </a:r>
            <a:r>
              <a:rPr lang="cs-CZ" altLang="cs-CZ" sz="1800" b="1" dirty="0"/>
              <a:t>kultura jednotlivých pohřbů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 dirty="0"/>
              <a:t>                                    kultura loďkovitých sekeromlatů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</a:t>
            </a:r>
            <a:r>
              <a:rPr lang="cs-CZ" altLang="cs-CZ" sz="1800" b="1" dirty="0"/>
              <a:t>kultura durynských skrčků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b="1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/>
              <a:t>Původ</a:t>
            </a:r>
            <a:r>
              <a:rPr lang="cs-CZ" altLang="cs-CZ" sz="1800" dirty="0"/>
              <a:t>   –   mezi Vislou a Dněprem, odkud se posunula na západ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         do střední a západní Evropy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 err="1"/>
              <a:t>Rošíření</a:t>
            </a:r>
            <a:r>
              <a:rPr lang="cs-CZ" altLang="cs-CZ" sz="1800" dirty="0"/>
              <a:t>  –  území severně od Alp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      –  od Nizozemí až po Volhu a od Skandinávie po Porýní a Podunají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–  na naše území se rozšířila ze </a:t>
            </a:r>
            <a:r>
              <a:rPr lang="cs-CZ" altLang="cs-CZ" sz="1800" dirty="0" err="1"/>
              <a:t>stř</a:t>
            </a:r>
            <a:r>
              <a:rPr lang="cs-CZ" altLang="cs-CZ" sz="1800" dirty="0"/>
              <a:t>.  Německa  v mladším a pozdním </a:t>
            </a:r>
            <a:r>
              <a:rPr lang="cs-CZ" altLang="cs-CZ" sz="1800" dirty="0" err="1"/>
              <a:t>eneolitu</a:t>
            </a:r>
            <a:endParaRPr lang="cs-CZ" altLang="cs-CZ" sz="1800" dirty="0"/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    </a:t>
            </a:r>
            <a:r>
              <a:rPr lang="cs-CZ" altLang="cs-CZ" sz="1800" b="1" u="sng" dirty="0"/>
              <a:t>středoevropská větev</a:t>
            </a:r>
            <a:r>
              <a:rPr lang="cs-CZ" altLang="cs-CZ" sz="1800" b="1" i="1" u="sng" dirty="0"/>
              <a:t>:</a:t>
            </a:r>
            <a:r>
              <a:rPr lang="cs-CZ" altLang="cs-CZ" sz="1800" dirty="0"/>
              <a:t>  Slezsko, Malopolsko, Č, M, </a:t>
            </a:r>
            <a:r>
              <a:rPr lang="cs-CZ" altLang="cs-CZ" sz="1800" dirty="0" err="1"/>
              <a:t>jz</a:t>
            </a:r>
            <a:r>
              <a:rPr lang="cs-CZ" altLang="cs-CZ" sz="1800" dirty="0"/>
              <a:t>. Ň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cs-CZ" altLang="cs-CZ" sz="2000" dirty="0"/>
          </a:p>
        </p:txBody>
      </p:sp>
      <p:pic>
        <p:nvPicPr>
          <p:cNvPr id="4" name="Picture 5" descr="imagesCAFZI2N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13"/>
          <a:stretch>
            <a:fillRect/>
          </a:stretch>
        </p:blipFill>
        <p:spPr bwMode="auto">
          <a:xfrm>
            <a:off x="7446056" y="313613"/>
            <a:ext cx="1869475" cy="2579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F910473-13A8-496C-AE31-FB258DE7C3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938" y="3272960"/>
            <a:ext cx="3348091" cy="223206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AF0A250-B867-4448-9C4C-F916F9AB1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46621" y="929466"/>
            <a:ext cx="2232062" cy="124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092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918" y="430424"/>
            <a:ext cx="11301572" cy="6427576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solidFill>
                  <a:srgbClr val="FF0000"/>
                </a:solidFill>
              </a:rPr>
              <a:t>Česká a moravská skupina ŠK: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b="1" u="sng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/>
              <a:t>Původ  </a:t>
            </a:r>
            <a:r>
              <a:rPr lang="cs-CZ" altLang="cs-CZ" sz="1800" dirty="0"/>
              <a:t>–   v severním a středním Německu, odkud se rozšířila do Čech a na Moravu</a:t>
            </a:r>
            <a:endParaRPr lang="cs-CZ" altLang="cs-CZ" sz="1800" b="1" u="sng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b="1" u="sng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dirty="0"/>
              <a:t>    </a:t>
            </a:r>
            <a:r>
              <a:rPr lang="cs-CZ" altLang="cs-CZ" sz="1800" dirty="0"/>
              <a:t> –   známa hlavně z nálezů hrobového charakteru a náhodných nálezů BI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–   v poslední době zjištěny i sídelní objekty, což revidovalo starší názory, že šlo o nomády  (kočovný způsob života)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–   nadzemní příbytky lehčí konstrukce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–   osídleny i jeskyně:  nálezy z Moravského krasu  (Pekárna, Umrlčí jeskyně – místa krátkodobého pobytu)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/>
              <a:t>Osídlení</a:t>
            </a:r>
            <a:r>
              <a:rPr lang="cs-CZ" altLang="cs-CZ" sz="1800" dirty="0"/>
              <a:t>   –   plochy do 300 m. n. m., nad 300 – 500 m ojediněle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b="1" dirty="0"/>
              <a:t>                               </a:t>
            </a:r>
            <a:r>
              <a:rPr lang="cs-CZ" altLang="cs-CZ" sz="1800" b="1" dirty="0"/>
              <a:t>Čechy  </a:t>
            </a:r>
            <a:r>
              <a:rPr lang="cs-CZ" altLang="cs-CZ" sz="1800" dirty="0"/>
              <a:t>–   terasy kolem vodních toků a vyvýšeniny s vyšším podílem méně úrodných půd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dirty="0"/>
              <a:t>                               </a:t>
            </a:r>
            <a:r>
              <a:rPr lang="cs-CZ" altLang="cs-CZ" sz="1800" b="1" dirty="0"/>
              <a:t>Morava</a:t>
            </a:r>
            <a:r>
              <a:rPr lang="cs-CZ" altLang="cs-CZ" sz="1800" dirty="0"/>
              <a:t>  –   především střední a jižní, Slezsko jen náhodné nálezy BI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–   enklávové osídlení: Vsetínsko, </a:t>
            </a:r>
            <a:r>
              <a:rPr lang="cs-CZ" altLang="cs-CZ" sz="1800" dirty="0" err="1"/>
              <a:t>Moravskokrumlovsko</a:t>
            </a:r>
            <a:r>
              <a:rPr lang="cs-CZ" altLang="cs-CZ" sz="1800" dirty="0"/>
              <a:t>, Jihlavsko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97909454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CF2B57D7-24B0-4D44-ADD1-D9D4BEB89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842" y="109162"/>
            <a:ext cx="9118315" cy="683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5867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829874" y="0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Pohřebiště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885" y="1222625"/>
            <a:ext cx="11709115" cy="6205591"/>
          </a:xfrm>
        </p:spPr>
        <p:txBody>
          <a:bodyPr>
            <a:normAutofit fontScale="77500" lnSpcReduction="20000"/>
          </a:bodyPr>
          <a:lstStyle/>
          <a:p>
            <a:pPr marL="990600" lvl="1" indent="-533400">
              <a:lnSpc>
                <a:spcPct val="170000"/>
              </a:lnSpc>
              <a:spcBef>
                <a:spcPts val="0"/>
              </a:spcBef>
              <a:buNone/>
            </a:pPr>
            <a:r>
              <a:rPr lang="cs-CZ" altLang="cs-CZ" sz="1900" b="1" dirty="0"/>
              <a:t>1.       Plochá</a:t>
            </a:r>
            <a:r>
              <a:rPr lang="cs-CZ" altLang="cs-CZ" sz="1900" dirty="0"/>
              <a:t>  –  kostrová, v Č i na M na terasách</a:t>
            </a:r>
          </a:p>
          <a:p>
            <a:pPr marL="457200" lvl="1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cs-CZ" altLang="cs-CZ" sz="1900" b="1" dirty="0"/>
              <a:t>2.       Mohylová</a:t>
            </a:r>
            <a:r>
              <a:rPr lang="cs-CZ" altLang="cs-CZ" sz="1900" dirty="0"/>
              <a:t>   –   </a:t>
            </a:r>
            <a:r>
              <a:rPr lang="cs-CZ" altLang="cs-CZ" sz="1900" dirty="0" err="1"/>
              <a:t>birituální</a:t>
            </a:r>
            <a:r>
              <a:rPr lang="cs-CZ" altLang="cs-CZ" sz="1900" dirty="0"/>
              <a:t>, nedaleko vodních toků </a:t>
            </a:r>
          </a:p>
          <a:p>
            <a:pPr marL="990600" lvl="1" indent="-533400">
              <a:lnSpc>
                <a:spcPct val="170000"/>
              </a:lnSpc>
              <a:spcBef>
                <a:spcPts val="0"/>
              </a:spcBef>
              <a:buNone/>
            </a:pPr>
            <a:r>
              <a:rPr lang="cs-CZ" altLang="cs-CZ" sz="1900" dirty="0"/>
              <a:t>                                –   mohyly ne vždy dochovány:  velké rozestupy hrobů:  </a:t>
            </a:r>
            <a:r>
              <a:rPr lang="cs-CZ" altLang="cs-CZ" sz="1900" dirty="0" err="1"/>
              <a:t>ůvodní</a:t>
            </a:r>
            <a:r>
              <a:rPr lang="cs-CZ" altLang="cs-CZ" sz="1900" dirty="0"/>
              <a:t> překrytí mohylovými </a:t>
            </a:r>
            <a:r>
              <a:rPr lang="cs-CZ" altLang="cs-CZ" sz="1900" dirty="0" err="1"/>
              <a:t>násp</a:t>
            </a:r>
            <a:r>
              <a:rPr lang="cs-CZ" altLang="cs-CZ" sz="1900" dirty="0"/>
              <a:t>\</a:t>
            </a:r>
          </a:p>
          <a:p>
            <a:pPr marL="990600" lvl="1" indent="-533400">
              <a:lnSpc>
                <a:spcPct val="170000"/>
              </a:lnSpc>
              <a:spcBef>
                <a:spcPts val="0"/>
              </a:spcBef>
              <a:buNone/>
            </a:pPr>
            <a:r>
              <a:rPr lang="cs-CZ" altLang="cs-CZ" sz="1900" dirty="0"/>
              <a:t>                                                                                             </a:t>
            </a:r>
          </a:p>
          <a:p>
            <a:pPr marL="609600" indent="-609600">
              <a:lnSpc>
                <a:spcPct val="170000"/>
              </a:lnSpc>
              <a:spcBef>
                <a:spcPts val="0"/>
              </a:spcBef>
            </a:pPr>
            <a:r>
              <a:rPr lang="cs-CZ" altLang="cs-CZ" sz="1900" b="1" dirty="0"/>
              <a:t>Čechy </a:t>
            </a:r>
            <a:r>
              <a:rPr lang="cs-CZ" altLang="cs-CZ" sz="1900" dirty="0"/>
              <a:t>  –   hroby uspořádány do skupinek, rozestupy až 1 km (H 15-20 m)</a:t>
            </a:r>
          </a:p>
          <a:p>
            <a:pPr marL="609600" indent="-609600">
              <a:lnSpc>
                <a:spcPct val="170000"/>
              </a:lnSpc>
              <a:spcBef>
                <a:spcPts val="0"/>
              </a:spcBef>
              <a:buNone/>
            </a:pPr>
            <a:r>
              <a:rPr lang="cs-CZ" altLang="cs-CZ" sz="1900" dirty="0"/>
              <a:t>                                 Vikletice u Chomutova  –  164 H na terase řeky Ohře, 20 ha, v několika skupinách po 15 – 40 H</a:t>
            </a:r>
          </a:p>
          <a:p>
            <a:pPr marL="609600" indent="-609600">
              <a:lnSpc>
                <a:spcPct val="170000"/>
              </a:lnSpc>
              <a:spcBef>
                <a:spcPts val="0"/>
              </a:spcBef>
              <a:buNone/>
            </a:pPr>
            <a:r>
              <a:rPr lang="cs-CZ" altLang="cs-CZ" sz="1900" dirty="0"/>
              <a:t>                                 Čachovice u Chomutova  –  60 H,  (21 H KZP), v několika skupinkách, mohyly ?</a:t>
            </a:r>
          </a:p>
          <a:p>
            <a:pPr marL="609600" indent="-609600">
              <a:lnSpc>
                <a:spcPct val="170000"/>
              </a:lnSpc>
              <a:spcBef>
                <a:spcPts val="0"/>
              </a:spcBef>
              <a:buNone/>
            </a:pPr>
            <a:r>
              <a:rPr lang="cs-CZ" altLang="cs-CZ" sz="1900" dirty="0"/>
              <a:t>                                  Sulejovice  u Litoměřic  –  40H </a:t>
            </a:r>
          </a:p>
          <a:p>
            <a:pPr marL="609600" indent="-609600">
              <a:lnSpc>
                <a:spcPct val="170000"/>
              </a:lnSpc>
              <a:spcBef>
                <a:spcPts val="0"/>
              </a:spcBef>
              <a:buNone/>
            </a:pPr>
            <a:endParaRPr lang="cs-CZ" altLang="cs-CZ" sz="1900" dirty="0"/>
          </a:p>
          <a:p>
            <a:pPr eaLnBrk="1" hangingPunct="1">
              <a:lnSpc>
                <a:spcPct val="170000"/>
              </a:lnSpc>
              <a:spcBef>
                <a:spcPts val="0"/>
              </a:spcBef>
            </a:pPr>
            <a:r>
              <a:rPr lang="cs-CZ" altLang="cs-CZ" sz="1900" b="1" dirty="0"/>
              <a:t>       Morava  </a:t>
            </a:r>
            <a:r>
              <a:rPr lang="cs-CZ" altLang="cs-CZ" sz="1900" dirty="0"/>
              <a:t>– </a:t>
            </a:r>
            <a:r>
              <a:rPr lang="cs-CZ" altLang="cs-CZ" sz="1900" b="1" dirty="0"/>
              <a:t> </a:t>
            </a:r>
            <a:r>
              <a:rPr lang="cs-CZ" altLang="cs-CZ" sz="1900" dirty="0"/>
              <a:t> častější výskyt mohylových hrobů </a:t>
            </a:r>
          </a:p>
          <a:p>
            <a:pPr marL="0" indent="0" eaLnBrk="1" hangingPunct="1">
              <a:lnSpc>
                <a:spcPct val="170000"/>
              </a:lnSpc>
              <a:spcBef>
                <a:spcPts val="0"/>
              </a:spcBef>
              <a:buNone/>
            </a:pPr>
            <a:r>
              <a:rPr lang="cs-CZ" altLang="cs-CZ" sz="1900" dirty="0"/>
              <a:t>                            –   </a:t>
            </a:r>
            <a:r>
              <a:rPr lang="cs-CZ" altLang="cs-CZ" sz="1900" dirty="0" err="1"/>
              <a:t>Pobečví</a:t>
            </a:r>
            <a:r>
              <a:rPr lang="cs-CZ" altLang="cs-CZ" sz="1900" dirty="0"/>
              <a:t>, </a:t>
            </a:r>
            <a:r>
              <a:rPr lang="cs-CZ" altLang="cs-CZ" sz="1900" dirty="0" err="1"/>
              <a:t>Prusínovice</a:t>
            </a:r>
            <a:r>
              <a:rPr lang="cs-CZ" altLang="cs-CZ" sz="1900" dirty="0"/>
              <a:t>, Letonice u Vyškova, Podolí u Brna  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cs-CZ" altLang="cs-CZ" sz="1900" dirty="0"/>
              <a:t>                                 Velešovice u Vyškova  -  16 H nad potokem Rakovcem</a:t>
            </a:r>
          </a:p>
          <a:p>
            <a:pPr marL="0" indent="0" eaLnBrk="1" hangingPunct="1">
              <a:lnSpc>
                <a:spcPct val="170000"/>
              </a:lnSpc>
              <a:spcBef>
                <a:spcPts val="0"/>
              </a:spcBef>
              <a:buNone/>
            </a:pPr>
            <a:endParaRPr lang="cs-CZ" altLang="cs-CZ" sz="1900" dirty="0"/>
          </a:p>
          <a:p>
            <a:pPr marL="0" indent="0" eaLnBrk="1" hangingPunct="1">
              <a:lnSpc>
                <a:spcPct val="170000"/>
              </a:lnSpc>
              <a:spcBef>
                <a:spcPts val="0"/>
              </a:spcBef>
              <a:buNone/>
            </a:pPr>
            <a:r>
              <a:rPr lang="cs-CZ" altLang="cs-CZ" sz="1900" dirty="0"/>
              <a:t>                      –   Mohylníky:      cca 15 – 30 mohyl</a:t>
            </a:r>
          </a:p>
          <a:p>
            <a:pPr eaLnBrk="1" hangingPunct="1">
              <a:lnSpc>
                <a:spcPct val="170000"/>
              </a:lnSpc>
              <a:spcBef>
                <a:spcPts val="0"/>
              </a:spcBef>
              <a:buFontTx/>
              <a:buNone/>
            </a:pPr>
            <a:r>
              <a:rPr lang="cs-CZ" altLang="cs-CZ" sz="1900" dirty="0"/>
              <a:t>                                                     výška 0,5 – 1 m, ale i 2,5 m (Letonice)</a:t>
            </a:r>
          </a:p>
          <a:p>
            <a:pPr eaLnBrk="1" hangingPunct="1">
              <a:lnSpc>
                <a:spcPct val="170000"/>
              </a:lnSpc>
              <a:spcBef>
                <a:spcPts val="0"/>
              </a:spcBef>
              <a:buFontTx/>
              <a:buNone/>
            </a:pPr>
            <a:r>
              <a:rPr lang="cs-CZ" altLang="cs-CZ" sz="1900" dirty="0"/>
              <a:t>                                                     průměr:    6-15 m, ale i 24 m  (Pavlovice u Přerova)</a:t>
            </a:r>
          </a:p>
          <a:p>
            <a:pPr eaLnBrk="1" hangingPunct="1">
              <a:lnSpc>
                <a:spcPct val="170000"/>
              </a:lnSpc>
              <a:spcBef>
                <a:spcPts val="0"/>
              </a:spcBef>
              <a:buFontTx/>
              <a:buNone/>
            </a:pPr>
            <a:r>
              <a:rPr lang="cs-CZ" altLang="cs-CZ" sz="1900" dirty="0"/>
              <a:t>                         </a:t>
            </a:r>
            <a:endParaRPr lang="cs-CZ" altLang="cs-CZ" sz="1900" u="sng" dirty="0"/>
          </a:p>
          <a:p>
            <a:pPr marL="609600" indent="-609600">
              <a:buNone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31880969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255" y="260350"/>
            <a:ext cx="10764981" cy="659765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1800" b="1" dirty="0"/>
              <a:t>Hrobové jámy: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800" b="1" i="1" u="sng" dirty="0"/>
          </a:p>
          <a:p>
            <a:pPr eaLnBrk="1" hangingPunct="1">
              <a:lnSpc>
                <a:spcPct val="90000"/>
              </a:lnSpc>
            </a:pPr>
            <a:r>
              <a:rPr lang="cs-CZ" altLang="cs-CZ" sz="1800" b="1" dirty="0"/>
              <a:t>Půdorys</a:t>
            </a:r>
            <a:r>
              <a:rPr lang="cs-CZ" altLang="cs-CZ" sz="1800" u="sng" dirty="0"/>
              <a:t> </a:t>
            </a:r>
            <a:r>
              <a:rPr lang="cs-CZ" altLang="cs-CZ" sz="1800" dirty="0"/>
              <a:t> -  obdélný, oválný, čtvercový, kruhový, </a:t>
            </a:r>
            <a:r>
              <a:rPr lang="cs-CZ" altLang="cs-CZ" sz="1800" dirty="0" err="1"/>
              <a:t>kosodélný</a:t>
            </a:r>
            <a:endParaRPr lang="cs-CZ" altLang="cs-CZ" sz="18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800" u="sng" dirty="0"/>
          </a:p>
          <a:p>
            <a:pPr eaLnBrk="1" hangingPunct="1">
              <a:lnSpc>
                <a:spcPct val="90000"/>
              </a:lnSpc>
            </a:pPr>
            <a:r>
              <a:rPr lang="cs-CZ" altLang="cs-CZ" sz="1800" b="1" dirty="0"/>
              <a:t>Rozměry </a:t>
            </a:r>
            <a:r>
              <a:rPr lang="cs-CZ" altLang="cs-CZ" sz="1800" dirty="0"/>
              <a:t> -  délka:  120 až 2 m                   Vřesovice:  460 x 220 cm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800" dirty="0"/>
              <a:t>                      -   šířka:   cca 1 m                         Holubice:   310 x 275 cm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800" dirty="0"/>
              <a:t>                      -   dětské jsou menší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1800" b="1" dirty="0"/>
              <a:t>Konstrukce</a:t>
            </a:r>
            <a:r>
              <a:rPr lang="cs-CZ" altLang="cs-CZ" sz="1800" dirty="0"/>
              <a:t>  -  a)  dřevěná komora  - signalizovaná černou výplní jámy   (Boleradice, Letonice, Podolí)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800" dirty="0"/>
              <a:t>                              b)  kamenné obložení  -  velké kameny (Holubice)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800" dirty="0"/>
              <a:t>                                                                      -  kamenná skříňka (</a:t>
            </a:r>
            <a:r>
              <a:rPr lang="cs-CZ" altLang="cs-CZ" sz="1800" dirty="0" err="1"/>
              <a:t>Budeničky</a:t>
            </a:r>
            <a:r>
              <a:rPr lang="cs-CZ" altLang="cs-CZ" sz="1800" dirty="0"/>
              <a:t>-Slánsko)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800" dirty="0"/>
              <a:t>                                                                      -  kameny vyložené dno (Kostelec u Hol.)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1800" b="1" dirty="0"/>
              <a:t>Ritus</a:t>
            </a:r>
            <a:r>
              <a:rPr lang="cs-CZ" altLang="cs-CZ" sz="1800" dirty="0"/>
              <a:t>  -  1.  </a:t>
            </a:r>
            <a:r>
              <a:rPr lang="cs-CZ" altLang="cs-CZ" sz="1800" b="1" dirty="0"/>
              <a:t>kostrový </a:t>
            </a:r>
            <a:r>
              <a:rPr lang="cs-CZ" altLang="cs-CZ" sz="1800" dirty="0"/>
              <a:t> -  konzervativní ritus </a:t>
            </a:r>
            <a:endParaRPr lang="cs-CZ" altLang="cs-CZ" sz="1800" b="1" i="1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800" b="1" i="1" dirty="0"/>
              <a:t>                             </a:t>
            </a:r>
            <a:r>
              <a:rPr lang="cs-CZ" altLang="cs-CZ" sz="1800" dirty="0"/>
              <a:t>            -</a:t>
            </a:r>
            <a:r>
              <a:rPr lang="cs-CZ" altLang="cs-CZ" sz="1800" b="1" i="1" dirty="0"/>
              <a:t>  </a:t>
            </a:r>
            <a:r>
              <a:rPr lang="cs-CZ" altLang="cs-CZ" sz="1800" dirty="0"/>
              <a:t>pohlavní diferenciace v uložení:   a)    </a:t>
            </a:r>
            <a:r>
              <a:rPr lang="cs-CZ" altLang="cs-CZ" sz="1800" b="1" dirty="0"/>
              <a:t>muži – pravý bok hlavou k Z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800" dirty="0"/>
              <a:t>                                                                                                       b)    </a:t>
            </a:r>
            <a:r>
              <a:rPr lang="cs-CZ" altLang="cs-CZ" sz="1800" b="1" dirty="0"/>
              <a:t>ženy – levý bok hlavou k V,  orientace:  Z – V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800" dirty="0"/>
              <a:t>                    2.   </a:t>
            </a:r>
            <a:r>
              <a:rPr lang="cs-CZ" altLang="cs-CZ" sz="1800" b="1" dirty="0"/>
              <a:t>žárový</a:t>
            </a:r>
            <a:r>
              <a:rPr lang="cs-CZ" altLang="cs-CZ" sz="1800" u="sng" dirty="0"/>
              <a:t> </a:t>
            </a:r>
            <a:r>
              <a:rPr lang="cs-CZ" altLang="cs-CZ" sz="1800" dirty="0"/>
              <a:t> -  a)   popelnicové  (Prušánky - kremace v nádobě)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800" dirty="0"/>
              <a:t>                                           b)   jámové  (Pavlov  -  kremace v hrobové jámě)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08652583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529975" y="-260352"/>
            <a:ext cx="6867418" cy="1325563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Inventář hrobů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65211"/>
            <a:ext cx="7705618" cy="586984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1800" dirty="0"/>
              <a:t>Rozmístění hrobových přídavků podléhalo přísným pravidlům: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/>
              <a:t>1.   </a:t>
            </a:r>
            <a:r>
              <a:rPr lang="cs-CZ" altLang="cs-CZ" sz="1800" b="1" dirty="0"/>
              <a:t>Keramika</a:t>
            </a:r>
            <a:r>
              <a:rPr lang="cs-CZ" altLang="cs-CZ" sz="1800" dirty="0"/>
              <a:t>  –  za zády, za patami, u hlavy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              –   velká nádoba:  obvykle amfora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              –   poháry:  pouze v mužských hrobech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              –   vejčité nádoby, hrnky, dózy:  v ženských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/>
              <a:t>2.  </a:t>
            </a:r>
            <a:r>
              <a:rPr lang="cs-CZ" altLang="cs-CZ" sz="1800" b="1" dirty="0"/>
              <a:t>BI</a:t>
            </a:r>
            <a:r>
              <a:rPr lang="cs-CZ" altLang="cs-CZ" sz="1800" dirty="0"/>
              <a:t>   –  sekeromlaty, sekery, aj.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 –   v mužských hrobech před  hrudníkem a u hlavy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/>
              <a:t>3.  </a:t>
            </a:r>
            <a:r>
              <a:rPr lang="cs-CZ" altLang="cs-CZ" sz="1800" b="1" dirty="0"/>
              <a:t>KPI</a:t>
            </a:r>
            <a:r>
              <a:rPr lang="cs-CZ" altLang="cs-CZ" sz="1800" dirty="0"/>
              <a:t>  –  ozdoby, nášivky ze zvířecích zubů, mušlí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  –  kostěné perly nebo zápony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/>
              <a:t>4.   </a:t>
            </a:r>
            <a:r>
              <a:rPr lang="cs-CZ" altLang="cs-CZ" sz="1800" b="1" dirty="0" err="1"/>
              <a:t>Měd</a:t>
            </a:r>
            <a:r>
              <a:rPr lang="cs-CZ" altLang="cs-CZ" sz="1800" b="1" dirty="0"/>
              <a:t> </a:t>
            </a:r>
            <a:r>
              <a:rPr lang="cs-CZ" altLang="cs-CZ" sz="1800" dirty="0"/>
              <a:t>  –  drátěné vlasové </a:t>
            </a:r>
            <a:r>
              <a:rPr lang="cs-CZ" altLang="cs-CZ" sz="1800" dirty="0" err="1"/>
              <a:t>odzdoby</a:t>
            </a:r>
            <a:r>
              <a:rPr lang="cs-CZ" altLang="cs-CZ" sz="1800" dirty="0"/>
              <a:t> (záušnice)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       –  náramky, šídla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       –  pracovní nástroje:  šídla, břitvy, jehly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marL="0" indent="0" eaLnBrk="1" hangingPunct="1">
              <a:lnSpc>
                <a:spcPct val="80000"/>
              </a:lnSpc>
              <a:buNone/>
            </a:pPr>
            <a:endParaRPr lang="cs-CZ" altLang="cs-CZ" sz="18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0993502-B649-476C-A91D-80AE65524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4143" y="274940"/>
            <a:ext cx="2318535" cy="384984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482E52F-C250-4284-A057-94762EA91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052" y="216367"/>
            <a:ext cx="2642766" cy="370606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AC8A086-AA6F-4E90-836A-40C7082159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000"/>
          <a:stretch/>
        </p:blipFill>
        <p:spPr>
          <a:xfrm>
            <a:off x="6447034" y="4327137"/>
            <a:ext cx="3793471" cy="253086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2847A5A-C206-4AF2-A897-70EEBBCBE8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16936" y="4727040"/>
            <a:ext cx="1825645" cy="102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91941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65125"/>
            <a:ext cx="9035265" cy="1325563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Kultura zvoncovitých pohárů</a:t>
            </a:r>
            <a:r>
              <a:rPr lang="cs-CZ" altLang="cs-CZ" sz="3200" b="1" i="1" dirty="0">
                <a:solidFill>
                  <a:srgbClr val="FF0000"/>
                </a:solidFill>
              </a:rPr>
              <a:t>  </a:t>
            </a:r>
            <a:br>
              <a:rPr lang="cs-CZ" altLang="cs-CZ" sz="3200" b="1" i="1" dirty="0">
                <a:solidFill>
                  <a:srgbClr val="FF0000"/>
                </a:solidFill>
              </a:rPr>
            </a:br>
            <a:r>
              <a:rPr lang="cs-CZ" altLang="cs-CZ" sz="3200" b="1" i="1" dirty="0">
                <a:solidFill>
                  <a:srgbClr val="FF0000"/>
                </a:solidFill>
              </a:rPr>
              <a:t>               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2500 – 2300/200 př. n. l.</a:t>
            </a:r>
            <a:br>
              <a:rPr lang="cs-CZ" altLang="cs-CZ" sz="2000" b="1" dirty="0">
                <a:solidFill>
                  <a:srgbClr val="FF0000"/>
                </a:solidFill>
              </a:rPr>
            </a:br>
            <a:endParaRPr lang="cs-CZ" altLang="cs-CZ" sz="2000" b="1" dirty="0">
              <a:solidFill>
                <a:srgbClr val="FF0000"/>
              </a:solidFill>
            </a:endParaRP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7715" y="1690688"/>
            <a:ext cx="11285383" cy="5141912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1800" b="1" dirty="0"/>
              <a:t>Rozšíření </a:t>
            </a:r>
            <a:r>
              <a:rPr lang="cs-CZ" altLang="cs-CZ" sz="1800" dirty="0"/>
              <a:t> –  kulturní komplex:    od Španělska po Maďarsko a Malopolsko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                           od Irska po Karpatskou kotlinu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cs-CZ" altLang="cs-CZ" sz="1800" dirty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        –  změny nesené menšími skupinkami obyvatelstva se rozšířily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            mezi domácím usedlým obyvatelstvem 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            (biologická kontinuita, ne kulturní – zlom))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/>
              <a:t>Vznik</a:t>
            </a:r>
            <a:r>
              <a:rPr lang="cs-CZ" altLang="cs-CZ" sz="1800" dirty="0"/>
              <a:t>  –  není uspokojivě vyřešen, pouze na území dolního Rýna doložen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     lokální vývoj od šňůrové keramiky k časným formám KZP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/>
              <a:t>Nejstarší </a:t>
            </a:r>
            <a:r>
              <a:rPr lang="cs-CZ" altLang="cs-CZ" sz="1800" dirty="0"/>
              <a:t> –  menší skupinky, které na Moravu přišly od jihu Moravskou branou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           a putovaly dál do Slezska a Malopolska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/>
              <a:t>Název:</a:t>
            </a:r>
            <a:r>
              <a:rPr lang="cs-CZ" altLang="cs-CZ" sz="1800" dirty="0"/>
              <a:t>        Robert von </a:t>
            </a:r>
            <a:r>
              <a:rPr lang="cs-CZ" altLang="cs-CZ" sz="1800" dirty="0" err="1"/>
              <a:t>Weinzierl</a:t>
            </a:r>
            <a:r>
              <a:rPr lang="cs-CZ" altLang="cs-CZ" sz="1800" dirty="0"/>
              <a:t>:    </a:t>
            </a:r>
            <a:r>
              <a:rPr lang="cs-CZ" altLang="cs-CZ" sz="1800" dirty="0" err="1"/>
              <a:t>Glockenbecherkultur</a:t>
            </a:r>
            <a:r>
              <a:rPr lang="cs-CZ" altLang="cs-CZ" sz="1800" dirty="0"/>
              <a:t>  (1895)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Albert  </a:t>
            </a:r>
            <a:r>
              <a:rPr lang="cs-CZ" altLang="cs-CZ" sz="1800" dirty="0" err="1"/>
              <a:t>Voss</a:t>
            </a:r>
            <a:r>
              <a:rPr lang="cs-CZ" altLang="cs-CZ" sz="1800" dirty="0"/>
              <a:t>:                    </a:t>
            </a:r>
            <a:r>
              <a:rPr lang="cs-CZ" altLang="cs-CZ" sz="1800" dirty="0" err="1"/>
              <a:t>Branovitzer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Typus</a:t>
            </a:r>
            <a:r>
              <a:rPr lang="cs-CZ" altLang="cs-CZ" sz="1800" dirty="0"/>
              <a:t> (podle nálezů)</a:t>
            </a:r>
            <a:endParaRPr lang="cs-CZ" altLang="cs-CZ" sz="18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 dirty="0"/>
              <a:t>                         </a:t>
            </a:r>
            <a:r>
              <a:rPr lang="cs-CZ" altLang="cs-CZ" sz="1800" dirty="0"/>
              <a:t>Jindřich </a:t>
            </a:r>
            <a:r>
              <a:rPr lang="cs-CZ" altLang="cs-CZ" sz="1800" dirty="0" err="1"/>
              <a:t>Wankel</a:t>
            </a:r>
            <a:r>
              <a:rPr lang="cs-CZ" altLang="cs-CZ" sz="1800" dirty="0"/>
              <a:t>              </a:t>
            </a:r>
            <a:r>
              <a:rPr lang="cs-CZ" altLang="cs-CZ" sz="1800" dirty="0" err="1"/>
              <a:t>Vranovický</a:t>
            </a:r>
            <a:r>
              <a:rPr lang="cs-CZ" altLang="cs-CZ" sz="1800" dirty="0"/>
              <a:t> typ </a:t>
            </a:r>
          </a:p>
        </p:txBody>
      </p:sp>
      <p:pic>
        <p:nvPicPr>
          <p:cNvPr id="4" name="Picture 4" descr="imagesCANGG4K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43"/>
          <a:stretch/>
        </p:blipFill>
        <p:spPr bwMode="auto">
          <a:xfrm>
            <a:off x="9025662" y="345650"/>
            <a:ext cx="2278623" cy="2407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086EBCD-2B60-4278-A7D1-3EBE4011B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3163" y="3061126"/>
            <a:ext cx="3207950" cy="337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10479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4F35B96E-4B4A-452C-87F7-EDFFC3183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272" y="958707"/>
            <a:ext cx="6972728" cy="522954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AB735413-DF1B-4116-A21D-E72A816AC835}"/>
              </a:ext>
            </a:extLst>
          </p:cNvPr>
          <p:cNvSpPr txBox="1">
            <a:spLocks noChangeArrowheads="1"/>
          </p:cNvSpPr>
          <p:nvPr/>
        </p:nvSpPr>
        <p:spPr>
          <a:xfrm>
            <a:off x="309080" y="3235800"/>
            <a:ext cx="4910192" cy="34250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 6 hlavních provincií (oblastí):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 </a:t>
            </a:r>
            <a:r>
              <a:rPr lang="cs-CZ" altLang="cs-CZ" sz="1800" b="1" dirty="0"/>
              <a:t>1. </a:t>
            </a:r>
            <a:r>
              <a:rPr lang="cs-CZ" altLang="cs-CZ" sz="1800" dirty="0"/>
              <a:t>Východní:  Č, M, D. Rak., Malopolsko, Bavorsko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1800" dirty="0"/>
              <a:t> 2. Východoněmecká – Sasko, Durynsko, </a:t>
            </a:r>
            <a:r>
              <a:rPr lang="cs-CZ" altLang="cs-CZ" sz="1800" dirty="0" err="1"/>
              <a:t>Posálí</a:t>
            </a:r>
            <a:r>
              <a:rPr lang="cs-CZ" altLang="cs-CZ" sz="1800" dirty="0"/>
              <a:t>,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1800" dirty="0"/>
              <a:t>                                         Meklenbursko, Pomořansko</a:t>
            </a:r>
          </a:p>
          <a:p>
            <a:pPr marL="342900" indent="-342900">
              <a:buFont typeface="Arial" panose="020B0604020202020204" pitchFamily="34" charset="0"/>
              <a:buAutoNum type="arabicPeriod" startAt="3"/>
            </a:pPr>
            <a:r>
              <a:rPr lang="cs-CZ" altLang="cs-CZ" sz="1800" dirty="0" err="1"/>
              <a:t>Sz</a:t>
            </a:r>
            <a:r>
              <a:rPr lang="cs-CZ" altLang="cs-CZ" sz="1800" dirty="0"/>
              <a:t>. Francie + Bretaň, JZ </a:t>
            </a:r>
            <a:r>
              <a:rPr lang="cs-CZ" altLang="cs-CZ" sz="1800" dirty="0" err="1"/>
              <a:t>německo</a:t>
            </a:r>
            <a:r>
              <a:rPr lang="cs-CZ" altLang="cs-CZ" sz="1800" dirty="0"/>
              <a:t>, Dánsko</a:t>
            </a:r>
          </a:p>
          <a:p>
            <a:pPr marL="342900" indent="-342900">
              <a:buFont typeface="Arial" panose="020B0604020202020204" pitchFamily="34" charset="0"/>
              <a:buAutoNum type="arabicPeriod" startAt="3"/>
            </a:pPr>
            <a:r>
              <a:rPr lang="cs-CZ" altLang="cs-CZ" sz="1800" dirty="0"/>
              <a:t>středomořská – Katalánsko, Baleáry, Francie,  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Sardinie, Sicílie</a:t>
            </a:r>
          </a:p>
          <a:p>
            <a:pPr marL="342900" indent="-342900">
              <a:buFont typeface="Arial" panose="020B0604020202020204" pitchFamily="34" charset="0"/>
              <a:buAutoNum type="arabicPeriod" startAt="3"/>
            </a:pPr>
            <a:r>
              <a:rPr lang="cs-CZ" altLang="cs-CZ" sz="1800" dirty="0" err="1"/>
              <a:t>stř</a:t>
            </a:r>
            <a:r>
              <a:rPr lang="cs-CZ" altLang="cs-CZ" sz="1800" dirty="0"/>
              <a:t>. a  již. Španělsko, Portugalsko, Alžír</a:t>
            </a:r>
          </a:p>
          <a:p>
            <a:pPr marL="342900" indent="-342900">
              <a:buFont typeface="Arial" panose="020B0604020202020204" pitchFamily="34" charset="0"/>
              <a:buAutoNum type="arabicPeriod" startAt="3"/>
            </a:pPr>
            <a:r>
              <a:rPr lang="cs-CZ" altLang="cs-CZ" sz="1800" dirty="0"/>
              <a:t>Britské ostrovy a Irsko  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E591579-920C-4D42-B27C-79276A4E7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33" y="320426"/>
            <a:ext cx="2917859" cy="267912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8549694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01889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Osídlení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885" y="1302250"/>
            <a:ext cx="11433893" cy="555575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1800" b="1" dirty="0"/>
              <a:t>Čechy</a:t>
            </a:r>
            <a:r>
              <a:rPr lang="cs-CZ" altLang="cs-CZ" sz="1800" dirty="0"/>
              <a:t>  –  největší koncentrace v nížinách:  Polabí, </a:t>
            </a:r>
            <a:r>
              <a:rPr lang="cs-CZ" altLang="cs-CZ" sz="1800" dirty="0" err="1"/>
              <a:t>Poděbradsko</a:t>
            </a:r>
            <a:r>
              <a:rPr lang="cs-CZ" altLang="cs-CZ" sz="1800" dirty="0"/>
              <a:t>, Kolínsko,  </a:t>
            </a:r>
            <a:r>
              <a:rPr lang="cs-CZ" altLang="cs-CZ" sz="1800" dirty="0" err="1"/>
              <a:t>Pražsko</a:t>
            </a:r>
            <a:r>
              <a:rPr lang="cs-CZ" altLang="cs-CZ" sz="1800" dirty="0"/>
              <a:t>, Slánsko, povodí Bíliny a Ohře,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       Berounsko, </a:t>
            </a:r>
            <a:r>
              <a:rPr lang="cs-CZ" altLang="cs-CZ" sz="1800" dirty="0" err="1"/>
              <a:t>Hořovicko</a:t>
            </a:r>
            <a:r>
              <a:rPr lang="cs-CZ" altLang="cs-CZ" sz="1800" dirty="0"/>
              <a:t>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  –  KZP je částečně současná s nejmladším obdobím moravské KŠK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/>
              <a:t>Morava</a:t>
            </a:r>
            <a:r>
              <a:rPr lang="cs-CZ" altLang="cs-CZ" sz="1800" dirty="0"/>
              <a:t>  –   nejstarší KZP se soustřeďují na jihu kolem Brna a střední Moravě (Přerov, Předmostí, </a:t>
            </a:r>
            <a:r>
              <a:rPr lang="cs-CZ" altLang="cs-CZ" sz="1800" dirty="0" err="1"/>
              <a:t>Ludéřov</a:t>
            </a:r>
            <a:r>
              <a:rPr lang="cs-CZ" altLang="cs-CZ" sz="1800" dirty="0"/>
              <a:t>)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      –   nejmladší na východní Moravě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      –   v mladším stupni přesun na Slovensko a do Maďarska (okolí  Budapešti)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cs-CZ" altLang="cs-CZ" sz="18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1800" b="1" dirty="0"/>
              <a:t>Sídliště</a:t>
            </a:r>
            <a:r>
              <a:rPr lang="cs-CZ" altLang="cs-CZ" sz="1800" dirty="0"/>
              <a:t>    –  síť malých osad na východních svazích (sprašové i nesprašové podloží:  Českobrodská tabule)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sz="1800" dirty="0"/>
              <a:t>                      –  menší pohyblivé osady:  1 až 3 jámy:  krátkodobé osídlení menších komunit (5 – 15 rodů)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sz="1800" dirty="0"/>
              <a:t>                      –  zřejmě šlo o chovatele dobytka:   méně zemědělství, prospektoři kovů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/>
              <a:t>Pohřebiště   –  Čechy:</a:t>
            </a:r>
            <a:r>
              <a:rPr lang="cs-CZ" altLang="cs-CZ" sz="1800" dirty="0"/>
              <a:t>   menšího rozsahu do 20ti hrobů, většinou okolo 5 H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Sulejovice u Litoměřic (40 H), Brandýsek u Kladna (22 H) , Lochenice u H. K. (24 H)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           –   </a:t>
            </a:r>
            <a:r>
              <a:rPr lang="cs-CZ" altLang="cs-CZ" sz="1800" b="1" dirty="0"/>
              <a:t>Morava:</a:t>
            </a:r>
            <a:r>
              <a:rPr lang="cs-CZ" altLang="cs-CZ" sz="1800" dirty="0"/>
              <a:t>  většinou 20 až 30 hrobů, vyskytnou se i větší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Brno-Holásky (60 až 70 H), Blažovice (40 H), Kobylnice (30 H), Němčice n. Hané (30 H)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marL="0" indent="0" eaLnBrk="1" hangingPunct="1">
              <a:lnSpc>
                <a:spcPct val="80000"/>
              </a:lnSpc>
              <a:buNone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285856304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00739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Úprava hrobů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endParaRPr lang="cs-CZ" altLang="cs-CZ" sz="3200" b="1" dirty="0">
              <a:solidFill>
                <a:srgbClr val="FF0000"/>
              </a:solidFill>
            </a:endParaRP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8003" y="1204915"/>
            <a:ext cx="11813997" cy="5653086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endParaRPr lang="cs-CZ" altLang="cs-CZ" sz="1400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Rozložení hrobů na pohřebišti  </a:t>
            </a:r>
            <a:r>
              <a:rPr lang="cs-CZ" altLang="cs-CZ" sz="1800" dirty="0"/>
              <a:t>–  v poledníkovém směru, hroby ve skupinách </a:t>
            </a:r>
            <a:endParaRPr lang="cs-CZ" altLang="cs-CZ" sz="1400" dirty="0"/>
          </a:p>
          <a:p>
            <a:pPr eaLnBrk="1" hangingPunct="1">
              <a:lnSpc>
                <a:spcPct val="80000"/>
              </a:lnSpc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/>
              <a:t>Rozlišení</a:t>
            </a:r>
            <a:r>
              <a:rPr lang="cs-CZ" altLang="cs-CZ" sz="1800" dirty="0"/>
              <a:t>  –  mužských a ženských pohřbů od dětského věku: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a)  poloha zemřelého  –  </a:t>
            </a:r>
            <a:r>
              <a:rPr lang="cs-CZ" altLang="cs-CZ" sz="1800" b="1" dirty="0"/>
              <a:t>ženy:   na pravém boku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–   </a:t>
            </a:r>
            <a:r>
              <a:rPr lang="cs-CZ" altLang="cs-CZ" sz="1800" b="1" dirty="0"/>
              <a:t>muži:   na levém boku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b)  milodary  –  bojovnická (lukostřelecká výbava nebo ozdoby)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/>
              <a:t> </a:t>
            </a:r>
            <a:r>
              <a:rPr lang="cs-CZ" altLang="cs-CZ" sz="1800" b="1" dirty="0"/>
              <a:t>Ritus</a:t>
            </a:r>
            <a:r>
              <a:rPr lang="cs-CZ" altLang="cs-CZ" sz="1800" dirty="0"/>
              <a:t>  –  kostrový:    80 až 85 % -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 –  žárový:       10  až 15 %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 –  </a:t>
            </a:r>
            <a:r>
              <a:rPr lang="cs-CZ" altLang="cs-CZ" sz="1800" dirty="0" err="1"/>
              <a:t>birituální</a:t>
            </a:r>
            <a:r>
              <a:rPr lang="cs-CZ" altLang="cs-CZ" sz="1800" dirty="0"/>
              <a:t>:   vzácné  (jámové i popelnicové)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/>
              <a:t>Mohyly</a:t>
            </a:r>
            <a:r>
              <a:rPr lang="cs-CZ" altLang="cs-CZ" sz="1800" dirty="0"/>
              <a:t>  –   nad významnějšími pohřby:  po obvodu dřevěná palisáda s vnějším příkopem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Bulhary, Dolní Věstonice, </a:t>
            </a:r>
            <a:r>
              <a:rPr lang="cs-CZ" altLang="cs-CZ" sz="1800" dirty="0" err="1"/>
              <a:t>Jezeřeny</a:t>
            </a:r>
            <a:r>
              <a:rPr lang="cs-CZ" altLang="cs-CZ" sz="1800" dirty="0"/>
              <a:t>-Maršovice, Prosiměřice, </a:t>
            </a:r>
            <a:r>
              <a:rPr lang="cs-CZ" altLang="cs-CZ" sz="1800" dirty="0" err="1"/>
              <a:t>Smolín</a:t>
            </a:r>
            <a:r>
              <a:rPr lang="cs-CZ" altLang="cs-CZ" sz="1800" dirty="0"/>
              <a:t>, Tvořihráz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          </a:t>
            </a:r>
            <a:r>
              <a:rPr lang="cs-CZ" altLang="cs-CZ" sz="1800" dirty="0" err="1"/>
              <a:t>Smolín</a:t>
            </a:r>
            <a:r>
              <a:rPr lang="cs-CZ" altLang="cs-CZ" sz="1800" dirty="0"/>
              <a:t>  –   v pískovně hrob v oválné jámě 350 x 260 cm, hl. 210 cm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    –   kolem příkop o průměru 5,5 m, stupňovitě zahloubená komora obložená dřevem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    –   bojovník lukostřelec  -  2 poháry, 11 </a:t>
            </a:r>
            <a:r>
              <a:rPr lang="cs-CZ" altLang="cs-CZ" sz="1800" dirty="0" err="1"/>
              <a:t>paz</a:t>
            </a:r>
            <a:r>
              <a:rPr lang="cs-CZ" altLang="cs-CZ" sz="1800" dirty="0"/>
              <a:t>. šipek, nátepní destička, měděná dýka, šídlo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cs-CZ" altLang="cs-CZ" sz="1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E49ABE4-43FF-44E7-B1D1-509830AB2A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contrast="40000"/>
          </a:blip>
          <a:srcRect t="46775" r="68431"/>
          <a:stretch/>
        </p:blipFill>
        <p:spPr>
          <a:xfrm>
            <a:off x="9328935" y="3013723"/>
            <a:ext cx="2591105" cy="263936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BA0F6C0-1CA2-4633-9F94-0654D6D502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828"/>
          <a:stretch/>
        </p:blipFill>
        <p:spPr>
          <a:xfrm>
            <a:off x="8137909" y="519156"/>
            <a:ext cx="3782131" cy="232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6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6637" y="314325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/>
              <a:t>                          </a:t>
            </a:r>
            <a:r>
              <a:rPr lang="cs-CZ" sz="3200" b="1" dirty="0" err="1">
                <a:solidFill>
                  <a:srgbClr val="FF0000"/>
                </a:solidFill>
              </a:rPr>
              <a:t>Shubayqa</a:t>
            </a:r>
            <a:r>
              <a:rPr lang="cs-CZ" sz="3200" b="1" dirty="0">
                <a:solidFill>
                  <a:srgbClr val="FF0000"/>
                </a:solidFill>
              </a:rPr>
              <a:t> v Jordánsku </a:t>
            </a:r>
            <a:br>
              <a:rPr lang="cs-CZ" b="1" dirty="0">
                <a:solidFill>
                  <a:srgbClr val="FFFF00"/>
                </a:solidFill>
              </a:rPr>
            </a:b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6961" y="1639888"/>
            <a:ext cx="11350171" cy="5189083"/>
          </a:xfrm>
        </p:spPr>
        <p:txBody>
          <a:bodyPr>
            <a:normAutofit/>
          </a:bodyPr>
          <a:lstStyle/>
          <a:p>
            <a:r>
              <a:rPr lang="cs-CZ" sz="2000" b="1" dirty="0"/>
              <a:t>2012 – 2015:  </a:t>
            </a:r>
            <a:r>
              <a:rPr lang="cs-CZ" sz="2000" dirty="0"/>
              <a:t>archeologický výzkum univerzity v Kodani na lokalitě </a:t>
            </a:r>
            <a:r>
              <a:rPr lang="cs-CZ" sz="2000" dirty="0" err="1"/>
              <a:t>Shubayqa</a:t>
            </a:r>
            <a:r>
              <a:rPr lang="cs-CZ" sz="2000" dirty="0"/>
              <a:t> </a:t>
            </a:r>
            <a:r>
              <a:rPr lang="cs-CZ" sz="2000" dirty="0" err="1"/>
              <a:t>natufské</a:t>
            </a:r>
            <a:r>
              <a:rPr lang="cs-CZ" sz="2000" dirty="0"/>
              <a:t> kultury v </a:t>
            </a:r>
          </a:p>
          <a:p>
            <a:pPr marL="0" indent="0">
              <a:buNone/>
            </a:pPr>
            <a:r>
              <a:rPr lang="cs-CZ" sz="2000" dirty="0"/>
              <a:t>                             Černé poušti sv. Jordánsku:    sídliště obývané 14.600  – 11.600 př. n. l. </a:t>
            </a:r>
            <a:endParaRPr lang="cs-CZ" sz="2000" b="1" dirty="0"/>
          </a:p>
          <a:p>
            <a:endParaRPr lang="cs-CZ" sz="2000" b="1" dirty="0"/>
          </a:p>
          <a:p>
            <a:r>
              <a:rPr lang="cs-CZ" sz="2000" b="1" dirty="0"/>
              <a:t>2018:</a:t>
            </a:r>
            <a:r>
              <a:rPr lang="cs-CZ" sz="2000" dirty="0"/>
              <a:t>   v americkém časopise </a:t>
            </a:r>
            <a:r>
              <a:rPr lang="cs-CZ" sz="2000" dirty="0" err="1"/>
              <a:t>Proceedings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National</a:t>
            </a:r>
            <a:r>
              <a:rPr lang="cs-CZ" sz="2000" dirty="0"/>
              <a:t> </a:t>
            </a:r>
            <a:r>
              <a:rPr lang="cs-CZ" sz="2000" dirty="0" err="1"/>
              <a:t>Academy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Scienes</a:t>
            </a:r>
            <a:r>
              <a:rPr lang="cs-CZ" sz="2000" dirty="0"/>
              <a:t> publikovány </a:t>
            </a:r>
          </a:p>
          <a:p>
            <a:pPr marL="0" indent="0">
              <a:buNone/>
            </a:pPr>
            <a:r>
              <a:rPr lang="cs-CZ" sz="2000" dirty="0"/>
              <a:t>                 výsledky </a:t>
            </a:r>
            <a:r>
              <a:rPr lang="cs-CZ" sz="2000" dirty="0" err="1"/>
              <a:t>archeobotanických</a:t>
            </a:r>
            <a:r>
              <a:rPr lang="cs-CZ" sz="2000" dirty="0"/>
              <a:t> analýz University </a:t>
            </a:r>
            <a:r>
              <a:rPr lang="cs-CZ" sz="2000" dirty="0" err="1"/>
              <a:t>College</a:t>
            </a:r>
            <a:r>
              <a:rPr lang="cs-CZ" sz="2000" dirty="0"/>
              <a:t> London, které dokazují, že první </a:t>
            </a:r>
          </a:p>
          <a:p>
            <a:pPr marL="0" indent="0">
              <a:buNone/>
            </a:pPr>
            <a:r>
              <a:rPr lang="cs-CZ" sz="2000" dirty="0"/>
              <a:t>                 „</a:t>
            </a:r>
            <a:r>
              <a:rPr lang="cs-CZ" sz="2000" b="1" dirty="0">
                <a:solidFill>
                  <a:srgbClr val="FF0000"/>
                </a:solidFill>
              </a:rPr>
              <a:t>chléb“ se začal konzumovat před více než 14400 lety 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/>
              <a:t>Chléb</a:t>
            </a:r>
            <a:r>
              <a:rPr lang="cs-CZ" sz="2000" dirty="0"/>
              <a:t>  –  nález 24 zuhelnatělých drobků z nekvašené placky (</a:t>
            </a:r>
            <a:r>
              <a:rPr lang="cs-CZ" sz="2000" dirty="0" err="1"/>
              <a:t>bread-like</a:t>
            </a:r>
            <a:r>
              <a:rPr lang="cs-CZ" sz="2000" dirty="0"/>
              <a:t> </a:t>
            </a:r>
            <a:r>
              <a:rPr lang="cs-CZ" sz="2000" dirty="0" err="1"/>
              <a:t>product</a:t>
            </a:r>
            <a:r>
              <a:rPr lang="cs-CZ" sz="2000" dirty="0"/>
              <a:t>) upečené na </a:t>
            </a:r>
          </a:p>
          <a:p>
            <a:pPr marL="0" indent="0">
              <a:buNone/>
            </a:pPr>
            <a:r>
              <a:rPr lang="cs-CZ" sz="2000" dirty="0"/>
              <a:t>                     rozžhaveném kameni</a:t>
            </a:r>
          </a:p>
          <a:p>
            <a:pPr marL="0" indent="0">
              <a:buNone/>
            </a:pPr>
            <a:r>
              <a:rPr lang="cs-CZ" sz="2000" dirty="0"/>
              <a:t>                –  složení:  voda a mouka z drcených plodů ječmene, jednozrnné pšenice, ovsa a vodní rostliny </a:t>
            </a:r>
          </a:p>
          <a:p>
            <a:pPr marL="0" indent="0">
              <a:buNone/>
            </a:pPr>
            <a:r>
              <a:rPr lang="cs-CZ" sz="2000" dirty="0"/>
              <a:t>                                    kamyšníku jižního (</a:t>
            </a:r>
            <a:r>
              <a:rPr lang="cs-CZ" sz="2000" dirty="0" err="1"/>
              <a:t>Bolboschoenus</a:t>
            </a:r>
            <a:r>
              <a:rPr lang="cs-CZ" sz="2000" dirty="0"/>
              <a:t> </a:t>
            </a:r>
            <a:r>
              <a:rPr lang="cs-CZ" sz="2000" dirty="0" err="1"/>
              <a:t>glaucus</a:t>
            </a:r>
            <a:r>
              <a:rPr lang="cs-CZ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017551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47964" y="166255"/>
            <a:ext cx="6698751" cy="11430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Výbava lukostřelce</a:t>
            </a:r>
            <a:r>
              <a:rPr lang="cs-CZ" altLang="cs-CZ" sz="32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8226" y="1309254"/>
            <a:ext cx="7438490" cy="554874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1800" b="1" dirty="0"/>
              <a:t>1.  pazourkové šipky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a)  s vykrojeným týlem (někdy za zády  -  původně v toulci, u pánve,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b)  s trnem (</a:t>
            </a:r>
            <a:r>
              <a:rPr lang="cs-CZ" altLang="cs-CZ" sz="1800" dirty="0" err="1"/>
              <a:t>řapem</a:t>
            </a:r>
            <a:r>
              <a:rPr lang="cs-CZ" altLang="cs-CZ" sz="1800" dirty="0"/>
              <a:t>)                               nebo před hrudí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c)  se 2 trny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/>
              <a:t>2.    nátepní destičky</a:t>
            </a:r>
            <a:r>
              <a:rPr lang="cs-CZ" altLang="cs-CZ" sz="1800" dirty="0"/>
              <a:t>  -  2 až 6 otvorů, s více otvory a klenuté – starší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                                     méně otvorů - mladší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/>
              <a:t>3.    dvoudílné pískovcové brous</a:t>
            </a:r>
            <a:r>
              <a:rPr lang="cs-CZ" altLang="cs-CZ" sz="1800" dirty="0"/>
              <a:t>ky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/>
              <a:t>4.    Měděné předměty  –</a:t>
            </a:r>
            <a:r>
              <a:rPr lang="cs-CZ" altLang="cs-CZ" sz="1800" dirty="0"/>
              <a:t>  dýky, kadlub (forma) z </a:t>
            </a:r>
            <a:r>
              <a:rPr lang="cs-CZ" altLang="cs-CZ" sz="1800" dirty="0" err="1"/>
              <a:t>Ludéřova</a:t>
            </a:r>
            <a:r>
              <a:rPr lang="cs-CZ" altLang="cs-CZ" sz="1800" dirty="0"/>
              <a:t>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            –   hroty, šídla, jehlice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/>
              <a:t>5.    ŠI:   </a:t>
            </a:r>
            <a:r>
              <a:rPr lang="cs-CZ" altLang="cs-CZ" sz="1800" dirty="0"/>
              <a:t>srpové čepelky, úštěpy  (silicity Krakovsko-čenstochovské jury)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/>
              <a:t>6.    BI:  </a:t>
            </a:r>
            <a:r>
              <a:rPr lang="cs-CZ" altLang="cs-CZ" sz="1800" dirty="0"/>
              <a:t>sekerky  –  vzácné, nejsou v hrobech  (Č:  7 ks.)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–   menší čočkovitého průřezu (miniatury v hrobech žen)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/>
              <a:t>7.    KPI:  </a:t>
            </a:r>
            <a:r>
              <a:rPr lang="cs-CZ" altLang="cs-CZ" sz="1800" dirty="0"/>
              <a:t>půlměsícovitá spínadla,,  knoflíky, kančí kly</a:t>
            </a:r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9.    Jantarové korálky</a:t>
            </a:r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10.  Au a </a:t>
            </a:r>
            <a:r>
              <a:rPr lang="cs-CZ" altLang="cs-CZ" sz="1800" b="1" dirty="0" err="1"/>
              <a:t>ag</a:t>
            </a:r>
            <a:r>
              <a:rPr lang="cs-CZ" altLang="cs-CZ" sz="1800" b="1" dirty="0"/>
              <a:t> předměty  </a:t>
            </a:r>
            <a:r>
              <a:rPr lang="cs-CZ" altLang="cs-CZ" sz="1800" dirty="0"/>
              <a:t>–  čelenky,  spirálové náušnice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36C83E1-C40E-4E6F-941B-04DC7ADF56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715" y="-113517"/>
            <a:ext cx="3643900" cy="319101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9FBA4EB-329E-417A-A47A-FBB60DFD1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453" y="3040930"/>
            <a:ext cx="2463231" cy="137940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734405B-77D4-4822-AACD-11640223E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6936" y="4674742"/>
            <a:ext cx="2985915" cy="196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0661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730" y="909264"/>
            <a:ext cx="7931649" cy="594873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085E135-D402-4291-9E10-DA5C3F3DA94A}"/>
              </a:ext>
            </a:extLst>
          </p:cNvPr>
          <p:cNvSpPr txBox="1"/>
          <p:nvPr/>
        </p:nvSpPr>
        <p:spPr>
          <a:xfrm>
            <a:off x="4746658" y="353465"/>
            <a:ext cx="2435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Hmotný inventář KZP</a:t>
            </a:r>
          </a:p>
        </p:txBody>
      </p:sp>
    </p:spTree>
    <p:extLst>
      <p:ext uri="{BB962C8B-B14F-4D97-AF65-F5344CB8AC3E}">
        <p14:creationId xmlns:p14="http://schemas.microsoft.com/office/powerpoint/2010/main" val="129628482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2242</TotalTime>
  <Words>9710</Words>
  <Application>Microsoft Office PowerPoint</Application>
  <PresentationFormat>Širokoúhlá obrazovka</PresentationFormat>
  <Paragraphs>1133</Paragraphs>
  <Slides>91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91</vt:i4>
      </vt:variant>
    </vt:vector>
  </HeadingPairs>
  <TitlesOfParts>
    <vt:vector size="95" baseType="lpstr">
      <vt:lpstr>Arial</vt:lpstr>
      <vt:lpstr>Calibri</vt:lpstr>
      <vt:lpstr>Calibri Light</vt:lpstr>
      <vt:lpstr>Motiv Office</vt:lpstr>
      <vt:lpstr>Základy archeologie </vt:lpstr>
      <vt:lpstr>                                    Mladší doba kamenná                                  Neolit:   neos – nový, lithos – kámen                                                                          </vt:lpstr>
      <vt:lpstr>Prezentace aplikace PowerPoint</vt:lpstr>
      <vt:lpstr>                               Šíření neolitické kultury</vt:lpstr>
      <vt:lpstr>                                          Neolitické inovace</vt:lpstr>
      <vt:lpstr>Prezentace aplikace PowerPoint</vt:lpstr>
      <vt:lpstr>Prezentace aplikace PowerPoint</vt:lpstr>
      <vt:lpstr>                                    Přírodní kontext</vt:lpstr>
      <vt:lpstr>                          Shubayqa v Jordánsku  </vt:lpstr>
      <vt:lpstr>Prezentace aplikace PowerPoint</vt:lpstr>
      <vt:lpstr>                 Špalda                               Triticum spelta</vt:lpstr>
      <vt:lpstr>                      Domestikace zvířat</vt:lpstr>
      <vt:lpstr>Prezentace aplikace PowerPoint</vt:lpstr>
      <vt:lpstr>Prezentace aplikace PowerPoint</vt:lpstr>
      <vt:lpstr>Prezentace aplikace PowerPoint</vt:lpstr>
      <vt:lpstr>                                             Vznik neolitu </vt:lpstr>
      <vt:lpstr>                         Geografický kontext</vt:lpstr>
      <vt:lpstr>                                 Neolitizace </vt:lpstr>
      <vt:lpstr>                                      Molekulární genetika</vt:lpstr>
      <vt:lpstr>Prezentace aplikace PowerPoint</vt:lpstr>
      <vt:lpstr>                                              Periodizace</vt:lpstr>
      <vt:lpstr>Prezentace aplikace PowerPoint</vt:lpstr>
      <vt:lpstr>Prezentace aplikace PowerPoint</vt:lpstr>
      <vt:lpstr>                                     Kultura lineární keramiky                                                 5600 - 4900 př. n. l.                                                    Linienbandkeramik (LBK), GB - Linear Pottery Culture</vt:lpstr>
      <vt:lpstr>                                  Klasická lineární keramika                                                5450 – 5050 př. n. l. </vt:lpstr>
      <vt:lpstr>                             Periodizace LnK</vt:lpstr>
      <vt:lpstr>                                        Sídelní objekty</vt:lpstr>
      <vt:lpstr>Prezentace aplikace PowerPoint</vt:lpstr>
      <vt:lpstr>Prezentace aplikace PowerPoint</vt:lpstr>
      <vt:lpstr>                                                  Sídliště</vt:lpstr>
      <vt:lpstr>                              Pohřbívání </vt:lpstr>
      <vt:lpstr>Prezentace aplikace PowerPoint</vt:lpstr>
      <vt:lpstr>Způsob obživy</vt:lpstr>
      <vt:lpstr>Prezentace aplikace PowerPoint</vt:lpstr>
      <vt:lpstr>Prezentace aplikace PowerPoint</vt:lpstr>
      <vt:lpstr>              Keramika </vt:lpstr>
      <vt:lpstr>Prezentace aplikace PowerPoint</vt:lpstr>
      <vt:lpstr>       Šárecký stupeň</vt:lpstr>
      <vt:lpstr>Prezentace aplikace PowerPoint</vt:lpstr>
      <vt:lpstr>                               Želiezovská skupina </vt:lpstr>
      <vt:lpstr>                                        Vypíchaná kultura                                        5000/4900 - 4500/400 př. n. l.                                                     </vt:lpstr>
      <vt:lpstr>Prezentace aplikace PowerPoint</vt:lpstr>
      <vt:lpstr>Prezentace aplikace PowerPoint</vt:lpstr>
      <vt:lpstr>Prezentace aplikace PowerPoint</vt:lpstr>
      <vt:lpstr>                                            Pohřebiště</vt:lpstr>
      <vt:lpstr>                                       Lengyelská kultura</vt:lpstr>
      <vt:lpstr>                               Kultura moravské malované keramiky                                               4800/4700 – 4500 př. n. l. </vt:lpstr>
      <vt:lpstr>Prezentace aplikace PowerPoint</vt:lpstr>
      <vt:lpstr>Prezentace aplikace PowerPoint</vt:lpstr>
      <vt:lpstr>                                                    Sídliště</vt:lpstr>
      <vt:lpstr>                                                Rondely </vt:lpstr>
      <vt:lpstr>                                      Pohřebiště a hroby</vt:lpstr>
      <vt:lpstr>Prezentace aplikace PowerPoint</vt:lpstr>
      <vt:lpstr>          Plastiky</vt:lpstr>
      <vt:lpstr>                                         Vývoj na konci neolitu</vt:lpstr>
      <vt:lpstr>                                                  Eneolit                                         Pozdní doba kamenná                                           4500/4300  –  2300/2000 př. n. l.</vt:lpstr>
      <vt:lpstr>                           Eneolitické inovace</vt:lpstr>
      <vt:lpstr>                                      Periodizace eneolitu</vt:lpstr>
      <vt:lpstr>                                       Jordanovská kultura                                                kol. r. 4000 př. n. l. </vt:lpstr>
      <vt:lpstr>Prezentace aplikace PowerPoint</vt:lpstr>
      <vt:lpstr>          Keramika </vt:lpstr>
      <vt:lpstr>                            Keramika s brázděným vpichem                                              Typ Retz-Křepice-Bajč </vt:lpstr>
      <vt:lpstr>                                     Michelsberská kultura                                                  4100 – 3800  př. n. l. </vt:lpstr>
      <vt:lpstr>                                   Kultura nálevkovitých pohárů                                             3900-3600/500 př. n. l. </vt:lpstr>
      <vt:lpstr>                                                  Sídliště</vt:lpstr>
      <vt:lpstr>                                                                             Pohřebiště </vt:lpstr>
      <vt:lpstr>Prezentace aplikace PowerPoint</vt:lpstr>
      <vt:lpstr>           Keramika</vt:lpstr>
      <vt:lpstr>                       Broušená industrie </vt:lpstr>
      <vt:lpstr>                     Kultura kanelované keramiky                                3 400 až 3 000/2 900 př. n. l.</vt:lpstr>
      <vt:lpstr>            Keramika</vt:lpstr>
      <vt:lpstr>                                   Sídliště</vt:lpstr>
      <vt:lpstr>                                          Pohřební ritus</vt:lpstr>
      <vt:lpstr>                                 Závěr středního eneolitu</vt:lpstr>
      <vt:lpstr>         Řivnáčská kultura               3100 – 2900/8000 př. n. l. </vt:lpstr>
      <vt:lpstr>Prezentace aplikace PowerPoint</vt:lpstr>
      <vt:lpstr>                       Chamská kultura                           kolem r. 3000 př. n. l.</vt:lpstr>
      <vt:lpstr>                 Kultura kulovitých amfor                           3300/200 – 2800/700 př. n. l.</vt:lpstr>
      <vt:lpstr>                    Jevišovická kultura                          2900-2500 př. n. l. </vt:lpstr>
      <vt:lpstr>                       Kultura šňůrové keramiky                                    2900/800 – 2500 př. n. l.</vt:lpstr>
      <vt:lpstr>Prezentace aplikace PowerPoint</vt:lpstr>
      <vt:lpstr>Prezentace aplikace PowerPoint</vt:lpstr>
      <vt:lpstr>                                             Pohřebiště</vt:lpstr>
      <vt:lpstr>Prezentace aplikace PowerPoint</vt:lpstr>
      <vt:lpstr>                  Inventář hrobů</vt:lpstr>
      <vt:lpstr>                    Kultura zvoncovitých pohárů                                     2500 – 2300/200 př. n. l. </vt:lpstr>
      <vt:lpstr>Prezentace aplikace PowerPoint</vt:lpstr>
      <vt:lpstr>                                                 Osídlení</vt:lpstr>
      <vt:lpstr>                                            Úprava hrobů </vt:lpstr>
      <vt:lpstr>                   Výbava lukostřelce 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archeologie</dc:title>
  <dc:creator>Kuklova</dc:creator>
  <cp:lastModifiedBy>tym0001</cp:lastModifiedBy>
  <cp:revision>135</cp:revision>
  <dcterms:created xsi:type="dcterms:W3CDTF">2021-01-30T11:25:07Z</dcterms:created>
  <dcterms:modified xsi:type="dcterms:W3CDTF">2024-04-03T15:25:15Z</dcterms:modified>
</cp:coreProperties>
</file>