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520" r:id="rId3"/>
    <p:sldId id="519" r:id="rId4"/>
    <p:sldId id="527" r:id="rId5"/>
    <p:sldId id="514" r:id="rId6"/>
    <p:sldId id="522" r:id="rId7"/>
    <p:sldId id="513" r:id="rId8"/>
    <p:sldId id="516" r:id="rId9"/>
    <p:sldId id="515" r:id="rId10"/>
    <p:sldId id="518" r:id="rId11"/>
    <p:sldId id="305" r:id="rId12"/>
    <p:sldId id="300" r:id="rId13"/>
    <p:sldId id="304" r:id="rId14"/>
    <p:sldId id="303" r:id="rId15"/>
    <p:sldId id="525" r:id="rId16"/>
    <p:sldId id="366" r:id="rId17"/>
    <p:sldId id="308" r:id="rId18"/>
    <p:sldId id="307" r:id="rId19"/>
    <p:sldId id="309" r:id="rId20"/>
    <p:sldId id="310" r:id="rId21"/>
    <p:sldId id="526" r:id="rId22"/>
    <p:sldId id="311" r:id="rId23"/>
    <p:sldId id="529" r:id="rId24"/>
    <p:sldId id="259" r:id="rId25"/>
    <p:sldId id="528" r:id="rId26"/>
    <p:sldId id="314" r:id="rId27"/>
    <p:sldId id="313" r:id="rId28"/>
    <p:sldId id="550" r:id="rId29"/>
    <p:sldId id="301" r:id="rId30"/>
    <p:sldId id="292" r:id="rId31"/>
    <p:sldId id="554" r:id="rId32"/>
    <p:sldId id="549" r:id="rId33"/>
    <p:sldId id="556" r:id="rId34"/>
    <p:sldId id="551" r:id="rId35"/>
    <p:sldId id="508" r:id="rId36"/>
    <p:sldId id="363" r:id="rId37"/>
    <p:sldId id="507" r:id="rId38"/>
    <p:sldId id="509" r:id="rId39"/>
    <p:sldId id="511" r:id="rId40"/>
    <p:sldId id="325" r:id="rId41"/>
    <p:sldId id="330" r:id="rId42"/>
    <p:sldId id="389" r:id="rId4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3D56-19A4-44D4-BD92-BE5E8D6BDEBB}" type="datetimeFigureOut">
              <a:rPr lang="cs-CZ" smtClean="0"/>
              <a:t>01.05.2024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49864-8CB9-4F94-82DB-DB22B4075F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6001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3D56-19A4-44D4-BD92-BE5E8D6BDEBB}" type="datetimeFigureOut">
              <a:rPr lang="cs-CZ" smtClean="0"/>
              <a:t>01.05.2024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49864-8CB9-4F94-82DB-DB22B4075F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0069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3D56-19A4-44D4-BD92-BE5E8D6BDEBB}" type="datetimeFigureOut">
              <a:rPr lang="cs-CZ" smtClean="0"/>
              <a:t>01.05.2024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49864-8CB9-4F94-82DB-DB22B4075F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698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87BA350-61F1-6E2B-FD1A-76AF44FDE2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6F21D2E-FD79-D57B-2473-2A7F9CF6F9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4CCA1AE-8A00-5C4F-F104-58E389C250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A309C-D628-4D39-AACC-A98FFCCC3DA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81395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3D56-19A4-44D4-BD92-BE5E8D6BDEBB}" type="datetimeFigureOut">
              <a:rPr lang="cs-CZ" smtClean="0"/>
              <a:t>01.05.2024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49864-8CB9-4F94-82DB-DB22B4075F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2350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3D56-19A4-44D4-BD92-BE5E8D6BDEBB}" type="datetimeFigureOut">
              <a:rPr lang="cs-CZ" smtClean="0"/>
              <a:t>01.05.2024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49864-8CB9-4F94-82DB-DB22B4075F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782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3D56-19A4-44D4-BD92-BE5E8D6BDEBB}" type="datetimeFigureOut">
              <a:rPr lang="cs-CZ" smtClean="0"/>
              <a:t>01.05.2024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49864-8CB9-4F94-82DB-DB22B4075F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1256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3D56-19A4-44D4-BD92-BE5E8D6BDEBB}" type="datetimeFigureOut">
              <a:rPr lang="cs-CZ" smtClean="0"/>
              <a:t>01.05.2024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49864-8CB9-4F94-82DB-DB22B4075F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9309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3D56-19A4-44D4-BD92-BE5E8D6BDEBB}" type="datetimeFigureOut">
              <a:rPr lang="cs-CZ" smtClean="0"/>
              <a:t>01.05.2024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49864-8CB9-4F94-82DB-DB22B4075F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8715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3D56-19A4-44D4-BD92-BE5E8D6BDEBB}" type="datetimeFigureOut">
              <a:rPr lang="cs-CZ" smtClean="0"/>
              <a:t>01.05.2024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49864-8CB9-4F94-82DB-DB22B4075F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8549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3D56-19A4-44D4-BD92-BE5E8D6BDEBB}" type="datetimeFigureOut">
              <a:rPr lang="cs-CZ" smtClean="0"/>
              <a:t>01.05.2024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49864-8CB9-4F94-82DB-DB22B4075F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0387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3D56-19A4-44D4-BD92-BE5E8D6BDEBB}" type="datetimeFigureOut">
              <a:rPr lang="cs-CZ" smtClean="0"/>
              <a:t>01.05.2024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49864-8CB9-4F94-82DB-DB22B4075F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4396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33D56-19A4-44D4-BD92-BE5E8D6BDEBB}" type="datetimeFigureOut">
              <a:rPr lang="cs-CZ" smtClean="0"/>
              <a:t>01.05.2024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9864-8CB9-4F94-82DB-DB22B4075F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9990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5.jpe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emf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Základy archeologie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9.   Doba římská a stěhování národů, sídelní poměry za římským limitem a pohyby germánských etnik.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7235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D380C11A-E454-432C-BF2A-982C62DDBB92}"/>
              </a:ext>
            </a:extLst>
          </p:cNvPr>
          <p:cNvSpPr txBox="1"/>
          <p:nvPr/>
        </p:nvSpPr>
        <p:spPr>
          <a:xfrm>
            <a:off x="575352" y="472611"/>
            <a:ext cx="10881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2023:  Drnholec na Břeclavsku  –   pomocí dronu identifikován vojenský tábor  (cca 8 ha, 1500 vojáků)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449E623-3409-4401-9ECB-34589B220C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89" t="22772" r="38904" b="28838"/>
          <a:stretch/>
        </p:blipFill>
        <p:spPr>
          <a:xfrm>
            <a:off x="575352" y="1058238"/>
            <a:ext cx="5938464" cy="331855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386B822-0E9B-4333-9BF9-DDF707A6D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820" y="1058238"/>
            <a:ext cx="4977828" cy="3318552"/>
          </a:xfrm>
          <a:prstGeom prst="rect">
            <a:avLst/>
          </a:prstGeom>
        </p:spPr>
      </p:pic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CC58B574-52B3-4049-BE75-3194267843AC}"/>
              </a:ext>
            </a:extLst>
          </p:cNvPr>
          <p:cNvSpPr txBox="1">
            <a:spLocks/>
          </p:cNvSpPr>
          <p:nvPr/>
        </p:nvSpPr>
        <p:spPr>
          <a:xfrm>
            <a:off x="479462" y="4702389"/>
            <a:ext cx="11137186" cy="19244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>
                <a:solidFill>
                  <a:srgbClr val="FF0000"/>
                </a:solidFill>
              </a:rPr>
              <a:t>Tzv. polní tábory   </a:t>
            </a:r>
            <a:r>
              <a:rPr lang="cs-CZ" sz="1800" dirty="0"/>
              <a:t>–  krátkodobý pobyt legionářů během výprav na sever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800" dirty="0"/>
              <a:t>                                         –  koncentrace:   okolí Hradiska u Mušova severně od Přibic:  centrální pevnost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800" dirty="0"/>
              <a:t>                                                                       kumulace germánských sídlišť:   střední tok Dyje a Moravy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800" dirty="0"/>
              <a:t>                                                                                                                                jižní část Brněnské kotliny nebo dolní tok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800" dirty="0"/>
              <a:t>                                       –  posádky střežící komunikace:  tábory v Olomouci, Hulíně-Pravčicích nebo v Jevíčku</a:t>
            </a:r>
          </a:p>
        </p:txBody>
      </p:sp>
    </p:spTree>
    <p:extLst>
      <p:ext uri="{BB962C8B-B14F-4D97-AF65-F5344CB8AC3E}">
        <p14:creationId xmlns:p14="http://schemas.microsoft.com/office/powerpoint/2010/main" val="4054591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>
            <a:extLst>
              <a:ext uri="{FF2B5EF4-FFF2-40B4-BE49-F238E27FC236}">
                <a16:creationId xmlns:a16="http://schemas.microsoft.com/office/drawing/2014/main" id="{5FF04675-F0F4-4FBE-8B2E-100155910E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5184" y="0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Závěr laténského osídlení</a:t>
            </a:r>
          </a:p>
        </p:txBody>
      </p:sp>
      <p:sp>
        <p:nvSpPr>
          <p:cNvPr id="44035" name="Rectangle 5">
            <a:extLst>
              <a:ext uri="{FF2B5EF4-FFF2-40B4-BE49-F238E27FC236}">
                <a16:creationId xmlns:a16="http://schemas.microsoft.com/office/drawing/2014/main" id="{EF225075-D10A-4BB6-9514-49130DBD4A3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5209" y="1489753"/>
            <a:ext cx="11996791" cy="5537378"/>
          </a:xfrm>
        </p:spPr>
        <p:txBody>
          <a:bodyPr>
            <a:normAutofit/>
          </a:bodyPr>
          <a:lstStyle/>
          <a:p>
            <a:pPr marL="228600"/>
            <a:r>
              <a:rPr lang="cs-CZ" sz="1800" b="1" dirty="0">
                <a:effectLst/>
                <a:ea typeface="Times New Roman" panose="02020603050405020304" pitchFamily="18" charset="0"/>
              </a:rPr>
              <a:t>závěr laténu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–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Čechy a Morava tvoří jednotnou oblast, kde doznívá laténské osídlení </a:t>
            </a:r>
            <a:endParaRPr lang="cs-CZ" sz="1800" b="1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–   na některých lokalitách se objevily předměty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nekeltského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původu:  importy</a:t>
            </a:r>
          </a:p>
          <a:p>
            <a:pPr marL="0" indent="0">
              <a:buNone/>
            </a:pPr>
            <a:endParaRPr lang="cs-CZ" sz="1800" dirty="0">
              <a:ea typeface="Times New Roman" panose="02020603050405020304" pitchFamily="18" charset="0"/>
            </a:endParaRPr>
          </a:p>
          <a:p>
            <a:pPr marL="0" lvl="0" indent="0">
              <a:buNone/>
              <a:tabLst>
                <a:tab pos="685800" algn="l"/>
              </a:tabLst>
            </a:pPr>
            <a:r>
              <a:rPr lang="cs-CZ" sz="1800" dirty="0">
                <a:ea typeface="Times New Roman" panose="02020603050405020304" pitchFamily="18" charset="0"/>
              </a:rPr>
              <a:t>                                1.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z Itálie  –   z římského impéria  (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Kampánie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– oppidum Závist)</a:t>
            </a:r>
          </a:p>
          <a:p>
            <a:pPr marL="0" lvl="0" indent="0">
              <a:buNone/>
              <a:tabLst>
                <a:tab pos="685800" algn="l"/>
              </a:tabLst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2.  římsko-provincionálního původu   –   keramika, spony, mince, sklo  </a:t>
            </a:r>
          </a:p>
          <a:p>
            <a:pPr marL="0" lvl="0" indent="0">
              <a:buNone/>
              <a:tabLst>
                <a:tab pos="685800" algn="l"/>
              </a:tabLst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3.  římsko-barbarského původu   –   neřímské obyvatelstvo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Barbarika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(severně od Dunaje)</a:t>
            </a:r>
          </a:p>
          <a:p>
            <a:pPr indent="0">
              <a:buNone/>
            </a:pPr>
            <a:r>
              <a:rPr lang="cs-CZ" sz="1800" dirty="0">
                <a:ea typeface="Times New Roman" panose="02020603050405020304" pitchFamily="18" charset="0"/>
              </a:rPr>
              <a:t>                                   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                    a) germánské:  východogermánská oblast:  </a:t>
            </a:r>
            <a:r>
              <a:rPr lang="cs-CZ" sz="1800" b="1" dirty="0" err="1">
                <a:effectLst/>
                <a:ea typeface="Times New Roman" panose="02020603050405020304" pitchFamily="18" charset="0"/>
              </a:rPr>
              <a:t>przeworská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 kultura</a:t>
            </a:r>
          </a:p>
          <a:p>
            <a:pPr indent="0">
              <a:buNone/>
            </a:pPr>
            <a:r>
              <a:rPr lang="cs-CZ" sz="1800" dirty="0">
                <a:ea typeface="Times New Roman" panose="02020603050405020304" pitchFamily="18" charset="0"/>
              </a:rPr>
              <a:t>                               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                                        </a:t>
            </a:r>
            <a:r>
              <a:rPr lang="cs-CZ" sz="1800" dirty="0">
                <a:ea typeface="Times New Roman" panose="02020603050405020304" pitchFamily="18" charset="0"/>
              </a:rPr>
              <a:t>       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západogermánská oblast:  </a:t>
            </a:r>
            <a:r>
              <a:rPr lang="cs-CZ" sz="1800" b="1" dirty="0" err="1">
                <a:effectLst/>
                <a:ea typeface="Times New Roman" panose="02020603050405020304" pitchFamily="18" charset="0"/>
              </a:rPr>
              <a:t>grossrömstedtská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 kultura</a:t>
            </a:r>
          </a:p>
          <a:p>
            <a:pPr indent="0">
              <a:buNone/>
            </a:pPr>
            <a:r>
              <a:rPr lang="cs-CZ" sz="1800" dirty="0">
                <a:ea typeface="Times New Roman" panose="02020603050405020304" pitchFamily="18" charset="0"/>
              </a:rPr>
              <a:t>                                    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                   b)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halštato-latenizovaného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původu:  </a:t>
            </a:r>
            <a:r>
              <a:rPr lang="cs-CZ" sz="1800" b="1" dirty="0" err="1">
                <a:effectLst/>
                <a:ea typeface="Times New Roman" panose="02020603050405020304" pitchFamily="18" charset="0"/>
              </a:rPr>
              <a:t>půchovská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 kultura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(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tráko-skýtská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)</a:t>
            </a:r>
            <a:endParaRPr lang="cs-CZ" sz="1800" b="1" dirty="0"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800" b="1" dirty="0">
              <a:ea typeface="Times New Roman" panose="02020603050405020304" pitchFamily="18" charset="0"/>
            </a:endParaRPr>
          </a:p>
          <a:p>
            <a:pPr marL="228600"/>
            <a:r>
              <a:rPr lang="cs-CZ" sz="1800" b="1" dirty="0">
                <a:effectLst/>
                <a:ea typeface="Times New Roman" panose="02020603050405020304" pitchFamily="18" charset="0"/>
              </a:rPr>
              <a:t>Konec doby laténské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–  nenásilný odchod Keltů (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Hermundurů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) do Norika (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LTD2:  50 až 0)</a:t>
            </a: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dirty="0">
                <a:ea typeface="Times New Roman" panose="02020603050405020304" pitchFamily="18" charset="0"/>
              </a:rPr>
              <a:t>                                      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–  oppida postupně opuštěna </a:t>
            </a:r>
            <a:r>
              <a:rPr lang="cs-CZ" altLang="cs-CZ" sz="1800" dirty="0"/>
              <a:t>(násilně zanikly pouze Stradonice)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–  </a:t>
            </a:r>
            <a:r>
              <a:rPr lang="cs-CZ" sz="1800" dirty="0"/>
              <a:t>B1:   postupný průnik Germánů (Markomani) 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centrum osídlení ve středních Čechách:  lokality Bubeneč, Třebusice, na Moravě </a:t>
            </a:r>
            <a:r>
              <a:rPr lang="cs-CZ" sz="1800" dirty="0" err="1"/>
              <a:t>Holubovice</a:t>
            </a:r>
            <a:r>
              <a:rPr lang="cs-CZ" sz="1800" dirty="0"/>
              <a:t> </a:t>
            </a:r>
          </a:p>
          <a:p>
            <a:pPr marL="0" indent="0">
              <a:buNone/>
            </a:pP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eaLnBrk="1" hangingPunct="1"/>
            <a:endParaRPr lang="cs-CZ" altLang="cs-CZ" sz="1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36316D1B-381F-4F61-AA67-819964CC76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-215757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2000" b="1" dirty="0"/>
              <a:t>                                                                       </a:t>
            </a:r>
            <a:r>
              <a:rPr lang="cs-CZ" altLang="cs-CZ" sz="3600" b="1" dirty="0">
                <a:solidFill>
                  <a:srgbClr val="FF0000"/>
                </a:solidFill>
              </a:rPr>
              <a:t>Periodizace</a:t>
            </a:r>
            <a:endParaRPr lang="cs-CZ" altLang="cs-CZ" sz="3600" dirty="0">
              <a:solidFill>
                <a:srgbClr val="FF0000"/>
              </a:solidFill>
            </a:endParaRP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2BBB6421-D239-4AD3-B2BF-B44A951C3F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91803" y="1037689"/>
            <a:ext cx="10335801" cy="6133673"/>
          </a:xfrm>
        </p:spPr>
        <p:txBody>
          <a:bodyPr>
            <a:normAutofit fontScale="77500" lnSpcReduction="20000"/>
          </a:bodyPr>
          <a:lstStyle/>
          <a:p>
            <a:r>
              <a:rPr lang="cs-CZ" sz="2600" b="1" dirty="0">
                <a:solidFill>
                  <a:srgbClr val="FF0000"/>
                </a:solidFill>
                <a:effectLst/>
              </a:rPr>
              <a:t>A.  Starší doba římská:   35/25 př. n. l.  – 180/200 n. l.</a:t>
            </a:r>
          </a:p>
          <a:p>
            <a:pPr marL="0" indent="0">
              <a:buNone/>
            </a:pPr>
            <a:r>
              <a:rPr lang="cs-CZ" sz="2300" b="1" dirty="0">
                <a:effectLst/>
                <a:ea typeface="Times New Roman" panose="02020603050405020304" pitchFamily="18" charset="0"/>
              </a:rPr>
              <a:t>             I.     Časná doba římská:</a:t>
            </a:r>
          </a:p>
          <a:p>
            <a:pPr marL="190500" indent="0">
              <a:buNone/>
            </a:pPr>
            <a:r>
              <a:rPr lang="cs-CZ" sz="2300" dirty="0">
                <a:ea typeface="Times New Roman" panose="02020603050405020304" pitchFamily="18" charset="0"/>
              </a:rPr>
              <a:t>                </a:t>
            </a:r>
            <a:r>
              <a:rPr lang="cs-CZ" sz="2300" dirty="0">
                <a:effectLst/>
                <a:ea typeface="Times New Roman" panose="02020603050405020304" pitchFamily="18" charset="0"/>
              </a:rPr>
              <a:t>1.   horizont plaňanských pohárů:  stupeň  A:  35/25 př. </a:t>
            </a:r>
            <a:r>
              <a:rPr lang="cs-CZ" sz="2300" dirty="0">
                <a:ea typeface="Times New Roman" panose="02020603050405020304" pitchFamily="18" charset="0"/>
              </a:rPr>
              <a:t>n</a:t>
            </a:r>
            <a:r>
              <a:rPr lang="cs-CZ" sz="2300" dirty="0">
                <a:effectLst/>
                <a:ea typeface="Times New Roman" panose="02020603050405020304" pitchFamily="18" charset="0"/>
              </a:rPr>
              <a:t>. l. – 10/5  n. l.</a:t>
            </a:r>
          </a:p>
          <a:p>
            <a:pPr marL="190500" indent="0">
              <a:buNone/>
            </a:pPr>
            <a:r>
              <a:rPr lang="cs-CZ" sz="2300" dirty="0">
                <a:ea typeface="Times New Roman" panose="02020603050405020304" pitchFamily="18" charset="0"/>
              </a:rPr>
              <a:t>                </a:t>
            </a:r>
            <a:r>
              <a:rPr lang="cs-CZ" sz="2300" dirty="0">
                <a:effectLst/>
                <a:ea typeface="Times New Roman" panose="02020603050405020304" pitchFamily="18" charset="0"/>
              </a:rPr>
              <a:t>2.   horizont </a:t>
            </a:r>
            <a:r>
              <a:rPr lang="cs-CZ" sz="2300" dirty="0" err="1">
                <a:effectLst/>
                <a:ea typeface="Times New Roman" panose="02020603050405020304" pitchFamily="18" charset="0"/>
              </a:rPr>
              <a:t>Marobudovy</a:t>
            </a:r>
            <a:r>
              <a:rPr lang="cs-CZ" sz="2300" dirty="0">
                <a:effectLst/>
                <a:ea typeface="Times New Roman" panose="02020603050405020304" pitchFamily="18" charset="0"/>
              </a:rPr>
              <a:t> říše:   B1a:  10/5 – 20/30 </a:t>
            </a:r>
          </a:p>
          <a:p>
            <a:pPr marL="190500" indent="0">
              <a:buNone/>
            </a:pPr>
            <a:r>
              <a:rPr lang="cs-CZ" sz="2300" dirty="0">
                <a:ea typeface="Times New Roman" panose="02020603050405020304" pitchFamily="18" charset="0"/>
              </a:rPr>
              <a:t>                3.   </a:t>
            </a:r>
            <a:r>
              <a:rPr lang="cs-CZ" sz="2300" dirty="0">
                <a:effectLst/>
                <a:ea typeface="Times New Roman" panose="02020603050405020304" pitchFamily="18" charset="0"/>
              </a:rPr>
              <a:t>horizont tzv. klasických (českých) spon s očky:   B1b: 20/30 – 50/70 </a:t>
            </a:r>
          </a:p>
          <a:p>
            <a:pPr marL="304800" indent="0">
              <a:buNone/>
            </a:pPr>
            <a:endParaRPr lang="cs-CZ" sz="230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300" b="1" dirty="0">
                <a:effectLst/>
                <a:ea typeface="Times New Roman" panose="02020603050405020304" pitchFamily="18" charset="0"/>
              </a:rPr>
              <a:t>           II.    Starší doba římská:</a:t>
            </a:r>
            <a:endParaRPr lang="cs-CZ" sz="230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300" dirty="0">
                <a:ea typeface="Times New Roman" panose="02020603050405020304" pitchFamily="18" charset="0"/>
              </a:rPr>
              <a:t>                 </a:t>
            </a:r>
            <a:r>
              <a:rPr lang="cs-CZ" sz="2300" dirty="0">
                <a:effectLst/>
                <a:ea typeface="Times New Roman" panose="02020603050405020304" pitchFamily="18" charset="0"/>
              </a:rPr>
              <a:t> 1.   časná fáze:    B2  –   fáze B2:                50/70  –  100/120</a:t>
            </a:r>
          </a:p>
          <a:p>
            <a:pPr marL="0" indent="0">
              <a:buNone/>
            </a:pPr>
            <a:r>
              <a:rPr lang="cs-CZ" sz="2300" dirty="0">
                <a:effectLst/>
                <a:ea typeface="Times New Roman" panose="02020603050405020304" pitchFamily="18" charset="0"/>
              </a:rPr>
              <a:t>                  2.   pozdní fáze:   B2 –  fáze B2b:          100/120  –  150/160   </a:t>
            </a:r>
          </a:p>
          <a:p>
            <a:pPr marL="0" indent="0">
              <a:buNone/>
            </a:pPr>
            <a:r>
              <a:rPr lang="cs-CZ" sz="2300" dirty="0">
                <a:ea typeface="Times New Roman" panose="02020603050405020304" pitchFamily="18" charset="0"/>
              </a:rPr>
              <a:t>                  3.   </a:t>
            </a:r>
            <a:r>
              <a:rPr lang="cs-CZ" sz="2300" dirty="0">
                <a:effectLst/>
                <a:ea typeface="Times New Roman" panose="02020603050405020304" pitchFamily="18" charset="0"/>
              </a:rPr>
              <a:t>horizont markomanských válek:   B2/C1:  150/160  –  180/200  (přechodný)</a:t>
            </a:r>
          </a:p>
          <a:p>
            <a:pPr marL="0" indent="0">
              <a:buNone/>
            </a:pPr>
            <a:endParaRPr lang="cs-CZ" sz="2300" dirty="0">
              <a:effectLst/>
              <a:ea typeface="Times New Roman" panose="02020603050405020304" pitchFamily="18" charset="0"/>
            </a:endParaRPr>
          </a:p>
          <a:p>
            <a:r>
              <a:rPr lang="cs-CZ" sz="2600" b="1" dirty="0">
                <a:solidFill>
                  <a:srgbClr val="FF0000"/>
                </a:solidFill>
                <a:effectLst/>
              </a:rPr>
              <a:t>B.     Mladší doba římská:   180/200 – 380/400</a:t>
            </a:r>
            <a:endParaRPr lang="cs-CZ" sz="2600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300" b="1" i="1" dirty="0">
                <a:effectLst/>
                <a:ea typeface="Times New Roman" panose="02020603050405020304" pitchFamily="18" charset="0"/>
              </a:rPr>
              <a:t>              </a:t>
            </a:r>
            <a:r>
              <a:rPr lang="cs-CZ" sz="2300" b="1" dirty="0">
                <a:effectLst/>
                <a:ea typeface="Times New Roman" panose="02020603050405020304" pitchFamily="18" charset="0"/>
              </a:rPr>
              <a:t>III.    Mladší doba římská (v užším slova smyslu):   </a:t>
            </a:r>
            <a:endParaRPr lang="cs-CZ" sz="230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300" dirty="0">
                <a:ea typeface="Times New Roman" panose="02020603050405020304" pitchFamily="18" charset="0"/>
              </a:rPr>
              <a:t>                    </a:t>
            </a:r>
            <a:r>
              <a:rPr lang="cs-CZ" sz="2300" dirty="0">
                <a:effectLst/>
                <a:ea typeface="Times New Roman" panose="02020603050405020304" pitchFamily="18" charset="0"/>
              </a:rPr>
              <a:t>  1.     časný stupeň mladší doby římské:     C1:     180/200  –  250/260    </a:t>
            </a:r>
          </a:p>
          <a:p>
            <a:pPr marL="0" indent="0">
              <a:buNone/>
            </a:pPr>
            <a:r>
              <a:rPr lang="cs-CZ" sz="2300" dirty="0">
                <a:ea typeface="Times New Roman" panose="02020603050405020304" pitchFamily="18" charset="0"/>
              </a:rPr>
              <a:t>     </a:t>
            </a:r>
            <a:r>
              <a:rPr lang="cs-CZ" sz="2300" dirty="0">
                <a:effectLst/>
                <a:ea typeface="Times New Roman" panose="02020603050405020304" pitchFamily="18" charset="0"/>
              </a:rPr>
              <a:t>                 2.     pozdní stupeň mladší doby římské:   C2:     250/260  –  300/320</a:t>
            </a:r>
          </a:p>
          <a:p>
            <a:pPr marL="0" indent="0">
              <a:buNone/>
            </a:pPr>
            <a:endParaRPr lang="cs-CZ" sz="2300" dirty="0">
              <a:effectLst/>
              <a:ea typeface="Times New Roman" panose="02020603050405020304" pitchFamily="18" charset="0"/>
            </a:endParaRPr>
          </a:p>
          <a:p>
            <a:pPr marL="38100" indent="0">
              <a:buNone/>
            </a:pPr>
            <a:r>
              <a:rPr lang="cs-CZ" sz="2300" b="1" dirty="0">
                <a:ea typeface="Times New Roman" panose="02020603050405020304" pitchFamily="18" charset="0"/>
              </a:rPr>
              <a:t>             </a:t>
            </a:r>
            <a:r>
              <a:rPr lang="cs-CZ" sz="2300" b="1" dirty="0">
                <a:effectLst/>
                <a:ea typeface="Times New Roman" panose="02020603050405020304" pitchFamily="18" charset="0"/>
              </a:rPr>
              <a:t>IV.   Pozdní doba římská:</a:t>
            </a:r>
            <a:endParaRPr lang="cs-CZ" sz="2300" dirty="0">
              <a:effectLst/>
              <a:ea typeface="Times New Roman" panose="02020603050405020304" pitchFamily="18" charset="0"/>
            </a:endParaRPr>
          </a:p>
          <a:p>
            <a:pPr marL="38100" indent="0">
              <a:buNone/>
            </a:pPr>
            <a:r>
              <a:rPr lang="cs-CZ" sz="2300" dirty="0">
                <a:effectLst/>
                <a:ea typeface="Times New Roman" panose="02020603050405020304" pitchFamily="18" charset="0"/>
              </a:rPr>
              <a:t>                    1.     stupeň  C3:   300/320 – 380/400  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>
            <a:extLst>
              <a:ext uri="{FF2B5EF4-FFF2-40B4-BE49-F238E27FC236}">
                <a16:creationId xmlns:a16="http://schemas.microsoft.com/office/drawing/2014/main" id="{8961EFF7-5EF8-40CD-A1D7-FEFDAA75BB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2336" y="390418"/>
            <a:ext cx="11589249" cy="646758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sz="2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Starší doba římská: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b="1" dirty="0">
              <a:solidFill>
                <a:srgbClr val="FF0000"/>
              </a:solidFill>
            </a:endParaRPr>
          </a:p>
          <a:p>
            <a:pPr marL="457200" algn="just"/>
            <a:r>
              <a:rPr lang="cs-CZ" sz="19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900" b="1" dirty="0">
                <a:effectLst/>
                <a:ea typeface="Times New Roman" panose="02020603050405020304" pitchFamily="18" charset="0"/>
              </a:rPr>
              <a:t>oppida</a:t>
            </a:r>
            <a:r>
              <a:rPr lang="cs-CZ" sz="1900" dirty="0">
                <a:effectLst/>
                <a:ea typeface="Times New Roman" panose="02020603050405020304" pitchFamily="18" charset="0"/>
              </a:rPr>
              <a:t>  –  zanikla na počátku krize, ale výrobní a distribuční laténská centra mohla být funkční </a:t>
            </a:r>
          </a:p>
          <a:p>
            <a:pPr marL="457200" algn="just"/>
            <a:r>
              <a:rPr lang="cs-CZ" sz="1900" b="1" dirty="0">
                <a:effectLst/>
                <a:ea typeface="Times New Roman" panose="02020603050405020304" pitchFamily="18" charset="0"/>
              </a:rPr>
              <a:t> Germáni  </a:t>
            </a:r>
            <a:r>
              <a:rPr lang="cs-CZ" sz="1900" dirty="0">
                <a:effectLst/>
                <a:ea typeface="Times New Roman" panose="02020603050405020304" pitchFamily="18" charset="0"/>
              </a:rPr>
              <a:t> –   obsadili kulturní krajinu s funkční sídelní strukturou </a:t>
            </a:r>
          </a:p>
          <a:p>
            <a:pPr indent="0" algn="just">
              <a:buNone/>
            </a:pPr>
            <a:r>
              <a:rPr lang="cs-CZ" sz="1900" dirty="0">
                <a:ea typeface="Times New Roman" panose="02020603050405020304" pitchFamily="18" charset="0"/>
              </a:rPr>
              <a:t>                        </a:t>
            </a:r>
            <a:r>
              <a:rPr lang="cs-CZ" sz="1900" dirty="0">
                <a:effectLst/>
                <a:ea typeface="Times New Roman" panose="02020603050405020304" pitchFamily="18" charset="0"/>
              </a:rPr>
              <a:t>–   ke změně  došlo rychle (během mladší fáze LTD2:  poslední desetiletí před zlomem letopočtu) </a:t>
            </a:r>
          </a:p>
          <a:p>
            <a:pPr marL="0" indent="0">
              <a:buNone/>
            </a:pPr>
            <a:endParaRPr lang="cs-CZ" sz="1900" dirty="0">
              <a:effectLst/>
              <a:ea typeface="Times New Roman" panose="02020603050405020304" pitchFamily="18" charset="0"/>
            </a:endParaRPr>
          </a:p>
          <a:p>
            <a:r>
              <a:rPr lang="cs-CZ" sz="1900" b="1" dirty="0">
                <a:effectLst/>
                <a:ea typeface="Times New Roman" panose="02020603050405020304" pitchFamily="18" charset="0"/>
              </a:rPr>
              <a:t> Čechy: </a:t>
            </a:r>
            <a:r>
              <a:rPr lang="cs-CZ" sz="1900" dirty="0">
                <a:effectLst/>
                <a:ea typeface="Times New Roman" panose="02020603050405020304" pitchFamily="18" charset="0"/>
              </a:rPr>
              <a:t>  </a:t>
            </a:r>
            <a:r>
              <a:rPr lang="cs-CZ" sz="1900" b="1" dirty="0">
                <a:effectLst/>
                <a:ea typeface="Times New Roman" panose="02020603050405020304" pitchFamily="18" charset="0"/>
              </a:rPr>
              <a:t>20. – 30. léta př. n. l.    </a:t>
            </a:r>
            <a:r>
              <a:rPr lang="cs-CZ" sz="1900" dirty="0">
                <a:effectLst/>
                <a:ea typeface="Times New Roman" panose="02020603050405020304" pitchFamily="18" charset="0"/>
              </a:rPr>
              <a:t>–   germánské osídlení reprezentuje lid označený jako </a:t>
            </a:r>
            <a:r>
              <a:rPr lang="cs-CZ" sz="2000" b="1" dirty="0">
                <a:effectLst/>
                <a:ea typeface="Times New Roman" panose="02020603050405020304" pitchFamily="18" charset="0"/>
              </a:rPr>
              <a:t>tzv. plaňanské poháry</a:t>
            </a:r>
            <a:r>
              <a:rPr lang="cs-CZ" sz="2000" b="1" dirty="0">
                <a:ea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cs-CZ" sz="1900" b="1" dirty="0">
                <a:ea typeface="Times New Roman" panose="02020603050405020304" pitchFamily="18" charset="0"/>
              </a:rPr>
              <a:t>                                                              – </a:t>
            </a:r>
            <a:r>
              <a:rPr lang="cs-CZ" sz="1900" dirty="0">
                <a:effectLst/>
                <a:ea typeface="Times New Roman" panose="02020603050405020304" pitchFamily="18" charset="0"/>
              </a:rPr>
              <a:t>  název:  podle tvaru keramiky ze sídliště Plaňany u Kolína (1894) </a:t>
            </a:r>
          </a:p>
          <a:p>
            <a:pPr marL="0" indent="0">
              <a:buNone/>
            </a:pPr>
            <a:r>
              <a:rPr lang="cs-CZ" sz="1900" dirty="0">
                <a:ea typeface="Times New Roman" panose="02020603050405020304" pitchFamily="18" charset="0"/>
              </a:rPr>
              <a:t>                                                            </a:t>
            </a:r>
            <a:r>
              <a:rPr lang="cs-CZ" sz="1900" dirty="0">
                <a:effectLst/>
                <a:ea typeface="Times New Roman" panose="02020603050405020304" pitchFamily="18" charset="0"/>
              </a:rPr>
              <a:t>  –    etnicky jsou spojovány s příchodem Markomanů </a:t>
            </a:r>
          </a:p>
          <a:p>
            <a:pPr marL="0" indent="0">
              <a:buNone/>
            </a:pPr>
            <a:endParaRPr lang="cs-CZ" sz="1900" dirty="0">
              <a:effectLst/>
              <a:ea typeface="Times New Roman" panose="02020603050405020304" pitchFamily="18" charset="0"/>
            </a:endParaRPr>
          </a:p>
          <a:p>
            <a:r>
              <a:rPr lang="cs-CZ" sz="1900" dirty="0">
                <a:effectLst/>
                <a:ea typeface="Times New Roman" panose="02020603050405020304" pitchFamily="18" charset="0"/>
              </a:rPr>
              <a:t>   </a:t>
            </a:r>
            <a:r>
              <a:rPr lang="cs-CZ" sz="1900" b="1" dirty="0">
                <a:effectLst/>
                <a:ea typeface="Times New Roman" panose="02020603050405020304" pitchFamily="18" charset="0"/>
              </a:rPr>
              <a:t>plaňanský horizont </a:t>
            </a:r>
            <a:r>
              <a:rPr lang="cs-CZ" sz="1900" b="1" dirty="0">
                <a:ea typeface="Times New Roman" panose="02020603050405020304" pitchFamily="18" charset="0"/>
              </a:rPr>
              <a:t> – </a:t>
            </a:r>
            <a:r>
              <a:rPr lang="cs-CZ" sz="1900" dirty="0">
                <a:effectLst/>
                <a:ea typeface="Times New Roman" panose="02020603050405020304" pitchFamily="18" charset="0"/>
              </a:rPr>
              <a:t> náleží do komplexu </a:t>
            </a:r>
            <a:r>
              <a:rPr lang="cs-CZ" sz="1900" b="1" dirty="0" err="1">
                <a:effectLst/>
                <a:ea typeface="Times New Roman" panose="02020603050405020304" pitchFamily="18" charset="0"/>
              </a:rPr>
              <a:t>grossromstedtské</a:t>
            </a:r>
            <a:r>
              <a:rPr lang="cs-CZ" sz="1900" b="1" dirty="0">
                <a:effectLst/>
                <a:ea typeface="Times New Roman" panose="02020603050405020304" pitchFamily="18" charset="0"/>
              </a:rPr>
              <a:t> kultury:   </a:t>
            </a:r>
          </a:p>
          <a:p>
            <a:pPr marL="0" indent="0">
              <a:buNone/>
            </a:pPr>
            <a:r>
              <a:rPr lang="cs-CZ" sz="1900" dirty="0">
                <a:effectLst/>
                <a:ea typeface="Times New Roman" panose="02020603050405020304" pitchFamily="18" charset="0"/>
              </a:rPr>
              <a:t>                                                                                   v Durynsku:    střední Německo</a:t>
            </a:r>
          </a:p>
          <a:p>
            <a:pPr marL="0" indent="0" algn="just">
              <a:buNone/>
            </a:pPr>
            <a:r>
              <a:rPr lang="cs-CZ" sz="1900" dirty="0">
                <a:effectLst/>
                <a:ea typeface="Times New Roman" panose="02020603050405020304" pitchFamily="18" charset="0"/>
              </a:rPr>
              <a:t>                                           –    jde o nejmladší stupeň </a:t>
            </a:r>
          </a:p>
          <a:p>
            <a:pPr marL="0" indent="0" algn="just">
              <a:buNone/>
            </a:pPr>
            <a:r>
              <a:rPr lang="cs-CZ" sz="1900" dirty="0">
                <a:effectLst/>
                <a:ea typeface="Times New Roman" panose="02020603050405020304" pitchFamily="18" charset="0"/>
              </a:rPr>
              <a:t>                                           –    v Čechách:  nejstarší fáze doby římské (LTD2)</a:t>
            </a:r>
          </a:p>
          <a:p>
            <a:pPr marL="0" indent="0" algn="just">
              <a:buNone/>
            </a:pPr>
            <a:endParaRPr lang="cs-CZ" sz="1900" dirty="0">
              <a:effectLst/>
              <a:ea typeface="Times New Roman" panose="02020603050405020304" pitchFamily="18" charset="0"/>
            </a:endParaRPr>
          </a:p>
          <a:p>
            <a:pPr marL="457200" algn="just"/>
            <a:r>
              <a:rPr lang="cs-CZ" sz="1900" b="1" dirty="0">
                <a:effectLst/>
                <a:ea typeface="Times New Roman" panose="02020603050405020304" pitchFamily="18" charset="0"/>
              </a:rPr>
              <a:t>rozšíření </a:t>
            </a:r>
            <a:r>
              <a:rPr lang="cs-CZ" sz="1900" dirty="0">
                <a:effectLst/>
                <a:ea typeface="Times New Roman" panose="02020603050405020304" pitchFamily="18" charset="0"/>
              </a:rPr>
              <a:t>  –     střední, </a:t>
            </a:r>
            <a:r>
              <a:rPr lang="cs-CZ" sz="1900" dirty="0" err="1">
                <a:effectLst/>
                <a:ea typeface="Times New Roman" panose="02020603050405020304" pitchFamily="18" charset="0"/>
              </a:rPr>
              <a:t>sz</a:t>
            </a:r>
            <a:r>
              <a:rPr lang="cs-CZ" sz="1900" dirty="0">
                <a:effectLst/>
                <a:ea typeface="Times New Roman" panose="02020603050405020304" pitchFamily="18" charset="0"/>
              </a:rPr>
              <a:t>. a východní Čechy:  nížiny </a:t>
            </a:r>
          </a:p>
          <a:p>
            <a:pPr indent="0" algn="just">
              <a:buNone/>
            </a:pPr>
            <a:r>
              <a:rPr lang="cs-CZ" sz="1900" dirty="0">
                <a:ea typeface="Times New Roman" panose="02020603050405020304" pitchFamily="18" charset="0"/>
              </a:rPr>
              <a:t>                       </a:t>
            </a:r>
            <a:r>
              <a:rPr lang="cs-CZ" sz="1900" dirty="0">
                <a:effectLst/>
                <a:ea typeface="Times New Roman" panose="02020603050405020304" pitchFamily="18" charset="0"/>
              </a:rPr>
              <a:t>–     ojediněle (enklávy):   západní (Plzeňsko), jižní Čechy</a:t>
            </a:r>
          </a:p>
          <a:p>
            <a:pPr marL="0" indent="0" algn="just">
              <a:buNone/>
            </a:pPr>
            <a:endParaRPr lang="cs-CZ" sz="1900" dirty="0">
              <a:effectLst/>
              <a:ea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</p:txBody>
      </p:sp>
      <p:pic>
        <p:nvPicPr>
          <p:cNvPr id="1026" name="Picture 2" descr="důležité informace jsou zvýrazněny) Doba římská zabírá 1. – 4. století n.  l. V tomto období byl historický vývo">
            <a:extLst>
              <a:ext uri="{FF2B5EF4-FFF2-40B4-BE49-F238E27FC236}">
                <a16:creationId xmlns:a16="http://schemas.microsoft.com/office/drawing/2014/main" id="{067368F0-99FA-3D73-5F22-D0737709AF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r="5895"/>
          <a:stretch/>
        </p:blipFill>
        <p:spPr bwMode="auto">
          <a:xfrm>
            <a:off x="9061806" y="4089064"/>
            <a:ext cx="2667858" cy="220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>
            <a:extLst>
              <a:ext uri="{FF2B5EF4-FFF2-40B4-BE49-F238E27FC236}">
                <a16:creationId xmlns:a16="http://schemas.microsoft.com/office/drawing/2014/main" id="{E24A1316-23E5-47BA-B585-2AF5D92F3E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6855" y="739738"/>
            <a:ext cx="11702264" cy="6118261"/>
          </a:xfrm>
        </p:spPr>
        <p:txBody>
          <a:bodyPr>
            <a:normAutofit/>
          </a:bodyPr>
          <a:lstStyle/>
          <a:p>
            <a:pPr algn="just"/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cs-CZ" sz="2000" b="1" dirty="0">
                <a:effectLst/>
                <a:ea typeface="Times New Roman" panose="02020603050405020304" pitchFamily="18" charset="0"/>
              </a:rPr>
              <a:t>kulturní změna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projevuje se v charakteru sídelních objektů</a:t>
            </a:r>
          </a:p>
          <a:p>
            <a:pPr marL="0" lvl="0" indent="0" algn="just">
              <a:buNone/>
              <a:tabLst>
                <a:tab pos="685800" algn="l"/>
              </a:tabLst>
            </a:pPr>
            <a:r>
              <a:rPr lang="cs-CZ" sz="2000" dirty="0">
                <a:effectLst/>
                <a:ea typeface="Times New Roman" panose="02020603050405020304" pitchFamily="18" charset="0"/>
              </a:rPr>
              <a:t>                                           laténské chaty:   obdélníkové se 2 kůly </a:t>
            </a:r>
          </a:p>
          <a:p>
            <a:pPr marL="0" lvl="0" indent="0" algn="just">
              <a:buNone/>
              <a:tabLst>
                <a:tab pos="685800" algn="l"/>
              </a:tabLst>
            </a:pPr>
            <a:r>
              <a:rPr lang="cs-CZ" sz="2000" dirty="0">
                <a:effectLst/>
                <a:ea typeface="Times New Roman" panose="02020603050405020304" pitchFamily="18" charset="0"/>
              </a:rPr>
              <a:t>                                            germánské chaty:   šestiúhelníková kůlová konstrukce</a:t>
            </a:r>
          </a:p>
          <a:p>
            <a:pPr marL="0" lvl="0" indent="0" algn="just">
              <a:buNone/>
              <a:tabLst>
                <a:tab pos="685800" algn="l"/>
              </a:tabLst>
            </a:pPr>
            <a:endParaRPr lang="cs-CZ" sz="2000" dirty="0">
              <a:ea typeface="Times New Roman" panose="02020603050405020304" pitchFamily="18" charset="0"/>
            </a:endParaRPr>
          </a:p>
          <a:p>
            <a:pPr marL="0" lvl="0" indent="0" algn="just">
              <a:buNone/>
              <a:tabLst>
                <a:tab pos="685800" algn="l"/>
              </a:tabLst>
            </a:pPr>
            <a:endParaRPr lang="cs-CZ" sz="2000" dirty="0">
              <a:effectLst/>
              <a:ea typeface="Times New Roman" panose="02020603050405020304" pitchFamily="18" charset="0"/>
            </a:endParaRPr>
          </a:p>
          <a:p>
            <a:pPr marL="0" lvl="0" indent="0" algn="just">
              <a:buNone/>
              <a:tabLst>
                <a:tab pos="685800" algn="l"/>
              </a:tabLst>
            </a:pPr>
            <a:endParaRPr lang="cs-CZ" sz="2000" dirty="0">
              <a:ea typeface="Times New Roman" panose="02020603050405020304" pitchFamily="18" charset="0"/>
            </a:endParaRPr>
          </a:p>
          <a:p>
            <a:pPr marL="0" lvl="0" indent="0" algn="just">
              <a:buNone/>
              <a:tabLst>
                <a:tab pos="685800" algn="l"/>
              </a:tabLst>
            </a:pPr>
            <a:endParaRPr lang="cs-CZ" sz="2000" dirty="0">
              <a:effectLst/>
              <a:ea typeface="Times New Roman" panose="02020603050405020304" pitchFamily="18" charset="0"/>
            </a:endParaRPr>
          </a:p>
          <a:p>
            <a:pPr marL="0" lvl="0" indent="0" algn="just">
              <a:buNone/>
              <a:tabLst>
                <a:tab pos="685800" algn="l"/>
              </a:tabLst>
            </a:pPr>
            <a:endParaRPr lang="cs-CZ" sz="2000" dirty="0">
              <a:ea typeface="Times New Roman" panose="02020603050405020304" pitchFamily="18" charset="0"/>
            </a:endParaRPr>
          </a:p>
          <a:p>
            <a:pPr marL="0" lvl="0" indent="0" algn="just">
              <a:buNone/>
              <a:tabLst>
                <a:tab pos="685800" algn="l"/>
              </a:tabLst>
            </a:pPr>
            <a:endParaRPr lang="cs-CZ" sz="2000" dirty="0">
              <a:effectLst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cs-CZ" sz="20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cs-CZ" sz="2000" b="1" dirty="0">
                <a:effectLst/>
                <a:ea typeface="Times New Roman" panose="02020603050405020304" pitchFamily="18" charset="0"/>
              </a:rPr>
              <a:t>     Sídliště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 plaňanského horizontu nejsou příliš známa </a:t>
            </a:r>
          </a:p>
          <a:p>
            <a:pPr marL="0" indent="0" algn="just">
              <a:buNone/>
            </a:pPr>
            <a:r>
              <a:rPr lang="cs-CZ" sz="2000" dirty="0">
                <a:effectLst/>
                <a:ea typeface="Times New Roman" panose="02020603050405020304" pitchFamily="18" charset="0"/>
              </a:rPr>
              <a:t>                         –   </a:t>
            </a:r>
            <a:r>
              <a:rPr lang="cs-CZ" sz="2000" dirty="0"/>
              <a:t>zahloubené chaty obdélného půdorysu  </a:t>
            </a:r>
            <a:endParaRPr lang="cs-CZ" sz="2000" dirty="0">
              <a:effectLst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2000" dirty="0">
                <a:effectLst/>
                <a:ea typeface="Times New Roman" panose="02020603050405020304" pitchFamily="18" charset="0"/>
              </a:rPr>
              <a:t>                         –   Keltové i Germáni si vybírali shodné sídlištní polohy </a:t>
            </a:r>
          </a:p>
          <a:p>
            <a:pPr marL="0" indent="0" algn="just">
              <a:buNone/>
            </a:pPr>
            <a:r>
              <a:rPr lang="cs-CZ" sz="2000" dirty="0">
                <a:effectLst/>
                <a:ea typeface="Times New Roman" panose="02020603050405020304" pitchFamily="18" charset="0"/>
              </a:rPr>
              <a:t>                         –   Plaňany, Mlékojedy, Praha-Běchovice</a:t>
            </a:r>
          </a:p>
          <a:p>
            <a:pPr marL="0" indent="0" algn="just">
              <a:buNone/>
            </a:pPr>
            <a:endParaRPr lang="cs-CZ" sz="2000" dirty="0">
              <a:effectLst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cs-CZ" alt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C9493BF-F8AF-171C-4492-633CB15F3E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873" y="1979693"/>
            <a:ext cx="3315127" cy="248634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85D9C3F-62BE-BED3-1CD2-93104219B7CC}"/>
              </a:ext>
            </a:extLst>
          </p:cNvPr>
          <p:cNvSpPr txBox="1"/>
          <p:nvPr/>
        </p:nvSpPr>
        <p:spPr>
          <a:xfrm>
            <a:off x="6486419" y="2625494"/>
            <a:ext cx="38630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A</a:t>
            </a:r>
            <a:r>
              <a:rPr lang="cs-CZ" dirty="0"/>
              <a:t> - pozdní latén/časná doba římská, </a:t>
            </a:r>
          </a:p>
          <a:p>
            <a:r>
              <a:rPr lang="cs-CZ" b="1" dirty="0"/>
              <a:t>B</a:t>
            </a:r>
            <a:r>
              <a:rPr lang="cs-CZ" dirty="0"/>
              <a:t> - doba římská a doba stěhování </a:t>
            </a:r>
            <a:r>
              <a:rPr lang="cs-CZ" dirty="0" err="1"/>
              <a:t>nár</a:t>
            </a:r>
            <a:r>
              <a:rPr lang="cs-CZ" dirty="0"/>
              <a:t>.</a:t>
            </a:r>
          </a:p>
          <a:p>
            <a:r>
              <a:rPr lang="cs-CZ" b="1" dirty="0"/>
              <a:t>C</a:t>
            </a:r>
            <a:r>
              <a:rPr lang="cs-CZ" dirty="0"/>
              <a:t> - pozdní doba římská a stěhování </a:t>
            </a:r>
            <a:r>
              <a:rPr lang="cs-CZ" dirty="0" err="1"/>
              <a:t>nár</a:t>
            </a:r>
            <a:r>
              <a:rPr lang="cs-CZ" dirty="0"/>
              <a:t>.</a:t>
            </a:r>
          </a:p>
          <a:p>
            <a:r>
              <a:rPr lang="cs-CZ" b="1" dirty="0"/>
              <a:t>B2</a:t>
            </a:r>
            <a:r>
              <a:rPr lang="cs-CZ" dirty="0"/>
              <a:t> a </a:t>
            </a:r>
            <a:r>
              <a:rPr lang="cs-CZ" b="1" dirty="0"/>
              <a:t>C2</a:t>
            </a:r>
            <a:r>
              <a:rPr lang="cs-CZ" dirty="0"/>
              <a:t> se vstupní šíjí.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FFD09E6-68AE-4A59-939B-6B829C3EA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650" y="4235298"/>
            <a:ext cx="4289842" cy="241208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8EC9B28-F7C5-45AC-8E97-31822E4CED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8483" t="31161" r="28540" b="12210"/>
          <a:stretch/>
        </p:blipFill>
        <p:spPr>
          <a:xfrm>
            <a:off x="4592548" y="313435"/>
            <a:ext cx="7599452" cy="5632534"/>
          </a:xfrm>
          <a:prstGeom prst="rect">
            <a:avLst/>
          </a:prstGeom>
        </p:spPr>
      </p:pic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0E2A148-748E-4F60-A6F4-C5D647F53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234" y="648253"/>
            <a:ext cx="4339975" cy="6013557"/>
          </a:xfrm>
        </p:spPr>
        <p:txBody>
          <a:bodyPr>
            <a:normAutofit fontScale="92500" lnSpcReduction="20000"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Hospodářství:  </a:t>
            </a:r>
          </a:p>
          <a:p>
            <a:pPr marL="0" indent="0">
              <a:buNone/>
            </a:pPr>
            <a:r>
              <a:rPr lang="cs-CZ" sz="2000" dirty="0"/>
              <a:t>    – zemědělství, pastevectví, lov </a:t>
            </a:r>
          </a:p>
          <a:p>
            <a:pPr marL="0" indent="0">
              <a:buNone/>
            </a:pPr>
            <a:r>
              <a:rPr lang="cs-CZ" sz="2000" dirty="0"/>
              <a:t>    –  placky, ovesné kaše </a:t>
            </a:r>
          </a:p>
          <a:p>
            <a:pPr marL="0" indent="0">
              <a:buNone/>
            </a:pPr>
            <a:r>
              <a:rPr lang="cs-CZ" sz="2000" dirty="0"/>
              <a:t>    –  maso, sýry, nápoj z kysaného</a:t>
            </a:r>
          </a:p>
          <a:p>
            <a:pPr marL="0" indent="0">
              <a:buNone/>
            </a:pPr>
            <a:r>
              <a:rPr lang="cs-CZ" sz="2000" dirty="0"/>
              <a:t>        mléka, kvašený nápoj z ječmene </a:t>
            </a:r>
          </a:p>
          <a:p>
            <a:pPr marL="0" indent="0">
              <a:buNone/>
            </a:pPr>
            <a:r>
              <a:rPr lang="cs-CZ" sz="2000" dirty="0"/>
              <a:t>    –  ovoce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400" b="1" dirty="0">
                <a:solidFill>
                  <a:srgbClr val="FF0000"/>
                </a:solidFill>
              </a:rPr>
              <a:t>Řemesla:</a:t>
            </a:r>
          </a:p>
          <a:p>
            <a:pPr marL="0" indent="0">
              <a:buNone/>
            </a:pPr>
            <a:r>
              <a:rPr lang="cs-CZ" sz="2000" dirty="0"/>
              <a:t>       –  hutnictví železa, kovářství   </a:t>
            </a:r>
          </a:p>
          <a:p>
            <a:pPr marL="0" indent="0">
              <a:buNone/>
            </a:pPr>
            <a:r>
              <a:rPr lang="cs-CZ" sz="2000" dirty="0"/>
              <a:t>       –  šperkařství (vliv provincií)</a:t>
            </a:r>
          </a:p>
          <a:p>
            <a:pPr marL="0" indent="0">
              <a:buNone/>
            </a:pPr>
            <a:r>
              <a:rPr lang="cs-CZ" sz="2000" dirty="0"/>
              <a:t>       –  tesařství, bednářství, stavba vozů,</a:t>
            </a:r>
          </a:p>
          <a:p>
            <a:pPr marL="0" indent="0">
              <a:buNone/>
            </a:pPr>
            <a:r>
              <a:rPr lang="cs-CZ" sz="2000" dirty="0"/>
              <a:t>            soustružnictví </a:t>
            </a:r>
          </a:p>
          <a:p>
            <a:pPr marL="0" indent="0">
              <a:buNone/>
            </a:pPr>
            <a:r>
              <a:rPr lang="cs-CZ" sz="2000" dirty="0"/>
              <a:t>       –  keramika:  podomácká výrob</a:t>
            </a:r>
          </a:p>
          <a:p>
            <a:pPr marL="0" indent="0">
              <a:buNone/>
            </a:pPr>
            <a:r>
              <a:rPr lang="cs-CZ" sz="2000" dirty="0"/>
              <a:t>                               hrnčířské dílny v ml. d. ř.</a:t>
            </a:r>
          </a:p>
          <a:p>
            <a:r>
              <a:rPr lang="cs-CZ" sz="2400" b="1" dirty="0">
                <a:solidFill>
                  <a:srgbClr val="FF0000"/>
                </a:solidFill>
              </a:rPr>
              <a:t>Obchod:</a:t>
            </a:r>
          </a:p>
          <a:p>
            <a:pPr marL="0" indent="0">
              <a:buNone/>
            </a:pPr>
            <a:r>
              <a:rPr lang="cs-CZ" sz="2000" dirty="0"/>
              <a:t>      – spotřební zboží z římských provincií </a:t>
            </a:r>
          </a:p>
          <a:p>
            <a:pPr marL="0" indent="0">
              <a:buNone/>
            </a:pPr>
            <a:r>
              <a:rPr lang="cs-CZ" sz="2000" dirty="0"/>
              <a:t>      –  římské mince (sami nerazili)</a:t>
            </a:r>
          </a:p>
        </p:txBody>
      </p:sp>
    </p:spTree>
    <p:extLst>
      <p:ext uri="{BB962C8B-B14F-4D97-AF65-F5344CB8AC3E}">
        <p14:creationId xmlns:p14="http://schemas.microsoft.com/office/powerpoint/2010/main" val="811684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797ED927-88D7-4CF8-A87F-39F9EB1A56A9}"/>
              </a:ext>
            </a:extLst>
          </p:cNvPr>
          <p:cNvSpPr txBox="1"/>
          <p:nvPr/>
        </p:nvSpPr>
        <p:spPr>
          <a:xfrm>
            <a:off x="268516" y="593442"/>
            <a:ext cx="782525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effectLst/>
                <a:ea typeface="Times New Roman" panose="02020603050405020304" pitchFamily="18" charset="0"/>
              </a:rPr>
              <a:t>Pohřebiště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–   jednotlivé hroby na pohřebištích </a:t>
            </a:r>
          </a:p>
          <a:p>
            <a:pPr marL="0" indent="0" algn="just">
              <a:buNone/>
            </a:pPr>
            <a:r>
              <a:rPr lang="cs-CZ" sz="2000" dirty="0">
                <a:effectLst/>
                <a:ea typeface="Times New Roman" panose="02020603050405020304" pitchFamily="18" charset="0"/>
              </a:rPr>
              <a:t>                       –   žárové:  popelnicové, jámové s milodary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          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  na kterých se pohřbívá i v dalších obdobích</a:t>
            </a:r>
          </a:p>
          <a:p>
            <a:pPr marL="0" indent="0" algn="just">
              <a:buNone/>
            </a:pPr>
            <a:r>
              <a:rPr lang="cs-CZ" sz="2000" dirty="0">
                <a:effectLst/>
                <a:ea typeface="Times New Roman" panose="02020603050405020304" pitchFamily="18" charset="0"/>
              </a:rPr>
              <a:t>                              </a:t>
            </a:r>
          </a:p>
          <a:p>
            <a:pPr marL="0" indent="0" algn="just">
              <a:buNone/>
            </a:pPr>
            <a:r>
              <a:rPr lang="cs-CZ" sz="2000" b="1" dirty="0">
                <a:effectLst/>
                <a:ea typeface="Times New Roman" panose="02020603050405020304" pitchFamily="18" charset="0"/>
              </a:rPr>
              <a:t>Hroby  –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 Mužské:  bojovnické:  chudé i bohaté, spony, hřebeny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                                                 k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opí, vzácně s meči 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                         Stehelčeves</a:t>
            </a:r>
            <a:endParaRPr lang="cs-CZ" sz="2000" dirty="0">
              <a:effectLst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 Ženské:  bohatá výbava </a:t>
            </a:r>
            <a:endParaRPr lang="cs-CZ" sz="2000" dirty="0"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2000" dirty="0">
                <a:effectLst/>
                <a:ea typeface="Times New Roman" panose="02020603050405020304" pitchFamily="18" charset="0"/>
              </a:rPr>
              <a:t>                                  západní část pohřebiště v Tišicích, Plaňany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EA82F1B-AD1D-45CE-B6B3-71CF2F084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23" y="3455764"/>
            <a:ext cx="3644520" cy="328614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61CFF05-9995-4C3A-B948-93CE113DD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250" y="3587621"/>
            <a:ext cx="2819400" cy="28194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74F17C3-A4F6-4085-826B-1B3ECD05D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2809" y="729466"/>
            <a:ext cx="8339191" cy="5843872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9C0533E5-0ED6-4514-A6B7-11589540E356}"/>
              </a:ext>
            </a:extLst>
          </p:cNvPr>
          <p:cNvSpPr txBox="1"/>
          <p:nvPr/>
        </p:nvSpPr>
        <p:spPr>
          <a:xfrm>
            <a:off x="9534418" y="4705564"/>
            <a:ext cx="1305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Stehelčeves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B70A55B1-41F3-4B66-9A83-D65CE33417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39094"/>
            <a:ext cx="10515600" cy="1325563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3200" b="1" dirty="0"/>
              <a:t> </a:t>
            </a:r>
            <a:r>
              <a:rPr lang="cs-CZ" altLang="cs-CZ" dirty="0"/>
              <a:t>                   </a:t>
            </a:r>
            <a:br>
              <a:rPr lang="cs-CZ" altLang="cs-CZ" dirty="0"/>
            </a:br>
            <a:r>
              <a:rPr lang="cs-CZ" altLang="cs-CZ" dirty="0"/>
              <a:t>                          </a:t>
            </a:r>
            <a:r>
              <a:rPr lang="cs-CZ" sz="36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Horizont </a:t>
            </a:r>
            <a:r>
              <a:rPr lang="cs-CZ" sz="36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Marobudovy</a:t>
            </a:r>
            <a:r>
              <a:rPr lang="cs-CZ" sz="36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říše</a:t>
            </a:r>
            <a:br>
              <a:rPr lang="cs-CZ" sz="36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</a:br>
            <a:r>
              <a:rPr lang="cs-CZ" sz="36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                                    </a:t>
            </a:r>
            <a:r>
              <a:rPr lang="cs-CZ" sz="27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B1:  10/8 př.n.l.  –  20/30</a:t>
            </a:r>
            <a:r>
              <a:rPr lang="cs-CZ" sz="2700" b="1" dirty="0">
                <a:solidFill>
                  <a:srgbClr val="FF0000"/>
                </a:solidFill>
                <a:ea typeface="Times New Roman" panose="02020603050405020304" pitchFamily="18" charset="0"/>
              </a:rPr>
              <a:t> n.l.</a:t>
            </a:r>
            <a:br>
              <a:rPr lang="cs-CZ" sz="2700" b="1" dirty="0">
                <a:solidFill>
                  <a:srgbClr val="FF0000"/>
                </a:solidFill>
                <a:ea typeface="Times New Roman" panose="02020603050405020304" pitchFamily="18" charset="0"/>
              </a:rPr>
            </a:br>
            <a:br>
              <a:rPr lang="cs-CZ" altLang="cs-CZ" sz="2700" b="1" dirty="0"/>
            </a:br>
            <a:endParaRPr lang="cs-CZ" altLang="cs-CZ" sz="2700" dirty="0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54BC53A1-A200-43D5-8F81-A807F73827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44530" y="1602769"/>
            <a:ext cx="11322122" cy="5255231"/>
          </a:xfrm>
        </p:spPr>
        <p:txBody>
          <a:bodyPr/>
          <a:lstStyle/>
          <a:p>
            <a:pPr algn="just"/>
            <a:r>
              <a:rPr lang="cs-CZ" sz="1800" b="1" dirty="0">
                <a:effectLst/>
                <a:ea typeface="Times New Roman" panose="02020603050405020304" pitchFamily="18" charset="0"/>
              </a:rPr>
              <a:t>Publius </a:t>
            </a:r>
            <a:r>
              <a:rPr lang="cs-CZ" sz="1800" b="1" dirty="0" err="1">
                <a:effectLst/>
                <a:ea typeface="Times New Roman" panose="02020603050405020304" pitchFamily="18" charset="0"/>
              </a:rPr>
              <a:t>Cornelius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effectLst/>
                <a:ea typeface="Times New Roman" panose="02020603050405020304" pitchFamily="18" charset="0"/>
              </a:rPr>
              <a:t>Tacitus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 (55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–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117 n. l.)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–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  Germania:  </a:t>
            </a:r>
            <a:r>
              <a:rPr lang="cs-CZ" sz="1800" u="sng" dirty="0">
                <a:effectLst/>
                <a:ea typeface="Times New Roman" panose="02020603050405020304" pitchFamily="18" charset="0"/>
              </a:rPr>
              <a:t>De </a:t>
            </a:r>
            <a:r>
              <a:rPr lang="cs-CZ" sz="1800" u="sng" dirty="0" err="1">
                <a:effectLst/>
                <a:ea typeface="Times New Roman" panose="02020603050405020304" pitchFamily="18" charset="0"/>
              </a:rPr>
              <a:t>origine</a:t>
            </a:r>
            <a:r>
              <a:rPr lang="cs-CZ" sz="1800" u="sng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u="sng" dirty="0" err="1">
                <a:effectLst/>
                <a:ea typeface="Times New Roman" panose="02020603050405020304" pitchFamily="18" charset="0"/>
              </a:rPr>
              <a:t>situ</a:t>
            </a:r>
            <a:r>
              <a:rPr lang="cs-CZ" sz="1800" u="sng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u="sng" dirty="0" err="1">
                <a:effectLst/>
                <a:ea typeface="Times New Roman" panose="02020603050405020304" pitchFamily="18" charset="0"/>
              </a:rPr>
              <a:t>ac</a:t>
            </a:r>
            <a:r>
              <a:rPr lang="cs-CZ" sz="1800" u="sng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u="sng" dirty="0" err="1">
                <a:effectLst/>
                <a:ea typeface="Times New Roman" panose="02020603050405020304" pitchFamily="18" charset="0"/>
              </a:rPr>
              <a:t>moribus</a:t>
            </a:r>
            <a:r>
              <a:rPr lang="cs-CZ" sz="1800" u="sng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u="sng" dirty="0" err="1">
                <a:effectLst/>
                <a:ea typeface="Times New Roman" panose="02020603050405020304" pitchFamily="18" charset="0"/>
              </a:rPr>
              <a:t>populis</a:t>
            </a:r>
            <a:r>
              <a:rPr lang="cs-CZ" sz="1800" u="sng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u="sng" dirty="0" err="1">
                <a:effectLst/>
                <a:ea typeface="Times New Roman" panose="02020603050405020304" pitchFamily="18" charset="0"/>
              </a:rPr>
              <a:t>Germanorum</a:t>
            </a: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1800" dirty="0">
                <a:ea typeface="Times New Roman" panose="02020603050405020304" pitchFamily="18" charset="0"/>
              </a:rPr>
              <a:t>                                                         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             –  informuje o životě Germánů, jejich kmenech a Marobudovi</a:t>
            </a:r>
          </a:p>
          <a:p>
            <a:pPr marL="0" indent="0" algn="just">
              <a:buNone/>
            </a:pP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cs-CZ" sz="1800" b="1" dirty="0">
                <a:effectLst/>
                <a:ea typeface="Times New Roman" panose="02020603050405020304" pitchFamily="18" charset="0"/>
              </a:rPr>
              <a:t>Claudius Ptolemaios  (90-160 n. l.)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–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  </a:t>
            </a:r>
            <a:r>
              <a:rPr lang="cs-CZ" sz="1800" b="1" dirty="0" err="1">
                <a:effectLst/>
                <a:ea typeface="Times New Roman" panose="02020603050405020304" pitchFamily="18" charset="0"/>
              </a:rPr>
              <a:t>Geografiké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effectLst/>
                <a:ea typeface="Times New Roman" panose="02020603050405020304" pitchFamily="18" charset="0"/>
              </a:rPr>
              <a:t>hyfegésis</a:t>
            </a:r>
            <a:r>
              <a:rPr lang="cs-CZ" sz="1800" b="1" dirty="0">
                <a:ea typeface="Times New Roman" panose="02020603050405020304" pitchFamily="18" charset="0"/>
              </a:rPr>
              <a:t>: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spis alexandrijského geografa líčí poměry v Germánii</a:t>
            </a:r>
          </a:p>
          <a:p>
            <a:pPr marL="0" indent="0" algn="just">
              <a:buNone/>
            </a:pPr>
            <a:r>
              <a:rPr lang="cs-CZ" sz="1800" dirty="0">
                <a:ea typeface="Times New Roman" panose="02020603050405020304" pitchFamily="18" charset="0"/>
              </a:rPr>
              <a:t>                              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   –  mapa s lokalizací jednotlivých kmenů</a:t>
            </a:r>
          </a:p>
          <a:p>
            <a:pPr marL="0" indent="0" algn="just">
              <a:buNone/>
            </a:pP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cs-CZ" sz="1800" b="1" i="0" u="none" strike="noStrike" dirty="0">
                <a:effectLst/>
              </a:rPr>
              <a:t>Tabula </a:t>
            </a:r>
            <a:r>
              <a:rPr lang="cs-CZ" sz="1800" b="1" i="0" u="none" strike="noStrike" dirty="0" err="1">
                <a:effectLst/>
              </a:rPr>
              <a:t>Peutengeriana</a:t>
            </a:r>
            <a:r>
              <a:rPr lang="cs-CZ" sz="1800" b="1" i="0" u="none" strike="noStrike" dirty="0">
                <a:effectLst/>
              </a:rPr>
              <a:t>  </a:t>
            </a:r>
            <a:r>
              <a:rPr lang="cs-CZ" sz="1800" b="0" i="0" u="none" strike="noStrike" dirty="0">
                <a:effectLst/>
              </a:rPr>
              <a:t>–  mapa Konráda </a:t>
            </a:r>
            <a:r>
              <a:rPr lang="cs-CZ" sz="1800" b="0" i="0" u="none" strike="noStrike" dirty="0" err="1">
                <a:effectLst/>
              </a:rPr>
              <a:t>Poutingera</a:t>
            </a:r>
            <a:r>
              <a:rPr lang="cs-CZ" sz="1800" b="0" i="0" u="none" strike="noStrike" dirty="0">
                <a:effectLst/>
              </a:rPr>
              <a:t> z </a:t>
            </a:r>
            <a:r>
              <a:rPr lang="cs-CZ" sz="1800" b="0" i="0" u="none" strike="noStrike" dirty="0" err="1">
                <a:effectLst/>
              </a:rPr>
              <a:t>Augsburku</a:t>
            </a:r>
            <a:r>
              <a:rPr lang="cs-CZ" sz="1800" b="0" i="0" u="none" strike="noStrike" dirty="0">
                <a:effectLst/>
              </a:rPr>
              <a:t> (1465</a:t>
            </a:r>
            <a:r>
              <a:rPr lang="cs-CZ" sz="1800" b="1" i="1" u="none" strike="noStrike" dirty="0">
                <a:effectLst/>
              </a:rPr>
              <a:t>–</a:t>
            </a:r>
            <a:r>
              <a:rPr lang="cs-CZ" sz="1800" b="0" i="0" u="none" strike="noStrike" dirty="0">
                <a:effectLst/>
              </a:rPr>
              <a:t>1547) </a:t>
            </a:r>
            <a:endParaRPr lang="cs-CZ" sz="1800" b="1" i="1" u="sng" dirty="0">
              <a:effectLst/>
            </a:endParaRPr>
          </a:p>
          <a:p>
            <a:pPr marL="0" indent="0" algn="just">
              <a:buNone/>
            </a:pPr>
            <a:r>
              <a:rPr lang="cs-CZ" sz="1800" dirty="0">
                <a:ea typeface="Times New Roman" panose="02020603050405020304" pitchFamily="18" charset="0"/>
              </a:rPr>
              <a:t>             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–  kopie antické cestovní mapy římského vojevůdce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Agrippy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(62–12)</a:t>
            </a:r>
          </a:p>
          <a:p>
            <a:pPr marL="0" indent="0" algn="just">
              <a:buNone/>
            </a:pP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cs-CZ" sz="1800" b="1" i="0" u="none" strike="noStrike" dirty="0">
                <a:effectLst/>
              </a:rPr>
              <a:t>Valerius </a:t>
            </a:r>
            <a:r>
              <a:rPr lang="cs-CZ" sz="1800" b="1" i="0" u="none" strike="noStrike" dirty="0" err="1">
                <a:effectLst/>
              </a:rPr>
              <a:t>Paterculus</a:t>
            </a:r>
            <a:r>
              <a:rPr lang="cs-CZ" sz="1800" b="1" i="0" u="none" strike="noStrike" dirty="0">
                <a:effectLst/>
              </a:rPr>
              <a:t>   </a:t>
            </a:r>
            <a:r>
              <a:rPr lang="cs-CZ" sz="1800" i="0" u="none" strike="noStrike" dirty="0">
                <a:effectLst/>
              </a:rPr>
              <a:t>– </a:t>
            </a:r>
            <a:r>
              <a:rPr lang="cs-CZ" sz="1800" b="1" i="0" u="none" strike="noStrike" dirty="0">
                <a:effectLst/>
              </a:rPr>
              <a:t> </a:t>
            </a:r>
            <a:r>
              <a:rPr lang="cs-CZ" sz="1800" b="1" i="0" u="none" strike="noStrike" dirty="0" err="1">
                <a:effectLst/>
              </a:rPr>
              <a:t>Historia</a:t>
            </a:r>
            <a:r>
              <a:rPr lang="cs-CZ" sz="1800" b="0" i="0" u="none" strike="noStrike" dirty="0">
                <a:effectLst/>
              </a:rPr>
              <a:t>:  podrobné informace o Marobudovi</a:t>
            </a:r>
            <a:endParaRPr lang="cs-CZ" sz="1800" b="1" i="1" u="sng" dirty="0">
              <a:effectLst/>
            </a:endParaRP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          –   sloužil v legiích v Porýní a Podunají za vlády Augusta a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Tibéria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</a:p>
          <a:p>
            <a:pPr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     –   jako legát se účastnil vojenského tažení proti Marobudovi</a:t>
            </a:r>
          </a:p>
          <a:p>
            <a:pPr marL="0" indent="0" algn="just">
              <a:buNone/>
            </a:pPr>
            <a:r>
              <a:rPr lang="cs-CZ" sz="1800" dirty="0">
                <a:ea typeface="Times New Roman" panose="02020603050405020304" pitchFamily="18" charset="0"/>
              </a:rPr>
              <a:t>            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–   jeho zprávy jsou pokládány za věrohodné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>
            <a:extLst>
              <a:ext uri="{FF2B5EF4-FFF2-40B4-BE49-F238E27FC236}">
                <a16:creationId xmlns:a16="http://schemas.microsoft.com/office/drawing/2014/main" id="{2C62EF45-915A-4E70-9431-E841C1217A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4255" y="852755"/>
            <a:ext cx="11537880" cy="6005244"/>
          </a:xfrm>
        </p:spPr>
        <p:txBody>
          <a:bodyPr>
            <a:normAutofit/>
          </a:bodyPr>
          <a:lstStyle/>
          <a:p>
            <a:pPr marL="228600" algn="just"/>
            <a:r>
              <a:rPr lang="cs-CZ" sz="1800" b="1" dirty="0">
                <a:effectLst/>
                <a:ea typeface="Times New Roman" panose="02020603050405020304" pitchFamily="18" charset="0"/>
              </a:rPr>
              <a:t>Marobud   –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 vychován jako rukojmí v Římě, kde získal vzdělání a výchovu:  považován za přítele římského lidu  </a:t>
            </a:r>
          </a:p>
          <a:p>
            <a:pPr marL="0" indent="0" algn="just">
              <a:buNone/>
            </a:pPr>
            <a:r>
              <a:rPr lang="cs-CZ" sz="1800" b="1" dirty="0">
                <a:ea typeface="Times New Roman" panose="02020603050405020304" pitchFamily="18" charset="0"/>
              </a:rPr>
              <a:t>                    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–   sjednotil Markomany a Kvády, k nimž se připojili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Semnoni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Hermunduři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, 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Lugiové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Marsingové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aj. </a:t>
            </a:r>
          </a:p>
          <a:p>
            <a:pPr marL="0" indent="0" algn="just">
              <a:buNone/>
            </a:pPr>
            <a:r>
              <a:rPr lang="cs-CZ" sz="1800" dirty="0">
                <a:ea typeface="Times New Roman" panose="02020603050405020304" pitchFamily="18" charset="0"/>
              </a:rPr>
              <a:t>                        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–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 na území Čech založil 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„říši“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nebezpečnou Římu </a:t>
            </a:r>
          </a:p>
          <a:p>
            <a:pPr marL="0" indent="0" algn="just">
              <a:buNone/>
            </a:pPr>
            <a:r>
              <a:rPr lang="cs-CZ" sz="1800" dirty="0">
                <a:ea typeface="Times New Roman" panose="02020603050405020304" pitchFamily="18" charset="0"/>
              </a:rPr>
              <a:t>                   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–   ústředí kladeno do Čech</a:t>
            </a:r>
            <a:r>
              <a:rPr lang="cs-CZ" sz="1800" dirty="0"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endParaRPr lang="cs-CZ" sz="1800" dirty="0">
              <a:effectLst/>
              <a:ea typeface="Times New Roman" panose="02020603050405020304" pitchFamily="18" charset="0"/>
            </a:endParaRPr>
          </a:p>
          <a:p>
            <a:r>
              <a:rPr lang="cs-CZ" sz="1800" b="1" dirty="0">
                <a:effectLst/>
                <a:ea typeface="Times New Roman" panose="02020603050405020304" pitchFamily="18" charset="0"/>
              </a:rPr>
              <a:t>  9 př. n. l.  – </a:t>
            </a:r>
            <a:r>
              <a:rPr lang="cs-CZ" sz="1800" b="1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římská vojska poprvé překročila Rýn:  Římané zaútočili na Markomany a zatlačili je za Rýn </a:t>
            </a:r>
          </a:p>
          <a:p>
            <a:pPr marL="0" indent="0"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–  ti pod vedením Marobuda ustoupili a zaujali území, dříve obývané českými Bóji </a:t>
            </a:r>
          </a:p>
          <a:p>
            <a:pPr marL="0" indent="0">
              <a:buNone/>
            </a:pP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cs-CZ" sz="1800" b="1" dirty="0">
                <a:effectLst/>
                <a:ea typeface="Times New Roman" panose="02020603050405020304" pitchFamily="18" charset="0"/>
              </a:rPr>
              <a:t> 6 př. n. l.  – </a:t>
            </a:r>
            <a:r>
              <a:rPr lang="cs-CZ" sz="1800" b="1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Římané podruhé překročili Rýn: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–   2 výpravy:   1.  z Porýní  – Mohuč a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Markbreit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(140 km od Mohuče; voj. tábor)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                 2.  z 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Carnunta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–  podle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Patercula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(zbudováno až za Claudia) </a:t>
            </a:r>
          </a:p>
          <a:p>
            <a:pPr marL="0" indent="0" algn="just">
              <a:buNone/>
            </a:pP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1800" dirty="0">
                <a:ea typeface="Times New Roman" panose="02020603050405020304" pitchFamily="18" charset="0"/>
              </a:rPr>
              <a:t>                  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–  ke střetu nedošlo kvůli vzpouře v Dalmácii a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Pannonii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, a proto se nakonec stáhli zpět 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–  Marobud toho ovšem nevyužil a vojensky proti říši nezakročil </a:t>
            </a:r>
          </a:p>
          <a:p>
            <a:pPr eaLnBrk="1" hangingPunct="1">
              <a:lnSpc>
                <a:spcPct val="80000"/>
              </a:lnSpc>
            </a:pP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>
            <a:extLst>
              <a:ext uri="{FF2B5EF4-FFF2-40B4-BE49-F238E27FC236}">
                <a16:creationId xmlns:a16="http://schemas.microsoft.com/office/drawing/2014/main" id="{370C719A-1A06-4592-90B9-7D8E0AD7D6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435" y="554804"/>
            <a:ext cx="11568700" cy="6303196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cs-CZ" sz="2000" b="1" dirty="0">
                <a:effectLst/>
                <a:ea typeface="Times New Roman" panose="02020603050405020304" pitchFamily="18" charset="0"/>
              </a:rPr>
              <a:t>   9 n. l. .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 </a:t>
            </a:r>
            <a:r>
              <a:rPr lang="cs-CZ" sz="2000" dirty="0" err="1">
                <a:effectLst/>
                <a:ea typeface="Times New Roman" panose="02020603050405020304" pitchFamily="18" charset="0"/>
              </a:rPr>
              <a:t>cheruský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král </a:t>
            </a:r>
            <a:r>
              <a:rPr lang="cs-CZ" sz="2000" dirty="0" err="1">
                <a:effectLst/>
                <a:ea typeface="Times New Roman" panose="02020603050405020304" pitchFamily="18" charset="0"/>
              </a:rPr>
              <a:t>Armínius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porazil 3 římské legie Q. </a:t>
            </a:r>
            <a:r>
              <a:rPr lang="cs-CZ" sz="2000" dirty="0" err="1">
                <a:effectLst/>
                <a:ea typeface="Times New Roman" panose="02020603050405020304" pitchFamily="18" charset="0"/>
              </a:rPr>
              <a:t>Varra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v </a:t>
            </a:r>
            <a:r>
              <a:rPr lang="cs-CZ" sz="2000" dirty="0" err="1">
                <a:effectLst/>
                <a:ea typeface="Times New Roman" panose="02020603050405020304" pitchFamily="18" charset="0"/>
              </a:rPr>
              <a:t>Teutoburském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lese 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         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 Marobud se k němu nepřipojil:  proto se od něj odvrátili spojenci  (</a:t>
            </a:r>
            <a:r>
              <a:rPr lang="cs-CZ" sz="2000" dirty="0" err="1">
                <a:effectLst/>
                <a:ea typeface="Times New Roman" panose="02020603050405020304" pitchFamily="18" charset="0"/>
              </a:rPr>
              <a:t>Semnoni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a Langobardi) 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         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 Marobud ustoupil, ale bylo proti němu zosnováno povstání, pročež byl vyhnán </a:t>
            </a:r>
            <a:r>
              <a:rPr lang="cs-CZ" sz="2000" dirty="0" err="1">
                <a:effectLst/>
                <a:ea typeface="Times New Roman" panose="02020603050405020304" pitchFamily="18" charset="0"/>
              </a:rPr>
              <a:t>Katvaldem</a:t>
            </a:r>
            <a:r>
              <a:rPr lang="cs-CZ" sz="2000" dirty="0">
                <a:ea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             –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uchýlil se do Říma:   internován v </a:t>
            </a:r>
            <a:r>
              <a:rPr lang="cs-CZ" sz="2000" dirty="0" err="1">
                <a:effectLst/>
                <a:ea typeface="Times New Roman" panose="02020603050405020304" pitchFamily="18" charset="0"/>
              </a:rPr>
              <a:t>Raveně</a:t>
            </a:r>
            <a:endParaRPr lang="cs-CZ" sz="2000" dirty="0">
              <a:effectLst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cs-CZ" sz="2000" b="1" dirty="0">
              <a:ea typeface="Times New Roman" panose="02020603050405020304" pitchFamily="18" charset="0"/>
            </a:endParaRPr>
          </a:p>
          <a:p>
            <a:pPr algn="just"/>
            <a:r>
              <a:rPr lang="cs-CZ" sz="1800" b="1" dirty="0">
                <a:effectLst/>
                <a:ea typeface="Times New Roman" panose="02020603050405020304" pitchFamily="18" charset="0"/>
              </a:rPr>
              <a:t>21 n. l.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–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Katvalda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vyhnal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Vibilius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, který nakonec utekl do Říma:  internován ve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Foru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Iulii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(v jižní Galii)</a:t>
            </a:r>
          </a:p>
          <a:p>
            <a:pPr algn="just"/>
            <a:endParaRPr lang="cs-CZ" sz="1800" dirty="0">
              <a:ea typeface="Times New Roman" panose="02020603050405020304" pitchFamily="18" charset="0"/>
            </a:endParaRPr>
          </a:p>
          <a:p>
            <a:pPr algn="just"/>
            <a:r>
              <a:rPr lang="cs-CZ" sz="1800" b="1" dirty="0" err="1">
                <a:effectLst/>
                <a:ea typeface="Times New Roman" panose="02020603050405020304" pitchFamily="18" charset="0"/>
              </a:rPr>
              <a:t>Drusus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–  římský princ odvedl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Marobudovy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a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Katvaldovy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družiny do středního Podunají, kde jim přidělil území a králem ustanovil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Vania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:</a:t>
            </a:r>
          </a:p>
          <a:p>
            <a:pPr marL="228600" algn="just"/>
            <a:r>
              <a:rPr lang="cs-CZ" sz="2100" b="1" dirty="0" err="1">
                <a:effectLst/>
                <a:ea typeface="Times New Roman" panose="02020603050405020304" pitchFamily="18" charset="0"/>
              </a:rPr>
              <a:t>Vaniovo</a:t>
            </a:r>
            <a:r>
              <a:rPr lang="cs-CZ" sz="2100" b="1" dirty="0">
                <a:effectLst/>
                <a:ea typeface="Times New Roman" panose="02020603050405020304" pitchFamily="18" charset="0"/>
              </a:rPr>
              <a:t> království</a:t>
            </a:r>
            <a:r>
              <a:rPr lang="cs-CZ" sz="2100" dirty="0">
                <a:effectLst/>
                <a:ea typeface="Times New Roman" panose="02020603050405020304" pitchFamily="18" charset="0"/>
              </a:rPr>
              <a:t>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–   spojenectví mělo zabránit pronikání Germánů do provincií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                      –   50 n. l.:  pád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Vania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, místo něj dosazeni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Vangius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a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Sidus</a:t>
            </a: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cs-CZ" sz="20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cs-CZ" sz="2000" dirty="0">
                <a:effectLst/>
                <a:ea typeface="Times New Roman" panose="02020603050405020304" pitchFamily="18" charset="0"/>
              </a:rPr>
              <a:t>  </a:t>
            </a:r>
            <a:r>
              <a:rPr lang="cs-CZ" sz="2000" b="1" dirty="0">
                <a:effectLst/>
                <a:ea typeface="Times New Roman" panose="02020603050405020304" pitchFamily="18" charset="0"/>
              </a:rPr>
              <a:t>Archeologické prameny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 –  předměty cizího původu:</a:t>
            </a:r>
          </a:p>
          <a:p>
            <a:pPr algn="just"/>
            <a:endParaRPr lang="cs-CZ" sz="2000" dirty="0">
              <a:effectLst/>
              <a:ea typeface="Times New Roman" panose="02020603050405020304" pitchFamily="18" charset="0"/>
            </a:endParaRPr>
          </a:p>
          <a:p>
            <a:pPr marL="0" lvl="0" indent="0" algn="just">
              <a:buNone/>
              <a:tabLst>
                <a:tab pos="685800" algn="l"/>
              </a:tabLst>
            </a:pPr>
            <a:r>
              <a:rPr lang="cs-CZ" sz="2000" b="1" dirty="0">
                <a:effectLst/>
                <a:ea typeface="Times New Roman" panose="02020603050405020304" pitchFamily="18" charset="0"/>
              </a:rPr>
              <a:t>                                                      1.  římské provenience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:   a)  bronzové nádoby:  původ v </a:t>
            </a:r>
            <a:r>
              <a:rPr lang="cs-CZ" sz="2000" dirty="0" err="1">
                <a:effectLst/>
                <a:ea typeface="Times New Roman" panose="02020603050405020304" pitchFamily="18" charset="0"/>
              </a:rPr>
              <a:t>Kampánii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a severní Itálii</a:t>
            </a:r>
          </a:p>
          <a:p>
            <a:pPr indent="0" algn="just">
              <a:buNone/>
            </a:pPr>
            <a:r>
              <a:rPr lang="cs-CZ" sz="2000" dirty="0">
                <a:effectLst/>
                <a:ea typeface="Times New Roman" panose="02020603050405020304" pitchFamily="18" charset="0"/>
              </a:rPr>
              <a:t>                                                                                               b)  terakoty: jižní Itálie (plastika ženy z Třebestovic)  </a:t>
            </a:r>
          </a:p>
          <a:p>
            <a:pPr indent="0" algn="just">
              <a:buNone/>
            </a:pPr>
            <a:endParaRPr lang="cs-CZ" sz="2000" dirty="0">
              <a:effectLst/>
              <a:ea typeface="Times New Roman" panose="02020603050405020304" pitchFamily="18" charset="0"/>
            </a:endParaRPr>
          </a:p>
          <a:p>
            <a:pPr marL="0" lvl="0" indent="0" algn="just">
              <a:buNone/>
              <a:tabLst>
                <a:tab pos="685800" algn="l"/>
              </a:tabLst>
            </a:pPr>
            <a:r>
              <a:rPr lang="cs-CZ" sz="2000" b="1" dirty="0">
                <a:effectLst/>
                <a:ea typeface="Times New Roman" panose="02020603050405020304" pitchFamily="18" charset="0"/>
              </a:rPr>
              <a:t>                                                     2.  provincionálního původu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:  a)  importy z  Galie a Porýní:  spony</a:t>
            </a:r>
          </a:p>
          <a:p>
            <a:pPr indent="0" algn="just">
              <a:buNone/>
            </a:pPr>
            <a:r>
              <a:rPr lang="cs-CZ" sz="2000" dirty="0">
                <a:effectLst/>
                <a:ea typeface="Times New Roman" panose="02020603050405020304" pitchFamily="18" charset="0"/>
              </a:rPr>
              <a:t>                                                                                                       b)  východní importy z Podunají:  pásové garnitury</a:t>
            </a:r>
          </a:p>
          <a:p>
            <a:pPr marL="457200" algn="just"/>
            <a:r>
              <a:rPr lang="cs-CZ" sz="2000" dirty="0">
                <a:effectLst/>
                <a:ea typeface="Times New Roman" panose="02020603050405020304" pitchFamily="18" charset="0"/>
              </a:rPr>
              <a:t>                                     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</a:t>
            </a:r>
          </a:p>
          <a:p>
            <a:pPr marL="0" indent="0" algn="just">
              <a:buNone/>
            </a:pPr>
            <a:endParaRPr lang="cs-CZ" altLang="cs-CZ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D9B8DA-A028-40F0-BAA6-65E179D2F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30" y="477018"/>
            <a:ext cx="11647470" cy="6107988"/>
          </a:xfrm>
        </p:spPr>
        <p:txBody>
          <a:bodyPr>
            <a:norm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Římské výboje   </a:t>
            </a:r>
            <a:r>
              <a:rPr lang="cs-CZ" sz="1800" dirty="0"/>
              <a:t>–   k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onec 2. stol. př. n. l.: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180 až 190:  římské impérium si podrobilo celou severní Itálii </a:t>
            </a:r>
          </a:p>
          <a:p>
            <a:pPr marL="0" indent="0">
              <a:buNone/>
            </a:pPr>
            <a:r>
              <a:rPr lang="cs-CZ" sz="1800" dirty="0">
                <a:ea typeface="Times New Roman" panose="02020603050405020304" pitchFamily="18" charset="0"/>
              </a:rPr>
              <a:t>                                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–   </a:t>
            </a:r>
            <a:r>
              <a:rPr lang="cs-CZ" sz="1800" dirty="0"/>
              <a:t>58 až 50:  </a:t>
            </a:r>
            <a:r>
              <a:rPr lang="cs-CZ" sz="1800" b="1" dirty="0"/>
              <a:t>G. J. Caesar </a:t>
            </a:r>
            <a:r>
              <a:rPr lang="cs-CZ" sz="1800" dirty="0"/>
              <a:t>(† 44 př.n.l.) expanze do Hispánie, Galie a Británie </a:t>
            </a: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b="1" dirty="0">
                <a:effectLst/>
                <a:ea typeface="Times New Roman" panose="02020603050405020304" pitchFamily="18" charset="0"/>
              </a:rPr>
              <a:t>                                          </a:t>
            </a:r>
            <a:r>
              <a:rPr lang="cs-CZ" sz="1800" b="1" dirty="0" err="1">
                <a:effectLst/>
                <a:ea typeface="Times New Roman" panose="02020603050405020304" pitchFamily="18" charset="0"/>
              </a:rPr>
              <a:t>Barbarikum</a:t>
            </a:r>
            <a:r>
              <a:rPr lang="cs-CZ" sz="1800" b="1" dirty="0">
                <a:ea typeface="Times New Roman" panose="02020603050405020304" pitchFamily="18" charset="0"/>
              </a:rPr>
              <a:t>:</a:t>
            </a:r>
            <a:r>
              <a:rPr lang="cs-CZ" sz="1800" dirty="0">
                <a:ea typeface="Times New Roman" panose="02020603050405020304" pitchFamily="18" charset="0"/>
              </a:rPr>
              <a:t>  </a:t>
            </a:r>
            <a:r>
              <a:rPr lang="cs-CZ" sz="1800" dirty="0"/>
              <a:t> neobsazené území na sever a východ od římské hranice (Rýn – Dunaj)</a:t>
            </a:r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281B8AF-0814-47DF-9828-D4C7AC09D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964" y="1721326"/>
            <a:ext cx="5285945" cy="498861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D0C0A82-FF22-42E9-8A8C-F31D1ED83F85}"/>
              </a:ext>
            </a:extLst>
          </p:cNvPr>
          <p:cNvSpPr txBox="1"/>
          <p:nvPr/>
        </p:nvSpPr>
        <p:spPr>
          <a:xfrm>
            <a:off x="5928189" y="6340606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wikipedia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3F8C451-14EF-419E-93C1-B8BB8061F9CD}"/>
              </a:ext>
            </a:extLst>
          </p:cNvPr>
          <p:cNvSpPr txBox="1"/>
          <p:nvPr/>
        </p:nvSpPr>
        <p:spPr>
          <a:xfrm>
            <a:off x="796576" y="2099851"/>
            <a:ext cx="261507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Hadriánův val:  </a:t>
            </a:r>
            <a:r>
              <a:rPr lang="cs-CZ" dirty="0"/>
              <a:t>d. 117 km</a:t>
            </a:r>
            <a:endParaRPr lang="cs-CZ" b="1" dirty="0"/>
          </a:p>
          <a:p>
            <a:r>
              <a:rPr lang="cs-CZ" dirty="0"/>
              <a:t>112-127 n. l.:  </a:t>
            </a:r>
            <a:r>
              <a:rPr lang="cs-CZ" dirty="0" err="1"/>
              <a:t>sev</a:t>
            </a:r>
            <a:r>
              <a:rPr lang="cs-CZ" dirty="0"/>
              <a:t>. Anglie</a:t>
            </a:r>
          </a:p>
          <a:p>
            <a:r>
              <a:rPr lang="cs-CZ" dirty="0"/>
              <a:t>2 valy: v. 5-6 m, š. 2 m</a:t>
            </a:r>
          </a:p>
          <a:p>
            <a:r>
              <a:rPr lang="cs-CZ" dirty="0"/>
              <a:t>příkop 8-12 m</a:t>
            </a:r>
          </a:p>
          <a:p>
            <a:endParaRPr lang="cs-CZ" dirty="0"/>
          </a:p>
          <a:p>
            <a:endParaRPr lang="cs-CZ" dirty="0"/>
          </a:p>
          <a:p>
            <a:r>
              <a:rPr lang="cs-CZ" b="1" dirty="0" err="1"/>
              <a:t>Antoninův</a:t>
            </a:r>
            <a:r>
              <a:rPr lang="cs-CZ" b="1" dirty="0"/>
              <a:t> val: </a:t>
            </a:r>
            <a:r>
              <a:rPr lang="cs-CZ" dirty="0"/>
              <a:t>d. 59 km </a:t>
            </a:r>
            <a:endParaRPr lang="cs-CZ" b="1" dirty="0"/>
          </a:p>
          <a:p>
            <a:r>
              <a:rPr lang="cs-CZ" dirty="0"/>
              <a:t>od 142 n. l.:  Skotsko </a:t>
            </a:r>
          </a:p>
          <a:p>
            <a:r>
              <a:rPr lang="cs-CZ" dirty="0"/>
              <a:t>v. 2 m, š. 3 m</a:t>
            </a:r>
          </a:p>
          <a:p>
            <a:r>
              <a:rPr lang="cs-CZ" dirty="0"/>
              <a:t>příkop 12 m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161F84D-3138-4AC7-B88B-2A765A1C0A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697" y="1727006"/>
            <a:ext cx="2405341" cy="180400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83907D8-AF90-4E55-A142-FBD8790341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697" y="3633753"/>
            <a:ext cx="2405341" cy="180400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47428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>
            <a:extLst>
              <a:ext uri="{FF2B5EF4-FFF2-40B4-BE49-F238E27FC236}">
                <a16:creationId xmlns:a16="http://schemas.microsoft.com/office/drawing/2014/main" id="{72435E10-9821-4639-AEB0-D7C58DC073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49322" y="636998"/>
            <a:ext cx="11928296" cy="6221002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po zániku </a:t>
            </a:r>
            <a:r>
              <a:rPr lang="cs-CZ" sz="1800" b="1" dirty="0" err="1">
                <a:effectLst/>
                <a:ea typeface="Times New Roman" panose="02020603050405020304" pitchFamily="18" charset="0"/>
              </a:rPr>
              <a:t>Marobudovy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 říše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 –   část obyvatel odchází do Podunají (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záp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. Slovensko)</a:t>
            </a:r>
          </a:p>
          <a:p>
            <a:pPr marL="0" indent="0" algn="just">
              <a:buNone/>
            </a:pP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ritus: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 a)  žárový  (hroby z Kostomlat n. Labem, Stehelčevsi)</a:t>
            </a:r>
          </a:p>
          <a:p>
            <a:pPr marL="0" indent="0" algn="just">
              <a:buNone/>
            </a:pPr>
            <a:r>
              <a:rPr lang="cs-CZ" sz="1800" dirty="0">
                <a:ea typeface="Times New Roman" panose="02020603050405020304" pitchFamily="18" charset="0"/>
              </a:rPr>
              <a:t>    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        b)  kostrový  (Praha-Bubeneč, Kutná Hora)</a:t>
            </a:r>
          </a:p>
          <a:p>
            <a:pPr marL="0" indent="0" algn="just">
              <a:buNone/>
            </a:pP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2. pol. 1. stol.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–  osídlení řídne a oslabuje se obchodní výměna s římskými provinciemi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–  žárové hroby jsou jednoduše vybaveny a vzácně se objeví bohaté:</a:t>
            </a:r>
          </a:p>
          <a:p>
            <a:pPr marL="0" indent="0">
              <a:buNone/>
            </a:pPr>
            <a:r>
              <a:rPr lang="cs-CZ" sz="1800" dirty="0">
                <a:ea typeface="Times New Roman" panose="02020603050405020304" pitchFamily="18" charset="0"/>
              </a:rPr>
              <a:t>                                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Řepov:  v hrobě bronzová pánev, naběračka a cedník, mísa</a:t>
            </a:r>
          </a:p>
          <a:p>
            <a:pPr marL="0" indent="0">
              <a:buNone/>
            </a:pPr>
            <a:endParaRPr lang="cs-CZ" altLang="cs-CZ" sz="1800" dirty="0"/>
          </a:p>
          <a:p>
            <a:r>
              <a:rPr lang="cs-CZ" altLang="cs-CZ" sz="1800" b="1" dirty="0"/>
              <a:t>  1. pol. 2. stol.  </a:t>
            </a:r>
            <a:r>
              <a:rPr lang="cs-CZ" altLang="cs-CZ" sz="1800" dirty="0"/>
              <a:t>–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oživení římského importu:  vědra, naběračky, skládací trojnožky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–   objevují se opět bohaté hroby (Dušníky:  zlatý meč a prsten, Lovosice)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–   importy:  keramika:  tzv. panonská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červeněmalovaná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: džbány, amfory,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terra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sigilata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                                –   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Čechy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:  pokračují velká žárová pohřebiště:  Třebusice, Dobřichov-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Pičhora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–  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 Morava: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odlišný vývoj:   a)  zprostředkování provincionálních impulzů k severu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                                                b)   průnik barbarských prvků do provincií:  z Pomoří </a:t>
            </a:r>
            <a:endParaRPr lang="cs-CZ" sz="1800" dirty="0"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</a:t>
            </a:r>
            <a:endParaRPr lang="cs-CZ" altLang="cs-CZ" sz="1800" dirty="0"/>
          </a:p>
        </p:txBody>
      </p:sp>
      <p:pic>
        <p:nvPicPr>
          <p:cNvPr id="5" name="Obrázek 4" descr="Obsah obrázku keramické nádobí, hliněné nádobí, nádobí&#10;&#10;Popis byl vytvořen automaticky">
            <a:extLst>
              <a:ext uri="{FF2B5EF4-FFF2-40B4-BE49-F238E27FC236}">
                <a16:creationId xmlns:a16="http://schemas.microsoft.com/office/drawing/2014/main" id="{E80B02C9-9DFC-4DD3-9174-B510606F1E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892" y="1520575"/>
            <a:ext cx="3111996" cy="218325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ED7F8A4-9499-46D3-9E33-9E11BD05B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967" y="80492"/>
            <a:ext cx="8919916" cy="669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01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F41019A3-2072-417C-9E65-018D765BE5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33564"/>
            <a:ext cx="8229600" cy="1143000"/>
          </a:xfrm>
        </p:spPr>
        <p:txBody>
          <a:bodyPr/>
          <a:lstStyle/>
          <a:p>
            <a:pPr eaLnBrk="1" hangingPunct="1"/>
            <a:r>
              <a:rPr lang="cs-CZ" sz="1800" b="1" dirty="0">
                <a:effectLst/>
                <a:latin typeface="+mn-lt"/>
                <a:ea typeface="Times New Roman" panose="02020603050405020304" pitchFamily="18" charset="0"/>
              </a:rPr>
              <a:t>                          </a:t>
            </a:r>
            <a:r>
              <a:rPr lang="cs-CZ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Horizont markomanských válek  </a:t>
            </a:r>
            <a:br>
              <a:rPr lang="cs-CZ" sz="18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</a:br>
            <a:r>
              <a:rPr lang="cs-CZ" sz="18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                               </a:t>
            </a:r>
            <a:r>
              <a:rPr lang="cs-CZ" sz="2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150/160  -  180/200  (přechodný st.)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C6430450-F199-48B9-8158-8BB629CC92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42482" y="1500027"/>
            <a:ext cx="11349518" cy="5357974"/>
          </a:xfrm>
        </p:spPr>
        <p:txBody>
          <a:bodyPr>
            <a:noAutofit/>
          </a:bodyPr>
          <a:lstStyle/>
          <a:p>
            <a:pPr algn="just"/>
            <a:r>
              <a:rPr lang="cs-CZ" sz="1800" dirty="0">
                <a:effectLst/>
                <a:ea typeface="Times New Roman" panose="02020603050405020304" pitchFamily="18" charset="0"/>
              </a:rPr>
              <a:t>  2. pol. 2. stol.  –   Germáni začali ohrožovat římské provincie a častěji překračovali Limit</a:t>
            </a:r>
          </a:p>
          <a:p>
            <a:pPr marL="0" indent="0" algn="just">
              <a:buNone/>
            </a:pPr>
            <a:r>
              <a:rPr lang="cs-CZ" sz="1800" dirty="0">
                <a:ea typeface="Times New Roman" panose="02020603050405020304" pitchFamily="18" charset="0"/>
              </a:rPr>
              <a:t>                               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166 – 180 :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vzájemné potyčky přerostly v ozbrojený konflikt :   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markomanské války</a:t>
            </a:r>
            <a:endParaRPr lang="cs-CZ" sz="1800" b="1" dirty="0"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1800" b="1" dirty="0">
                <a:effectLst/>
                <a:ea typeface="Times New Roman" panose="02020603050405020304" pitchFamily="18" charset="0"/>
              </a:rPr>
              <a:t>                                                         </a:t>
            </a: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cs-CZ" sz="1800" dirty="0">
                <a:effectLst/>
                <a:ea typeface="Times New Roman" panose="02020603050405020304" pitchFamily="18" charset="0"/>
              </a:rPr>
              <a:t>  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166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 –     6 tis.  Langobardů a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Obiů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překročilo Dunaj a vpadlo na území Horní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Pannonie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a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sev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. Itálie </a:t>
            </a:r>
          </a:p>
          <a:p>
            <a:pPr algn="just"/>
            <a:r>
              <a:rPr lang="cs-CZ" sz="1800" dirty="0">
                <a:effectLst/>
                <a:ea typeface="Times New Roman" panose="02020603050405020304" pitchFamily="18" charset="0"/>
              </a:rPr>
              <a:t>  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170/1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–   Marcus Aurelius přenesl hlavní stan do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Carnunta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, kde se připravoval na protiofenzívu</a:t>
            </a:r>
          </a:p>
          <a:p>
            <a:pPr algn="just"/>
            <a:r>
              <a:rPr lang="cs-CZ" sz="1800" b="1" dirty="0">
                <a:effectLst/>
                <a:ea typeface="Times New Roman" panose="02020603050405020304" pitchFamily="18" charset="0"/>
              </a:rPr>
              <a:t>  172</a:t>
            </a:r>
            <a:r>
              <a:rPr lang="cs-CZ" sz="1800" b="1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i="1" dirty="0">
                <a:effectLst/>
                <a:ea typeface="Times New Roman" panose="02020603050405020304" pitchFamily="18" charset="0"/>
              </a:rPr>
              <a:t>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–</a:t>
            </a:r>
            <a:r>
              <a:rPr lang="cs-CZ" sz="1800" i="1" dirty="0">
                <a:effectLst/>
                <a:ea typeface="Times New Roman" panose="02020603050405020304" pitchFamily="18" charset="0"/>
              </a:rPr>
              <a:t>    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první germánská válka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(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expeditio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Germanica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prima):  s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kvády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uzavřen mír</a:t>
            </a:r>
          </a:p>
          <a:p>
            <a:pPr algn="just"/>
            <a:r>
              <a:rPr lang="cs-CZ" sz="1800" dirty="0">
                <a:effectLst/>
                <a:ea typeface="Times New Roman" panose="02020603050405020304" pitchFamily="18" charset="0"/>
              </a:rPr>
              <a:t>  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177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–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    druhá germánská válka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(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Expeditio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Germanica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sekunda):  Marcus Aurelius -  nápis na Trenčínské skále</a:t>
            </a:r>
          </a:p>
          <a:p>
            <a:pPr algn="just"/>
            <a:r>
              <a:rPr lang="cs-CZ" sz="1800" dirty="0">
                <a:effectLst/>
                <a:ea typeface="Times New Roman" panose="02020603050405020304" pitchFamily="18" charset="0"/>
              </a:rPr>
              <a:t>  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180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 –    Aurelius ve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Vindoboně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umírá a 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mír uzavírá</a:t>
            </a:r>
            <a:r>
              <a:rPr lang="cs-CZ" sz="1800" b="1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effectLst/>
                <a:ea typeface="Times New Roman" panose="02020603050405020304" pitchFamily="18" charset="0"/>
              </a:rPr>
              <a:t>Commodus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cs-CZ" sz="1800" dirty="0">
                <a:effectLst/>
                <a:ea typeface="Times New Roman" panose="02020603050405020304" pitchFamily="18" charset="0"/>
              </a:rPr>
              <a:t>  </a:t>
            </a:r>
            <a:r>
              <a:rPr lang="cs-CZ" sz="1800" b="1" dirty="0">
                <a:ea typeface="Times New Roman" panose="02020603050405020304" pitchFamily="18" charset="0"/>
              </a:rPr>
              <a:t>p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řed válkami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– 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sev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. Podunají:  barbarské hroby signalizují mocenský vliv Markomanů</a:t>
            </a:r>
          </a:p>
          <a:p>
            <a:pPr algn="just"/>
            <a:endParaRPr lang="cs-CZ" sz="18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cs-CZ" sz="1800" dirty="0">
                <a:effectLst/>
                <a:ea typeface="Times New Roman" panose="02020603050405020304" pitchFamily="18" charset="0"/>
              </a:rPr>
              <a:t>  </a:t>
            </a:r>
            <a:r>
              <a:rPr lang="cs-CZ" sz="1800" b="1" dirty="0">
                <a:ea typeface="Times New Roman" panose="02020603050405020304" pitchFamily="18" charset="0"/>
              </a:rPr>
              <a:t>po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 válkách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–  bohaté germánské hroby:  mocenská vrstva vojenských náčelníků </a:t>
            </a:r>
          </a:p>
          <a:p>
            <a:pPr algn="just"/>
            <a:endParaRPr lang="cs-CZ" sz="1800" dirty="0"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319D9F95-2447-4CD3-9E2F-BFD36B62F52E}"/>
              </a:ext>
            </a:extLst>
          </p:cNvPr>
          <p:cNvSpPr txBox="1"/>
          <p:nvPr/>
        </p:nvSpPr>
        <p:spPr>
          <a:xfrm>
            <a:off x="873305" y="5605925"/>
            <a:ext cx="10181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Pobyt římských legií vedených Markem Valeriem </a:t>
            </a:r>
            <a:r>
              <a:rPr lang="cs-CZ" sz="2000" b="1" dirty="0" err="1"/>
              <a:t>Maximianem</a:t>
            </a:r>
            <a:r>
              <a:rPr lang="cs-CZ" sz="2000" b="1" dirty="0"/>
              <a:t>, které v roce 179 utábořily </a:t>
            </a:r>
          </a:p>
          <a:p>
            <a:r>
              <a:rPr lang="cs-CZ" sz="2000" b="1" dirty="0"/>
              <a:t>v místě dnešního Trenčína, dokládá na skále vytesaný nápis, viditelný patra hotelu Elizabeth.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A86F8CC-7B05-4534-B5FB-C2570BAFC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886" y="1062518"/>
            <a:ext cx="5671335" cy="425350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3671ED2-CE9D-4812-806B-E3B2D0EDE0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1"/>
          <a:stretch/>
        </p:blipFill>
        <p:spPr>
          <a:xfrm>
            <a:off x="1253447" y="727749"/>
            <a:ext cx="3530887" cy="227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877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6998" y="760288"/>
            <a:ext cx="11555002" cy="6020656"/>
          </a:xfrm>
        </p:spPr>
        <p:txBody>
          <a:bodyPr>
            <a:normAutofit fontScale="92500" lnSpcReduction="10000"/>
          </a:bodyPr>
          <a:lstStyle/>
          <a:p>
            <a:pPr marL="228600" algn="just">
              <a:spcAft>
                <a:spcPts val="0"/>
              </a:spcAft>
            </a:pPr>
            <a:r>
              <a:rPr lang="cs-CZ" sz="1800" b="1" dirty="0">
                <a:effectLst/>
                <a:ea typeface="Times New Roman" panose="02020603050405020304" pitchFamily="18" charset="0"/>
              </a:rPr>
              <a:t>Mušov – Na pískách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 –  1988: bohatý hrob germánského předáka (krále?) v pískovně cca 1,5 km od hradiska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           –   hrobová jáma 6 x 4 m; 2 muži a 1 žena (rodinná hrobka), přes 150 předmětů 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cs-CZ" sz="1800" dirty="0">
                <a:ea typeface="Times New Roman" panose="02020603050405020304" pitchFamily="18" charset="0"/>
              </a:rPr>
              <a:t>                                       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–   bronzové nádoby:  bronzový kotel, stříbrné nádoby:  talíře,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skyfos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, lžičky 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cs-CZ" sz="1800" dirty="0">
                <a:ea typeface="Times New Roman" panose="02020603050405020304" pitchFamily="18" charset="0"/>
              </a:rPr>
              <a:t>                                       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–   konec poč. 3. stol.</a:t>
            </a:r>
          </a:p>
          <a:p>
            <a:pPr marL="0" indent="0" algn="just">
              <a:spcAft>
                <a:spcPts val="0"/>
              </a:spcAft>
              <a:buNone/>
            </a:pPr>
            <a:endParaRPr lang="cs-CZ" sz="1800" dirty="0">
              <a:ea typeface="Times New Roman" panose="02020603050405020304" pitchFamily="18" charset="0"/>
            </a:endParaRPr>
          </a:p>
          <a:p>
            <a:pPr marL="228600" algn="just">
              <a:spcAft>
                <a:spcPts val="0"/>
              </a:spcAft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Mušov – hradisko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–  lokalita známa již v 18. stol. (F.J.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Schvoy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), vojenský tábor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            1926-28:   A.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Gnirs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:  zbytky 2 zděných staveb:   1.  pretorium:  velitelská budova 21 x 6 m</a:t>
            </a:r>
          </a:p>
          <a:p>
            <a:pPr marL="914400" lvl="2" indent="0" algn="just">
              <a:spcAft>
                <a:spcPts val="0"/>
              </a:spcAft>
              <a:buNone/>
              <a:tabLst>
                <a:tab pos="2438400" algn="l"/>
              </a:tabLst>
            </a:pPr>
            <a:r>
              <a:rPr lang="cs-CZ" sz="1800" dirty="0">
                <a:ea typeface="Times New Roman" panose="02020603050405020304" pitchFamily="18" charset="0"/>
              </a:rPr>
              <a:t>                                                                                                            2. 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balneum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:  lázeň s půlkruhovým uzávěrem</a:t>
            </a:r>
          </a:p>
          <a:p>
            <a:pPr marL="0" indent="0" algn="just">
              <a:spcAft>
                <a:spcPts val="0"/>
              </a:spcAft>
              <a:buNone/>
            </a:pP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marL="228600" algn="just">
              <a:spcAft>
                <a:spcPts val="0"/>
              </a:spcAft>
            </a:pPr>
            <a:r>
              <a:rPr lang="cs-CZ" sz="1800" dirty="0">
                <a:ea typeface="Times New Roman" panose="02020603050405020304" pitchFamily="18" charset="0"/>
              </a:rPr>
              <a:t>  </a:t>
            </a:r>
            <a:r>
              <a:rPr lang="cs-CZ" sz="1800" b="1" dirty="0">
                <a:ea typeface="Times New Roman" panose="02020603050405020304" pitchFamily="18" charset="0"/>
              </a:rPr>
              <a:t>p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olní tábory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–   v okolí</a:t>
            </a:r>
            <a:r>
              <a:rPr lang="cs-CZ" sz="1800" i="1" dirty="0">
                <a:ea typeface="Times New Roman" panose="02020603050405020304" pitchFamily="18" charset="0"/>
              </a:rPr>
              <a:t>: 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Přbic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, Šakvic, Poštorné, Modřic, Olomouce-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Neředína</a:t>
            </a: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–    nejčastěji čtvercový tvar vymezený náspem a příkopem, vchod se zátarasem před branou</a:t>
            </a:r>
          </a:p>
          <a:p>
            <a:pPr marL="0" indent="0" algn="just">
              <a:buNone/>
            </a:pPr>
            <a:r>
              <a:rPr lang="cs-CZ" sz="1800" dirty="0">
                <a:ea typeface="Times New Roman" panose="02020603050405020304" pitchFamily="18" charset="0"/>
              </a:rPr>
              <a:t>                     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   –    Rakousko: 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Bernhardsthal</a:t>
            </a: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cs-CZ" sz="1800" dirty="0">
              <a:effectLst/>
              <a:ea typeface="Times New Roman" panose="02020603050405020304" pitchFamily="18" charset="0"/>
            </a:endParaRPr>
          </a:p>
          <a:p>
            <a:r>
              <a:rPr lang="cs-CZ" sz="1800" b="1" dirty="0">
                <a:effectLst/>
                <a:ea typeface="Times New Roman" panose="02020603050405020304" pitchFamily="18" charset="0"/>
              </a:rPr>
              <a:t>Bratislava-</a:t>
            </a:r>
            <a:r>
              <a:rPr lang="cs-CZ" sz="1800" b="1" dirty="0" err="1">
                <a:effectLst/>
                <a:ea typeface="Times New Roman" panose="02020603050405020304" pitchFamily="18" charset="0"/>
              </a:rPr>
              <a:t>Rusovce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–   vojenský tábor zbudovaný za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Fláviovců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 </a:t>
            </a:r>
          </a:p>
          <a:p>
            <a:r>
              <a:rPr lang="cs-CZ" sz="1800" b="1" dirty="0" err="1">
                <a:effectLst/>
                <a:ea typeface="Times New Roman" panose="02020603050405020304" pitchFamily="18" charset="0"/>
              </a:rPr>
              <a:t>Brigetium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–   římský kastel na pravém břehu Dunaje</a:t>
            </a:r>
            <a:endParaRPr lang="cs-CZ" sz="1800" dirty="0">
              <a:ea typeface="Times New Roman" panose="02020603050405020304" pitchFamily="18" charset="0"/>
            </a:endParaRPr>
          </a:p>
          <a:p>
            <a:r>
              <a:rPr lang="cs-CZ" sz="1800" b="1" dirty="0" err="1">
                <a:effectLst/>
                <a:ea typeface="Times New Roman" panose="02020603050405020304" pitchFamily="18" charset="0"/>
              </a:rPr>
              <a:t>Iža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 –</a:t>
            </a:r>
            <a:r>
              <a:rPr lang="cs-CZ" sz="1800" b="1" dirty="0" err="1">
                <a:effectLst/>
                <a:ea typeface="Times New Roman" panose="02020603050405020304" pitchFamily="18" charset="0"/>
              </a:rPr>
              <a:t>Leányvár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–   římský předsunutý tábor na levém břehu Dunaje</a:t>
            </a:r>
          </a:p>
          <a:p>
            <a:pPr marL="0" indent="0" algn="just">
              <a:buNone/>
            </a:pP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předsunuté opěrné body –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 nepřátelském území:  kontrola kmenů, východiska  záborů, správní a vojenská centra 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95675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E0AEB51-9741-4D5E-8547-7EA32351C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317" y="569229"/>
            <a:ext cx="3644520" cy="5462878"/>
          </a:xfrm>
          <a:prstGeom prst="rect">
            <a:avLst/>
          </a:prstGeom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85F3674D-7DE9-4370-8B68-2EF9A6E60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0206" y="569229"/>
            <a:ext cx="403244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Plaňany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 –  h</a:t>
            </a:r>
            <a:r>
              <a:rPr lang="cs-CZ" alt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rob bohaté ženy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z mladší doby římské (3. stol. n.l.)</a:t>
            </a:r>
          </a:p>
        </p:txBody>
      </p:sp>
    </p:spTree>
    <p:extLst>
      <p:ext uri="{BB962C8B-B14F-4D97-AF65-F5344CB8AC3E}">
        <p14:creationId xmlns:p14="http://schemas.microsoft.com/office/powerpoint/2010/main" val="15479206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598586-3E2C-27BA-CA04-660F02F36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128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</a:t>
            </a:r>
            <a:br>
              <a:rPr lang="cs-CZ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cs-CZ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</a:t>
            </a:r>
            <a:br>
              <a:rPr lang="cs-CZ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cs-CZ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</a:t>
            </a:r>
            <a:br>
              <a:rPr lang="cs-CZ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cs-CZ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</a:t>
            </a:r>
            <a:r>
              <a:rPr lang="cs-CZ" sz="3600" b="1" dirty="0">
                <a:solidFill>
                  <a:srgbClr val="FF0000"/>
                </a:solidFill>
                <a:effectLst/>
              </a:rPr>
              <a:t>Mladší doba římská</a:t>
            </a:r>
            <a:br>
              <a:rPr lang="cs-CZ" sz="4400" b="1" dirty="0">
                <a:solidFill>
                  <a:srgbClr val="FF0000"/>
                </a:solidFill>
                <a:effectLst/>
              </a:rPr>
            </a:br>
            <a:r>
              <a:rPr lang="cs-CZ" sz="2700" b="1" dirty="0">
                <a:solidFill>
                  <a:srgbClr val="FF0000"/>
                </a:solidFill>
                <a:effectLst/>
              </a:rPr>
              <a:t>                                                    C:  180/200 – 380/400</a:t>
            </a:r>
            <a:br>
              <a:rPr lang="cs-CZ" sz="4400" b="1" dirty="0">
                <a:solidFill>
                  <a:srgbClr val="FF0000"/>
                </a:solidFill>
                <a:effectLst/>
              </a:rPr>
            </a:br>
            <a:r>
              <a:rPr lang="cs-CZ" sz="4400" dirty="0">
                <a:effectLst/>
                <a:ea typeface="Times New Roman" panose="02020603050405020304" pitchFamily="18" charset="0"/>
              </a:rPr>
              <a:t> </a:t>
            </a:r>
            <a:br>
              <a:rPr lang="cs-CZ" sz="4400" dirty="0">
                <a:effectLst/>
                <a:ea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B7E794-C6B2-8DC3-087A-278161FF8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8930"/>
            <a:ext cx="10515600" cy="5260369"/>
          </a:xfrm>
        </p:spPr>
        <p:txBody>
          <a:bodyPr/>
          <a:lstStyle/>
          <a:p>
            <a:pPr algn="just"/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vzájemné střety Říma s Germány neutichly ani po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Commodově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míru</a:t>
            </a:r>
          </a:p>
          <a:p>
            <a:pPr marL="228600" algn="just">
              <a:spcAft>
                <a:spcPts val="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vykupování míru pomocí darů a finančních úplat</a:t>
            </a:r>
          </a:p>
          <a:p>
            <a:pPr marL="0" indent="0" algn="just">
              <a:spcAft>
                <a:spcPts val="0"/>
              </a:spcAft>
              <a:buNone/>
            </a:pP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pol. 3. stol.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–   sílí napětí na římském limitu vzhledem k posunu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Svébů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k jihu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–  poslední skupina bojovnických hrobů:  Polepy,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Pňov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gladium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typu Pompeje)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–  vznikají nová pohřebiště:   Dobřichov-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Třebická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Pňov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Plotiště</a:t>
            </a: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just">
              <a:spcAft>
                <a:spcPts val="0"/>
              </a:spcAft>
              <a:buNone/>
            </a:pP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28600" algn="just">
              <a:spcAft>
                <a:spcPts val="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pol. </a:t>
            </a:r>
            <a:r>
              <a:rPr lang="cs-CZ" sz="1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 stol. 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 další vlna germánských osadníků z Polabí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–   dochází ke zchudnutí žárových hrobů a téměř v nich chybí zbraně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–  první kostrové hroby:  vliv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Drurynské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říše ze středního Německa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–  </a:t>
            </a:r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bohaté kostrové hroby žen (Soběsuky – 2 zlaté spony Prosmyky – nákrčník)</a:t>
            </a:r>
          </a:p>
          <a:p>
            <a:pPr marL="0" indent="0" algn="just">
              <a:spcAft>
                <a:spcPts val="0"/>
              </a:spcAft>
              <a:buNone/>
            </a:pP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28600" algn="just">
              <a:spcAft>
                <a:spcPts val="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keramika 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 mísy s nižším hrdlem, prohnutým i zataženým i plasticky členěným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–  vázy s úzkou nožkou</a:t>
            </a:r>
          </a:p>
          <a:p>
            <a:pPr marL="0" indent="0" algn="just">
              <a:spcAft>
                <a:spcPts val="0"/>
              </a:spcAft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78135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55A6BB1-11F8-B8EB-9BED-4D6EF7DC3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sz="18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                                                           </a:t>
            </a:r>
            <a:r>
              <a:rPr lang="cs-CZ" sz="3200" b="1" i="0" u="none" strike="noStrike" dirty="0">
                <a:solidFill>
                  <a:srgbClr val="FF0000"/>
                </a:solidFill>
                <a:effectLst/>
                <a:cs typeface="Calibri" panose="020F0502020204030204" pitchFamily="34" charset="0"/>
              </a:rPr>
              <a:t>Pozdní doba římská</a:t>
            </a:r>
            <a:br>
              <a:rPr lang="cs-CZ" sz="1800" b="1" i="0" u="none" strike="noStrike" dirty="0">
                <a:solidFill>
                  <a:srgbClr val="FF0000"/>
                </a:solidFill>
                <a:effectLst/>
                <a:cs typeface="Calibri" panose="020F0502020204030204" pitchFamily="34" charset="0"/>
              </a:rPr>
            </a:br>
            <a:r>
              <a:rPr lang="cs-CZ" sz="1800" b="1" i="0" u="none" strike="noStrike" dirty="0">
                <a:solidFill>
                  <a:srgbClr val="FF0000"/>
                </a:solidFill>
                <a:effectLst/>
                <a:cs typeface="Calibri" panose="020F0502020204030204" pitchFamily="34" charset="0"/>
              </a:rPr>
              <a:t>                                                                         </a:t>
            </a:r>
            <a:r>
              <a:rPr lang="cs-CZ" sz="2400" b="1" i="0" u="none" strike="noStrike" dirty="0">
                <a:solidFill>
                  <a:srgbClr val="FF0000"/>
                </a:solidFill>
                <a:effectLst/>
                <a:cs typeface="Calibri" panose="020F0502020204030204" pitchFamily="34" charset="0"/>
              </a:rPr>
              <a:t>300/320 – 380/400</a:t>
            </a:r>
            <a:br>
              <a:rPr lang="cs-CZ" sz="1800" b="1" i="1" u="sng" dirty="0">
                <a:effectLst/>
              </a:rPr>
            </a:br>
            <a:r>
              <a:rPr lang="cs-CZ" sz="1800" b="1" i="1" u="sng" dirty="0">
                <a:effectLst/>
                <a:latin typeface="Times New Roman" panose="02020603050405020304" pitchFamily="18" charset="0"/>
              </a:rPr>
              <a:t>     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E9A163-5233-7C86-0A18-8A16F1D76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6045"/>
            <a:ext cx="11182564" cy="588195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algn="just">
              <a:spcAft>
                <a:spcPts val="0"/>
              </a:spcAft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přechodné období mezi dobou římskou a stěhováním národů</a:t>
            </a:r>
          </a:p>
          <a:p>
            <a:pPr marL="228600" algn="just">
              <a:spcAft>
                <a:spcPts val="0"/>
              </a:spcAft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vzrůstá podíl kostrových hrobů, které jsou bohatší </a:t>
            </a:r>
          </a:p>
          <a:p>
            <a:pPr marL="228600" algn="just">
              <a:spcAft>
                <a:spcPts val="0"/>
              </a:spcAft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Žiželice: ženský, Beroun-Závodí: mužský se symbolickým bronzovým mečem</a:t>
            </a:r>
          </a:p>
          <a:p>
            <a:pPr marL="228600" algn="just">
              <a:spcAft>
                <a:spcPts val="0"/>
              </a:spcAft>
            </a:pP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marL="228600" algn="just">
              <a:spcAft>
                <a:spcPts val="0"/>
              </a:spcAft>
            </a:pPr>
            <a:r>
              <a:rPr lang="cs-CZ" sz="1800" dirty="0">
                <a:ea typeface="Times New Roman" panose="02020603050405020304" pitchFamily="18" charset="0"/>
              </a:rPr>
              <a:t>  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žárová pohřebiště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–  velmi chudá, zbraně se vyskytnou jen ojediněle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         –   ve východních Čechách: 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Plotiště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n. Labem  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cs-CZ" sz="1800" dirty="0">
                <a:ea typeface="Times New Roman" panose="02020603050405020304" pitchFamily="18" charset="0"/>
              </a:rPr>
              <a:t>                                     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–   přetrvávání žárového ritu, úzké kontakty na  SZ Německo </a:t>
            </a:r>
          </a:p>
          <a:p>
            <a:pPr marL="0" indent="0" algn="just">
              <a:spcAft>
                <a:spcPts val="0"/>
              </a:spcAft>
              <a:buNone/>
            </a:pP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marL="228600" algn="just">
              <a:spcAft>
                <a:spcPts val="0"/>
              </a:spcAft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vlivy ze Slezska  –  vrstvové hroby analogické pohřebištím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dobrodzieňského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typu</a:t>
            </a:r>
          </a:p>
          <a:p>
            <a:pPr marL="0" indent="0" algn="just">
              <a:spcAft>
                <a:spcPts val="0"/>
              </a:spcAft>
              <a:buNone/>
            </a:pPr>
            <a:endParaRPr lang="cs-CZ" sz="1800" dirty="0">
              <a:effectLst/>
              <a:ea typeface="Times New Roman" panose="02020603050405020304" pitchFamily="18" charset="0"/>
            </a:endParaRPr>
          </a:p>
          <a:p>
            <a:r>
              <a:rPr lang="cs-CZ" sz="1800" b="1" u="sng" dirty="0" err="1">
                <a:effectLst/>
                <a:ea typeface="Times New Roman" panose="02020603050405020304" pitchFamily="18" charset="0"/>
              </a:rPr>
              <a:t>Przeworská</a:t>
            </a:r>
            <a:r>
              <a:rPr lang="cs-CZ" sz="1800" b="1" u="sng" dirty="0">
                <a:effectLst/>
                <a:ea typeface="Times New Roman" panose="02020603050405020304" pitchFamily="18" charset="0"/>
              </a:rPr>
              <a:t> kultura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– 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Przeworsk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v Malopolsku:   2. stol. př. n. l až 3. stol. n. l.  (na západě)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        –  rozšíření:   mezi střední Odrou a Bugem s enklávou u soutoku Sály s Labem</a:t>
            </a:r>
          </a:p>
          <a:p>
            <a:pPr marL="0" indent="0"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        </a:t>
            </a:r>
            <a:r>
              <a:rPr lang="cs-CZ" sz="1800" dirty="0">
                <a:ea typeface="Times New Roman" panose="02020603050405020304" pitchFamily="18" charset="0"/>
              </a:rPr>
              <a:t>                        D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něstr a na jih do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Potisí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(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Venedi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?) </a:t>
            </a:r>
          </a:p>
          <a:p>
            <a:pPr marL="0" indent="0"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        –   smíšená:  baltoslovanské a germánské prvky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        –   nadzemní objekty s pecí v rohu, převažuje žárový ritus</a:t>
            </a:r>
          </a:p>
          <a:p>
            <a:pPr marL="0" indent="0">
              <a:buNone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9626801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ECE39ED9-C928-2774-E00A-EE830212A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894" y="98425"/>
            <a:ext cx="10515600" cy="1325563"/>
          </a:xfrm>
        </p:spPr>
        <p:txBody>
          <a:bodyPr/>
          <a:lstStyle/>
          <a:p>
            <a:r>
              <a:rPr lang="cs-CZ" altLang="cs-CZ" sz="3200" dirty="0">
                <a:solidFill>
                  <a:srgbClr val="FF0000"/>
                </a:solidFill>
              </a:rPr>
              <a:t>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Stěhování národů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2. – 6. stol.</a:t>
            </a:r>
          </a:p>
        </p:txBody>
      </p:sp>
      <p:sp>
        <p:nvSpPr>
          <p:cNvPr id="7171" name="Zástupný symbol pro obsah 2">
            <a:extLst>
              <a:ext uri="{FF2B5EF4-FFF2-40B4-BE49-F238E27FC236}">
                <a16:creationId xmlns:a16="http://schemas.microsoft.com/office/drawing/2014/main" id="{3D1C21D8-101B-D899-4ABD-4AF6EB2EF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196976"/>
            <a:ext cx="11849100" cy="574674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Příčiny   </a:t>
            </a:r>
            <a:r>
              <a:rPr lang="cs-CZ" altLang="cs-CZ" sz="1800" dirty="0"/>
              <a:t>–    </a:t>
            </a:r>
            <a:r>
              <a:rPr lang="cs-CZ" altLang="cs-CZ" sz="1800" b="1" dirty="0"/>
              <a:t>změny klimatu:  </a:t>
            </a:r>
            <a:r>
              <a:rPr lang="cs-CZ" altLang="cs-CZ" sz="1800" dirty="0"/>
              <a:t>chladnější a vlhčí klima, migrace germánských kmenů na jih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–    </a:t>
            </a:r>
            <a:r>
              <a:rPr lang="cs-CZ" altLang="cs-CZ" sz="1800" b="1" dirty="0"/>
              <a:t>populační růst</a:t>
            </a:r>
            <a:r>
              <a:rPr lang="cs-CZ" altLang="cs-CZ" sz="1800" dirty="0"/>
              <a:t> </a:t>
            </a:r>
            <a:r>
              <a:rPr lang="cs-CZ" altLang="cs-CZ" sz="1800" b="1" dirty="0"/>
              <a:t>a touha po půdě</a:t>
            </a: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        –     </a:t>
            </a:r>
            <a:r>
              <a:rPr lang="cs-CZ" altLang="cs-CZ" sz="1800" b="1" dirty="0"/>
              <a:t>375:</a:t>
            </a:r>
            <a:r>
              <a:rPr lang="cs-CZ" altLang="cs-CZ" sz="1800" dirty="0"/>
              <a:t>   </a:t>
            </a:r>
            <a:r>
              <a:rPr lang="cs-CZ" altLang="cs-CZ" sz="1800" b="1" dirty="0"/>
              <a:t>vpád Hunů  </a:t>
            </a:r>
            <a:r>
              <a:rPr lang="cs-CZ" altLang="cs-CZ" sz="1800" dirty="0"/>
              <a:t>–   tlak z mongolských stepí vyvolal posuny kmenových svazů Germánů a Slovanů na západ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–   rozvrácení severního limitu:   invaze do</a:t>
            </a:r>
            <a:r>
              <a:rPr lang="cs-CZ" sz="1800" dirty="0"/>
              <a:t> římských provincií:  </a:t>
            </a:r>
            <a:r>
              <a:rPr lang="cs-CZ" sz="1800" dirty="0" err="1"/>
              <a:t>Moesie</a:t>
            </a:r>
            <a:r>
              <a:rPr lang="cs-CZ" sz="1800" dirty="0"/>
              <a:t>, </a:t>
            </a:r>
            <a:r>
              <a:rPr lang="cs-CZ" sz="1800" dirty="0" err="1"/>
              <a:t>Thrákiie</a:t>
            </a:r>
            <a:r>
              <a:rPr lang="cs-CZ" sz="1800" dirty="0"/>
              <a:t>, </a:t>
            </a:r>
            <a:r>
              <a:rPr lang="cs-CZ" sz="1800" dirty="0" err="1"/>
              <a:t>Dákie</a:t>
            </a:r>
            <a:r>
              <a:rPr lang="cs-CZ" sz="1800" dirty="0"/>
              <a:t> </a:t>
            </a: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    </a:t>
            </a:r>
            <a:r>
              <a:rPr lang="cs-CZ" altLang="cs-CZ" sz="1800" b="1" dirty="0"/>
              <a:t> 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    r</a:t>
            </a:r>
            <a:r>
              <a:rPr lang="cs-CZ" sz="1800" b="1" dirty="0"/>
              <a:t>ozvrat římské říše:  </a:t>
            </a:r>
            <a:r>
              <a:rPr lang="cs-CZ" sz="1800" dirty="0"/>
              <a:t>vlastnictví půdy ovládla úzká elitní vrstva (méně než 1% společnosti)</a:t>
            </a:r>
          </a:p>
          <a:p>
            <a:pPr marL="0" indent="0">
              <a:buFontTx/>
              <a:buNone/>
              <a:defRPr/>
            </a:pPr>
            <a:r>
              <a:rPr lang="cs-CZ" sz="1800" b="1" dirty="0"/>
              <a:t>                                                                Géza </a:t>
            </a:r>
            <a:r>
              <a:rPr lang="cs-CZ" sz="1800" b="1" dirty="0" err="1"/>
              <a:t>Alföldy</a:t>
            </a:r>
            <a:r>
              <a:rPr lang="cs-CZ" sz="1800" b="1" dirty="0"/>
              <a:t>  </a:t>
            </a:r>
            <a:r>
              <a:rPr lang="cs-CZ" sz="1800" dirty="0"/>
              <a:t>–  absence skutečné střední vrstvy 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                                                                   –  úpadek hospodářství  (měst a řemesel)</a:t>
            </a:r>
            <a:endParaRPr lang="cs-CZ" altLang="cs-CZ" sz="18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Germánské kmeny: 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–  Vizigóti (západní Gótové), Ostrogóti (východní Gótové), Vandalové, Langobardi, Frankové, Alamani, </a:t>
            </a:r>
            <a:r>
              <a:rPr lang="cs-CZ" altLang="cs-CZ" sz="1800" dirty="0" err="1"/>
              <a:t>Burgundi</a:t>
            </a:r>
            <a:r>
              <a:rPr lang="cs-CZ" altLang="cs-CZ" sz="1800" dirty="0"/>
              <a:t>,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    Durynkové, Sasové, Jutové, </a:t>
            </a:r>
            <a:r>
              <a:rPr lang="cs-CZ" altLang="cs-CZ" sz="1800" dirty="0" err="1"/>
              <a:t>Anglové</a:t>
            </a:r>
            <a:endParaRPr lang="cs-CZ" altLang="cs-CZ" sz="1800" dirty="0"/>
          </a:p>
          <a:p>
            <a:pPr>
              <a:buFontTx/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Slovanské kmeny: </a:t>
            </a:r>
          </a:p>
          <a:p>
            <a:pPr indent="0">
              <a:buFontTx/>
              <a:buNone/>
              <a:defRPr/>
            </a:pPr>
            <a:r>
              <a:rPr lang="cs-CZ" altLang="cs-CZ" sz="1800" dirty="0"/>
              <a:t>– v</a:t>
            </a:r>
            <a:r>
              <a:rPr lang="cs-CZ" altLang="cs-CZ" sz="1800" b="1" dirty="0"/>
              <a:t>ýchodní:  </a:t>
            </a:r>
            <a:r>
              <a:rPr lang="cs-CZ" altLang="cs-CZ" sz="1800" dirty="0"/>
              <a:t>Rusko, Bělorusko, Ukrajina</a:t>
            </a:r>
          </a:p>
          <a:p>
            <a:pPr indent="0">
              <a:buFontTx/>
              <a:buNone/>
              <a:defRPr/>
            </a:pPr>
            <a:r>
              <a:rPr lang="cs-CZ" altLang="cs-CZ" sz="1800" dirty="0"/>
              <a:t>–  </a:t>
            </a:r>
            <a:r>
              <a:rPr lang="cs-CZ" altLang="cs-CZ" sz="1800" b="1" dirty="0"/>
              <a:t>západní:  </a:t>
            </a:r>
            <a:r>
              <a:rPr lang="cs-CZ" altLang="cs-CZ" sz="1800" dirty="0"/>
              <a:t>Polsko, Pobaltí, Německo, Čechy, Morava, Slovensko</a:t>
            </a:r>
          </a:p>
          <a:p>
            <a:pPr indent="0">
              <a:buFontTx/>
              <a:buNone/>
              <a:defRPr/>
            </a:pPr>
            <a:r>
              <a:rPr lang="cs-CZ" altLang="cs-CZ" sz="1800" dirty="0"/>
              <a:t>–  </a:t>
            </a:r>
            <a:r>
              <a:rPr lang="cs-CZ" altLang="cs-CZ" sz="1800" b="1" dirty="0"/>
              <a:t>jižní:  </a:t>
            </a:r>
            <a:r>
              <a:rPr lang="cs-CZ" altLang="cs-CZ" sz="1800" dirty="0"/>
              <a:t>Slovinsko, Srbsko, Chorvatsko, Bulharsko, Rumunko, Makedonie, Řecko </a:t>
            </a:r>
          </a:p>
          <a:p>
            <a:pPr>
              <a:buFontTx/>
              <a:buChar char="-"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183261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>
            <a:extLst>
              <a:ext uri="{FF2B5EF4-FFF2-40B4-BE49-F238E27FC236}">
                <a16:creationId xmlns:a16="http://schemas.microsoft.com/office/drawing/2014/main" id="{C8370656-8170-49F3-B975-38D0A83BAF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09609" y="549275"/>
            <a:ext cx="10726220" cy="55768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b="1" u="none" strike="noStrike" kern="0" dirty="0">
              <a:solidFill>
                <a:srgbClr val="FF0000"/>
              </a:solidFill>
              <a:effectLst/>
            </a:endParaRPr>
          </a:p>
          <a:p>
            <a:r>
              <a:rPr lang="cs-CZ" sz="2000" b="1" u="none" strike="noStrike" kern="0" dirty="0">
                <a:solidFill>
                  <a:srgbClr val="FF0000"/>
                </a:solidFill>
                <a:effectLst/>
              </a:rPr>
              <a:t>Doba  stěhování  národů:   380/400 – 560/580</a:t>
            </a:r>
          </a:p>
          <a:p>
            <a:endParaRPr lang="cs-CZ" sz="2000" b="1" u="none" strike="noStrike" kern="0" dirty="0">
              <a:solidFill>
                <a:srgbClr val="FF0000"/>
              </a:solidFill>
              <a:effectLst/>
            </a:endParaRPr>
          </a:p>
          <a:p>
            <a:r>
              <a:rPr lang="cs-CZ" sz="2000" b="1" dirty="0">
                <a:effectLst/>
                <a:ea typeface="Times New Roman" panose="02020603050405020304" pitchFamily="18" charset="0"/>
              </a:rPr>
              <a:t>D1 Časná doba stěhování národů:   </a:t>
            </a:r>
          </a:p>
          <a:p>
            <a:pPr marL="0" indent="0">
              <a:buNone/>
            </a:pPr>
            <a:endParaRPr lang="cs-CZ" sz="20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876300" algn="l"/>
              </a:tabLst>
            </a:pPr>
            <a:r>
              <a:rPr lang="cs-CZ" sz="2000" dirty="0">
                <a:effectLst/>
                <a:ea typeface="Times New Roman" panose="02020603050405020304" pitchFamily="18" charset="0"/>
              </a:rPr>
              <a:t>přechodný stupeň:                           D1       380/400 – 410/420</a:t>
            </a:r>
          </a:p>
          <a:p>
            <a:pPr marL="342900" lvl="0" indent="-342900">
              <a:buFont typeface="+mj-lt"/>
              <a:buAutoNum type="arabicPeriod"/>
              <a:tabLst>
                <a:tab pos="876300" algn="l"/>
              </a:tabLst>
            </a:pPr>
            <a:r>
              <a:rPr lang="cs-CZ" sz="2000" dirty="0">
                <a:effectLst/>
                <a:ea typeface="Times New Roman" panose="02020603050405020304" pitchFamily="18" charset="0"/>
              </a:rPr>
              <a:t>starší stupeň vinařické skupiny:      D2      410/420 – 440/450</a:t>
            </a:r>
          </a:p>
          <a:p>
            <a:pPr marL="342900" lvl="0" indent="-342900">
              <a:buFont typeface="+mj-lt"/>
              <a:buAutoNum type="arabicPeriod"/>
              <a:tabLst>
                <a:tab pos="876300" algn="l"/>
              </a:tabLst>
            </a:pPr>
            <a:r>
              <a:rPr lang="cs-CZ" sz="2000" dirty="0">
                <a:effectLst/>
                <a:ea typeface="Times New Roman" panose="02020603050405020304" pitchFamily="18" charset="0"/>
              </a:rPr>
              <a:t>mladší stupeň </a:t>
            </a:r>
            <a:r>
              <a:rPr lang="cs-CZ" sz="2000" dirty="0" err="1">
                <a:effectLst/>
                <a:ea typeface="Times New Roman" panose="02020603050405020304" pitchFamily="18" charset="0"/>
              </a:rPr>
              <a:t>vinařiscké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skupiny:  D2/3  440/450 – 480/490</a:t>
            </a:r>
          </a:p>
          <a:p>
            <a:pPr marL="0" indent="0">
              <a:buNone/>
            </a:pPr>
            <a:endParaRPr lang="cs-CZ" sz="200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000" b="1" dirty="0">
                <a:effectLst/>
                <a:ea typeface="Times New Roman" panose="02020603050405020304" pitchFamily="18" charset="0"/>
              </a:rPr>
              <a:t>VI.   Pozdní doba stěhování národů:</a:t>
            </a:r>
            <a:r>
              <a:rPr lang="cs-CZ" sz="2000" b="1" dirty="0">
                <a:ea typeface="Times New Roman" panose="02020603050405020304" pitchFamily="18" charset="0"/>
              </a:rPr>
              <a:t>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480/490 – 560/580?  –  časný stupeň merovejské kultury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E1074E-B553-4A8D-8785-66BFF2037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709" y="986318"/>
            <a:ext cx="11678291" cy="6441897"/>
          </a:xfrm>
        </p:spPr>
        <p:txBody>
          <a:bodyPr>
            <a:normAutofit/>
          </a:bodyPr>
          <a:lstStyle/>
          <a:p>
            <a:r>
              <a:rPr lang="cs-CZ" sz="1800" b="1" dirty="0">
                <a:effectLst/>
                <a:ea typeface="Times New Roman" panose="02020603050405020304" pitchFamily="18" charset="0"/>
              </a:rPr>
              <a:t>Augustus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(† 14 n. l.)  a  </a:t>
            </a:r>
            <a:r>
              <a:rPr lang="cs-CZ" sz="1800" b="1" dirty="0" err="1">
                <a:effectLst/>
                <a:ea typeface="Times New Roman" panose="02020603050405020304" pitchFamily="18" charset="0"/>
              </a:rPr>
              <a:t>Tibérius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(† </a:t>
            </a:r>
            <a:r>
              <a:rPr lang="pl-PL" sz="1800" dirty="0"/>
              <a:t>37 n. l.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)   –   chtěli posunout hranice směrem k Labi </a:t>
            </a:r>
          </a:p>
          <a:p>
            <a:pPr marL="0" indent="0">
              <a:buNone/>
            </a:pPr>
            <a:r>
              <a:rPr lang="cs-CZ" sz="1800" dirty="0">
                <a:ea typeface="Times New Roman" panose="02020603050405020304" pitchFamily="18" charset="0"/>
              </a:rPr>
              <a:t>                                                                               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–   hranice kontinentálního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barbarika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:</a:t>
            </a:r>
            <a:r>
              <a:rPr lang="cs-CZ" sz="1800" dirty="0">
                <a:ea typeface="Times New Roman" panose="02020603050405020304" pitchFamily="18" charset="0"/>
              </a:rPr>
              <a:t> </a:t>
            </a:r>
            <a:r>
              <a:rPr lang="cs-CZ" sz="1800" dirty="0"/>
              <a:t> Rýn – Dunaj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>
                <a:effectLst/>
                <a:ea typeface="Times New Roman" panose="02020603050405020304" pitchFamily="18" charset="0"/>
              </a:rPr>
              <a:t>1. stol: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  kolonizace dobytého území:  budování provincií:  vojenské podřízení, římská správa (právo), obchod  </a:t>
            </a:r>
          </a:p>
          <a:p>
            <a:pPr marL="0" indent="0">
              <a:buNone/>
            </a:pP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marL="0" lvl="0" indent="0">
              <a:buNone/>
              <a:tabLst>
                <a:tab pos="723900" algn="l"/>
              </a:tabLst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a)  na středním Dunaji  –  východní okraj Alp:  za Augusta:   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12 až 9  n. l.:  provincie </a:t>
            </a:r>
            <a:r>
              <a:rPr lang="cs-CZ" sz="1800" b="1" dirty="0" err="1">
                <a:effectLst/>
                <a:ea typeface="Times New Roman" panose="02020603050405020304" pitchFamily="18" charset="0"/>
              </a:rPr>
              <a:t>Pannonia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 </a:t>
            </a: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marL="0" lvl="0" indent="0">
              <a:buNone/>
              <a:tabLst>
                <a:tab pos="723900" algn="l"/>
              </a:tabLst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b)  horské oblasti Alp  –  za tažení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Drusa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a Tiberia:  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15 př. n. l.:  provincie </a:t>
            </a:r>
            <a:r>
              <a:rPr lang="cs-CZ" sz="1800" b="1" dirty="0" err="1">
                <a:effectLst/>
                <a:ea typeface="Times New Roman" panose="02020603050405020304" pitchFamily="18" charset="0"/>
              </a:rPr>
              <a:t>Vindelicia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 a </a:t>
            </a:r>
            <a:r>
              <a:rPr lang="cs-CZ" sz="1800" b="1" dirty="0" err="1">
                <a:effectLst/>
                <a:ea typeface="Times New Roman" panose="02020603050405020304" pitchFamily="18" charset="0"/>
              </a:rPr>
              <a:t>Raetia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 (Bavorsko)</a:t>
            </a: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marL="0" lvl="0" indent="0">
              <a:buNone/>
              <a:tabLst>
                <a:tab pos="723900" algn="l"/>
              </a:tabLst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c)  království Norické  –  území bývalé Jugoslávie a Rakouska:  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27/15 až 41 n. l.:  provincie </a:t>
            </a:r>
            <a:r>
              <a:rPr lang="cs-CZ" sz="1800" b="1" dirty="0" err="1">
                <a:effectLst/>
                <a:ea typeface="Times New Roman" panose="02020603050405020304" pitchFamily="18" charset="0"/>
              </a:rPr>
              <a:t>Noricum</a:t>
            </a: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r>
              <a:rPr lang="cs-CZ" sz="1900" b="1" dirty="0"/>
              <a:t>Před limitem  </a:t>
            </a:r>
            <a:r>
              <a:rPr lang="cs-CZ" sz="1900" dirty="0"/>
              <a:t>–  provincie:  Germania </a:t>
            </a:r>
            <a:r>
              <a:rPr lang="cs-CZ" sz="1900" dirty="0" err="1"/>
              <a:t>inferior</a:t>
            </a:r>
            <a:r>
              <a:rPr lang="cs-CZ" sz="1900" dirty="0"/>
              <a:t> (dolní), Germania superior (horní), </a:t>
            </a:r>
            <a:r>
              <a:rPr lang="cs-CZ" sz="1900" dirty="0" err="1"/>
              <a:t>Belgica</a:t>
            </a:r>
            <a:r>
              <a:rPr lang="cs-CZ" sz="1900" dirty="0"/>
              <a:t>, </a:t>
            </a:r>
            <a:r>
              <a:rPr lang="cs-CZ" sz="1900" dirty="0" err="1"/>
              <a:t>Rhaetia</a:t>
            </a:r>
            <a:r>
              <a:rPr lang="cs-CZ" sz="1900" dirty="0"/>
              <a:t>, </a:t>
            </a:r>
            <a:r>
              <a:rPr lang="cs-CZ" sz="1900" dirty="0" err="1"/>
              <a:t>Noricum</a:t>
            </a:r>
            <a:endParaRPr lang="cs-CZ" sz="1900" dirty="0"/>
          </a:p>
          <a:p>
            <a:pPr marL="0" indent="0">
              <a:buNone/>
            </a:pPr>
            <a:endParaRPr lang="cs-CZ" sz="1900" dirty="0"/>
          </a:p>
          <a:p>
            <a:r>
              <a:rPr lang="cs-CZ" sz="1900" b="1" dirty="0">
                <a:effectLst/>
                <a:ea typeface="Times New Roman" panose="02020603050405020304" pitchFamily="18" charset="0"/>
              </a:rPr>
              <a:t>Za limitem  – Svobodná Germánie</a:t>
            </a:r>
            <a:r>
              <a:rPr lang="cs-CZ" sz="1900" dirty="0">
                <a:effectLst/>
                <a:ea typeface="Times New Roman" panose="02020603050405020304" pitchFamily="18" charset="0"/>
              </a:rPr>
              <a:t> (</a:t>
            </a:r>
            <a:r>
              <a:rPr lang="cs-CZ" sz="1900" dirty="0" err="1">
                <a:effectLst/>
                <a:ea typeface="Times New Roman" panose="02020603050405020304" pitchFamily="18" charset="0"/>
              </a:rPr>
              <a:t>Germánia</a:t>
            </a:r>
            <a:r>
              <a:rPr lang="cs-CZ" sz="1900" dirty="0">
                <a:effectLst/>
                <a:ea typeface="Times New Roman" panose="02020603050405020304" pitchFamily="18" charset="0"/>
              </a:rPr>
              <a:t> libera)  –   od Alp a Dunaje k Baltu </a:t>
            </a:r>
          </a:p>
          <a:p>
            <a:pPr marL="0" indent="0">
              <a:buNone/>
            </a:pPr>
            <a:r>
              <a:rPr lang="cs-CZ" sz="1900" dirty="0">
                <a:effectLst/>
                <a:ea typeface="Times New Roman" panose="02020603050405020304" pitchFamily="18" charset="0"/>
              </a:rPr>
              <a:t>                                                                                                      –  Rýna po Vislu a Karpaty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58115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4">
            <a:extLst>
              <a:ext uri="{FF2B5EF4-FFF2-40B4-BE49-F238E27FC236}">
                <a16:creationId xmlns:a16="http://schemas.microsoft.com/office/drawing/2014/main" id="{2D99E59F-3949-2DB9-A236-4C5770FD25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11655" y="502149"/>
            <a:ext cx="4557713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Hunové</a:t>
            </a:r>
          </a:p>
        </p:txBody>
      </p:sp>
      <p:pic>
        <p:nvPicPr>
          <p:cNvPr id="62467" name="Picture 9" descr="Invasions_of_the_Roman_Empire_1">
            <a:extLst>
              <a:ext uri="{FF2B5EF4-FFF2-40B4-BE49-F238E27FC236}">
                <a16:creationId xmlns:a16="http://schemas.microsoft.com/office/drawing/2014/main" id="{78740117-D8B2-9896-FD1D-4A1C487143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7438" y="1689993"/>
            <a:ext cx="5846148" cy="4094358"/>
          </a:xfrm>
          <a:noFill/>
        </p:spPr>
      </p:pic>
      <p:sp>
        <p:nvSpPr>
          <p:cNvPr id="70660" name="Rectangle 5">
            <a:extLst>
              <a:ext uri="{FF2B5EF4-FFF2-40B4-BE49-F238E27FC236}">
                <a16:creationId xmlns:a16="http://schemas.microsoft.com/office/drawing/2014/main" id="{F15288A6-E324-66C4-B31B-5CF2F900FF8A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49852" y="1042097"/>
            <a:ext cx="5846148" cy="6021386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/>
              <a:t>Kočovné kmeny původně z </a:t>
            </a:r>
            <a:r>
              <a:rPr lang="cs-CZ" altLang="cs-CZ" sz="1600" b="1" dirty="0" err="1"/>
              <a:t>Mngolska</a:t>
            </a:r>
            <a:r>
              <a:rPr lang="cs-CZ" altLang="cs-CZ" sz="1600" b="1" dirty="0"/>
              <a:t> a Číny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/>
              <a:t>konec 2. stol.  </a:t>
            </a:r>
            <a:r>
              <a:rPr lang="cs-CZ" altLang="cs-CZ" sz="1600" dirty="0"/>
              <a:t>–</a:t>
            </a:r>
            <a:r>
              <a:rPr lang="cs-CZ" altLang="cs-CZ" sz="1600" b="1" dirty="0"/>
              <a:t>  </a:t>
            </a:r>
            <a:r>
              <a:rPr lang="cs-CZ" altLang="cs-CZ" sz="1600" dirty="0"/>
              <a:t>expanze na západ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/>
              <a:t>70. l. 4. stol.  </a:t>
            </a:r>
            <a:r>
              <a:rPr lang="cs-CZ" altLang="cs-CZ" sz="1600" dirty="0"/>
              <a:t>–  porazili Alany  a s Góty táhli na západ do Evropy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6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/>
              <a:t>395:   </a:t>
            </a:r>
            <a:r>
              <a:rPr lang="cs-CZ" altLang="cs-CZ" sz="1600" dirty="0"/>
              <a:t>první vpád na území římské říše, vyplenili Thrákii a Dalmácii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/>
              <a:t>405:  </a:t>
            </a:r>
            <a:r>
              <a:rPr lang="cs-CZ" sz="1600" dirty="0">
                <a:effectLst/>
                <a:ea typeface="Times New Roman" panose="02020603050405020304" pitchFamily="18" charset="0"/>
              </a:rPr>
              <a:t>vpád do </a:t>
            </a:r>
            <a:r>
              <a:rPr lang="cs-CZ" sz="1600" dirty="0" err="1">
                <a:effectLst/>
                <a:ea typeface="Times New Roman" panose="02020603050405020304" pitchFamily="18" charset="0"/>
              </a:rPr>
              <a:t>Pannonie</a:t>
            </a:r>
            <a:endParaRPr lang="cs-CZ" sz="1600" dirty="0">
              <a:effectLst/>
              <a:ea typeface="Times New Roman" panose="02020603050405020304" pitchFamily="18" charset="0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600" dirty="0">
                <a:latin typeface="Times New Roman" panose="02020603050405020304" pitchFamily="18" charset="0"/>
              </a:rPr>
              <a:t>             </a:t>
            </a:r>
            <a:r>
              <a:rPr lang="cs-CZ" altLang="cs-CZ" sz="1600" dirty="0"/>
              <a:t>s pomocí Vandalů a </a:t>
            </a:r>
            <a:r>
              <a:rPr lang="cs-CZ" altLang="cs-CZ" sz="1600" dirty="0" err="1"/>
              <a:t>Svébů</a:t>
            </a:r>
            <a:r>
              <a:rPr lang="cs-CZ" altLang="cs-CZ" sz="1600" dirty="0"/>
              <a:t> překročili hranici na Rýně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/>
              <a:t>1. pol. 5. stol.  –  </a:t>
            </a:r>
            <a:r>
              <a:rPr lang="cs-CZ" altLang="cs-CZ" sz="1600" dirty="0"/>
              <a:t>Evropu ovládá </a:t>
            </a:r>
            <a:r>
              <a:rPr lang="cs-CZ" altLang="cs-CZ" sz="1600" b="1" dirty="0"/>
              <a:t>Attilův kmenový svaz</a:t>
            </a:r>
            <a:r>
              <a:rPr lang="cs-CZ" altLang="cs-CZ" sz="1600" dirty="0"/>
              <a:t>, k němuž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600" dirty="0"/>
              <a:t>                                   se  připojily germánské kmeny Ostrogótů,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600" dirty="0"/>
              <a:t>                                    </a:t>
            </a:r>
            <a:r>
              <a:rPr lang="cs-CZ" altLang="cs-CZ" sz="1600" dirty="0" err="1"/>
              <a:t>Gepidů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Rugiů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Herulů</a:t>
            </a:r>
            <a:r>
              <a:rPr lang="cs-CZ" altLang="cs-CZ" sz="1600" dirty="0"/>
              <a:t>, Durynků aj.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/>
              <a:t>451:</a:t>
            </a:r>
            <a:r>
              <a:rPr lang="cs-CZ" altLang="cs-CZ" sz="1600" dirty="0"/>
              <a:t>  Attila poražen v bitvě na </a:t>
            </a:r>
            <a:r>
              <a:rPr lang="cs-CZ" altLang="cs-CZ" sz="1600" dirty="0" err="1"/>
              <a:t>Katalaunských</a:t>
            </a:r>
            <a:r>
              <a:rPr lang="cs-CZ" altLang="cs-CZ" sz="1600" dirty="0"/>
              <a:t> polích (</a:t>
            </a:r>
            <a:r>
              <a:rPr lang="cs-CZ" altLang="cs-CZ" sz="1600" dirty="0" err="1"/>
              <a:t>vých</a:t>
            </a:r>
            <a:r>
              <a:rPr lang="cs-CZ" altLang="cs-CZ" sz="1600" dirty="0"/>
              <a:t>. F)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/>
              <a:t>453:</a:t>
            </a:r>
            <a:r>
              <a:rPr lang="cs-CZ" altLang="cs-CZ" sz="1600" dirty="0"/>
              <a:t>  Attila umírá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/>
              <a:t>454: </a:t>
            </a:r>
            <a:r>
              <a:rPr lang="cs-CZ" altLang="cs-CZ" sz="1600" dirty="0"/>
              <a:t> v bitvě u říčky </a:t>
            </a:r>
            <a:r>
              <a:rPr lang="cs-CZ" altLang="cs-CZ" sz="1600" dirty="0" err="1"/>
              <a:t>Nedao</a:t>
            </a:r>
            <a:r>
              <a:rPr lang="cs-CZ" altLang="cs-CZ" sz="1600" dirty="0"/>
              <a:t> se rozhodovalo o hunském dědictví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600" dirty="0"/>
              <a:t>               (kdo bude pánem střední Evropy)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600" b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09CB105-584F-C3A9-2EC1-3E4885E95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533400"/>
            <a:ext cx="11849100" cy="6324601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1900" b="1" dirty="0">
                <a:solidFill>
                  <a:srgbClr val="FF0000"/>
                </a:solidFill>
              </a:rPr>
              <a:t>Hunové</a:t>
            </a:r>
            <a:r>
              <a:rPr lang="cs-CZ" sz="1900" dirty="0"/>
              <a:t>   –  </a:t>
            </a:r>
            <a:r>
              <a:rPr lang="cs-CZ" sz="1900" b="1" dirty="0"/>
              <a:t>2. st.: </a:t>
            </a:r>
            <a:r>
              <a:rPr lang="cs-CZ" sz="1900" dirty="0" err="1"/>
              <a:t>vých</a:t>
            </a:r>
            <a:r>
              <a:rPr lang="cs-CZ" sz="1900" dirty="0"/>
              <a:t>. Donu a </a:t>
            </a:r>
            <a:r>
              <a:rPr lang="cs-CZ" sz="1900" dirty="0" err="1"/>
              <a:t>sev</a:t>
            </a:r>
            <a:r>
              <a:rPr lang="cs-CZ" sz="1900" dirty="0"/>
              <a:t>. Kavkazu: podrobili  Alany, v. Góty, </a:t>
            </a:r>
            <a:r>
              <a:rPr lang="cs-CZ" sz="1900" dirty="0" err="1"/>
              <a:t>Gepidy</a:t>
            </a:r>
            <a:r>
              <a:rPr lang="cs-CZ" sz="1900" dirty="0"/>
              <a:t>, </a:t>
            </a:r>
            <a:r>
              <a:rPr lang="cs-CZ" sz="1900" dirty="0" err="1"/>
              <a:t>Heruly</a:t>
            </a:r>
            <a:r>
              <a:rPr lang="cs-CZ" sz="1900" dirty="0"/>
              <a:t>, </a:t>
            </a:r>
            <a:r>
              <a:rPr lang="cs-CZ" sz="1900" dirty="0" err="1"/>
              <a:t>Rugie</a:t>
            </a:r>
            <a:r>
              <a:rPr lang="cs-CZ" sz="1900" dirty="0"/>
              <a:t>, </a:t>
            </a:r>
            <a:r>
              <a:rPr lang="cs-CZ" sz="1900" dirty="0" err="1"/>
              <a:t>Skiry</a:t>
            </a:r>
            <a:r>
              <a:rPr lang="cs-CZ" sz="1900" dirty="0"/>
              <a:t>, </a:t>
            </a:r>
            <a:r>
              <a:rPr lang="cs-CZ" sz="1900" dirty="0" err="1"/>
              <a:t>Svéby</a:t>
            </a:r>
            <a:r>
              <a:rPr lang="cs-CZ" sz="1900" dirty="0"/>
              <a:t>, Kvády, Burgundy 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–  </a:t>
            </a:r>
            <a:r>
              <a:rPr lang="cs-CZ" sz="1900" b="1" dirty="0"/>
              <a:t>70. léta 4. stol.:  </a:t>
            </a:r>
            <a:r>
              <a:rPr lang="cs-CZ" sz="1900" dirty="0"/>
              <a:t>začali ohrožovat římskou říši včetně barbarů v Podunají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                                 </a:t>
            </a:r>
            <a:r>
              <a:rPr lang="cs-CZ" sz="1900" dirty="0" err="1"/>
              <a:t>záp</a:t>
            </a:r>
            <a:r>
              <a:rPr lang="cs-CZ" sz="1900" dirty="0"/>
              <a:t>:   uzavřeli s říší </a:t>
            </a:r>
            <a:r>
              <a:rPr lang="cs-CZ" sz="1900" dirty="0" err="1"/>
              <a:t>foederátní</a:t>
            </a:r>
            <a:r>
              <a:rPr lang="cs-CZ" sz="1900" dirty="0"/>
              <a:t> smlouvu (usídleni v </a:t>
            </a:r>
            <a:r>
              <a:rPr lang="cs-CZ" sz="1900" dirty="0" err="1"/>
              <a:t>Pannonii</a:t>
            </a:r>
            <a:r>
              <a:rPr lang="cs-CZ" sz="1900" dirty="0"/>
              <a:t>)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                                  </a:t>
            </a:r>
            <a:r>
              <a:rPr lang="cs-CZ" sz="1900" dirty="0" err="1"/>
              <a:t>vých</a:t>
            </a:r>
            <a:r>
              <a:rPr lang="cs-CZ" sz="1900" dirty="0"/>
              <a:t>.:  </a:t>
            </a:r>
            <a:r>
              <a:rPr lang="cs-CZ" sz="1900" b="1" dirty="0"/>
              <a:t>Attilova říše   </a:t>
            </a:r>
            <a:r>
              <a:rPr lang="cs-CZ" sz="1900" dirty="0"/>
              <a:t>–   </a:t>
            </a:r>
            <a:r>
              <a:rPr lang="cs-CZ" sz="1900" b="1" dirty="0"/>
              <a:t>451:</a:t>
            </a:r>
            <a:r>
              <a:rPr lang="cs-CZ" sz="1900" dirty="0"/>
              <a:t>  do Galie (poraženi) 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                                                                       –   </a:t>
            </a:r>
            <a:r>
              <a:rPr lang="cs-CZ" sz="1900" b="1" dirty="0"/>
              <a:t>452:</a:t>
            </a:r>
            <a:r>
              <a:rPr lang="cs-CZ" sz="1900" dirty="0"/>
              <a:t>  do Itálie 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                                                                       –   </a:t>
            </a:r>
            <a:r>
              <a:rPr lang="cs-CZ" sz="1900" b="1" dirty="0"/>
              <a:t>453:</a:t>
            </a:r>
            <a:r>
              <a:rPr lang="cs-CZ" sz="1900" dirty="0"/>
              <a:t>  smrt Attily, rozpad říše</a:t>
            </a:r>
            <a:endParaRPr lang="cs-CZ" sz="19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sz="1900" b="1" dirty="0">
                <a:solidFill>
                  <a:srgbClr val="FF0000"/>
                </a:solidFill>
              </a:rPr>
              <a:t>Gótové</a:t>
            </a:r>
            <a:r>
              <a:rPr lang="cs-CZ" sz="1900" dirty="0"/>
              <a:t>    –   </a:t>
            </a:r>
            <a:r>
              <a:rPr lang="cs-CZ" sz="1900" b="1" dirty="0"/>
              <a:t>1. stol. př. n. l.:</a:t>
            </a:r>
            <a:r>
              <a:rPr lang="cs-CZ" sz="1900" dirty="0"/>
              <a:t>   zmiňuje geograf </a:t>
            </a:r>
            <a:r>
              <a:rPr lang="cs-CZ" sz="1900" dirty="0" err="1"/>
              <a:t>Strabón</a:t>
            </a:r>
            <a:r>
              <a:rPr lang="cs-CZ" sz="1900" dirty="0"/>
              <a:t>;   pravlast:   Pomořansko, </a:t>
            </a:r>
            <a:r>
              <a:rPr lang="cs-CZ" sz="1900" dirty="0" err="1"/>
              <a:t>sev</a:t>
            </a:r>
            <a:r>
              <a:rPr lang="cs-CZ" sz="1900" dirty="0"/>
              <a:t>. Velkopolsko, dolní Visla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–   </a:t>
            </a:r>
            <a:r>
              <a:rPr lang="cs-CZ" sz="1900" b="1" dirty="0"/>
              <a:t>3. stol.:  </a:t>
            </a:r>
            <a:r>
              <a:rPr lang="cs-CZ" sz="1900" dirty="0"/>
              <a:t>rozděleni:  </a:t>
            </a:r>
            <a:r>
              <a:rPr lang="cs-CZ" sz="1900" b="1" dirty="0">
                <a:solidFill>
                  <a:srgbClr val="FF0000"/>
                </a:solidFill>
              </a:rPr>
              <a:t>Ostrogóti:</a:t>
            </a:r>
            <a:r>
              <a:rPr lang="cs-CZ" sz="1900" b="1" dirty="0"/>
              <a:t>  pol. 4. stol.:  </a:t>
            </a:r>
            <a:r>
              <a:rPr lang="cs-CZ" sz="1900" dirty="0"/>
              <a:t>vytvořili kmenový svaz o</a:t>
            </a:r>
            <a:r>
              <a:rPr lang="pt-BR" sz="1900" dirty="0"/>
              <a:t>d Černomoří do Pobaltí</a:t>
            </a:r>
            <a:r>
              <a:rPr lang="cs-CZ" sz="1900" dirty="0"/>
              <a:t> </a:t>
            </a:r>
          </a:p>
          <a:p>
            <a:pPr marL="0" indent="0">
              <a:buNone/>
              <a:defRPr/>
            </a:pPr>
            <a:r>
              <a:rPr lang="cs-CZ" sz="1900" b="1" dirty="0"/>
              <a:t>                                                                                  405:  </a:t>
            </a:r>
            <a:r>
              <a:rPr lang="cs-CZ" sz="1900" dirty="0"/>
              <a:t>vpadli do Itálie</a:t>
            </a:r>
          </a:p>
          <a:p>
            <a:pPr marL="0" indent="0">
              <a:buNone/>
              <a:defRPr/>
            </a:pPr>
            <a:r>
              <a:rPr lang="cs-CZ" sz="1900" b="1" dirty="0"/>
              <a:t>                                                                                  451:  </a:t>
            </a:r>
            <a:r>
              <a:rPr lang="cs-CZ" sz="1900" dirty="0"/>
              <a:t>pod nadvládou Hunů táhli s Attilou do  Gallie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                    </a:t>
            </a:r>
            <a:r>
              <a:rPr lang="cs-CZ" sz="1900" b="1" dirty="0"/>
              <a:t>455</a:t>
            </a:r>
            <a:r>
              <a:rPr lang="cs-CZ" sz="1900" dirty="0"/>
              <a:t>:   zabrali </a:t>
            </a:r>
            <a:r>
              <a:rPr lang="cs-CZ" sz="1900" dirty="0" err="1"/>
              <a:t>Panonnii</a:t>
            </a:r>
            <a:endParaRPr lang="cs-CZ" sz="1900" dirty="0"/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                    </a:t>
            </a:r>
            <a:r>
              <a:rPr lang="cs-CZ" sz="1900" b="1" dirty="0"/>
              <a:t>493:  </a:t>
            </a:r>
            <a:r>
              <a:rPr lang="cs-CZ" sz="1900" dirty="0" err="1"/>
              <a:t>Teodorich</a:t>
            </a:r>
            <a:r>
              <a:rPr lang="cs-CZ" sz="1900" dirty="0"/>
              <a:t> zvolen králem říše 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</a:t>
            </a:r>
            <a:r>
              <a:rPr lang="cs-CZ" sz="1900" b="1" dirty="0">
                <a:solidFill>
                  <a:srgbClr val="FF0000"/>
                </a:solidFill>
              </a:rPr>
              <a:t>Vizigóti:</a:t>
            </a:r>
            <a:r>
              <a:rPr lang="cs-CZ" sz="1900" dirty="0"/>
              <a:t>  </a:t>
            </a:r>
            <a:r>
              <a:rPr lang="cs-CZ" sz="1900" b="1" dirty="0"/>
              <a:t>376: </a:t>
            </a:r>
            <a:r>
              <a:rPr lang="cs-CZ" sz="1900" dirty="0"/>
              <a:t>  do Sedmihradska a požádali o usazení v </a:t>
            </a:r>
            <a:r>
              <a:rPr lang="cs-CZ" sz="1900" dirty="0" err="1"/>
              <a:t>dolnodunajských</a:t>
            </a:r>
            <a:r>
              <a:rPr lang="cs-CZ" sz="1900" dirty="0"/>
              <a:t> provinciích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              </a:t>
            </a:r>
            <a:r>
              <a:rPr lang="cs-CZ" sz="1900" b="1" dirty="0"/>
              <a:t> 410: </a:t>
            </a:r>
            <a:r>
              <a:rPr lang="cs-CZ" sz="1900" dirty="0"/>
              <a:t>  dobyli Řím (hlavní město přeneseno do </a:t>
            </a:r>
            <a:r>
              <a:rPr lang="cs-CZ" sz="1900" dirty="0" err="1"/>
              <a:t>Raveny</a:t>
            </a:r>
            <a:r>
              <a:rPr lang="cs-CZ" sz="1900" dirty="0"/>
              <a:t>)</a:t>
            </a:r>
          </a:p>
          <a:p>
            <a:pPr marL="0" indent="0">
              <a:buNone/>
              <a:defRPr/>
            </a:pPr>
            <a:r>
              <a:rPr lang="cs-CZ" sz="1900" b="1" dirty="0"/>
              <a:t>                                                                             418</a:t>
            </a:r>
            <a:r>
              <a:rPr lang="cs-CZ" sz="1900" dirty="0"/>
              <a:t>:   jako </a:t>
            </a:r>
            <a:r>
              <a:rPr lang="cs-CZ" sz="1900" dirty="0" err="1"/>
              <a:t>foederati</a:t>
            </a:r>
            <a:r>
              <a:rPr lang="cs-CZ" sz="1900" dirty="0"/>
              <a:t> usídleni v </a:t>
            </a:r>
            <a:r>
              <a:rPr lang="cs-CZ" sz="1900" dirty="0" err="1"/>
              <a:t>Aquitanii</a:t>
            </a:r>
            <a:r>
              <a:rPr lang="cs-CZ" sz="1900" dirty="0"/>
              <a:t> (</a:t>
            </a:r>
            <a:r>
              <a:rPr lang="cs-CZ" sz="1900" dirty="0" err="1"/>
              <a:t>jz</a:t>
            </a:r>
            <a:r>
              <a:rPr lang="cs-CZ" sz="1900" dirty="0"/>
              <a:t>. Francie): první germánský stát v Říši </a:t>
            </a:r>
          </a:p>
          <a:p>
            <a:pPr marL="0" indent="0">
              <a:buNone/>
              <a:defRPr/>
            </a:pPr>
            <a:r>
              <a:rPr lang="cs-CZ" sz="1900" b="1" dirty="0"/>
              <a:t>                                                                             475: </a:t>
            </a:r>
            <a:r>
              <a:rPr lang="cs-CZ" sz="1900" dirty="0"/>
              <a:t>  v Hispánii (Španělsku)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               </a:t>
            </a:r>
            <a:r>
              <a:rPr lang="cs-CZ" sz="1900" b="1" dirty="0"/>
              <a:t>711–720</a:t>
            </a:r>
            <a:r>
              <a:rPr lang="cs-CZ" sz="1900" dirty="0"/>
              <a:t>:   vizigótský stát ukončily muslimské výboje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8979395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1">
            <a:extLst>
              <a:ext uri="{FF2B5EF4-FFF2-40B4-BE49-F238E27FC236}">
                <a16:creationId xmlns:a16="http://schemas.microsoft.com/office/drawing/2014/main" id="{E5D370BF-3149-3BEA-15FE-F2262115C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2" t="20470" r="33949" b="15547"/>
          <a:stretch>
            <a:fillRect/>
          </a:stretch>
        </p:blipFill>
        <p:spPr bwMode="auto">
          <a:xfrm>
            <a:off x="1723461" y="-3175"/>
            <a:ext cx="8549254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8480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3B9901-6346-6E0C-828B-FCB75855A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5" y="457200"/>
            <a:ext cx="11744325" cy="6400800"/>
          </a:xfrm>
        </p:spPr>
        <p:txBody>
          <a:bodyPr>
            <a:normAutofit fontScale="92500" lnSpcReduction="10000"/>
          </a:bodyPr>
          <a:lstStyle/>
          <a:p>
            <a:pPr marL="0" indent="0">
              <a:buFontTx/>
              <a:buNone/>
              <a:defRPr/>
            </a:pPr>
            <a:r>
              <a:rPr lang="cs-CZ" sz="1900" b="1" dirty="0">
                <a:solidFill>
                  <a:srgbClr val="FF0000"/>
                </a:solidFill>
              </a:rPr>
              <a:t>Vandalové</a:t>
            </a:r>
            <a:r>
              <a:rPr lang="cs-CZ" sz="1900" dirty="0"/>
              <a:t>   –   </a:t>
            </a:r>
            <a:r>
              <a:rPr lang="cs-CZ" sz="1900" b="1" dirty="0"/>
              <a:t>406:  </a:t>
            </a:r>
            <a:r>
              <a:rPr lang="cs-CZ" sz="1900" dirty="0"/>
              <a:t>se </a:t>
            </a:r>
            <a:r>
              <a:rPr lang="cs-CZ" sz="1900" dirty="0" err="1"/>
              <a:t>Svéby</a:t>
            </a:r>
            <a:r>
              <a:rPr lang="cs-CZ" sz="1900" dirty="0"/>
              <a:t> (Kvády) překročili Rýn a r. 409 Pyreneje 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–   </a:t>
            </a:r>
            <a:r>
              <a:rPr lang="cs-CZ" sz="1900" b="1" dirty="0"/>
              <a:t>411</a:t>
            </a:r>
            <a:r>
              <a:rPr lang="cs-CZ" sz="1900" dirty="0"/>
              <a:t>:  usadili se v Hispánii, odtud s Alany vyhnáni Vizigóty (zůstali jenom </a:t>
            </a:r>
            <a:r>
              <a:rPr lang="cs-CZ" sz="1900" dirty="0" err="1"/>
              <a:t>Svébové</a:t>
            </a:r>
            <a:r>
              <a:rPr lang="cs-CZ" sz="1900" dirty="0"/>
              <a:t>) 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–   </a:t>
            </a:r>
            <a:r>
              <a:rPr lang="cs-CZ" sz="1900" b="1" dirty="0"/>
              <a:t>429:  </a:t>
            </a:r>
            <a:r>
              <a:rPr lang="cs-CZ" sz="1900" dirty="0"/>
              <a:t>vylodili se v severní Africe, kde založili stát 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–   </a:t>
            </a:r>
            <a:r>
              <a:rPr lang="cs-CZ" sz="1900" b="1" dirty="0"/>
              <a:t>455:  </a:t>
            </a:r>
            <a:r>
              <a:rPr lang="cs-CZ" sz="1900" dirty="0"/>
              <a:t>podruhé dobyli Řím   (410: poprvé za </a:t>
            </a:r>
            <a:r>
              <a:rPr lang="cs-CZ" sz="1900" dirty="0" err="1"/>
              <a:t>Alaricha</a:t>
            </a:r>
            <a:r>
              <a:rPr lang="cs-CZ" sz="1900" dirty="0"/>
              <a:t>) 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–   </a:t>
            </a:r>
            <a:r>
              <a:rPr lang="cs-CZ" sz="1900" b="1" dirty="0"/>
              <a:t>533:  </a:t>
            </a:r>
            <a:r>
              <a:rPr lang="cs-CZ" sz="1900" dirty="0"/>
              <a:t>vandalský stát zničen Byzancí</a:t>
            </a:r>
          </a:p>
          <a:p>
            <a:pPr marL="0" indent="0">
              <a:buNone/>
              <a:defRPr/>
            </a:pPr>
            <a:endParaRPr lang="cs-CZ" sz="1900" b="1" dirty="0"/>
          </a:p>
          <a:p>
            <a:pPr>
              <a:defRPr/>
            </a:pPr>
            <a:r>
              <a:rPr lang="cs-CZ" sz="1900" b="1" dirty="0" err="1">
                <a:solidFill>
                  <a:srgbClr val="FF0000"/>
                </a:solidFill>
              </a:rPr>
              <a:t>Burgundi</a:t>
            </a:r>
            <a:r>
              <a:rPr lang="cs-CZ" sz="1900" b="1" dirty="0"/>
              <a:t>   </a:t>
            </a:r>
            <a:r>
              <a:rPr lang="cs-CZ" sz="1900" dirty="0"/>
              <a:t>–</a:t>
            </a:r>
            <a:r>
              <a:rPr lang="cs-CZ" sz="1900" b="1" dirty="0"/>
              <a:t>    poč. 5. stol.:   </a:t>
            </a:r>
            <a:r>
              <a:rPr lang="cs-CZ" sz="1900" dirty="0"/>
              <a:t>usadili se na levém (římském) břehu Rýna mezi </a:t>
            </a:r>
            <a:r>
              <a:rPr lang="cs-CZ" sz="1900" dirty="0" err="1"/>
              <a:t>Wormsem</a:t>
            </a:r>
            <a:r>
              <a:rPr lang="cs-CZ" sz="1900" dirty="0"/>
              <a:t> a </a:t>
            </a:r>
            <a:r>
              <a:rPr lang="cs-CZ" sz="1900" dirty="0" err="1"/>
              <a:t>Špýrem</a:t>
            </a:r>
            <a:r>
              <a:rPr lang="cs-CZ" sz="1900" dirty="0"/>
              <a:t>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–  </a:t>
            </a:r>
            <a:r>
              <a:rPr lang="cs-CZ" sz="1900" b="1" dirty="0"/>
              <a:t>436/437:  </a:t>
            </a:r>
            <a:r>
              <a:rPr lang="cs-CZ" sz="1900" dirty="0"/>
              <a:t>poraženi Huny 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–  </a:t>
            </a:r>
            <a:r>
              <a:rPr lang="cs-CZ" sz="1900" b="1" dirty="0"/>
              <a:t>443:  </a:t>
            </a:r>
            <a:r>
              <a:rPr lang="cs-CZ" sz="1900" dirty="0"/>
              <a:t>císařem </a:t>
            </a:r>
            <a:r>
              <a:rPr lang="cs-CZ" sz="1900" dirty="0" err="1"/>
              <a:t>Aëtiem</a:t>
            </a:r>
            <a:r>
              <a:rPr lang="cs-CZ" sz="1900" dirty="0"/>
              <a:t> usazeni v tzv. </a:t>
            </a:r>
            <a:r>
              <a:rPr lang="cs-CZ" sz="1900" dirty="0" err="1"/>
              <a:t>Sapaudii</a:t>
            </a:r>
            <a:r>
              <a:rPr lang="cs-CZ" sz="1900" dirty="0"/>
              <a:t> (dnešní Savojsko)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–  </a:t>
            </a:r>
            <a:r>
              <a:rPr lang="cs-CZ" sz="1900" b="1" dirty="0"/>
              <a:t>poč. 6. stol.:  </a:t>
            </a:r>
            <a:r>
              <a:rPr lang="cs-CZ" sz="1900" dirty="0"/>
              <a:t>za krále </a:t>
            </a:r>
            <a:r>
              <a:rPr lang="cs-CZ" sz="1900" dirty="0" err="1"/>
              <a:t>Sigismunda</a:t>
            </a:r>
            <a:r>
              <a:rPr lang="cs-CZ" sz="1900" dirty="0"/>
              <a:t> konvertovali ke katolictví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–  </a:t>
            </a:r>
            <a:r>
              <a:rPr lang="cs-CZ" sz="1900" b="1" dirty="0"/>
              <a:t>od 30. let 6. stol.:   </a:t>
            </a:r>
            <a:r>
              <a:rPr lang="cs-CZ" sz="1900" dirty="0"/>
              <a:t>součást Franské říše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>
              <a:defRPr/>
            </a:pPr>
            <a:r>
              <a:rPr lang="cs-CZ" sz="1900" b="1" dirty="0">
                <a:solidFill>
                  <a:srgbClr val="FF0000"/>
                </a:solidFill>
              </a:rPr>
              <a:t>Frankové </a:t>
            </a:r>
            <a:r>
              <a:rPr lang="cs-CZ" sz="1900" b="1" dirty="0"/>
              <a:t> </a:t>
            </a:r>
            <a:r>
              <a:rPr lang="cs-CZ" sz="1900" dirty="0"/>
              <a:t>  –   </a:t>
            </a:r>
            <a:r>
              <a:rPr lang="cs-CZ" sz="1900" b="1" dirty="0"/>
              <a:t>3. stol. n. l</a:t>
            </a:r>
            <a:r>
              <a:rPr lang="cs-CZ" sz="1900" dirty="0"/>
              <a:t>.:   </a:t>
            </a:r>
            <a:r>
              <a:rPr lang="cs-CZ" sz="1900" b="1" dirty="0"/>
              <a:t>franský kmenový svaz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–</a:t>
            </a:r>
            <a:r>
              <a:rPr lang="cs-CZ" sz="1900" b="1" dirty="0"/>
              <a:t>  5. stol.:  </a:t>
            </a:r>
            <a:r>
              <a:rPr lang="cs-CZ" sz="1900" dirty="0"/>
              <a:t> rozdělil se na dvě větve:    Franky-</a:t>
            </a:r>
            <a:r>
              <a:rPr lang="cs-CZ" sz="1900" dirty="0" err="1"/>
              <a:t>Salie</a:t>
            </a:r>
            <a:r>
              <a:rPr lang="cs-CZ" sz="1900" dirty="0"/>
              <a:t> (dolní Porýní) a </a:t>
            </a:r>
            <a:r>
              <a:rPr lang="cs-CZ" sz="1900" dirty="0" err="1"/>
              <a:t>středorýnské</a:t>
            </a:r>
            <a:r>
              <a:rPr lang="cs-CZ" sz="1900" dirty="0"/>
              <a:t> Franky  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   –  platili Římu daně, podléhali římským velitelům, bojovali v římských oddílech  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   –  </a:t>
            </a:r>
            <a:r>
              <a:rPr lang="cs-CZ" sz="1900" b="1" dirty="0" err="1"/>
              <a:t>Childerich</a:t>
            </a:r>
            <a:r>
              <a:rPr lang="cs-CZ" sz="1900" dirty="0"/>
              <a:t> (asi 463–481/2):  římský </a:t>
            </a:r>
            <a:r>
              <a:rPr lang="cs-CZ" sz="1900" dirty="0" err="1"/>
              <a:t>foederát</a:t>
            </a:r>
            <a:r>
              <a:rPr lang="cs-CZ" sz="1900" dirty="0"/>
              <a:t> (hrob v </a:t>
            </a:r>
            <a:r>
              <a:rPr lang="cs-CZ" sz="1900" dirty="0" err="1"/>
              <a:t>Tournai</a:t>
            </a:r>
            <a:r>
              <a:rPr lang="cs-CZ" sz="1900" dirty="0"/>
              <a:t>) 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   –  </a:t>
            </a:r>
            <a:r>
              <a:rPr lang="cs-CZ" sz="1900" b="1" dirty="0"/>
              <a:t>481:  </a:t>
            </a:r>
            <a:r>
              <a:rPr lang="cs-CZ" sz="1900" b="1" dirty="0" err="1"/>
              <a:t>Chlodvík</a:t>
            </a:r>
            <a:r>
              <a:rPr lang="cs-CZ" sz="1900" dirty="0"/>
              <a:t> (</a:t>
            </a:r>
            <a:r>
              <a:rPr lang="cs-CZ" sz="1900" dirty="0" err="1"/>
              <a:t>Chlogion</a:t>
            </a:r>
            <a:r>
              <a:rPr lang="cs-CZ" sz="1900" dirty="0"/>
              <a:t>):  správce provincie Galie králem Franků 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   –  </a:t>
            </a:r>
            <a:r>
              <a:rPr lang="cs-CZ" sz="1900" b="1" dirty="0"/>
              <a:t>488:  </a:t>
            </a:r>
            <a:r>
              <a:rPr lang="cs-CZ" sz="1900" dirty="0"/>
              <a:t>poraženi římským vojevůdcem </a:t>
            </a:r>
            <a:r>
              <a:rPr lang="cs-CZ" sz="1900" dirty="0" err="1"/>
              <a:t>Aëtiem</a:t>
            </a:r>
            <a:r>
              <a:rPr lang="cs-CZ" sz="1900" dirty="0"/>
              <a:t>, když se pokusili rozšířit území k </a:t>
            </a:r>
            <a:r>
              <a:rPr lang="cs-CZ" sz="1900" dirty="0" err="1"/>
              <a:t>Sommě</a:t>
            </a:r>
            <a:endParaRPr lang="cs-CZ" sz="1900" dirty="0"/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8633393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5" name="Picture 6">
            <a:extLst>
              <a:ext uri="{FF2B5EF4-FFF2-40B4-BE49-F238E27FC236}">
                <a16:creationId xmlns:a16="http://schemas.microsoft.com/office/drawing/2014/main" id="{7DA8635E-0334-4F49-3550-658D441F80A3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7775" y="46869"/>
            <a:ext cx="8677275" cy="6904816"/>
          </a:xfrm>
          <a:noFill/>
        </p:spPr>
      </p:pic>
    </p:spTree>
    <p:extLst>
      <p:ext uri="{BB962C8B-B14F-4D97-AF65-F5344CB8AC3E}">
        <p14:creationId xmlns:p14="http://schemas.microsoft.com/office/powerpoint/2010/main" val="16891778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E21E10-3E0D-663D-7FB5-09052FC1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81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</a:t>
            </a:r>
            <a:b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</a:t>
            </a:r>
            <a:r>
              <a:rPr lang="cs-CZ" sz="3200" b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Doba stěhování národů </a:t>
            </a:r>
            <a:br>
              <a:rPr lang="cs-CZ" sz="2200" b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cs-CZ" sz="2200" b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                                                 380/400 – 410/ 420  (přechodný stupeň)</a:t>
            </a:r>
            <a:br>
              <a:rPr lang="cs-CZ" sz="22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</a:br>
            <a:endParaRPr lang="cs-CZ" sz="2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473D49-EA29-577D-B730-679CC2207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38382"/>
            <a:ext cx="11353801" cy="5419617"/>
          </a:xfrm>
        </p:spPr>
        <p:txBody>
          <a:bodyPr>
            <a:normAutofit/>
          </a:bodyPr>
          <a:lstStyle/>
          <a:p>
            <a:pPr marL="228600" algn="just">
              <a:spcAft>
                <a:spcPts val="0"/>
              </a:spcAft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částečně se překrývá s pozdní dobou římskou</a:t>
            </a:r>
          </a:p>
          <a:p>
            <a:pPr algn="just"/>
            <a:r>
              <a:rPr lang="cs-CZ" sz="1800" dirty="0">
                <a:effectLst/>
                <a:ea typeface="Times New Roman" panose="02020603050405020304" pitchFamily="18" charset="0"/>
              </a:rPr>
              <a:t>  období spojené s kmenovými posuny východogermánských etnik způsobených tlakem </a:t>
            </a:r>
            <a:r>
              <a:rPr lang="cs-CZ" sz="18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Hunů:</a:t>
            </a:r>
            <a:endParaRPr lang="cs-CZ" sz="18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algn="just"/>
            <a:r>
              <a:rPr lang="cs-CZ" sz="1800" b="1" dirty="0">
                <a:effectLst/>
                <a:ea typeface="Times New Roman" panose="02020603050405020304" pitchFamily="18" charset="0"/>
              </a:rPr>
              <a:t>  375: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podrobili si Ostrogóty a zahájili tažení na západ  </a:t>
            </a:r>
          </a:p>
          <a:p>
            <a:pPr algn="just"/>
            <a:endParaRPr lang="cs-CZ" sz="1800" dirty="0">
              <a:effectLst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ea typeface="Times New Roman" panose="02020603050405020304" pitchFamily="18" charset="0"/>
              </a:rPr>
              <a:t>jezdecko-nomádské skupiny:   posun ke střednímu Dunaji:</a:t>
            </a:r>
          </a:p>
          <a:p>
            <a:r>
              <a:rPr lang="cs-CZ" sz="1800" dirty="0">
                <a:effectLst/>
                <a:ea typeface="Times New Roman" panose="02020603050405020304" pitchFamily="18" charset="0"/>
              </a:rPr>
              <a:t>etnicky </a:t>
            </a:r>
            <a:r>
              <a:rPr lang="cs-CZ" sz="1800" dirty="0">
                <a:ea typeface="Times New Roman" panose="02020603050405020304" pitchFamily="18" charset="0"/>
              </a:rPr>
              <a:t>š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lo o první vlny barbarů gótsko-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alansko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-hunských družin či populací vyhnaných Huny z původních sídel, </a:t>
            </a:r>
          </a:p>
          <a:p>
            <a:pPr marL="0" indent="0"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které se na území severovýchodně od  Dunaje smísily s domácím obyvatelstvem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svébského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původu</a:t>
            </a:r>
          </a:p>
          <a:p>
            <a:pPr marL="0" indent="0">
              <a:buNone/>
            </a:pP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marL="228600" algn="just">
              <a:spcAft>
                <a:spcPts val="0"/>
              </a:spcAft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doklady:    a)   ojedinělé kostrové hroby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cs-CZ" sz="1800" dirty="0">
                <a:ea typeface="Times New Roman" panose="02020603050405020304" pitchFamily="18" charset="0"/>
              </a:rPr>
              <a:t>  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                 b)   antropologické znaky (Drslavice, Stráže)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c)    hmotné památky  –  keramika tzv. zlechovského typu (Č + M)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                                –  tzv. hunské kotle </a:t>
            </a:r>
          </a:p>
          <a:p>
            <a:endParaRPr lang="cs-CZ" sz="1800" dirty="0"/>
          </a:p>
          <a:p>
            <a:pPr marL="228600" algn="just">
              <a:spcAft>
                <a:spcPts val="0"/>
              </a:spcAft>
            </a:pPr>
            <a:r>
              <a:rPr lang="cs-CZ" sz="1800" b="1" dirty="0">
                <a:effectLst/>
                <a:ea typeface="Times New Roman" panose="02020603050405020304" pitchFamily="18" charset="0"/>
              </a:rPr>
              <a:t>Keramika zlechovského typu  –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patří do přechodného horizontu mladší doby římské a stěhování národů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13154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>
            <a:extLst>
              <a:ext uri="{FF2B5EF4-FFF2-40B4-BE49-F238E27FC236}">
                <a16:creationId xmlns:a16="http://schemas.microsoft.com/office/drawing/2014/main" id="{FB6ACC54-85CD-07C2-91C2-ED4ED59A6C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61681" y="287677"/>
            <a:ext cx="5616575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Hunské kotle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1. pol. 5. stol.</a:t>
            </a:r>
          </a:p>
        </p:txBody>
      </p:sp>
      <p:sp>
        <p:nvSpPr>
          <p:cNvPr id="206853" name="Rectangle 5">
            <a:extLst>
              <a:ext uri="{FF2B5EF4-FFF2-40B4-BE49-F238E27FC236}">
                <a16:creationId xmlns:a16="http://schemas.microsoft.com/office/drawing/2014/main" id="{E45D0CF8-AF55-9B2E-04AF-527322ED458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41105" y="1793645"/>
            <a:ext cx="11650895" cy="558958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1600" b="1" dirty="0"/>
              <a:t>Bronzové kotle  </a:t>
            </a:r>
            <a:r>
              <a:rPr lang="cs-CZ" altLang="cs-CZ" sz="1600" dirty="0"/>
              <a:t>–  sloužily k přípravě rituální potravy při pohřebních hostinách a náboženských obřadech </a:t>
            </a:r>
          </a:p>
          <a:p>
            <a:pPr marL="0" indent="0" eaLnBrk="1" hangingPunct="1">
              <a:buNone/>
              <a:defRPr/>
            </a:pPr>
            <a:r>
              <a:rPr lang="cs-CZ" altLang="cs-CZ" sz="1600" dirty="0"/>
              <a:t>                                  –  kultovní význam podtrhuje močálovitý terén v místě nálezu (vhazování obětin)</a:t>
            </a:r>
          </a:p>
          <a:p>
            <a:pPr marL="0" indent="0" eaLnBrk="1" hangingPunct="1">
              <a:buNone/>
              <a:defRPr/>
            </a:pPr>
            <a:endParaRPr lang="cs-CZ" altLang="cs-CZ" sz="1600" dirty="0"/>
          </a:p>
          <a:p>
            <a:pPr eaLnBrk="1" hangingPunct="1">
              <a:defRPr/>
            </a:pPr>
            <a:r>
              <a:rPr lang="cs-CZ" altLang="cs-CZ" sz="1600" b="1" dirty="0"/>
              <a:t>Nálezy držadel kotlů</a:t>
            </a:r>
            <a:r>
              <a:rPr lang="cs-CZ" altLang="cs-CZ" sz="1600" dirty="0"/>
              <a:t>   –   reprezentují hmotnou kulturu jezdecko-nomádských skupin doby stěhování národů </a:t>
            </a:r>
          </a:p>
          <a:p>
            <a:pPr marL="0" indent="0" eaLnBrk="1" hangingPunct="1">
              <a:buNone/>
              <a:defRPr/>
            </a:pPr>
            <a:r>
              <a:rPr lang="cs-CZ" altLang="cs-CZ" sz="1600" dirty="0"/>
              <a:t>                                             –  souvisí s hunskou expanzí ze střední Asie do Podunají a Horního Poodří (západní větev Jantarové stezky) </a:t>
            </a:r>
            <a:endParaRPr lang="cs-CZ" altLang="cs-CZ" sz="1600" b="1" dirty="0"/>
          </a:p>
          <a:p>
            <a:pPr marL="0" indent="0" eaLnBrk="1" hangingPunct="1">
              <a:buNone/>
              <a:defRPr/>
            </a:pPr>
            <a:endParaRPr lang="cs-CZ" altLang="cs-CZ" sz="1600" b="1" dirty="0"/>
          </a:p>
          <a:p>
            <a:pPr eaLnBrk="1" hangingPunct="1">
              <a:defRPr/>
            </a:pPr>
            <a:r>
              <a:rPr lang="cs-CZ" altLang="cs-CZ" sz="1600" b="1" dirty="0"/>
              <a:t>1907</a:t>
            </a:r>
            <a:r>
              <a:rPr lang="cs-CZ" altLang="cs-CZ" sz="1600" dirty="0"/>
              <a:t>  –   </a:t>
            </a:r>
            <a:r>
              <a:rPr lang="cs-CZ" altLang="cs-CZ" sz="1600" b="1" dirty="0"/>
              <a:t>Razová</a:t>
            </a:r>
            <a:r>
              <a:rPr lang="cs-CZ" altLang="cs-CZ" sz="1600" dirty="0"/>
              <a:t> mezi H. Benešovem a Bruntálem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</a:t>
            </a:r>
            <a:r>
              <a:rPr lang="cs-CZ" altLang="cs-CZ" sz="1600" b="1" dirty="0"/>
              <a:t>2009</a:t>
            </a:r>
            <a:r>
              <a:rPr lang="cs-CZ" altLang="cs-CZ" sz="1600" dirty="0"/>
              <a:t>  –   </a:t>
            </a:r>
            <a:r>
              <a:rPr lang="cs-CZ" altLang="cs-CZ" sz="1600" b="1" dirty="0"/>
              <a:t>Lichnov</a:t>
            </a:r>
            <a:r>
              <a:rPr lang="cs-CZ" altLang="cs-CZ" sz="1600" dirty="0"/>
              <a:t>, u </a:t>
            </a:r>
            <a:r>
              <a:rPr lang="cs-CZ" altLang="cs-CZ" sz="1600" dirty="0" err="1"/>
              <a:t>Tetřevského</a:t>
            </a:r>
            <a:r>
              <a:rPr lang="cs-CZ" altLang="cs-CZ" sz="1600" dirty="0"/>
              <a:t> potoka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</a:t>
            </a:r>
            <a:r>
              <a:rPr lang="cs-CZ" altLang="cs-CZ" sz="1600" b="1" dirty="0"/>
              <a:t>2013 </a:t>
            </a:r>
            <a:r>
              <a:rPr lang="cs-CZ" altLang="cs-CZ" sz="1600" dirty="0"/>
              <a:t> –  </a:t>
            </a:r>
            <a:r>
              <a:rPr lang="cs-CZ" altLang="cs-CZ" sz="1600" b="1" dirty="0"/>
              <a:t>Milotice</a:t>
            </a:r>
            <a:r>
              <a:rPr lang="cs-CZ" altLang="cs-CZ" sz="1600" dirty="0"/>
              <a:t> nad Opavou (v rýze u silnice na Horní Benešov)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</a:t>
            </a:r>
          </a:p>
          <a:p>
            <a:pPr eaLnBrk="1" hangingPunct="1">
              <a:defRPr/>
            </a:pPr>
            <a:r>
              <a:rPr lang="cs-CZ" altLang="cs-CZ" sz="1600" b="1" dirty="0"/>
              <a:t>Polsko</a:t>
            </a:r>
            <a:r>
              <a:rPr lang="cs-CZ" altLang="cs-CZ" sz="1600" dirty="0"/>
              <a:t>  –  bohaté hroby z </a:t>
            </a:r>
            <a:r>
              <a:rPr lang="cs-CZ" altLang="cs-CZ" sz="1600" dirty="0" err="1"/>
              <a:t>Jendrzychowic</a:t>
            </a:r>
            <a:r>
              <a:rPr lang="cs-CZ" altLang="cs-CZ" sz="1600" dirty="0"/>
              <a:t> (zlaté přezky vykládané polodrahokamy aj. + kotel), </a:t>
            </a:r>
            <a:r>
              <a:rPr lang="cs-CZ" altLang="cs-CZ" sz="1600" dirty="0" err="1"/>
              <a:t>Jakuszowice</a:t>
            </a:r>
            <a:r>
              <a:rPr lang="cs-CZ" altLang="cs-CZ" sz="1600" dirty="0"/>
              <a:t> (jezdecký hrob, luk, přezky).</a:t>
            </a:r>
          </a:p>
          <a:p>
            <a:pPr eaLnBrk="1" hangingPunct="1">
              <a:defRPr/>
            </a:pPr>
            <a:endParaRPr lang="cs-CZ" altLang="cs-CZ" sz="1600" dirty="0"/>
          </a:p>
          <a:p>
            <a:pPr eaLnBrk="1" hangingPunct="1">
              <a:defRPr/>
            </a:pPr>
            <a:r>
              <a:rPr lang="cs-CZ" sz="1600" dirty="0"/>
              <a:t>Kahoun, M., 2019:  Konzervace zlomku hunského kotle z Milotic nad Opavou,  Fórum pro konzervátory-restaurátory 2, 126–133.</a:t>
            </a:r>
            <a:endParaRPr lang="cs-CZ" altLang="cs-CZ" sz="16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Obrázek 1">
            <a:extLst>
              <a:ext uri="{FF2B5EF4-FFF2-40B4-BE49-F238E27FC236}">
                <a16:creationId xmlns:a16="http://schemas.microsoft.com/office/drawing/2014/main" id="{74470A21-601B-E1E1-8310-A5D404FE2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074" y="-8507"/>
            <a:ext cx="5295900" cy="629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Obrázek 2">
            <a:extLst>
              <a:ext uri="{FF2B5EF4-FFF2-40B4-BE49-F238E27FC236}">
                <a16:creationId xmlns:a16="http://schemas.microsoft.com/office/drawing/2014/main" id="{644D7A89-5465-D07E-1E5C-262F6D901E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23"/>
          <a:stretch/>
        </p:blipFill>
        <p:spPr bwMode="auto">
          <a:xfrm>
            <a:off x="7539036" y="4592544"/>
            <a:ext cx="1812925" cy="1728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11" descr="ucho">
            <a:extLst>
              <a:ext uri="{FF2B5EF4-FFF2-40B4-BE49-F238E27FC236}">
                <a16:creationId xmlns:a16="http://schemas.microsoft.com/office/drawing/2014/main" id="{F7CAD54D-ADBF-96EB-01C0-31A19C6B9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6" y="185105"/>
            <a:ext cx="1408454" cy="189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Obrázek 4">
            <a:extLst>
              <a:ext uri="{FF2B5EF4-FFF2-40B4-BE49-F238E27FC236}">
                <a16:creationId xmlns:a16="http://schemas.microsoft.com/office/drawing/2014/main" id="{63F38B8C-6E56-34E2-BCB5-D83006ED60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116" y="2636837"/>
            <a:ext cx="1189038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Obdélník 1">
            <a:extLst>
              <a:ext uri="{FF2B5EF4-FFF2-40B4-BE49-F238E27FC236}">
                <a16:creationId xmlns:a16="http://schemas.microsoft.com/office/drawing/2014/main" id="{F9CA5A88-D0A7-F5A5-68A9-C70D9E609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7523" y="2173835"/>
            <a:ext cx="31559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+mn-lt"/>
              </a:rPr>
              <a:t>1907 –  Razová „Hradisko“ </a:t>
            </a:r>
          </a:p>
        </p:txBody>
      </p:sp>
      <p:sp>
        <p:nvSpPr>
          <p:cNvPr id="64519" name="TextovéPole 3">
            <a:extLst>
              <a:ext uri="{FF2B5EF4-FFF2-40B4-BE49-F238E27FC236}">
                <a16:creationId xmlns:a16="http://schemas.microsoft.com/office/drawing/2014/main" id="{3F5D2ADE-36D4-EF71-1323-92EA3C11C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7735" y="4277796"/>
            <a:ext cx="16551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 </a:t>
            </a:r>
            <a:r>
              <a:rPr lang="cs-CZ" altLang="cs-CZ" sz="1800" b="1" dirty="0">
                <a:latin typeface="+mn-lt"/>
              </a:rPr>
              <a:t>2009 – Lichnov</a:t>
            </a:r>
          </a:p>
        </p:txBody>
      </p:sp>
      <p:sp>
        <p:nvSpPr>
          <p:cNvPr id="64520" name="TextovéPole 4">
            <a:extLst>
              <a:ext uri="{FF2B5EF4-FFF2-40B4-BE49-F238E27FC236}">
                <a16:creationId xmlns:a16="http://schemas.microsoft.com/office/drawing/2014/main" id="{4DCEA647-95FB-D4EB-2709-D9C45EC9C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938" y="6404007"/>
            <a:ext cx="28691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+mn-lt"/>
              </a:rPr>
              <a:t>2013 – Milotice nad Opavou</a:t>
            </a:r>
          </a:p>
        </p:txBody>
      </p:sp>
      <p:sp>
        <p:nvSpPr>
          <p:cNvPr id="64521" name="TextovéPole 1">
            <a:extLst>
              <a:ext uri="{FF2B5EF4-FFF2-40B4-BE49-F238E27FC236}">
                <a16:creationId xmlns:a16="http://schemas.microsoft.com/office/drawing/2014/main" id="{984CBB6A-6601-21E5-09E1-16CF4C7DF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1074" y="6335712"/>
            <a:ext cx="54959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dirty="0"/>
              <a:t>Kahoun, M.,2019: Konzervace zlomku hunského kotle z Milotic nad Opavou. Fórum pro konzervátory-restaurátory, 2019, č. 2, 126–133.</a:t>
            </a:r>
          </a:p>
        </p:txBody>
      </p:sp>
      <p:pic>
        <p:nvPicPr>
          <p:cNvPr id="10" name="Obrázek 1">
            <a:extLst>
              <a:ext uri="{FF2B5EF4-FFF2-40B4-BE49-F238E27FC236}">
                <a16:creationId xmlns:a16="http://schemas.microsoft.com/office/drawing/2014/main" id="{3D31311A-CC2E-6BE5-4D3E-86BF50F4FC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594" y="686678"/>
            <a:ext cx="1677987" cy="249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200px-Klosz_Gyorgy_hun">
            <a:extLst>
              <a:ext uri="{FF2B5EF4-FFF2-40B4-BE49-F238E27FC236}">
                <a16:creationId xmlns:a16="http://schemas.microsoft.com/office/drawing/2014/main" id="{EFFC3B1D-022C-1DA9-1AA8-AE3458EA6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76075" y="3428999"/>
            <a:ext cx="1873250" cy="2546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C540C6-2546-770A-596B-0FFD591AA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93852"/>
            <a:ext cx="10515600" cy="5964148"/>
          </a:xfrm>
        </p:spPr>
        <p:txBody>
          <a:bodyPr>
            <a:normAutofit/>
          </a:bodyPr>
          <a:lstStyle/>
          <a:p>
            <a:pPr algn="just"/>
            <a:r>
              <a:rPr lang="cs-CZ" sz="1800" b="1" dirty="0">
                <a:effectLst/>
                <a:ea typeface="Times New Roman" panose="02020603050405020304" pitchFamily="18" charset="0"/>
              </a:rPr>
              <a:t>Attilův hunský kmenový svaz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–   nové uspořádání sídleních poměrů 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                          –  vyčlenilo se několik center vývoje:</a:t>
            </a:r>
          </a:p>
          <a:p>
            <a:pPr marL="0" indent="0" algn="just">
              <a:buNone/>
            </a:pP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                            1.   jihozápadní Slovensko – Pohroní  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                            2.  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jz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. Slovensko a Dolní Rakousko</a:t>
            </a:r>
          </a:p>
          <a:p>
            <a:pPr marL="1524000" indent="0" algn="just">
              <a:spcAft>
                <a:spcPts val="0"/>
              </a:spcAft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3.   jižní Morava (Dyjsko-svratecký úval)</a:t>
            </a:r>
          </a:p>
          <a:p>
            <a:pPr marL="609600" indent="0" algn="just">
              <a:spcAft>
                <a:spcPts val="0"/>
              </a:spcAft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                4.   Čechy  –  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vinařická skupina: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v okolí Prahy, výrobky z Porýní i Podunají</a:t>
            </a:r>
          </a:p>
          <a:p>
            <a:pPr marL="0" indent="0" algn="just">
              <a:spcAft>
                <a:spcPts val="0"/>
              </a:spcAft>
              <a:buNone/>
            </a:pP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cs-CZ" sz="1800" dirty="0">
                <a:effectLst/>
                <a:ea typeface="Times New Roman" panose="02020603050405020304" pitchFamily="18" charset="0"/>
              </a:rPr>
              <a:t>  Hmotná kultura barbarských spojenců: 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foederátů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, usídlených podél římské hranice</a:t>
            </a:r>
          </a:p>
          <a:p>
            <a:pPr marL="0" indent="0" algn="just">
              <a:buNone/>
            </a:pP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–    pronikání nových prvků do hmotné kultury:    </a:t>
            </a:r>
          </a:p>
          <a:p>
            <a:pPr marL="0" indent="0" algn="just">
              <a:buNone/>
            </a:pP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marL="457200" indent="0" algn="just">
              <a:spcAft>
                <a:spcPts val="0"/>
              </a:spcAft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a)  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4/5. stol.: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končí žárové pohřbívání a objevují se kostrové hroby</a:t>
            </a:r>
          </a:p>
          <a:p>
            <a:pPr marL="457200" indent="0" algn="just">
              <a:spcAft>
                <a:spcPts val="0"/>
              </a:spcAft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b)  přibývá chudých hrobů bez milodarů</a:t>
            </a:r>
          </a:p>
          <a:p>
            <a:pPr marL="0" indent="0" algn="just">
              <a:spcAft>
                <a:spcPts val="0"/>
              </a:spcAft>
              <a:buNone/>
              <a:tabLst>
                <a:tab pos="4905375" algn="l"/>
              </a:tabLst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c)  bohaté hroby:    Č:   Bříza u Litoměřic       M:  Drslavice, Charváty, Lednice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91450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8B321B-8C8B-6B3C-B929-CE1950802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08917"/>
            <a:ext cx="10515600" cy="6149083"/>
          </a:xfrm>
        </p:spPr>
        <p:txBody>
          <a:bodyPr>
            <a:normAutofit/>
          </a:bodyPr>
          <a:lstStyle/>
          <a:p>
            <a:pPr algn="just"/>
            <a:r>
              <a:rPr lang="cs-CZ" sz="1800" b="1" dirty="0">
                <a:effectLst/>
                <a:ea typeface="Times New Roman" panose="02020603050405020304" pitchFamily="18" charset="0"/>
              </a:rPr>
              <a:t>1. pol. 5. stol.</a:t>
            </a:r>
            <a:r>
              <a:rPr lang="cs-CZ" sz="1800" b="1" dirty="0">
                <a:ea typeface="Times New Roman" panose="02020603050405020304" pitchFamily="18" charset="0"/>
              </a:rPr>
              <a:t>  –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 Čechy, Morava a Slezsko náležely do sféry Attilovy říše Hunů, do níž spadaly: 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    a)  kočovná etnika (včetně Hunů)</a:t>
            </a:r>
          </a:p>
          <a:p>
            <a:pPr marL="0" indent="0" algn="just">
              <a:buNone/>
            </a:pPr>
            <a:r>
              <a:rPr lang="cs-CZ" sz="1800" dirty="0">
                <a:ea typeface="Times New Roman" panose="02020603050405020304" pitchFamily="18" charset="0"/>
              </a:rPr>
              <a:t>                                    b)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germánské kmeny: 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Otrogótů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Gepidů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Rugiů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Herulů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, Durynků aj. etnik</a:t>
            </a:r>
          </a:p>
          <a:p>
            <a:pPr marL="0" indent="0" algn="just">
              <a:buNone/>
            </a:pP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cs-CZ" sz="1800" b="1" dirty="0">
                <a:effectLst/>
                <a:ea typeface="Times New Roman" panose="02020603050405020304" pitchFamily="18" charset="0"/>
              </a:rPr>
              <a:t>2. pol. 5. stol.  –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po smrti Attily se rozhodovalo o tom, kdo bude pánem střední Evropy </a:t>
            </a:r>
          </a:p>
          <a:p>
            <a:pPr marL="0" indent="0" algn="just">
              <a:buNone/>
            </a:pPr>
            <a:r>
              <a:rPr lang="cs-CZ" sz="1800" dirty="0">
                <a:ea typeface="Times New Roman" panose="02020603050405020304" pitchFamily="18" charset="0"/>
              </a:rPr>
              <a:t>                           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–  germánské kmeny rozdělily v otázce spolupráce s Huny </a:t>
            </a:r>
          </a:p>
          <a:p>
            <a:pPr marL="0" indent="0" algn="just">
              <a:buNone/>
            </a:pP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effectLst/>
                <a:ea typeface="Times New Roman" panose="02020603050405020304" pitchFamily="18" charset="0"/>
              </a:rPr>
              <a:t>Gepidové</a:t>
            </a:r>
            <a:r>
              <a:rPr lang="cs-CZ" sz="1800" b="1" dirty="0">
                <a:ea typeface="Times New Roman" panose="02020603050405020304" pitchFamily="18" charset="0"/>
              </a:rPr>
              <a:t>  –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v 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Ppotisí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, 473:  odešli do Panonie, kde se rozdělili na dvě skupiny:   1. odešla do Itálie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                                                                                                                    2. do Byzance</a:t>
            </a:r>
          </a:p>
          <a:p>
            <a:pPr algn="just"/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Gótové  –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byli poraženi a uchýlili se do horní Panonie (Maďarsko, Rakousko)</a:t>
            </a:r>
          </a:p>
          <a:p>
            <a:pPr algn="just"/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effectLst/>
                <a:ea typeface="Times New Roman" panose="02020603050405020304" pitchFamily="18" charset="0"/>
              </a:rPr>
              <a:t>Rugiové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  –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usadili se v Dolním Rakousku (zčásti na již. Moravě)</a:t>
            </a:r>
          </a:p>
          <a:p>
            <a:pPr algn="just"/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effectLst/>
                <a:ea typeface="Times New Roman" panose="02020603050405020304" pitchFamily="18" charset="0"/>
              </a:rPr>
              <a:t>Herulové</a:t>
            </a:r>
            <a:r>
              <a:rPr lang="cs-CZ" sz="1800" b="1" dirty="0">
                <a:ea typeface="Times New Roman" panose="02020603050405020304" pitchFamily="18" charset="0"/>
              </a:rPr>
              <a:t>  – 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  409: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uváděni v Podunají, kde se účastnili tažení do Galie  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   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Jordanes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:  podíleli se na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Odoakerově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tažení do Itálie</a:t>
            </a:r>
          </a:p>
          <a:p>
            <a:pPr marL="0" indent="0" algn="just">
              <a:buNone/>
            </a:pP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476  –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v Itálii se vlády zmocnil  </a:t>
            </a:r>
            <a:r>
              <a:rPr lang="cs-CZ" sz="1800" b="1" dirty="0" err="1">
                <a:effectLst/>
                <a:ea typeface="Times New Roman" panose="02020603050405020304" pitchFamily="18" charset="0"/>
              </a:rPr>
              <a:t>Odoaker</a:t>
            </a:r>
            <a:r>
              <a:rPr lang="cs-CZ" sz="1800" b="1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z kmene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Skirů</a:t>
            </a:r>
            <a:r>
              <a:rPr lang="cs-CZ" sz="1800" b="1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a sesadil posledního západořímského císaře </a:t>
            </a:r>
          </a:p>
          <a:p>
            <a:pPr marL="0" indent="0" algn="just">
              <a:buNone/>
            </a:pPr>
            <a:r>
              <a:rPr lang="cs-CZ" sz="1800" dirty="0">
                <a:ea typeface="Times New Roman" panose="02020603050405020304" pitchFamily="18" charset="0"/>
              </a:rPr>
              <a:t>         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–   politická moc se přesunula do východořímského prostoru                    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7545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C6C6E01-B09C-46CE-8D0D-0A81802678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712" r="2665"/>
          <a:stretch/>
        </p:blipFill>
        <p:spPr>
          <a:xfrm>
            <a:off x="-142136" y="0"/>
            <a:ext cx="12334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2905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6E3BFF67-CC83-714C-E7CA-A2F09ADFF4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56599" y="0"/>
            <a:ext cx="4511229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200" b="1" i="1" dirty="0"/>
              <a:t> </a:t>
            </a:r>
            <a:br>
              <a:rPr lang="cs-CZ" altLang="cs-CZ" sz="3200" b="1" i="1" dirty="0"/>
            </a:br>
            <a:r>
              <a:rPr lang="cs-CZ" altLang="cs-CZ" sz="3200" b="1" i="1" dirty="0"/>
              <a:t>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Herulové</a:t>
            </a:r>
            <a:r>
              <a:rPr lang="cs-CZ" altLang="cs-CZ" sz="3200" b="1" i="1" dirty="0"/>
              <a:t> 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</a:t>
            </a:r>
            <a:endParaRPr lang="cs-CZ" altLang="cs-CZ" sz="3600" b="1" dirty="0">
              <a:solidFill>
                <a:srgbClr val="FF0000"/>
              </a:solidFill>
            </a:endParaRPr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5FDA3492-96C0-82CE-04A8-FBCC41B296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5266" y="1047964"/>
            <a:ext cx="7664521" cy="5853701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400" b="1" i="1" dirty="0"/>
          </a:p>
          <a:p>
            <a:pPr algn="just"/>
            <a:r>
              <a:rPr lang="cs-CZ" altLang="cs-CZ" sz="400" b="1" i="1" dirty="0"/>
              <a:t>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cs-CZ" sz="1800" dirty="0">
                <a:effectLst/>
                <a:ea typeface="Times New Roman" panose="02020603050405020304" pitchFamily="18" charset="0"/>
              </a:rPr>
              <a:t>Pravděpodobně šlo o vládnoucí vrstvu, pod níž se skrývala různá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germánská etnika včetně původních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Svébů</a:t>
            </a: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cs-CZ" sz="1800" dirty="0">
                <a:effectLst/>
                <a:ea typeface="Times New Roman" panose="02020603050405020304" pitchFamily="18" charset="0"/>
              </a:rPr>
              <a:t>centrum svazu  – severně od Dunaje (Brněnsko?)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b="1" dirty="0"/>
              <a:t>   –  </a:t>
            </a:r>
            <a:r>
              <a:rPr lang="cs-CZ" altLang="cs-CZ" sz="1600" b="1" dirty="0" err="1"/>
              <a:t>Prokopios</a:t>
            </a:r>
            <a:r>
              <a:rPr lang="cs-CZ" altLang="cs-CZ" sz="1600" b="1" dirty="0"/>
              <a:t>:  </a:t>
            </a:r>
            <a:r>
              <a:rPr lang="cs-CZ" altLang="cs-CZ" sz="1600" dirty="0"/>
              <a:t>po porážce od </a:t>
            </a:r>
            <a:r>
              <a:rPr lang="cs-CZ" altLang="cs-CZ" sz="1600" dirty="0" err="1"/>
              <a:t>Langobradů</a:t>
            </a:r>
            <a:r>
              <a:rPr lang="cs-CZ" altLang="cs-CZ" sz="1600" dirty="0"/>
              <a:t> (508/9, 512 ?) odešli do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dirty="0"/>
              <a:t>                            Skandinávie a procházeli kraji osídlenými Slovany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b="1" dirty="0"/>
              <a:t>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b="1" i="1" dirty="0"/>
              <a:t>  –</a:t>
            </a:r>
            <a:r>
              <a:rPr lang="cs-CZ" altLang="cs-CZ" sz="1600" b="1" dirty="0"/>
              <a:t>  připisují se jim královské hroby: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b="1" dirty="0"/>
              <a:t>     </a:t>
            </a:r>
            <a:r>
              <a:rPr lang="cs-CZ" altLang="cs-CZ" sz="1600" b="1" u="sng" dirty="0" err="1"/>
              <a:t>Cezavy</a:t>
            </a:r>
            <a:r>
              <a:rPr lang="cs-CZ" altLang="cs-CZ" sz="1600" b="1" u="sng" dirty="0"/>
              <a:t> u Blučiny</a:t>
            </a:r>
            <a:r>
              <a:rPr lang="cs-CZ" altLang="cs-CZ" sz="1600" b="1" dirty="0"/>
              <a:t>  </a:t>
            </a:r>
            <a:r>
              <a:rPr lang="cs-CZ" altLang="cs-CZ" sz="1600" dirty="0"/>
              <a:t>–  2</a:t>
            </a:r>
            <a:r>
              <a:rPr lang="cs-CZ" altLang="cs-CZ" sz="1800" dirty="0"/>
              <a:t>. pol. 5. stol.: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bohatý pohřeb germánského krále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b="1" dirty="0"/>
              <a:t>     </a:t>
            </a:r>
            <a:r>
              <a:rPr lang="cs-CZ" altLang="cs-CZ" sz="1600" b="1" u="sng" dirty="0"/>
              <a:t>Prostějov-Držovice</a:t>
            </a:r>
            <a:r>
              <a:rPr lang="cs-CZ" altLang="cs-CZ" sz="1600" b="1" dirty="0"/>
              <a:t>  </a:t>
            </a:r>
            <a:r>
              <a:rPr lang="cs-CZ" altLang="cs-CZ" sz="1600" dirty="0"/>
              <a:t>–  3 kostrové hroby ze 2. pol. 5. stol.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dirty="0"/>
              <a:t>                                              ženský – vykraden (hřeben, brousek)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dirty="0"/>
              <a:t>                                              mužské – bojovnické se </a:t>
            </a:r>
            <a:r>
              <a:rPr lang="cs-CZ" altLang="cs-CZ" sz="1600" dirty="0" err="1"/>
              <a:t>saxy</a:t>
            </a:r>
            <a:r>
              <a:rPr lang="cs-CZ" altLang="cs-CZ" sz="1600" dirty="0"/>
              <a:t>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 b="1" i="1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400" b="1" i="1" dirty="0"/>
          </a:p>
        </p:txBody>
      </p:sp>
      <p:pic>
        <p:nvPicPr>
          <p:cNvPr id="94212" name="Picture 4" descr="01situation_v">
            <a:extLst>
              <a:ext uri="{FF2B5EF4-FFF2-40B4-BE49-F238E27FC236}">
                <a16:creationId xmlns:a16="http://schemas.microsoft.com/office/drawing/2014/main" id="{7183A9EB-6765-A616-2D5E-AC9358198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631" y="375300"/>
            <a:ext cx="2838424" cy="64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0FFD230-B2AD-5DAA-4E97-2094B6A76841}"/>
              </a:ext>
            </a:extLst>
          </p:cNvPr>
          <p:cNvSpPr txBox="1"/>
          <p:nvPr/>
        </p:nvSpPr>
        <p:spPr>
          <a:xfrm>
            <a:off x="8858890" y="102886"/>
            <a:ext cx="1916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1800" b="1" dirty="0"/>
              <a:t>   </a:t>
            </a:r>
            <a:r>
              <a:rPr lang="cs-CZ" altLang="cs-CZ" sz="1800" b="1" u="sng" dirty="0" err="1"/>
              <a:t>Cezavy</a:t>
            </a:r>
            <a:r>
              <a:rPr lang="cs-CZ" altLang="cs-CZ" sz="1800" b="1" u="sng" dirty="0"/>
              <a:t> u Blučiny</a:t>
            </a:r>
            <a:endParaRPr lang="cs-CZ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4">
            <a:extLst>
              <a:ext uri="{FF2B5EF4-FFF2-40B4-BE49-F238E27FC236}">
                <a16:creationId xmlns:a16="http://schemas.microsoft.com/office/drawing/2014/main" id="{A81B8B46-02DF-A484-9495-0242BE8A65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3257" y="82194"/>
            <a:ext cx="5343917" cy="1152525"/>
          </a:xfrm>
        </p:spPr>
        <p:txBody>
          <a:bodyPr/>
          <a:lstStyle/>
          <a:p>
            <a:pPr eaLnBrk="1" hangingPunct="1"/>
            <a:r>
              <a:rPr lang="cs-CZ" altLang="cs-CZ" sz="2400" b="1" dirty="0">
                <a:solidFill>
                  <a:srgbClr val="FF0000"/>
                </a:solidFill>
              </a:rPr>
              <a:t>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Langobardi</a:t>
            </a:r>
          </a:p>
        </p:txBody>
      </p:sp>
      <p:sp>
        <p:nvSpPr>
          <p:cNvPr id="109571" name="Rectangle 5">
            <a:extLst>
              <a:ext uri="{FF2B5EF4-FFF2-40B4-BE49-F238E27FC236}">
                <a16:creationId xmlns:a16="http://schemas.microsoft.com/office/drawing/2014/main" id="{3BE25F2E-ADAE-AC2F-8023-03F4BCF1ADD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1790" y="1099336"/>
            <a:ext cx="11750210" cy="5758666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cs-CZ" altLang="cs-CZ" sz="1800" b="1" dirty="0"/>
              <a:t>Původ  </a:t>
            </a:r>
            <a:r>
              <a:rPr lang="cs-CZ" altLang="cs-CZ" sz="1800" dirty="0"/>
              <a:t>–   dolní Labe   (</a:t>
            </a:r>
            <a:r>
              <a:rPr lang="cs-CZ" sz="1800" dirty="0" err="1"/>
              <a:t>Bardengau</a:t>
            </a:r>
            <a:r>
              <a:rPr lang="cs-CZ" sz="1800" dirty="0"/>
              <a:t> u </a:t>
            </a:r>
            <a:r>
              <a:rPr lang="cs-CZ" sz="1800" dirty="0" err="1"/>
              <a:t>Lüneburku</a:t>
            </a:r>
            <a:r>
              <a:rPr lang="cs-CZ" sz="1800" dirty="0"/>
              <a:t>)</a:t>
            </a:r>
            <a:endParaRPr lang="cs-CZ" altLang="cs-CZ" sz="1800" dirty="0"/>
          </a:p>
          <a:p>
            <a:pPr marL="0" indent="0" eaLnBrk="1" hangingPunct="1">
              <a:buNone/>
              <a:defRPr/>
            </a:pPr>
            <a:endParaRPr lang="cs-CZ" altLang="cs-CZ" sz="1800" b="1" dirty="0"/>
          </a:p>
          <a:p>
            <a:pPr eaLnBrk="1" hangingPunct="1">
              <a:defRPr/>
            </a:pPr>
            <a:r>
              <a:rPr lang="cs-CZ" altLang="cs-CZ" sz="1800" b="1" dirty="0"/>
              <a:t>Expanze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poč. 6. stol.:   </a:t>
            </a:r>
            <a:r>
              <a:rPr lang="cs-CZ" altLang="cs-CZ" sz="1800" dirty="0"/>
              <a:t>ovládli jižní Moravu a </a:t>
            </a:r>
            <a:r>
              <a:rPr lang="cs-CZ" altLang="cs-CZ" sz="1800" dirty="0" err="1"/>
              <a:t>vých</a:t>
            </a:r>
            <a:r>
              <a:rPr lang="cs-CZ" altLang="cs-CZ" sz="1800" dirty="0"/>
              <a:t>. část Dolního Rakouska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                 kostrové pohřebiště:  Znojemsko, Brněnsko, Hodonínsko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–  </a:t>
            </a:r>
            <a:r>
              <a:rPr lang="cs-CZ" altLang="cs-CZ" sz="1800" b="1" dirty="0"/>
              <a:t>pol. 6. stol.:</a:t>
            </a:r>
            <a:r>
              <a:rPr lang="cs-CZ" altLang="cs-CZ" sz="1800" dirty="0"/>
              <a:t>  osídlení se rozšířilo na střední Moravu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–  </a:t>
            </a:r>
            <a:r>
              <a:rPr lang="cs-CZ" altLang="cs-CZ" sz="1800" b="1" dirty="0"/>
              <a:t>po pol. 6. stol.:</a:t>
            </a:r>
            <a:r>
              <a:rPr lang="cs-CZ" altLang="cs-CZ" sz="1800" dirty="0"/>
              <a:t>  </a:t>
            </a:r>
            <a:r>
              <a:rPr lang="cs-CZ" altLang="cs-CZ" sz="1800" b="1" dirty="0"/>
              <a:t>osídlení se stahuje k Dunaji</a:t>
            </a:r>
            <a:r>
              <a:rPr lang="cs-CZ" altLang="cs-CZ" sz="1800" dirty="0"/>
              <a:t>:  tlak Slovanů a Avarů</a:t>
            </a:r>
          </a:p>
          <a:p>
            <a:pPr marL="0" indent="0">
              <a:buNone/>
              <a:defRPr/>
            </a:pPr>
            <a:r>
              <a:rPr lang="cs-CZ" altLang="cs-CZ" sz="1800" b="1" dirty="0"/>
              <a:t>                                                       </a:t>
            </a:r>
            <a:r>
              <a:rPr lang="cs-CZ" altLang="cs-CZ" sz="1800" dirty="0"/>
              <a:t>pohřebiště:  kostrová, bojovnické hroby, vykrádání  </a:t>
            </a:r>
          </a:p>
          <a:p>
            <a:pPr marL="0" indent="0" eaLnBrk="1" hangingPunct="1"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u="sng" dirty="0" err="1"/>
              <a:t>Žuráň</a:t>
            </a:r>
            <a:r>
              <a:rPr lang="cs-CZ" altLang="cs-CZ" sz="1800" b="1" u="sng" dirty="0"/>
              <a:t> u Brna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  </a:t>
            </a:r>
            <a:r>
              <a:rPr lang="cs-CZ" altLang="cs-CZ" sz="1800" dirty="0" err="1"/>
              <a:t>langobarský</a:t>
            </a:r>
            <a:r>
              <a:rPr lang="cs-CZ" altLang="cs-CZ" sz="1800" dirty="0"/>
              <a:t> pohřeb z počátku 6. stol.,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(starší </a:t>
            </a:r>
            <a:r>
              <a:rPr lang="cs-CZ" altLang="cs-CZ" sz="1800" dirty="0" err="1"/>
              <a:t>herulský</a:t>
            </a:r>
            <a:r>
              <a:rPr lang="cs-CZ" altLang="cs-CZ" sz="1800" dirty="0"/>
              <a:t>, mladší </a:t>
            </a:r>
            <a:r>
              <a:rPr lang="cs-CZ" altLang="cs-CZ" sz="1800" dirty="0" err="1"/>
              <a:t>langobardský</a:t>
            </a:r>
            <a:r>
              <a:rPr lang="cs-CZ" altLang="cs-CZ" sz="1800" dirty="0"/>
              <a:t>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–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Mauzoleum:  průměr:  65 m s vnější kamennou zdí </a:t>
            </a:r>
          </a:p>
          <a:p>
            <a:pPr marL="0" indent="0">
              <a:buNone/>
              <a:defRPr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                     kostěná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pyxida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(archanděl Michael)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b="1" dirty="0"/>
          </a:p>
          <a:p>
            <a:pPr>
              <a:defRPr/>
            </a:pPr>
            <a:r>
              <a:rPr lang="cs-CZ" altLang="cs-CZ" sz="1800" b="1" dirty="0"/>
              <a:t> 568:</a:t>
            </a:r>
            <a:r>
              <a:rPr lang="cs-CZ" altLang="cs-CZ" sz="1800" dirty="0"/>
              <a:t>   tlakem Slovanů a Avarů </a:t>
            </a:r>
            <a:r>
              <a:rPr lang="cs-CZ" altLang="cs-CZ" sz="1800" b="1" dirty="0"/>
              <a:t>odešli do Itálie </a:t>
            </a:r>
            <a:r>
              <a:rPr lang="cs-CZ" altLang="cs-CZ" sz="1800" dirty="0"/>
              <a:t>(Lombardie)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 </a:t>
            </a:r>
            <a:r>
              <a:rPr lang="cs-CZ" altLang="cs-CZ" sz="1800" b="1" dirty="0"/>
              <a:t>774:  </a:t>
            </a:r>
            <a:r>
              <a:rPr lang="cs-CZ" altLang="cs-CZ" sz="1800" dirty="0" err="1"/>
              <a:t>Langobardská</a:t>
            </a:r>
            <a:r>
              <a:rPr lang="cs-CZ" altLang="cs-CZ" sz="1800" i="1" dirty="0"/>
              <a:t> </a:t>
            </a:r>
            <a:r>
              <a:rPr lang="cs-CZ" altLang="cs-CZ" sz="1800" dirty="0"/>
              <a:t>říše</a:t>
            </a:r>
            <a:r>
              <a:rPr lang="cs-CZ" altLang="cs-CZ" sz="1800" i="1" dirty="0"/>
              <a:t> </a:t>
            </a:r>
            <a:r>
              <a:rPr lang="cs-CZ" altLang="cs-CZ" sz="1800" dirty="0"/>
              <a:t>byla zničena Franky                                                           </a:t>
            </a:r>
          </a:p>
        </p:txBody>
      </p:sp>
      <p:pic>
        <p:nvPicPr>
          <p:cNvPr id="4" name="Picture 5" descr="dr129">
            <a:extLst>
              <a:ext uri="{FF2B5EF4-FFF2-40B4-BE49-F238E27FC236}">
                <a16:creationId xmlns:a16="http://schemas.microsoft.com/office/drawing/2014/main" id="{BEB6182F-FAF1-91D3-BECE-0748DC5832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06"/>
          <a:stretch/>
        </p:blipFill>
        <p:spPr bwMode="auto">
          <a:xfrm>
            <a:off x="9073385" y="30823"/>
            <a:ext cx="2641103" cy="371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dr129">
            <a:extLst>
              <a:ext uri="{FF2B5EF4-FFF2-40B4-BE49-F238E27FC236}">
                <a16:creationId xmlns:a16="http://schemas.microsoft.com/office/drawing/2014/main" id="{D90A6924-00B1-0ED3-8E90-44E7251046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21"/>
          <a:stretch/>
        </p:blipFill>
        <p:spPr bwMode="auto">
          <a:xfrm>
            <a:off x="9713596" y="3939331"/>
            <a:ext cx="1681749" cy="273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://ff.ujep.cz/velimsky/cs_1_1/01CS/as102.jpg">
            <a:extLst>
              <a:ext uri="{FF2B5EF4-FFF2-40B4-BE49-F238E27FC236}">
                <a16:creationId xmlns:a16="http://schemas.microsoft.com/office/drawing/2014/main" id="{63F98E71-0BE2-AF00-440D-AA0676DEC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818" y="-54931"/>
            <a:ext cx="9183795" cy="6904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1921169-BAC9-4381-80F6-9990B5311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367" y="174202"/>
            <a:ext cx="9493160" cy="650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54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6A08D7-4233-4BCB-AD9B-DF0822F32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047" y="390418"/>
            <a:ext cx="11852953" cy="6467582"/>
          </a:xfrm>
        </p:spPr>
        <p:txBody>
          <a:bodyPr>
            <a:normAutofit/>
          </a:bodyPr>
          <a:lstStyle/>
          <a:p>
            <a:r>
              <a:rPr lang="cs-CZ" sz="2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Limes </a:t>
            </a:r>
            <a:r>
              <a:rPr lang="cs-CZ" sz="20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romanus</a:t>
            </a:r>
            <a:r>
              <a:rPr lang="cs-CZ" sz="2000" b="1" dirty="0">
                <a:effectLst/>
                <a:ea typeface="Times New Roman" panose="02020603050405020304" pitchFamily="18" charset="0"/>
              </a:rPr>
              <a:t>   </a:t>
            </a:r>
            <a:r>
              <a:rPr lang="cs-CZ" sz="2000" b="1" dirty="0">
                <a:ea typeface="Times New Roman" panose="02020603050405020304" pitchFamily="18" charset="0"/>
              </a:rPr>
              <a:t> </a:t>
            </a:r>
            <a:r>
              <a:rPr lang="cs-CZ" sz="1800" b="1" dirty="0">
                <a:ea typeface="Times New Roman" panose="02020603050405020304" pitchFamily="18" charset="0"/>
              </a:rPr>
              <a:t>–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  (lat. cesta):  hranice na linii:    Rýn  –  Dunaj </a:t>
            </a:r>
          </a:p>
          <a:p>
            <a:pPr marL="114300" indent="0"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            a)  rýnský limes:  západní, levý Rýna </a:t>
            </a:r>
          </a:p>
          <a:p>
            <a:pPr marL="0" lvl="0" indent="0">
              <a:buNone/>
              <a:tabLst>
                <a:tab pos="723900" algn="l"/>
              </a:tabLst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              b)  dunajský limes:   jižní (pravý) břeh Dunaje      </a:t>
            </a:r>
          </a:p>
          <a:p>
            <a:pPr marL="0" indent="0">
              <a:buNone/>
            </a:pPr>
            <a:r>
              <a:rPr lang="cs-CZ" sz="1800" dirty="0">
                <a:ea typeface="Times New Roman" panose="02020603050405020304" pitchFamily="18" charset="0"/>
              </a:rPr>
              <a:t>                                  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–     pevnosti 15 až 30 km:  propojené silnicí</a:t>
            </a:r>
          </a:p>
          <a:p>
            <a:pPr marL="0" indent="0">
              <a:buNone/>
            </a:pPr>
            <a:r>
              <a:rPr lang="cs-CZ" sz="1800" dirty="0">
                <a:ea typeface="Times New Roman" panose="02020603050405020304" pitchFamily="18" charset="0"/>
              </a:rPr>
              <a:t>                                                                                 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chráněné legiemi a pomocnými sbory (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auxilliares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cs-CZ" sz="1800" dirty="0">
                <a:ea typeface="Times New Roman" panose="02020603050405020304" pitchFamily="18" charset="0"/>
              </a:rPr>
              <a:t>                                 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–    překročení:  povolení + poplatek (</a:t>
            </a:r>
            <a:r>
              <a:rPr lang="cs-CZ" sz="1800" b="0" dirty="0" err="1">
                <a:effectLst/>
              </a:rPr>
              <a:t>portorio</a:t>
            </a:r>
            <a:r>
              <a:rPr lang="cs-CZ" sz="1800" b="0" dirty="0">
                <a:effectLst/>
              </a:rPr>
              <a:t>)</a:t>
            </a: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 err="1"/>
              <a:t>Agri</a:t>
            </a:r>
            <a:r>
              <a:rPr lang="cs-CZ" sz="1800" b="1" dirty="0"/>
              <a:t> </a:t>
            </a:r>
            <a:r>
              <a:rPr lang="cs-CZ" sz="1800" b="1" dirty="0" err="1"/>
              <a:t>Decumates</a:t>
            </a:r>
            <a:r>
              <a:rPr lang="cs-CZ" sz="1800" b="1" dirty="0"/>
              <a:t> </a:t>
            </a:r>
            <a:r>
              <a:rPr lang="cs-CZ" sz="1800" dirty="0"/>
              <a:t>(„desátková pole“)  –   území mezi horními toky Rýna a Dunaje (1. stol. př. n. l.) </a:t>
            </a:r>
          </a:p>
          <a:p>
            <a:pPr marL="0" lvl="0" indent="0">
              <a:buNone/>
              <a:tabLst>
                <a:tab pos="723900" algn="l"/>
              </a:tabLst>
            </a:pPr>
            <a:r>
              <a:rPr lang="cs-CZ" sz="1800" dirty="0"/>
              <a:t>                                                                    –    dobyté území Římané pronajímali za poplatek (tzv. desátek) </a:t>
            </a:r>
            <a:endParaRPr lang="cs-CZ" sz="1800" dirty="0">
              <a:effectLst/>
              <a:ea typeface="Times New Roman" panose="02020603050405020304" pitchFamily="18" charset="0"/>
            </a:endParaRPr>
          </a:p>
          <a:p>
            <a:endParaRPr lang="cs-CZ" sz="1800" dirty="0"/>
          </a:p>
          <a:p>
            <a:r>
              <a:rPr lang="cs-CZ" sz="1800" b="1" dirty="0"/>
              <a:t>Op</a:t>
            </a:r>
            <a:r>
              <a:rPr lang="cs-CZ" sz="1800" b="1" dirty="0">
                <a:ea typeface="Times New Roman" panose="02020603050405020304" pitchFamily="18" charset="0"/>
              </a:rPr>
              <a:t>evnění</a:t>
            </a:r>
            <a:r>
              <a:rPr lang="cs-CZ" sz="1800" dirty="0">
                <a:ea typeface="Times New Roman" panose="02020603050405020304" pitchFamily="18" charset="0"/>
              </a:rPr>
              <a:t>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–     před Rýnem a Dunajem:   </a:t>
            </a:r>
          </a:p>
          <a:p>
            <a:pPr marL="0" indent="0">
              <a:buNone/>
            </a:pPr>
            <a:r>
              <a:rPr lang="cs-CZ" sz="1800" b="1" dirty="0">
                <a:ea typeface="Times New Roman" panose="02020603050405020304" pitchFamily="18" charset="0"/>
              </a:rPr>
              <a:t>                                </a:t>
            </a:r>
            <a:r>
              <a:rPr lang="cs-CZ" sz="1800" b="1" dirty="0" err="1">
                <a:effectLst/>
                <a:ea typeface="Times New Roman" panose="02020603050405020304" pitchFamily="18" charset="0"/>
              </a:rPr>
              <a:t>castra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 (vojenské tábory:  sídla legií, 5 až 6 tis.)</a:t>
            </a:r>
          </a:p>
          <a:p>
            <a:pPr marL="0" indent="0">
              <a:buNone/>
            </a:pPr>
            <a:r>
              <a:rPr lang="cs-CZ" sz="1800" dirty="0">
                <a:ea typeface="Times New Roman" panose="02020603050405020304" pitchFamily="18" charset="0"/>
              </a:rPr>
              <a:t>                   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–     za Rýnem a Dunajem:         </a:t>
            </a:r>
          </a:p>
          <a:p>
            <a:pPr marL="0" indent="0">
              <a:buNone/>
            </a:pPr>
            <a:r>
              <a:rPr lang="cs-CZ" sz="1800" b="1" dirty="0">
                <a:ea typeface="Times New Roman" panose="02020603050405020304" pitchFamily="18" charset="0"/>
              </a:rPr>
              <a:t>                                </a:t>
            </a:r>
            <a:r>
              <a:rPr lang="cs-CZ" sz="1800" b="1" dirty="0" err="1">
                <a:effectLst/>
                <a:ea typeface="Times New Roman" panose="02020603050405020304" pitchFamily="18" charset="0"/>
              </a:rPr>
              <a:t>castella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(předsunuté pevnosti na protějších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břeích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)</a:t>
            </a:r>
          </a:p>
          <a:p>
            <a:pPr marL="723900" indent="0">
              <a:buNone/>
            </a:pPr>
            <a:r>
              <a:rPr lang="cs-CZ" sz="1800" b="1" dirty="0">
                <a:ea typeface="Times New Roman" panose="02020603050405020304" pitchFamily="18" charset="0"/>
              </a:rPr>
              <a:t>                  </a:t>
            </a:r>
            <a:r>
              <a:rPr lang="cs-CZ" sz="1800" b="1" dirty="0" err="1">
                <a:effectLst/>
                <a:ea typeface="Times New Roman" panose="02020603050405020304" pitchFamily="18" charset="0"/>
              </a:rPr>
              <a:t>stationes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(stanice), </a:t>
            </a:r>
            <a:r>
              <a:rPr lang="cs-CZ" sz="1800" b="1" dirty="0" err="1">
                <a:effectLst/>
                <a:ea typeface="Times New Roman" panose="02020603050405020304" pitchFamily="18" charset="0"/>
              </a:rPr>
              <a:t>tures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(věže):  opevněné body</a:t>
            </a:r>
          </a:p>
          <a:p>
            <a:pPr marL="723900" indent="0">
              <a:buNone/>
            </a:pPr>
            <a:r>
              <a:rPr lang="cs-CZ" sz="1800" dirty="0"/>
              <a:t>                  </a:t>
            </a:r>
            <a:r>
              <a:rPr lang="cs-CZ" sz="1800" b="1" dirty="0" err="1"/>
              <a:t>burgi</a:t>
            </a:r>
            <a:r>
              <a:rPr lang="cs-CZ" sz="1800" b="1" dirty="0"/>
              <a:t>  </a:t>
            </a:r>
            <a:r>
              <a:rPr lang="cs-CZ" sz="1800" dirty="0"/>
              <a:t>(pevnůstky)</a:t>
            </a:r>
            <a:endParaRPr lang="cs-CZ" sz="1800" dirty="0">
              <a:effectLst/>
              <a:ea typeface="Times New Roman" panose="02020603050405020304" pitchFamily="18" charset="0"/>
            </a:endParaRPr>
          </a:p>
          <a:p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4" name="Obrázek 3" descr="Obsah obrázku tráva, stadion&#10;&#10;Popis byl vytvořen automaticky">
            <a:extLst>
              <a:ext uri="{FF2B5EF4-FFF2-40B4-BE49-F238E27FC236}">
                <a16:creationId xmlns:a16="http://schemas.microsoft.com/office/drawing/2014/main" id="{D2607CB6-DBBE-41FB-91A1-E7A5CD4A7D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733" y="3914100"/>
            <a:ext cx="2510318" cy="141916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F3CB88C-B41D-4A26-9687-B570539DA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3" t="3629" b="10336"/>
          <a:stretch/>
        </p:blipFill>
        <p:spPr>
          <a:xfrm>
            <a:off x="7843614" y="5333268"/>
            <a:ext cx="1402120" cy="137691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E60EBE2-73F6-4393-BA7F-66B9D44E2B2A}"/>
              </a:ext>
            </a:extLst>
          </p:cNvPr>
          <p:cNvSpPr txBox="1"/>
          <p:nvPr/>
        </p:nvSpPr>
        <p:spPr>
          <a:xfrm>
            <a:off x="9491046" y="6257836"/>
            <a:ext cx="1432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Strážní věž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17A5238-375B-4FDA-91CA-48436379324F}"/>
              </a:ext>
            </a:extLst>
          </p:cNvPr>
          <p:cNvSpPr txBox="1"/>
          <p:nvPr/>
        </p:nvSpPr>
        <p:spPr>
          <a:xfrm>
            <a:off x="9954263" y="4994713"/>
            <a:ext cx="17757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>
                <a:ea typeface="Times New Roman" panose="02020603050405020304" pitchFamily="18" charset="0"/>
              </a:rPr>
              <a:t>V</a:t>
            </a:r>
            <a:r>
              <a:rPr lang="cs-CZ" sz="1600" b="1" dirty="0">
                <a:effectLst/>
                <a:ea typeface="Times New Roman" panose="02020603050405020304" pitchFamily="18" charset="0"/>
              </a:rPr>
              <a:t>ojenský tábor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2743084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34A8ACF-33F3-9547-191C-EB0AA1E11D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64" t="28914" r="23736" b="5619"/>
          <a:stretch/>
        </p:blipFill>
        <p:spPr>
          <a:xfrm>
            <a:off x="5848605" y="1301540"/>
            <a:ext cx="6232989" cy="510078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ABDC34C-D843-7EED-95B2-C2E975EAFE90}"/>
              </a:ext>
            </a:extLst>
          </p:cNvPr>
          <p:cNvSpPr txBox="1"/>
          <p:nvPr/>
        </p:nvSpPr>
        <p:spPr>
          <a:xfrm>
            <a:off x="6359703" y="224847"/>
            <a:ext cx="4879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Noricko-panonský (podunajský) limit</a:t>
            </a:r>
          </a:p>
        </p:txBody>
      </p:sp>
      <p:pic>
        <p:nvPicPr>
          <p:cNvPr id="11" name="Obrázek 10" descr="Obsah obrázku mapa&#10;&#10;Popis byl vytvořen automaticky">
            <a:extLst>
              <a:ext uri="{FF2B5EF4-FFF2-40B4-BE49-F238E27FC236}">
                <a16:creationId xmlns:a16="http://schemas.microsoft.com/office/drawing/2014/main" id="{817DC4EC-BCC0-44DB-96CE-62488259A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87" y="1301540"/>
            <a:ext cx="4994760" cy="499476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A8AB4299-32C3-45F8-93D2-2DCDB1DB9D6C}"/>
              </a:ext>
            </a:extLst>
          </p:cNvPr>
          <p:cNvSpPr txBox="1"/>
          <p:nvPr/>
        </p:nvSpPr>
        <p:spPr>
          <a:xfrm>
            <a:off x="1437213" y="330867"/>
            <a:ext cx="2165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srgbClr val="FF0000"/>
                </a:solidFill>
              </a:rPr>
              <a:t>Agri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decumates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915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84A80C6-9B42-4CDF-B7E1-D427F9216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982" y="536824"/>
            <a:ext cx="11668018" cy="6172200"/>
          </a:xfrm>
        </p:spPr>
        <p:txBody>
          <a:bodyPr>
            <a:normAutofit lnSpcReduction="10000"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Vojenské tábory   </a:t>
            </a:r>
            <a:r>
              <a:rPr lang="cs-CZ" sz="1800" dirty="0"/>
              <a:t>–   </a:t>
            </a:r>
            <a:r>
              <a:rPr lang="cs-CZ" sz="1800" b="1" dirty="0"/>
              <a:t>pevnostní (</a:t>
            </a:r>
            <a:r>
              <a:rPr lang="cs-CZ" sz="1800" b="1" dirty="0" err="1"/>
              <a:t>castella</a:t>
            </a:r>
            <a:r>
              <a:rPr lang="cs-CZ" sz="1800" b="1" dirty="0"/>
              <a:t>):  </a:t>
            </a:r>
            <a:r>
              <a:rPr lang="cs-CZ" sz="1800" dirty="0"/>
              <a:t>stálé vojenské město se zděnými objekty, lázněmi</a:t>
            </a:r>
          </a:p>
          <a:p>
            <a:pPr marL="0" indent="0">
              <a:buNone/>
            </a:pPr>
            <a:r>
              <a:rPr lang="pl-PL" sz="1200" dirty="0"/>
              <a:t>                                                                                                                       </a:t>
            </a:r>
            <a:r>
              <a:rPr lang="pl-PL" sz="1900" dirty="0"/>
              <a:t>1 centurie v dlouhém domě o 10-11 místnostech (4x2/3 m) po 8 lidech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kolem civilní osady  –  romanizace obyvatel, základ pozdějších měst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   Kolín nad Rýnem (</a:t>
            </a:r>
            <a:r>
              <a:rPr lang="cs-CZ" sz="1800" dirty="0" err="1"/>
              <a:t>Colonia</a:t>
            </a:r>
            <a:r>
              <a:rPr lang="cs-CZ" sz="1800" dirty="0"/>
              <a:t> </a:t>
            </a:r>
            <a:r>
              <a:rPr lang="cs-CZ" sz="1800" dirty="0" err="1"/>
              <a:t>Agrippina</a:t>
            </a:r>
            <a:r>
              <a:rPr lang="cs-CZ" sz="1800" dirty="0"/>
              <a:t>), Bonn (</a:t>
            </a:r>
            <a:r>
              <a:rPr lang="cs-CZ" sz="1800" dirty="0" err="1"/>
              <a:t>Bonna</a:t>
            </a:r>
            <a:r>
              <a:rPr lang="cs-CZ" sz="1800" dirty="0"/>
              <a:t>),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   Mohuč (</a:t>
            </a:r>
            <a:r>
              <a:rPr lang="cs-CZ" sz="1800" dirty="0" err="1"/>
              <a:t>Mogontiacum</a:t>
            </a:r>
            <a:r>
              <a:rPr lang="cs-CZ" sz="1800" dirty="0"/>
              <a:t>), Řezno (Castra Regina),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   </a:t>
            </a:r>
            <a:r>
              <a:rPr lang="cs-CZ" sz="1800" dirty="0" err="1"/>
              <a:t>Víděň</a:t>
            </a:r>
            <a:r>
              <a:rPr lang="cs-CZ" sz="1800" dirty="0"/>
              <a:t> (</a:t>
            </a:r>
            <a:r>
              <a:rPr lang="cs-CZ" sz="1800" dirty="0" err="1"/>
              <a:t>Vindobona</a:t>
            </a:r>
            <a:r>
              <a:rPr lang="cs-CZ" sz="1800" dirty="0"/>
              <a:t>), Budapešť (</a:t>
            </a:r>
            <a:r>
              <a:rPr lang="cs-CZ" sz="1800" dirty="0" err="1"/>
              <a:t>Aquincum</a:t>
            </a:r>
            <a:r>
              <a:rPr lang="cs-CZ" sz="1800" dirty="0"/>
              <a:t>) aj. </a:t>
            </a:r>
          </a:p>
          <a:p>
            <a:pPr marL="0" indent="0">
              <a:buNone/>
            </a:pPr>
            <a:r>
              <a:rPr lang="cs-CZ" sz="1800" dirty="0"/>
              <a:t>                                    –    </a:t>
            </a:r>
            <a:r>
              <a:rPr lang="cs-CZ" sz="1800" b="1" dirty="0"/>
              <a:t>zimní nebo obléhací: </a:t>
            </a:r>
            <a:r>
              <a:rPr lang="cs-CZ" sz="1800" dirty="0"/>
              <a:t> bytelnější opevňovací systém a zástavba, hlídkovací věže</a:t>
            </a:r>
          </a:p>
          <a:p>
            <a:pPr marL="0" indent="0">
              <a:buNone/>
            </a:pPr>
            <a:r>
              <a:rPr lang="cs-CZ" sz="1800" dirty="0"/>
              <a:t>                                    –    </a:t>
            </a:r>
            <a:r>
              <a:rPr lang="cs-CZ" sz="1800" b="1" dirty="0"/>
              <a:t>provizorní (pochodové)</a:t>
            </a:r>
            <a:r>
              <a:rPr lang="cs-CZ" sz="1800" dirty="0"/>
              <a:t>:  opevněné ležení, vhodný terén, zdroj vody, legionářské stany 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Půdorys</a:t>
            </a:r>
            <a:r>
              <a:rPr lang="cs-CZ" sz="1800" dirty="0"/>
              <a:t>  –  geodeticky vyměřen, většinou pravoúhlý (</a:t>
            </a:r>
            <a:r>
              <a:rPr lang="cs-CZ" sz="1800" dirty="0" err="1"/>
              <a:t>Polybios</a:t>
            </a:r>
            <a:r>
              <a:rPr lang="cs-CZ" sz="1800" dirty="0"/>
              <a:t>: čtverec o raně 300m pro 2 legie, 10 tis. mužů) </a:t>
            </a:r>
          </a:p>
          <a:p>
            <a:pPr marL="0" indent="0">
              <a:buNone/>
            </a:pPr>
            <a:r>
              <a:rPr lang="cs-CZ" sz="1800" dirty="0"/>
              <a:t>                     –  osa:  2 hlavní cesty protnuté ve středu:   </a:t>
            </a:r>
            <a:r>
              <a:rPr lang="cs-CZ" sz="1800" dirty="0" err="1"/>
              <a:t>praetorium</a:t>
            </a:r>
            <a:r>
              <a:rPr lang="cs-CZ" sz="1800" dirty="0"/>
              <a:t> (velitelství)  –  velitel: </a:t>
            </a:r>
            <a:r>
              <a:rPr lang="cs-CZ" sz="1900" dirty="0" err="1"/>
              <a:t>praefectus</a:t>
            </a:r>
            <a:r>
              <a:rPr lang="cs-CZ" sz="1900" dirty="0"/>
              <a:t> </a:t>
            </a:r>
            <a:r>
              <a:rPr lang="cs-CZ" sz="1900" dirty="0" err="1"/>
              <a:t>castrorum</a:t>
            </a:r>
            <a:endParaRPr lang="cs-CZ" sz="1900" dirty="0"/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vedle:  elitní jednotky (</a:t>
            </a:r>
            <a:r>
              <a:rPr lang="cs-CZ" sz="1800" dirty="0" err="1"/>
              <a:t>extraordinarii</a:t>
            </a:r>
            <a:r>
              <a:rPr lang="cs-CZ" sz="1800" dirty="0"/>
              <a:t>) 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kolem:  pěchota a jízda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–  opevnění:   brány (</a:t>
            </a:r>
            <a:r>
              <a:rPr lang="cs-CZ" sz="1800" dirty="0" err="1"/>
              <a:t>portas</a:t>
            </a:r>
            <a:r>
              <a:rPr lang="cs-CZ" sz="1800" dirty="0"/>
              <a:t>),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      příkop (</a:t>
            </a:r>
            <a:r>
              <a:rPr lang="cs-CZ" sz="1800" dirty="0" err="1"/>
              <a:t>fossa</a:t>
            </a:r>
            <a:r>
              <a:rPr lang="cs-CZ" sz="1800" dirty="0"/>
              <a:t>),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      násep s palisádou z kůlů (</a:t>
            </a:r>
            <a:r>
              <a:rPr lang="cs-CZ" sz="1800" dirty="0" err="1"/>
              <a:t>vallum</a:t>
            </a:r>
            <a:r>
              <a:rPr lang="cs-CZ" sz="1800" dirty="0"/>
              <a:t>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     signální věže (</a:t>
            </a:r>
            <a:r>
              <a:rPr lang="cs-CZ" sz="1800" dirty="0" err="1"/>
              <a:t>turres</a:t>
            </a:r>
            <a:r>
              <a:rPr lang="cs-CZ" sz="1800" dirty="0"/>
              <a:t>)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9FEB654-525C-47F1-B579-414284BAF9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6" y="4446140"/>
            <a:ext cx="3143893" cy="235792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74780DB-DD8B-420F-AC16-710A94204A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25" t="36704" r="15730" b="6068"/>
          <a:stretch/>
        </p:blipFill>
        <p:spPr>
          <a:xfrm>
            <a:off x="4191856" y="5391818"/>
            <a:ext cx="2496619" cy="112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60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4CF30BB-EBE7-4E78-A89F-7795032AC6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41" t="15580" r="15646" b="5468"/>
          <a:stretch/>
        </p:blipFill>
        <p:spPr>
          <a:xfrm>
            <a:off x="-2866491" y="409866"/>
            <a:ext cx="14435191" cy="893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8534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3158</TotalTime>
  <Words>4696</Words>
  <Application>Microsoft Office PowerPoint</Application>
  <PresentationFormat>Širokoúhlá obrazovka</PresentationFormat>
  <Paragraphs>488</Paragraphs>
  <Slides>42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Times New Roman</vt:lpstr>
      <vt:lpstr>Motiv Office</vt:lpstr>
      <vt:lpstr>Základy archeologie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  Závěr laténského osídlení</vt:lpstr>
      <vt:lpstr>                                                                       Periodizace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                Horizont Marobudovy říše                                      B1:  10/8 př.n.l.  –  20/30 n.l.  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Horizont markomanských válek                                    150/160  -  180/200  (přechodný st.)</vt:lpstr>
      <vt:lpstr>Prezentace aplikace PowerPoint</vt:lpstr>
      <vt:lpstr>Prezentace aplikace PowerPoint</vt:lpstr>
      <vt:lpstr>Prezentace aplikace PowerPoint</vt:lpstr>
      <vt:lpstr>                                                                                                                                                                                                                                                                       Mladší doba římská                                                     C:  180/200 – 380/400   </vt:lpstr>
      <vt:lpstr>                                                            Pozdní doba římská                                                                          300/320 – 380/400       </vt:lpstr>
      <vt:lpstr>                                        Stěhování národů                                                    2. – 6. stol.</vt:lpstr>
      <vt:lpstr>Prezentace aplikace PowerPoint</vt:lpstr>
      <vt:lpstr>                Hunové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                                                                           Doba stěhování národů                                                   380/400 – 410/ 420  (přechodný stupeň) </vt:lpstr>
      <vt:lpstr>                 Hunské kotle                      1. pol. 5. stol.</vt:lpstr>
      <vt:lpstr>Prezentace aplikace PowerPoint</vt:lpstr>
      <vt:lpstr>Prezentace aplikace PowerPoint</vt:lpstr>
      <vt:lpstr>Prezentace aplikace PowerPoint</vt:lpstr>
      <vt:lpstr>                  Herulové                 </vt:lpstr>
      <vt:lpstr>                         Langobardi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archeologie</dc:title>
  <dc:creator>Kuklova</dc:creator>
  <cp:lastModifiedBy>tym0001</cp:lastModifiedBy>
  <cp:revision>78</cp:revision>
  <dcterms:created xsi:type="dcterms:W3CDTF">2021-01-30T11:25:45Z</dcterms:created>
  <dcterms:modified xsi:type="dcterms:W3CDTF">2024-05-01T15:37:03Z</dcterms:modified>
</cp:coreProperties>
</file>