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86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49B75-A84C-0643-9ADF-B498969112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r>
              <a:rPr lang="cs-CZ" dirty="0"/>
              <a:t> to </a:t>
            </a:r>
            <a:r>
              <a:rPr lang="cs-CZ" dirty="0" err="1"/>
              <a:t>literature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523B6-0B51-324C-AC11-E8470EC291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Lecture</a:t>
            </a:r>
            <a:r>
              <a:rPr lang="cs-CZ" dirty="0"/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48790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3B08A-14E9-8F4E-96AF-9C4561854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Compare</a:t>
            </a:r>
            <a:r>
              <a:rPr lang="cs-CZ" dirty="0"/>
              <a:t>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BBE6B-622B-EC4B-B420-ABE58C699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92F57-B31B-3F43-817A-74DF4B06E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4562" y="2019549"/>
            <a:ext cx="5617781" cy="4068735"/>
          </a:xfrm>
        </p:spPr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Author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person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creates</a:t>
            </a:r>
            <a:r>
              <a:rPr lang="cs-CZ" dirty="0"/>
              <a:t> a </a:t>
            </a:r>
            <a:r>
              <a:rPr lang="cs-CZ" dirty="0" err="1"/>
              <a:t>written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(a story, </a:t>
            </a:r>
            <a:r>
              <a:rPr lang="cs-CZ" dirty="0" err="1"/>
              <a:t>article</a:t>
            </a:r>
            <a:r>
              <a:rPr lang="cs-CZ" dirty="0"/>
              <a:t>, poem, </a:t>
            </a:r>
            <a:r>
              <a:rPr lang="cs-CZ" dirty="0" err="1"/>
              <a:t>technical</a:t>
            </a:r>
            <a:r>
              <a:rPr lang="cs-CZ" dirty="0"/>
              <a:t> text).</a:t>
            </a:r>
          </a:p>
          <a:p>
            <a:r>
              <a:rPr lang="cs-CZ" dirty="0" err="1">
                <a:solidFill>
                  <a:srgbClr val="FF0000"/>
                </a:solidFill>
              </a:rPr>
              <a:t>Authorial</a:t>
            </a:r>
            <a:r>
              <a:rPr lang="cs-CZ" dirty="0">
                <a:solidFill>
                  <a:srgbClr val="FF0000"/>
                </a:solidFill>
              </a:rPr>
              <a:t> audience </a:t>
            </a:r>
            <a:r>
              <a:rPr lang="cs-CZ" dirty="0"/>
              <a:t>– </a:t>
            </a:r>
            <a:r>
              <a:rPr lang="cs-CZ" dirty="0" err="1"/>
              <a:t>the</a:t>
            </a:r>
            <a:r>
              <a:rPr lang="cs-CZ" dirty="0"/>
              <a:t> audience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real</a:t>
            </a:r>
            <a:r>
              <a:rPr lang="cs-CZ" dirty="0"/>
              <a:t> </a:t>
            </a:r>
            <a:r>
              <a:rPr lang="cs-CZ" dirty="0" err="1"/>
              <a:t>readers</a:t>
            </a:r>
            <a:r>
              <a:rPr lang="cs-CZ" dirty="0"/>
              <a:t> </a:t>
            </a:r>
            <a:r>
              <a:rPr lang="cs-CZ" dirty="0" err="1"/>
              <a:t>addressed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A person </a:t>
            </a:r>
            <a:r>
              <a:rPr lang="cs-CZ" dirty="0"/>
              <a:t>– a </a:t>
            </a:r>
            <a:r>
              <a:rPr lang="cs-CZ" dirty="0" err="1"/>
              <a:t>real-life</a:t>
            </a:r>
            <a:r>
              <a:rPr lang="cs-CZ" dirty="0"/>
              <a:t> person, </a:t>
            </a:r>
            <a:r>
              <a:rPr lang="cs-CZ" dirty="0" err="1"/>
              <a:t>anyone</a:t>
            </a:r>
            <a:r>
              <a:rPr lang="cs-CZ" dirty="0"/>
              <a:t> </a:t>
            </a:r>
            <a:r>
              <a:rPr lang="cs-CZ" dirty="0" err="1"/>
              <a:t>occupying</a:t>
            </a:r>
            <a:r>
              <a:rPr lang="cs-CZ" dirty="0"/>
              <a:t> a place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nonfictional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9AE94E-DE33-4841-82D8-18F772F82A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FC6A6-255B-B547-9870-7FD8805CD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026635"/>
            <a:ext cx="5440114" cy="4061649"/>
          </a:xfrm>
        </p:spPr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Writer</a:t>
            </a:r>
            <a:r>
              <a:rPr lang="cs-CZ" dirty="0"/>
              <a:t> – </a:t>
            </a:r>
            <a:r>
              <a:rPr lang="cs-CZ" dirty="0" err="1"/>
              <a:t>anyone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creates</a:t>
            </a:r>
            <a:r>
              <a:rPr lang="cs-CZ" dirty="0"/>
              <a:t> a </a:t>
            </a:r>
            <a:r>
              <a:rPr lang="cs-CZ" dirty="0" err="1"/>
              <a:t>written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,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write</a:t>
            </a:r>
            <a:r>
              <a:rPr lang="cs-CZ" dirty="0"/>
              <a:t> </a:t>
            </a:r>
            <a:r>
              <a:rPr lang="cs-CZ" dirty="0" err="1"/>
              <a:t>creatively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professionally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in many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.</a:t>
            </a:r>
          </a:p>
          <a:p>
            <a:r>
              <a:rPr lang="cs-CZ" dirty="0" err="1">
                <a:solidFill>
                  <a:srgbClr val="FF0000"/>
                </a:solidFill>
              </a:rPr>
              <a:t>Narrative</a:t>
            </a:r>
            <a:r>
              <a:rPr lang="cs-CZ" dirty="0">
                <a:solidFill>
                  <a:srgbClr val="FF0000"/>
                </a:solidFill>
              </a:rPr>
              <a:t> audience </a:t>
            </a:r>
            <a:r>
              <a:rPr lang="cs-CZ" dirty="0"/>
              <a:t>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fictional</a:t>
            </a:r>
            <a:r>
              <a:rPr lang="cs-CZ" dirty="0"/>
              <a:t> audience </a:t>
            </a:r>
            <a:r>
              <a:rPr lang="cs-CZ" dirty="0" err="1"/>
              <a:t>addressed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narrator</a:t>
            </a:r>
            <a:r>
              <a:rPr lang="cs-CZ" dirty="0"/>
              <a:t>. </a:t>
            </a:r>
          </a:p>
          <a:p>
            <a:r>
              <a:rPr lang="cs-CZ" dirty="0">
                <a:solidFill>
                  <a:srgbClr val="FF0000"/>
                </a:solidFill>
              </a:rPr>
              <a:t>A </a:t>
            </a:r>
            <a:r>
              <a:rPr lang="cs-CZ" dirty="0" err="1">
                <a:solidFill>
                  <a:srgbClr val="FF0000"/>
                </a:solidFill>
              </a:rPr>
              <a:t>character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not a </a:t>
            </a:r>
            <a:r>
              <a:rPr lang="cs-CZ" dirty="0" err="1"/>
              <a:t>real-life</a:t>
            </a:r>
            <a:r>
              <a:rPr lang="cs-CZ" dirty="0"/>
              <a:t> person but </a:t>
            </a:r>
            <a:r>
              <a:rPr lang="cs-CZ" dirty="0" err="1"/>
              <a:t>only</a:t>
            </a:r>
            <a:r>
              <a:rPr lang="cs-CZ" dirty="0"/>
              <a:t> a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, a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created</a:t>
            </a:r>
            <a:r>
              <a:rPr lang="cs-CZ" dirty="0"/>
              <a:t> by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 and </a:t>
            </a:r>
            <a:r>
              <a:rPr lang="cs-CZ" dirty="0" err="1"/>
              <a:t>existing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a </a:t>
            </a:r>
            <a:r>
              <a:rPr lang="cs-CZ" dirty="0" err="1"/>
              <a:t>fictional</a:t>
            </a:r>
            <a:r>
              <a:rPr lang="cs-CZ" dirty="0"/>
              <a:t> text.</a:t>
            </a:r>
          </a:p>
        </p:txBody>
      </p:sp>
    </p:spTree>
    <p:extLst>
      <p:ext uri="{BB962C8B-B14F-4D97-AF65-F5344CB8AC3E}">
        <p14:creationId xmlns:p14="http://schemas.microsoft.com/office/powerpoint/2010/main" val="374381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A0D27-F2BE-B641-985B-8238B2665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genres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4A8CA-2502-E845-A2A8-54575EB7E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391" y="2015732"/>
            <a:ext cx="11655706" cy="4003103"/>
          </a:xfrm>
        </p:spPr>
        <p:txBody>
          <a:bodyPr/>
          <a:lstStyle/>
          <a:p>
            <a:r>
              <a:rPr lang="en-GB" b="1" dirty="0"/>
              <a:t>Narrative </a:t>
            </a:r>
            <a:r>
              <a:rPr lang="en-GB" dirty="0"/>
              <a:t>– </a:t>
            </a:r>
            <a:r>
              <a:rPr lang="en-GB" dirty="0">
                <a:solidFill>
                  <a:srgbClr val="FF0000"/>
                </a:solidFill>
              </a:rPr>
              <a:t>performed</a:t>
            </a:r>
            <a:r>
              <a:rPr lang="en-GB" dirty="0"/>
              <a:t> – play, film, opera</a:t>
            </a:r>
          </a:p>
          <a:p>
            <a:r>
              <a:rPr lang="en-GB" dirty="0"/>
              <a:t>                  </a:t>
            </a:r>
            <a:r>
              <a:rPr lang="en-GB" dirty="0">
                <a:solidFill>
                  <a:srgbClr val="FF0000"/>
                </a:solidFill>
              </a:rPr>
              <a:t>written/printed </a:t>
            </a:r>
            <a:r>
              <a:rPr lang="en-GB" dirty="0"/>
              <a:t>– novel, short story, narrative poem, </a:t>
            </a:r>
            <a:r>
              <a:rPr lang="en-GB" dirty="0">
                <a:solidFill>
                  <a:srgbClr val="0070C0"/>
                </a:solidFill>
              </a:rPr>
              <a:t>script</a:t>
            </a:r>
            <a:r>
              <a:rPr lang="en-GB" dirty="0"/>
              <a:t> – play-script, film-script, opera-script</a:t>
            </a:r>
          </a:p>
          <a:p>
            <a:r>
              <a:rPr lang="en-GB" b="1" dirty="0"/>
              <a:t>Non-narrative</a:t>
            </a:r>
            <a:r>
              <a:rPr lang="en-GB" dirty="0"/>
              <a:t> – lyrical poem</a:t>
            </a:r>
          </a:p>
          <a:p>
            <a:r>
              <a:rPr lang="en-GB" dirty="0">
                <a:solidFill>
                  <a:srgbClr val="0070C0"/>
                </a:solidFill>
              </a:rPr>
              <a:t>Fictional narrative </a:t>
            </a:r>
            <a:r>
              <a:rPr lang="en-GB" dirty="0"/>
              <a:t>– imaginary narrator’s account of a story that happened in an imaginary world.</a:t>
            </a:r>
          </a:p>
          <a:p>
            <a:r>
              <a:rPr lang="en-GB" dirty="0">
                <a:solidFill>
                  <a:srgbClr val="0070C0"/>
                </a:solidFill>
              </a:rPr>
              <a:t>Non-fictional narrative </a:t>
            </a:r>
            <a:r>
              <a:rPr lang="en-GB" dirty="0"/>
              <a:t>– a real-life person’s account of a real-life story.</a:t>
            </a:r>
          </a:p>
          <a:p>
            <a:r>
              <a:rPr lang="en-GB" dirty="0">
                <a:solidFill>
                  <a:srgbClr val="0070C0"/>
                </a:solidFill>
              </a:rPr>
              <a:t>Novel</a:t>
            </a:r>
            <a:r>
              <a:rPr lang="en-GB" dirty="0"/>
              <a:t> – extended work of prose fiction, more than 50,000 words.</a:t>
            </a:r>
          </a:p>
          <a:p>
            <a:r>
              <a:rPr lang="en-GB" dirty="0">
                <a:solidFill>
                  <a:srgbClr val="0070C0"/>
                </a:solidFill>
              </a:rPr>
              <a:t>Short story </a:t>
            </a:r>
            <a:r>
              <a:rPr lang="en-GB" dirty="0"/>
              <a:t>– between 500 – 20,000 words.</a:t>
            </a:r>
          </a:p>
          <a:p>
            <a:r>
              <a:rPr lang="en-GB" dirty="0">
                <a:solidFill>
                  <a:srgbClr val="0070C0"/>
                </a:solidFill>
              </a:rPr>
              <a:t>Novella </a:t>
            </a:r>
            <a:r>
              <a:rPr lang="en-GB" dirty="0"/>
              <a:t>– between 20,000 – 50,000 words. </a:t>
            </a:r>
          </a:p>
        </p:txBody>
      </p:sp>
    </p:spTree>
    <p:extLst>
      <p:ext uri="{BB962C8B-B14F-4D97-AF65-F5344CB8AC3E}">
        <p14:creationId xmlns:p14="http://schemas.microsoft.com/office/powerpoint/2010/main" val="155360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13042-6465-4148-8B83-09C5433B9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209476"/>
          </a:xfrm>
        </p:spPr>
        <p:txBody>
          <a:bodyPr>
            <a:normAutofit/>
          </a:bodyPr>
          <a:lstStyle/>
          <a:p>
            <a:r>
              <a:rPr lang="en-GB" dirty="0"/>
              <a:t>Types of novels: (study materials on </a:t>
            </a:r>
            <a:r>
              <a:rPr lang="en-GB" dirty="0" err="1"/>
              <a:t>moodle</a:t>
            </a:r>
            <a:r>
              <a:rPr lang="en-GB" dirty="0"/>
              <a:t> to find the definitions</a:t>
            </a:r>
            <a:r>
              <a:rPr lang="cs-CZ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845FA-A72D-4640-9BAA-29FB82147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57679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Epistolary novel </a:t>
            </a:r>
            <a:r>
              <a:rPr lang="en-GB" dirty="0"/>
              <a:t>(e.g. Dracula by Bram Stoker)</a:t>
            </a:r>
          </a:p>
          <a:p>
            <a:r>
              <a:rPr lang="en-GB" dirty="0">
                <a:solidFill>
                  <a:srgbClr val="00B050"/>
                </a:solidFill>
              </a:rPr>
              <a:t>Picaresque novel </a:t>
            </a:r>
            <a:r>
              <a:rPr lang="en-GB" dirty="0"/>
              <a:t>(e.g. The Adventures of Huckleberry Finn by Mark Twain)</a:t>
            </a:r>
          </a:p>
          <a:p>
            <a:r>
              <a:rPr lang="en-GB" dirty="0">
                <a:solidFill>
                  <a:srgbClr val="00B050"/>
                </a:solidFill>
              </a:rPr>
              <a:t>Historical novel </a:t>
            </a:r>
            <a:r>
              <a:rPr lang="en-GB" dirty="0"/>
              <a:t>(e.g. Ivanhoe by Walter Scott)</a:t>
            </a:r>
          </a:p>
          <a:p>
            <a:r>
              <a:rPr lang="en-GB" dirty="0">
                <a:solidFill>
                  <a:srgbClr val="00B050"/>
                </a:solidFill>
              </a:rPr>
              <a:t>Gothic novel </a:t>
            </a:r>
            <a:r>
              <a:rPr lang="en-GB" dirty="0"/>
              <a:t>(e.g. The Castle of Otranto by Horace Walpole)</a:t>
            </a:r>
          </a:p>
          <a:p>
            <a:r>
              <a:rPr lang="en-GB" dirty="0">
                <a:solidFill>
                  <a:srgbClr val="00B050"/>
                </a:solidFill>
              </a:rPr>
              <a:t>Social novel </a:t>
            </a:r>
            <a:r>
              <a:rPr lang="en-GB" dirty="0"/>
              <a:t>(e.g. Great Expectations by Charles Dickens)</a:t>
            </a:r>
          </a:p>
          <a:p>
            <a:r>
              <a:rPr lang="en-GB" dirty="0">
                <a:solidFill>
                  <a:srgbClr val="00B050"/>
                </a:solidFill>
              </a:rPr>
              <a:t>Autobiography</a:t>
            </a:r>
            <a:r>
              <a:rPr lang="en-GB" dirty="0"/>
              <a:t> (e.g. A Portrait of the Artist as a Young Man by James Joyce)</a:t>
            </a:r>
          </a:p>
          <a:p>
            <a:r>
              <a:rPr lang="en-GB" dirty="0">
                <a:solidFill>
                  <a:srgbClr val="00B050"/>
                </a:solidFill>
              </a:rPr>
              <a:t>Crime fiction </a:t>
            </a:r>
            <a:r>
              <a:rPr lang="en-GB" dirty="0"/>
              <a:t>– detective fiction, legal thriller, courtroom drama</a:t>
            </a:r>
          </a:p>
          <a:p>
            <a:r>
              <a:rPr lang="en-GB" dirty="0">
                <a:solidFill>
                  <a:srgbClr val="00B050"/>
                </a:solidFill>
              </a:rPr>
              <a:t>Fantasy</a:t>
            </a:r>
            <a:r>
              <a:rPr lang="en-GB" dirty="0"/>
              <a:t> (e.g. The Lord of the Rings by J.R.R. Tolkien)</a:t>
            </a:r>
          </a:p>
          <a:p>
            <a:r>
              <a:rPr lang="en-GB" dirty="0">
                <a:solidFill>
                  <a:srgbClr val="00B050"/>
                </a:solidFill>
              </a:rPr>
              <a:t>Horror</a:t>
            </a:r>
            <a:r>
              <a:rPr lang="en-GB" dirty="0"/>
              <a:t> (e.g. IT by Stephen King)</a:t>
            </a:r>
          </a:p>
          <a:p>
            <a:r>
              <a:rPr lang="cs-CZ" dirty="0">
                <a:solidFill>
                  <a:srgbClr val="00B050"/>
                </a:solidFill>
              </a:rPr>
              <a:t>Science fiction </a:t>
            </a:r>
            <a:r>
              <a:rPr lang="cs-CZ" dirty="0"/>
              <a:t>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Man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Castle</a:t>
            </a:r>
            <a:r>
              <a:rPr lang="cs-CZ" dirty="0"/>
              <a:t> by Phillip K. </a:t>
            </a:r>
            <a:r>
              <a:rPr lang="cs-CZ" dirty="0" err="1"/>
              <a:t>Dick</a:t>
            </a:r>
            <a:r>
              <a:rPr lang="cs-CZ" dirty="0"/>
              <a:t>) – </a:t>
            </a:r>
            <a:r>
              <a:rPr lang="cs-CZ" dirty="0" err="1"/>
              <a:t>Cyberpunk</a:t>
            </a:r>
            <a:r>
              <a:rPr lang="cs-CZ" dirty="0"/>
              <a:t>, </a:t>
            </a:r>
            <a:r>
              <a:rPr lang="cs-CZ" dirty="0" err="1"/>
              <a:t>steampunk</a:t>
            </a:r>
            <a:r>
              <a:rPr lang="cs-CZ" dirty="0"/>
              <a:t>,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travel</a:t>
            </a:r>
            <a:r>
              <a:rPr lang="cs-CZ" dirty="0"/>
              <a:t>, </a:t>
            </a:r>
            <a:r>
              <a:rPr lang="cs-CZ" dirty="0" err="1"/>
              <a:t>alternate</a:t>
            </a:r>
            <a:r>
              <a:rPr lang="cs-CZ" dirty="0"/>
              <a:t> </a:t>
            </a:r>
            <a:r>
              <a:rPr lang="cs-CZ" dirty="0" err="1"/>
              <a:t>history</a:t>
            </a:r>
            <a:r>
              <a:rPr lang="cs-CZ" dirty="0"/>
              <a:t>, </a:t>
            </a:r>
            <a:r>
              <a:rPr lang="cs-CZ" dirty="0" err="1"/>
              <a:t>military</a:t>
            </a:r>
            <a:r>
              <a:rPr lang="cs-CZ" dirty="0"/>
              <a:t> sci-fi, </a:t>
            </a:r>
            <a:r>
              <a:rPr lang="cs-CZ" dirty="0" err="1"/>
              <a:t>superhumans</a:t>
            </a:r>
            <a:r>
              <a:rPr lang="cs-CZ" dirty="0"/>
              <a:t>, </a:t>
            </a:r>
            <a:r>
              <a:rPr lang="cs-CZ" dirty="0" err="1"/>
              <a:t>apocalyptic</a:t>
            </a:r>
            <a:r>
              <a:rPr lang="cs-CZ" dirty="0"/>
              <a:t>/post-</a:t>
            </a:r>
            <a:r>
              <a:rPr lang="cs-CZ" dirty="0" err="1"/>
              <a:t>apocalyptic</a:t>
            </a:r>
            <a:r>
              <a:rPr lang="cs-CZ" dirty="0"/>
              <a:t>, </a:t>
            </a:r>
            <a:r>
              <a:rPr lang="cs-CZ" dirty="0" err="1"/>
              <a:t>climate</a:t>
            </a:r>
            <a:r>
              <a:rPr lang="cs-CZ" dirty="0"/>
              <a:t> fiction, </a:t>
            </a:r>
            <a:r>
              <a:rPr lang="cs-CZ" dirty="0" err="1"/>
              <a:t>maritime</a:t>
            </a:r>
            <a:r>
              <a:rPr lang="cs-CZ" dirty="0"/>
              <a:t> sci-fi, </a:t>
            </a:r>
            <a:r>
              <a:rPr lang="cs-CZ" dirty="0" err="1"/>
              <a:t>Kaiju</a:t>
            </a:r>
            <a:r>
              <a:rPr lang="cs-CZ" dirty="0"/>
              <a:t> –</a:t>
            </a:r>
            <a:r>
              <a:rPr lang="cs-CZ" dirty="0" err="1"/>
              <a:t>Godzilla</a:t>
            </a:r>
            <a:r>
              <a:rPr lang="cs-CZ" dirty="0"/>
              <a:t>).</a:t>
            </a:r>
          </a:p>
          <a:p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5429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</TotalTime>
  <Words>402</Words>
  <Application>Microsoft Office PowerPoint</Application>
  <PresentationFormat>Širokoúhlá obrazovka</PresentationFormat>
  <Paragraphs>29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Introduction to literature</vt:lpstr>
      <vt:lpstr>Compare:</vt:lpstr>
      <vt:lpstr>genres</vt:lpstr>
      <vt:lpstr>Types of novels: (study materials on moodle to find the definitions)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literature</dc:title>
  <dc:creator>Microsoft Office User</dc:creator>
  <cp:lastModifiedBy>Diana Adamová</cp:lastModifiedBy>
  <cp:revision>4</cp:revision>
  <dcterms:created xsi:type="dcterms:W3CDTF">2019-03-19T14:09:30Z</dcterms:created>
  <dcterms:modified xsi:type="dcterms:W3CDTF">2021-02-25T12:33:05Z</dcterms:modified>
</cp:coreProperties>
</file>