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344" r:id="rId4"/>
    <p:sldId id="345" r:id="rId5"/>
    <p:sldId id="346" r:id="rId6"/>
    <p:sldId id="347" r:id="rId7"/>
    <p:sldId id="258" r:id="rId8"/>
    <p:sldId id="396" r:id="rId9"/>
    <p:sldId id="259" r:id="rId10"/>
    <p:sldId id="342" r:id="rId11"/>
    <p:sldId id="294" r:id="rId12"/>
    <p:sldId id="322" r:id="rId13"/>
    <p:sldId id="323" r:id="rId14"/>
    <p:sldId id="324" r:id="rId15"/>
    <p:sldId id="325" r:id="rId16"/>
    <p:sldId id="348" r:id="rId17"/>
    <p:sldId id="349" r:id="rId18"/>
    <p:sldId id="350" r:id="rId19"/>
    <p:sldId id="351" r:id="rId20"/>
    <p:sldId id="352" r:id="rId21"/>
    <p:sldId id="353" r:id="rId22"/>
    <p:sldId id="326" r:id="rId23"/>
    <p:sldId id="327" r:id="rId24"/>
    <p:sldId id="328" r:id="rId25"/>
    <p:sldId id="330" r:id="rId26"/>
    <p:sldId id="331" r:id="rId27"/>
    <p:sldId id="338" r:id="rId28"/>
    <p:sldId id="441" r:id="rId29"/>
    <p:sldId id="339" r:id="rId30"/>
    <p:sldId id="340" r:id="rId31"/>
    <p:sldId id="354" r:id="rId32"/>
    <p:sldId id="355" r:id="rId33"/>
    <p:sldId id="356" r:id="rId34"/>
    <p:sldId id="357" r:id="rId35"/>
    <p:sldId id="358" r:id="rId36"/>
    <p:sldId id="336" r:id="rId37"/>
    <p:sldId id="343" r:id="rId38"/>
    <p:sldId id="360" r:id="rId39"/>
    <p:sldId id="359" r:id="rId40"/>
    <p:sldId id="361" r:id="rId41"/>
    <p:sldId id="362" r:id="rId42"/>
    <p:sldId id="363" r:id="rId43"/>
    <p:sldId id="364" r:id="rId44"/>
    <p:sldId id="367" r:id="rId45"/>
    <p:sldId id="365" r:id="rId46"/>
    <p:sldId id="366" r:id="rId47"/>
    <p:sldId id="376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68" r:id="rId57"/>
    <p:sldId id="369" r:id="rId58"/>
    <p:sldId id="370" r:id="rId59"/>
    <p:sldId id="371" r:id="rId60"/>
    <p:sldId id="372" r:id="rId61"/>
    <p:sldId id="373" r:id="rId62"/>
    <p:sldId id="377" r:id="rId63"/>
    <p:sldId id="374" r:id="rId64"/>
    <p:sldId id="375" r:id="rId65"/>
    <p:sldId id="386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5" r:id="rId84"/>
    <p:sldId id="406" r:id="rId85"/>
    <p:sldId id="407" r:id="rId86"/>
    <p:sldId id="408" r:id="rId87"/>
    <p:sldId id="409" r:id="rId88"/>
    <p:sldId id="410" r:id="rId89"/>
    <p:sldId id="411" r:id="rId90"/>
    <p:sldId id="412" r:id="rId91"/>
    <p:sldId id="413" r:id="rId92"/>
    <p:sldId id="414" r:id="rId93"/>
    <p:sldId id="415" r:id="rId94"/>
    <p:sldId id="416" r:id="rId95"/>
    <p:sldId id="417" r:id="rId96"/>
    <p:sldId id="418" r:id="rId97"/>
    <p:sldId id="419" r:id="rId98"/>
    <p:sldId id="420" r:id="rId99"/>
    <p:sldId id="421" r:id="rId100"/>
    <p:sldId id="422" r:id="rId101"/>
    <p:sldId id="423" r:id="rId102"/>
    <p:sldId id="424" r:id="rId103"/>
    <p:sldId id="425" r:id="rId104"/>
    <p:sldId id="426" r:id="rId105"/>
    <p:sldId id="427" r:id="rId106"/>
    <p:sldId id="428" r:id="rId107"/>
    <p:sldId id="429" r:id="rId108"/>
    <p:sldId id="430" r:id="rId109"/>
    <p:sldId id="431" r:id="rId110"/>
    <p:sldId id="432" r:id="rId111"/>
    <p:sldId id="433" r:id="rId112"/>
    <p:sldId id="434" r:id="rId113"/>
    <p:sldId id="435" r:id="rId114"/>
    <p:sldId id="436" r:id="rId115"/>
    <p:sldId id="437" r:id="rId116"/>
    <p:sldId id="438" r:id="rId117"/>
    <p:sldId id="439" r:id="rId118"/>
    <p:sldId id="440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0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7B6C1E-7E78-4852-829C-B3E9E8D0763B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A0329E-6BF6-4DEC-A365-2F80A9DFD0C5}">
      <dgm:prSet/>
      <dgm:spPr/>
      <dgm:t>
        <a:bodyPr/>
        <a:lstStyle/>
        <a:p>
          <a:r>
            <a:rPr lang="cs-CZ"/>
            <a:t>Dendrochronologie je metoda absolutního datování, která využívá letokruhy stromů k určení stáří dřevěných objektů. </a:t>
          </a:r>
          <a:endParaRPr lang="en-US"/>
        </a:p>
      </dgm:t>
    </dgm:pt>
    <dgm:pt modelId="{C6AF2FF8-85AD-4B94-9FF6-4AEEFA089DD8}" type="parTrans" cxnId="{72231EE9-7155-4272-B2B4-07B8488198B4}">
      <dgm:prSet/>
      <dgm:spPr/>
      <dgm:t>
        <a:bodyPr/>
        <a:lstStyle/>
        <a:p>
          <a:endParaRPr lang="en-US"/>
        </a:p>
      </dgm:t>
    </dgm:pt>
    <dgm:pt modelId="{9233F14E-4216-4363-9192-33F44FA8B205}" type="sibTrans" cxnId="{72231EE9-7155-4272-B2B4-07B8488198B4}">
      <dgm:prSet/>
      <dgm:spPr/>
      <dgm:t>
        <a:bodyPr/>
        <a:lstStyle/>
        <a:p>
          <a:endParaRPr lang="en-US"/>
        </a:p>
      </dgm:t>
    </dgm:pt>
    <dgm:pt modelId="{727E52E1-6359-4AA8-BC7E-990373581451}">
      <dgm:prSet/>
      <dgm:spPr/>
      <dgm:t>
        <a:bodyPr/>
        <a:lstStyle/>
        <a:p>
          <a:r>
            <a:rPr lang="cs-CZ"/>
            <a:t>V archeologii se používá k přesnému datování historických staveb, nástrojů, lodí a dalších dřevěných artefaktů.</a:t>
          </a:r>
          <a:endParaRPr lang="en-US"/>
        </a:p>
      </dgm:t>
    </dgm:pt>
    <dgm:pt modelId="{FE47186F-3D17-4F47-A0E1-16CB1312BE70}" type="parTrans" cxnId="{1A1D273F-7DCD-49E0-9D88-5C72303C4962}">
      <dgm:prSet/>
      <dgm:spPr/>
      <dgm:t>
        <a:bodyPr/>
        <a:lstStyle/>
        <a:p>
          <a:endParaRPr lang="en-US"/>
        </a:p>
      </dgm:t>
    </dgm:pt>
    <dgm:pt modelId="{7E0902EE-2949-4EF1-85AF-A69A948946E6}" type="sibTrans" cxnId="{1A1D273F-7DCD-49E0-9D88-5C72303C4962}">
      <dgm:prSet/>
      <dgm:spPr/>
      <dgm:t>
        <a:bodyPr/>
        <a:lstStyle/>
        <a:p>
          <a:endParaRPr lang="en-US"/>
        </a:p>
      </dgm:t>
    </dgm:pt>
    <dgm:pt modelId="{BB5DCE04-1F30-49A7-AB29-9D169633DC63}" type="pres">
      <dgm:prSet presAssocID="{957B6C1E-7E78-4852-829C-B3E9E8D0763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3406E9-7460-44CE-A189-CCAB7F4628D3}" type="pres">
      <dgm:prSet presAssocID="{7FA0329E-6BF6-4DEC-A365-2F80A9DFD0C5}" presName="hierRoot1" presStyleCnt="0"/>
      <dgm:spPr/>
    </dgm:pt>
    <dgm:pt modelId="{CC6F4B39-DE27-4FD1-B44A-27AACFB088DE}" type="pres">
      <dgm:prSet presAssocID="{7FA0329E-6BF6-4DEC-A365-2F80A9DFD0C5}" presName="composite" presStyleCnt="0"/>
      <dgm:spPr/>
    </dgm:pt>
    <dgm:pt modelId="{DF06F2D5-4B3D-464B-B947-00176A974597}" type="pres">
      <dgm:prSet presAssocID="{7FA0329E-6BF6-4DEC-A365-2F80A9DFD0C5}" presName="background" presStyleLbl="node0" presStyleIdx="0" presStyleCnt="2"/>
      <dgm:spPr/>
    </dgm:pt>
    <dgm:pt modelId="{38628C70-6B4B-48C9-9E54-BBBC339FD958}" type="pres">
      <dgm:prSet presAssocID="{7FA0329E-6BF6-4DEC-A365-2F80A9DFD0C5}" presName="text" presStyleLbl="fgAcc0" presStyleIdx="0" presStyleCnt="2">
        <dgm:presLayoutVars>
          <dgm:chPref val="3"/>
        </dgm:presLayoutVars>
      </dgm:prSet>
      <dgm:spPr/>
    </dgm:pt>
    <dgm:pt modelId="{B98EFAFF-0664-47AF-8F27-DFE55EFAB490}" type="pres">
      <dgm:prSet presAssocID="{7FA0329E-6BF6-4DEC-A365-2F80A9DFD0C5}" presName="hierChild2" presStyleCnt="0"/>
      <dgm:spPr/>
    </dgm:pt>
    <dgm:pt modelId="{4B814B71-7D92-4694-A1FE-D29F5E54DBAB}" type="pres">
      <dgm:prSet presAssocID="{727E52E1-6359-4AA8-BC7E-990373581451}" presName="hierRoot1" presStyleCnt="0"/>
      <dgm:spPr/>
    </dgm:pt>
    <dgm:pt modelId="{88A2CF9E-16AB-43E9-B952-C1D65DF8B927}" type="pres">
      <dgm:prSet presAssocID="{727E52E1-6359-4AA8-BC7E-990373581451}" presName="composite" presStyleCnt="0"/>
      <dgm:spPr/>
    </dgm:pt>
    <dgm:pt modelId="{E6F667AD-430F-4759-9430-0A9E43098F80}" type="pres">
      <dgm:prSet presAssocID="{727E52E1-6359-4AA8-BC7E-990373581451}" presName="background" presStyleLbl="node0" presStyleIdx="1" presStyleCnt="2"/>
      <dgm:spPr/>
    </dgm:pt>
    <dgm:pt modelId="{23CE4A37-1450-4074-A856-76BBFA664C68}" type="pres">
      <dgm:prSet presAssocID="{727E52E1-6359-4AA8-BC7E-990373581451}" presName="text" presStyleLbl="fgAcc0" presStyleIdx="1" presStyleCnt="2">
        <dgm:presLayoutVars>
          <dgm:chPref val="3"/>
        </dgm:presLayoutVars>
      </dgm:prSet>
      <dgm:spPr/>
    </dgm:pt>
    <dgm:pt modelId="{C6E669DF-E02F-4ABE-9CCC-894D2E2C01B2}" type="pres">
      <dgm:prSet presAssocID="{727E52E1-6359-4AA8-BC7E-990373581451}" presName="hierChild2" presStyleCnt="0"/>
      <dgm:spPr/>
    </dgm:pt>
  </dgm:ptLst>
  <dgm:cxnLst>
    <dgm:cxn modelId="{7FD03630-9E83-4AD4-8E46-F20AA80C5A3F}" type="presOf" srcId="{957B6C1E-7E78-4852-829C-B3E9E8D0763B}" destId="{BB5DCE04-1F30-49A7-AB29-9D169633DC63}" srcOrd="0" destOrd="0" presId="urn:microsoft.com/office/officeart/2005/8/layout/hierarchy1"/>
    <dgm:cxn modelId="{1A1D273F-7DCD-49E0-9D88-5C72303C4962}" srcId="{957B6C1E-7E78-4852-829C-B3E9E8D0763B}" destId="{727E52E1-6359-4AA8-BC7E-990373581451}" srcOrd="1" destOrd="0" parTransId="{FE47186F-3D17-4F47-A0E1-16CB1312BE70}" sibTransId="{7E0902EE-2949-4EF1-85AF-A69A948946E6}"/>
    <dgm:cxn modelId="{9024D4BB-ADDC-46EF-9E02-113AF3BF1DFD}" type="presOf" srcId="{7FA0329E-6BF6-4DEC-A365-2F80A9DFD0C5}" destId="{38628C70-6B4B-48C9-9E54-BBBC339FD958}" srcOrd="0" destOrd="0" presId="urn:microsoft.com/office/officeart/2005/8/layout/hierarchy1"/>
    <dgm:cxn modelId="{72231EE9-7155-4272-B2B4-07B8488198B4}" srcId="{957B6C1E-7E78-4852-829C-B3E9E8D0763B}" destId="{7FA0329E-6BF6-4DEC-A365-2F80A9DFD0C5}" srcOrd="0" destOrd="0" parTransId="{C6AF2FF8-85AD-4B94-9FF6-4AEEFA089DD8}" sibTransId="{9233F14E-4216-4363-9192-33F44FA8B205}"/>
    <dgm:cxn modelId="{D4F113F3-C797-423F-A80A-57AD5452C06D}" type="presOf" srcId="{727E52E1-6359-4AA8-BC7E-990373581451}" destId="{23CE4A37-1450-4074-A856-76BBFA664C68}" srcOrd="0" destOrd="0" presId="urn:microsoft.com/office/officeart/2005/8/layout/hierarchy1"/>
    <dgm:cxn modelId="{EFD199A3-7B9E-4DBF-837D-D72645F5237F}" type="presParOf" srcId="{BB5DCE04-1F30-49A7-AB29-9D169633DC63}" destId="{243406E9-7460-44CE-A189-CCAB7F4628D3}" srcOrd="0" destOrd="0" presId="urn:microsoft.com/office/officeart/2005/8/layout/hierarchy1"/>
    <dgm:cxn modelId="{47FF7BDC-A0CF-431C-992B-0FC7E2F37B7C}" type="presParOf" srcId="{243406E9-7460-44CE-A189-CCAB7F4628D3}" destId="{CC6F4B39-DE27-4FD1-B44A-27AACFB088DE}" srcOrd="0" destOrd="0" presId="urn:microsoft.com/office/officeart/2005/8/layout/hierarchy1"/>
    <dgm:cxn modelId="{34E2D6B1-056E-420C-9657-45097767AA7E}" type="presParOf" srcId="{CC6F4B39-DE27-4FD1-B44A-27AACFB088DE}" destId="{DF06F2D5-4B3D-464B-B947-00176A974597}" srcOrd="0" destOrd="0" presId="urn:microsoft.com/office/officeart/2005/8/layout/hierarchy1"/>
    <dgm:cxn modelId="{A6A42938-8A0A-4ED4-A52B-DDB07B19E901}" type="presParOf" srcId="{CC6F4B39-DE27-4FD1-B44A-27AACFB088DE}" destId="{38628C70-6B4B-48C9-9E54-BBBC339FD958}" srcOrd="1" destOrd="0" presId="urn:microsoft.com/office/officeart/2005/8/layout/hierarchy1"/>
    <dgm:cxn modelId="{99E61DD2-FE72-4E70-B9A2-AAA002868CEE}" type="presParOf" srcId="{243406E9-7460-44CE-A189-CCAB7F4628D3}" destId="{B98EFAFF-0664-47AF-8F27-DFE55EFAB490}" srcOrd="1" destOrd="0" presId="urn:microsoft.com/office/officeart/2005/8/layout/hierarchy1"/>
    <dgm:cxn modelId="{C09B585F-89EE-4766-A638-D75912F0E412}" type="presParOf" srcId="{BB5DCE04-1F30-49A7-AB29-9D169633DC63}" destId="{4B814B71-7D92-4694-A1FE-D29F5E54DBAB}" srcOrd="1" destOrd="0" presId="urn:microsoft.com/office/officeart/2005/8/layout/hierarchy1"/>
    <dgm:cxn modelId="{0778E7B6-D49B-41E2-BAC8-ABFC579E07C8}" type="presParOf" srcId="{4B814B71-7D92-4694-A1FE-D29F5E54DBAB}" destId="{88A2CF9E-16AB-43E9-B952-C1D65DF8B927}" srcOrd="0" destOrd="0" presId="urn:microsoft.com/office/officeart/2005/8/layout/hierarchy1"/>
    <dgm:cxn modelId="{A726CE65-3535-4743-842A-A3EFFD4B3213}" type="presParOf" srcId="{88A2CF9E-16AB-43E9-B952-C1D65DF8B927}" destId="{E6F667AD-430F-4759-9430-0A9E43098F80}" srcOrd="0" destOrd="0" presId="urn:microsoft.com/office/officeart/2005/8/layout/hierarchy1"/>
    <dgm:cxn modelId="{8B214AAB-DB92-4055-B8A5-38316C55EDFD}" type="presParOf" srcId="{88A2CF9E-16AB-43E9-B952-C1D65DF8B927}" destId="{23CE4A37-1450-4074-A856-76BBFA664C68}" srcOrd="1" destOrd="0" presId="urn:microsoft.com/office/officeart/2005/8/layout/hierarchy1"/>
    <dgm:cxn modelId="{0E06A571-446D-43C0-A17F-BF85ED03634E}" type="presParOf" srcId="{4B814B71-7D92-4694-A1FE-D29F5E54DBAB}" destId="{C6E669DF-E02F-4ABE-9CCC-894D2E2C01B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0B925-3B52-406A-AE12-9ED88046480D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68FDF4-2113-457D-9EF9-2AAB6E8E0C8B}">
      <dgm:prSet/>
      <dgm:spPr/>
      <dgm:t>
        <a:bodyPr/>
        <a:lstStyle/>
        <a:p>
          <a:r>
            <a:rPr lang="cs-CZ" b="1"/>
            <a:t>3D skenování a fotogrammetrie</a:t>
          </a:r>
          <a:endParaRPr lang="en-US"/>
        </a:p>
      </dgm:t>
    </dgm:pt>
    <dgm:pt modelId="{D87AE354-8544-4922-9AFE-6E00AA7DF6A2}" type="parTrans" cxnId="{66930B69-F5F1-4473-B415-8F95C72B302E}">
      <dgm:prSet/>
      <dgm:spPr/>
      <dgm:t>
        <a:bodyPr/>
        <a:lstStyle/>
        <a:p>
          <a:endParaRPr lang="en-US"/>
        </a:p>
      </dgm:t>
    </dgm:pt>
    <dgm:pt modelId="{FB1EC1F9-A01A-4075-8409-85FFF03531BA}" type="sibTrans" cxnId="{66930B69-F5F1-4473-B415-8F95C72B302E}">
      <dgm:prSet/>
      <dgm:spPr/>
      <dgm:t>
        <a:bodyPr/>
        <a:lstStyle/>
        <a:p>
          <a:endParaRPr lang="en-US"/>
        </a:p>
      </dgm:t>
    </dgm:pt>
    <dgm:pt modelId="{6C19B809-1474-4BA5-8399-366CBBAE2DCE}">
      <dgm:prSet/>
      <dgm:spPr/>
      <dgm:t>
        <a:bodyPr/>
        <a:lstStyle/>
        <a:p>
          <a:r>
            <a:rPr lang="cs-CZ" b="1"/>
            <a:t>Lidar (Light Detection and Ranging)</a:t>
          </a:r>
          <a:r>
            <a:rPr lang="cs-CZ"/>
            <a:t> – umožňuje skenovat terén a odhalit skryté struktury pod vegetací.</a:t>
          </a:r>
          <a:endParaRPr lang="en-US"/>
        </a:p>
      </dgm:t>
    </dgm:pt>
    <dgm:pt modelId="{E72D8BE3-0AD4-4397-A9B5-E03C50A84E87}" type="parTrans" cxnId="{66672B05-52AD-489B-8AA8-7687134B1722}">
      <dgm:prSet/>
      <dgm:spPr/>
      <dgm:t>
        <a:bodyPr/>
        <a:lstStyle/>
        <a:p>
          <a:endParaRPr lang="en-US"/>
        </a:p>
      </dgm:t>
    </dgm:pt>
    <dgm:pt modelId="{5076DA49-0626-4730-A8DE-EB3D047E1F8E}" type="sibTrans" cxnId="{66672B05-52AD-489B-8AA8-7687134B1722}">
      <dgm:prSet/>
      <dgm:spPr/>
      <dgm:t>
        <a:bodyPr/>
        <a:lstStyle/>
        <a:p>
          <a:endParaRPr lang="en-US"/>
        </a:p>
      </dgm:t>
    </dgm:pt>
    <dgm:pt modelId="{2CDA0688-DD82-43C8-A85C-5E9CD7D0FECE}">
      <dgm:prSet/>
      <dgm:spPr/>
      <dgm:t>
        <a:bodyPr/>
        <a:lstStyle/>
        <a:p>
          <a:r>
            <a:rPr lang="cs-CZ" b="1"/>
            <a:t>Fotogrammetrie</a:t>
          </a:r>
          <a:r>
            <a:rPr lang="cs-CZ"/>
            <a:t> – metoda, která využívá fotografie k vytvoření 3D modelu objektu nebo lokality.</a:t>
          </a:r>
          <a:endParaRPr lang="en-US"/>
        </a:p>
      </dgm:t>
    </dgm:pt>
    <dgm:pt modelId="{0CC5FB5D-E490-4BCE-9021-81F9BDA4A135}" type="parTrans" cxnId="{A75DDD20-EAC8-4FD7-AE2D-5A16EA202D14}">
      <dgm:prSet/>
      <dgm:spPr/>
      <dgm:t>
        <a:bodyPr/>
        <a:lstStyle/>
        <a:p>
          <a:endParaRPr lang="en-US"/>
        </a:p>
      </dgm:t>
    </dgm:pt>
    <dgm:pt modelId="{CCCEE874-339F-4B2A-AC41-E4B41572E192}" type="sibTrans" cxnId="{A75DDD20-EAC8-4FD7-AE2D-5A16EA202D14}">
      <dgm:prSet/>
      <dgm:spPr/>
      <dgm:t>
        <a:bodyPr/>
        <a:lstStyle/>
        <a:p>
          <a:endParaRPr lang="en-US"/>
        </a:p>
      </dgm:t>
    </dgm:pt>
    <dgm:pt modelId="{28EA3230-4B47-4DDF-B36D-70FC2260DD27}">
      <dgm:prSet/>
      <dgm:spPr/>
      <dgm:t>
        <a:bodyPr/>
        <a:lstStyle/>
        <a:p>
          <a:r>
            <a:rPr lang="cs-CZ" b="1"/>
            <a:t>Strukturované světlo a laserové skenování</a:t>
          </a:r>
          <a:r>
            <a:rPr lang="cs-CZ"/>
            <a:t> – vytváří extrémně detailní modely menších artefaktů.</a:t>
          </a:r>
          <a:endParaRPr lang="en-US"/>
        </a:p>
      </dgm:t>
    </dgm:pt>
    <dgm:pt modelId="{C5E8EAF5-EC2F-40FB-9E11-20A78F78CFD7}" type="parTrans" cxnId="{067228C9-1C79-4C37-B64E-61F47C45D919}">
      <dgm:prSet/>
      <dgm:spPr/>
      <dgm:t>
        <a:bodyPr/>
        <a:lstStyle/>
        <a:p>
          <a:endParaRPr lang="en-US"/>
        </a:p>
      </dgm:t>
    </dgm:pt>
    <dgm:pt modelId="{8C65E008-7E7E-438F-84AE-08F75E7D58C8}" type="sibTrans" cxnId="{067228C9-1C79-4C37-B64E-61F47C45D919}">
      <dgm:prSet/>
      <dgm:spPr/>
      <dgm:t>
        <a:bodyPr/>
        <a:lstStyle/>
        <a:p>
          <a:endParaRPr lang="en-US"/>
        </a:p>
      </dgm:t>
    </dgm:pt>
    <dgm:pt modelId="{0CC6146A-3AFF-4A01-A111-F62E9606090B}" type="pres">
      <dgm:prSet presAssocID="{DF80B925-3B52-406A-AE12-9ED88046480D}" presName="linearFlow" presStyleCnt="0">
        <dgm:presLayoutVars>
          <dgm:resizeHandles val="exact"/>
        </dgm:presLayoutVars>
      </dgm:prSet>
      <dgm:spPr/>
    </dgm:pt>
    <dgm:pt modelId="{0A82D36D-3417-4AE4-9735-8A7CF579EC23}" type="pres">
      <dgm:prSet presAssocID="{C868FDF4-2113-457D-9EF9-2AAB6E8E0C8B}" presName="node" presStyleLbl="node1" presStyleIdx="0" presStyleCnt="4">
        <dgm:presLayoutVars>
          <dgm:bulletEnabled val="1"/>
        </dgm:presLayoutVars>
      </dgm:prSet>
      <dgm:spPr/>
    </dgm:pt>
    <dgm:pt modelId="{89B0F1EF-58FF-4410-B737-22CC5F408E0F}" type="pres">
      <dgm:prSet presAssocID="{FB1EC1F9-A01A-4075-8409-85FFF03531BA}" presName="sibTrans" presStyleLbl="sibTrans2D1" presStyleIdx="0" presStyleCnt="3"/>
      <dgm:spPr/>
    </dgm:pt>
    <dgm:pt modelId="{337608F9-CDEA-43DE-BA95-2A3C74F9B896}" type="pres">
      <dgm:prSet presAssocID="{FB1EC1F9-A01A-4075-8409-85FFF03531BA}" presName="connectorText" presStyleLbl="sibTrans2D1" presStyleIdx="0" presStyleCnt="3"/>
      <dgm:spPr/>
    </dgm:pt>
    <dgm:pt modelId="{B5D188E6-F9A2-4658-899D-4AF32F83D0F7}" type="pres">
      <dgm:prSet presAssocID="{6C19B809-1474-4BA5-8399-366CBBAE2DCE}" presName="node" presStyleLbl="node1" presStyleIdx="1" presStyleCnt="4">
        <dgm:presLayoutVars>
          <dgm:bulletEnabled val="1"/>
        </dgm:presLayoutVars>
      </dgm:prSet>
      <dgm:spPr/>
    </dgm:pt>
    <dgm:pt modelId="{A260215C-8453-4173-9A24-B3228E1C6310}" type="pres">
      <dgm:prSet presAssocID="{5076DA49-0626-4730-A8DE-EB3D047E1F8E}" presName="sibTrans" presStyleLbl="sibTrans2D1" presStyleIdx="1" presStyleCnt="3"/>
      <dgm:spPr/>
    </dgm:pt>
    <dgm:pt modelId="{3FB22AD1-C826-4C48-8186-0A128CCBE4AE}" type="pres">
      <dgm:prSet presAssocID="{5076DA49-0626-4730-A8DE-EB3D047E1F8E}" presName="connectorText" presStyleLbl="sibTrans2D1" presStyleIdx="1" presStyleCnt="3"/>
      <dgm:spPr/>
    </dgm:pt>
    <dgm:pt modelId="{0F1A0CF3-6AA3-41F3-9AED-227262808A55}" type="pres">
      <dgm:prSet presAssocID="{2CDA0688-DD82-43C8-A85C-5E9CD7D0FECE}" presName="node" presStyleLbl="node1" presStyleIdx="2" presStyleCnt="4">
        <dgm:presLayoutVars>
          <dgm:bulletEnabled val="1"/>
        </dgm:presLayoutVars>
      </dgm:prSet>
      <dgm:spPr/>
    </dgm:pt>
    <dgm:pt modelId="{EA4FC721-661C-4AEE-8C74-04D37CA41A16}" type="pres">
      <dgm:prSet presAssocID="{CCCEE874-339F-4B2A-AC41-E4B41572E192}" presName="sibTrans" presStyleLbl="sibTrans2D1" presStyleIdx="2" presStyleCnt="3"/>
      <dgm:spPr/>
    </dgm:pt>
    <dgm:pt modelId="{31BA170C-B728-4333-9DAB-6F49F3F83D0C}" type="pres">
      <dgm:prSet presAssocID="{CCCEE874-339F-4B2A-AC41-E4B41572E192}" presName="connectorText" presStyleLbl="sibTrans2D1" presStyleIdx="2" presStyleCnt="3"/>
      <dgm:spPr/>
    </dgm:pt>
    <dgm:pt modelId="{325044DD-1FB7-4A22-98C2-699614070297}" type="pres">
      <dgm:prSet presAssocID="{28EA3230-4B47-4DDF-B36D-70FC2260DD27}" presName="node" presStyleLbl="node1" presStyleIdx="3" presStyleCnt="4">
        <dgm:presLayoutVars>
          <dgm:bulletEnabled val="1"/>
        </dgm:presLayoutVars>
      </dgm:prSet>
      <dgm:spPr/>
    </dgm:pt>
  </dgm:ptLst>
  <dgm:cxnLst>
    <dgm:cxn modelId="{66672B05-52AD-489B-8AA8-7687134B1722}" srcId="{DF80B925-3B52-406A-AE12-9ED88046480D}" destId="{6C19B809-1474-4BA5-8399-366CBBAE2DCE}" srcOrd="1" destOrd="0" parTransId="{E72D8BE3-0AD4-4397-A9B5-E03C50A84E87}" sibTransId="{5076DA49-0626-4730-A8DE-EB3D047E1F8E}"/>
    <dgm:cxn modelId="{A75DDD20-EAC8-4FD7-AE2D-5A16EA202D14}" srcId="{DF80B925-3B52-406A-AE12-9ED88046480D}" destId="{2CDA0688-DD82-43C8-A85C-5E9CD7D0FECE}" srcOrd="2" destOrd="0" parTransId="{0CC5FB5D-E490-4BCE-9021-81F9BDA4A135}" sibTransId="{CCCEE874-339F-4B2A-AC41-E4B41572E192}"/>
    <dgm:cxn modelId="{9EC16121-8E8C-4280-B0FB-4058F7FCF003}" type="presOf" srcId="{CCCEE874-339F-4B2A-AC41-E4B41572E192}" destId="{EA4FC721-661C-4AEE-8C74-04D37CA41A16}" srcOrd="0" destOrd="0" presId="urn:microsoft.com/office/officeart/2005/8/layout/process2"/>
    <dgm:cxn modelId="{80167B25-D3EF-48E6-B495-1C6F7F1054F2}" type="presOf" srcId="{5076DA49-0626-4730-A8DE-EB3D047E1F8E}" destId="{A260215C-8453-4173-9A24-B3228E1C6310}" srcOrd="0" destOrd="0" presId="urn:microsoft.com/office/officeart/2005/8/layout/process2"/>
    <dgm:cxn modelId="{3121F13C-94CF-4344-AEBE-F537CC7D30DC}" type="presOf" srcId="{2CDA0688-DD82-43C8-A85C-5E9CD7D0FECE}" destId="{0F1A0CF3-6AA3-41F3-9AED-227262808A55}" srcOrd="0" destOrd="0" presId="urn:microsoft.com/office/officeart/2005/8/layout/process2"/>
    <dgm:cxn modelId="{C412DC43-6035-4540-8C30-8755805383AB}" type="presOf" srcId="{DF80B925-3B52-406A-AE12-9ED88046480D}" destId="{0CC6146A-3AFF-4A01-A111-F62E9606090B}" srcOrd="0" destOrd="0" presId="urn:microsoft.com/office/officeart/2005/8/layout/process2"/>
    <dgm:cxn modelId="{49684D66-2E66-481F-93E6-276B6FC73D85}" type="presOf" srcId="{FB1EC1F9-A01A-4075-8409-85FFF03531BA}" destId="{337608F9-CDEA-43DE-BA95-2A3C74F9B896}" srcOrd="1" destOrd="0" presId="urn:microsoft.com/office/officeart/2005/8/layout/process2"/>
    <dgm:cxn modelId="{66930B69-F5F1-4473-B415-8F95C72B302E}" srcId="{DF80B925-3B52-406A-AE12-9ED88046480D}" destId="{C868FDF4-2113-457D-9EF9-2AAB6E8E0C8B}" srcOrd="0" destOrd="0" parTransId="{D87AE354-8544-4922-9AFE-6E00AA7DF6A2}" sibTransId="{FB1EC1F9-A01A-4075-8409-85FFF03531BA}"/>
    <dgm:cxn modelId="{08207D4F-77DD-4E87-88BE-C5F4CE7E8802}" type="presOf" srcId="{C868FDF4-2113-457D-9EF9-2AAB6E8E0C8B}" destId="{0A82D36D-3417-4AE4-9735-8A7CF579EC23}" srcOrd="0" destOrd="0" presId="urn:microsoft.com/office/officeart/2005/8/layout/process2"/>
    <dgm:cxn modelId="{40CAD79D-3187-45C3-8E4F-8F1DB1F5EB30}" type="presOf" srcId="{5076DA49-0626-4730-A8DE-EB3D047E1F8E}" destId="{3FB22AD1-C826-4C48-8186-0A128CCBE4AE}" srcOrd="1" destOrd="0" presId="urn:microsoft.com/office/officeart/2005/8/layout/process2"/>
    <dgm:cxn modelId="{1A4383A0-E68B-481C-BA57-F00DB126EA99}" type="presOf" srcId="{28EA3230-4B47-4DDF-B36D-70FC2260DD27}" destId="{325044DD-1FB7-4A22-98C2-699614070297}" srcOrd="0" destOrd="0" presId="urn:microsoft.com/office/officeart/2005/8/layout/process2"/>
    <dgm:cxn modelId="{E3B1DCA4-B870-4D09-A31F-B063AE6F42A6}" type="presOf" srcId="{CCCEE874-339F-4B2A-AC41-E4B41572E192}" destId="{31BA170C-B728-4333-9DAB-6F49F3F83D0C}" srcOrd="1" destOrd="0" presId="urn:microsoft.com/office/officeart/2005/8/layout/process2"/>
    <dgm:cxn modelId="{FD4B05B6-CDFB-47C8-9430-CC8CE15D1510}" type="presOf" srcId="{6C19B809-1474-4BA5-8399-366CBBAE2DCE}" destId="{B5D188E6-F9A2-4658-899D-4AF32F83D0F7}" srcOrd="0" destOrd="0" presId="urn:microsoft.com/office/officeart/2005/8/layout/process2"/>
    <dgm:cxn modelId="{067228C9-1C79-4C37-B64E-61F47C45D919}" srcId="{DF80B925-3B52-406A-AE12-9ED88046480D}" destId="{28EA3230-4B47-4DDF-B36D-70FC2260DD27}" srcOrd="3" destOrd="0" parTransId="{C5E8EAF5-EC2F-40FB-9E11-20A78F78CFD7}" sibTransId="{8C65E008-7E7E-438F-84AE-08F75E7D58C8}"/>
    <dgm:cxn modelId="{3EB660F4-E94C-4157-AA35-798BD350A335}" type="presOf" srcId="{FB1EC1F9-A01A-4075-8409-85FFF03531BA}" destId="{89B0F1EF-58FF-4410-B737-22CC5F408E0F}" srcOrd="0" destOrd="0" presId="urn:microsoft.com/office/officeart/2005/8/layout/process2"/>
    <dgm:cxn modelId="{436D9565-06A9-4994-9DD3-67FA2DFE8181}" type="presParOf" srcId="{0CC6146A-3AFF-4A01-A111-F62E9606090B}" destId="{0A82D36D-3417-4AE4-9735-8A7CF579EC23}" srcOrd="0" destOrd="0" presId="urn:microsoft.com/office/officeart/2005/8/layout/process2"/>
    <dgm:cxn modelId="{E97FC414-02C3-4828-AB7C-7D78ADB39315}" type="presParOf" srcId="{0CC6146A-3AFF-4A01-A111-F62E9606090B}" destId="{89B0F1EF-58FF-4410-B737-22CC5F408E0F}" srcOrd="1" destOrd="0" presId="urn:microsoft.com/office/officeart/2005/8/layout/process2"/>
    <dgm:cxn modelId="{5B01C703-3E94-4FD2-B5DE-627AF5A6E17A}" type="presParOf" srcId="{89B0F1EF-58FF-4410-B737-22CC5F408E0F}" destId="{337608F9-CDEA-43DE-BA95-2A3C74F9B896}" srcOrd="0" destOrd="0" presId="urn:microsoft.com/office/officeart/2005/8/layout/process2"/>
    <dgm:cxn modelId="{4B404B1D-6D94-4E57-A1BD-B6852D6CE232}" type="presParOf" srcId="{0CC6146A-3AFF-4A01-A111-F62E9606090B}" destId="{B5D188E6-F9A2-4658-899D-4AF32F83D0F7}" srcOrd="2" destOrd="0" presId="urn:microsoft.com/office/officeart/2005/8/layout/process2"/>
    <dgm:cxn modelId="{65D2CD21-1314-4EDA-A16D-D99FD5DB50A4}" type="presParOf" srcId="{0CC6146A-3AFF-4A01-A111-F62E9606090B}" destId="{A260215C-8453-4173-9A24-B3228E1C6310}" srcOrd="3" destOrd="0" presId="urn:microsoft.com/office/officeart/2005/8/layout/process2"/>
    <dgm:cxn modelId="{E17C5030-5F9E-46BD-B883-976607A2EB57}" type="presParOf" srcId="{A260215C-8453-4173-9A24-B3228E1C6310}" destId="{3FB22AD1-C826-4C48-8186-0A128CCBE4AE}" srcOrd="0" destOrd="0" presId="urn:microsoft.com/office/officeart/2005/8/layout/process2"/>
    <dgm:cxn modelId="{32053CC8-CDDA-499E-AC48-FB0E2DABF319}" type="presParOf" srcId="{0CC6146A-3AFF-4A01-A111-F62E9606090B}" destId="{0F1A0CF3-6AA3-41F3-9AED-227262808A55}" srcOrd="4" destOrd="0" presId="urn:microsoft.com/office/officeart/2005/8/layout/process2"/>
    <dgm:cxn modelId="{0A064166-EE66-4B00-8DC0-BD3A9D79BBC9}" type="presParOf" srcId="{0CC6146A-3AFF-4A01-A111-F62E9606090B}" destId="{EA4FC721-661C-4AEE-8C74-04D37CA41A16}" srcOrd="5" destOrd="0" presId="urn:microsoft.com/office/officeart/2005/8/layout/process2"/>
    <dgm:cxn modelId="{65CB6284-DD93-4705-AF2A-0703F3AD4515}" type="presParOf" srcId="{EA4FC721-661C-4AEE-8C74-04D37CA41A16}" destId="{31BA170C-B728-4333-9DAB-6F49F3F83D0C}" srcOrd="0" destOrd="0" presId="urn:microsoft.com/office/officeart/2005/8/layout/process2"/>
    <dgm:cxn modelId="{E965B3D8-9C88-45E2-9EF3-0FD29903C546}" type="presParOf" srcId="{0CC6146A-3AFF-4A01-A111-F62E9606090B}" destId="{325044DD-1FB7-4A22-98C2-69961407029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6F2D5-4B3D-464B-B947-00176A974597}">
      <dsp:nvSpPr>
        <dsp:cNvPr id="0" name=""/>
        <dsp:cNvSpPr/>
      </dsp:nvSpPr>
      <dsp:spPr>
        <a:xfrm>
          <a:off x="962" y="924430"/>
          <a:ext cx="3379189" cy="2145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628C70-6B4B-48C9-9E54-BBBC339FD958}">
      <dsp:nvSpPr>
        <dsp:cNvPr id="0" name=""/>
        <dsp:cNvSpPr/>
      </dsp:nvSpPr>
      <dsp:spPr>
        <a:xfrm>
          <a:off x="376428" y="1281122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Dendrochronologie je metoda absolutního datování, která využívá letokruhy stromů k určení stáří dřevěných objektů. </a:t>
          </a:r>
          <a:endParaRPr lang="en-US" sz="2300" kern="1200"/>
        </a:p>
      </dsp:txBody>
      <dsp:txXfrm>
        <a:off x="439276" y="1343970"/>
        <a:ext cx="3253493" cy="2020089"/>
      </dsp:txXfrm>
    </dsp:sp>
    <dsp:sp modelId="{E6F667AD-430F-4759-9430-0A9E43098F80}">
      <dsp:nvSpPr>
        <dsp:cNvPr id="0" name=""/>
        <dsp:cNvSpPr/>
      </dsp:nvSpPr>
      <dsp:spPr>
        <a:xfrm>
          <a:off x="4131082" y="924430"/>
          <a:ext cx="3379189" cy="2145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CE4A37-1450-4074-A856-76BBFA664C68}">
      <dsp:nvSpPr>
        <dsp:cNvPr id="0" name=""/>
        <dsp:cNvSpPr/>
      </dsp:nvSpPr>
      <dsp:spPr>
        <a:xfrm>
          <a:off x="4506548" y="1281122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V archeologii se používá k přesnému datování historických staveb, nástrojů, lodí a dalších dřevěných artefaktů.</a:t>
          </a:r>
          <a:endParaRPr lang="en-US" sz="2300" kern="1200"/>
        </a:p>
      </dsp:txBody>
      <dsp:txXfrm>
        <a:off x="4569396" y="1343970"/>
        <a:ext cx="3253493" cy="2020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82D36D-3417-4AE4-9735-8A7CF579EC23}">
      <dsp:nvSpPr>
        <dsp:cNvPr id="0" name=""/>
        <dsp:cNvSpPr/>
      </dsp:nvSpPr>
      <dsp:spPr>
        <a:xfrm>
          <a:off x="555339" y="2687"/>
          <a:ext cx="3587051" cy="9998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3D skenování a fotogrammetrie</a:t>
          </a:r>
          <a:endParaRPr lang="en-US" sz="1800" kern="1200"/>
        </a:p>
      </dsp:txBody>
      <dsp:txXfrm>
        <a:off x="584624" y="31972"/>
        <a:ext cx="3528481" cy="941304"/>
      </dsp:txXfrm>
    </dsp:sp>
    <dsp:sp modelId="{89B0F1EF-58FF-4410-B737-22CC5F408E0F}">
      <dsp:nvSpPr>
        <dsp:cNvPr id="0" name=""/>
        <dsp:cNvSpPr/>
      </dsp:nvSpPr>
      <dsp:spPr>
        <a:xfrm rot="5400000">
          <a:off x="2161388" y="1027559"/>
          <a:ext cx="374953" cy="44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213882" y="1065054"/>
        <a:ext cx="269965" cy="262467"/>
      </dsp:txXfrm>
    </dsp:sp>
    <dsp:sp modelId="{B5D188E6-F9A2-4658-899D-4AF32F83D0F7}">
      <dsp:nvSpPr>
        <dsp:cNvPr id="0" name=""/>
        <dsp:cNvSpPr/>
      </dsp:nvSpPr>
      <dsp:spPr>
        <a:xfrm>
          <a:off x="555339" y="1502500"/>
          <a:ext cx="3587051" cy="999874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Lidar (Light Detection and Ranging)</a:t>
          </a:r>
          <a:r>
            <a:rPr lang="cs-CZ" sz="1800" kern="1200"/>
            <a:t> – umožňuje skenovat terén a odhalit skryté struktury pod vegetací.</a:t>
          </a:r>
          <a:endParaRPr lang="en-US" sz="1800" kern="1200"/>
        </a:p>
      </dsp:txBody>
      <dsp:txXfrm>
        <a:off x="584624" y="1531785"/>
        <a:ext cx="3528481" cy="941304"/>
      </dsp:txXfrm>
    </dsp:sp>
    <dsp:sp modelId="{A260215C-8453-4173-9A24-B3228E1C6310}">
      <dsp:nvSpPr>
        <dsp:cNvPr id="0" name=""/>
        <dsp:cNvSpPr/>
      </dsp:nvSpPr>
      <dsp:spPr>
        <a:xfrm rot="5400000">
          <a:off x="2161388" y="2527372"/>
          <a:ext cx="374953" cy="44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213882" y="2564867"/>
        <a:ext cx="269965" cy="262467"/>
      </dsp:txXfrm>
    </dsp:sp>
    <dsp:sp modelId="{0F1A0CF3-6AA3-41F3-9AED-227262808A55}">
      <dsp:nvSpPr>
        <dsp:cNvPr id="0" name=""/>
        <dsp:cNvSpPr/>
      </dsp:nvSpPr>
      <dsp:spPr>
        <a:xfrm>
          <a:off x="555339" y="3002312"/>
          <a:ext cx="3587051" cy="999874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Fotogrammetrie</a:t>
          </a:r>
          <a:r>
            <a:rPr lang="cs-CZ" sz="1800" kern="1200"/>
            <a:t> – metoda, která využívá fotografie k vytvoření 3D modelu objektu nebo lokality.</a:t>
          </a:r>
          <a:endParaRPr lang="en-US" sz="1800" kern="1200"/>
        </a:p>
      </dsp:txBody>
      <dsp:txXfrm>
        <a:off x="584624" y="3031597"/>
        <a:ext cx="3528481" cy="941304"/>
      </dsp:txXfrm>
    </dsp:sp>
    <dsp:sp modelId="{EA4FC721-661C-4AEE-8C74-04D37CA41A16}">
      <dsp:nvSpPr>
        <dsp:cNvPr id="0" name=""/>
        <dsp:cNvSpPr/>
      </dsp:nvSpPr>
      <dsp:spPr>
        <a:xfrm rot="5400000">
          <a:off x="2161388" y="4027184"/>
          <a:ext cx="374953" cy="44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213882" y="4064679"/>
        <a:ext cx="269965" cy="262467"/>
      </dsp:txXfrm>
    </dsp:sp>
    <dsp:sp modelId="{325044DD-1FB7-4A22-98C2-699614070297}">
      <dsp:nvSpPr>
        <dsp:cNvPr id="0" name=""/>
        <dsp:cNvSpPr/>
      </dsp:nvSpPr>
      <dsp:spPr>
        <a:xfrm>
          <a:off x="555339" y="4502125"/>
          <a:ext cx="3587051" cy="999874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Strukturované světlo a laserové skenování</a:t>
          </a:r>
          <a:r>
            <a:rPr lang="cs-CZ" sz="1800" kern="1200"/>
            <a:t> – vytváří extrémně detailní modely menších artefaktů.</a:t>
          </a:r>
          <a:endParaRPr lang="en-US" sz="1800" kern="1200"/>
        </a:p>
      </dsp:txBody>
      <dsp:txXfrm>
        <a:off x="584624" y="4531410"/>
        <a:ext cx="3528481" cy="941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2BF08-A773-4C77-BE4D-FF760B71B977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4AF28-0F83-4BCA-A411-EA877BEEF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54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4AF28-0F83-4BCA-A411-EA877BEEF0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7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vupshop.cz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r>
              <a:rPr lang="cs-CZ" sz="6300"/>
              <a:t>Spolupráce archeologie s jinými vědními obory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r>
              <a:rPr lang="cs-CZ"/>
              <a:t>Interdisciplinární přístupy v archeologii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E754C-D086-54BE-357B-DE7533379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7">
            <a:extLst>
              <a:ext uri="{FF2B5EF4-FFF2-40B4-BE49-F238E27FC236}">
                <a16:creationId xmlns:a16="http://schemas.microsoft.com/office/drawing/2014/main" id="{FC101381-416C-8A7B-FA29-4B613AA914C3}"/>
              </a:ext>
            </a:extLst>
          </p:cNvPr>
          <p:cNvSpPr txBox="1">
            <a:spLocks/>
          </p:cNvSpPr>
          <p:nvPr/>
        </p:nvSpPr>
        <p:spPr>
          <a:xfrm>
            <a:off x="457200" y="1757347"/>
            <a:ext cx="4040188" cy="417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11" name="Zástupný obsah 8">
            <a:extLst>
              <a:ext uri="{FF2B5EF4-FFF2-40B4-BE49-F238E27FC236}">
                <a16:creationId xmlns:a16="http://schemas.microsoft.com/office/drawing/2014/main" id="{9C6919E5-3D7C-A1E8-DF0F-DF0F08C87834}"/>
              </a:ext>
            </a:extLst>
          </p:cNvPr>
          <p:cNvSpPr txBox="1">
            <a:spLocks/>
          </p:cNvSpPr>
          <p:nvPr/>
        </p:nvSpPr>
        <p:spPr>
          <a:xfrm>
            <a:off x="457200" y="831850"/>
            <a:ext cx="7677150" cy="52943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400" dirty="0">
                <a:solidFill>
                  <a:schemeClr val="tx1"/>
                </a:solidFill>
              </a:rPr>
              <a:t>	Co je geologie?</a:t>
            </a:r>
            <a:br>
              <a:rPr lang="cs-CZ" sz="2400" dirty="0">
                <a:solidFill>
                  <a:schemeClr val="tx1"/>
                </a:solidFill>
              </a:rPr>
            </a:b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Věda zkoumající složení, strukturu a vývoj Země.</a:t>
            </a:r>
          </a:p>
          <a:p>
            <a:pPr algn="ctr"/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2400" dirty="0"/>
              <a:t>	Co je archeologie?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Studuje pradávné kultury na základě materiálních 	pozůstatků.</a:t>
            </a:r>
          </a:p>
          <a:p>
            <a:pPr algn="ctr"/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cs-CZ" sz="2400" dirty="0"/>
          </a:p>
        </p:txBody>
      </p:sp>
      <p:sp>
        <p:nvSpPr>
          <p:cNvPr id="24" name="Zástupný obsah 10">
            <a:extLst>
              <a:ext uri="{FF2B5EF4-FFF2-40B4-BE49-F238E27FC236}">
                <a16:creationId xmlns:a16="http://schemas.microsoft.com/office/drawing/2014/main" id="{53F9329E-30BC-7C6F-6566-A25A6AA96EED}"/>
              </a:ext>
            </a:extLst>
          </p:cNvPr>
          <p:cNvSpPr txBox="1">
            <a:spLocks/>
          </p:cNvSpPr>
          <p:nvPr/>
        </p:nvSpPr>
        <p:spPr>
          <a:xfrm>
            <a:off x="4645025" y="946150"/>
            <a:ext cx="4041775" cy="51800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84381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BFD1E-5F91-4613-C8A5-05C3D94A2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A9CE6-ECF6-9D1D-6144-CD04D6C93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✅ </a:t>
            </a:r>
            <a:r>
              <a:rPr lang="cs-CZ" b="1" dirty="0"/>
              <a:t>Digitální modelování a 3D rekonstrukce jsou revoluční nástroje v archeologii</a:t>
            </a:r>
            <a:r>
              <a:rPr lang="cs-CZ" dirty="0"/>
              <a:t>, které umožňují </a:t>
            </a:r>
            <a:r>
              <a:rPr lang="cs-CZ" b="1" dirty="0"/>
              <a:t>studium, ochranu a prezentaci historických památek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Virtuální archeologie umožňuje široké veřejnosti interaktivně zkoumat minulost</a:t>
            </a:r>
            <a:r>
              <a:rPr lang="cs-CZ" dirty="0"/>
              <a:t> prostřednictvím </a:t>
            </a:r>
            <a:r>
              <a:rPr lang="cs-CZ" b="1" dirty="0"/>
              <a:t>VR, AR a digitálních muzeí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Spojení </a:t>
            </a:r>
            <a:r>
              <a:rPr lang="cs-CZ" b="1" dirty="0"/>
              <a:t>Lidaru, fotogrammetrie a 3D modelování</a:t>
            </a:r>
            <a:r>
              <a:rPr lang="cs-CZ" dirty="0"/>
              <a:t> pomáhá vytvářet </a:t>
            </a:r>
            <a:r>
              <a:rPr lang="cs-CZ" b="1" dirty="0"/>
              <a:t>realistické rekonstrukce dávných civilizací a jejich památek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5302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17AD8-C1B2-02DB-92A0-53CB8E8B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E74536-A76F-395C-0883-AB219D66E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UNGER, Jiří. Možnosti využití 3D rekonstrukčních počítačových vizualizací pro archeologii. Disertační práce. Univerzita Karlova, Filozofická fakulta, 2019. Dostupné z:</a:t>
            </a:r>
          </a:p>
          <a:p>
            <a:r>
              <a:rPr lang="cs-CZ" dirty="0" err="1"/>
              <a:t>DSpace</a:t>
            </a:r>
            <a:r>
              <a:rPr lang="cs-CZ" dirty="0"/>
              <a:t> ČVUT</a:t>
            </a:r>
          </a:p>
          <a:p>
            <a:endParaRPr lang="cs-CZ" dirty="0"/>
          </a:p>
          <a:p>
            <a:r>
              <a:rPr lang="cs-CZ" dirty="0"/>
              <a:t>NOSEK, Vojtěch. Archeologická analýza s využitím 3D modelace. Disertační práce. Masarykova univerzita, 2021. Dostupné z:</a:t>
            </a:r>
          </a:p>
          <a:p>
            <a:r>
              <a:rPr lang="cs-CZ" dirty="0"/>
              <a:t>Informační systém MU</a:t>
            </a:r>
          </a:p>
          <a:p>
            <a:endParaRPr lang="cs-CZ" dirty="0"/>
          </a:p>
          <a:p>
            <a:r>
              <a:rPr lang="cs-CZ" dirty="0"/>
              <a:t>VAVREČKA, Petr. Nový web o archeologických rekonstrukcích a rozhovor s jeho autorem. Archeologie na dosah, 2014. Dostupné z:</a:t>
            </a:r>
          </a:p>
          <a:p>
            <a:r>
              <a:rPr lang="cs-CZ" dirty="0"/>
              <a:t>Archeologie na dosah</a:t>
            </a:r>
          </a:p>
          <a:p>
            <a:endParaRPr lang="cs-CZ" dirty="0"/>
          </a:p>
          <a:p>
            <a:r>
              <a:rPr lang="cs-CZ" dirty="0"/>
              <a:t>KONČELOVÁ, Markéta; KVĚTINA, Petr; VAVREČKA, Petr; UNGER, Jiří. </a:t>
            </a:r>
            <a:r>
              <a:rPr lang="cs-CZ" dirty="0" err="1"/>
              <a:t>Presenting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invisible</a:t>
            </a:r>
            <a:r>
              <a:rPr lang="cs-CZ" dirty="0"/>
              <a:t> and </a:t>
            </a:r>
            <a:r>
              <a:rPr lang="cs-CZ" dirty="0" err="1"/>
              <a:t>unfathomable</a:t>
            </a:r>
            <a:r>
              <a:rPr lang="cs-CZ" dirty="0"/>
              <a:t>: </a:t>
            </a:r>
            <a:r>
              <a:rPr lang="cs-CZ" dirty="0" err="1"/>
              <a:t>Virtual</a:t>
            </a:r>
            <a:r>
              <a:rPr lang="cs-CZ" dirty="0"/>
              <a:t> museum and </a:t>
            </a:r>
            <a:r>
              <a:rPr lang="cs-CZ" dirty="0" err="1"/>
              <a:t>augmented</a:t>
            </a:r>
            <a:r>
              <a:rPr lang="cs-CZ" dirty="0"/>
              <a:t> reality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Neolithic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in Bylany, Czech Republic. </a:t>
            </a:r>
            <a:r>
              <a:rPr lang="cs-CZ" dirty="0" err="1"/>
              <a:t>ResearchGate</a:t>
            </a:r>
            <a:r>
              <a:rPr lang="cs-CZ" dirty="0"/>
              <a:t>, 2016. Dostupné z:</a:t>
            </a:r>
          </a:p>
          <a:p>
            <a:r>
              <a:rPr lang="cs-CZ" dirty="0" err="1"/>
              <a:t>ResearchGate</a:t>
            </a:r>
            <a:endParaRPr lang="cs-CZ" dirty="0"/>
          </a:p>
          <a:p>
            <a:endParaRPr lang="cs-CZ" dirty="0"/>
          </a:p>
          <a:p>
            <a:r>
              <a:rPr lang="cs-CZ" dirty="0"/>
              <a:t>KOŠŤÁL, Tomáš. 3D rekonstrukce nejstarších stavebních fází hradu </a:t>
            </a:r>
            <a:r>
              <a:rPr lang="cs-CZ" dirty="0" err="1"/>
              <a:t>Rokštejna</a:t>
            </a:r>
            <a:r>
              <a:rPr lang="cs-CZ" dirty="0"/>
              <a:t> jako nástroj archeologické analýzy. Bakalářská práce. Masarykova univerzita, 2019. Dostupné z:</a:t>
            </a:r>
          </a:p>
          <a:p>
            <a:r>
              <a:rPr lang="cs-CZ" dirty="0"/>
              <a:t>Informační systém MU</a:t>
            </a:r>
          </a:p>
        </p:txBody>
      </p:sp>
    </p:spTree>
    <p:extLst>
      <p:ext uri="{BB962C8B-B14F-4D97-AF65-F5344CB8AC3E}">
        <p14:creationId xmlns:p14="http://schemas.microsoft.com/office/powerpoint/2010/main" val="38709115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CB325-91A6-16C3-3011-BBC147AC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Drony a satelitní snímky v archeologii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18D0B-C21B-6A1E-288B-74BC2EA2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Drony a </a:t>
            </a:r>
            <a:r>
              <a:rPr lang="cs-CZ" b="1" dirty="0"/>
              <a:t>satelitní snímkování</a:t>
            </a:r>
            <a:r>
              <a:rPr lang="cs-CZ" dirty="0"/>
              <a:t> přinášejí revoluci v archeologii tím, že </a:t>
            </a:r>
            <a:r>
              <a:rPr lang="cs-CZ" b="1" dirty="0"/>
              <a:t>umožňují neinvazivní průzkum rozsáhlých oblastí</a:t>
            </a:r>
            <a:r>
              <a:rPr lang="cs-CZ" dirty="0"/>
              <a:t>, odhalují </a:t>
            </a:r>
            <a:r>
              <a:rPr lang="cs-CZ" b="1" dirty="0"/>
              <a:t>skryté struktury</a:t>
            </a:r>
            <a:r>
              <a:rPr lang="cs-CZ" dirty="0"/>
              <a:t> a pomáhají s </a:t>
            </a:r>
            <a:r>
              <a:rPr lang="cs-CZ" b="1" dirty="0"/>
              <a:t>dokumentací a ochranou nalezišť</a:t>
            </a:r>
            <a:r>
              <a:rPr lang="cs-CZ" dirty="0"/>
              <a:t>. Tyto technologie </a:t>
            </a:r>
            <a:r>
              <a:rPr lang="cs-CZ" b="1" dirty="0"/>
              <a:t>urychlují výzkum a umožňují detekci stop po dávných civilizacích</a:t>
            </a:r>
            <a:r>
              <a:rPr lang="cs-CZ" dirty="0"/>
              <a:t>, které nejsou ze země viditelné.</a:t>
            </a:r>
          </a:p>
        </p:txBody>
      </p:sp>
    </p:spTree>
    <p:extLst>
      <p:ext uri="{BB962C8B-B14F-4D97-AF65-F5344CB8AC3E}">
        <p14:creationId xmlns:p14="http://schemas.microsoft.com/office/powerpoint/2010/main" val="964915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DC27C-CBEB-280A-D929-ABE2FF93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E93FD-F927-86CE-1FA7-D1945F76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Hlavní přínosy: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Odhalení neviditelných archeologických struktur</a:t>
            </a:r>
            <a:r>
              <a:rPr lang="cs-CZ" dirty="0"/>
              <a:t> – z výšky lze spatřit starověké cesty, valy, sídliště či hroby.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Dokumentace a monitorování památek</a:t>
            </a:r>
            <a:r>
              <a:rPr lang="cs-CZ" dirty="0"/>
              <a:t> – pomáhá chránit lokality před ničením, erozí či rabováním.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Neinvazivní průzkum rozsáhlých oblastí</a:t>
            </a:r>
            <a:r>
              <a:rPr lang="cs-CZ" dirty="0"/>
              <a:t> – šetří čas a náklady na tradiční vykopávky.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Rekonstrukce krajiny a environmentálních změn</a:t>
            </a:r>
            <a:r>
              <a:rPr lang="cs-CZ" dirty="0"/>
              <a:t> – umožňuje studium změn osídlení a klimatu.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Využití multispektrální a termální analýzy</a:t>
            </a:r>
            <a:r>
              <a:rPr lang="cs-CZ" dirty="0"/>
              <a:t> – odhaluje anomálie v půdě a vegetaci, které ukazují na přítomnost skrytých struktur.</a:t>
            </a:r>
          </a:p>
        </p:txBody>
      </p:sp>
    </p:spTree>
    <p:extLst>
      <p:ext uri="{BB962C8B-B14F-4D97-AF65-F5344CB8AC3E}">
        <p14:creationId xmlns:p14="http://schemas.microsoft.com/office/powerpoint/2010/main" val="9490173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40DAF-A7B3-D641-96CA-C702742D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Metody využití dronů a satelitních snímků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724E82-EFE6-44DE-A1FF-FFFD404F2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b="1" dirty="0"/>
              <a:t>Drony a letecká fotogrammetrie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Lidar (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b="1" dirty="0" err="1"/>
              <a:t>Detection</a:t>
            </a:r>
            <a:r>
              <a:rPr lang="cs-CZ" b="1" dirty="0"/>
              <a:t> and </a:t>
            </a:r>
            <a:r>
              <a:rPr lang="cs-CZ" b="1" dirty="0" err="1"/>
              <a:t>Ranging</a:t>
            </a:r>
            <a:r>
              <a:rPr lang="cs-CZ" b="1" dirty="0"/>
              <a:t>)</a:t>
            </a:r>
            <a:r>
              <a:rPr lang="cs-CZ" dirty="0"/>
              <a:t> – laserové skenování umožňuje odhalit skryté struktury pod vegetací.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Multispektrální snímkování</a:t>
            </a:r>
            <a:r>
              <a:rPr lang="cs-CZ" dirty="0"/>
              <a:t> – zachycuje odlišné spektrální rozsahy světla, což pomáhá odhalit rozdíly v půdě a vegetaci.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Termální zobrazování</a:t>
            </a:r>
            <a:r>
              <a:rPr lang="cs-CZ" dirty="0"/>
              <a:t> – detekuje teplotní rozdíly v terénu, což pomáhá identifikovat skryté zdi nebo hroby.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Fotogrammetrie</a:t>
            </a:r>
            <a:r>
              <a:rPr lang="cs-CZ" dirty="0"/>
              <a:t> – využívá letecké snímky k vytvoření přesných 3D modelů terénu a nalezišť.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6095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C58D8-F794-52E7-F011-AC27F61D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Satelitní snímkování a dálkový průzkum Země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6E8A26-5100-1143-5351-D0DB49A81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Google </a:t>
            </a:r>
            <a:r>
              <a:rPr lang="cs-CZ" dirty="0" err="1"/>
              <a:t>Earth</a:t>
            </a:r>
            <a:r>
              <a:rPr lang="cs-CZ" dirty="0"/>
              <a:t> a GIS (Geografické informační systémy) – umožňují analýzu historických krajin a sledování změn osídlení.</a:t>
            </a:r>
          </a:p>
          <a:p>
            <a:r>
              <a:rPr lang="cs-CZ" dirty="0"/>
              <a:t>Snímkování NASA </a:t>
            </a:r>
            <a:r>
              <a:rPr lang="cs-CZ" dirty="0" err="1"/>
              <a:t>Landsat</a:t>
            </a:r>
            <a:r>
              <a:rPr lang="cs-CZ" dirty="0"/>
              <a:t> a Sentinel – poskytuje multispektrální data pro analýzu vegetačních změn nad archeologickými lokalitami.</a:t>
            </a:r>
          </a:p>
          <a:p>
            <a:r>
              <a:rPr lang="cs-CZ" dirty="0"/>
              <a:t>Radarové zobrazování (SAR – </a:t>
            </a:r>
            <a:r>
              <a:rPr lang="cs-CZ" dirty="0" err="1"/>
              <a:t>Synthetic</a:t>
            </a:r>
            <a:r>
              <a:rPr lang="cs-CZ" dirty="0"/>
              <a:t> </a:t>
            </a:r>
            <a:r>
              <a:rPr lang="cs-CZ" dirty="0" err="1"/>
              <a:t>Aperture</a:t>
            </a:r>
            <a:r>
              <a:rPr lang="cs-CZ" dirty="0"/>
              <a:t> Radar) – umožňuje detekci podzemních struktur a zaniklých sídlišť.</a:t>
            </a:r>
          </a:p>
          <a:p>
            <a:r>
              <a:rPr lang="cs-CZ" dirty="0"/>
              <a:t>Snímkování vysokého rozlišení – pomáhá identifikovat rozsáhlé archeologické komplexy v odlehlých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3040083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ED053-8134-43EF-F766-68DA3228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F5479-E261-C18F-92FC-4588E79E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/>
              <a:t>Objev ztraceného města v Amazonii pomocí Lidaru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Brazílie, Bolívie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2023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Lidar + satelitní snímky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Odhaleny rozsáhlé městské komplexy a silnice v amazonské džungli, což potvrzuje </a:t>
            </a:r>
            <a:r>
              <a:rPr lang="cs-CZ" b="1" dirty="0"/>
              <a:t>existenci vyspělé civilizace před příchodem Evropanů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dirty="0"/>
              <a:t>Identifikace tisíců neolitických mohyl v Saúdské Arábii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</a:t>
            </a:r>
            <a:r>
              <a:rPr lang="cs-CZ" dirty="0" err="1"/>
              <a:t>AlUla</a:t>
            </a:r>
            <a:r>
              <a:rPr lang="cs-CZ" dirty="0"/>
              <a:t>, Saúdská Arábie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2021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Satelitní snímkování + letecký průzkum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Byly objeveny </a:t>
            </a:r>
            <a:r>
              <a:rPr lang="cs-CZ" b="1" dirty="0"/>
              <a:t>dosud neznámé rituální struktury staré 7 000 let</a:t>
            </a:r>
            <a:r>
              <a:rPr lang="cs-CZ" dirty="0"/>
              <a:t>, pravděpodobně spojené s neolitickými obyvateli oblasti.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47737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74165-59A0-7972-D09E-541D911F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E85299-1D7B-57D5-B5DB-84C58F20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err="1"/>
              <a:t>Dronový</a:t>
            </a:r>
            <a:r>
              <a:rPr lang="cs-CZ" b="1" dirty="0"/>
              <a:t> průzkum římských cest ve Velké Británii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Anglie, Skotsko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2020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Termální snímkování pomocí dronů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Byly nalezeny </a:t>
            </a:r>
            <a:r>
              <a:rPr lang="cs-CZ" b="1" dirty="0"/>
              <a:t>skryté římské silnice a vojenské tábory</a:t>
            </a:r>
            <a:r>
              <a:rPr lang="cs-CZ" dirty="0"/>
              <a:t>, které změnily pohled na expanzi Říma v Británii.</a:t>
            </a:r>
          </a:p>
          <a:p>
            <a:pPr>
              <a:buNone/>
            </a:pPr>
            <a:r>
              <a:rPr lang="cs-CZ" b="1" dirty="0"/>
              <a:t>Satelitní objev starověkého vodního systému v Iráku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Mezopotámie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2017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Radarové snímkování NASA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Byly nalezeny </a:t>
            </a:r>
            <a:r>
              <a:rPr lang="cs-CZ" b="1" dirty="0"/>
              <a:t>podzemní zavlažovací kanály (</a:t>
            </a:r>
            <a:r>
              <a:rPr lang="cs-CZ" b="1" dirty="0" err="1"/>
              <a:t>qanaty</a:t>
            </a:r>
            <a:r>
              <a:rPr lang="cs-CZ" b="1" dirty="0"/>
              <a:t>), které byly používány již v období 2 500 př. n. l.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21969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77AF6C-236D-D1CF-A894-CDEB8CED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Omezení dronů a satelitního snímkování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1C2A1-CBA4-8B5A-C71E-A626264FB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Závislost na počasí a terénu</a:t>
            </a:r>
            <a:r>
              <a:rPr lang="cs-CZ" dirty="0"/>
              <a:t> – nepříznivé podmínky mohou snížit kvalitu snímků.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Finanční náklady</a:t>
            </a:r>
            <a:r>
              <a:rPr lang="cs-CZ" dirty="0"/>
              <a:t> – pokročilé technologie (Lidar, </a:t>
            </a:r>
            <a:r>
              <a:rPr lang="cs-CZ" dirty="0" err="1"/>
              <a:t>hyperspektrální</a:t>
            </a:r>
            <a:r>
              <a:rPr lang="cs-CZ" dirty="0"/>
              <a:t> snímkování) jsou drahé.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Potřeba odborné analýzy</a:t>
            </a:r>
            <a:r>
              <a:rPr lang="cs-CZ" dirty="0"/>
              <a:t> – správná interpretace dat vyžaduje znalosti dálkového průzkumu Země a archeologie.</a:t>
            </a:r>
          </a:p>
        </p:txBody>
      </p:sp>
    </p:spTree>
    <p:extLst>
      <p:ext uri="{BB962C8B-B14F-4D97-AF65-F5344CB8AC3E}">
        <p14:creationId xmlns:p14="http://schemas.microsoft.com/office/powerpoint/2010/main" val="36875526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D1407-F346-3285-6739-3A2EB8FC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44D7E-0FD7-B997-3D2F-463D230E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✅ </a:t>
            </a:r>
            <a:r>
              <a:rPr lang="cs-CZ" b="1" dirty="0"/>
              <a:t>Drony a satelitní snímkování přinesly revoluci v archeologii</a:t>
            </a:r>
            <a:r>
              <a:rPr lang="cs-CZ" dirty="0"/>
              <a:t> – umožňují neinvazivní průzkum, dokumentaci a ochranu památek.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Moderní technologie, jako Lidar, termální analýza a multispektrální snímkování, umožňují objevovat neznámé lokality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Tyto metody zlepšují ochranu archeologických nalezišť a pomáhají rekonstruovat historické krajiny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677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352" y="350196"/>
            <a:ext cx="3485178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/>
              <a:t>Jak geologie pomáhá archeologii?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351" y="2285999"/>
            <a:ext cx="3485179" cy="45720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Geologické metody umožňují datování a analýzu archeologických nalezišť.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Archeologové</a:t>
            </a:r>
            <a:r>
              <a:rPr lang="en-US" sz="1050" dirty="0">
                <a:solidFill>
                  <a:schemeClr val="tx1"/>
                </a:solidFill>
              </a:rPr>
              <a:t> využívají geologické znalosti k pochopení </a:t>
            </a:r>
            <a:r>
              <a:rPr lang="en-US" sz="1050" dirty="0" err="1">
                <a:solidFill>
                  <a:schemeClr val="tx1"/>
                </a:solidFill>
              </a:rPr>
              <a:t>změn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krajiny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osídlení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Sedimenty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pomáhají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určit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stáří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kontext</a:t>
            </a:r>
            <a:r>
              <a:rPr lang="en-US" sz="1050" dirty="0">
                <a:solidFill>
                  <a:schemeClr val="tx1"/>
                </a:solidFill>
              </a:rPr>
              <a:t> archeologických </a:t>
            </a:r>
            <a:r>
              <a:rPr lang="en-US" sz="1050" dirty="0" err="1">
                <a:solidFill>
                  <a:schemeClr val="tx1"/>
                </a:solidFill>
              </a:rPr>
              <a:t>nálezů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Rekonstrukce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historické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krajiny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na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základě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geologických</a:t>
            </a:r>
            <a:r>
              <a:rPr lang="en-US" sz="1050" dirty="0">
                <a:solidFill>
                  <a:schemeClr val="tx1"/>
                </a:solidFill>
              </a:rPr>
              <a:t> dat.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Analýza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půdy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materiálů</a:t>
            </a:r>
            <a:r>
              <a:rPr lang="en-US" sz="1050" dirty="0">
                <a:solidFill>
                  <a:schemeClr val="tx1"/>
                </a:solidFill>
              </a:rPr>
              <a:t> pro </a:t>
            </a:r>
            <a:r>
              <a:rPr lang="en-US" sz="1050" dirty="0" err="1">
                <a:solidFill>
                  <a:schemeClr val="tx1"/>
                </a:solidFill>
              </a:rPr>
              <a:t>určení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původu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artefaktů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Zkoumání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složení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keramiky</a:t>
            </a:r>
            <a:r>
              <a:rPr lang="en-US" sz="1050" dirty="0">
                <a:solidFill>
                  <a:schemeClr val="tx1"/>
                </a:solidFill>
              </a:rPr>
              <a:t>, </a:t>
            </a:r>
            <a:r>
              <a:rPr lang="en-US" sz="1050" dirty="0" err="1">
                <a:solidFill>
                  <a:schemeClr val="tx1"/>
                </a:solidFill>
              </a:rPr>
              <a:t>pigmentů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kamenných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nástrojů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Studium </a:t>
            </a:r>
            <a:r>
              <a:rPr lang="en-US" sz="1050" dirty="0" err="1">
                <a:solidFill>
                  <a:schemeClr val="tx1"/>
                </a:solidFill>
              </a:rPr>
              <a:t>sopečných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událostí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jejich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vlivu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na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starověké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civilizace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Jak </a:t>
            </a:r>
            <a:r>
              <a:rPr lang="en-US" sz="1050" dirty="0" err="1">
                <a:solidFill>
                  <a:schemeClr val="tx1"/>
                </a:solidFill>
              </a:rPr>
              <a:t>eroze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sedimentace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ovlivňují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uchování</a:t>
            </a:r>
            <a:r>
              <a:rPr lang="en-US" sz="1050" dirty="0">
                <a:solidFill>
                  <a:schemeClr val="tx1"/>
                </a:solidFill>
              </a:rPr>
              <a:t> nalezišť.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Studium </a:t>
            </a:r>
            <a:r>
              <a:rPr lang="en-US" sz="1050" dirty="0" err="1">
                <a:solidFill>
                  <a:schemeClr val="tx1"/>
                </a:solidFill>
              </a:rPr>
              <a:t>terénních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útvarů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pomáhá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identifikovat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osídlení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Použití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magnetometrie</a:t>
            </a:r>
            <a:r>
              <a:rPr lang="en-US" sz="1050" dirty="0">
                <a:solidFill>
                  <a:schemeClr val="tx1"/>
                </a:solidFill>
              </a:rPr>
              <a:t>, </a:t>
            </a:r>
            <a:r>
              <a:rPr lang="en-US" sz="1050" dirty="0" err="1">
                <a:solidFill>
                  <a:schemeClr val="tx1"/>
                </a:solidFill>
              </a:rPr>
              <a:t>radarového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snímání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elektrického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odporu</a:t>
            </a:r>
            <a:r>
              <a:rPr lang="en-US" sz="1050" dirty="0">
                <a:solidFill>
                  <a:schemeClr val="tx1"/>
                </a:solidFill>
              </a:rPr>
              <a:t> k </a:t>
            </a:r>
            <a:r>
              <a:rPr lang="en-US" sz="1050" dirty="0" err="1">
                <a:solidFill>
                  <a:schemeClr val="tx1"/>
                </a:solidFill>
              </a:rPr>
              <a:t>identifikaci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podzemních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struktur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Studium </a:t>
            </a:r>
            <a:r>
              <a:rPr lang="en-US" sz="1050" dirty="0" err="1">
                <a:solidFill>
                  <a:schemeClr val="tx1"/>
                </a:solidFill>
              </a:rPr>
              <a:t>dopadů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zemětřesení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na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historická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sídla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1"/>
                </a:solidFill>
              </a:rPr>
              <a:t>Zjišťování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chemického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složení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půdy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na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nalezištích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Jak </a:t>
            </a:r>
            <a:r>
              <a:rPr lang="en-US" sz="1050" dirty="0" err="1">
                <a:solidFill>
                  <a:schemeClr val="tx1"/>
                </a:solidFill>
              </a:rPr>
              <a:t>geologie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pomáhá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pochopit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zdroje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materiálů</a:t>
            </a:r>
            <a:r>
              <a:rPr lang="en-US" sz="1050" dirty="0">
                <a:solidFill>
                  <a:schemeClr val="tx1"/>
                </a:solidFill>
              </a:rPr>
              <a:t> pro </a:t>
            </a:r>
            <a:r>
              <a:rPr lang="en-US" sz="1050" dirty="0" err="1">
                <a:solidFill>
                  <a:schemeClr val="tx1"/>
                </a:solidFill>
              </a:rPr>
              <a:t>pravěké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starověké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civilizace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Studium </a:t>
            </a:r>
            <a:r>
              <a:rPr lang="en-US" sz="1050" dirty="0" err="1">
                <a:solidFill>
                  <a:schemeClr val="tx1"/>
                </a:solidFill>
              </a:rPr>
              <a:t>využití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vodních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zdrojů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změn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říční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sítě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4572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5" name="Picture 4" descr="Člověk na velké sandstones">
            <a:extLst>
              <a:ext uri="{FF2B5EF4-FFF2-40B4-BE49-F238E27FC236}">
                <a16:creationId xmlns:a16="http://schemas.microsoft.com/office/drawing/2014/main" id="{EE8C218B-87D5-950F-72F2-9A24BBAF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43" r="35074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B8032-EE26-8DCD-C646-B540D695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2D767-16AB-A9BD-8695-042AD4E38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BÁLEK, Miroslav a KNECHTOVÁ, Marie. Vývoj letecké archeologie na Moravě a v českém Slezsku: shrnutí a perspektivy. Archeologické rozhledy. 2022, roč. 74, č. 1, s. 25–45. Dostupné z:</a:t>
            </a:r>
          </a:p>
          <a:p>
            <a:r>
              <a:rPr lang="cs-CZ" dirty="0" err="1"/>
              <a:t>ResearchGate</a:t>
            </a:r>
            <a:endParaRPr lang="cs-CZ" dirty="0"/>
          </a:p>
          <a:p>
            <a:endParaRPr lang="cs-CZ" dirty="0"/>
          </a:p>
          <a:p>
            <a:r>
              <a:rPr lang="cs-CZ" dirty="0"/>
              <a:t>KOVÁRNÍK, Jan. Metodika zpracování a evidence dat leteckého průzkumu v archeologii. Archeologické rozhledy. 2020, roč. 72, č. 2, s. 233–250. Dostupné z:</a:t>
            </a:r>
          </a:p>
          <a:p>
            <a:r>
              <a:rPr lang="cs-CZ" dirty="0" err="1"/>
              <a:t>ResearchGate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MARTINEK, Jan. Analýza leteckých snímků pro mapování archeologických lokalit. Diplomová práce. Univerzita Karlova, 2019. Dostupné z:</a:t>
            </a:r>
          </a:p>
          <a:p>
            <a:r>
              <a:rPr lang="cs-CZ" dirty="0"/>
              <a:t>Theses.cz</a:t>
            </a:r>
          </a:p>
          <a:p>
            <a:endParaRPr lang="cs-CZ" dirty="0"/>
          </a:p>
          <a:p>
            <a:r>
              <a:rPr lang="cs-CZ" dirty="0"/>
              <a:t>MICHÁLEK, Jan. I ve statistice mají GIS své pevné místo. Statistika &amp; My. 2018, roč. 8, č. 3, s. 32–35. Dostupné z:</a:t>
            </a:r>
          </a:p>
          <a:p>
            <a:r>
              <a:rPr lang="cs-CZ" dirty="0"/>
              <a:t>Statistika a my</a:t>
            </a:r>
          </a:p>
          <a:p>
            <a:endParaRPr lang="cs-CZ" dirty="0"/>
          </a:p>
          <a:p>
            <a:r>
              <a:rPr lang="cs-CZ" dirty="0"/>
              <a:t>STOPKA, Ondřej. Zázračně ožívající minulost: Jaké jsou nejnovější trendy v archeologii. 100+1 zahraniční zajímavost. 2023. Dostupné z:</a:t>
            </a:r>
          </a:p>
          <a:p>
            <a:r>
              <a:rPr lang="cs-CZ" dirty="0" err="1"/>
              <a:t>Stoplusjednicka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3098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857BF-C18B-D029-7107-E5FC3262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Umělá inteligence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763E2-8724-63F9-CC04-BBCE41F7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Umělá inteligence (AI) se v posledních letech stále více uplatňuje v archeologii. Díky pokročilým algoritmům strojového učení a analýze velkých dat může AI urychlit identifikaci nalezišť, analyzovat artefakty, rekonstruovat historické objekty a předpovídat skryté struktury.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8002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30B3E-E7D0-6098-C82D-3949A761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AI pomáhá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092EB5-2246-A553-038B-31816AFB8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Hlavní přínosy: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Automatizovaná detekce archeologických nalezišť</a:t>
            </a:r>
            <a:r>
              <a:rPr lang="cs-CZ" dirty="0"/>
              <a:t> – AI analyzuje satelitní a letecké snímky a odhaluje skryté struktury.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Analýza a klasifikace artefaktů</a:t>
            </a:r>
            <a:r>
              <a:rPr lang="cs-CZ" dirty="0"/>
              <a:t> – AI rozpoznává keramiku, mince a nástroje na základě obrazových dat.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3D rekonstrukce památek a objektů</a:t>
            </a:r>
            <a:r>
              <a:rPr lang="cs-CZ" dirty="0"/>
              <a:t> – neuronové sítě pomáhají rekonstruovat poškozené nebo chybějící části.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Virtuální simulace minulosti</a:t>
            </a:r>
            <a:r>
              <a:rPr lang="cs-CZ" dirty="0"/>
              <a:t> – modelování měst a civilizací na základě historických dat.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Předpověď lokalit pro nové vykopávky</a:t>
            </a:r>
            <a:r>
              <a:rPr lang="cs-CZ" dirty="0"/>
              <a:t> – analýza geografických a historických dat pomáhá určit pravděpodobná naleziště.</a:t>
            </a:r>
          </a:p>
        </p:txBody>
      </p:sp>
    </p:spTree>
    <p:extLst>
      <p:ext uri="{BB962C8B-B14F-4D97-AF65-F5344CB8AC3E}">
        <p14:creationId xmlns:p14="http://schemas.microsoft.com/office/powerpoint/2010/main" val="30342902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77FD7-4BA8-0355-AE90-DD3C280B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Metody využití umělé inteligence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89D57-C989-F291-CC16-379833B8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Strojové učení a počítačové vidění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Rozpoznávání archeologických lokalit</a:t>
            </a:r>
            <a:r>
              <a:rPr lang="cs-CZ" dirty="0"/>
              <a:t> – AI analyzuje snímky z dronů a satelitů a detekuje pravděpodobná naleziště.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Klasifikace artefaktů</a:t>
            </a:r>
            <a:r>
              <a:rPr lang="cs-CZ" dirty="0"/>
              <a:t> – neuronové sítě určují materiál, styl a původ nalezených objektů.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Analýza nápisů a hieroglyfů</a:t>
            </a:r>
            <a:r>
              <a:rPr lang="cs-CZ" dirty="0"/>
              <a:t> – AI pomáhá rozluštit starověké texty a jejich překlady.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3771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B44AD-80A4-B9B4-78C2-91B7031C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D8B773-896F-CF0C-F88A-A655985D0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3D modelování a digitální rekonstrukce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AI pomáhá obnovit poškozené fresky a sochy</a:t>
            </a:r>
            <a:r>
              <a:rPr lang="cs-CZ" dirty="0"/>
              <a:t> – generativní modely doplňují chybějící části uměleckých děl.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Virtuální realita (VR) a rozšířená realita (AR)</a:t>
            </a:r>
            <a:r>
              <a:rPr lang="cs-CZ" dirty="0"/>
              <a:t> – interaktivní prohlídky dávných měst a chrámů pomocí AI.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2450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F145E-CFF9-5875-EDB2-AB0BC0B3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9B0913-8736-3CA8-D108-65A9F3CA6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Velká data a geografické informační systémy (GIS)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AI analyzuje historické mapy a geografická data</a:t>
            </a:r>
            <a:r>
              <a:rPr lang="cs-CZ" dirty="0"/>
              <a:t> – umožňuje rekonstrukci změn v krajině.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Předpověď nových nalezišť</a:t>
            </a:r>
            <a:r>
              <a:rPr lang="cs-CZ" dirty="0"/>
              <a:t> – algoritmy strojového učení zpracovávají vzory osídlení a navrhují pravděpodobná naleziště.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4689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91AAD-6325-02A0-C2E2-8DA866F6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Omezení umělé inteligence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EFFFD-8978-C1D4-41BB-321CFD587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Závislost na kvalitě dat</a:t>
            </a:r>
            <a:r>
              <a:rPr lang="cs-CZ" dirty="0"/>
              <a:t> – AI je efektivní pouze tehdy, pokud má dostatek kvalitních vstupních dat.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Nutnost lidské kontroly</a:t>
            </a:r>
            <a:r>
              <a:rPr lang="cs-CZ" dirty="0"/>
              <a:t> – AI může produkovat falešně pozitivní výsledky, které je třeba ověřit.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Etické otázky</a:t>
            </a:r>
            <a:r>
              <a:rPr lang="cs-CZ" dirty="0"/>
              <a:t> – digitální rekonstrukce může vést k nesprávné interpretaci historie.</a:t>
            </a:r>
          </a:p>
        </p:txBody>
      </p:sp>
    </p:spTree>
    <p:extLst>
      <p:ext uri="{BB962C8B-B14F-4D97-AF65-F5344CB8AC3E}">
        <p14:creationId xmlns:p14="http://schemas.microsoft.com/office/powerpoint/2010/main" val="32546859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F6CAB-CDE4-0748-D8FF-E5C14318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A98DA0-98CB-A10E-5754-50CD1A6B5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✅ </a:t>
            </a:r>
            <a:r>
              <a:rPr lang="cs-CZ" b="1" dirty="0"/>
              <a:t>Umělá inteligence mění archeologii</a:t>
            </a:r>
            <a:r>
              <a:rPr lang="cs-CZ" dirty="0"/>
              <a:t> – umožňuje automatizovanou analýzu dat, detekci nalezišť a rekonstrukci minulosti.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AI pomáhá urychlit výzkum a zpracování dat</a:t>
            </a:r>
            <a:r>
              <a:rPr lang="cs-CZ" dirty="0"/>
              <a:t>, což archeologům umožňuje zaměřit se na hlubší interpretace.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Spojení AI s geofyzikou, 3D modelováním a dálkovým průzkumem</a:t>
            </a:r>
            <a:r>
              <a:rPr lang="cs-CZ" dirty="0"/>
              <a:t> poskytuje nové nástroje pro pochopení historie.</a:t>
            </a:r>
          </a:p>
        </p:txBody>
      </p:sp>
    </p:spTree>
    <p:extLst>
      <p:ext uri="{BB962C8B-B14F-4D97-AF65-F5344CB8AC3E}">
        <p14:creationId xmlns:p14="http://schemas.microsoft.com/office/powerpoint/2010/main" val="8530880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68B2D3-5827-B300-B854-E4456D9E5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B77F6-4B1B-3ADD-1D75-F5A0796F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CASINI, Luca; ORRÙ, Valentina; MONTANUCCI, Andrea; MARCHETTI, </a:t>
            </a:r>
            <a:r>
              <a:rPr lang="cs-CZ" dirty="0" err="1"/>
              <a:t>Nicolò</a:t>
            </a:r>
            <a:r>
              <a:rPr lang="cs-CZ" dirty="0"/>
              <a:t>; ROCETTI, Marco. </a:t>
            </a:r>
            <a:r>
              <a:rPr lang="cs-CZ" dirty="0" err="1"/>
              <a:t>Archaeological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Human</a:t>
            </a:r>
            <a:r>
              <a:rPr lang="cs-CZ" dirty="0"/>
              <a:t>-AI </a:t>
            </a:r>
            <a:r>
              <a:rPr lang="cs-CZ" dirty="0" err="1"/>
              <a:t>Collaboration</a:t>
            </a:r>
            <a:r>
              <a:rPr lang="cs-CZ" dirty="0"/>
              <a:t> </a:t>
            </a:r>
            <a:r>
              <a:rPr lang="cs-CZ" dirty="0" err="1"/>
              <a:t>Workflow</a:t>
            </a:r>
            <a:r>
              <a:rPr lang="cs-CZ" dirty="0"/>
              <a:t>. </a:t>
            </a:r>
            <a:r>
              <a:rPr lang="cs-CZ" dirty="0" err="1"/>
              <a:t>arXiv</a:t>
            </a:r>
            <a:r>
              <a:rPr lang="cs-CZ" dirty="0"/>
              <a:t> preprint arXiv:2302.05286. 2023. Dostupné z: </a:t>
            </a:r>
            <a:r>
              <a:rPr lang="cs-CZ" dirty="0" err="1"/>
              <a:t>arXiv</a:t>
            </a:r>
            <a:endParaRPr lang="cs-CZ" dirty="0"/>
          </a:p>
          <a:p>
            <a:endParaRPr lang="cs-CZ" dirty="0"/>
          </a:p>
          <a:p>
            <a:r>
              <a:rPr lang="cs-CZ" dirty="0"/>
              <a:t>KLEIN, Kevin; WOHDE, </a:t>
            </a:r>
            <a:r>
              <a:rPr lang="cs-CZ" dirty="0" err="1"/>
              <a:t>Alyssa</a:t>
            </a:r>
            <a:r>
              <a:rPr lang="cs-CZ" dirty="0"/>
              <a:t>; GORELIK, Alexander V.; HEYD, Volker; LÄMMEL, Ralf; DIEKMANN, </a:t>
            </a:r>
            <a:r>
              <a:rPr lang="cs-CZ" dirty="0" err="1"/>
              <a:t>Yoan</a:t>
            </a:r>
            <a:r>
              <a:rPr lang="cs-CZ" dirty="0"/>
              <a:t>; BRAMI, Maxime. </a:t>
            </a:r>
            <a:r>
              <a:rPr lang="cs-CZ" dirty="0" err="1"/>
              <a:t>AutArch</a:t>
            </a:r>
            <a:r>
              <a:rPr lang="cs-CZ" dirty="0"/>
              <a:t>: An AI-</a:t>
            </a:r>
            <a:r>
              <a:rPr lang="cs-CZ" dirty="0" err="1"/>
              <a:t>assisted</a:t>
            </a:r>
            <a:r>
              <a:rPr lang="cs-CZ" dirty="0"/>
              <a:t> </a:t>
            </a:r>
            <a:r>
              <a:rPr lang="cs-CZ" dirty="0" err="1"/>
              <a:t>workflow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object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and </a:t>
            </a:r>
            <a:r>
              <a:rPr lang="cs-CZ" dirty="0" err="1"/>
              <a:t>automated</a:t>
            </a:r>
            <a:r>
              <a:rPr lang="cs-CZ" dirty="0"/>
              <a:t> </a:t>
            </a:r>
            <a:r>
              <a:rPr lang="cs-CZ" dirty="0" err="1"/>
              <a:t>recording</a:t>
            </a:r>
            <a:r>
              <a:rPr lang="cs-CZ" dirty="0"/>
              <a:t> in </a:t>
            </a:r>
            <a:r>
              <a:rPr lang="cs-CZ" dirty="0" err="1"/>
              <a:t>archaeological</a:t>
            </a:r>
            <a:r>
              <a:rPr lang="cs-CZ" dirty="0"/>
              <a:t> </a:t>
            </a:r>
            <a:r>
              <a:rPr lang="cs-CZ" dirty="0" err="1"/>
              <a:t>catalogues</a:t>
            </a:r>
            <a:r>
              <a:rPr lang="cs-CZ" dirty="0"/>
              <a:t>. </a:t>
            </a:r>
            <a:r>
              <a:rPr lang="cs-CZ" dirty="0" err="1"/>
              <a:t>arXiv</a:t>
            </a:r>
            <a:r>
              <a:rPr lang="cs-CZ" dirty="0"/>
              <a:t> preprint arXiv:2311.17978. 2023. Dostupné z: </a:t>
            </a:r>
            <a:r>
              <a:rPr lang="cs-CZ" dirty="0" err="1"/>
              <a:t>arXiv</a:t>
            </a:r>
            <a:endParaRPr lang="cs-CZ" dirty="0"/>
          </a:p>
          <a:p>
            <a:endParaRPr lang="cs-CZ" dirty="0"/>
          </a:p>
          <a:p>
            <a:r>
              <a:rPr lang="cs-CZ" dirty="0"/>
              <a:t>MANTOVAN, Lorenzo; NANNI, </a:t>
            </a:r>
            <a:r>
              <a:rPr lang="cs-CZ" dirty="0" err="1"/>
              <a:t>Loris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computerization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archaeology</a:t>
            </a:r>
            <a:r>
              <a:rPr lang="cs-CZ" dirty="0"/>
              <a:t>: </a:t>
            </a:r>
            <a:r>
              <a:rPr lang="cs-CZ" dirty="0" err="1"/>
              <a:t>survey</a:t>
            </a:r>
            <a:r>
              <a:rPr lang="cs-CZ" dirty="0"/>
              <a:t> on AI </a:t>
            </a:r>
            <a:r>
              <a:rPr lang="cs-CZ" dirty="0" err="1"/>
              <a:t>techniques</a:t>
            </a:r>
            <a:r>
              <a:rPr lang="cs-CZ" dirty="0"/>
              <a:t>. </a:t>
            </a:r>
            <a:r>
              <a:rPr lang="cs-CZ" dirty="0" err="1"/>
              <a:t>arXiv</a:t>
            </a:r>
            <a:r>
              <a:rPr lang="cs-CZ" dirty="0"/>
              <a:t> preprint arXiv:2005.02863. 2020. Dostupné z: </a:t>
            </a:r>
            <a:r>
              <a:rPr lang="cs-CZ" dirty="0" err="1"/>
              <a:t>arXiv</a:t>
            </a:r>
            <a:endParaRPr lang="cs-CZ" dirty="0"/>
          </a:p>
          <a:p>
            <a:endParaRPr lang="cs-CZ" dirty="0"/>
          </a:p>
          <a:p>
            <a:r>
              <a:rPr lang="cs-CZ" dirty="0"/>
              <a:t>BELLAT, Mathias; ORELLANA FIGUEROA, </a:t>
            </a:r>
            <a:r>
              <a:rPr lang="cs-CZ" dirty="0" err="1"/>
              <a:t>Jordy</a:t>
            </a:r>
            <a:r>
              <a:rPr lang="cs-CZ" dirty="0"/>
              <a:t> D.; REEVES, Jonathan S.; TAGHIZADEH-MEHRJARDI, </a:t>
            </a:r>
            <a:r>
              <a:rPr lang="cs-CZ" dirty="0" err="1"/>
              <a:t>Ruhollah</a:t>
            </a:r>
            <a:r>
              <a:rPr lang="cs-CZ" dirty="0"/>
              <a:t>; TENNIE, Claudio; SCHOLTEN, Thomas. </a:t>
            </a:r>
            <a:r>
              <a:rPr lang="cs-CZ" dirty="0" err="1"/>
              <a:t>Machine</a:t>
            </a:r>
            <a:r>
              <a:rPr lang="cs-CZ" dirty="0"/>
              <a:t> learning </a:t>
            </a:r>
            <a:r>
              <a:rPr lang="cs-CZ" dirty="0" err="1"/>
              <a:t>applications</a:t>
            </a:r>
            <a:r>
              <a:rPr lang="cs-CZ" dirty="0"/>
              <a:t> in </a:t>
            </a:r>
            <a:r>
              <a:rPr lang="cs-CZ" dirty="0" err="1"/>
              <a:t>archaeological</a:t>
            </a:r>
            <a:r>
              <a:rPr lang="cs-CZ" dirty="0"/>
              <a:t> </a:t>
            </a:r>
            <a:r>
              <a:rPr lang="cs-CZ" dirty="0" err="1"/>
              <a:t>practices</a:t>
            </a:r>
            <a:r>
              <a:rPr lang="cs-CZ" dirty="0"/>
              <a:t>: a </a:t>
            </a:r>
            <a:r>
              <a:rPr lang="cs-CZ" dirty="0" err="1"/>
              <a:t>review</a:t>
            </a:r>
            <a:r>
              <a:rPr lang="cs-CZ" dirty="0"/>
              <a:t>. </a:t>
            </a:r>
            <a:r>
              <a:rPr lang="cs-CZ" dirty="0" err="1"/>
              <a:t>arXiv</a:t>
            </a:r>
            <a:r>
              <a:rPr lang="cs-CZ" dirty="0"/>
              <a:t> preprint arXiv:2501.03840. 2025. Dostupné z: </a:t>
            </a:r>
            <a:r>
              <a:rPr lang="cs-CZ" dirty="0" err="1"/>
              <a:t>arXiv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97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89F45-A270-B751-7414-FA190A34F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 Geologické metody v datování archeologických nalezišť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B99D4F-F961-0193-6437-A1F20C33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397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Geologie poskytuje několik klíčových metod, které umožňují přesné datování archeologických lokalit a artefaktů:</a:t>
            </a:r>
          </a:p>
          <a:p>
            <a:pPr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Radiokarbonové datování (C14)</a:t>
            </a:r>
            <a:r>
              <a:rPr lang="cs-CZ" dirty="0"/>
              <a:t> – Umožňuje určit stáří organických materiálů (dřevo, uhlíky, kosti) na základě rozpadu izotopu uhlíku. (</a:t>
            </a:r>
            <a:r>
              <a:rPr lang="cs-CZ" u="sng" dirty="0"/>
              <a:t>AIS Arch14CZ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Draslíko</a:t>
            </a:r>
            <a:r>
              <a:rPr lang="cs-CZ" b="1" dirty="0"/>
              <a:t>-argonové (K-Ar) a argon-argonové (Ar-Ar) datování</a:t>
            </a:r>
            <a:r>
              <a:rPr lang="cs-CZ" dirty="0"/>
              <a:t> – Používá se k určování stáří vulkanických hornin a sedimentů, což je užitečné pro prehistorická naleziště.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Termoluminiscenční datování (TL)</a:t>
            </a:r>
            <a:r>
              <a:rPr lang="cs-CZ" dirty="0"/>
              <a:t> – Umožňuje určit, kdy byla keramika, cihly nebo sopečný popel naposledy vystaveny vysoké teplotě.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Opticky stimulovaná luminiscence (OSL)</a:t>
            </a:r>
            <a:r>
              <a:rPr lang="cs-CZ" dirty="0"/>
              <a:t> – Datování sedimentů na základě posledního vystavení slunečnímu světlu.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Aminokyselinová racemizace</a:t>
            </a:r>
            <a:r>
              <a:rPr lang="cs-CZ" dirty="0"/>
              <a:t> – Datování kostí a mušlí měřením změn aminokyselin.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99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AF1C3-864F-1ED5-EECF-325A07484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2. Geologické metody v analýze archeologických nalezišť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A136A-AAAF-28F0-8A4A-E8353C7A3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Kromě datování geologie pomáhá také </a:t>
            </a:r>
            <a:r>
              <a:rPr lang="cs-CZ" b="1" dirty="0"/>
              <a:t>analyzovat prostředí</a:t>
            </a:r>
            <a:r>
              <a:rPr lang="cs-CZ" dirty="0"/>
              <a:t> archeologických nalezišť a poskytuje klíčové informace o historických podmínkách:</a:t>
            </a:r>
          </a:p>
          <a:p>
            <a:pPr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Stratigrafie</a:t>
            </a:r>
            <a:r>
              <a:rPr lang="cs-CZ" dirty="0"/>
              <a:t> – Studium geologických vrstev pomáhá určit relativní stáří nalezených objektů.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Sedimentologie</a:t>
            </a:r>
            <a:r>
              <a:rPr lang="cs-CZ" dirty="0"/>
              <a:t> – Analýza usazenin pomáhá rekonstruovat podmínky, za kterých byly objekty uloženy (řeky, pouště, močály).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Paleogeografie</a:t>
            </a:r>
            <a:r>
              <a:rPr lang="cs-CZ" dirty="0"/>
              <a:t> – Rekonstrukce historické krajiny a klimatu, například změny mořských hladin nebo posuny řek.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Eroze a akumulace</a:t>
            </a:r>
            <a:r>
              <a:rPr lang="cs-CZ" dirty="0"/>
              <a:t> – Studium toho, jak byly archeologické lokality ovlivněny přirozenými procesy jako je větrná a vodní eroze.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Mineralogie</a:t>
            </a:r>
            <a:r>
              <a:rPr lang="cs-CZ" dirty="0"/>
              <a:t> – Studium složení hornin a minerálů pomáhá určit původ kamenných artefaktů a stavebních materiálů.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Geochemie</a:t>
            </a:r>
            <a:r>
              <a:rPr lang="cs-CZ" dirty="0"/>
              <a:t> – Pomáhá analyzovat chemické složení půdy a artefaktů (např. původ pigmentů, složení keramiky). </a:t>
            </a:r>
          </a:p>
        </p:txBody>
      </p:sp>
    </p:spTree>
    <p:extLst>
      <p:ext uri="{BB962C8B-B14F-4D97-AF65-F5344CB8AC3E}">
        <p14:creationId xmlns:p14="http://schemas.microsoft.com/office/powerpoint/2010/main" val="360824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FA388-2471-8015-A9B0-98D61C3E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3. Geofyzikální metody pro archeologii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03D661-5430-8CB2-61BD-22B12FF23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Moderní geologické techniky umožňují neinvazivní průzkum archeologických nalezišť:</a:t>
            </a:r>
          </a:p>
          <a:p>
            <a:pPr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Georadar</a:t>
            </a:r>
            <a:r>
              <a:rPr lang="cs-CZ" b="1" dirty="0"/>
              <a:t> (GPR – </a:t>
            </a:r>
            <a:r>
              <a:rPr lang="cs-CZ" b="1" dirty="0" err="1"/>
              <a:t>Ground</a:t>
            </a:r>
            <a:r>
              <a:rPr lang="cs-CZ" b="1" dirty="0"/>
              <a:t> </a:t>
            </a:r>
            <a:r>
              <a:rPr lang="cs-CZ" b="1" dirty="0" err="1"/>
              <a:t>Penetrating</a:t>
            </a:r>
            <a:r>
              <a:rPr lang="cs-CZ" b="1" dirty="0"/>
              <a:t> Radar)</a:t>
            </a:r>
            <a:r>
              <a:rPr lang="cs-CZ" dirty="0"/>
              <a:t> – Detekce podzemních struktur, hrobů a ruin bez nutnosti vykopávek.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Magnetometrie</a:t>
            </a:r>
            <a:r>
              <a:rPr lang="cs-CZ" dirty="0"/>
              <a:t> – Odhaluje anomálie v magnetickém poli země, například pece, kovové objekty nebo opevnění.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Elektrická odporová tomografie (ERT)</a:t>
            </a:r>
            <a:r>
              <a:rPr lang="cs-CZ" dirty="0"/>
              <a:t> – Měří rozdíly v elektrické vodivosti podloží, což pomáhá identifikovat struktury pod povrchem.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Lidar (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b="1" dirty="0" err="1"/>
              <a:t>Detection</a:t>
            </a:r>
            <a:r>
              <a:rPr lang="cs-CZ" b="1" dirty="0"/>
              <a:t> and </a:t>
            </a:r>
            <a:r>
              <a:rPr lang="cs-CZ" b="1" dirty="0" err="1"/>
              <a:t>Ranging</a:t>
            </a:r>
            <a:r>
              <a:rPr lang="cs-CZ" b="1" dirty="0"/>
              <a:t>)</a:t>
            </a:r>
            <a:r>
              <a:rPr lang="cs-CZ" dirty="0"/>
              <a:t> – Laserové mapování terénu, odhalení skrytých struktur pod vegetací.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1791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485D137-A8B8-3126-A201-8637C80D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000">
                <a:solidFill>
                  <a:schemeClr val="tx2"/>
                </a:solidFill>
              </a:rPr>
              <a:t>Datování archeologických nalezišť pomocí geologie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C9533-13BB-39FD-7B3E-37A2DFEAB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Datování sopečného popela u Pompejí (Itálie, 79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Sopečné vrstvy z výbuchu Vesuvu pomohly přesně datovat zánik města Pompeje.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Analýza složení vulkanických hornin potvrdila, že výbuch nastal v roce </a:t>
            </a:r>
            <a:r>
              <a:rPr lang="cs-CZ" sz="1600" b="1">
                <a:solidFill>
                  <a:schemeClr val="tx2"/>
                </a:solidFill>
              </a:rPr>
              <a:t>79 n. l.</a:t>
            </a:r>
            <a:r>
              <a:rPr lang="cs-CZ" sz="1600">
                <a:solidFill>
                  <a:schemeClr val="tx2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Radiometrické metody (draslíko-argonové datování) potvrdily stáří předchozích erupcí Vesuvu, což pomohlo pochopit historii sopečné aktivity.</a:t>
            </a:r>
          </a:p>
          <a:p>
            <a:pPr marL="0" indent="0">
              <a:buNone/>
            </a:pPr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0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67C0160-C5B6-A9B8-4DEF-7D183629F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>
                <a:solidFill>
                  <a:schemeClr val="tx2"/>
                </a:solidFill>
              </a:rPr>
              <a:t>Studium původu kamenných nástrojů a stavebních materiálů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C88EB-EA2F-5EF2-4F1E-08C240CE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Petroarcheologie ve Stonehenge (Anglie, 3000–2000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Analýza složení megalitických kamenů ukázala, že modré kameny pocházejí z lomu v Preseli Hills ve Walesu, vzdáleného 250 km.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Geologové určovali původ pískovcových bloků, což pomohlo vysvětlit možné transportní cesty pravěkých lidí.</a:t>
            </a:r>
          </a:p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Karlův most (Česká republika, 14. století)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Petroarcheologické studie potvrdily, že pískovec použitý na stavbu Karlova mostu pochází z lomů v okolí Berouna.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90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25DE4CA-9433-4F1A-5340-7ED40E488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000">
                <a:solidFill>
                  <a:schemeClr val="tx2"/>
                </a:solidFill>
              </a:rPr>
              <a:t>Geofyzikální metody pro neinvazivní průzkum archeologických nalezišť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0CBB9E-6F8E-DB80-7E4C-B0BAFC5BB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Skryté struktury pod zemí v Göbekli Tepe (Turecko, 9600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Pomocí </a:t>
            </a:r>
            <a:r>
              <a:rPr lang="cs-CZ" sz="1600" b="1">
                <a:solidFill>
                  <a:schemeClr val="tx2"/>
                </a:solidFill>
              </a:rPr>
              <a:t>georadaru (GPR – Ground Penetrating Radar)</a:t>
            </a:r>
            <a:r>
              <a:rPr lang="cs-CZ" sz="1600">
                <a:solidFill>
                  <a:schemeClr val="tx2"/>
                </a:solidFill>
              </a:rPr>
              <a:t> bylo odhaleno několik dalších monumentálních kruhových struktur ukrytých pod zemí.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Magnetometrie identifikovala podzemní anomálie odpovídající kamenným základům a zdem.</a:t>
            </a:r>
          </a:p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Starověká římská města v Pompejích a Ostii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tx2"/>
                </a:solidFill>
              </a:rPr>
              <a:t>Lidar (Laserové skenování terénu)</a:t>
            </a:r>
            <a:r>
              <a:rPr lang="cs-CZ" sz="1600">
                <a:solidFill>
                  <a:schemeClr val="tx2"/>
                </a:solidFill>
              </a:rPr>
              <a:t> pomohl archeologům odhalit původní římské ulice a budovy, které byly skryté pod nánosy sedimentu.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29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76B1CB6-F368-B36C-1640-B6CF7BAF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chemeClr val="tx2"/>
                </a:solidFill>
              </a:rPr>
              <a:t>Geochemie a analýza půdních vrstev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A187B-8481-7402-6718-53374CD23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Starověká zemědělská půda v Mezopotámii (Irák, 3000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Chemická analýza půdy odhalila přítomnost solí, což potvrdilo problém </a:t>
            </a:r>
            <a:r>
              <a:rPr lang="cs-CZ" sz="1600" b="1">
                <a:solidFill>
                  <a:schemeClr val="tx2"/>
                </a:solidFill>
              </a:rPr>
              <a:t>zasolení půdy</a:t>
            </a:r>
            <a:r>
              <a:rPr lang="cs-CZ" sz="1600">
                <a:solidFill>
                  <a:schemeClr val="tx2"/>
                </a:solidFill>
              </a:rPr>
              <a:t>, který vedl k poklesu úrodnosti a úpadku sumerských měst.</a:t>
            </a:r>
          </a:p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Analýza lidských aktivit v neolitických sídlištích v Čechách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Geochemické rozbory půdy prokázaly </a:t>
            </a:r>
            <a:r>
              <a:rPr lang="cs-CZ" sz="1600" b="1">
                <a:solidFill>
                  <a:schemeClr val="tx2"/>
                </a:solidFill>
              </a:rPr>
              <a:t>koncentrace fosforu</a:t>
            </a:r>
            <a:r>
              <a:rPr lang="cs-CZ" sz="1600">
                <a:solidFill>
                  <a:schemeClr val="tx2"/>
                </a:solidFill>
              </a:rPr>
              <a:t>, které ukazují na místa s intenzivní lidskou činností (kuchyně, dílny, odpadní jámy).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A5FD009-E7F0-9F5D-8E0F-4C26F5C2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chemeClr val="tx2"/>
                </a:solidFill>
              </a:rPr>
              <a:t>Studium klimatických změn a jejich dopadu na civilizace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EF24E4-8E8F-1AD2-7402-EA9F504B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Kolaps mayské civilizace (Mexiko, Guatemala, 800–900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Geologická analýza usazenin v krasových jeskyních ukázala, že období sucha trvající </a:t>
            </a:r>
            <a:r>
              <a:rPr lang="cs-CZ" sz="1600" b="1">
                <a:solidFill>
                  <a:schemeClr val="tx2"/>
                </a:solidFill>
              </a:rPr>
              <a:t>100 let</a:t>
            </a:r>
            <a:r>
              <a:rPr lang="cs-CZ" sz="1600">
                <a:solidFill>
                  <a:schemeClr val="tx2"/>
                </a:solidFill>
              </a:rPr>
              <a:t> vedlo k opuštění měst.</a:t>
            </a:r>
          </a:p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Zánik vikingských osad v Grónsku (14. století)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Izotopová analýza ledovcových jader ukázala, že Vikingové čelili </a:t>
            </a:r>
            <a:r>
              <a:rPr lang="cs-CZ" sz="1600" b="1">
                <a:solidFill>
                  <a:schemeClr val="tx2"/>
                </a:solidFill>
              </a:rPr>
              <a:t>náhlému ochlazení klimatu</a:t>
            </a:r>
            <a:r>
              <a:rPr lang="cs-CZ" sz="1600">
                <a:solidFill>
                  <a:schemeClr val="tx2"/>
                </a:solidFill>
              </a:rPr>
              <a:t>, což vedlo k hladomoru a vymření osad.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3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zurová a zelená Fractal pozadí, jako je květinová okvětía">
            <a:extLst>
              <a:ext uri="{FF2B5EF4-FFF2-40B4-BE49-F238E27FC236}">
                <a16:creationId xmlns:a16="http://schemas.microsoft.com/office/drawing/2014/main" id="{7D90699C-584A-96C7-E3CB-9E4F5885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9" r="21334"/>
          <a:stretch/>
        </p:blipFill>
        <p:spPr>
          <a:xfrm>
            <a:off x="20" y="10"/>
            <a:ext cx="5244655" cy="68579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E52639-67D9-404A-5B68-7CB98F488238}"/>
              </a:ext>
            </a:extLst>
          </p:cNvPr>
          <p:cNvSpPr txBox="1"/>
          <p:nvPr/>
        </p:nvSpPr>
        <p:spPr>
          <a:xfrm>
            <a:off x="5357796" y="300480"/>
            <a:ext cx="36165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b="1" dirty="0"/>
              <a:t>Spolupráce archeologie s jinými</a:t>
            </a:r>
          </a:p>
          <a:p>
            <a:pPr>
              <a:buNone/>
            </a:pPr>
            <a:r>
              <a:rPr lang="cs-CZ" b="1" dirty="0"/>
              <a:t> vědními obory</a:t>
            </a:r>
          </a:p>
          <a:p>
            <a:pPr>
              <a:buNone/>
            </a:pPr>
            <a:endParaRPr lang="cs-CZ" b="1" dirty="0"/>
          </a:p>
          <a:p>
            <a:pPr algn="just"/>
            <a:r>
              <a:rPr lang="cs-CZ" dirty="0"/>
              <a:t>Archeologie je interdisciplinární věda, která pro hlubší pochopení minulosti úzce spolupracuje s mnoha dalšími vědními obory. Každý z těchto oborů přispívá specifickými metodami a poznatky, které pomáhají rekonstruovat život dávných civilizací, datovat archeologické nálezy a analyzovat prostředí, ve kterém lidé žili.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CE73863-0CA5-9B8B-5DE6-A99C485E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2500">
                <a:solidFill>
                  <a:schemeClr val="tx2"/>
                </a:solidFill>
              </a:rPr>
              <a:t>Archeoseismologie – studium dopadů zemětřesení na civilizace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C5CAE-BA4D-BD17-2065-0EF3684C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Zemětřesení ve starověkých řeckých městech Efesos a Korint (Řecko, 5. století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Geologové zkoumali sesuvy hornin a praskliny v ruinách, aby určili intenzitu a časové období zemětřesení.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Archeologové potvrdili, že zemětřesení vedlo k opuštění některých částí těchto měst.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68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28EC664-5C99-CA07-1E6F-234D08EF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pl-PL" sz="3500">
                <a:solidFill>
                  <a:schemeClr val="tx2"/>
                </a:solidFill>
              </a:rPr>
              <a:t>Vliv přírodních katastrof na archeologii</a:t>
            </a:r>
            <a:endParaRPr lang="cs-CZ" sz="350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EB8DD4-62FD-7DEA-2DF9-2519F3170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>
                <a:solidFill>
                  <a:schemeClr val="tx2"/>
                </a:solidFill>
              </a:rPr>
              <a:t>Příklad: Tsunami na Santorini (Řecko, 1600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Geologické analýzy ukázaly, že výbuch sopky Théra způsobil obrovské tsunami, které zasáhlo minojskou civilizaci na Krétě.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2"/>
                </a:solidFill>
              </a:rPr>
              <a:t>Archeologové spojili tuto katastrofu s legendou o </a:t>
            </a:r>
            <a:r>
              <a:rPr lang="cs-CZ" sz="1600" b="1">
                <a:solidFill>
                  <a:schemeClr val="tx2"/>
                </a:solidFill>
              </a:rPr>
              <a:t>Atlantidě</a:t>
            </a:r>
            <a:r>
              <a:rPr lang="cs-CZ" sz="1600">
                <a:solidFill>
                  <a:schemeClr val="tx2"/>
                </a:solidFill>
              </a:rPr>
              <a:t>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DF0D7-1769-923D-4BF4-F505296A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43C880-D08C-DC33-7AD1-C51794D04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Geologické metody poskytují </a:t>
            </a:r>
            <a:r>
              <a:rPr lang="cs-CZ" b="1" dirty="0"/>
              <a:t>klíčové nástroje</a:t>
            </a:r>
            <a:r>
              <a:rPr lang="cs-CZ" dirty="0"/>
              <a:t> pro archeologii, pomáhají přesně </a:t>
            </a:r>
            <a:r>
              <a:rPr lang="cs-CZ" b="1" dirty="0"/>
              <a:t>datovat naleziště</a:t>
            </a:r>
            <a:r>
              <a:rPr lang="cs-CZ" dirty="0"/>
              <a:t>, analyzovat </a:t>
            </a:r>
            <a:r>
              <a:rPr lang="cs-CZ" b="1" dirty="0"/>
              <a:t>historické prostředí</a:t>
            </a:r>
            <a:r>
              <a:rPr lang="cs-CZ" dirty="0"/>
              <a:t> a objevovat </a:t>
            </a:r>
            <a:r>
              <a:rPr lang="cs-CZ" b="1" dirty="0"/>
              <a:t>skryté struktury</a:t>
            </a:r>
            <a:r>
              <a:rPr lang="cs-CZ" dirty="0"/>
              <a:t> pod povrchem. Díky této interdisciplinární spolupráci dokážeme lépe porozumět minulosti a zachovat její dědictví pro budoucí generace.</a:t>
            </a:r>
          </a:p>
          <a:p>
            <a:pPr algn="just"/>
            <a:r>
              <a:rPr lang="cs-CZ" dirty="0"/>
              <a:t>Bez geologických metod by archeologie nemohla přesně zkoumat minulost.</a:t>
            </a:r>
          </a:p>
        </p:txBody>
      </p:sp>
    </p:spTree>
    <p:extLst>
      <p:ext uri="{BB962C8B-B14F-4D97-AF65-F5344CB8AC3E}">
        <p14:creationId xmlns:p14="http://schemas.microsoft.com/office/powerpoint/2010/main" val="2022639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8DEC91-95E8-5078-8ACE-B0497760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/>
              <a:t>Petroarcheologie – Využití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71BA41-82BA-10B4-ECBF-E91C164B6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b="1"/>
              <a:t>Petroarcheologie</a:t>
            </a:r>
            <a:r>
              <a:rPr lang="cs-CZ" sz="1700"/>
              <a:t> je interdisciplinární obor, který propojuje </a:t>
            </a:r>
            <a:r>
              <a:rPr lang="cs-CZ" sz="1700" b="1"/>
              <a:t>archeologii a geologii</a:t>
            </a:r>
            <a:r>
              <a:rPr lang="cs-CZ" sz="1700"/>
              <a:t>, konkrétně </a:t>
            </a:r>
            <a:r>
              <a:rPr lang="cs-CZ" sz="1700" b="1"/>
              <a:t>petrologii</a:t>
            </a:r>
            <a:r>
              <a:rPr lang="cs-CZ" sz="1700"/>
              <a:t> (vědu o horninách). Zabývá se </a:t>
            </a:r>
            <a:r>
              <a:rPr lang="cs-CZ" sz="1700" b="1"/>
              <a:t>analýzou kamenných artefaktů, stavebních materiálů a surovin použitých v minulosti</a:t>
            </a:r>
            <a:r>
              <a:rPr lang="cs-CZ" sz="1700"/>
              <a:t>, s cílem určit jejich původ, technologii zpracování a obchodní cesty dávných kultur.</a:t>
            </a:r>
          </a:p>
        </p:txBody>
      </p:sp>
      <p:pic>
        <p:nvPicPr>
          <p:cNvPr id="5" name="Picture 4" descr="Barevné horami">
            <a:extLst>
              <a:ext uri="{FF2B5EF4-FFF2-40B4-BE49-F238E27FC236}">
                <a16:creationId xmlns:a16="http://schemas.microsoft.com/office/drawing/2014/main" id="{EEFF09F5-486A-FF9E-3CA4-35F24A62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51" r="27366" b="375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9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A6ECC6F-D676-3FBE-8427-98077C34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chemeClr val="tx2"/>
                </a:solidFill>
              </a:rPr>
              <a:t>Hlavní oblasti studia: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11570F-B406-BAC9-09C3-64D8C71B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500" b="1">
                <a:solidFill>
                  <a:schemeClr val="tx2"/>
                </a:solidFill>
              </a:rPr>
              <a:t>Identifikace materiálu</a:t>
            </a:r>
            <a:r>
              <a:rPr lang="cs-CZ" sz="1500">
                <a:solidFill>
                  <a:schemeClr val="tx2"/>
                </a:solidFill>
              </a:rPr>
              <a:t> – určení typu horniny a jejího složení.</a:t>
            </a:r>
            <a:br>
              <a:rPr lang="cs-CZ" sz="1500">
                <a:solidFill>
                  <a:schemeClr val="tx2"/>
                </a:solidFill>
              </a:rPr>
            </a:br>
            <a:r>
              <a:rPr lang="cs-CZ" sz="1500">
                <a:solidFill>
                  <a:schemeClr val="tx2"/>
                </a:solidFill>
              </a:rPr>
              <a:t>✅ </a:t>
            </a:r>
            <a:r>
              <a:rPr lang="cs-CZ" sz="1500" b="1">
                <a:solidFill>
                  <a:schemeClr val="tx2"/>
                </a:solidFill>
              </a:rPr>
              <a:t>Původ surovin</a:t>
            </a:r>
            <a:r>
              <a:rPr lang="cs-CZ" sz="1500">
                <a:solidFill>
                  <a:schemeClr val="tx2"/>
                </a:solidFill>
              </a:rPr>
              <a:t> – přiřazení kamenných artefaktů ke konkrétním ložiskům.</a:t>
            </a:r>
            <a:br>
              <a:rPr lang="cs-CZ" sz="1500">
                <a:solidFill>
                  <a:schemeClr val="tx2"/>
                </a:solidFill>
              </a:rPr>
            </a:br>
            <a:r>
              <a:rPr lang="cs-CZ" sz="1500">
                <a:solidFill>
                  <a:schemeClr val="tx2"/>
                </a:solidFill>
              </a:rPr>
              <a:t>✅ </a:t>
            </a:r>
            <a:r>
              <a:rPr lang="cs-CZ" sz="1500" b="1">
                <a:solidFill>
                  <a:schemeClr val="tx2"/>
                </a:solidFill>
              </a:rPr>
              <a:t>Technologie opracování</a:t>
            </a:r>
            <a:r>
              <a:rPr lang="cs-CZ" sz="1500">
                <a:solidFill>
                  <a:schemeClr val="tx2"/>
                </a:solidFill>
              </a:rPr>
              <a:t> – analýza stop po opracování, řezání a leštění.</a:t>
            </a:r>
            <a:br>
              <a:rPr lang="cs-CZ" sz="1500">
                <a:solidFill>
                  <a:schemeClr val="tx2"/>
                </a:solidFill>
              </a:rPr>
            </a:br>
            <a:r>
              <a:rPr lang="cs-CZ" sz="1500">
                <a:solidFill>
                  <a:schemeClr val="tx2"/>
                </a:solidFill>
              </a:rPr>
              <a:t>✅ </a:t>
            </a:r>
            <a:r>
              <a:rPr lang="cs-CZ" sz="1500" b="1">
                <a:solidFill>
                  <a:schemeClr val="tx2"/>
                </a:solidFill>
              </a:rPr>
              <a:t>Obchodní cesty a distribuce surovin</a:t>
            </a:r>
            <a:r>
              <a:rPr lang="cs-CZ" sz="1500">
                <a:solidFill>
                  <a:schemeClr val="tx2"/>
                </a:solidFill>
              </a:rPr>
              <a:t> – sledování pohybu materiálů mezi regiony.</a:t>
            </a:r>
          </a:p>
          <a:p>
            <a:pPr>
              <a:buNone/>
            </a:pPr>
            <a:r>
              <a:rPr lang="cs-CZ" sz="1500">
                <a:solidFill>
                  <a:schemeClr val="tx2"/>
                </a:solidFill>
              </a:rPr>
              <a:t>🔬 </a:t>
            </a:r>
            <a:r>
              <a:rPr lang="cs-CZ" sz="1500" b="1">
                <a:solidFill>
                  <a:schemeClr val="tx2"/>
                </a:solidFill>
              </a:rPr>
              <a:t>Používané metody:</a:t>
            </a:r>
            <a:endParaRPr lang="cs-CZ" sz="150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500" b="1">
                <a:solidFill>
                  <a:schemeClr val="tx2"/>
                </a:solidFill>
              </a:rPr>
              <a:t>Petrografická analýza</a:t>
            </a:r>
            <a:r>
              <a:rPr lang="cs-CZ" sz="1500">
                <a:solidFill>
                  <a:schemeClr val="tx2"/>
                </a:solidFill>
              </a:rPr>
              <a:t> – studium minerálního složení hornin pod mikroskopem.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500" b="1">
                <a:solidFill>
                  <a:schemeClr val="tx2"/>
                </a:solidFill>
              </a:rPr>
              <a:t>Chemická analýza</a:t>
            </a:r>
            <a:r>
              <a:rPr lang="cs-CZ" sz="1500">
                <a:solidFill>
                  <a:schemeClr val="tx2"/>
                </a:solidFill>
              </a:rPr>
              <a:t> – využití rentgenové fluorescenční spektrometrie (XRF) a hmotnostní spektrometrie k určení prvkového složení.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500" b="1">
                <a:solidFill>
                  <a:schemeClr val="tx2"/>
                </a:solidFill>
              </a:rPr>
              <a:t>Izotopová analýza</a:t>
            </a:r>
            <a:r>
              <a:rPr lang="cs-CZ" sz="1500">
                <a:solidFill>
                  <a:schemeClr val="tx2"/>
                </a:solidFill>
              </a:rPr>
              <a:t> – sledování izotopových poměrů pro identifikaci původu surovin.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500" b="1">
                <a:solidFill>
                  <a:schemeClr val="tx2"/>
                </a:solidFill>
              </a:rPr>
              <a:t>Spektroskopie a elektronová mikroskopie</a:t>
            </a:r>
            <a:r>
              <a:rPr lang="cs-CZ" sz="1500">
                <a:solidFill>
                  <a:schemeClr val="tx2"/>
                </a:solidFill>
              </a:rPr>
              <a:t> – detailní analýza mikrostruktur artefaktů.</a:t>
            </a:r>
          </a:p>
          <a:p>
            <a:endParaRPr lang="cs-CZ" sz="1500">
              <a:solidFill>
                <a:schemeClr val="tx2"/>
              </a:solidFill>
            </a:endParaRPr>
          </a:p>
          <a:p>
            <a:endParaRPr lang="cs-CZ" sz="15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47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C1DBBC-48E9-D6F9-103C-E1E154B8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762001"/>
            <a:ext cx="4000647" cy="1708242"/>
          </a:xfrm>
        </p:spPr>
        <p:txBody>
          <a:bodyPr anchor="ctr">
            <a:normAutofit/>
          </a:bodyPr>
          <a:lstStyle/>
          <a:p>
            <a:r>
              <a:rPr lang="cs-CZ" sz="3200"/>
              <a:t>Příklady petroarcheologických studií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4568F-3A1D-BC8E-EF7A-9085E3755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2470244"/>
            <a:ext cx="4000647" cy="3769835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600" b="1"/>
              <a:t>Pravěké kamenné nástroje a jejich původ</a:t>
            </a:r>
          </a:p>
          <a:p>
            <a:pPr>
              <a:buNone/>
            </a:pPr>
            <a:r>
              <a:rPr lang="cs-CZ" sz="1600"/>
              <a:t>🔹 </a:t>
            </a:r>
            <a:r>
              <a:rPr lang="cs-CZ" sz="1600" b="1"/>
              <a:t>Lokalita:</a:t>
            </a:r>
            <a:r>
              <a:rPr lang="cs-CZ" sz="1600"/>
              <a:t> Krumlovský les (ČR), Krakovsko-čenstochovská jura (Polsko)</a:t>
            </a:r>
            <a:br>
              <a:rPr lang="cs-CZ" sz="1600"/>
            </a:br>
            <a:r>
              <a:rPr lang="cs-CZ" sz="1600"/>
              <a:t>🔹 </a:t>
            </a:r>
            <a:r>
              <a:rPr lang="cs-CZ" sz="1600" b="1"/>
              <a:t>Období:</a:t>
            </a:r>
            <a:r>
              <a:rPr lang="cs-CZ" sz="1600"/>
              <a:t> Paleolit – neolit</a:t>
            </a:r>
          </a:p>
          <a:p>
            <a:pPr>
              <a:buNone/>
            </a:pPr>
            <a:br>
              <a:rPr lang="cs-CZ" sz="1600"/>
            </a:br>
            <a:r>
              <a:rPr lang="cs-CZ" sz="1600" b="1"/>
              <a:t>Význam:</a:t>
            </a:r>
            <a:endParaRPr lang="cs-CZ" sz="1600"/>
          </a:p>
          <a:p>
            <a:pPr>
              <a:buFont typeface="Arial" panose="020B0604020202020204" pitchFamily="34" charset="0"/>
              <a:buChar char="•"/>
            </a:pPr>
            <a:r>
              <a:rPr lang="cs-CZ" sz="1600"/>
              <a:t>Petroarcheologická analýza prokázala, že </a:t>
            </a:r>
            <a:r>
              <a:rPr lang="cs-CZ" sz="1600" b="1"/>
              <a:t>rohovce z Krumlovského lesa byly využívány pro výrobu pazourkových nástrojů</a:t>
            </a:r>
            <a:r>
              <a:rPr lang="cs-CZ" sz="1600"/>
              <a:t>, které se následně dostávaly i do jiných regionů.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/>
              <a:t>Nástroje z </a:t>
            </a:r>
            <a:r>
              <a:rPr lang="cs-CZ" sz="1600" b="1"/>
              <a:t>Krakovsko-čenstochovské jury</a:t>
            </a:r>
            <a:r>
              <a:rPr lang="cs-CZ" sz="1600"/>
              <a:t> byly objeveny v Čechách a na Moravě, což ukazuje na dálkový obchod.</a:t>
            </a:r>
          </a:p>
          <a:p>
            <a:endParaRPr lang="cs-CZ" sz="1600"/>
          </a:p>
        </p:txBody>
      </p:sp>
      <p:pic>
        <p:nvPicPr>
          <p:cNvPr id="19" name="Picture 18" descr="Sunlight in the forest">
            <a:extLst>
              <a:ext uri="{FF2B5EF4-FFF2-40B4-BE49-F238E27FC236}">
                <a16:creationId xmlns:a16="http://schemas.microsoft.com/office/drawing/2014/main" id="{7767EDAF-E5CA-4537-1CA4-196FD167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92" r="34330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732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AAAEE5-20C9-CBD0-F55B-722B3D1C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1700" b="1"/>
              <a:t>Stavební materiály ve středověké architektuře</a:t>
            </a:r>
          </a:p>
          <a:p>
            <a:pPr>
              <a:lnSpc>
                <a:spcPct val="90000"/>
              </a:lnSpc>
              <a:buNone/>
            </a:pPr>
            <a:r>
              <a:rPr lang="cs-CZ" sz="1700"/>
              <a:t>🔹 </a:t>
            </a:r>
            <a:r>
              <a:rPr lang="cs-CZ" sz="1700" b="1"/>
              <a:t>Lokalita:</a:t>
            </a:r>
            <a:r>
              <a:rPr lang="cs-CZ" sz="1700"/>
              <a:t> Karlův most, Katedrála sv. Víta (ČR)</a:t>
            </a:r>
            <a:br>
              <a:rPr lang="cs-CZ" sz="1700"/>
            </a:br>
            <a:r>
              <a:rPr lang="cs-CZ" sz="1700"/>
              <a:t>🔹 </a:t>
            </a:r>
            <a:r>
              <a:rPr lang="cs-CZ" sz="1700" b="1"/>
              <a:t>Období:</a:t>
            </a:r>
            <a:r>
              <a:rPr lang="cs-CZ" sz="1700"/>
              <a:t> 14. století</a:t>
            </a:r>
            <a:br>
              <a:rPr lang="cs-CZ" sz="1700"/>
            </a:br>
            <a:r>
              <a:rPr lang="cs-CZ" sz="1700"/>
              <a:t>🔹 </a:t>
            </a:r>
            <a:r>
              <a:rPr lang="cs-CZ" sz="1700" b="1"/>
              <a:t>Význam:</a:t>
            </a:r>
            <a:endParaRPr lang="cs-CZ" sz="17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700"/>
              <a:t>Petroarcheologie potvrdila, že </a:t>
            </a:r>
            <a:r>
              <a:rPr lang="cs-CZ" sz="1700" b="1"/>
              <a:t>pískovce pro stavbu Karlova mostu pocházejí z lomů v okolí Berouna</a:t>
            </a:r>
            <a:r>
              <a:rPr lang="cs-CZ" sz="170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700"/>
              <a:t>Analýza stavebního kamene katedrály sv. Víta odhalila použití vápenců z Českého krasu.</a:t>
            </a:r>
          </a:p>
          <a:p>
            <a:pPr>
              <a:lnSpc>
                <a:spcPct val="90000"/>
              </a:lnSpc>
              <a:buNone/>
            </a:pPr>
            <a:endParaRPr lang="cs-CZ" sz="17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4EF48F-105E-6EC2-B221-4E81BE87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92" r="28057" b="-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3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4AB2E8A-E8CD-384B-323C-8AF2B7D9B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es-ES" sz="3500">
                <a:solidFill>
                  <a:schemeClr val="tx2"/>
                </a:solidFill>
              </a:rPr>
              <a:t>Těžba a využití silicitu v neolitu</a:t>
            </a:r>
            <a:endParaRPr lang="cs-CZ" sz="350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AB14-B6BE-E59F-D039-498FFE81A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tx2"/>
                </a:solidFill>
              </a:rPr>
              <a:t>Oblast:</a:t>
            </a:r>
            <a:r>
              <a:rPr lang="cs-CZ" sz="1600">
                <a:solidFill>
                  <a:schemeClr val="tx2"/>
                </a:solidFill>
              </a:rPr>
              <a:t> Krakovsko-čenstochovská jura (Polsko)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tx2"/>
                </a:solidFill>
              </a:rPr>
              <a:t>Období:</a:t>
            </a:r>
            <a:r>
              <a:rPr lang="cs-CZ" sz="1600">
                <a:solidFill>
                  <a:schemeClr val="tx2"/>
                </a:solidFill>
              </a:rPr>
              <a:t> Neolit (6. – 4. tisíciletí př.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tx2"/>
                </a:solidFill>
              </a:rPr>
              <a:t>Surovina:</a:t>
            </a:r>
            <a:r>
              <a:rPr lang="cs-CZ" sz="1600">
                <a:solidFill>
                  <a:schemeClr val="tx2"/>
                </a:solidFill>
              </a:rPr>
              <a:t> Silicit (rohovec), vysoce kvalitní materiál pro výrobu štípané industrie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tx2"/>
                </a:solidFill>
              </a:rPr>
              <a:t>Využití:</a:t>
            </a:r>
            <a:r>
              <a:rPr lang="cs-CZ" sz="1600">
                <a:solidFill>
                  <a:schemeClr val="tx2"/>
                </a:solidFill>
              </a:rPr>
              <a:t> Nástroje jako pazourkové čepele, hroty šípů, sekery</a:t>
            </a:r>
          </a:p>
          <a:p>
            <a:pPr>
              <a:buNone/>
            </a:pPr>
            <a:r>
              <a:rPr lang="cs-CZ" sz="1600">
                <a:solidFill>
                  <a:schemeClr val="tx2"/>
                </a:solidFill>
              </a:rPr>
              <a:t>	</a:t>
            </a:r>
          </a:p>
          <a:p>
            <a:pPr>
              <a:buNone/>
            </a:pPr>
            <a:r>
              <a:rPr lang="cs-CZ" sz="1600">
                <a:solidFill>
                  <a:schemeClr val="tx2"/>
                </a:solidFill>
              </a:rPr>
              <a:t>	Petroarcheologické výzkumy prokázaly, že silicity z této oblasti byly pravěkými kulturami </a:t>
            </a:r>
            <a:r>
              <a:rPr lang="cs-CZ" sz="1600" b="1">
                <a:solidFill>
                  <a:schemeClr val="tx2"/>
                </a:solidFill>
              </a:rPr>
              <a:t>intenzivně těženy v dolech</a:t>
            </a:r>
            <a:r>
              <a:rPr lang="cs-CZ" sz="1600">
                <a:solidFill>
                  <a:schemeClr val="tx2"/>
                </a:solidFill>
              </a:rPr>
              <a:t>, například v </a:t>
            </a:r>
            <a:r>
              <a:rPr lang="cs-CZ" sz="1600" b="1">
                <a:solidFill>
                  <a:schemeClr val="tx2"/>
                </a:solidFill>
              </a:rPr>
              <a:t>Krzeszowicích, Będkowské dolině a okolí Ojcowského národního parku</a:t>
            </a:r>
            <a:r>
              <a:rPr lang="cs-CZ" sz="1600">
                <a:solidFill>
                  <a:schemeClr val="tx2"/>
                </a:solidFill>
              </a:rPr>
              <a:t>.</a:t>
            </a:r>
          </a:p>
          <a:p>
            <a:r>
              <a:rPr lang="cs-CZ" sz="1600">
                <a:solidFill>
                  <a:schemeClr val="tx2"/>
                </a:solidFill>
              </a:rPr>
              <a:t>Z těchto oblastí byly následně distribuovány po velké části střední Evropy, </a:t>
            </a:r>
            <a:r>
              <a:rPr lang="cs-CZ" sz="1600" b="1">
                <a:solidFill>
                  <a:schemeClr val="tx2"/>
                </a:solidFill>
              </a:rPr>
              <a:t>včetně Moravy a Čech</a:t>
            </a:r>
            <a:r>
              <a:rPr lang="cs-CZ" sz="1600">
                <a:solidFill>
                  <a:schemeClr val="tx2"/>
                </a:solidFill>
              </a:rPr>
              <a:t>, kde byly nalezeny nástroje vyrobené právě z tohoto materiálu.</a:t>
            </a:r>
          </a:p>
          <a:p>
            <a:endParaRPr lang="cs-CZ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, text&#10;&#10;Obsah vygenerovaný umělou inteligencí může být nesprávný.">
            <a:extLst>
              <a:ext uri="{FF2B5EF4-FFF2-40B4-BE49-F238E27FC236}">
                <a16:creationId xmlns:a16="http://schemas.microsoft.com/office/drawing/2014/main" id="{C10366BD-1516-E68D-B0E2-EC237784E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8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C89CA-18EC-5950-6ECD-0432D00C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V českém prostředí byly silicity z Krakovsko-čenstochovské jury nalezeny například: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53DF64-4B75-6EEA-363B-FED29DB8A5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6550" y="1324030"/>
            <a:ext cx="891350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Neolitická sídliště na Moravě</a:t>
            </a:r>
            <a:r>
              <a:rPr kumimoji="0" lang="cs-CZ" altLang="cs-CZ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Pustějov – překladiště, suroviny, velké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množství jader, úštěpů; Studénka – Butovice, Těšetice-Kyjovice, Bylany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– vyskytují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zde importované kamenné čepele pocházející z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rohovcových ložisek ve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výchozech v okolí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Ojcowského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národního parku a z oblasti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Jerzmanowic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(Polsko)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Nálezy z oblasti Krumlovského lesa</a:t>
            </a:r>
            <a:r>
              <a:rPr kumimoji="0" lang="cs-CZ" altLang="cs-CZ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porovnání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petroarcheologických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vzorků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ukázalo, že část zdejších nástrojů pochází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 těžebních oblastí v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Krzeszowicích</a:t>
            </a:r>
            <a:endParaRPr kumimoji="0" lang="cs-CZ" alt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Dolině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Sąspowské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 Krakovsko-čenstochovské juře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Pazourkové čepele ve středních Čechách</a:t>
            </a:r>
            <a:r>
              <a:rPr kumimoji="0" lang="cs-CZ" altLang="cs-CZ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Bylany u Kutné Hory, Praha-Krč,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Tursko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– byly analyzovány chemicky a mineralogicky, aby bylo možné určit jejich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původ; ukázalo se, že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materiál pochází z těžby v oblasti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Wierbka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okolí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Skałky</a:t>
            </a:r>
            <a:endParaRPr kumimoji="0" lang="cs-CZ" alt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kousek od Krakovsko-čenstochovské jury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Neolitická sídliště ve východních Čechách</a:t>
            </a:r>
            <a:r>
              <a:rPr kumimoji="0" lang="cs-CZ" altLang="cs-CZ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Rybníček u Hradce Králové,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Jaroměř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– doložen výskyt pazourkových čepelí vyrobených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 nejkvalitnějších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rohovců těžených v oblasti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Będkowské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doliny a v okolí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Olkusze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(Polsko)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Oblast Českého krasu</a:t>
            </a:r>
            <a:r>
              <a:rPr kumimoji="0" lang="cs-CZ" altLang="cs-CZ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Tetín, Beroun, Karlštejn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– zdejší archeologické nálezy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obsahují pazourkové nástroje pocházející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Jerzmanowických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rohovců a silicitů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 oblasti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Będkowské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doliny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99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E0A4193-1D4E-4612-2CBB-5F227502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chemeClr val="tx2"/>
                </a:solidFill>
              </a:rPr>
              <a:t>1. Spolupráce s přírodními vědami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32A348A-9881-CB24-6340-09C85BEA5A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67930" y="76475"/>
            <a:ext cx="3979563" cy="64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Geologie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Pomáhá s datováním archeologických vrstev, studiem eroze a identifikací původu kamenných artefaktů (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petroarcheologie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Dendrochronologie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Umožňuje přesné datování dřevěných struktur na základě letokruhů.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Chemie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Používá se k analýze složení keramiky, pigmentů, kovových 	předmětů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 organických zbytků (např. rezidua potravin v nádobách). </a:t>
            </a:r>
          </a:p>
          <a:p>
            <a:pPr mar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kumimoji="0" lang="cs-CZ" altLang="cs-CZ" sz="1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Palynologie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- využívá biologické a geochemické metody ke studiu rostlinného materiálu a jeho vývoje v geologickém čase.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Fyzika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Využití radiokarbonového datování (C14), termoluminiscence nebo geofyzikálních metod, jako je magnetometrie a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georadar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Biologie a genetika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DNA analýza kosterních pozůstatků odhaluje původ a migrace dávných populací.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Osteologie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– Studium kosterních pozůstatků člověka i zvířat, pomáhá identifikovat zdraví, výživu, nemoci, úrazy a fyzické charakteristiky dávných populací.</a:t>
            </a:r>
          </a:p>
        </p:txBody>
      </p:sp>
    </p:spTree>
    <p:extLst>
      <p:ext uri="{BB962C8B-B14F-4D97-AF65-F5344CB8AC3E}">
        <p14:creationId xmlns:p14="http://schemas.microsoft.com/office/powerpoint/2010/main" val="2339106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8323" y="3985"/>
            <a:ext cx="7329573" cy="6858000"/>
            <a:chOff x="1303402" y="3985"/>
            <a:chExt cx="9772765" cy="6858000"/>
          </a:xfrm>
        </p:grpSpPr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F2503F8-C519-0E87-9451-F893A968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099" y="991261"/>
            <a:ext cx="4316022" cy="1837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Transport suroviny a její distribuce v neolitu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13B851E-59FE-09F5-CD42-1C2442171E56}"/>
              </a:ext>
            </a:extLst>
          </p:cNvPr>
          <p:cNvSpPr txBox="1"/>
          <p:nvPr/>
        </p:nvSpPr>
        <p:spPr>
          <a:xfrm>
            <a:off x="2291965" y="2979336"/>
            <a:ext cx="428229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Pravděpodobně se jednalo o systém </a:t>
            </a:r>
            <a:r>
              <a:rPr lang="en-US" sz="1400" b="1">
                <a:solidFill>
                  <a:schemeClr val="tx2"/>
                </a:solidFill>
              </a:rPr>
              <a:t>dálkového obchodu</a:t>
            </a:r>
            <a:r>
              <a:rPr lang="en-US" sz="1400">
                <a:solidFill>
                  <a:schemeClr val="tx2"/>
                </a:solidFill>
              </a:rPr>
              <a:t>, ve kterém docházelo k </a:t>
            </a:r>
            <a:r>
              <a:rPr lang="en-US" sz="1400" b="1">
                <a:solidFill>
                  <a:schemeClr val="tx2"/>
                </a:solidFill>
              </a:rPr>
              <a:t>výměně surovin mezi různými neolitickými kulturami</a:t>
            </a:r>
            <a:r>
              <a:rPr lang="en-US" sz="1400">
                <a:solidFill>
                  <a:schemeClr val="tx2"/>
                </a:solidFill>
              </a:rPr>
              <a:t>. Importované kamenné nástroje měly </a:t>
            </a:r>
            <a:r>
              <a:rPr lang="en-US" sz="1400" b="1">
                <a:solidFill>
                  <a:schemeClr val="tx2"/>
                </a:solidFill>
              </a:rPr>
              <a:t>vyšší hodnotu než lokální materiály</a:t>
            </a:r>
            <a:r>
              <a:rPr lang="en-US" sz="1400">
                <a:solidFill>
                  <a:schemeClr val="tx2"/>
                </a:solidFill>
              </a:rPr>
              <a:t>, protože jejich těžba a transport byly náročnější.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Tyto suroviny mohly být využívány pro </a:t>
            </a:r>
            <a:r>
              <a:rPr lang="en-US" sz="1400" b="1">
                <a:solidFill>
                  <a:schemeClr val="tx2"/>
                </a:solidFill>
              </a:rPr>
              <a:t>specializované účely</a:t>
            </a:r>
            <a:r>
              <a:rPr lang="en-US" sz="1400">
                <a:solidFill>
                  <a:schemeClr val="tx2"/>
                </a:solidFill>
              </a:rPr>
              <a:t>, jako například pro rituální objekty nebo vysoce kvalitní nástroje pro zpracování dřeva a kůže.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41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19AA50-39B7-E5BF-BA1C-9DE2E4D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24" y="1917510"/>
            <a:ext cx="2873998" cy="302298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Jak probíhal transport surovin?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7ACD7-8629-4014-83AF-339EDD87E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3" y="643467"/>
            <a:ext cx="4704078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2215" y="379247"/>
            <a:ext cx="101141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C4FB9C-A0D1-4CAF-46D7-CF2CAF5A8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452" y="1248355"/>
            <a:ext cx="3919819" cy="429370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Obchod mohl probíhat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různými způsoby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přičemž klíčové byly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obchodní trasy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které spojovaly hlavní surovinová ložiska s osídlenými oblastmi.</a:t>
            </a:r>
          </a:p>
          <a:p>
            <a:pPr>
              <a:lnSpc>
                <a:spcPct val="90000"/>
              </a:lnSpc>
              <a:buNone/>
            </a:pP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1. Těžba a primární zpracování suroviny</a:t>
            </a:r>
          </a:p>
          <a:p>
            <a:pPr>
              <a:lnSpc>
                <a:spcPct val="90000"/>
              </a:lnSpc>
            </a:pP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V těžebních lokalitách, jako byla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Krakovsko-čenstochovská jura, Krumlovský les nebo Stránská skála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probíhala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první fáze opracování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kamene.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Pravěcí lidé těžili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silicity, rohovce, obsidián a pazourky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které následně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předběžně opracovali do polotovarů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(jádra, čepele, sekery).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Důvodem částečného opracování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bylo snížení hmotnosti pro jednodušší transport.</a:t>
            </a:r>
          </a:p>
          <a:p>
            <a:pPr>
              <a:lnSpc>
                <a:spcPct val="90000"/>
              </a:lnSpc>
            </a:pPr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3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7ACD7-8629-4014-83AF-339EDD87E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3" y="643467"/>
            <a:ext cx="4704078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2215" y="379247"/>
            <a:ext cx="101141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C1EE1-F7B3-2A0B-69A4-68277A30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452" y="1248355"/>
            <a:ext cx="3919819" cy="4293704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2. Směnný obchod a postupná distribuce</a:t>
            </a: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Dálkový transport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mohl probíhat buď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přímým obchodem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mezi jednotlivými skupinami nebo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postupným předáváním mezi komunitami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Obchodní trasy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byly pravděpodobně vedeny podél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řek a nížinných koridorů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(např. podél Labe, Moravy a Dunaje), což usnadňovalo přesun těžších surovin.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Některé suroviny se dostávaly až do vzdálenosti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stovek kilometrů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od původního naleziště. </a:t>
            </a:r>
          </a:p>
          <a:p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7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7ACD7-8629-4014-83AF-339EDD87E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3" y="643467"/>
            <a:ext cx="4704078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2215" y="379247"/>
            <a:ext cx="101141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EC782E-3D56-926A-5B64-8FAB88D5F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452" y="1248355"/>
            <a:ext cx="3919819" cy="4293704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3. Způsob přepravy suroviny</a:t>
            </a: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Transport suroviny probíhal pravděpodobně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v rukou obchodníků nebo specializovaných řemeslníků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kteří se pohybovali mezi sídlišti.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Říční doprava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mohla být klíčovým faktorem – lodě nebo vory umožňovaly přepravit větší množství suroviny na delší vzdálenosti.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Na pevnině byly suroviny transportovány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v kožených vacích, proutěných koších nebo na zádech nosičů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15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7ACD7-8629-4014-83AF-339EDD87E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3" y="643467"/>
            <a:ext cx="4704078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2215" y="379247"/>
            <a:ext cx="101141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89BD1-4994-2595-3185-9F2EF5713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452" y="1248355"/>
            <a:ext cx="3919819" cy="4293704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4. Překladiště a obchodní centra</a:t>
            </a: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Archeologické nálezy ukazují na existenci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strategických bodů (překladišť), kde se suroviny přerozdělovaly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Příkladem může být </a:t>
            </a:r>
            <a:r>
              <a:rPr lang="cs-CZ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Pustějov na Moravě</a:t>
            </a:r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kde bylo nalezeno velké množství jader a polotovarů na opracování.</a:t>
            </a:r>
          </a:p>
          <a:p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03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7ACD7-8629-4014-83AF-339EDD87E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3" y="643467"/>
            <a:ext cx="4704078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2215" y="379247"/>
            <a:ext cx="101141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861173-8F3D-D080-00CA-A6742FBBB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452" y="1248355"/>
            <a:ext cx="3919819" cy="4293704"/>
          </a:xfrm>
        </p:spPr>
        <p:txBody>
          <a:bodyPr anchor="ctr">
            <a:normAutofit/>
          </a:bodyPr>
          <a:lstStyle/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5. Lokální zpracování a využití</a:t>
            </a:r>
          </a:p>
          <a:p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Jakmile surovina dorazila na cílové místo, místní řemeslníci ji dále opracovávali do finálních výrobků.</a:t>
            </a: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Například pazourkové čepele nalezené ve středních Čechách vykazují známky lokálního dokončování.</a:t>
            </a:r>
          </a:p>
          <a:p>
            <a:r>
              <a:rPr lang="cs-CZ" sz="1700">
                <a:solidFill>
                  <a:schemeClr val="tx1">
                    <a:lumMod val="85000"/>
                    <a:lumOff val="15000"/>
                  </a:schemeClr>
                </a:solidFill>
              </a:rPr>
              <a:t>✔ Některé importované suroviny byly využívány pouze elitními vrstvami společnosti, což naznačuje jejich vysokou hodnotu.</a:t>
            </a:r>
          </a:p>
          <a:p>
            <a:endParaRPr lang="cs-CZ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29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22E6342-0767-4286-FA10-E79DD536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 b="1" dirty="0">
                <a:solidFill>
                  <a:schemeClr val="tx2"/>
                </a:solidFill>
              </a:rPr>
              <a:t>Závěr</a:t>
            </a:r>
            <a:br>
              <a:rPr lang="cs-CZ" sz="3500" b="1" dirty="0">
                <a:solidFill>
                  <a:schemeClr val="tx2"/>
                </a:solidFill>
              </a:rPr>
            </a:br>
            <a:endParaRPr lang="cs-CZ" sz="3500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BC9FED-B242-7E5E-5D66-D5E5CA9D9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cs-CZ" sz="1600" dirty="0" err="1">
                <a:solidFill>
                  <a:schemeClr val="tx2"/>
                </a:solidFill>
              </a:rPr>
              <a:t>Petroarcheologie</a:t>
            </a:r>
            <a:r>
              <a:rPr lang="cs-CZ" sz="1600" dirty="0">
                <a:solidFill>
                  <a:schemeClr val="tx2"/>
                </a:solidFill>
              </a:rPr>
              <a:t> v Česku se uplatňuje při </a:t>
            </a:r>
            <a:r>
              <a:rPr lang="cs-CZ" sz="1600" b="1" dirty="0">
                <a:solidFill>
                  <a:schemeClr val="tx2"/>
                </a:solidFill>
              </a:rPr>
              <a:t>identifikaci surovinových zdrojů, rekonstrukci obchodních tras a analýze stavebních materiálů</a:t>
            </a:r>
            <a:r>
              <a:rPr lang="cs-CZ" sz="1600" dirty="0">
                <a:solidFill>
                  <a:schemeClr val="tx2"/>
                </a:solidFill>
              </a:rPr>
              <a:t>. Díky těmto metodám můžeme lépe pochopit </a:t>
            </a:r>
            <a:r>
              <a:rPr lang="cs-CZ" sz="1600" b="1" dirty="0">
                <a:solidFill>
                  <a:schemeClr val="tx2"/>
                </a:solidFill>
              </a:rPr>
              <a:t>technologie výroby nástrojů, fungování pravěkých a středověkých těžebních oblastí i historii české architektury</a:t>
            </a:r>
            <a:r>
              <a:rPr lang="cs-CZ" sz="1600" dirty="0">
                <a:solidFill>
                  <a:schemeClr val="tx2"/>
                </a:solidFill>
              </a:rPr>
              <a:t>.</a:t>
            </a:r>
          </a:p>
          <a:p>
            <a:endParaRPr lang="cs-CZ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6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0FC96A3-DD12-D6E2-3AB7-569BD21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b="1">
                <a:solidFill>
                  <a:schemeClr val="tx2"/>
                </a:solidFill>
              </a:rPr>
              <a:t>Doporučené zdroje pro petroarcheologii a geologii v archeologii</a:t>
            </a:r>
            <a:br>
              <a:rPr lang="cs-CZ" sz="2700" b="1">
                <a:solidFill>
                  <a:schemeClr val="tx2"/>
                </a:solidFill>
              </a:rPr>
            </a:br>
            <a:endParaRPr lang="cs-CZ" sz="270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BAE5A1-3037-6906-BC48-77A58939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1000" b="1">
                <a:solidFill>
                  <a:schemeClr val="tx2"/>
                </a:solidFill>
              </a:rPr>
              <a:t>1. Petroarcheologie a neolitická těžba silicitů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Zápotocký, M. (1993).</a:t>
            </a:r>
            <a:r>
              <a:rPr lang="cs-CZ" sz="1000">
                <a:solidFill>
                  <a:schemeClr val="tx2"/>
                </a:solidFill>
              </a:rPr>
              <a:t> Kamenářství pravěkých společností. Archeologický ústav AV ČR.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Ginter, B., Kozlowski, J.K. (1995).</a:t>
            </a:r>
            <a:r>
              <a:rPr lang="cs-CZ" sz="1000">
                <a:solidFill>
                  <a:schemeClr val="tx2"/>
                </a:solidFill>
              </a:rPr>
              <a:t> Krakovsko-čenstochovská jura jako zdroj silicitů pro pravěké komunity. </a:t>
            </a:r>
            <a:r>
              <a:rPr lang="cs-CZ" sz="1000" i="1">
                <a:solidFill>
                  <a:schemeClr val="tx2"/>
                </a:solidFill>
              </a:rPr>
              <a:t>Acta Archaeologica Carpathica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Weisgerber, G. (1987).</a:t>
            </a:r>
            <a:r>
              <a:rPr lang="cs-CZ" sz="1000">
                <a:solidFill>
                  <a:schemeClr val="tx2"/>
                </a:solidFill>
              </a:rPr>
              <a:t> The Flint Mines of Europe: Prehistoric Extraction and Trade. </a:t>
            </a:r>
            <a:r>
              <a:rPr lang="cs-CZ" sz="1000" i="1">
                <a:solidFill>
                  <a:schemeClr val="tx2"/>
                </a:solidFill>
              </a:rPr>
              <a:t>World Archaeology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cs-CZ" sz="1000" b="1">
                <a:solidFill>
                  <a:schemeClr val="tx2"/>
                </a:solidFill>
              </a:rPr>
              <a:t>2. Geologie a archeologie v českém prostředí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Štelcl, J. &amp; Nekvasil, J. (1978).</a:t>
            </a:r>
            <a:r>
              <a:rPr lang="cs-CZ" sz="1000">
                <a:solidFill>
                  <a:schemeClr val="tx2"/>
                </a:solidFill>
              </a:rPr>
              <a:t> Geologie pravěkých nalezišť v Československu. </a:t>
            </a:r>
            <a:r>
              <a:rPr lang="cs-CZ" sz="1000" i="1">
                <a:solidFill>
                  <a:schemeClr val="tx2"/>
                </a:solidFill>
              </a:rPr>
              <a:t>Československý časopis pro mineralogii a geologii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Prošek, F. (2005).</a:t>
            </a:r>
            <a:r>
              <a:rPr lang="cs-CZ" sz="1000">
                <a:solidFill>
                  <a:schemeClr val="tx2"/>
                </a:solidFill>
              </a:rPr>
              <a:t> Archeologie a geologie v českých zemích. Nakladatelství Academia.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Vencl, S. (1995).</a:t>
            </a:r>
            <a:r>
              <a:rPr lang="cs-CZ" sz="1000">
                <a:solidFill>
                  <a:schemeClr val="tx2"/>
                </a:solidFill>
              </a:rPr>
              <a:t> Kameny v archeologii. </a:t>
            </a:r>
            <a:r>
              <a:rPr lang="cs-CZ" sz="1000" i="1">
                <a:solidFill>
                  <a:schemeClr val="tx2"/>
                </a:solidFill>
              </a:rPr>
              <a:t>Archeologické rozhledy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cs-CZ" sz="1000" b="1">
                <a:solidFill>
                  <a:schemeClr val="tx2"/>
                </a:solidFill>
              </a:rPr>
              <a:t>3. Středověká těžba a využití pískovce v ČR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Havránek, P. (2010).</a:t>
            </a:r>
            <a:r>
              <a:rPr lang="cs-CZ" sz="1000">
                <a:solidFill>
                  <a:schemeClr val="tx2"/>
                </a:solidFill>
              </a:rPr>
              <a:t> Středověká těžba kamene v Čechách. </a:t>
            </a:r>
            <a:r>
              <a:rPr lang="cs-CZ" sz="1000" i="1">
                <a:solidFill>
                  <a:schemeClr val="tx2"/>
                </a:solidFill>
              </a:rPr>
              <a:t>Památky archeologické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Suchý, T. (2002).</a:t>
            </a:r>
            <a:r>
              <a:rPr lang="cs-CZ" sz="1000">
                <a:solidFill>
                  <a:schemeClr val="tx2"/>
                </a:solidFill>
              </a:rPr>
              <a:t> Pískovce a jejich využití při stavbě Karlova mostu. </a:t>
            </a:r>
            <a:r>
              <a:rPr lang="cs-CZ" sz="1000" i="1">
                <a:solidFill>
                  <a:schemeClr val="tx2"/>
                </a:solidFill>
              </a:rPr>
              <a:t>Česká geologická společnost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cs-CZ" sz="1000" b="1">
                <a:solidFill>
                  <a:schemeClr val="tx2"/>
                </a:solidFill>
              </a:rPr>
              <a:t>4. Neolitické obchodní sítě a distribuce surovin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Kuna, M., &amp; Venclová, N. (2015).</a:t>
            </a:r>
            <a:r>
              <a:rPr lang="cs-CZ" sz="1000">
                <a:solidFill>
                  <a:schemeClr val="tx2"/>
                </a:solidFill>
              </a:rPr>
              <a:t> Pravěká těžba a distribuce kamenných surovin v ČR. </a:t>
            </a:r>
            <a:r>
              <a:rPr lang="cs-CZ" sz="1000" i="1">
                <a:solidFill>
                  <a:schemeClr val="tx2"/>
                </a:solidFill>
              </a:rPr>
              <a:t>Národní muzeum – Archeologická revue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Pavlů, I. (2007).</a:t>
            </a:r>
            <a:r>
              <a:rPr lang="cs-CZ" sz="1000">
                <a:solidFill>
                  <a:schemeClr val="tx2"/>
                </a:solidFill>
              </a:rPr>
              <a:t> Kultura s lineární keramikou a výměna surovin. </a:t>
            </a:r>
            <a:r>
              <a:rPr lang="cs-CZ" sz="1000" i="1">
                <a:solidFill>
                  <a:schemeClr val="tx2"/>
                </a:solidFill>
              </a:rPr>
              <a:t>Archeologické rozhledy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cs-CZ" sz="1000" b="1">
                <a:solidFill>
                  <a:schemeClr val="tx2"/>
                </a:solidFill>
              </a:rPr>
              <a:t>5. Moderní metody v geofyzikální archeologii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Květina, P., &amp; Gojda, M. (2012).</a:t>
            </a:r>
            <a:r>
              <a:rPr lang="cs-CZ" sz="1000">
                <a:solidFill>
                  <a:schemeClr val="tx2"/>
                </a:solidFill>
              </a:rPr>
              <a:t> Geofyzikální metody v archeologii: využití magnetometrie a georadaru. </a:t>
            </a:r>
            <a:r>
              <a:rPr lang="cs-CZ" sz="1000" i="1">
                <a:solidFill>
                  <a:schemeClr val="tx2"/>
                </a:solidFill>
              </a:rPr>
              <a:t>Archeologický ústav AV ČR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000" b="1">
                <a:solidFill>
                  <a:schemeClr val="tx2"/>
                </a:solidFill>
              </a:rPr>
              <a:t>Schmidt, A. (2013).</a:t>
            </a:r>
            <a:r>
              <a:rPr lang="cs-CZ" sz="1000">
                <a:solidFill>
                  <a:schemeClr val="tx2"/>
                </a:solidFill>
              </a:rPr>
              <a:t> Geophysical Data in Archaeology: A Guide to Good Practice. </a:t>
            </a:r>
            <a:r>
              <a:rPr lang="cs-CZ" sz="1000" i="1">
                <a:solidFill>
                  <a:schemeClr val="tx2"/>
                </a:solidFill>
              </a:rPr>
              <a:t>Oxford University Press</a:t>
            </a:r>
            <a:r>
              <a:rPr lang="cs-CZ" sz="10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cs-CZ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13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tailní záběr stránek knihy">
            <a:extLst>
              <a:ext uri="{FF2B5EF4-FFF2-40B4-BE49-F238E27FC236}">
                <a16:creationId xmlns:a16="http://schemas.microsoft.com/office/drawing/2014/main" id="{FCAA1405-0972-81EA-B49E-6EA7DD4D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03" r="17522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E92BC7-17E0-10E6-6937-137E08AA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-8987"/>
            <a:ext cx="4098726" cy="1559301"/>
          </a:xfrm>
        </p:spPr>
        <p:txBody>
          <a:bodyPr>
            <a:normAutofit/>
          </a:bodyPr>
          <a:lstStyle/>
          <a:p>
            <a:r>
              <a:rPr lang="cs-CZ" sz="3500" dirty="0"/>
              <a:t>Další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11787-FE87-FD38-6CA9-8872F8052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487" y="1169582"/>
            <a:ext cx="3935505" cy="552893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PROŠEK, František. Archeologie a geologie v českých zemích. Praha: Academia, 2005. ISBN 978-80-200-1384-6.</a:t>
            </a:r>
          </a:p>
          <a:p>
            <a:pPr marL="0" indent="0">
              <a:lnSpc>
                <a:spcPct val="90000"/>
              </a:lnSpc>
              <a:buNone/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KUNA, Martin a VENCL, Stanislav. Pravěká těžba a distribuce kamenných surovin v ČR. Praha: Archeologický ústav AV ČR, 2015. ISBN 978-80-87112-60-5.</a:t>
            </a:r>
          </a:p>
          <a:p>
            <a:pPr>
              <a:lnSpc>
                <a:spcPct val="90000"/>
              </a:lnSpc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GINTER, Bronisław a KOZŁOWSKI, Janusz K. </a:t>
            </a:r>
            <a:r>
              <a:rPr lang="cs-CZ" sz="900" dirty="0" err="1"/>
              <a:t>Krakowsko</a:t>
            </a:r>
            <a:r>
              <a:rPr lang="cs-CZ" sz="900" dirty="0"/>
              <a:t>-čenstochovská jura jako zdroj silicitů pro pravěké komunity. Acta </a:t>
            </a:r>
            <a:r>
              <a:rPr lang="cs-CZ" sz="900" dirty="0" err="1"/>
              <a:t>Archaeologica</a:t>
            </a:r>
            <a:r>
              <a:rPr lang="cs-CZ" sz="900" dirty="0"/>
              <a:t> </a:t>
            </a:r>
            <a:r>
              <a:rPr lang="cs-CZ" sz="900" dirty="0" err="1"/>
              <a:t>Carpathica</a:t>
            </a:r>
            <a:r>
              <a:rPr lang="cs-CZ" sz="900" dirty="0"/>
              <a:t>. 1995, roč. 30, s. 113–129. ISSN 0001-5229. </a:t>
            </a:r>
          </a:p>
          <a:p>
            <a:pPr marL="0" indent="0">
              <a:lnSpc>
                <a:spcPct val="90000"/>
              </a:lnSpc>
              <a:buNone/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VENCL, Stanislav. Kameny v archeologii. Archeologické rozhledy. 1995, roč. 47, č. 2, s. 175–190. ISSN 0323-1267.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SUCHÝ, Tomáš. Pískovce a jejich využití při stavbě Karlova mostu. Česká geologická společnost. 2002, roč. 110, č. 1, s. 35–48. ISSN 1210-8197.</a:t>
            </a:r>
          </a:p>
          <a:p>
            <a:pPr marL="0" indent="0">
              <a:lnSpc>
                <a:spcPct val="90000"/>
              </a:lnSpc>
              <a:buNone/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 FIŠER, Jan. Exploatace surovin v neolitu a eneolitu. 2019. Bakalářská práce. Plzeň: Západočeská univerzita v Plzni. Dostupné z: https://otik.zcu.cz/bitstream/11025/37864/1/Jan_Fiser_BP_2019_Exploatace%20surovin%20v%20neolitu%20a%20eneolitu.pdf</a:t>
            </a:r>
          </a:p>
          <a:p>
            <a:pPr>
              <a:lnSpc>
                <a:spcPct val="90000"/>
              </a:lnSpc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Online články</a:t>
            </a:r>
          </a:p>
          <a:p>
            <a:pPr>
              <a:lnSpc>
                <a:spcPct val="90000"/>
              </a:lnSpc>
            </a:pPr>
            <a:endParaRPr lang="cs-CZ" sz="9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SILICITY ledovcových uloženin oderské části Moravské brány. OSEL.cz [online]. 2023 [cit. 2024-03-18]. Dostupné z: https://www.osel.cz/12272-silicity-ledovcovych-ulozenin-oderske-casti-moravske-brany.html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Neolitická štípaná industrie v Čechách a praktické použití čepelové techniky. Univerzita Hradec Králové [online]. 2023 [cit. 2024-03-18]. Dostupné z: https://uni.uhk.cz/archeologie/wp-content/uploads/2023/02/Vol13_3.pdf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900" dirty="0"/>
              <a:t>Neolit. Archeologický ústav AV ČR [online]. 2020 [cit. 2024-03-18]. Dostupné z: https://www.arup.cas.cz/wp-content/uploads/2020/05/03_Neolit_.pdf</a:t>
            </a:r>
          </a:p>
        </p:txBody>
      </p:sp>
    </p:spTree>
    <p:extLst>
      <p:ext uri="{BB962C8B-B14F-4D97-AF65-F5344CB8AC3E}">
        <p14:creationId xmlns:p14="http://schemas.microsoft.com/office/powerpoint/2010/main" val="110765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3EA91-2ACB-F4AA-9247-F4D80C55F1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729" r="960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AD6105-CF56-F1B6-427D-36A0AF11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DENDROCHRONOLOGIE A ARCHEOLOGIE</a:t>
            </a:r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BAA4C1C-0919-C9F3-C3E2-EAAF99D36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0503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072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93AD0E0-C4F7-8AC4-A5B4-1981CF12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2. Spolupráce se společenskými vědami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02F1B1-6E9C-199A-8B65-ECD57F9900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67930" y="801866"/>
            <a:ext cx="3979563" cy="52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Historie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Porovnání archeologických nálezů s písemnými prameny a historickými kronikami.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Antropologie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Studium lidských kosterních pozůstatků a sociálního chování minulých kultur.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Linguistika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Pomáhá s rozluštěním starověkých jazyků a písma (např.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klínopis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egyptské hieroglyfy). Př</a:t>
            </a:r>
            <a:r>
              <a:rPr kumimoji="0" lang="cs-CZ" altLang="cs-CZ" sz="16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nápis REX QUADIS. DATUS na římských mincích ražených ve 40. letech. 2. stol. po Kr. </a:t>
            </a:r>
            <a:r>
              <a:rPr kumimoji="0" lang="cs-CZ" altLang="cs-CZ" sz="16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Etnografie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Srovnávací studie mezi minulými a současnými domorodými kulturami pomáhají interpretovat archeologické nálezy. </a:t>
            </a:r>
          </a:p>
        </p:txBody>
      </p:sp>
    </p:spTree>
    <p:extLst>
      <p:ext uri="{BB962C8B-B14F-4D97-AF65-F5344CB8AC3E}">
        <p14:creationId xmlns:p14="http://schemas.microsoft.com/office/powerpoint/2010/main" val="2182808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026190-6B62-46DB-B5FF-9E0FF9BD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DA0389-D66E-4727-8EFB-E60E6C41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8519" y="870265"/>
            <a:ext cx="7246962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79B8C1-AB6A-52BA-4213-EF7FC3EC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13" y="1118473"/>
            <a:ext cx="6693294" cy="1037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Jak dendrochronologie pomáhá archeologii?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24A3A03-2C4E-45B5-B388-FAD638CDF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2411" y="662268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B6B8FB-27EF-64BF-33AC-EE0A1C54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482" y="2924174"/>
            <a:ext cx="6205035" cy="28289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700" b="1"/>
              <a:t>Hlavní přínosy:</a:t>
            </a:r>
            <a:endParaRPr lang="cs-CZ" sz="1700"/>
          </a:p>
          <a:p>
            <a:pPr>
              <a:buFont typeface="Arial" panose="020B0604020202020204" pitchFamily="34" charset="0"/>
              <a:buChar char="•"/>
            </a:pPr>
            <a:r>
              <a:rPr lang="cs-CZ" sz="1700"/>
              <a:t>Umožňuje </a:t>
            </a:r>
            <a:r>
              <a:rPr lang="cs-CZ" sz="1700" b="1"/>
              <a:t>přesné datování dřeva</a:t>
            </a:r>
            <a:r>
              <a:rPr lang="cs-CZ" sz="1700"/>
              <a:t> až na konkrétní rok.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/>
              <a:t>Pomáhá </a:t>
            </a:r>
            <a:r>
              <a:rPr lang="cs-CZ" sz="1700" b="1"/>
              <a:t>rekonstruovat klimatické podmínky</a:t>
            </a:r>
            <a:r>
              <a:rPr lang="cs-CZ" sz="1700"/>
              <a:t> v době růstu stromu.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b="1"/>
              <a:t>Kalibruje radiokarbonové datování (C14)</a:t>
            </a:r>
            <a:r>
              <a:rPr lang="cs-CZ" sz="1700"/>
              <a:t> – přesné referenční chronologie pomáhají zpřesnit výsledky radiokarbonových analýz.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/>
              <a:t>Identifikuje </a:t>
            </a:r>
            <a:r>
              <a:rPr lang="cs-CZ" sz="1700" b="1"/>
              <a:t>původ dřevěného materiálu</a:t>
            </a:r>
            <a:r>
              <a:rPr lang="cs-CZ" sz="1700"/>
              <a:t>, což pomáhá sledovat </a:t>
            </a:r>
            <a:r>
              <a:rPr lang="cs-CZ" sz="1700" b="1"/>
              <a:t>obchodní trasy a technologie zpracování dřeva</a:t>
            </a:r>
            <a:r>
              <a:rPr lang="cs-CZ" sz="1700"/>
              <a:t>.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070290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C4280-EB8F-419E-5124-F00379D1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Postup dendrochronologického datování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4B8E9B-BFE6-CDEF-3A4D-53A1A8EAB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Odběr vzorků dřeva – například z trámů, pilotů, lodí nebo soch.</a:t>
            </a:r>
          </a:p>
          <a:p>
            <a:r>
              <a:rPr lang="cs-CZ" dirty="0"/>
              <a:t>Měření šířky letokruhů – každý rok strom vytváří letokruh, jehož tloušťka závisí na klimatických podmínkách.</a:t>
            </a:r>
          </a:p>
          <a:p>
            <a:r>
              <a:rPr lang="cs-CZ" dirty="0"/>
              <a:t>Porovnání s referenční chronologií – letokruhový vzor se srovná s databázemi známých letokruhů.</a:t>
            </a:r>
          </a:p>
          <a:p>
            <a:r>
              <a:rPr lang="cs-CZ" dirty="0"/>
              <a:t>Stanovení roku pokácení stromu – pokud je zachována lýková vrstva, lze určit i sezónu kácení.</a:t>
            </a:r>
          </a:p>
        </p:txBody>
      </p:sp>
    </p:spTree>
    <p:extLst>
      <p:ext uri="{BB962C8B-B14F-4D97-AF65-F5344CB8AC3E}">
        <p14:creationId xmlns:p14="http://schemas.microsoft.com/office/powerpoint/2010/main" val="354626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5DA0E-5BA1-80F1-36BB-9C4D32FE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využití dendrochronologie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F54478-2AFA-C847-69F0-48014E5D9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Střední Evropa</a:t>
            </a:r>
          </a:p>
          <a:p>
            <a:endParaRPr lang="cs-CZ" dirty="0"/>
          </a:p>
          <a:p>
            <a:r>
              <a:rPr lang="cs-CZ" dirty="0"/>
              <a:t>    Karlův most (Praha, ČR, 14. století) – datování dubových pilotů potvrdilo jejich stáří odpovídající době výstavby mostu.</a:t>
            </a:r>
          </a:p>
          <a:p>
            <a:r>
              <a:rPr lang="cs-CZ" dirty="0"/>
              <a:t>    Dřevěné domy ve skanzenu v Rožnově pod Radhoštěm – dendrochronologická analýza určovala přesný rok pokácení dřeva.</a:t>
            </a:r>
          </a:p>
          <a:p>
            <a:r>
              <a:rPr lang="cs-CZ" dirty="0"/>
              <a:t>    Slovanské osídlení v Mikulčicích – datování dřevěných konstrukcí mostů a hradištních palisád.</a:t>
            </a:r>
          </a:p>
        </p:txBody>
      </p:sp>
    </p:spTree>
    <p:extLst>
      <p:ext uri="{BB962C8B-B14F-4D97-AF65-F5344CB8AC3E}">
        <p14:creationId xmlns:p14="http://schemas.microsoft.com/office/powerpoint/2010/main" val="3189741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0E053-582A-FFEA-EE45-0B0D5D70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dendrochronologie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4D0C1-1F10-B7AD-711A-D5071950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❌Funguje pouze na dřevě, které má zachovalé letokruhy.</a:t>
            </a:r>
          </a:p>
          <a:p>
            <a:r>
              <a:rPr lang="cs-CZ" dirty="0"/>
              <a:t>❌ Neposkytuje data pro oblasti, kde nejsou k dispozici referenční chronologie.</a:t>
            </a:r>
          </a:p>
          <a:p>
            <a:r>
              <a:rPr lang="cs-CZ" dirty="0"/>
              <a:t>❌ Vyžaduje minimálně 50 letokruhů pro spolehlivé porovnání s databázemi.</a:t>
            </a:r>
          </a:p>
        </p:txBody>
      </p:sp>
    </p:spTree>
    <p:extLst>
      <p:ext uri="{BB962C8B-B14F-4D97-AF65-F5344CB8AC3E}">
        <p14:creationId xmlns:p14="http://schemas.microsoft.com/office/powerpoint/2010/main" val="2570287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AD783DA-C1D6-DEA8-B924-3CF28C2DA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701" y="643466"/>
            <a:ext cx="608859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2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ABBDE-A927-2E73-0A41-BAE95A30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A63EE-C328-7712-0F0D-296FAEF6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Dendrochronologie je </a:t>
            </a:r>
            <a:r>
              <a:rPr lang="cs-CZ" b="1" dirty="0"/>
              <a:t>klíčovou metodou v archeologii</a:t>
            </a:r>
            <a:r>
              <a:rPr lang="cs-CZ" dirty="0"/>
              <a:t>, která umožňuje </a:t>
            </a:r>
            <a:r>
              <a:rPr lang="cs-CZ" b="1" dirty="0"/>
              <a:t>přesné datování dřevěných objektů</a:t>
            </a:r>
            <a:r>
              <a:rPr lang="cs-CZ" dirty="0"/>
              <a:t> a poskytuje cenné informace o </a:t>
            </a:r>
            <a:r>
              <a:rPr lang="cs-CZ" b="1" dirty="0"/>
              <a:t>klimatu a hospodářských aktivitách minulých společností</a:t>
            </a:r>
            <a:r>
              <a:rPr lang="cs-CZ" dirty="0"/>
              <a:t>. V kombinaci s radiokarbonovým datováním a historickými prameny pomáhá </a:t>
            </a:r>
            <a:r>
              <a:rPr lang="cs-CZ" b="1" dirty="0"/>
              <a:t>rekonstruovat minulost s nebývalou přesností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01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74A5F-E7A0-08D0-9680-32D29B3A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Doporučené zdroje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47EAE-7310-96C4-CB66-C456EECD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Kuniholm</a:t>
            </a:r>
            <a:r>
              <a:rPr lang="cs-CZ" dirty="0"/>
              <a:t>, Peter I. "Dendrochronology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Applications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Tree</a:t>
            </a:r>
            <a:r>
              <a:rPr lang="cs-CZ" dirty="0"/>
              <a:t>-ring </a:t>
            </a:r>
            <a:r>
              <a:rPr lang="cs-CZ" dirty="0" err="1"/>
              <a:t>Studies</a:t>
            </a:r>
            <a:r>
              <a:rPr lang="cs-CZ" dirty="0"/>
              <a:t> in </a:t>
            </a:r>
            <a:r>
              <a:rPr lang="cs-CZ" dirty="0" err="1"/>
              <a:t>Archaeology</a:t>
            </a:r>
            <a:r>
              <a:rPr lang="cs-CZ" dirty="0"/>
              <a:t>." Dendrochronology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Applications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Tree</a:t>
            </a:r>
            <a:r>
              <a:rPr lang="cs-CZ" dirty="0"/>
              <a:t>-ring </a:t>
            </a:r>
            <a:r>
              <a:rPr lang="cs-CZ" dirty="0" err="1"/>
              <a:t>Studies</a:t>
            </a:r>
            <a:r>
              <a:rPr lang="cs-CZ" dirty="0"/>
              <a:t> in </a:t>
            </a:r>
            <a:r>
              <a:rPr lang="cs-CZ" dirty="0" err="1"/>
              <a:t>Archaeology</a:t>
            </a:r>
            <a:r>
              <a:rPr lang="cs-CZ" dirty="0"/>
              <a:t>, 2001.</a:t>
            </a:r>
          </a:p>
          <a:p>
            <a:endParaRPr lang="cs-CZ" dirty="0"/>
          </a:p>
          <a:p>
            <a:r>
              <a:rPr lang="cs-CZ" dirty="0" err="1"/>
              <a:t>Creasman</a:t>
            </a:r>
            <a:r>
              <a:rPr lang="cs-CZ" dirty="0"/>
              <a:t>, </a:t>
            </a:r>
            <a:r>
              <a:rPr lang="cs-CZ" dirty="0" err="1"/>
              <a:t>Pearce</a:t>
            </a:r>
            <a:r>
              <a:rPr lang="cs-CZ" dirty="0"/>
              <a:t> Paul. "Dendrochronology and </a:t>
            </a:r>
            <a:r>
              <a:rPr lang="cs-CZ" dirty="0" err="1"/>
              <a:t>Archaeology</a:t>
            </a:r>
            <a:r>
              <a:rPr lang="cs-CZ" dirty="0"/>
              <a:t>." Dendrochronology and </a:t>
            </a:r>
            <a:r>
              <a:rPr lang="cs-CZ" dirty="0" err="1"/>
              <a:t>Archaeology</a:t>
            </a:r>
            <a:r>
              <a:rPr lang="cs-CZ" dirty="0"/>
              <a:t>, 2020.</a:t>
            </a:r>
          </a:p>
          <a:p>
            <a:endParaRPr lang="cs-CZ" dirty="0"/>
          </a:p>
          <a:p>
            <a:r>
              <a:rPr lang="cs-CZ" dirty="0" err="1"/>
              <a:t>Bernabei</a:t>
            </a:r>
            <a:r>
              <a:rPr lang="cs-CZ" dirty="0"/>
              <a:t>, </a:t>
            </a:r>
            <a:r>
              <a:rPr lang="cs-CZ" dirty="0" err="1"/>
              <a:t>Mauro</a:t>
            </a:r>
            <a:r>
              <a:rPr lang="cs-CZ" dirty="0"/>
              <a:t>. "</a:t>
            </a:r>
            <a:r>
              <a:rPr lang="cs-CZ" dirty="0" err="1"/>
              <a:t>Archaeological</a:t>
            </a:r>
            <a:r>
              <a:rPr lang="cs-CZ" dirty="0"/>
              <a:t> Dendrochronology." </a:t>
            </a:r>
            <a:r>
              <a:rPr lang="cs-CZ" dirty="0" err="1"/>
              <a:t>Archaeological</a:t>
            </a:r>
            <a:r>
              <a:rPr lang="cs-CZ" dirty="0"/>
              <a:t> Dendrochronology, 2004. </a:t>
            </a:r>
          </a:p>
        </p:txBody>
      </p:sp>
    </p:spTree>
    <p:extLst>
      <p:ext uri="{BB962C8B-B14F-4D97-AF65-F5344CB8AC3E}">
        <p14:creationId xmlns:p14="http://schemas.microsoft.com/office/powerpoint/2010/main" val="1857890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52AB0-12D5-761D-254A-8E530EFA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Chemie a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D263D-FED8-7BA1-8117-4933A1D2C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Chemie hraje klíčovou roli v archeologii</a:t>
            </a:r>
            <a:r>
              <a:rPr lang="cs-CZ" dirty="0"/>
              <a:t>, protože umožňuje </a:t>
            </a:r>
            <a:r>
              <a:rPr lang="cs-CZ" b="1" dirty="0"/>
              <a:t>analyzovat materiály, datovat nálezy, identifikovat složení artefaktů a rekonstruovat podmínky, ve kterých žili lidé v minulosti</a:t>
            </a:r>
            <a:r>
              <a:rPr lang="cs-CZ" dirty="0"/>
              <a:t>. Pomocí chemických metod mohou archeologové </a:t>
            </a:r>
            <a:r>
              <a:rPr lang="cs-CZ" b="1" dirty="0"/>
              <a:t>určit původ surovin, odhalit výrobní technologie a analyzovat organické i anorganické pozůstatky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158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29C49-9153-9183-72A4-A3C7A812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chemie pomáhá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64CE2-86BD-3FF5-59B2-1A0ECDF7F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/>
              <a:t>Hlavní přínosy chemie v archeologii: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Datování archeologických nálezů</a:t>
            </a:r>
            <a:r>
              <a:rPr lang="cs-CZ" dirty="0"/>
              <a:t> – radiokarbonové datování (C14), termoluminiscenční metoda, uran-thoriové datování aj.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Analýza složení materiálů</a:t>
            </a:r>
            <a:r>
              <a:rPr lang="cs-CZ" dirty="0"/>
              <a:t> – chemická analýza keramiky, kovových předmětů, pigmentů a skla.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Forenzní analýza lidských ostatků</a:t>
            </a:r>
            <a:r>
              <a:rPr lang="cs-CZ" dirty="0"/>
              <a:t> – zkoumání kostí, zubů a DNA k určení stáří, stravy a původu jedinců.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Rekonstrukce stravy a zemědělství</a:t>
            </a:r>
            <a:r>
              <a:rPr lang="cs-CZ" dirty="0"/>
              <a:t> – analýza zbytků potravin, pylu a chemických stop v keramice.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Prostředí naleziště</a:t>
            </a:r>
            <a:r>
              <a:rPr lang="cs-CZ" dirty="0"/>
              <a:t> – chemická analýza půdy umožňuje určit místa spalování, pohřebiště a znečištění.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526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594CC9-3EFA-5A36-07A8-A21FD403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metody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71718C-747D-A753-F507-799E661A4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/>
              <a:t>Datovací metody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Radiokarbonové datování (C14)</a:t>
            </a:r>
            <a:r>
              <a:rPr lang="cs-CZ" dirty="0"/>
              <a:t> – určuje stáří organických materiálů na základě rozpadu izotopu uhlíku 14. (tato metoda je primárně fyzikální, ale využívají se chemické procesy při zpracování vzorků a přípravě na analýzu)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Termoluminiscenční datování (TL)</a:t>
            </a:r>
            <a:r>
              <a:rPr lang="cs-CZ" dirty="0"/>
              <a:t> – stanovuje dobu posledního zahřátí keramiky či vypalovaných cihel.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Uran-thoriové datování</a:t>
            </a:r>
            <a:r>
              <a:rPr lang="cs-CZ" dirty="0"/>
              <a:t> – slouží k datování karbonátových usazenin (stalagmitů, krápníků).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Draslíko</a:t>
            </a:r>
            <a:r>
              <a:rPr lang="cs-CZ" b="1" dirty="0"/>
              <a:t>-argonové datování (K-Ar)</a:t>
            </a:r>
            <a:r>
              <a:rPr lang="cs-CZ" dirty="0"/>
              <a:t> – využívá se k určení stáří sopečných hornin v blízkosti archeologických nalezišť.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69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84813EA-E891-B596-12B0-2C89EC94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chemeClr val="tx2"/>
                </a:solidFill>
              </a:rPr>
              <a:t>3. Technologie a archeologie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898732F-9FE2-B336-D9F1-DB933CA934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67930" y="801866"/>
            <a:ext cx="3979563" cy="52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Geofyzikální metody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Neinvazivní průzkum archeologických lokalit (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georadar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magnetometrie, lidar).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Digitální modelování a 3D rekonstrukce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Využívání počítačových modelů pro rekonstrukci staveb a měst.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GIS (Geografické informační systémy)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Umožňuje mapování 	archeologických nalezišť a analýzu osídlení v krajině.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cs-C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Drony</a:t>
            </a:r>
            <a:r>
              <a:rPr lang="cs-C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satelitní snímky</a:t>
            </a:r>
            <a:r>
              <a:rPr lang="cs-C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poskytují vysoké rozlišení mapování nalezišť a krajinných změn, čímž pomáhají archeologům identifikovat potenciální místa pro vykopávky nebo studium změn krajiny v průběhu času.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Umělá inteligence a strojové učení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Automatická analýza obrovského 	množství archeologických dat a obrazových záznamů. </a:t>
            </a:r>
          </a:p>
        </p:txBody>
      </p:sp>
    </p:spTree>
    <p:extLst>
      <p:ext uri="{BB962C8B-B14F-4D97-AF65-F5344CB8AC3E}">
        <p14:creationId xmlns:p14="http://schemas.microsoft.com/office/powerpoint/2010/main" val="1214230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36D2E-9A27-D2AE-6759-FA5882E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73336-A8DF-E99B-4BD5-9A2976CB4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cs-CZ" b="1" dirty="0"/>
              <a:t>Analýza materiálů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Rentgenová fluorescenční spektrometrie (XRF)</a:t>
            </a:r>
            <a:r>
              <a:rPr lang="cs-CZ" dirty="0"/>
              <a:t> – umožňuje určit prvkové složení kovů, keramiky, skla nebo pigmentů.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Hmotnostní spektrometrie (ICP-MS)</a:t>
            </a:r>
            <a:r>
              <a:rPr lang="cs-CZ" dirty="0"/>
              <a:t> – pomáhá určit přesné složení archeologických vzorků.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Mikroskopická a chemická analýza pigmentů</a:t>
            </a:r>
            <a:r>
              <a:rPr lang="cs-CZ" dirty="0"/>
              <a:t> – využívá se k identifikaci barviv na freskách, sochách a keramice.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041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0CA1F-C391-9DDB-FC14-E74ADD36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3679E-EFF8-5DDE-F2E2-F4E48A91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Analýza biologických materiálů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Izotopová analýza kostí a zubů</a:t>
            </a:r>
            <a:r>
              <a:rPr lang="cs-CZ" dirty="0"/>
              <a:t> – umožňuje zjistit stravu a migraci pravěkých populací.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Proteinová analýza (</a:t>
            </a:r>
            <a:r>
              <a:rPr lang="cs-CZ" b="1" dirty="0" err="1"/>
              <a:t>ZooMS</a:t>
            </a:r>
            <a:r>
              <a:rPr lang="cs-CZ" b="1" dirty="0"/>
              <a:t>)</a:t>
            </a:r>
            <a:r>
              <a:rPr lang="cs-CZ" dirty="0"/>
              <a:t> – pomáhá identifikovat druhy zvířat z fragmentů kostí.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DNA analýza</a:t>
            </a:r>
            <a:r>
              <a:rPr lang="cs-CZ" dirty="0"/>
              <a:t> – umožňuje určit genetickou příbuznost, původ jedinců a přítomnost nemocí.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6262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61B5D-1D6F-9DAE-8D0D-6FC2982B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využití chemie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97BE4-A9B2-A94A-E0EE-FD5D8A1B6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b="1" dirty="0"/>
              <a:t>Radiokarbonové datování Turínského plátna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C14 analýza ukázala, že slavné „Turínské plátno“, údajně zobrazující Ježíše Krista, pochází ze </a:t>
            </a:r>
            <a:r>
              <a:rPr lang="cs-CZ" b="1" dirty="0"/>
              <a:t>středověku (1260–1390 n. l.)</a:t>
            </a:r>
            <a:r>
              <a:rPr lang="cs-CZ" dirty="0"/>
              <a:t> a ne z 1. století.</a:t>
            </a:r>
          </a:p>
          <a:p>
            <a:pPr>
              <a:buNone/>
            </a:pPr>
            <a:r>
              <a:rPr lang="cs-CZ" b="1" dirty="0"/>
              <a:t>📌 Chemická analýza egyptských mumií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Analýza balzamovacích látek odhalila složky jako </a:t>
            </a:r>
            <a:r>
              <a:rPr lang="cs-CZ" b="1" dirty="0"/>
              <a:t>borovicovou pryskyřici, včelí vosk a bitumen</a:t>
            </a:r>
            <a:r>
              <a:rPr lang="cs-CZ" dirty="0"/>
              <a:t>, což pomohlo lépe pochopit techniky mumifikace.</a:t>
            </a:r>
          </a:p>
          <a:p>
            <a:pPr>
              <a:buNone/>
            </a:pPr>
            <a:r>
              <a:rPr lang="cs-CZ" b="1" dirty="0"/>
              <a:t>📌 Složení barviv na freskách v Pompejích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Analýza pigmentů prokázala použití </a:t>
            </a:r>
            <a:r>
              <a:rPr lang="cs-CZ" b="1" dirty="0"/>
              <a:t>rumělky (</a:t>
            </a:r>
            <a:r>
              <a:rPr lang="cs-CZ" b="1" dirty="0" err="1"/>
              <a:t>HgS</a:t>
            </a:r>
            <a:r>
              <a:rPr lang="cs-CZ" b="1" dirty="0"/>
              <a:t>), egyptské modři (CaCuSi4O10) a okrových pigmentů</a:t>
            </a:r>
            <a:r>
              <a:rPr lang="cs-CZ" dirty="0"/>
              <a:t>, které byly získávány ze vzdálených oblastí.</a:t>
            </a:r>
          </a:p>
          <a:p>
            <a:pPr>
              <a:buNone/>
            </a:pPr>
            <a:r>
              <a:rPr lang="cs-CZ" b="1" dirty="0"/>
              <a:t>📌 Studium stravy Vikingů pomocí izotopové analýzy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Izotopová analýza kostí ukázala, že </a:t>
            </a:r>
            <a:r>
              <a:rPr lang="cs-CZ" b="1" dirty="0"/>
              <a:t>Vikingové konzumovali velké množství mořských ryb</a:t>
            </a:r>
            <a:r>
              <a:rPr lang="cs-CZ" dirty="0"/>
              <a:t>, což bylo dříve podceňováno.</a:t>
            </a:r>
          </a:p>
          <a:p>
            <a:pPr>
              <a:buNone/>
            </a:pPr>
            <a:r>
              <a:rPr lang="cs-CZ" b="1" dirty="0"/>
              <a:t>📌 Studium neolitických polí v Čechách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Lokalita:</a:t>
            </a:r>
            <a:r>
              <a:rPr lang="cs-CZ" dirty="0"/>
              <a:t> Bylany u Kutné Hory (neolit)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Chemická analýza půdy prokázala </a:t>
            </a:r>
            <a:r>
              <a:rPr lang="cs-CZ" b="1" dirty="0"/>
              <a:t>zvýšené množství fosforu a dusíku</a:t>
            </a:r>
            <a:r>
              <a:rPr lang="cs-CZ" dirty="0"/>
              <a:t>, což dokazuje intenzivní zemědělskou činnost v této oblasti.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1255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5FA5E-CCCD-A996-94FD-582FE738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Omezení chemických metod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675BC8-F401-8D1E-CB1C-B086CF04B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Kontaminace vzorků</a:t>
            </a:r>
            <a:r>
              <a:rPr lang="cs-CZ" dirty="0"/>
              <a:t> – starší materiály mohou být ovlivněny pozdějšími chemickými reakcemi.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Destruktivní metody</a:t>
            </a:r>
            <a:r>
              <a:rPr lang="cs-CZ" dirty="0"/>
              <a:t> – některé chemické analýzy vyžadují odebrání nebo zničení části vzorku.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Interpretace výsledků</a:t>
            </a:r>
            <a:r>
              <a:rPr lang="cs-CZ" dirty="0"/>
              <a:t> – chemické analýzy musí být správně interpretovány v archeologickém kontextu.</a:t>
            </a:r>
          </a:p>
        </p:txBody>
      </p:sp>
    </p:spTree>
    <p:extLst>
      <p:ext uri="{BB962C8B-B14F-4D97-AF65-F5344CB8AC3E}">
        <p14:creationId xmlns:p14="http://schemas.microsoft.com/office/powerpoint/2010/main" val="2928445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CBC43C-9D4D-E511-D936-CAFCF608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9C9E3-9A82-0DB7-A803-C55857595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Chemie je </a:t>
            </a:r>
            <a:r>
              <a:rPr lang="cs-CZ" b="1" dirty="0"/>
              <a:t>nepostradatelným nástrojem v archeologii</a:t>
            </a:r>
            <a:r>
              <a:rPr lang="cs-CZ" dirty="0"/>
              <a:t>, protože umožňuje </a:t>
            </a:r>
            <a:r>
              <a:rPr lang="cs-CZ" b="1" dirty="0"/>
              <a:t>datovat nálezy, analyzovat složení materiálů a rekonstruovat stravu a životní podmínky minulých civilizací</a:t>
            </a:r>
            <a:r>
              <a:rPr lang="cs-CZ" dirty="0"/>
              <a:t>. Díky moderním chemickým metodám dokážeme </a:t>
            </a:r>
            <a:r>
              <a:rPr lang="cs-CZ" b="1" dirty="0"/>
              <a:t>s vysokou přesností určit původ artefaktů a pochopit vývoj lidských kultur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5447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8D246-849E-02B2-922F-97123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5179D-6BA9-5357-7BDA-1460B76B0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dirty="0">
                <a:latin typeface="+mj-lt"/>
              </a:rPr>
              <a:t>KUNA, Martin. Archeologie a věda: Interdisciplinární přístupy v archeologii. Praha: Academia, 2015. ISBN 978-80-200-2534-2.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OUTRAM, Alan K. </a:t>
            </a:r>
            <a:r>
              <a:rPr lang="cs-CZ" dirty="0" err="1">
                <a:latin typeface="+mj-lt"/>
              </a:rPr>
              <a:t>Applied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Chemistry</a:t>
            </a:r>
            <a:r>
              <a:rPr lang="cs-CZ" dirty="0">
                <a:latin typeface="+mj-lt"/>
              </a:rPr>
              <a:t> in </a:t>
            </a:r>
            <a:r>
              <a:rPr lang="cs-CZ" dirty="0" err="1">
                <a:latin typeface="+mj-lt"/>
              </a:rPr>
              <a:t>Archaeology</a:t>
            </a:r>
            <a:r>
              <a:rPr lang="cs-CZ" dirty="0">
                <a:latin typeface="+mj-lt"/>
              </a:rPr>
              <a:t>. Cambridge: Cambridge University </a:t>
            </a:r>
            <a:r>
              <a:rPr lang="cs-CZ" dirty="0" err="1">
                <a:latin typeface="+mj-lt"/>
              </a:rPr>
              <a:t>Press</a:t>
            </a:r>
            <a:r>
              <a:rPr lang="cs-CZ" dirty="0">
                <a:latin typeface="+mj-lt"/>
              </a:rPr>
              <a:t>, 2020. ISBN 978-1-107-14413-4.</a:t>
            </a: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PLEINER, R. a SOUDNÝ, M. K aplikaci chemie v archeologii. Bulletin Národního muzea. 1985, roč. 38, č. 2, s. 53–65. ISSN 0231-844X.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SMITH, C. L. </a:t>
            </a:r>
            <a:r>
              <a:rPr lang="cs-CZ" dirty="0" err="1">
                <a:latin typeface="+mj-lt"/>
              </a:rPr>
              <a:t>Chemical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Analysis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Archaeological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Materials</a:t>
            </a:r>
            <a:r>
              <a:rPr lang="cs-CZ" dirty="0">
                <a:latin typeface="+mj-lt"/>
              </a:rPr>
              <a:t>. </a:t>
            </a:r>
            <a:r>
              <a:rPr lang="cs-CZ" dirty="0" err="1">
                <a:latin typeface="+mj-lt"/>
              </a:rPr>
              <a:t>Journal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Archaeological</a:t>
            </a:r>
            <a:r>
              <a:rPr lang="cs-CZ" dirty="0">
                <a:latin typeface="+mj-lt"/>
              </a:rPr>
              <a:t> Science. 2010, roč. 37, č. 5, s. 1121–1135. ISSN 0305-4403.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EVANS, J. A., LEE-THORP, J., et al. </a:t>
            </a:r>
            <a:r>
              <a:rPr lang="cs-CZ" dirty="0" err="1">
                <a:latin typeface="+mj-lt"/>
              </a:rPr>
              <a:t>Strontium</a:t>
            </a:r>
            <a:r>
              <a:rPr lang="cs-CZ" dirty="0">
                <a:latin typeface="+mj-lt"/>
              </a:rPr>
              <a:t> and Oxygen Isotope </a:t>
            </a:r>
            <a:r>
              <a:rPr lang="cs-CZ" dirty="0" err="1">
                <a:latin typeface="+mj-lt"/>
              </a:rPr>
              <a:t>Analysis</a:t>
            </a:r>
            <a:r>
              <a:rPr lang="cs-CZ" dirty="0">
                <a:latin typeface="+mj-lt"/>
              </a:rPr>
              <a:t> in </a:t>
            </a:r>
            <a:r>
              <a:rPr lang="cs-CZ" dirty="0" err="1">
                <a:latin typeface="+mj-lt"/>
              </a:rPr>
              <a:t>Archaeology</a:t>
            </a:r>
            <a:r>
              <a:rPr lang="cs-CZ" dirty="0">
                <a:latin typeface="+mj-lt"/>
              </a:rPr>
              <a:t>. </a:t>
            </a:r>
            <a:r>
              <a:rPr lang="cs-CZ" dirty="0" err="1">
                <a:latin typeface="+mj-lt"/>
              </a:rPr>
              <a:t>Antiquity</a:t>
            </a:r>
            <a:r>
              <a:rPr lang="cs-CZ" dirty="0">
                <a:latin typeface="+mj-lt"/>
              </a:rPr>
              <a:t>. 2006, roč. 80, č. 310, s. 759–774. ISSN 0003-598X.</a:t>
            </a: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FIŠER, Jan. Chemická analýza archeologických materiálů. 2019. Bakalářská práce. Plzeň: Západočeská univerzita v Plzni. Dostupné z: https://otik.zcu.cz</a:t>
            </a:r>
          </a:p>
          <a:p>
            <a:endParaRPr lang="cs-CZ" dirty="0">
              <a:latin typeface="+mj-lt"/>
            </a:endParaRPr>
          </a:p>
          <a:p>
            <a:r>
              <a:rPr lang="cs-CZ" u="sng" dirty="0">
                <a:latin typeface="+mj-lt"/>
              </a:rPr>
              <a:t>Online články a webové zdroje</a:t>
            </a:r>
          </a:p>
          <a:p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Moderní chemická analýza v archeologii, I. díl. VUP Shop [online]. 2023 [cit. 2024-03-18]. Dostupné z: </a:t>
            </a:r>
            <a:r>
              <a:rPr lang="cs-CZ" dirty="0">
                <a:latin typeface="+mj-lt"/>
                <a:hlinkClick r:id="rId2"/>
              </a:rPr>
              <a:t>https://vupshop.cz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Nový studijní modul: Uplatnění analytické chemie v památkové péči a archeologii. Národní památkový ústav [online]. 2022 [cit. 2024-03-18]. Dostupné z: https://www.npu.cz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Chemická analýza v archeologickém výzkumu. Univerzita Palackého v Olomouci [online]. 2021 [cit. 2024-03-18]. Dostupné z: https://www.prf.upol.cz</a:t>
            </a: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032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73B7C-B6B4-90F7-3F81-230C8AD8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Palynologie a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EF28EB-F1BD-A093-EEB3-4D4577AB9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Palynologie</a:t>
            </a:r>
            <a:r>
              <a:rPr lang="cs-CZ" dirty="0"/>
              <a:t> je věda, která se zabývá </a:t>
            </a:r>
            <a:r>
              <a:rPr lang="cs-CZ" b="1" dirty="0"/>
              <a:t>studiem pylových zrn a spor rostlin</a:t>
            </a:r>
            <a:r>
              <a:rPr lang="cs-CZ" dirty="0"/>
              <a:t> v sedimentech, půdě nebo archeologických nálezech. V archeologii se využívá k </a:t>
            </a:r>
            <a:r>
              <a:rPr lang="cs-CZ" b="1" dirty="0"/>
              <a:t>rekonstrukci historických ekosystémů, zemědělství a změn klimatu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083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94847-F15F-D122-F8C8-BCBB3DD9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palynologie pomáhá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DF6C2-98E6-8CC4-5867-3EE42E54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/>
              <a:t>Hlavní přínosy: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Rekonstrukce minulého prostředí</a:t>
            </a:r>
            <a:r>
              <a:rPr lang="cs-CZ" dirty="0"/>
              <a:t> – pylové analýzy umožňují určit, jaké rostliny rostly v určité oblasti.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Datování archeologických vrstev</a:t>
            </a:r>
            <a:r>
              <a:rPr lang="cs-CZ" dirty="0"/>
              <a:t> – pyl v půdních vrstvách může pomoci určit stáří naleziště.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Identifikace změn klimatu</a:t>
            </a:r>
            <a:r>
              <a:rPr lang="cs-CZ" dirty="0"/>
              <a:t> – přítomnost různých pylových druhů naznačuje teplotní a srážkové změny.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Studium pravěkého zemědělství</a:t>
            </a:r>
            <a:r>
              <a:rPr lang="cs-CZ" dirty="0"/>
              <a:t> – pylové analýzy pomáhají určit, jaké plodiny pěstovali lidé v minulosti.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Paleoekologické studie</a:t>
            </a:r>
            <a:r>
              <a:rPr lang="cs-CZ" dirty="0"/>
              <a:t> – umožňuje pochopit, jak lidé ovlivňovali krajinu od neolitu po současnost.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213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E8B5C-6902-9BD2-2E29-A889CE60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probíhá pylová analýza?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6434F-2986-3DDA-35F8-80AF4D1C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Odběr vzorků </a:t>
            </a:r>
            <a:r>
              <a:rPr lang="cs-CZ" dirty="0"/>
              <a:t>– pyl se nachází v sedimentech, rašeliništích, půdě nebo zachycený v archeologických artefaktech.</a:t>
            </a:r>
          </a:p>
          <a:p>
            <a:r>
              <a:rPr lang="cs-CZ" b="1" dirty="0"/>
              <a:t>Laboratorní separace pylu </a:t>
            </a:r>
            <a:r>
              <a:rPr lang="cs-CZ" dirty="0"/>
              <a:t>– pylová zrna jsou izolována pomocí chemických procesů.</a:t>
            </a:r>
          </a:p>
          <a:p>
            <a:r>
              <a:rPr lang="cs-CZ" b="1" dirty="0"/>
              <a:t>Identifikace pylových druhů </a:t>
            </a:r>
            <a:r>
              <a:rPr lang="cs-CZ" dirty="0"/>
              <a:t>– pylová zrna jsou zkoumána pod mikroskopem a porovnávána s referenčními databázemi.</a:t>
            </a:r>
          </a:p>
          <a:p>
            <a:r>
              <a:rPr lang="cs-CZ" b="1" dirty="0"/>
              <a:t>Interpretace výsledků </a:t>
            </a:r>
            <a:r>
              <a:rPr lang="cs-CZ" dirty="0"/>
              <a:t>– archeologové a paleoekologové využívají zjištěné pylové druhy k rekonstrukci historické vegetace a klimatu.</a:t>
            </a:r>
          </a:p>
        </p:txBody>
      </p:sp>
    </p:spTree>
    <p:extLst>
      <p:ext uri="{BB962C8B-B14F-4D97-AF65-F5344CB8AC3E}">
        <p14:creationId xmlns:p14="http://schemas.microsoft.com/office/powerpoint/2010/main" val="2643291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45B36-33C1-7560-55FF-4CED8A90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využití palynologie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AAA23-43F9-D1D2-C275-1894C96D7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u="sng" dirty="0"/>
              <a:t>Starověké zemědělství v Čechách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Lokalita:</a:t>
            </a:r>
            <a:r>
              <a:rPr lang="cs-CZ" dirty="0"/>
              <a:t> Bylany u Kutné Hory (neolit)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Pylová analýza prokázala pěstování </a:t>
            </a:r>
            <a:r>
              <a:rPr lang="cs-CZ" b="1" dirty="0"/>
              <a:t>obilovin (pšenice, ječmen)</a:t>
            </a:r>
            <a:r>
              <a:rPr lang="cs-CZ" dirty="0"/>
              <a:t> a přítomnost lučních rostlin, což naznačuje pastvu dobytka.</a:t>
            </a:r>
          </a:p>
          <a:p>
            <a:pPr>
              <a:buNone/>
            </a:pPr>
            <a:r>
              <a:rPr lang="cs-CZ" b="1" u="sng" dirty="0"/>
              <a:t>Kolaps mayské civilizace (Mexiko, 800–900 n. 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Analýza pylu z jezerních sedimentů ukázala, že rozsáhlé odlesnění vedlo k </a:t>
            </a:r>
            <a:r>
              <a:rPr lang="cs-CZ" b="1" dirty="0"/>
              <a:t>erozi půdy a zhoršení zemědělských podmínek</a:t>
            </a:r>
            <a:r>
              <a:rPr lang="cs-CZ" dirty="0"/>
              <a:t>, což mohlo přispět k úpadku civilizace.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05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FF06937-E7E4-7FCA-5FB7-BCF5CD09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>
            <a:normAutofit/>
          </a:bodyPr>
          <a:lstStyle/>
          <a:p>
            <a:r>
              <a:rPr lang="cs-CZ" sz="2700">
                <a:solidFill>
                  <a:schemeClr val="tx2"/>
                </a:solidFill>
              </a:rPr>
              <a:t>4. Příklady interdisciplinární spolupráce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FEE574B-634A-E5B9-F3CA-CCF2C15A6D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67930" y="801866"/>
            <a:ext cx="3979563" cy="52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Ötzi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– ledový muž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Kombinace archeologie, forenzní vědy a genetiky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odhalila detaily o jeho životě a smrti.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Pompeje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Geologie pomohla pochopit mechanismus erupce Vesuvu a její dopad na město.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Tutanchamonova hrobka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Chemická analýza odhalila složení jeho pohřebních artefaktů.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Stonehenge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Geofyzikální metody odhalily skryté struktury pod zemí, které nebyly viditelné při povrchovém průzkumu. </a:t>
            </a:r>
          </a:p>
        </p:txBody>
      </p:sp>
    </p:spTree>
    <p:extLst>
      <p:ext uri="{BB962C8B-B14F-4D97-AF65-F5344CB8AC3E}">
        <p14:creationId xmlns:p14="http://schemas.microsoft.com/office/powerpoint/2010/main" val="1062020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2B10A-E17A-F05A-F904-8D2B358C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D3C7C-0C90-BF87-BA3A-62BEF1B5C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b="1" u="sng" dirty="0"/>
              <a:t>Pravěká vegetace na Moravě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Lokalita:</a:t>
            </a:r>
            <a:r>
              <a:rPr lang="cs-CZ" dirty="0"/>
              <a:t> Dolní Věstonice (paleolit)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Pylové analýzy ukázaly, že v období lovců mamutů dominovala </a:t>
            </a:r>
            <a:r>
              <a:rPr lang="cs-CZ" b="1" dirty="0"/>
              <a:t>stepní vegetace s břízou a borovicí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u="sng" dirty="0"/>
              <a:t>Studium pohřebních rituálů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Lokalita:</a:t>
            </a:r>
            <a:r>
              <a:rPr lang="cs-CZ" dirty="0"/>
              <a:t> Egyptské hrobky (staroegyptská civilizace)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Objev:</a:t>
            </a:r>
            <a:r>
              <a:rPr lang="cs-CZ" dirty="0"/>
              <a:t> Přítomnost pylových zrn vzácných květin v pohřebních komorách naznačuje </a:t>
            </a:r>
            <a:r>
              <a:rPr lang="cs-CZ" b="1" dirty="0"/>
              <a:t>symbolické a náboženské využití rostlin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053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250D83-881D-E377-6228-CD84EB13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palynologie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C03466-2B71-0CBE-B015-DB335846D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Pyl se zachovává </a:t>
            </a:r>
            <a:r>
              <a:rPr lang="cs-CZ" b="1" dirty="0"/>
              <a:t>jen v určitých podmínkách</a:t>
            </a:r>
            <a:r>
              <a:rPr lang="cs-CZ" dirty="0"/>
              <a:t> (např. v rašeliništích, sedimentech s nízkou kyselostí).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Nutnost přesných referenčních databází</a:t>
            </a:r>
            <a:r>
              <a:rPr lang="cs-CZ" dirty="0"/>
              <a:t> – některé druhy pylu je obtížné odlišit.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Kontaminace vzorků</a:t>
            </a:r>
            <a:r>
              <a:rPr lang="cs-CZ" dirty="0"/>
              <a:t> může vést k chybným interpretacím.</a:t>
            </a:r>
          </a:p>
        </p:txBody>
      </p:sp>
    </p:spTree>
    <p:extLst>
      <p:ext uri="{BB962C8B-B14F-4D97-AF65-F5344CB8AC3E}">
        <p14:creationId xmlns:p14="http://schemas.microsoft.com/office/powerpoint/2010/main" val="3519315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D0351D-DD03-8400-F79E-B3E62686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75" y="1562669"/>
            <a:ext cx="2542136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</a:rPr>
              <a:t>Obrázek ukazuje různé typy pylu se specifickými tvary a texturami, jak by byly vidět při mikroskopickém zvětšení.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341AC1A-A29E-E8E4-5029-DDDBDA8DD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6168"/>
          <a:stretch/>
        </p:blipFill>
        <p:spPr>
          <a:xfrm>
            <a:off x="20" y="1"/>
            <a:ext cx="5749174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4907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CF86-E7C8-0830-6E94-4BA64612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DE44E-BB78-9EF8-65F7-A2EAF4FA7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Palynologie je </a:t>
            </a:r>
            <a:r>
              <a:rPr lang="cs-CZ" b="1" dirty="0"/>
              <a:t>klíčovým nástrojem v archeologii</a:t>
            </a:r>
            <a:r>
              <a:rPr lang="cs-CZ" dirty="0"/>
              <a:t>, který umožňuje </a:t>
            </a:r>
            <a:r>
              <a:rPr lang="cs-CZ" b="1" dirty="0"/>
              <a:t>rekonstrukci prostředí, studium zemědělství a analýzu změn klimatu</a:t>
            </a:r>
            <a:r>
              <a:rPr lang="cs-CZ" dirty="0"/>
              <a:t>. Pomáhá archeologům pochopit </a:t>
            </a:r>
            <a:r>
              <a:rPr lang="cs-CZ" b="1" dirty="0"/>
              <a:t>ekologické podmínky, ve kterých žili lidé v minulosti</a:t>
            </a:r>
            <a:r>
              <a:rPr lang="cs-CZ" dirty="0"/>
              <a:t>, a umožňuje identifikovat </a:t>
            </a:r>
            <a:r>
              <a:rPr lang="cs-CZ" b="1" dirty="0"/>
              <a:t>interakci mezi člověkem a krajinou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0783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879F8-70A3-4FE3-8D23-4B21E1AD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64F4FA-D154-7518-D6EB-D93A37738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Bryant</a:t>
            </a:r>
            <a:r>
              <a:rPr lang="cs-CZ" dirty="0"/>
              <a:t>, V. M., &amp; </a:t>
            </a:r>
            <a:r>
              <a:rPr lang="cs-CZ" dirty="0" err="1"/>
              <a:t>Holloway</a:t>
            </a:r>
            <a:r>
              <a:rPr lang="cs-CZ" dirty="0"/>
              <a:t>, R. G. (1983). </a:t>
            </a:r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Palynology</a:t>
            </a:r>
            <a:r>
              <a:rPr lang="cs-CZ" dirty="0"/>
              <a:t> in </a:t>
            </a:r>
            <a:r>
              <a:rPr lang="cs-CZ" dirty="0" err="1"/>
              <a:t>Archaeology</a:t>
            </a:r>
            <a:r>
              <a:rPr lang="cs-CZ" dirty="0"/>
              <a:t>. In: </a:t>
            </a:r>
            <a:r>
              <a:rPr lang="cs-CZ" dirty="0" err="1"/>
              <a:t>Schiffer</a:t>
            </a:r>
            <a:r>
              <a:rPr lang="cs-CZ" dirty="0"/>
              <a:t>, M. B. (Ed.), </a:t>
            </a:r>
            <a:r>
              <a:rPr lang="cs-CZ" dirty="0" err="1"/>
              <a:t>Advances</a:t>
            </a:r>
            <a:r>
              <a:rPr lang="cs-CZ" dirty="0"/>
              <a:t> in </a:t>
            </a:r>
            <a:r>
              <a:rPr lang="cs-CZ" dirty="0" err="1"/>
              <a:t>Archaeological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and </a:t>
            </a:r>
            <a:r>
              <a:rPr lang="cs-CZ" dirty="0" err="1"/>
              <a:t>Theory</a:t>
            </a:r>
            <a:r>
              <a:rPr lang="cs-CZ" dirty="0"/>
              <a:t> (Vol. 6, pp. 191–224).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Crow</a:t>
            </a:r>
            <a:r>
              <a:rPr lang="cs-CZ" dirty="0"/>
              <a:t> Canyon </a:t>
            </a:r>
            <a:r>
              <a:rPr lang="cs-CZ" dirty="0" err="1"/>
              <a:t>Archaeological</a:t>
            </a:r>
            <a:r>
              <a:rPr lang="cs-CZ" dirty="0"/>
              <a:t> Center.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dirty="0" err="1"/>
              <a:t>Palynology</a:t>
            </a:r>
            <a:r>
              <a:rPr lang="cs-CZ" dirty="0"/>
              <a:t>. </a:t>
            </a:r>
            <a:r>
              <a:rPr lang="cs-CZ" dirty="0" err="1"/>
              <a:t>Retrieved</a:t>
            </a:r>
            <a:r>
              <a:rPr lang="cs-CZ" dirty="0"/>
              <a:t> </a:t>
            </a:r>
            <a:r>
              <a:rPr lang="cs-CZ" dirty="0" err="1"/>
              <a:t>from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Juggins</a:t>
            </a:r>
            <a:r>
              <a:rPr lang="cs-CZ" dirty="0"/>
              <a:t>, S., &amp; </a:t>
            </a:r>
            <a:r>
              <a:rPr lang="cs-CZ" dirty="0" err="1"/>
              <a:t>Huber</a:t>
            </a:r>
            <a:r>
              <a:rPr lang="cs-CZ" dirty="0"/>
              <a:t>, U. M. (2021). </a:t>
            </a:r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Palynology</a:t>
            </a:r>
            <a:r>
              <a:rPr lang="cs-CZ" dirty="0"/>
              <a:t> in </a:t>
            </a:r>
            <a:r>
              <a:rPr lang="cs-CZ" dirty="0" err="1"/>
              <a:t>Archaeoecological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. </a:t>
            </a:r>
            <a:r>
              <a:rPr lang="cs-CZ" dirty="0" err="1"/>
              <a:t>Applied</a:t>
            </a:r>
            <a:r>
              <a:rPr lang="cs-CZ" dirty="0"/>
              <a:t> </a:t>
            </a:r>
            <a:r>
              <a:rPr lang="cs-CZ" dirty="0" err="1"/>
              <a:t>Sciences</a:t>
            </a:r>
            <a:r>
              <a:rPr lang="cs-CZ" dirty="0"/>
              <a:t>, 11(9), 4073.</a:t>
            </a:r>
          </a:p>
          <a:p>
            <a:endParaRPr lang="cs-CZ" dirty="0"/>
          </a:p>
          <a:p>
            <a:r>
              <a:rPr lang="cs-CZ" dirty="0"/>
              <a:t>Traverse, A. (1988). </a:t>
            </a:r>
            <a:r>
              <a:rPr lang="cs-CZ" dirty="0" err="1"/>
              <a:t>Paleopalynology</a:t>
            </a:r>
            <a:r>
              <a:rPr lang="cs-CZ" dirty="0"/>
              <a:t>. </a:t>
            </a:r>
            <a:r>
              <a:rPr lang="cs-CZ" dirty="0" err="1"/>
              <a:t>Unwin</a:t>
            </a:r>
            <a:r>
              <a:rPr lang="cs-CZ" dirty="0"/>
              <a:t> </a:t>
            </a:r>
            <a:r>
              <a:rPr lang="cs-CZ" dirty="0" err="1"/>
              <a:t>Hyman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Moore</a:t>
            </a:r>
            <a:r>
              <a:rPr lang="cs-CZ" dirty="0"/>
              <a:t>, P. D., </a:t>
            </a:r>
            <a:r>
              <a:rPr lang="cs-CZ" dirty="0" err="1"/>
              <a:t>Webb</a:t>
            </a:r>
            <a:r>
              <a:rPr lang="cs-CZ" dirty="0"/>
              <a:t>, J. A., &amp; </a:t>
            </a:r>
            <a:r>
              <a:rPr lang="cs-CZ" dirty="0" err="1"/>
              <a:t>Collinson</a:t>
            </a:r>
            <a:r>
              <a:rPr lang="cs-CZ" dirty="0"/>
              <a:t>, M. E. (1991). </a:t>
            </a:r>
            <a:r>
              <a:rPr lang="cs-CZ" dirty="0" err="1"/>
              <a:t>Pollen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(2nd </a:t>
            </a:r>
            <a:r>
              <a:rPr lang="cs-CZ" dirty="0" err="1"/>
              <a:t>ed</a:t>
            </a:r>
            <a:r>
              <a:rPr lang="cs-CZ" dirty="0"/>
              <a:t>.). </a:t>
            </a:r>
            <a:r>
              <a:rPr lang="cs-CZ" dirty="0" err="1"/>
              <a:t>Blackwell</a:t>
            </a:r>
            <a:r>
              <a:rPr lang="cs-CZ" dirty="0"/>
              <a:t>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Publications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417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4D7E7-8905-B32C-9550-FE40C00D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Fyzika a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4B261-D505-6D86-B598-DF8F4261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Fyzika hraje klíčovou roli v archeologii</a:t>
            </a:r>
            <a:r>
              <a:rPr lang="cs-CZ" dirty="0"/>
              <a:t>, zejména při </a:t>
            </a:r>
            <a:r>
              <a:rPr lang="cs-CZ" b="1" dirty="0"/>
              <a:t>datování artefaktů, detekci skrytých struktur a analýze materiálů</a:t>
            </a:r>
            <a:r>
              <a:rPr lang="cs-CZ" dirty="0"/>
              <a:t>. Moderní fyzikální metody umožňují archeologům </a:t>
            </a:r>
            <a:r>
              <a:rPr lang="cs-CZ" b="1" dirty="0"/>
              <a:t>zkoumat objekty bez jejich poškození</a:t>
            </a:r>
            <a:r>
              <a:rPr lang="cs-CZ" dirty="0"/>
              <a:t>, což vede k přesnějším výsledkům a efektivnějším výzkumům.</a:t>
            </a:r>
          </a:p>
        </p:txBody>
      </p:sp>
    </p:spTree>
    <p:extLst>
      <p:ext uri="{BB962C8B-B14F-4D97-AF65-F5344CB8AC3E}">
        <p14:creationId xmlns:p14="http://schemas.microsoft.com/office/powerpoint/2010/main" val="3916187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2FEF9-ED5A-4DB8-2F8E-C870BCB9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fyzika pomáhá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8A34E5-C94B-8900-9FA4-F6993437C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Hlavní přínosy fyziky v archeologii: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Datování archeologických nálezů</a:t>
            </a:r>
            <a:r>
              <a:rPr lang="cs-CZ" dirty="0"/>
              <a:t> – radiokarbonové datování (C14), termoluminiscenční metoda, </a:t>
            </a:r>
            <a:r>
              <a:rPr lang="cs-CZ" dirty="0" err="1"/>
              <a:t>magnetostratigrafie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Neinvazivní průzkum nalezišť</a:t>
            </a:r>
            <a:r>
              <a:rPr lang="cs-CZ" dirty="0"/>
              <a:t> – geofyzikální metody, jako je </a:t>
            </a:r>
            <a:r>
              <a:rPr lang="cs-CZ" dirty="0" err="1"/>
              <a:t>georadar</a:t>
            </a:r>
            <a:r>
              <a:rPr lang="cs-CZ" dirty="0"/>
              <a:t>, magnetometrie a elektrická odporová tomografie.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Analýza složení materiálů</a:t>
            </a:r>
            <a:r>
              <a:rPr lang="cs-CZ" dirty="0"/>
              <a:t> – rentgenová fluorescence (XRF), neutronová aktivace, spektroskopie.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Studium dávného klimatu a prostředí</a:t>
            </a:r>
            <a:r>
              <a:rPr lang="cs-CZ" dirty="0"/>
              <a:t> – analýza izotopů, </a:t>
            </a:r>
            <a:r>
              <a:rPr lang="cs-CZ" dirty="0" err="1"/>
              <a:t>paleomagnetismus</a:t>
            </a:r>
            <a:r>
              <a:rPr lang="cs-CZ" dirty="0"/>
              <a:t>, kosmogenní nuklidy.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Forenzní analýza lidských ostatků</a:t>
            </a:r>
            <a:r>
              <a:rPr lang="cs-CZ" dirty="0"/>
              <a:t> – radiografie a CT skenování mumií a kosterních pozůstatků.</a:t>
            </a:r>
          </a:p>
        </p:txBody>
      </p:sp>
    </p:spTree>
    <p:extLst>
      <p:ext uri="{BB962C8B-B14F-4D97-AF65-F5344CB8AC3E}">
        <p14:creationId xmlns:p14="http://schemas.microsoft.com/office/powerpoint/2010/main" val="26119313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2DAC0-2F0D-9050-5D43-53ACF875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metody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820B8-9FFD-E5ED-979F-4214E5657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Metody datování</a:t>
            </a:r>
          </a:p>
          <a:p>
            <a:r>
              <a:rPr lang="cs-CZ" b="1" dirty="0"/>
              <a:t>Radiokarbonové datování </a:t>
            </a:r>
            <a:r>
              <a:rPr lang="cs-CZ" dirty="0"/>
              <a:t>(C14) – měří poměr uhlíku-14 v organických materiálech, umožňuje určit stáří až do 50 000 let.</a:t>
            </a:r>
          </a:p>
          <a:p>
            <a:r>
              <a:rPr lang="cs-CZ" b="1" dirty="0" err="1"/>
              <a:t>Draslíko</a:t>
            </a:r>
            <a:r>
              <a:rPr lang="cs-CZ" b="1" dirty="0"/>
              <a:t>-argonové</a:t>
            </a:r>
            <a:r>
              <a:rPr lang="cs-CZ" dirty="0"/>
              <a:t> (K-Ar) datování – využívá se k určení stáří sopečných hornin a sedimentů.</a:t>
            </a:r>
          </a:p>
          <a:p>
            <a:r>
              <a:rPr lang="cs-CZ" b="1" dirty="0"/>
              <a:t>Termoluminiscenční datování </a:t>
            </a:r>
            <a:r>
              <a:rPr lang="cs-CZ" dirty="0"/>
              <a:t>(TL) – stanovuje dobu posledního vystavení keramiky nebo cihel vysokým teplotám.</a:t>
            </a:r>
          </a:p>
          <a:p>
            <a:r>
              <a:rPr lang="cs-CZ" b="1" dirty="0"/>
              <a:t>Opticky stimulovaná luminiscence </a:t>
            </a:r>
            <a:r>
              <a:rPr lang="cs-CZ" dirty="0"/>
              <a:t>(OSL) – určuje dobu posledního vystavení sedimentů slunečnímu světlu.</a:t>
            </a:r>
          </a:p>
          <a:p>
            <a:r>
              <a:rPr lang="cs-CZ" b="1" dirty="0" err="1"/>
              <a:t>Magnetostratigrafie</a:t>
            </a:r>
            <a:r>
              <a:rPr lang="cs-CZ" b="1" dirty="0"/>
              <a:t> </a:t>
            </a:r>
            <a:r>
              <a:rPr lang="cs-CZ" dirty="0"/>
              <a:t>– analyzuje změny magnetického pole Země uložené v horninách pro relativní datování.</a:t>
            </a:r>
          </a:p>
        </p:txBody>
      </p:sp>
    </p:spTree>
    <p:extLst>
      <p:ext uri="{BB962C8B-B14F-4D97-AF65-F5344CB8AC3E}">
        <p14:creationId xmlns:p14="http://schemas.microsoft.com/office/powerpoint/2010/main" val="2425602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2400E-1F2B-D566-164F-5E28FFED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Neinvazivní metody průzkumu nalezišť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FF306A-84B8-4326-CB32-F1A7C052D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err="1"/>
              <a:t>Georadar</a:t>
            </a:r>
            <a:r>
              <a:rPr lang="cs-CZ" dirty="0"/>
              <a:t> (GPR – </a:t>
            </a:r>
            <a:r>
              <a:rPr lang="cs-CZ" dirty="0" err="1"/>
              <a:t>Ground</a:t>
            </a:r>
            <a:r>
              <a:rPr lang="cs-CZ" dirty="0"/>
              <a:t> </a:t>
            </a:r>
            <a:r>
              <a:rPr lang="cs-CZ" dirty="0" err="1"/>
              <a:t>Penetrating</a:t>
            </a:r>
            <a:r>
              <a:rPr lang="cs-CZ" dirty="0"/>
              <a:t> Radar) – odhaluje skryté struktury pod zemí (hroby, ruiny, tunely).</a:t>
            </a:r>
          </a:p>
          <a:p>
            <a:r>
              <a:rPr lang="cs-CZ" b="1" dirty="0"/>
              <a:t>Magnetometrie</a:t>
            </a:r>
            <a:r>
              <a:rPr lang="cs-CZ" dirty="0"/>
              <a:t> – detekuje magnetické anomálie v půdě, odhaluje pece, hradby a základy staveb.</a:t>
            </a:r>
          </a:p>
          <a:p>
            <a:r>
              <a:rPr lang="cs-CZ" b="1" dirty="0"/>
              <a:t>Elektrická odporová tomografie </a:t>
            </a:r>
            <a:r>
              <a:rPr lang="cs-CZ" dirty="0"/>
              <a:t>(ERT) – měří vodivost půdy a identifikuje archeologické objekty pod povrchem.</a:t>
            </a:r>
          </a:p>
          <a:p>
            <a:r>
              <a:rPr lang="cs-CZ" b="1" dirty="0"/>
              <a:t>Gravimetrie</a:t>
            </a:r>
            <a:r>
              <a:rPr lang="cs-CZ" dirty="0"/>
              <a:t> – detekuje hustotní rozdíly v podzemí, což pomáhá odhalit dutiny, jeskyně nebo skryté komory.</a:t>
            </a:r>
          </a:p>
        </p:txBody>
      </p:sp>
    </p:spTree>
    <p:extLst>
      <p:ext uri="{BB962C8B-B14F-4D97-AF65-F5344CB8AC3E}">
        <p14:creationId xmlns:p14="http://schemas.microsoft.com/office/powerpoint/2010/main" val="6887508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03CE4-921D-12E9-87D0-57DDACC7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materiálů a objektů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7B679-0914-1423-80CD-C370127F3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Rentgenová fluorescenční spektroskopie </a:t>
            </a:r>
            <a:r>
              <a:rPr lang="cs-CZ" dirty="0"/>
              <a:t>(XRF) – umožňuje určit složení kovových předmětů, keramiky nebo pigmentů.</a:t>
            </a:r>
          </a:p>
          <a:p>
            <a:r>
              <a:rPr lang="cs-CZ" b="1" dirty="0"/>
              <a:t>Neutronová aktivační analýza </a:t>
            </a:r>
            <a:r>
              <a:rPr lang="cs-CZ" dirty="0"/>
              <a:t>(NAA) – používá se k určení původu artefaktů na základě chemických prvků.</a:t>
            </a:r>
          </a:p>
          <a:p>
            <a:r>
              <a:rPr lang="cs-CZ" b="1" dirty="0" err="1"/>
              <a:t>Ramanova</a:t>
            </a:r>
            <a:r>
              <a:rPr lang="cs-CZ" b="1" dirty="0"/>
              <a:t> spektroskopie </a:t>
            </a:r>
            <a:r>
              <a:rPr lang="cs-CZ" dirty="0"/>
              <a:t>– analyzuje chemické složení pigmentů, skla a organických materiálů.</a:t>
            </a:r>
          </a:p>
          <a:p>
            <a:r>
              <a:rPr lang="cs-CZ" b="1" dirty="0"/>
              <a:t>Mikro-CT a rentgenová tomografie </a:t>
            </a:r>
            <a:r>
              <a:rPr lang="cs-CZ" dirty="0"/>
              <a:t>– umožňuje analyzovat vnitřní strukturu artefaktů a mumií bez jejich poškození.</a:t>
            </a:r>
          </a:p>
        </p:txBody>
      </p:sp>
    </p:spTree>
    <p:extLst>
      <p:ext uri="{BB962C8B-B14F-4D97-AF65-F5344CB8AC3E}">
        <p14:creationId xmlns:p14="http://schemas.microsoft.com/office/powerpoint/2010/main" val="260192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9" y="1741337"/>
            <a:ext cx="5054352" cy="2387918"/>
          </a:xfrm>
        </p:spPr>
        <p:txBody>
          <a:bodyPr anchor="b">
            <a:normAutofit/>
          </a:bodyPr>
          <a:lstStyle/>
          <a:p>
            <a:r>
              <a:rPr lang="cs-CZ" sz="4500">
                <a:solidFill>
                  <a:schemeClr val="tx2"/>
                </a:solidFill>
              </a:rPr>
              <a:t>Význam spolupráce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>
                <a:solidFill>
                  <a:schemeClr val="tx2"/>
                </a:solidFill>
              </a:rPr>
              <a:t>Bez dalších vědních oborů by archeologie nemohla přesně datovat nálezy a analyzovat kontext.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C8A2C-4516-5E37-C639-01D73EBB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E9A92-9450-58ED-D807-EB42797C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b="1" dirty="0"/>
              <a:t>Objev skrytých staveb v Stonehenge pomocí </a:t>
            </a:r>
            <a:r>
              <a:rPr lang="cs-CZ" b="1" dirty="0" err="1"/>
              <a:t>georadaru</a:t>
            </a:r>
            <a:endParaRPr lang="cs-CZ" b="1" dirty="0"/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Stonehenge, Anglie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Studie 2014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</a:t>
            </a:r>
            <a:r>
              <a:rPr lang="cs-CZ" dirty="0" err="1"/>
              <a:t>Georadar</a:t>
            </a:r>
            <a:r>
              <a:rPr lang="cs-CZ" dirty="0"/>
              <a:t> (GPR)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Objeveny </a:t>
            </a:r>
            <a:r>
              <a:rPr lang="cs-CZ" b="1" dirty="0"/>
              <a:t>dosud neznámé kamenné struktury</a:t>
            </a:r>
            <a:r>
              <a:rPr lang="cs-CZ" dirty="0"/>
              <a:t> pod zemí, což naznačuje větší komplexní systém než dosud známo.</a:t>
            </a:r>
          </a:p>
          <a:p>
            <a:pPr>
              <a:buNone/>
            </a:pPr>
            <a:r>
              <a:rPr lang="cs-CZ" b="1" dirty="0"/>
              <a:t>Magnetometrie odhalila neolitické sídliště ve střední Evropě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Německo, Česko, Slovensko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Neolit (~5500 př. n. l.)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Magnetometrie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Pomocí magnetických anomálií byla objevena </a:t>
            </a:r>
            <a:r>
              <a:rPr lang="cs-CZ" b="1" dirty="0"/>
              <a:t>kruhová opevnění</a:t>
            </a:r>
            <a:r>
              <a:rPr lang="cs-CZ" dirty="0"/>
              <a:t> a dřevěné konstrukce, které nejsou viditelné na povrchu.</a:t>
            </a:r>
          </a:p>
          <a:p>
            <a:pPr>
              <a:buNone/>
            </a:pPr>
            <a:r>
              <a:rPr lang="cs-CZ" b="1" dirty="0"/>
              <a:t>Gravimetrická metoda pomohla objevit skrytou komoru v pyramidě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Velká pyramida v Gíze, Egypt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2017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Měření kosmického záření (</a:t>
            </a:r>
            <a:r>
              <a:rPr lang="cs-CZ" dirty="0" err="1"/>
              <a:t>mionová</a:t>
            </a:r>
            <a:r>
              <a:rPr lang="cs-CZ" dirty="0"/>
              <a:t> tomografie)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Detekována </a:t>
            </a:r>
            <a:r>
              <a:rPr lang="cs-CZ" b="1" dirty="0"/>
              <a:t>skrytá dutina (30 m dlouhá)</a:t>
            </a:r>
            <a:r>
              <a:rPr lang="cs-CZ" dirty="0"/>
              <a:t>, která by mohla být dosud neznámou komorou.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578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35CB0-B73B-4BB0-FF14-1150DE3D0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536"/>
            <a:ext cx="8229600" cy="593762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b="1" dirty="0"/>
              <a:t>Termoluminiscenční datování keramiky v Číně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Neolitická naleziště v Číně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5000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Termoluminiscenční datování (TL)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Pomocí </a:t>
            </a:r>
            <a:r>
              <a:rPr lang="cs-CZ" dirty="0" err="1"/>
              <a:t>luminescence</a:t>
            </a:r>
            <a:r>
              <a:rPr lang="cs-CZ" dirty="0"/>
              <a:t> byla určena </a:t>
            </a:r>
            <a:r>
              <a:rPr lang="cs-CZ" b="1" dirty="0"/>
              <a:t>doba posledního vypálení keramiky</a:t>
            </a:r>
            <a:r>
              <a:rPr lang="cs-CZ" dirty="0"/>
              <a:t>, což umožnilo přesné datování naleziště.</a:t>
            </a:r>
          </a:p>
          <a:p>
            <a:pPr>
              <a:buNone/>
            </a:pPr>
            <a:r>
              <a:rPr lang="cs-CZ" b="1" dirty="0"/>
              <a:t>Analýza obsahu amfor z vraku u pobřeží Řecka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</a:t>
            </a:r>
            <a:r>
              <a:rPr lang="cs-CZ" dirty="0" err="1"/>
              <a:t>Antikythera</a:t>
            </a:r>
            <a:r>
              <a:rPr lang="cs-CZ" dirty="0"/>
              <a:t>, Řecko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100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</a:t>
            </a:r>
            <a:r>
              <a:rPr lang="cs-CZ" dirty="0" err="1"/>
              <a:t>Ramanova</a:t>
            </a:r>
            <a:r>
              <a:rPr lang="cs-CZ" dirty="0"/>
              <a:t> spektroskopie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Potvrdilo se, že amfory obsahovaly </a:t>
            </a:r>
            <a:r>
              <a:rPr lang="cs-CZ" b="1" dirty="0"/>
              <a:t>starověké víno a olivový olej</a:t>
            </a:r>
            <a:r>
              <a:rPr lang="cs-CZ" dirty="0"/>
              <a:t>, což pomohlo rekonstruovat obchodní trasy.</a:t>
            </a:r>
          </a:p>
          <a:p>
            <a:pPr>
              <a:buNone/>
            </a:pPr>
            <a:r>
              <a:rPr lang="cs-CZ" b="1" dirty="0"/>
              <a:t>Elektrická odporová tomografie v Pompejích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Pompeje, Itálie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79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Elektrická odporová tomografie (ERT)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Byly nalezeny </a:t>
            </a:r>
            <a:r>
              <a:rPr lang="cs-CZ" b="1" dirty="0"/>
              <a:t>podzemní chodby</a:t>
            </a:r>
            <a:r>
              <a:rPr lang="cs-CZ" dirty="0"/>
              <a:t> a zásobníky na vodu, které dříve unikaly archeologům.</a:t>
            </a:r>
          </a:p>
          <a:p>
            <a:pPr>
              <a:buNone/>
            </a:pPr>
            <a:r>
              <a:rPr lang="cs-CZ" b="1" dirty="0"/>
              <a:t>Identifikace římských mincí pomocí neutronové aktivace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Římská říše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1.–3. století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Neutronová aktivační analýza (NAA)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Pomohla určit </a:t>
            </a:r>
            <a:r>
              <a:rPr lang="cs-CZ" b="1" dirty="0"/>
              <a:t>původ stříbra</a:t>
            </a:r>
            <a:r>
              <a:rPr lang="cs-CZ" dirty="0"/>
              <a:t> v mincích a obchodní vazby římské ekonomiky.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7536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AC683-D168-445F-2CE8-4930C5B0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C80584-C90F-E2EF-358D-E8D50DE85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Fyzika je zásadní součástí archeologie</a:t>
            </a:r>
            <a:r>
              <a:rPr lang="cs-CZ" dirty="0"/>
              <a:t>, protože umožňuje </a:t>
            </a:r>
            <a:r>
              <a:rPr lang="cs-CZ" b="1" dirty="0"/>
              <a:t>datování nálezů, detekci skrytých struktur a analýzu složení artefaktů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dirty="0"/>
              <a:t>Díky </a:t>
            </a:r>
            <a:r>
              <a:rPr lang="cs-CZ" b="1" dirty="0"/>
              <a:t>moderním metodám</a:t>
            </a:r>
            <a:r>
              <a:rPr lang="cs-CZ" dirty="0"/>
              <a:t>, jako jsou </a:t>
            </a:r>
            <a:r>
              <a:rPr lang="cs-CZ" b="1" dirty="0"/>
              <a:t>radiokarbonové datování, </a:t>
            </a:r>
            <a:r>
              <a:rPr lang="cs-CZ" b="1" dirty="0" err="1"/>
              <a:t>georadar</a:t>
            </a:r>
            <a:r>
              <a:rPr lang="cs-CZ" b="1" dirty="0"/>
              <a:t>, izotopová analýza a rentgenová tomografie</a:t>
            </a:r>
            <a:r>
              <a:rPr lang="cs-CZ" dirty="0"/>
              <a:t>, dokážeme </a:t>
            </a:r>
            <a:r>
              <a:rPr lang="cs-CZ" b="1" dirty="0"/>
              <a:t>lépe pochopit minulost bez nutnosti destruktivních vykopávek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764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E4F15-7D9A-FDE7-4185-6EB727198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088C7F-EFBB-59CE-C6B4-E8D16040B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400" dirty="0"/>
              <a:t>KÖNIGSMARK, Tomáš. Rentgenová fluorescenční analýza a její využití v archeologii. Bakalářská práce. Plzeň: Západočeská univerzita v Plzni, 2012. Dostupné z:</a:t>
            </a:r>
          </a:p>
          <a:p>
            <a:r>
              <a:rPr lang="cs-CZ" sz="1400" dirty="0" err="1"/>
              <a:t>Otik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JINDERLE, David a PEŠOUTOVÁ, Klára. Aktuální možnosti využití GNSS a dronů v archeologických lokalitách. In: Počítačová podpora v archeologii 21 / 2022. Sborník abstraktů. Praha: Archeologický ústav AV ČR, 2022, s. 22–23. Dostupné z:</a:t>
            </a:r>
          </a:p>
          <a:p>
            <a:r>
              <a:rPr lang="cs-CZ" sz="1400" dirty="0"/>
              <a:t>https://amcr-info.aiscr.cz</a:t>
            </a:r>
          </a:p>
          <a:p>
            <a:endParaRPr lang="cs-CZ" sz="1400" dirty="0"/>
          </a:p>
          <a:p>
            <a:r>
              <a:rPr lang="cs-CZ" sz="1400" dirty="0"/>
              <a:t>HELLIO, G., GILLET, N., BOULIGAND, C. a JAULT, D. </a:t>
            </a:r>
            <a:r>
              <a:rPr lang="cs-CZ" sz="1400" dirty="0" err="1"/>
              <a:t>Stochastic</a:t>
            </a:r>
            <a:r>
              <a:rPr lang="cs-CZ" sz="1400" dirty="0"/>
              <a:t> modelling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regional</a:t>
            </a:r>
            <a:r>
              <a:rPr lang="cs-CZ" sz="1400" dirty="0"/>
              <a:t> </a:t>
            </a:r>
            <a:r>
              <a:rPr lang="cs-CZ" sz="1400" dirty="0" err="1"/>
              <a:t>archaeomagnetic</a:t>
            </a:r>
            <a:r>
              <a:rPr lang="cs-CZ" sz="1400" dirty="0"/>
              <a:t> </a:t>
            </a:r>
            <a:r>
              <a:rPr lang="cs-CZ" sz="1400" dirty="0" err="1"/>
              <a:t>series</a:t>
            </a:r>
            <a:r>
              <a:rPr lang="cs-CZ" sz="1400" dirty="0"/>
              <a:t>. </a:t>
            </a:r>
            <a:r>
              <a:rPr lang="cs-CZ" sz="1400" dirty="0" err="1"/>
              <a:t>Geophysical</a:t>
            </a:r>
            <a:r>
              <a:rPr lang="cs-CZ" sz="1400" dirty="0"/>
              <a:t> </a:t>
            </a:r>
            <a:r>
              <a:rPr lang="cs-CZ" sz="1400" dirty="0" err="1"/>
              <a:t>Journal</a:t>
            </a:r>
            <a:r>
              <a:rPr lang="cs-CZ" sz="1400" dirty="0"/>
              <a:t> International. 2015, roč. 201, č. 2, s. 931–943. DOI: 10.1093/</a:t>
            </a:r>
            <a:r>
              <a:rPr lang="cs-CZ" sz="1400" dirty="0" err="1"/>
              <a:t>gji</a:t>
            </a:r>
            <a:r>
              <a:rPr lang="cs-CZ" sz="1400" dirty="0"/>
              <a:t>/ggv057. Dostupné z:</a:t>
            </a:r>
          </a:p>
          <a:p>
            <a:r>
              <a:rPr lang="cs-CZ" sz="1400" dirty="0" err="1"/>
              <a:t>arXiv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GIAMMANCO, Andrea et al. </a:t>
            </a:r>
            <a:r>
              <a:rPr lang="cs-CZ" sz="1400" dirty="0" err="1"/>
              <a:t>Cosmic</a:t>
            </a:r>
            <a:r>
              <a:rPr lang="cs-CZ" sz="1400" dirty="0"/>
              <a:t> </a:t>
            </a:r>
            <a:r>
              <a:rPr lang="cs-CZ" sz="1400" dirty="0" err="1"/>
              <a:t>rays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imaging</a:t>
            </a:r>
            <a:r>
              <a:rPr lang="cs-CZ" sz="1400" dirty="0"/>
              <a:t> </a:t>
            </a:r>
            <a:r>
              <a:rPr lang="cs-CZ" sz="1400" dirty="0" err="1"/>
              <a:t>cultural</a:t>
            </a:r>
            <a:r>
              <a:rPr lang="cs-CZ" sz="1400" dirty="0"/>
              <a:t> </a:t>
            </a:r>
            <a:r>
              <a:rPr lang="cs-CZ" sz="1400" dirty="0" err="1"/>
              <a:t>heritage</a:t>
            </a:r>
            <a:r>
              <a:rPr lang="cs-CZ" sz="1400" dirty="0"/>
              <a:t> </a:t>
            </a:r>
            <a:r>
              <a:rPr lang="cs-CZ" sz="1400" dirty="0" err="1"/>
              <a:t>objects</a:t>
            </a:r>
            <a:r>
              <a:rPr lang="cs-CZ" sz="1400" dirty="0"/>
              <a:t>. </a:t>
            </a:r>
            <a:r>
              <a:rPr lang="cs-CZ" sz="1400" dirty="0" err="1"/>
              <a:t>arXiv</a:t>
            </a:r>
            <a:r>
              <a:rPr lang="cs-CZ" sz="1400" dirty="0"/>
              <a:t> preprint. 2024. arXiv:2405.10417. Dostupné z:</a:t>
            </a:r>
          </a:p>
          <a:p>
            <a:r>
              <a:rPr lang="cs-CZ" sz="1400" dirty="0" err="1"/>
              <a:t>arXiv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AVGITAS, </a:t>
            </a:r>
            <a:r>
              <a:rPr lang="cs-CZ" sz="1400" dirty="0" err="1"/>
              <a:t>Theodoros</a:t>
            </a:r>
            <a:r>
              <a:rPr lang="cs-CZ" sz="1400" dirty="0"/>
              <a:t> et al. </a:t>
            </a:r>
            <a:r>
              <a:rPr lang="cs-CZ" sz="1400" dirty="0" err="1"/>
              <a:t>Muography</a:t>
            </a:r>
            <a:r>
              <a:rPr lang="cs-CZ" sz="1400" dirty="0"/>
              <a:t> </a:t>
            </a:r>
            <a:r>
              <a:rPr lang="cs-CZ" sz="1400" dirty="0" err="1"/>
              <a:t>applied</a:t>
            </a:r>
            <a:r>
              <a:rPr lang="cs-CZ" sz="1400" dirty="0"/>
              <a:t> to </a:t>
            </a:r>
            <a:r>
              <a:rPr lang="cs-CZ" sz="1400" dirty="0" err="1"/>
              <a:t>archaeology</a:t>
            </a:r>
            <a:r>
              <a:rPr lang="cs-CZ" sz="1400" dirty="0"/>
              <a:t>. </a:t>
            </a:r>
            <a:r>
              <a:rPr lang="cs-CZ" sz="1400" dirty="0" err="1"/>
              <a:t>arXiv</a:t>
            </a:r>
            <a:r>
              <a:rPr lang="cs-CZ" sz="1400" dirty="0"/>
              <a:t> preprint. 2022. arXiv:2203.00946. Dostupné z:</a:t>
            </a:r>
          </a:p>
          <a:p>
            <a:r>
              <a:rPr lang="cs-CZ" sz="1400" dirty="0" err="1"/>
              <a:t>arXiv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270710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E7E55-11C0-0838-165A-6EDCC125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Biologie a genetika v archeologii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AD1D2-1976-7298-D373-7992164E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Biologie a genetika jsou v archeologii klíčové pro </a:t>
            </a:r>
            <a:r>
              <a:rPr lang="cs-CZ" b="1" dirty="0"/>
              <a:t>studium lidských ostatků, analýzu DNA, rekonstrukci stravy a pochopení vztahu mezi populacemi</a:t>
            </a:r>
            <a:r>
              <a:rPr lang="cs-CZ" dirty="0"/>
              <a:t>. Tyto metody pomáhají </a:t>
            </a:r>
            <a:r>
              <a:rPr lang="cs-CZ" b="1" dirty="0"/>
              <a:t>odhalit původ dávných civilizací, migrační trasy, genetická onemocnění i evoluční změny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8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0B2D1-DCA0-18B1-4659-E107E413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 biologie a genetika pomáhají archeologii?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BD450D-1FF7-81D1-2706-8FB579386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Hlavní přínosy: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Studium lidských kosterních pozůstatků</a:t>
            </a:r>
            <a:r>
              <a:rPr lang="cs-CZ" dirty="0"/>
              <a:t> – analýza pohlaví, věku, zdraví a výživy.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DNA analýza pravěkých populací</a:t>
            </a:r>
            <a:r>
              <a:rPr lang="cs-CZ" dirty="0"/>
              <a:t> – odhaluje příbuzenské vztahy, migrace a evoluční změny.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Studium starověkých nemocí</a:t>
            </a:r>
            <a:r>
              <a:rPr lang="cs-CZ" dirty="0"/>
              <a:t> – zjišťuje výskyt infekčních chorob (mor, tuberkulóza).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Rekonstrukce stravy a zemědělství</a:t>
            </a:r>
            <a:r>
              <a:rPr lang="cs-CZ" dirty="0"/>
              <a:t> – izotopová analýza, pylová analýza, proteinová analýza (</a:t>
            </a:r>
            <a:r>
              <a:rPr lang="cs-CZ" dirty="0" err="1"/>
              <a:t>ZooMS</a:t>
            </a:r>
            <a:r>
              <a:rPr lang="cs-CZ" dirty="0"/>
              <a:t>).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Domestikace zvířat a rostlin</a:t>
            </a:r>
            <a:r>
              <a:rPr lang="cs-CZ" dirty="0"/>
              <a:t> – genetická analýza DNA zvířecích kostí a rostlinných semen.</a:t>
            </a:r>
          </a:p>
        </p:txBody>
      </p:sp>
    </p:spTree>
    <p:extLst>
      <p:ext uri="{BB962C8B-B14F-4D97-AF65-F5344CB8AC3E}">
        <p14:creationId xmlns:p14="http://schemas.microsoft.com/office/powerpoint/2010/main" val="2720342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33D30-A38B-50DD-DFA5-020E2993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DNA analýza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DBA0D-49E3-65D6-E785-4EF9593B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Mitochondriální DNA (</a:t>
            </a:r>
            <a:r>
              <a:rPr lang="cs-CZ" dirty="0" err="1"/>
              <a:t>mtDNA</a:t>
            </a:r>
            <a:r>
              <a:rPr lang="cs-CZ" dirty="0"/>
              <a:t>) – zkoumá mateřskou linii a migrace populací.</a:t>
            </a:r>
          </a:p>
          <a:p>
            <a:r>
              <a:rPr lang="cs-CZ" dirty="0"/>
              <a:t>Jaderná DNA (</a:t>
            </a:r>
            <a:r>
              <a:rPr lang="cs-CZ" dirty="0" err="1"/>
              <a:t>aDNA</a:t>
            </a:r>
            <a:r>
              <a:rPr lang="cs-CZ" dirty="0"/>
              <a:t>) – umožňuje určit genetické příbuzenské vztahy.</a:t>
            </a:r>
          </a:p>
          <a:p>
            <a:r>
              <a:rPr lang="cs-CZ" dirty="0"/>
              <a:t>Y-chromozomální DNA – sleduje mužskou linii a populační historii.</a:t>
            </a:r>
          </a:p>
          <a:p>
            <a:r>
              <a:rPr lang="cs-CZ" dirty="0" err="1"/>
              <a:t>Metagenomická</a:t>
            </a:r>
            <a:r>
              <a:rPr lang="cs-CZ" dirty="0"/>
              <a:t> analýza – detekuje mikroorganismy v archeologických vzorcích (např. DNA starověkých patogenů).</a:t>
            </a:r>
          </a:p>
        </p:txBody>
      </p:sp>
    </p:spTree>
    <p:extLst>
      <p:ext uri="{BB962C8B-B14F-4D97-AF65-F5344CB8AC3E}">
        <p14:creationId xmlns:p14="http://schemas.microsoft.com/office/powerpoint/2010/main" val="1720660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0EC53-6250-0B8F-9852-8475A598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Izotopová analýza stravy a migrací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60FE89-24FA-62EB-B642-A67591DB8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Stroncium (</a:t>
            </a:r>
            <a:r>
              <a:rPr lang="cs-CZ" dirty="0" err="1"/>
              <a:t>Sr</a:t>
            </a:r>
            <a:r>
              <a:rPr lang="cs-CZ" dirty="0"/>
              <a:t>) a kyslík (O) – určují geografický původ jedince.</a:t>
            </a:r>
          </a:p>
          <a:p>
            <a:r>
              <a:rPr lang="cs-CZ" dirty="0"/>
              <a:t>Uhlík (C) a dusík (N) – analyzují stravu (podíl masa, mořských plodů, rostlinné stravy).</a:t>
            </a:r>
          </a:p>
          <a:p>
            <a:r>
              <a:rPr lang="cs-CZ" dirty="0"/>
              <a:t>Síra (S) – pomáhá určit pobyt v pobřežních oblastech.</a:t>
            </a:r>
          </a:p>
        </p:txBody>
      </p:sp>
    </p:spTree>
    <p:extLst>
      <p:ext uri="{BB962C8B-B14F-4D97-AF65-F5344CB8AC3E}">
        <p14:creationId xmlns:p14="http://schemas.microsoft.com/office/powerpoint/2010/main" val="22706207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96F60-87D0-159B-D4D9-0AFA6CC9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Paleoproteomika</a:t>
            </a:r>
            <a:r>
              <a:rPr lang="cs-CZ" dirty="0"/>
              <a:t> – analýza proteinů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D61E0F-FFAE-9A0A-4418-C64DCA9F8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/>
              <a:t>Studium zachovaných proteinů ve zbytcích kostí, zubů nebo jiných organických materiálů umožňuje identifikaci druhů i specifických znaků metabolismu.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Zooarchaeology</a:t>
            </a:r>
            <a:r>
              <a:rPr lang="cs-CZ" b="1" dirty="0"/>
              <a:t> by </a:t>
            </a:r>
            <a:r>
              <a:rPr lang="cs-CZ" b="1" dirty="0" err="1"/>
              <a:t>Mass</a:t>
            </a:r>
            <a:r>
              <a:rPr lang="cs-CZ" b="1" dirty="0"/>
              <a:t> </a:t>
            </a:r>
            <a:r>
              <a:rPr lang="cs-CZ" b="1" dirty="0" err="1"/>
              <a:t>Spectrometry</a:t>
            </a:r>
            <a:r>
              <a:rPr lang="cs-CZ" b="1" dirty="0"/>
              <a:t> (</a:t>
            </a:r>
            <a:r>
              <a:rPr lang="cs-CZ" b="1" dirty="0" err="1"/>
              <a:t>ZooMS</a:t>
            </a:r>
            <a:r>
              <a:rPr lang="cs-CZ" b="1" dirty="0"/>
              <a:t>)</a:t>
            </a:r>
            <a:r>
              <a:rPr lang="cs-CZ" dirty="0"/>
              <a:t> – pomáhá určit druhové složení fragmentárních kostních pozůstatků.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Kolagenová analýza</a:t>
            </a:r>
            <a:r>
              <a:rPr lang="cs-CZ" dirty="0"/>
              <a:t> – určuje, zda se jedná o lidské nebo zvířecí pozůstatky a jakou stravu jedinec konzumoval.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7840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AD5FF-E926-C49F-9BFC-82167CDB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 </a:t>
            </a:r>
            <a:r>
              <a:rPr lang="cs-CZ" dirty="0" err="1"/>
              <a:t>mikrobiomu</a:t>
            </a:r>
            <a:r>
              <a:rPr lang="cs-CZ" dirty="0"/>
              <a:t> a patogenů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9AB23-95DD-31D7-9C71-F2B111681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Analýza DNA a proteinů z archeologických vzorků umožňuje identifikovat přítomnost mikroorganismů a nemocí v minulosti.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Analýza zubního kamene</a:t>
            </a:r>
            <a:r>
              <a:rPr lang="cs-CZ" dirty="0"/>
              <a:t> – zachovává stopy potravy, bakterií a virů, které jedinec konzumoval nebo s nimi přišel do kontaktu.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Studium DNA patogenů</a:t>
            </a:r>
            <a:r>
              <a:rPr lang="cs-CZ" dirty="0"/>
              <a:t> – pomohlo rekonstruovat genetickou historii nemocí jako mor (</a:t>
            </a:r>
            <a:r>
              <a:rPr lang="cs-CZ" i="1" dirty="0" err="1"/>
              <a:t>Yersinia</a:t>
            </a:r>
            <a:r>
              <a:rPr lang="cs-CZ" i="1" dirty="0"/>
              <a:t> </a:t>
            </a:r>
            <a:r>
              <a:rPr lang="cs-CZ" i="1" dirty="0" err="1"/>
              <a:t>pestis</a:t>
            </a:r>
            <a:r>
              <a:rPr lang="cs-CZ" dirty="0"/>
              <a:t>), syfilis či tuberkulózy.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217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st na zkumavkách">
            <a:extLst>
              <a:ext uri="{FF2B5EF4-FFF2-40B4-BE49-F238E27FC236}">
                <a16:creationId xmlns:a16="http://schemas.microsoft.com/office/drawing/2014/main" id="{F6B356E5-4A09-89A1-ED81-C432B871A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13" r="-1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0FCE17-A6C8-4866-A387-90540F1B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Přírodní vědy</a:t>
            </a:r>
          </a:p>
        </p:txBody>
      </p:sp>
    </p:spTree>
    <p:extLst>
      <p:ext uri="{BB962C8B-B14F-4D97-AF65-F5344CB8AC3E}">
        <p14:creationId xmlns:p14="http://schemas.microsoft.com/office/powerpoint/2010/main" val="1876431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5BB20-FE99-A74A-CAE9-CD20CC78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7EE2E0-4E4E-AD87-F4A3-8439DC996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/>
              <a:t>DNA analýza neandertálců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Španělsko, Německo, Sibiř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~40 000 let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Analýza genomu prokázala, že </a:t>
            </a:r>
            <a:r>
              <a:rPr lang="cs-CZ" b="1" dirty="0"/>
              <a:t>moderní lidé mají 1–3 % neandertálské DNA</a:t>
            </a:r>
            <a:r>
              <a:rPr lang="cs-CZ" dirty="0"/>
              <a:t>, což znamená, že mezi nimi docházelo k mezidruhovému křížení.</a:t>
            </a:r>
          </a:p>
          <a:p>
            <a:pPr>
              <a:buNone/>
            </a:pPr>
            <a:r>
              <a:rPr lang="cs-CZ" b="1" dirty="0"/>
              <a:t>Studium DNA </a:t>
            </a:r>
            <a:r>
              <a:rPr lang="cs-CZ" b="1" dirty="0" err="1"/>
              <a:t>Ötziho</a:t>
            </a:r>
            <a:r>
              <a:rPr lang="cs-CZ" b="1" dirty="0"/>
              <a:t> – ledového muže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Alpy, Itálie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~3300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br>
              <a:rPr lang="cs-CZ" dirty="0"/>
            </a:br>
            <a:r>
              <a:rPr lang="cs-CZ" dirty="0"/>
              <a:t>✅ Analýza DNA prokázala, že </a:t>
            </a:r>
            <a:r>
              <a:rPr lang="cs-CZ" b="1" dirty="0" err="1"/>
              <a:t>Ötzi</a:t>
            </a:r>
            <a:r>
              <a:rPr lang="cs-CZ" b="1" dirty="0"/>
              <a:t> trpěl boreliózou a laktózovou intolerancí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Měl genetické příbuzné ve </a:t>
            </a:r>
            <a:r>
              <a:rPr lang="cs-CZ" b="1" dirty="0"/>
              <a:t>středomořských populacích</a:t>
            </a:r>
            <a:r>
              <a:rPr lang="cs-CZ" dirty="0"/>
              <a:t>, což naznačuje migrační spojení.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018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0BAFA-9BD0-AB00-729E-69E040C0D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402"/>
            <a:ext cx="8229600" cy="598476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b="1" dirty="0"/>
              <a:t>Strava Vikingů – izotopová analýza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Norsko, Británie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9.–11. století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Analýza stroncia a dusíku v kostech ukázala, že </a:t>
            </a:r>
            <a:r>
              <a:rPr lang="cs-CZ" b="1" dirty="0"/>
              <a:t>Vikingové konzumovali mořské ryby ve větším množství, než se dříve myslelo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dirty="0"/>
              <a:t>Rekonstrukce morové epidemie ve středověké Evropě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Londýn, Anglie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1347–1351 (Černá smrt)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Analýza DNA z hrobů prokázala přítomnost bakterie </a:t>
            </a:r>
            <a:r>
              <a:rPr lang="cs-CZ" i="1" dirty="0" err="1"/>
              <a:t>Yersinia</a:t>
            </a:r>
            <a:r>
              <a:rPr lang="cs-CZ" i="1" dirty="0"/>
              <a:t> </a:t>
            </a:r>
            <a:r>
              <a:rPr lang="cs-CZ" i="1" dirty="0" err="1"/>
              <a:t>pestis</a:t>
            </a:r>
            <a:r>
              <a:rPr lang="cs-CZ" dirty="0"/>
              <a:t>, která způsobila morovou pandemii.</a:t>
            </a:r>
          </a:p>
          <a:p>
            <a:pPr>
              <a:buNone/>
            </a:pPr>
            <a:r>
              <a:rPr lang="cs-CZ" b="1" dirty="0"/>
              <a:t>Identifikace příbuznosti mezi keltskými kmeny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Česká republika, Francie, Británie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500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Genetické analýzy ukázaly </a:t>
            </a:r>
            <a:r>
              <a:rPr lang="cs-CZ" b="1" dirty="0"/>
              <a:t>silné genetické propojení mezi keltskými populacemi v Čechách, Irsku a Francii</a:t>
            </a:r>
            <a:r>
              <a:rPr lang="cs-CZ" dirty="0"/>
              <a:t>, což odpovídá archeologickým nálezům.</a:t>
            </a:r>
          </a:p>
          <a:p>
            <a:pPr>
              <a:buNone/>
            </a:pPr>
            <a:r>
              <a:rPr lang="cs-CZ" b="1" dirty="0"/>
              <a:t>Genetická domestikace psa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Sibiř, Evropa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15 000–40 000 let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DNA analýza ukázala, že </a:t>
            </a:r>
            <a:r>
              <a:rPr lang="cs-CZ" b="1" dirty="0"/>
              <a:t>psi byli domestikováni z vlků ve dvou nezávislých liniích</a:t>
            </a:r>
            <a:r>
              <a:rPr lang="cs-CZ" dirty="0"/>
              <a:t> (Evropa a Asie).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9831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A4B58-8B0C-7F1B-E6BF-27220A6C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Omezení biologických a genetických metod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D4447F-6EF3-7D5B-2ED4-281543C70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DNA se špatně zachovává</a:t>
            </a:r>
            <a:r>
              <a:rPr lang="cs-CZ" dirty="0"/>
              <a:t> – pouze v chladném nebo suchém prostředí.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Kontaminace vzorků</a:t>
            </a:r>
            <a:r>
              <a:rPr lang="cs-CZ" dirty="0"/>
              <a:t> – riziko smíchání DNA z různých období.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Komplexní interpretace</a:t>
            </a:r>
            <a:r>
              <a:rPr lang="cs-CZ" dirty="0"/>
              <a:t> – genetické výsledky je nutné kombinovat s archeologickými daty.</a:t>
            </a:r>
          </a:p>
        </p:txBody>
      </p:sp>
    </p:spTree>
    <p:extLst>
      <p:ext uri="{BB962C8B-B14F-4D97-AF65-F5344CB8AC3E}">
        <p14:creationId xmlns:p14="http://schemas.microsoft.com/office/powerpoint/2010/main" val="37051831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E478A-3BDF-553B-D4EC-3B6D8C20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EDFC20-718D-FB22-1548-3E1AF110A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✅ </a:t>
            </a:r>
            <a:r>
              <a:rPr lang="cs-CZ" b="1" dirty="0"/>
              <a:t>Biologie a genetika pomáhají archeologům odhalit evoluci, migrace, stravu a zdraví dávných populací.</a:t>
            </a:r>
            <a:br>
              <a:rPr lang="cs-CZ" dirty="0"/>
            </a:br>
            <a:r>
              <a:rPr lang="cs-CZ" dirty="0"/>
              <a:t>✅ Moderní metody jako </a:t>
            </a:r>
            <a:r>
              <a:rPr lang="cs-CZ" b="1" dirty="0"/>
              <a:t>DNA analýza, izotopová analýza a osteologie</a:t>
            </a:r>
            <a:r>
              <a:rPr lang="cs-CZ" dirty="0"/>
              <a:t> přinášejí nové poznatky o našich předcích.</a:t>
            </a:r>
            <a:br>
              <a:rPr lang="cs-CZ" dirty="0"/>
            </a:br>
            <a:r>
              <a:rPr lang="cs-CZ" dirty="0"/>
              <a:t>✅ Spojením archeologie s biologií získáváme </a:t>
            </a:r>
            <a:r>
              <a:rPr lang="cs-CZ" b="1" dirty="0"/>
              <a:t>komplexnější obraz lidské historie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4987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BBC26-7898-B649-C5A5-E11B10C3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B45BC-1CB1-7748-A938-B8DB3B087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Geographic</a:t>
            </a:r>
            <a:r>
              <a:rPr lang="cs-CZ" dirty="0"/>
              <a:t> Česko. Moderní genetika přepsala učebnice archeologie a otevřela nové obzory.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Geographic</a:t>
            </a:r>
            <a:r>
              <a:rPr lang="cs-CZ" dirty="0"/>
              <a:t> Česko [online]. 2023 [cit. 2025-03-18]. Dostupné z:</a:t>
            </a:r>
          </a:p>
          <a:p>
            <a:r>
              <a:rPr lang="cs-CZ" dirty="0"/>
              <a:t>www.nationalgeographic.cz</a:t>
            </a:r>
          </a:p>
          <a:p>
            <a:endParaRPr lang="cs-CZ" dirty="0"/>
          </a:p>
          <a:p>
            <a:r>
              <a:rPr lang="cs-CZ" dirty="0"/>
              <a:t>Veterinární univerzita Brno. Biologie a genetika. Veterinární univerzita Brno [online]. 2023 [cit. 2025-03-18]. Dostupné z:</a:t>
            </a:r>
          </a:p>
          <a:p>
            <a:r>
              <a:rPr lang="cs-CZ" dirty="0"/>
              <a:t>https://www.vetuni.cz</a:t>
            </a:r>
          </a:p>
          <a:p>
            <a:endParaRPr lang="cs-CZ" dirty="0"/>
          </a:p>
          <a:p>
            <a:r>
              <a:rPr lang="cs-CZ" dirty="0"/>
              <a:t>Česká společnost pro soudní genetiku. Forenzní genetika. Česká společnost pro soudní genetiku [online]. [cit. 2025-03-18]. Dostupné z:</a:t>
            </a:r>
          </a:p>
          <a:p>
            <a:r>
              <a:rPr lang="cs-CZ" dirty="0"/>
              <a:t>CSSFG</a:t>
            </a:r>
          </a:p>
          <a:p>
            <a:endParaRPr lang="cs-CZ" dirty="0"/>
          </a:p>
          <a:p>
            <a:r>
              <a:rPr lang="cs-CZ" dirty="0" err="1"/>
              <a:t>Universitas</a:t>
            </a:r>
            <a:r>
              <a:rPr lang="cs-CZ" dirty="0"/>
              <a:t>. Kombinuje genetiku, lingvistiku i archeologii. Jeho objevy ocenili i v </a:t>
            </a:r>
            <a:r>
              <a:rPr lang="cs-CZ" dirty="0" err="1"/>
              <a:t>Nature</a:t>
            </a:r>
            <a:r>
              <a:rPr lang="cs-CZ" dirty="0"/>
              <a:t>. </a:t>
            </a:r>
            <a:r>
              <a:rPr lang="cs-CZ" dirty="0" err="1"/>
              <a:t>Universitas</a:t>
            </a:r>
            <a:r>
              <a:rPr lang="cs-CZ" dirty="0"/>
              <a:t> [online]. 2019 [cit. 2025-03-18]. Dostupné z:</a:t>
            </a:r>
          </a:p>
          <a:p>
            <a:r>
              <a:rPr lang="cs-CZ" dirty="0" err="1"/>
              <a:t>Universitas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Schmerer</a:t>
            </a:r>
            <a:r>
              <a:rPr lang="cs-CZ" dirty="0"/>
              <a:t>, </a:t>
            </a:r>
            <a:r>
              <a:rPr lang="cs-CZ" dirty="0" err="1"/>
              <a:t>Wera</a:t>
            </a:r>
            <a:r>
              <a:rPr lang="cs-CZ" dirty="0"/>
              <a:t> M. </a:t>
            </a:r>
            <a:r>
              <a:rPr lang="cs-CZ" dirty="0" err="1"/>
              <a:t>Optimized</a:t>
            </a:r>
            <a:r>
              <a:rPr lang="cs-CZ" dirty="0"/>
              <a:t> </a:t>
            </a:r>
            <a:r>
              <a:rPr lang="cs-CZ" dirty="0" err="1"/>
              <a:t>protocol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DNA </a:t>
            </a:r>
            <a:r>
              <a:rPr lang="cs-CZ" dirty="0" err="1"/>
              <a:t>extraction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ancient</a:t>
            </a:r>
            <a:r>
              <a:rPr lang="cs-CZ" dirty="0"/>
              <a:t> </a:t>
            </a:r>
            <a:r>
              <a:rPr lang="cs-CZ" dirty="0" err="1"/>
              <a:t>skeletal</a:t>
            </a:r>
            <a:r>
              <a:rPr lang="cs-CZ" dirty="0"/>
              <a:t> </a:t>
            </a:r>
            <a:r>
              <a:rPr lang="cs-CZ" dirty="0" err="1"/>
              <a:t>remains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Chelex-100. </a:t>
            </a:r>
            <a:r>
              <a:rPr lang="cs-CZ" dirty="0" err="1"/>
              <a:t>arXiv</a:t>
            </a:r>
            <a:r>
              <a:rPr lang="cs-CZ" dirty="0"/>
              <a:t> preprint [online]. 2021 [cit. 2025-03-18]. Dostupné z:</a:t>
            </a:r>
          </a:p>
          <a:p>
            <a:r>
              <a:rPr lang="cs-CZ" dirty="0" err="1"/>
              <a:t>arXiv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3015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77DD0-279F-EBB0-A6B3-9DA7968A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Osteologie a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9CEC7-2D89-D372-3355-087818FC3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Osteologie</a:t>
            </a:r>
            <a:r>
              <a:rPr lang="cs-CZ" dirty="0"/>
              <a:t> je vědní obor, který se zabývá </a:t>
            </a:r>
            <a:r>
              <a:rPr lang="cs-CZ" b="1" dirty="0"/>
              <a:t>studiem kostí</a:t>
            </a:r>
            <a:r>
              <a:rPr lang="cs-CZ" dirty="0"/>
              <a:t> a jejich strukturou. V archeologii hraje klíčovou roli při </a:t>
            </a:r>
            <a:r>
              <a:rPr lang="cs-CZ" b="1" dirty="0"/>
              <a:t>zkoumání lidských a zvířecích kosterních pozůstatků</a:t>
            </a:r>
            <a:r>
              <a:rPr lang="cs-CZ" dirty="0"/>
              <a:t>, což pomáhá rekonstruovat životní podmínky, stravu, zdraví, demografii a rituály minulých populací.</a:t>
            </a:r>
          </a:p>
        </p:txBody>
      </p:sp>
    </p:spTree>
    <p:extLst>
      <p:ext uri="{BB962C8B-B14F-4D97-AF65-F5344CB8AC3E}">
        <p14:creationId xmlns:p14="http://schemas.microsoft.com/office/powerpoint/2010/main" val="11931391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1D1FD-BBBB-FEAF-406B-110B4DBD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osteologie pomáhá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E2F5B-9163-8573-2A4A-FF728503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Hlavní přínosy osteologie v archeologii: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Identifikace pohlaví, věku a zdravotního stavu jedince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Analýza fyzické aktivity a životního stylu</a:t>
            </a:r>
            <a:r>
              <a:rPr lang="cs-CZ" dirty="0"/>
              <a:t> – opotřebení kostí naznačuje způsob života.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Studium nemocí a zranění</a:t>
            </a:r>
            <a:r>
              <a:rPr lang="cs-CZ" dirty="0"/>
              <a:t> – detekce chorob, jako je artritida, tuberkulóza nebo syfilis.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/>
              <a:t>Forenzní analýza pohřebních rituálů</a:t>
            </a:r>
            <a:r>
              <a:rPr lang="cs-CZ" dirty="0"/>
              <a:t> – jak byly jednotlivci pohřbíváni a jaké rituály s tím souvisely.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>
                <a:solidFill>
                  <a:srgbClr val="FF0000"/>
                </a:solidFill>
              </a:rPr>
              <a:t>Analýza zvířecích kostí (</a:t>
            </a:r>
            <a:r>
              <a:rPr lang="cs-CZ" b="1" dirty="0" err="1">
                <a:solidFill>
                  <a:srgbClr val="FF0000"/>
                </a:solidFill>
              </a:rPr>
              <a:t>archeozoologie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dirty="0">
                <a:solidFill>
                  <a:srgbClr val="FF0000"/>
                </a:solidFill>
              </a:rPr>
              <a:t> – studium domestikace, lovu a stravovacích návyků.</a:t>
            </a:r>
          </a:p>
        </p:txBody>
      </p:sp>
    </p:spTree>
    <p:extLst>
      <p:ext uri="{BB962C8B-B14F-4D97-AF65-F5344CB8AC3E}">
        <p14:creationId xmlns:p14="http://schemas.microsoft.com/office/powerpoint/2010/main" val="36562162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21D68-C003-3D77-F0DE-0DF49193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Osteologické metody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5B897A-3D1C-7702-929C-0C557B063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Archeozoologie</a:t>
            </a:r>
            <a:r>
              <a:rPr lang="cs-CZ" dirty="0"/>
              <a:t> – studium zvířecích kostí</a:t>
            </a:r>
          </a:p>
          <a:p>
            <a:r>
              <a:rPr lang="cs-CZ" dirty="0"/>
              <a:t>Identifikace druhů – určování zvířecích pozůstatků podle tvaru kostí.</a:t>
            </a:r>
          </a:p>
          <a:p>
            <a:r>
              <a:rPr lang="cs-CZ" dirty="0"/>
              <a:t>Studium domestikace – porovnání divokých a domestikovaných druhů.</a:t>
            </a:r>
          </a:p>
          <a:p>
            <a:r>
              <a:rPr lang="cs-CZ" dirty="0"/>
              <a:t>Stravovací návyky – jaké druhy masa a mléčných produktů byly konzumovány.</a:t>
            </a:r>
          </a:p>
        </p:txBody>
      </p:sp>
    </p:spTree>
    <p:extLst>
      <p:ext uri="{BB962C8B-B14F-4D97-AF65-F5344CB8AC3E}">
        <p14:creationId xmlns:p14="http://schemas.microsoft.com/office/powerpoint/2010/main" val="15003031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8D7F1-0EB4-6577-F90E-7D8566F2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963F6-DB70-750C-F908-A983A59FE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/>
              <a:t>Kosterní analýza gladiátorů z římského období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</a:t>
            </a:r>
            <a:r>
              <a:rPr lang="cs-CZ" dirty="0" err="1"/>
              <a:t>Efesos</a:t>
            </a:r>
            <a:r>
              <a:rPr lang="cs-CZ" dirty="0"/>
              <a:t>, Turecko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2.–3. století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Analýza zlomenin a hojení naznačila, že </a:t>
            </a:r>
            <a:r>
              <a:rPr lang="cs-CZ" b="1" dirty="0"/>
              <a:t>gladiátoři měli přístup k lékařské péči a speciální výživě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dirty="0" err="1"/>
              <a:t>Archeozoologická</a:t>
            </a:r>
            <a:r>
              <a:rPr lang="cs-CZ" b="1" dirty="0"/>
              <a:t> studie domestikace skotu v Evropě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Neolitická naleziště ve Francii a Německu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~5000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Výsledek:</a:t>
            </a:r>
            <a:r>
              <a:rPr lang="cs-CZ" dirty="0"/>
              <a:t> Analýza zvířecích kostí ukázala postupnou </a:t>
            </a:r>
            <a:r>
              <a:rPr lang="cs-CZ" b="1" dirty="0"/>
              <a:t>změnu velikosti skotu</a:t>
            </a:r>
            <a:r>
              <a:rPr lang="cs-CZ" dirty="0"/>
              <a:t>, což svědčí o domestikaci a chovu pro mléčné produkty.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2868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1D043A-2161-54F6-B73B-1DB587C5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osteologie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86DD3-AF2C-6775-663C-2802DB2B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Špatná konzervace kostí</a:t>
            </a:r>
            <a:r>
              <a:rPr lang="cs-CZ" dirty="0"/>
              <a:t> – v kyselých půdách se kosti rychle rozkládají.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Obtížná interpretace příčin smrti</a:t>
            </a:r>
            <a:r>
              <a:rPr lang="cs-CZ" dirty="0"/>
              <a:t> – některé nemoci nebo zranění nemusí zanechat viditelné stopy.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Chybějící části kostry</a:t>
            </a:r>
            <a:r>
              <a:rPr lang="cs-CZ" dirty="0"/>
              <a:t> – často jsou nalezeny pouze fragmenty, což ztěžuje analýzu.</a:t>
            </a:r>
          </a:p>
        </p:txBody>
      </p:sp>
    </p:spTree>
    <p:extLst>
      <p:ext uri="{BB962C8B-B14F-4D97-AF65-F5344CB8AC3E}">
        <p14:creationId xmlns:p14="http://schemas.microsoft.com/office/powerpoint/2010/main" val="348695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551" y="3985"/>
            <a:ext cx="7329573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96" y="1764407"/>
            <a:ext cx="4320635" cy="2310312"/>
          </a:xfrm>
        </p:spPr>
        <p:txBody>
          <a:bodyPr>
            <a:normAutofit/>
          </a:bodyPr>
          <a:lstStyle/>
          <a:p>
            <a:r>
              <a:rPr lang="cs-CZ" sz="4500">
                <a:solidFill>
                  <a:schemeClr val="tx2"/>
                </a:solidFill>
              </a:rPr>
              <a:t>Geologie a archeologie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96" y="4165152"/>
            <a:ext cx="4320635" cy="6820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000">
                <a:solidFill>
                  <a:schemeClr val="tx2"/>
                </a:solidFill>
              </a:rPr>
              <a:t>Geologové pomáhají určit stáří sedimentů a podmínky nalezišť.</a:t>
            </a:r>
          </a:p>
          <a:p>
            <a:pPr>
              <a:lnSpc>
                <a:spcPct val="90000"/>
              </a:lnSpc>
            </a:pPr>
            <a:r>
              <a:rPr lang="cs-CZ" sz="1000">
                <a:solidFill>
                  <a:schemeClr val="tx2"/>
                </a:solidFill>
              </a:rPr>
              <a:t>Geologie a archeologie jsou úzce propojené vědy, které se vzájemně doplňují při zkoumání minulosti.</a:t>
            </a:r>
          </a:p>
          <a:p>
            <a:pPr>
              <a:lnSpc>
                <a:spcPct val="90000"/>
              </a:lnSpc>
            </a:pPr>
            <a:endParaRPr lang="cs-CZ" sz="10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72869-1D94-C5AD-8630-3F403F6F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2E9032-82E8-A8A4-97D8-46BC6CFAB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✅ </a:t>
            </a:r>
            <a:r>
              <a:rPr lang="cs-CZ" b="1" dirty="0"/>
              <a:t>Osteologie je klíčová pro porozumění životu minulých populací</a:t>
            </a:r>
            <a:r>
              <a:rPr lang="cs-CZ" dirty="0"/>
              <a:t> – pomáhá zkoumat </a:t>
            </a:r>
            <a:r>
              <a:rPr lang="cs-CZ" b="1" dirty="0"/>
              <a:t>stravu, zdraví, migrace i pohřební zvyky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✅ </a:t>
            </a:r>
            <a:r>
              <a:rPr lang="cs-CZ" b="1" dirty="0" err="1"/>
              <a:t>Archeozoologie</a:t>
            </a:r>
            <a:r>
              <a:rPr lang="cs-CZ" b="1" dirty="0"/>
              <a:t> přispívá k poznání vývoje domestikace zvířat</a:t>
            </a:r>
            <a:r>
              <a:rPr lang="cs-CZ" dirty="0"/>
              <a:t> a jejich významu pro starověké ekonomiky.</a:t>
            </a:r>
            <a:br>
              <a:rPr lang="cs-CZ" dirty="0"/>
            </a:br>
            <a:r>
              <a:rPr lang="cs-CZ" dirty="0"/>
              <a:t>✅ Spojení osteologie s </a:t>
            </a:r>
            <a:r>
              <a:rPr lang="cs-CZ" b="1" dirty="0"/>
              <a:t>genetikou a izotopovou analýzou</a:t>
            </a:r>
            <a:r>
              <a:rPr lang="cs-CZ" dirty="0"/>
              <a:t> umožňuje hlubší pochopení lidské historie a evoluce.</a:t>
            </a:r>
          </a:p>
        </p:txBody>
      </p:sp>
    </p:spTree>
    <p:extLst>
      <p:ext uri="{BB962C8B-B14F-4D97-AF65-F5344CB8AC3E}">
        <p14:creationId xmlns:p14="http://schemas.microsoft.com/office/powerpoint/2010/main" val="11180513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F708F3-3A67-4EBE-A433-A1036E3B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CA99DB-F383-1421-4802-25DBBFB1F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MAYS, Simon. Archeologie lidských kostí. </a:t>
            </a:r>
            <a:r>
              <a:rPr lang="cs-CZ" dirty="0" err="1"/>
              <a:t>Dorset</a:t>
            </a:r>
            <a:r>
              <a:rPr lang="cs-CZ" dirty="0"/>
              <a:t>: </a:t>
            </a:r>
            <a:r>
              <a:rPr lang="cs-CZ" dirty="0" err="1"/>
              <a:t>Routledge</a:t>
            </a:r>
            <a:r>
              <a:rPr lang="cs-CZ" dirty="0"/>
              <a:t>, 1998. ​</a:t>
            </a:r>
          </a:p>
          <a:p>
            <a:endParaRPr lang="cs-CZ" dirty="0"/>
          </a:p>
          <a:p>
            <a:r>
              <a:rPr lang="cs-CZ" dirty="0"/>
              <a:t>WHITE, Tim D.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Osteology</a:t>
            </a:r>
            <a:r>
              <a:rPr lang="cs-CZ" dirty="0"/>
              <a:t>. San Diego: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2000. ​</a:t>
            </a:r>
          </a:p>
          <a:p>
            <a:r>
              <a:rPr lang="cs-CZ" dirty="0"/>
              <a:t>Wikipedia – Die </a:t>
            </a:r>
            <a:r>
              <a:rPr lang="cs-CZ" dirty="0" err="1"/>
              <a:t>freie</a:t>
            </a:r>
            <a:r>
              <a:rPr lang="cs-CZ" dirty="0"/>
              <a:t> </a:t>
            </a:r>
            <a:r>
              <a:rPr lang="cs-CZ" dirty="0" err="1"/>
              <a:t>Enzyklopädie</a:t>
            </a:r>
            <a:endParaRPr lang="cs-CZ" dirty="0"/>
          </a:p>
          <a:p>
            <a:endParaRPr lang="cs-CZ" dirty="0"/>
          </a:p>
          <a:p>
            <a:r>
              <a:rPr lang="cs-CZ" dirty="0"/>
              <a:t>BRZOBOHATÁ, Hana. Osteologická analýza koní na slavníkovské Libici. Diplomová práce. Brno: Masarykova univerzita, 2012. ​</a:t>
            </a:r>
          </a:p>
          <a:p>
            <a:r>
              <a:rPr lang="cs-CZ" dirty="0"/>
              <a:t>Theses.cz</a:t>
            </a:r>
          </a:p>
          <a:p>
            <a:endParaRPr lang="cs-CZ" dirty="0"/>
          </a:p>
          <a:p>
            <a:r>
              <a:rPr lang="cs-CZ" dirty="0"/>
              <a:t>BRZOBOHATÁ, Hana. Antropologické zkoumání kosterních pozůstatků se zaměřením na 3D zobrazovací a analytické metody v archeologických i antropologických aplikacích. Praha: Archeologický ústav AV ČR. ​</a:t>
            </a:r>
          </a:p>
          <a:p>
            <a:endParaRPr lang="cs-CZ" dirty="0"/>
          </a:p>
          <a:p>
            <a:r>
              <a:rPr lang="cs-CZ" dirty="0"/>
              <a:t>Kolektiv autorů. Dějiny archeologie. Brno: Masarykova univerzita, 2012.</a:t>
            </a:r>
          </a:p>
        </p:txBody>
      </p:sp>
    </p:spTree>
    <p:extLst>
      <p:ext uri="{BB962C8B-B14F-4D97-AF65-F5344CB8AC3E}">
        <p14:creationId xmlns:p14="http://schemas.microsoft.com/office/powerpoint/2010/main" val="3332918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E2E8FE-B87B-430D-9722-167B5E2C2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Odlišené barvy na elektronické desce s spoji">
            <a:extLst>
              <a:ext uri="{FF2B5EF4-FFF2-40B4-BE49-F238E27FC236}">
                <a16:creationId xmlns:a16="http://schemas.microsoft.com/office/drawing/2014/main" id="{A3CFE3CA-A484-D5FA-8B94-7D68AD2F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11667" r="-1" b="-1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D3DE04-CF63-7030-A43F-98A2CB23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82" y="1598246"/>
            <a:ext cx="3470032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900" dirty="0">
                <a:solidFill>
                  <a:srgbClr val="FFFFFF"/>
                </a:solidFill>
              </a:rPr>
              <a:t>Technologie v </a:t>
            </a:r>
            <a:r>
              <a:rPr lang="en-US" sz="4900" dirty="0" err="1">
                <a:solidFill>
                  <a:srgbClr val="FFFFFF"/>
                </a:solidFill>
              </a:rPr>
              <a:t>archeologii</a:t>
            </a:r>
            <a:endParaRPr lang="en-US" sz="49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491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189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7B119-9F2B-AAD2-B4FC-C209B030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19" y="741391"/>
            <a:ext cx="4109789" cy="1616203"/>
          </a:xfrm>
        </p:spPr>
        <p:txBody>
          <a:bodyPr anchor="b">
            <a:normAutofit/>
          </a:bodyPr>
          <a:lstStyle/>
          <a:p>
            <a:r>
              <a:rPr lang="cs-CZ" sz="2800" dirty="0"/>
              <a:t>Digitální modelování a 3D rekonstrukce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4FB47F-2233-2B56-DAF3-0612FCD4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19" y="2533476"/>
            <a:ext cx="4109789" cy="3447832"/>
          </a:xfrm>
        </p:spPr>
        <p:txBody>
          <a:bodyPr anchor="t">
            <a:normAutofit/>
          </a:bodyPr>
          <a:lstStyle/>
          <a:p>
            <a:r>
              <a:rPr lang="cs-CZ" sz="1700"/>
              <a:t>Digitální modelování a </a:t>
            </a:r>
            <a:r>
              <a:rPr lang="cs-CZ" sz="1700" b="1"/>
              <a:t>3D rekonstrukce</a:t>
            </a:r>
            <a:r>
              <a:rPr lang="cs-CZ" sz="1700"/>
              <a:t> jsou moderní technologie, které </a:t>
            </a:r>
            <a:r>
              <a:rPr lang="cs-CZ" sz="1700" b="1"/>
              <a:t>usnadňují vizualizaci archeologických nalezišť, artefaktů a historických struktur</a:t>
            </a:r>
            <a:r>
              <a:rPr lang="cs-CZ" sz="1700"/>
              <a:t>. Díky těmto metodám lze </a:t>
            </a:r>
            <a:r>
              <a:rPr lang="cs-CZ" sz="1700" b="1"/>
              <a:t>rekonstruovat zaniklé budovy, analyzovat detaily nalezených objektů a sdílet výsledky archeologických výzkumů široké veřejnosti</a:t>
            </a:r>
            <a:r>
              <a:rPr lang="cs-CZ" sz="1700"/>
              <a:t>.</a:t>
            </a:r>
          </a:p>
        </p:txBody>
      </p:sp>
      <p:pic>
        <p:nvPicPr>
          <p:cNvPr id="5" name="Picture 4" descr="3D vykreslování města jako bílé">
            <a:extLst>
              <a:ext uri="{FF2B5EF4-FFF2-40B4-BE49-F238E27FC236}">
                <a16:creationId xmlns:a16="http://schemas.microsoft.com/office/drawing/2014/main" id="{60E0AADC-2E49-8B40-729F-25F4BEB3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31" r="37073" b="-1"/>
          <a:stretch/>
        </p:blipFill>
        <p:spPr>
          <a:xfrm>
            <a:off x="5453109" y="10"/>
            <a:ext cx="369089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23457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2E0E2-1B4C-F8FE-2B24-FF166B77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19" y="741391"/>
            <a:ext cx="4109789" cy="1616203"/>
          </a:xfrm>
        </p:spPr>
        <p:txBody>
          <a:bodyPr anchor="b">
            <a:normAutofit/>
          </a:bodyPr>
          <a:lstStyle/>
          <a:p>
            <a:r>
              <a:rPr lang="cs-CZ" sz="2800"/>
              <a:t>Jak digitální modelování a 3D rekonstrukce pomáhají archeologii?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8227D-9B75-8642-C2A1-A992018F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19" y="2533476"/>
            <a:ext cx="4109789" cy="344783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 b="1"/>
              <a:t>Hlavní přínosy:</a:t>
            </a:r>
            <a:br>
              <a:rPr lang="cs-CZ" sz="1400"/>
            </a:br>
            <a:r>
              <a:rPr lang="cs-CZ" sz="1400"/>
              <a:t>✅ </a:t>
            </a:r>
            <a:r>
              <a:rPr lang="cs-CZ" sz="1400" b="1"/>
              <a:t>Rekonstrukce historických památek a lokalit</a:t>
            </a:r>
            <a:r>
              <a:rPr lang="cs-CZ" sz="1400"/>
              <a:t> – umožňuje vizualizovat stavby v jejich původní podobě.</a:t>
            </a:r>
            <a:br>
              <a:rPr lang="cs-CZ" sz="1400"/>
            </a:br>
            <a:r>
              <a:rPr lang="cs-CZ" sz="1400"/>
              <a:t>✅ </a:t>
            </a:r>
            <a:r>
              <a:rPr lang="cs-CZ" sz="1400" b="1"/>
              <a:t>Dokumentace archeologických nalezišť</a:t>
            </a:r>
            <a:r>
              <a:rPr lang="cs-CZ" sz="1400"/>
              <a:t> – 3D skenování vytváří přesné digitální kopie před vykopávkami nebo při rekonstrukci.</a:t>
            </a:r>
            <a:br>
              <a:rPr lang="cs-CZ" sz="1400"/>
            </a:br>
            <a:r>
              <a:rPr lang="cs-CZ" sz="1400"/>
              <a:t>✅ </a:t>
            </a:r>
            <a:r>
              <a:rPr lang="cs-CZ" sz="1400" b="1"/>
              <a:t>Analýza artefaktů</a:t>
            </a:r>
            <a:r>
              <a:rPr lang="cs-CZ" sz="1400"/>
              <a:t> – digitální modely umožňují studium jemných detailů bez rizika poškození originálu.</a:t>
            </a:r>
            <a:br>
              <a:rPr lang="cs-CZ" sz="1400"/>
            </a:br>
            <a:r>
              <a:rPr lang="cs-CZ" sz="1400"/>
              <a:t>✅ </a:t>
            </a:r>
            <a:r>
              <a:rPr lang="cs-CZ" sz="1400" b="1"/>
              <a:t>Vzdělávání a prezentace</a:t>
            </a:r>
            <a:r>
              <a:rPr lang="cs-CZ" sz="1400"/>
              <a:t> – interaktivní 3D modely umožňují muzejní expozice a online prohlídky.</a:t>
            </a:r>
            <a:br>
              <a:rPr lang="cs-CZ" sz="1400"/>
            </a:br>
            <a:r>
              <a:rPr lang="cs-CZ" sz="1400"/>
              <a:t>✅ </a:t>
            </a:r>
            <a:r>
              <a:rPr lang="cs-CZ" sz="1400" b="1"/>
              <a:t>Virtuální rekonstrukce lidí a tváří</a:t>
            </a:r>
            <a:r>
              <a:rPr lang="cs-CZ" sz="1400"/>
              <a:t> – forenzní archeologie využívá 3D modelování k rekonstrukci podoby historických osob.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6B232-8BF7-C9F1-FB19-C6D2DCD4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44" r="20849" b="2"/>
          <a:stretch/>
        </p:blipFill>
        <p:spPr>
          <a:xfrm>
            <a:off x="5453109" y="10"/>
            <a:ext cx="369089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32928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587D8F-2EEA-EB92-E5C9-F86055DA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r>
              <a:rPr lang="cs-CZ" sz="3800"/>
              <a:t>Metody digitálního modelování v archeologii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8232A89-133B-4E0E-3FBC-3D4066E07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401438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35634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D9E84-7444-9FE5-7A3D-308C3867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endParaRPr lang="cs-CZ" sz="38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F5019-4012-9169-F496-1A17A87CE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100" b="1"/>
              <a:t>3D modelování a simulace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100" b="1"/>
              <a:t>Rekonstrukce budov a památek</a:t>
            </a:r>
            <a:r>
              <a:rPr lang="cs-CZ" sz="2100"/>
              <a:t> – historické struktury jsou rekonstruovány pomocí softwaru jako </a:t>
            </a:r>
            <a:r>
              <a:rPr lang="cs-CZ" sz="2100" b="1"/>
              <a:t>Blender, AutoCAD, SketchUp, Unity</a:t>
            </a:r>
            <a:r>
              <a:rPr lang="cs-CZ" sz="210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100" b="1"/>
              <a:t>Simulace pohybu a mechaniky</a:t>
            </a:r>
            <a:r>
              <a:rPr lang="cs-CZ" sz="2100"/>
              <a:t> – testování, jak byly používány nástroje nebo jak vypadaly bitvy a města v minulosti.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100" b="1"/>
              <a:t>Virtuální realita (VR) a rozšířená realita (AR)</a:t>
            </a:r>
            <a:r>
              <a:rPr lang="cs-CZ" sz="2100"/>
              <a:t> – interaktivní prohlídky historických míst (např. VR rekonstrukce Pompejí).</a:t>
            </a:r>
          </a:p>
          <a:p>
            <a:pPr>
              <a:lnSpc>
                <a:spcPct val="90000"/>
              </a:lnSpc>
            </a:pPr>
            <a:endParaRPr lang="cs-CZ" sz="21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Město">
            <a:extLst>
              <a:ext uri="{FF2B5EF4-FFF2-40B4-BE49-F238E27FC236}">
                <a16:creationId xmlns:a16="http://schemas.microsoft.com/office/drawing/2014/main" id="{613E2E2A-8FC8-8B8F-3350-87DA7EB55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406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95EB4-D254-5718-9EF6-47DA4B03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94A1B0-26EE-C11A-CA85-14C91069E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CT skenování a rentgenová tomografie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Forenzní archeologie</a:t>
            </a:r>
            <a:r>
              <a:rPr lang="cs-CZ" dirty="0"/>
              <a:t> – analýza mumií a lidských ostatků bez nutnosti jejich otevření.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Digitální analýza artefaktů</a:t>
            </a:r>
            <a:r>
              <a:rPr lang="cs-CZ" dirty="0"/>
              <a:t> – detekce skrytých vrstev malby, rytin nebo vnitřní struktury objektů.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11775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69FB5-51A2-2319-E6A0-C22A7457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AF7ED-376C-D0B9-A68F-86CA7D6B1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/>
              <a:t>3D modely keltských oppid v Čechách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Závist u Prahy, Česká republika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1. století př. n. l.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Lidar + fotogrammetrie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Digitální modely pomohly </a:t>
            </a:r>
            <a:r>
              <a:rPr lang="cs-CZ" b="1" dirty="0"/>
              <a:t>rekonstruovat opevnění a urbanistickou strukturu keltských měst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dirty="0"/>
              <a:t>Digitální obnova Notre-Dame po požáru</a:t>
            </a:r>
          </a:p>
          <a:p>
            <a:r>
              <a:rPr lang="cs-CZ" dirty="0"/>
              <a:t>📍 </a:t>
            </a:r>
            <a:r>
              <a:rPr lang="cs-CZ" b="1" dirty="0"/>
              <a:t>Lokalita:</a:t>
            </a:r>
            <a:r>
              <a:rPr lang="cs-CZ" dirty="0"/>
              <a:t> Paříž, Francie</a:t>
            </a:r>
            <a:br>
              <a:rPr lang="cs-CZ" dirty="0"/>
            </a:br>
            <a:r>
              <a:rPr lang="cs-CZ" dirty="0"/>
              <a:t>📆 </a:t>
            </a:r>
            <a:r>
              <a:rPr lang="cs-CZ" b="1" dirty="0"/>
              <a:t>Období:</a:t>
            </a:r>
            <a:r>
              <a:rPr lang="cs-CZ" dirty="0"/>
              <a:t> 12. století (rekonstrukce od 2019)</a:t>
            </a:r>
            <a:br>
              <a:rPr lang="cs-CZ" dirty="0"/>
            </a:br>
            <a:r>
              <a:rPr lang="cs-CZ" dirty="0"/>
              <a:t>🔬 </a:t>
            </a:r>
            <a:r>
              <a:rPr lang="cs-CZ" b="1" dirty="0"/>
              <a:t>Metoda:</a:t>
            </a:r>
            <a:r>
              <a:rPr lang="cs-CZ" dirty="0"/>
              <a:t> Laserové skenování + BIM (</a:t>
            </a:r>
            <a:r>
              <a:rPr lang="cs-CZ" dirty="0" err="1"/>
              <a:t>Building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Modeling)</a:t>
            </a:r>
            <a:br>
              <a:rPr lang="cs-CZ" dirty="0"/>
            </a:br>
            <a:r>
              <a:rPr lang="cs-CZ" dirty="0"/>
              <a:t>📜 </a:t>
            </a:r>
            <a:r>
              <a:rPr lang="cs-CZ" b="1" dirty="0"/>
              <a:t>Výsledek:</a:t>
            </a:r>
            <a:r>
              <a:rPr lang="cs-CZ" dirty="0"/>
              <a:t> Po požáru v roce 2019 byly použity </a:t>
            </a:r>
            <a:r>
              <a:rPr lang="cs-CZ" b="1" dirty="0"/>
              <a:t>3D skeny</a:t>
            </a:r>
            <a:r>
              <a:rPr lang="cs-CZ" dirty="0"/>
              <a:t> k detailní rekonstrukci katedrály.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5394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CFC90-B92A-B5CA-B2A1-AF39069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Omezení digitálního modelování v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43A4BD-7D11-4624-77B6-051DA064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❌ </a:t>
            </a:r>
            <a:r>
              <a:rPr lang="cs-CZ" b="1" dirty="0"/>
              <a:t>Technická a finanční náročnost</a:t>
            </a:r>
            <a:r>
              <a:rPr lang="cs-CZ" dirty="0"/>
              <a:t> – 3D skenování a modelování vyžaduje specializované vybavení.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Nutnost historické přesnosti</a:t>
            </a:r>
            <a:r>
              <a:rPr lang="cs-CZ" dirty="0"/>
              <a:t> – modely musí odpovídat archeologickým důkazům, jinak mohou být zavádějící.</a:t>
            </a:r>
            <a:br>
              <a:rPr lang="cs-CZ" dirty="0"/>
            </a:br>
            <a:r>
              <a:rPr lang="cs-CZ" dirty="0"/>
              <a:t>❌ </a:t>
            </a:r>
            <a:r>
              <a:rPr lang="cs-CZ" b="1" dirty="0"/>
              <a:t>Digitální archivace a udržitelnost</a:t>
            </a:r>
            <a:r>
              <a:rPr lang="cs-CZ" dirty="0"/>
              <a:t> – dlouhodobé uchování 3D dat je náročné a vyžaduje aktualizace formátů.</a:t>
            </a:r>
          </a:p>
        </p:txBody>
      </p:sp>
    </p:spTree>
    <p:extLst>
      <p:ext uri="{BB962C8B-B14F-4D97-AF65-F5344CB8AC3E}">
        <p14:creationId xmlns:p14="http://schemas.microsoft.com/office/powerpoint/2010/main" val="51190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9379</Words>
  <Application>Microsoft Office PowerPoint</Application>
  <PresentationFormat>Předvádění na obrazovce (4:3)</PresentationFormat>
  <Paragraphs>636</Paragraphs>
  <Slides>118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118</vt:i4>
      </vt:variant>
    </vt:vector>
  </HeadingPairs>
  <TitlesOfParts>
    <vt:vector size="122" baseType="lpstr">
      <vt:lpstr>Aptos</vt:lpstr>
      <vt:lpstr>Arial</vt:lpstr>
      <vt:lpstr>Calibri</vt:lpstr>
      <vt:lpstr>Office Theme</vt:lpstr>
      <vt:lpstr>Spolupráce archeologie s jinými vědními obory</vt:lpstr>
      <vt:lpstr>Prezentace aplikace PowerPoint</vt:lpstr>
      <vt:lpstr>1. Spolupráce s přírodními vědami</vt:lpstr>
      <vt:lpstr>2. Spolupráce se společenskými vědami</vt:lpstr>
      <vt:lpstr>3. Technologie a archeologie</vt:lpstr>
      <vt:lpstr>4. Příklady interdisciplinární spolupráce</vt:lpstr>
      <vt:lpstr>Význam spolupráce</vt:lpstr>
      <vt:lpstr>Přírodní vědy</vt:lpstr>
      <vt:lpstr>Geologie a archeologie</vt:lpstr>
      <vt:lpstr>Prezentace aplikace PowerPoint</vt:lpstr>
      <vt:lpstr>Jak geologie pomáhá archeologii?</vt:lpstr>
      <vt:lpstr>1. Geologické metody v datování archeologických nalezišť</vt:lpstr>
      <vt:lpstr>2. Geologické metody v analýze archeologických nalezišť</vt:lpstr>
      <vt:lpstr>3. Geofyzikální metody pro archeologii</vt:lpstr>
      <vt:lpstr>Datování archeologických nalezišť pomocí geologie</vt:lpstr>
      <vt:lpstr>Studium původu kamenných nástrojů a stavebních materiálů</vt:lpstr>
      <vt:lpstr>Geofyzikální metody pro neinvazivní průzkum archeologických nalezišť</vt:lpstr>
      <vt:lpstr>Geochemie a analýza půdních vrstev</vt:lpstr>
      <vt:lpstr>Studium klimatických změn a jejich dopadu na civilizace</vt:lpstr>
      <vt:lpstr>Archeoseismologie – studium dopadů zemětřesení na civilizace</vt:lpstr>
      <vt:lpstr>Vliv přírodních katastrof na archeologii</vt:lpstr>
      <vt:lpstr>Shrnutí</vt:lpstr>
      <vt:lpstr>Petroarcheologie – Využití v archeologii</vt:lpstr>
      <vt:lpstr>Hlavní oblasti studia:</vt:lpstr>
      <vt:lpstr>Příklady petroarcheologických studií</vt:lpstr>
      <vt:lpstr>Prezentace aplikace PowerPoint</vt:lpstr>
      <vt:lpstr>Těžba a využití silicitu v neolitu</vt:lpstr>
      <vt:lpstr>Prezentace aplikace PowerPoint</vt:lpstr>
      <vt:lpstr>V českém prostředí byly silicity z Krakovsko-čenstochovské jury nalezeny například:</vt:lpstr>
      <vt:lpstr>Transport suroviny a její distribuce v neolitu</vt:lpstr>
      <vt:lpstr>Jak probíhal transport surovin?</vt:lpstr>
      <vt:lpstr>Prezentace aplikace PowerPoint</vt:lpstr>
      <vt:lpstr>Prezentace aplikace PowerPoint</vt:lpstr>
      <vt:lpstr>Prezentace aplikace PowerPoint</vt:lpstr>
      <vt:lpstr>Prezentace aplikace PowerPoint</vt:lpstr>
      <vt:lpstr>Závěr </vt:lpstr>
      <vt:lpstr>Doporučené zdroje pro petroarcheologii a geologii v archeologii </vt:lpstr>
      <vt:lpstr>Další zdroje</vt:lpstr>
      <vt:lpstr>DENDROCHRONOLOGIE A ARCHEOLOGIE</vt:lpstr>
      <vt:lpstr>Jak dendrochronologie pomáhá archeologii?</vt:lpstr>
      <vt:lpstr>Postup dendrochronologického datování</vt:lpstr>
      <vt:lpstr>Příklady využití dendrochronologie v archeologii</vt:lpstr>
      <vt:lpstr>Omezení dendrochronologie</vt:lpstr>
      <vt:lpstr>Prezentace aplikace PowerPoint</vt:lpstr>
      <vt:lpstr>Závěr</vt:lpstr>
      <vt:lpstr>Doporučené zdroje</vt:lpstr>
      <vt:lpstr>Chemie a archeologie</vt:lpstr>
      <vt:lpstr>Jak chemie pomáhá archeologii?</vt:lpstr>
      <vt:lpstr>Chemické metody v archeologii</vt:lpstr>
      <vt:lpstr>Prezentace aplikace PowerPoint</vt:lpstr>
      <vt:lpstr>Prezentace aplikace PowerPoint</vt:lpstr>
      <vt:lpstr>Příklady využití chemie v archeologii</vt:lpstr>
      <vt:lpstr>Omezení chemických metod v archeologii</vt:lpstr>
      <vt:lpstr>Závěr</vt:lpstr>
      <vt:lpstr>Zdroje</vt:lpstr>
      <vt:lpstr>Palynologie a archeologie</vt:lpstr>
      <vt:lpstr>Jak palynologie pomáhá archeologii?</vt:lpstr>
      <vt:lpstr>Jak probíhá pylová analýza?</vt:lpstr>
      <vt:lpstr>Příklady využití palynologie v archeologii</vt:lpstr>
      <vt:lpstr>Prezentace aplikace PowerPoint</vt:lpstr>
      <vt:lpstr>Omezení palynologie</vt:lpstr>
      <vt:lpstr>Obrázek ukazuje různé typy pylu se specifickými tvary a texturami, jak by byly vidět při mikroskopickém zvětšení.</vt:lpstr>
      <vt:lpstr>Závěr</vt:lpstr>
      <vt:lpstr>Zdroje</vt:lpstr>
      <vt:lpstr>Fyzika a archeologie</vt:lpstr>
      <vt:lpstr>Jak fyzika pomáhá archeologii?</vt:lpstr>
      <vt:lpstr>Fyzikální metody v archeologii</vt:lpstr>
      <vt:lpstr>Neinvazivní metody průzkumu nalezišť</vt:lpstr>
      <vt:lpstr>Analýza materiálů a objektů</vt:lpstr>
      <vt:lpstr>Příklady</vt:lpstr>
      <vt:lpstr>Prezentace aplikace PowerPoint</vt:lpstr>
      <vt:lpstr>Závěr</vt:lpstr>
      <vt:lpstr>Zdroje</vt:lpstr>
      <vt:lpstr>Biologie a genetika v archeologii</vt:lpstr>
      <vt:lpstr>Jak biologie a genetika pomáhají archeologii?</vt:lpstr>
      <vt:lpstr>DNA analýza v archeologii</vt:lpstr>
      <vt:lpstr>Izotopová analýza stravy a migrací</vt:lpstr>
      <vt:lpstr>Paleoproteomika – analýza proteinů</vt:lpstr>
      <vt:lpstr>Studium mikrobiomu a patogenů</vt:lpstr>
      <vt:lpstr>Příklady</vt:lpstr>
      <vt:lpstr>Prezentace aplikace PowerPoint</vt:lpstr>
      <vt:lpstr>Omezení biologických a genetických metod v archeologii</vt:lpstr>
      <vt:lpstr>Závěr</vt:lpstr>
      <vt:lpstr>Zdroje</vt:lpstr>
      <vt:lpstr>Osteologie a archeologie</vt:lpstr>
      <vt:lpstr>Jak osteologie pomáhá archeologii?</vt:lpstr>
      <vt:lpstr>Osteologické metody v archeologii</vt:lpstr>
      <vt:lpstr>Příklady</vt:lpstr>
      <vt:lpstr>Omezení osteologie v archeologii</vt:lpstr>
      <vt:lpstr>Závěr</vt:lpstr>
      <vt:lpstr>Zdroje</vt:lpstr>
      <vt:lpstr>Technologie v archeologii</vt:lpstr>
      <vt:lpstr>Digitální modelování a 3D rekonstrukce v archeologii</vt:lpstr>
      <vt:lpstr>Jak digitální modelování a 3D rekonstrukce pomáhají archeologii?</vt:lpstr>
      <vt:lpstr>Metody digitálního modelování v archeologii</vt:lpstr>
      <vt:lpstr>Prezentace aplikace PowerPoint</vt:lpstr>
      <vt:lpstr>Prezentace aplikace PowerPoint</vt:lpstr>
      <vt:lpstr>Příklady</vt:lpstr>
      <vt:lpstr>Omezení digitálního modelování v archeologii</vt:lpstr>
      <vt:lpstr>Závěr</vt:lpstr>
      <vt:lpstr>Zdroje</vt:lpstr>
      <vt:lpstr>Drony a satelitní snímky v archeologii</vt:lpstr>
      <vt:lpstr>Prezentace aplikace PowerPoint</vt:lpstr>
      <vt:lpstr>Metody využití dronů a satelitních snímků v archeologii</vt:lpstr>
      <vt:lpstr>Satelitní snímkování a dálkový průzkum Země</vt:lpstr>
      <vt:lpstr>Příklady</vt:lpstr>
      <vt:lpstr>Prezentace aplikace PowerPoint</vt:lpstr>
      <vt:lpstr>Omezení dronů a satelitního snímkování v archeologii</vt:lpstr>
      <vt:lpstr>Závěr</vt:lpstr>
      <vt:lpstr>Zdroje</vt:lpstr>
      <vt:lpstr>Umělá inteligence v archeologii</vt:lpstr>
      <vt:lpstr>Jak AI pomáhá archeologii?</vt:lpstr>
      <vt:lpstr>Metody využití umělé inteligence v archeologii</vt:lpstr>
      <vt:lpstr>Prezentace aplikace PowerPoint</vt:lpstr>
      <vt:lpstr>Prezentace aplikace PowerPoint</vt:lpstr>
      <vt:lpstr>Omezení umělé inteligence v archeologii</vt:lpstr>
      <vt:lpstr>Závěr</vt:lpstr>
      <vt:lpstr>Zdroje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Andrea Hořínková</dc:creator>
  <cp:keywords/>
  <dc:description>generated using python-pptx</dc:description>
  <cp:lastModifiedBy>Andrea Hořínková</cp:lastModifiedBy>
  <cp:revision>10</cp:revision>
  <dcterms:created xsi:type="dcterms:W3CDTF">2013-01-27T09:14:16Z</dcterms:created>
  <dcterms:modified xsi:type="dcterms:W3CDTF">2025-03-18T11:58:56Z</dcterms:modified>
  <cp:category/>
</cp:coreProperties>
</file>