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8" r:id="rId4"/>
    <p:sldId id="260" r:id="rId5"/>
    <p:sldId id="261" r:id="rId6"/>
    <p:sldId id="262" r:id="rId7"/>
    <p:sldId id="264" r:id="rId8"/>
    <p:sldId id="265" r:id="rId9"/>
    <p:sldId id="266" r:id="rId10"/>
    <p:sldId id="268" r:id="rId11"/>
    <p:sldId id="270" r:id="rId12"/>
    <p:sldId id="271" r:id="rId13"/>
    <p:sldId id="269" r:id="rId14"/>
    <p:sldId id="257" r:id="rId15"/>
    <p:sldId id="259" r:id="rId16"/>
    <p:sldId id="267" r:id="rId1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F7100B-97FE-2C98-03C1-3713B05B66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DD63771-4D62-1999-CB87-34B4235C96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6B12DEB-281D-28BC-B8B1-F4E463612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40365-AEFE-4463-9081-96392D73F3CA}" type="datetimeFigureOut">
              <a:rPr lang="cs-CZ" smtClean="0"/>
              <a:t>12.05.2025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7DEE509-0C9A-62D6-8C3B-CD35EB58A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BFCFF11-85BA-46DD-C822-8114E6511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5DD0-F572-4DF5-AA64-892EEF228F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715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FCB7AF-97E1-EE1E-487E-10B41BD51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41F4434-A038-2EEC-5F9C-316CA5827E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00646FF-D404-695B-9457-F66798F90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40365-AEFE-4463-9081-96392D73F3CA}" type="datetimeFigureOut">
              <a:rPr lang="cs-CZ" smtClean="0"/>
              <a:t>12.05.2025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3D472A1-2C97-1D14-CED2-8E6EE6551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061C069-0479-E0F8-7A2D-F2F5871E4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5DD0-F572-4DF5-AA64-892EEF228F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6456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5984005-CDEB-B233-1F9E-157A8CAA98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22E533F-67A0-E6AF-38D1-C01F57B9D9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91BB7CD-F486-A592-322C-1343543AA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40365-AEFE-4463-9081-96392D73F3CA}" type="datetimeFigureOut">
              <a:rPr lang="cs-CZ" smtClean="0"/>
              <a:t>12.05.2025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653EA49-4C9A-87DF-9793-A6F9146F7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BF910FF-39E3-6487-384C-F239F890F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5DD0-F572-4DF5-AA64-892EEF228F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5784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88686B-4501-116D-8735-D635DD8FA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7D5639F-BD1D-D794-C231-D608F7893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EC357F1-F182-5EA3-4B90-36C7C3FBE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40365-AEFE-4463-9081-96392D73F3CA}" type="datetimeFigureOut">
              <a:rPr lang="cs-CZ" smtClean="0"/>
              <a:t>12.05.2025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F265EEE-8095-7E0E-4CE2-F19C4A7FF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8D5273D-2328-1176-5EEE-7EF30BBE2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5DD0-F572-4DF5-AA64-892EEF228F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9525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5BFBC3-3B0E-FADC-803B-630315BC6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99783E8-1DE9-8080-8E89-A6DB6CE9F7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8C1AEDC-38B3-F328-0C87-F9A51331C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40365-AEFE-4463-9081-96392D73F3CA}" type="datetimeFigureOut">
              <a:rPr lang="cs-CZ" smtClean="0"/>
              <a:t>12.05.2025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805A0CF-7213-96EA-4F08-48155203D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456CD19-3B8F-4E1D-E2A3-BC21EDBEE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5DD0-F572-4DF5-AA64-892EEF228F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6628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EAB92D-1D03-6490-A4E2-3E46A4321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BA91998-72EB-123D-F9C8-114F5D18FE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E14AB58-17FF-A297-4BD2-4CE324B3DC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0BFE8E7-37BB-2C22-2DE6-E23C600C0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40365-AEFE-4463-9081-96392D73F3CA}" type="datetimeFigureOut">
              <a:rPr lang="cs-CZ" smtClean="0"/>
              <a:t>12.05.2025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8140BE6-03E4-2239-C0CD-2B8138B8F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068F888-32D5-551D-64D3-E25D02C79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5DD0-F572-4DF5-AA64-892EEF228F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9085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89A290-D5ED-29A3-9BFF-023CF6954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9D7B0D7-9516-7B55-8070-D6E167896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18A19F6-29CE-3C28-C181-F223ADEA41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904E77A-43F4-8E1F-58E3-50FB52752B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78BD615-42FF-667B-FEA4-00360848A2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ABD5963-C928-0BE4-2C59-2070F38A7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40365-AEFE-4463-9081-96392D73F3CA}" type="datetimeFigureOut">
              <a:rPr lang="cs-CZ" smtClean="0"/>
              <a:t>12.05.2025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34D737E7-C3E2-6FCD-421B-9A78B2012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35778F2B-3532-6681-8D90-26B30044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5DD0-F572-4DF5-AA64-892EEF228F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882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DDA03F-49D1-A3C8-95C7-9601DE944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AC50268-714B-A034-9BFC-40E308A43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40365-AEFE-4463-9081-96392D73F3CA}" type="datetimeFigureOut">
              <a:rPr lang="cs-CZ" smtClean="0"/>
              <a:t>12.05.2025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1554665-1F1D-BDCA-10EE-D6D29D43B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EB7CF6C-0833-089B-1CCC-1187C30ED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5DD0-F572-4DF5-AA64-892EEF228F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9713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B9FE7AA-1679-597A-6A08-3C2339533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40365-AEFE-4463-9081-96392D73F3CA}" type="datetimeFigureOut">
              <a:rPr lang="cs-CZ" smtClean="0"/>
              <a:t>12.05.2025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BAF0DD9F-6C23-6921-CCA8-E71B0836F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A07A7A5-EB16-82F3-F067-1C6463814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5DD0-F572-4DF5-AA64-892EEF228F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7843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080E52-48DC-0502-71BC-98D3AA41A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14B7781-DBD8-D50C-0F82-B8499A7802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5710789-61FA-160C-D673-ED6041907A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8396172-54AF-5468-27C2-5732A19C5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40365-AEFE-4463-9081-96392D73F3CA}" type="datetimeFigureOut">
              <a:rPr lang="cs-CZ" smtClean="0"/>
              <a:t>12.05.2025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870AD65-EEAE-8AE9-4507-8C29B86E2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6EBDA81-2537-97C7-B609-F74D5A0CB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5DD0-F572-4DF5-AA64-892EEF228F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2213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99CD0B-3571-BB26-B4B3-E3AC0D816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1935155-CB2F-3BF6-CE75-3AC6F3B024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EB70720-FBBC-6A0C-678C-A019B193CA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7AC7FAA-E41B-E779-5F68-22B53F637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40365-AEFE-4463-9081-96392D73F3CA}" type="datetimeFigureOut">
              <a:rPr lang="cs-CZ" smtClean="0"/>
              <a:t>12.05.2025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2F8F1C2-0680-2606-EACD-FF87E8C36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EBE6CF4-8CC6-69CB-00C8-873A5F268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5DD0-F572-4DF5-AA64-892EEF228F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689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225D074-767D-1B8F-01FD-77B19B13E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46AF26E-0322-B0C4-1742-F2E66E6E9E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686531B-90DA-F704-1321-8309C66051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F40365-AEFE-4463-9081-96392D73F3CA}" type="datetimeFigureOut">
              <a:rPr lang="cs-CZ" smtClean="0"/>
              <a:t>12.05.2025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6FDD563-4A33-D17B-605D-9CDDFE0BFA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FFF005F-5DCB-67A3-3B20-232B71A293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9A5DD0-F572-4DF5-AA64-892EEF228F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4060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arkeonews.net/the-discovery-of-great-importance-for-urartian-archeology-in-cavustepe-castle-discovered-a-horse-skeleton-with-a-bronze-curb-bit-in-its-jaw/" TargetMode="External"/><Relationship Id="rId2" Type="http://schemas.openxmlformats.org/officeDocument/2006/relationships/hyperlink" Target="https://cs.wikipedia.org/wiki/Slune%C4%8Dn%C3%AD_hodiny#/media/Soubor:Saint-remy-de-provence-cadran-solaire.jpg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cs.wikipedia.org/wiki/Relativn%C3%AD_datov%C3%A1n%C3%AD" TargetMode="External"/><Relationship Id="rId2" Type="http://schemas.openxmlformats.org/officeDocument/2006/relationships/hyperlink" Target="https://cs.wikipedia.org/wiki/Absolutn%C3%AD_datov%C3%A1n%C3%AD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s.wikipedia.org/wiki/Periodizace_historie" TargetMode="External"/><Relationship Id="rId4" Type="http://schemas.openxmlformats.org/officeDocument/2006/relationships/hyperlink" Target="https://cs.wikipedia.org/wiki/Chronologie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089EED9-F54D-4F20-A2C6-949DE4176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E46F721-3785-414D-8697-16AF490E68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DD12FD2-46CB-0E9F-ED3A-54CD5039BA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62276" y="633279"/>
            <a:ext cx="3696949" cy="2380681"/>
          </a:xfrm>
        </p:spPr>
        <p:txBody>
          <a:bodyPr anchor="b">
            <a:normAutofit/>
          </a:bodyPr>
          <a:lstStyle/>
          <a:p>
            <a:r>
              <a:rPr lang="cs-CZ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Aptos Black" panose="020B0004020202020204" pitchFamily="34" charset="0"/>
                <a:cs typeface="Aharoni" panose="020F0502020204030204" pitchFamily="2" charset="-79"/>
              </a:rPr>
              <a:t>Chronologie a Periodizace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6A2ACDE-DCC7-19D5-C28F-1F2CD3AE90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3540" y="5351487"/>
            <a:ext cx="4728440" cy="1218833"/>
          </a:xfrm>
        </p:spPr>
        <p:txBody>
          <a:bodyPr anchor="t">
            <a:normAutofit/>
          </a:bodyPr>
          <a:lstStyle/>
          <a:p>
            <a:pPr algn="l"/>
            <a:r>
              <a:rPr lang="cs-CZ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Nat Šlachtová </a:t>
            </a:r>
            <a:br>
              <a:rPr lang="cs-CZ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cs-CZ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Archeologie středověku a novověku</a:t>
            </a:r>
          </a:p>
        </p:txBody>
      </p:sp>
      <p:pic>
        <p:nvPicPr>
          <p:cNvPr id="5" name="Obrázek 4" descr="Obsah obrázku text, sluneční hodiny, rukopis&#10;&#10;Obsah vygenerovaný umělou inteligencí může být nesprávný.">
            <a:extLst>
              <a:ext uri="{FF2B5EF4-FFF2-40B4-BE49-F238E27FC236}">
                <a16:creationId xmlns:a16="http://schemas.microsoft.com/office/drawing/2014/main" id="{3B8421AA-BF8D-67D2-18BD-FE45A8FF94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71" r="4867" b="1"/>
          <a:stretch/>
        </p:blipFill>
        <p:spPr>
          <a:xfrm>
            <a:off x="20" y="1"/>
            <a:ext cx="7665573" cy="6857999"/>
          </a:xfrm>
          <a:custGeom>
            <a:avLst/>
            <a:gdLst/>
            <a:ahLst/>
            <a:cxnLst/>
            <a:rect l="l" t="t" r="r" b="b"/>
            <a:pathLst>
              <a:path w="7665593" h="6857999">
                <a:moveTo>
                  <a:pt x="0" y="0"/>
                </a:moveTo>
                <a:lnTo>
                  <a:pt x="7363783" y="0"/>
                </a:lnTo>
                <a:lnTo>
                  <a:pt x="7372954" y="18152"/>
                </a:lnTo>
                <a:cubicBezTo>
                  <a:pt x="7378508" y="27417"/>
                  <a:pt x="7383821" y="35694"/>
                  <a:pt x="7386404" y="41707"/>
                </a:cubicBezTo>
                <a:lnTo>
                  <a:pt x="7389058" y="60832"/>
                </a:lnTo>
                <a:lnTo>
                  <a:pt x="7394074" y="60137"/>
                </a:lnTo>
                <a:lnTo>
                  <a:pt x="7394443" y="67241"/>
                </a:lnTo>
                <a:lnTo>
                  <a:pt x="7394565" y="83099"/>
                </a:lnTo>
                <a:cubicBezTo>
                  <a:pt x="7395324" y="92994"/>
                  <a:pt x="7394122" y="120511"/>
                  <a:pt x="7395957" y="130584"/>
                </a:cubicBezTo>
                <a:cubicBezTo>
                  <a:pt x="7401306" y="133490"/>
                  <a:pt x="7404223" y="137975"/>
                  <a:pt x="7405574" y="143540"/>
                </a:cubicBezTo>
                <a:lnTo>
                  <a:pt x="7405725" y="155795"/>
                </a:lnTo>
                <a:lnTo>
                  <a:pt x="7418615" y="226869"/>
                </a:lnTo>
                <a:lnTo>
                  <a:pt x="7419579" y="236641"/>
                </a:lnTo>
                <a:lnTo>
                  <a:pt x="7423900" y="241933"/>
                </a:lnTo>
                <a:cubicBezTo>
                  <a:pt x="7424763" y="245974"/>
                  <a:pt x="7424206" y="257579"/>
                  <a:pt x="7424760" y="260885"/>
                </a:cubicBezTo>
                <a:cubicBezTo>
                  <a:pt x="7425580" y="261177"/>
                  <a:pt x="7426400" y="261469"/>
                  <a:pt x="7427220" y="261761"/>
                </a:cubicBezTo>
                <a:cubicBezTo>
                  <a:pt x="7431152" y="272291"/>
                  <a:pt x="7444241" y="311893"/>
                  <a:pt x="7448344" y="324055"/>
                </a:cubicBezTo>
                <a:cubicBezTo>
                  <a:pt x="7444563" y="326484"/>
                  <a:pt x="7450535" y="331924"/>
                  <a:pt x="7451833" y="334727"/>
                </a:cubicBezTo>
                <a:cubicBezTo>
                  <a:pt x="7449286" y="335161"/>
                  <a:pt x="7448510" y="341947"/>
                  <a:pt x="7450776" y="343948"/>
                </a:cubicBezTo>
                <a:cubicBezTo>
                  <a:pt x="7463202" y="391652"/>
                  <a:pt x="7437523" y="367773"/>
                  <a:pt x="7453791" y="395003"/>
                </a:cubicBezTo>
                <a:cubicBezTo>
                  <a:pt x="7454869" y="399820"/>
                  <a:pt x="7453841" y="403723"/>
                  <a:pt x="7451939" y="407147"/>
                </a:cubicBezTo>
                <a:lnTo>
                  <a:pt x="7448030" y="412254"/>
                </a:lnTo>
                <a:lnTo>
                  <a:pt x="7455416" y="432021"/>
                </a:lnTo>
                <a:cubicBezTo>
                  <a:pt x="7457991" y="441758"/>
                  <a:pt x="7459699" y="452007"/>
                  <a:pt x="7460479" y="462523"/>
                </a:cubicBezTo>
                <a:cubicBezTo>
                  <a:pt x="7455275" y="464882"/>
                  <a:pt x="7462669" y="473136"/>
                  <a:pt x="7464133" y="477020"/>
                </a:cubicBezTo>
                <a:cubicBezTo>
                  <a:pt x="7460734" y="477060"/>
                  <a:pt x="7459104" y="485663"/>
                  <a:pt x="7461914" y="488716"/>
                </a:cubicBezTo>
                <a:cubicBezTo>
                  <a:pt x="7474065" y="552879"/>
                  <a:pt x="7442314" y="516775"/>
                  <a:pt x="7461353" y="555280"/>
                </a:cubicBezTo>
                <a:cubicBezTo>
                  <a:pt x="7462345" y="561721"/>
                  <a:pt x="7460642" y="566553"/>
                  <a:pt x="7457829" y="570585"/>
                </a:cubicBezTo>
                <a:lnTo>
                  <a:pt x="7450804" y="577839"/>
                </a:lnTo>
                <a:lnTo>
                  <a:pt x="7453309" y="583524"/>
                </a:lnTo>
                <a:cubicBezTo>
                  <a:pt x="7453505" y="604977"/>
                  <a:pt x="7446306" y="611303"/>
                  <a:pt x="7453558" y="623785"/>
                </a:cubicBezTo>
                <a:cubicBezTo>
                  <a:pt x="7438483" y="642230"/>
                  <a:pt x="7452055" y="636019"/>
                  <a:pt x="7454362" y="650049"/>
                </a:cubicBezTo>
                <a:cubicBezTo>
                  <a:pt x="7457368" y="661117"/>
                  <a:pt x="7463152" y="640798"/>
                  <a:pt x="7464006" y="651645"/>
                </a:cubicBezTo>
                <a:cubicBezTo>
                  <a:pt x="7460114" y="663380"/>
                  <a:pt x="7472201" y="662829"/>
                  <a:pt x="7467442" y="675032"/>
                </a:cubicBezTo>
                <a:cubicBezTo>
                  <a:pt x="7458335" y="672068"/>
                  <a:pt x="7469207" y="699114"/>
                  <a:pt x="7461251" y="699956"/>
                </a:cubicBezTo>
                <a:cubicBezTo>
                  <a:pt x="7472628" y="710321"/>
                  <a:pt x="7458614" y="715529"/>
                  <a:pt x="7462119" y="729331"/>
                </a:cubicBezTo>
                <a:cubicBezTo>
                  <a:pt x="7466423" y="735831"/>
                  <a:pt x="7467162" y="740521"/>
                  <a:pt x="7462533" y="746910"/>
                </a:cubicBezTo>
                <a:cubicBezTo>
                  <a:pt x="7483486" y="776851"/>
                  <a:pt x="7463470" y="765024"/>
                  <a:pt x="7471529" y="793043"/>
                </a:cubicBezTo>
                <a:cubicBezTo>
                  <a:pt x="7480002" y="817184"/>
                  <a:pt x="7485500" y="844550"/>
                  <a:pt x="7505730" y="867898"/>
                </a:cubicBezTo>
                <a:cubicBezTo>
                  <a:pt x="7511461" y="872184"/>
                  <a:pt x="7513630" y="882707"/>
                  <a:pt x="7510576" y="891400"/>
                </a:cubicBezTo>
                <a:cubicBezTo>
                  <a:pt x="7510049" y="892894"/>
                  <a:pt x="7509385" y="894278"/>
                  <a:pt x="7508604" y="895508"/>
                </a:cubicBezTo>
                <a:cubicBezTo>
                  <a:pt x="7511698" y="915692"/>
                  <a:pt x="7525520" y="989520"/>
                  <a:pt x="7529143" y="1012510"/>
                </a:cubicBezTo>
                <a:cubicBezTo>
                  <a:pt x="7521781" y="1014371"/>
                  <a:pt x="7535067" y="1025997"/>
                  <a:pt x="7530347" y="1033444"/>
                </a:cubicBezTo>
                <a:cubicBezTo>
                  <a:pt x="7526204" y="1038777"/>
                  <a:pt x="7529270" y="1043549"/>
                  <a:pt x="7529596" y="1049120"/>
                </a:cubicBezTo>
                <a:cubicBezTo>
                  <a:pt x="7526339" y="1056460"/>
                  <a:pt x="7532220" y="1080398"/>
                  <a:pt x="7536437" y="1086639"/>
                </a:cubicBezTo>
                <a:cubicBezTo>
                  <a:pt x="7551094" y="1101553"/>
                  <a:pt x="7540210" y="1135442"/>
                  <a:pt x="7551438" y="1147834"/>
                </a:cubicBezTo>
                <a:cubicBezTo>
                  <a:pt x="7553086" y="1152330"/>
                  <a:pt x="7553752" y="1156729"/>
                  <a:pt x="7553808" y="1161047"/>
                </a:cubicBezTo>
                <a:lnTo>
                  <a:pt x="7552572" y="1173130"/>
                </a:lnTo>
                <a:lnTo>
                  <a:pt x="7549434" y="1176566"/>
                </a:lnTo>
                <a:lnTo>
                  <a:pt x="7550211" y="1183950"/>
                </a:lnTo>
                <a:lnTo>
                  <a:pt x="7549733" y="1186066"/>
                </a:lnTo>
                <a:cubicBezTo>
                  <a:pt x="7548807" y="1190108"/>
                  <a:pt x="7548001" y="1194099"/>
                  <a:pt x="7547683" y="1198047"/>
                </a:cubicBezTo>
                <a:cubicBezTo>
                  <a:pt x="7563423" y="1192855"/>
                  <a:pt x="7547566" y="1230782"/>
                  <a:pt x="7560295" y="1219849"/>
                </a:cubicBezTo>
                <a:cubicBezTo>
                  <a:pt x="7561281" y="1240644"/>
                  <a:pt x="7573138" y="1224782"/>
                  <a:pt x="7561835" y="1249779"/>
                </a:cubicBezTo>
                <a:cubicBezTo>
                  <a:pt x="7574707" y="1282065"/>
                  <a:pt x="7569916" y="1332957"/>
                  <a:pt x="7589445" y="1358245"/>
                </a:cubicBezTo>
                <a:cubicBezTo>
                  <a:pt x="7581989" y="1355103"/>
                  <a:pt x="7576204" y="1368711"/>
                  <a:pt x="7579904" y="1378136"/>
                </a:cubicBezTo>
                <a:cubicBezTo>
                  <a:pt x="7550647" y="1367117"/>
                  <a:pt x="7606267" y="1415404"/>
                  <a:pt x="7586303" y="1423699"/>
                </a:cubicBezTo>
                <a:cubicBezTo>
                  <a:pt x="7604838" y="1424108"/>
                  <a:pt x="7636267" y="1466352"/>
                  <a:pt x="7621059" y="1486236"/>
                </a:cubicBezTo>
                <a:cubicBezTo>
                  <a:pt x="7624771" y="1516526"/>
                  <a:pt x="7640092" y="1537976"/>
                  <a:pt x="7633966" y="1569734"/>
                </a:cubicBezTo>
                <a:cubicBezTo>
                  <a:pt x="7636447" y="1570719"/>
                  <a:pt x="7638522" y="1572334"/>
                  <a:pt x="7640304" y="1574384"/>
                </a:cubicBezTo>
                <a:lnTo>
                  <a:pt x="7644628" y="1581242"/>
                </a:lnTo>
                <a:lnTo>
                  <a:pt x="7644313" y="1582567"/>
                </a:lnTo>
                <a:cubicBezTo>
                  <a:pt x="7644257" y="1587776"/>
                  <a:pt x="7645302" y="1590443"/>
                  <a:pt x="7646831" y="1591983"/>
                </a:cubicBezTo>
                <a:cubicBezTo>
                  <a:pt x="7647577" y="1592347"/>
                  <a:pt x="7648323" y="1592711"/>
                  <a:pt x="7649069" y="1593074"/>
                </a:cubicBezTo>
                <a:lnTo>
                  <a:pt x="7651326" y="1599230"/>
                </a:lnTo>
                <a:lnTo>
                  <a:pt x="7657195" y="1610539"/>
                </a:lnTo>
                <a:lnTo>
                  <a:pt x="7656957" y="1613422"/>
                </a:lnTo>
                <a:lnTo>
                  <a:pt x="7663730" y="1631673"/>
                </a:lnTo>
                <a:lnTo>
                  <a:pt x="7663189" y="1632289"/>
                </a:lnTo>
                <a:cubicBezTo>
                  <a:pt x="7662131" y="1634085"/>
                  <a:pt x="7661641" y="1636199"/>
                  <a:pt x="7662326" y="1639024"/>
                </a:cubicBezTo>
                <a:cubicBezTo>
                  <a:pt x="7651979" y="1640024"/>
                  <a:pt x="7659188" y="1642819"/>
                  <a:pt x="7662125" y="1651067"/>
                </a:cubicBezTo>
                <a:cubicBezTo>
                  <a:pt x="7646711" y="1654462"/>
                  <a:pt x="7660667" y="1674670"/>
                  <a:pt x="7653812" y="1683345"/>
                </a:cubicBezTo>
                <a:cubicBezTo>
                  <a:pt x="7656316" y="1689330"/>
                  <a:pt x="7658683" y="1695719"/>
                  <a:pt x="7660803" y="1702414"/>
                </a:cubicBezTo>
                <a:lnTo>
                  <a:pt x="7661867" y="1756201"/>
                </a:lnTo>
                <a:lnTo>
                  <a:pt x="7649453" y="1812530"/>
                </a:lnTo>
                <a:cubicBezTo>
                  <a:pt x="7649183" y="1833366"/>
                  <a:pt x="7644573" y="1851408"/>
                  <a:pt x="7647823" y="1869041"/>
                </a:cubicBezTo>
                <a:cubicBezTo>
                  <a:pt x="7644238" y="1876204"/>
                  <a:pt x="7642789" y="1882956"/>
                  <a:pt x="7648156" y="1889503"/>
                </a:cubicBezTo>
                <a:cubicBezTo>
                  <a:pt x="7646365" y="1908946"/>
                  <a:pt x="7638702" y="1913653"/>
                  <a:pt x="7644679" y="1925974"/>
                </a:cubicBezTo>
                <a:cubicBezTo>
                  <a:pt x="7632281" y="1936898"/>
                  <a:pt x="7637013" y="1937545"/>
                  <a:pt x="7640564" y="1942678"/>
                </a:cubicBezTo>
                <a:lnTo>
                  <a:pt x="7640816" y="1943410"/>
                </a:lnTo>
                <a:lnTo>
                  <a:pt x="7639044" y="1944904"/>
                </a:lnTo>
                <a:lnTo>
                  <a:pt x="7638223" y="1947993"/>
                </a:lnTo>
                <a:lnTo>
                  <a:pt x="7638752" y="1956430"/>
                </a:lnTo>
                <a:lnTo>
                  <a:pt x="7639407" y="1959603"/>
                </a:lnTo>
                <a:cubicBezTo>
                  <a:pt x="7639690" y="1961788"/>
                  <a:pt x="7639658" y="1963239"/>
                  <a:pt x="7639396" y="1964244"/>
                </a:cubicBezTo>
                <a:lnTo>
                  <a:pt x="7639249" y="1964361"/>
                </a:lnTo>
                <a:lnTo>
                  <a:pt x="7639521" y="1968708"/>
                </a:lnTo>
                <a:cubicBezTo>
                  <a:pt x="7640315" y="1976045"/>
                  <a:pt x="7641402" y="1983186"/>
                  <a:pt x="7642694" y="1989983"/>
                </a:cubicBezTo>
                <a:cubicBezTo>
                  <a:pt x="7634556" y="1995729"/>
                  <a:pt x="7644169" y="2020842"/>
                  <a:pt x="7628828" y="2018094"/>
                </a:cubicBezTo>
                <a:cubicBezTo>
                  <a:pt x="7630116" y="2027262"/>
                  <a:pt x="7636485" y="2032807"/>
                  <a:pt x="7626423" y="2029720"/>
                </a:cubicBezTo>
                <a:cubicBezTo>
                  <a:pt x="7626559" y="2032738"/>
                  <a:pt x="7625703" y="2034598"/>
                  <a:pt x="7624364" y="2035929"/>
                </a:cubicBezTo>
                <a:lnTo>
                  <a:pt x="7623733" y="2036314"/>
                </a:lnTo>
                <a:lnTo>
                  <a:pt x="7626847" y="2056711"/>
                </a:lnTo>
                <a:lnTo>
                  <a:pt x="7626090" y="2059419"/>
                </a:lnTo>
                <a:lnTo>
                  <a:pt x="7629618" y="2072712"/>
                </a:lnTo>
                <a:lnTo>
                  <a:pt x="7630641" y="2079581"/>
                </a:lnTo>
                <a:lnTo>
                  <a:pt x="7632577" y="2081522"/>
                </a:lnTo>
                <a:cubicBezTo>
                  <a:pt x="7633753" y="2083617"/>
                  <a:pt x="7634261" y="2086620"/>
                  <a:pt x="7633251" y="2091658"/>
                </a:cubicBezTo>
                <a:lnTo>
                  <a:pt x="7632707" y="2092825"/>
                </a:lnTo>
                <a:lnTo>
                  <a:pt x="7635575" y="2101184"/>
                </a:lnTo>
                <a:cubicBezTo>
                  <a:pt x="7636900" y="2103876"/>
                  <a:pt x="7638586" y="2106260"/>
                  <a:pt x="7640772" y="2108190"/>
                </a:cubicBezTo>
                <a:cubicBezTo>
                  <a:pt x="7629093" y="2136655"/>
                  <a:pt x="7639778" y="2163513"/>
                  <a:pt x="7637758" y="2194409"/>
                </a:cubicBezTo>
                <a:cubicBezTo>
                  <a:pt x="7619585" y="2207765"/>
                  <a:pt x="7641835" y="2261154"/>
                  <a:pt x="7659453" y="2268824"/>
                </a:cubicBezTo>
                <a:cubicBezTo>
                  <a:pt x="7644015" y="2268997"/>
                  <a:pt x="7665037" y="2307714"/>
                  <a:pt x="7665583" y="2317700"/>
                </a:cubicBezTo>
                <a:cubicBezTo>
                  <a:pt x="7665764" y="2321029"/>
                  <a:pt x="7663671" y="2321166"/>
                  <a:pt x="7657195" y="2315619"/>
                </a:cubicBezTo>
                <a:cubicBezTo>
                  <a:pt x="7658997" y="2326231"/>
                  <a:pt x="7650972" y="2337185"/>
                  <a:pt x="7644431" y="2331209"/>
                </a:cubicBezTo>
                <a:cubicBezTo>
                  <a:pt x="7658433" y="2363448"/>
                  <a:pt x="7644510" y="2411031"/>
                  <a:pt x="7650869" y="2447461"/>
                </a:cubicBezTo>
                <a:cubicBezTo>
                  <a:pt x="7635485" y="2467322"/>
                  <a:pt x="7649719" y="2456555"/>
                  <a:pt x="7646841" y="2477156"/>
                </a:cubicBezTo>
                <a:cubicBezTo>
                  <a:pt x="7661004" y="2471521"/>
                  <a:pt x="7638896" y="2502164"/>
                  <a:pt x="7654880" y="2503292"/>
                </a:cubicBezTo>
                <a:cubicBezTo>
                  <a:pt x="7653849" y="2507005"/>
                  <a:pt x="7652348" y="2510567"/>
                  <a:pt x="7650720" y="2514131"/>
                </a:cubicBezTo>
                <a:lnTo>
                  <a:pt x="7649876" y="2516003"/>
                </a:lnTo>
                <a:lnTo>
                  <a:pt x="7649263" y="2523483"/>
                </a:lnTo>
                <a:lnTo>
                  <a:pt x="7645633" y="2525592"/>
                </a:lnTo>
                <a:lnTo>
                  <a:pt x="7642233" y="2536851"/>
                </a:lnTo>
                <a:cubicBezTo>
                  <a:pt x="7641494" y="2541069"/>
                  <a:pt x="7641323" y="2545607"/>
                  <a:pt x="7642069" y="2550622"/>
                </a:cubicBezTo>
                <a:cubicBezTo>
                  <a:pt x="7648404" y="2562959"/>
                  <a:pt x="7640640" y="2582170"/>
                  <a:pt x="7641110" y="2599544"/>
                </a:cubicBezTo>
                <a:lnTo>
                  <a:pt x="7643071" y="2607523"/>
                </a:lnTo>
                <a:lnTo>
                  <a:pt x="7639801" y="2633566"/>
                </a:lnTo>
                <a:cubicBezTo>
                  <a:pt x="7639166" y="2640978"/>
                  <a:pt x="7638833" y="2648672"/>
                  <a:pt x="7639065" y="2656773"/>
                </a:cubicBezTo>
                <a:lnTo>
                  <a:pt x="7640624" y="2671810"/>
                </a:lnTo>
                <a:lnTo>
                  <a:pt x="7639332" y="2675751"/>
                </a:lnTo>
                <a:cubicBezTo>
                  <a:pt x="7639476" y="2682617"/>
                  <a:pt x="7644027" y="2691703"/>
                  <a:pt x="7638498" y="2690893"/>
                </a:cubicBezTo>
                <a:lnTo>
                  <a:pt x="7640415" y="2698606"/>
                </a:lnTo>
                <a:lnTo>
                  <a:pt x="7636002" y="2706218"/>
                </a:lnTo>
                <a:cubicBezTo>
                  <a:pt x="7634978" y="2707053"/>
                  <a:pt x="7633887" y="2707679"/>
                  <a:pt x="7632770" y="2708079"/>
                </a:cubicBezTo>
                <a:lnTo>
                  <a:pt x="7634220" y="2718854"/>
                </a:lnTo>
                <a:lnTo>
                  <a:pt x="7631061" y="2727688"/>
                </a:lnTo>
                <a:lnTo>
                  <a:pt x="7633127" y="2735389"/>
                </a:lnTo>
                <a:lnTo>
                  <a:pt x="7632661" y="2738584"/>
                </a:lnTo>
                <a:lnTo>
                  <a:pt x="7631098" y="2746529"/>
                </a:lnTo>
                <a:cubicBezTo>
                  <a:pt x="7630002" y="2750602"/>
                  <a:pt x="7628681" y="2755160"/>
                  <a:pt x="7627624" y="2760235"/>
                </a:cubicBezTo>
                <a:lnTo>
                  <a:pt x="7627140" y="2764511"/>
                </a:lnTo>
                <a:lnTo>
                  <a:pt x="7621827" y="2773820"/>
                </a:lnTo>
                <a:cubicBezTo>
                  <a:pt x="7617811" y="2780593"/>
                  <a:pt x="7615104" y="2785923"/>
                  <a:pt x="7617284" y="2791840"/>
                </a:cubicBezTo>
                <a:cubicBezTo>
                  <a:pt x="7612094" y="2801924"/>
                  <a:pt x="7597550" y="2808970"/>
                  <a:pt x="7601430" y="2823567"/>
                </a:cubicBezTo>
                <a:cubicBezTo>
                  <a:pt x="7594841" y="2819137"/>
                  <a:pt x="7600633" y="2839778"/>
                  <a:pt x="7593865" y="2842217"/>
                </a:cubicBezTo>
                <a:cubicBezTo>
                  <a:pt x="7588415" y="2843342"/>
                  <a:pt x="7588901" y="2849866"/>
                  <a:pt x="7586893" y="2854834"/>
                </a:cubicBezTo>
                <a:cubicBezTo>
                  <a:pt x="7581327" y="2858374"/>
                  <a:pt x="7576244" y="2883372"/>
                  <a:pt x="7577046" y="2892075"/>
                </a:cubicBezTo>
                <a:cubicBezTo>
                  <a:pt x="7582584" y="2916606"/>
                  <a:pt x="7560175" y="2936338"/>
                  <a:pt x="7564026" y="2955950"/>
                </a:cubicBezTo>
                <a:cubicBezTo>
                  <a:pt x="7563501" y="2961086"/>
                  <a:pt x="7562240" y="2965343"/>
                  <a:pt x="7560529" y="2969031"/>
                </a:cubicBezTo>
                <a:lnTo>
                  <a:pt x="7554631" y="2978222"/>
                </a:lnTo>
                <a:lnTo>
                  <a:pt x="7550747" y="2978564"/>
                </a:lnTo>
                <a:lnTo>
                  <a:pt x="7548359" y="2985429"/>
                </a:lnTo>
                <a:lnTo>
                  <a:pt x="7547120" y="2986826"/>
                </a:lnTo>
                <a:cubicBezTo>
                  <a:pt x="7544741" y="2989483"/>
                  <a:pt x="7542480" y="2992194"/>
                  <a:pt x="7540621" y="2995267"/>
                </a:cubicBezTo>
                <a:cubicBezTo>
                  <a:pt x="7555200" y="3003715"/>
                  <a:pt x="7527208" y="3022799"/>
                  <a:pt x="7541739" y="3023946"/>
                </a:cubicBezTo>
                <a:cubicBezTo>
                  <a:pt x="7534059" y="3042303"/>
                  <a:pt x="7549904" y="3038579"/>
                  <a:pt x="7530781" y="3050462"/>
                </a:cubicBezTo>
                <a:cubicBezTo>
                  <a:pt x="7527838" y="3088204"/>
                  <a:pt x="7503338" y="3127251"/>
                  <a:pt x="7508515" y="3164510"/>
                </a:cubicBezTo>
                <a:cubicBezTo>
                  <a:pt x="7503888" y="3155782"/>
                  <a:pt x="7493770" y="3162549"/>
                  <a:pt x="7492866" y="3173520"/>
                </a:cubicBezTo>
                <a:cubicBezTo>
                  <a:pt x="7474179" y="3140376"/>
                  <a:pt x="7498581" y="3226463"/>
                  <a:pt x="7479395" y="3217191"/>
                </a:cubicBezTo>
                <a:cubicBezTo>
                  <a:pt x="7493905" y="3232643"/>
                  <a:pt x="7501608" y="3293915"/>
                  <a:pt x="7481475" y="3298298"/>
                </a:cubicBezTo>
                <a:cubicBezTo>
                  <a:pt x="7472089" y="3326890"/>
                  <a:pt x="7475493" y="3357480"/>
                  <a:pt x="7457722" y="3379292"/>
                </a:cubicBezTo>
                <a:cubicBezTo>
                  <a:pt x="7459285" y="3382143"/>
                  <a:pt x="7460273" y="3385199"/>
                  <a:pt x="7460850" y="3388381"/>
                </a:cubicBezTo>
                <a:lnTo>
                  <a:pt x="7461482" y="3397694"/>
                </a:lnTo>
                <a:lnTo>
                  <a:pt x="7460695" y="3398556"/>
                </a:lnTo>
                <a:cubicBezTo>
                  <a:pt x="7458532" y="3402904"/>
                  <a:pt x="7458275" y="3406007"/>
                  <a:pt x="7458858" y="3408553"/>
                </a:cubicBezTo>
                <a:lnTo>
                  <a:pt x="7460185" y="3411299"/>
                </a:lnTo>
                <a:lnTo>
                  <a:pt x="7459468" y="3418333"/>
                </a:lnTo>
                <a:lnTo>
                  <a:pt x="7459515" y="3432662"/>
                </a:lnTo>
                <a:lnTo>
                  <a:pt x="7458154" y="3434902"/>
                </a:lnTo>
                <a:lnTo>
                  <a:pt x="7456091" y="3455825"/>
                </a:lnTo>
                <a:cubicBezTo>
                  <a:pt x="7455865" y="3455850"/>
                  <a:pt x="7455638" y="3455877"/>
                  <a:pt x="7455413" y="3455903"/>
                </a:cubicBezTo>
                <a:cubicBezTo>
                  <a:pt x="7453843" y="3456557"/>
                  <a:pt x="7452596" y="3457940"/>
                  <a:pt x="7451989" y="3460886"/>
                </a:cubicBezTo>
                <a:cubicBezTo>
                  <a:pt x="7443388" y="3453296"/>
                  <a:pt x="7447961" y="3461529"/>
                  <a:pt x="7446929" y="3470886"/>
                </a:cubicBezTo>
                <a:cubicBezTo>
                  <a:pt x="7433341" y="3461186"/>
                  <a:pt x="7436171" y="3489615"/>
                  <a:pt x="7427213" y="3491353"/>
                </a:cubicBezTo>
                <a:cubicBezTo>
                  <a:pt x="7426761" y="3498443"/>
                  <a:pt x="7426037" y="3505767"/>
                  <a:pt x="7424990" y="3513143"/>
                </a:cubicBezTo>
                <a:lnTo>
                  <a:pt x="7424186" y="3517424"/>
                </a:lnTo>
                <a:cubicBezTo>
                  <a:pt x="7424132" y="3517438"/>
                  <a:pt x="7424077" y="3517453"/>
                  <a:pt x="7424024" y="3517467"/>
                </a:cubicBezTo>
                <a:cubicBezTo>
                  <a:pt x="7423536" y="3518305"/>
                  <a:pt x="7423153" y="3519678"/>
                  <a:pt x="7422883" y="3521896"/>
                </a:cubicBezTo>
                <a:lnTo>
                  <a:pt x="7422723" y="3525229"/>
                </a:lnTo>
                <a:lnTo>
                  <a:pt x="7421163" y="3533534"/>
                </a:lnTo>
                <a:lnTo>
                  <a:pt x="7419650" y="3536108"/>
                </a:lnTo>
                <a:lnTo>
                  <a:pt x="7417640" y="3536718"/>
                </a:lnTo>
                <a:lnTo>
                  <a:pt x="7417697" y="3537534"/>
                </a:lnTo>
                <a:cubicBezTo>
                  <a:pt x="7419749" y="3544077"/>
                  <a:pt x="7423989" y="3546875"/>
                  <a:pt x="7409814" y="3551598"/>
                </a:cubicBezTo>
                <a:cubicBezTo>
                  <a:pt x="7412376" y="3566128"/>
                  <a:pt x="7404108" y="3567090"/>
                  <a:pt x="7397719" y="3584844"/>
                </a:cubicBezTo>
                <a:cubicBezTo>
                  <a:pt x="7401116" y="3593573"/>
                  <a:pt x="7398130" y="3599358"/>
                  <a:pt x="7393057" y="3604546"/>
                </a:cubicBezTo>
                <a:cubicBezTo>
                  <a:pt x="7391792" y="3622895"/>
                  <a:pt x="7383125" y="3638008"/>
                  <a:pt x="7377811" y="3657793"/>
                </a:cubicBezTo>
                <a:cubicBezTo>
                  <a:pt x="7379886" y="3680874"/>
                  <a:pt x="7366255" y="3689531"/>
                  <a:pt x="7360624" y="3710685"/>
                </a:cubicBezTo>
                <a:cubicBezTo>
                  <a:pt x="7367950" y="3731637"/>
                  <a:pt x="7347999" y="3723947"/>
                  <a:pt x="7341489" y="3734006"/>
                </a:cubicBezTo>
                <a:lnTo>
                  <a:pt x="7340478" y="3737028"/>
                </a:lnTo>
                <a:lnTo>
                  <a:pt x="7340489" y="3745476"/>
                </a:lnTo>
                <a:lnTo>
                  <a:pt x="7340950" y="3748687"/>
                </a:lnTo>
                <a:cubicBezTo>
                  <a:pt x="7341098" y="3750887"/>
                  <a:pt x="7340976" y="3752333"/>
                  <a:pt x="7340653" y="3753314"/>
                </a:cubicBezTo>
                <a:lnTo>
                  <a:pt x="7340500" y="3753419"/>
                </a:lnTo>
                <a:lnTo>
                  <a:pt x="7340506" y="3757774"/>
                </a:lnTo>
                <a:cubicBezTo>
                  <a:pt x="7340847" y="3765147"/>
                  <a:pt x="7341495" y="3772345"/>
                  <a:pt x="7342369" y="3779218"/>
                </a:cubicBezTo>
                <a:cubicBezTo>
                  <a:pt x="7333890" y="3784348"/>
                  <a:pt x="7341949" y="3810090"/>
                  <a:pt x="7326800" y="3806225"/>
                </a:cubicBezTo>
                <a:cubicBezTo>
                  <a:pt x="7327524" y="3815461"/>
                  <a:pt x="7333545" y="3821456"/>
                  <a:pt x="7323686" y="3817640"/>
                </a:cubicBezTo>
                <a:cubicBezTo>
                  <a:pt x="7323637" y="3820659"/>
                  <a:pt x="7322668" y="3822449"/>
                  <a:pt x="7321247" y="3823678"/>
                </a:cubicBezTo>
                <a:lnTo>
                  <a:pt x="7320595" y="3824018"/>
                </a:lnTo>
                <a:lnTo>
                  <a:pt x="7322453" y="3844579"/>
                </a:lnTo>
                <a:lnTo>
                  <a:pt x="7321532" y="3847225"/>
                </a:lnTo>
                <a:lnTo>
                  <a:pt x="7324238" y="3860736"/>
                </a:lnTo>
                <a:lnTo>
                  <a:pt x="7324840" y="3867658"/>
                </a:lnTo>
                <a:lnTo>
                  <a:pt x="7326655" y="3869733"/>
                </a:lnTo>
                <a:cubicBezTo>
                  <a:pt x="7327701" y="3871909"/>
                  <a:pt x="7328023" y="3874942"/>
                  <a:pt x="7326706" y="3879891"/>
                </a:cubicBezTo>
                <a:lnTo>
                  <a:pt x="7326093" y="3881013"/>
                </a:lnTo>
                <a:lnTo>
                  <a:pt x="7328442" y="3889558"/>
                </a:lnTo>
                <a:cubicBezTo>
                  <a:pt x="7329602" y="3892339"/>
                  <a:pt x="7331138" y="3894839"/>
                  <a:pt x="7333203" y="3896924"/>
                </a:cubicBezTo>
                <a:cubicBezTo>
                  <a:pt x="7319795" y="3924445"/>
                  <a:pt x="7328820" y="3952004"/>
                  <a:pt x="7324908" y="3982658"/>
                </a:cubicBezTo>
                <a:cubicBezTo>
                  <a:pt x="7325522" y="4017325"/>
                  <a:pt x="7327874" y="4041416"/>
                  <a:pt x="7327588" y="4064228"/>
                </a:cubicBezTo>
                <a:cubicBezTo>
                  <a:pt x="7328735" y="4074940"/>
                  <a:pt x="7329351" y="4153102"/>
                  <a:pt x="7323186" y="4146664"/>
                </a:cubicBezTo>
                <a:cubicBezTo>
                  <a:pt x="7335189" y="4179829"/>
                  <a:pt x="7318370" y="4199117"/>
                  <a:pt x="7322488" y="4235901"/>
                </a:cubicBezTo>
                <a:cubicBezTo>
                  <a:pt x="7305909" y="4254573"/>
                  <a:pt x="7320783" y="4244884"/>
                  <a:pt x="7316645" y="4265209"/>
                </a:cubicBezTo>
                <a:cubicBezTo>
                  <a:pt x="7331133" y="4260631"/>
                  <a:pt x="7307179" y="4289560"/>
                  <a:pt x="7323069" y="4291857"/>
                </a:cubicBezTo>
                <a:cubicBezTo>
                  <a:pt x="7321814" y="4295483"/>
                  <a:pt x="7320095" y="4298923"/>
                  <a:pt x="7318251" y="4302359"/>
                </a:cubicBezTo>
                <a:lnTo>
                  <a:pt x="7317295" y="4304161"/>
                </a:lnTo>
                <a:lnTo>
                  <a:pt x="7316223" y="4311573"/>
                </a:lnTo>
                <a:lnTo>
                  <a:pt x="7312469" y="4313411"/>
                </a:lnTo>
                <a:lnTo>
                  <a:pt x="7306447" y="4403491"/>
                </a:lnTo>
                <a:cubicBezTo>
                  <a:pt x="7308849" y="4411399"/>
                  <a:pt x="7308497" y="4436984"/>
                  <a:pt x="7303688" y="4442497"/>
                </a:cubicBezTo>
                <a:cubicBezTo>
                  <a:pt x="7302637" y="4447969"/>
                  <a:pt x="7304327" y="4453942"/>
                  <a:pt x="7299181" y="4457128"/>
                </a:cubicBezTo>
                <a:cubicBezTo>
                  <a:pt x="7296154" y="4469016"/>
                  <a:pt x="7289197" y="4496240"/>
                  <a:pt x="7285530" y="4513823"/>
                </a:cubicBezTo>
                <a:cubicBezTo>
                  <a:pt x="7288769" y="4518560"/>
                  <a:pt x="7287100" y="4524649"/>
                  <a:pt x="7284412" y="4532609"/>
                </a:cubicBezTo>
                <a:lnTo>
                  <a:pt x="7282601" y="4540125"/>
                </a:lnTo>
                <a:lnTo>
                  <a:pt x="7291785" y="4563650"/>
                </a:lnTo>
                <a:lnTo>
                  <a:pt x="7284191" y="4636427"/>
                </a:lnTo>
                <a:lnTo>
                  <a:pt x="7292797" y="4672055"/>
                </a:lnTo>
                <a:cubicBezTo>
                  <a:pt x="7294304" y="4686552"/>
                  <a:pt x="7294421" y="4700466"/>
                  <a:pt x="7295425" y="4713953"/>
                </a:cubicBezTo>
                <a:cubicBezTo>
                  <a:pt x="7296104" y="4744441"/>
                  <a:pt x="7280378" y="4723911"/>
                  <a:pt x="7292574" y="4762180"/>
                </a:cubicBezTo>
                <a:cubicBezTo>
                  <a:pt x="7286719" y="4766152"/>
                  <a:pt x="7286266" y="4770971"/>
                  <a:pt x="7288689" y="4779168"/>
                </a:cubicBezTo>
                <a:cubicBezTo>
                  <a:pt x="7288592" y="4793971"/>
                  <a:pt x="7274303" y="4792486"/>
                  <a:pt x="7282355" y="4807636"/>
                </a:cubicBezTo>
                <a:cubicBezTo>
                  <a:pt x="7278556" y="4806204"/>
                  <a:pt x="7277539" y="4813202"/>
                  <a:pt x="7276505" y="4819678"/>
                </a:cubicBezTo>
                <a:lnTo>
                  <a:pt x="7273752" y="4823797"/>
                </a:lnTo>
                <a:lnTo>
                  <a:pt x="7283683" y="4847794"/>
                </a:lnTo>
                <a:cubicBezTo>
                  <a:pt x="7296832" y="4890479"/>
                  <a:pt x="7302379" y="4941877"/>
                  <a:pt x="7311552" y="4978326"/>
                </a:cubicBezTo>
                <a:cubicBezTo>
                  <a:pt x="7284161" y="4998846"/>
                  <a:pt x="7309660" y="4989594"/>
                  <a:pt x="7304880" y="5015024"/>
                </a:cubicBezTo>
                <a:cubicBezTo>
                  <a:pt x="7330355" y="5012307"/>
                  <a:pt x="7291032" y="5044485"/>
                  <a:pt x="7319932" y="5050993"/>
                </a:cubicBezTo>
                <a:cubicBezTo>
                  <a:pt x="7318148" y="5055414"/>
                  <a:pt x="7315506" y="5059493"/>
                  <a:pt x="7312641" y="5063537"/>
                </a:cubicBezTo>
                <a:lnTo>
                  <a:pt x="7311153" y="5065661"/>
                </a:lnTo>
                <a:lnTo>
                  <a:pt x="7310197" y="5075032"/>
                </a:lnTo>
                <a:lnTo>
                  <a:pt x="7303683" y="5076576"/>
                </a:lnTo>
                <a:lnTo>
                  <a:pt x="7297768" y="5089898"/>
                </a:lnTo>
                <a:cubicBezTo>
                  <a:pt x="7296519" y="5095057"/>
                  <a:pt x="7296302" y="5100805"/>
                  <a:pt x="7297750" y="5107454"/>
                </a:cubicBezTo>
                <a:cubicBezTo>
                  <a:pt x="7309447" y="5125240"/>
                  <a:pt x="7295812" y="5147341"/>
                  <a:pt x="7297014" y="5169708"/>
                </a:cubicBezTo>
                <a:lnTo>
                  <a:pt x="7300719" y="5180532"/>
                </a:lnTo>
                <a:lnTo>
                  <a:pt x="7295705" y="5210620"/>
                </a:lnTo>
                <a:lnTo>
                  <a:pt x="7296901" y="5212749"/>
                </a:lnTo>
                <a:cubicBezTo>
                  <a:pt x="7296704" y="5218058"/>
                  <a:pt x="7294377" y="5228574"/>
                  <a:pt x="7294523" y="5242477"/>
                </a:cubicBezTo>
                <a:lnTo>
                  <a:pt x="7297776" y="5296160"/>
                </a:lnTo>
                <a:lnTo>
                  <a:pt x="7289955" y="5304499"/>
                </a:lnTo>
                <a:lnTo>
                  <a:pt x="7286210" y="5305374"/>
                </a:lnTo>
                <a:lnTo>
                  <a:pt x="7286995" y="5320092"/>
                </a:lnTo>
                <a:lnTo>
                  <a:pt x="7281550" y="5330613"/>
                </a:lnTo>
                <a:lnTo>
                  <a:pt x="7285354" y="5340890"/>
                </a:lnTo>
                <a:lnTo>
                  <a:pt x="7281914" y="5354491"/>
                </a:lnTo>
                <a:cubicBezTo>
                  <a:pt x="7280017" y="5359352"/>
                  <a:pt x="7277725" y="5364763"/>
                  <a:pt x="7275918" y="5370917"/>
                </a:cubicBezTo>
                <a:lnTo>
                  <a:pt x="7267655" y="5384350"/>
                </a:lnTo>
                <a:lnTo>
                  <a:pt x="7263791" y="5406610"/>
                </a:lnTo>
                <a:cubicBezTo>
                  <a:pt x="7260956" y="5423841"/>
                  <a:pt x="7257650" y="5440271"/>
                  <a:pt x="7251522" y="5456222"/>
                </a:cubicBezTo>
                <a:cubicBezTo>
                  <a:pt x="7253699" y="5469913"/>
                  <a:pt x="7252931" y="5482529"/>
                  <a:pt x="7242311" y="5493751"/>
                </a:cubicBezTo>
                <a:cubicBezTo>
                  <a:pt x="7236636" y="5529727"/>
                  <a:pt x="7245809" y="5539513"/>
                  <a:pt x="7231835" y="5561252"/>
                </a:cubicBezTo>
                <a:cubicBezTo>
                  <a:pt x="7236311" y="5568555"/>
                  <a:pt x="7238499" y="5573475"/>
                  <a:pt x="7239152" y="5577121"/>
                </a:cubicBezTo>
                <a:cubicBezTo>
                  <a:pt x="7241111" y="5588065"/>
                  <a:pt x="7229268" y="5587525"/>
                  <a:pt x="7224043" y="5605355"/>
                </a:cubicBezTo>
                <a:cubicBezTo>
                  <a:pt x="7216774" y="5624244"/>
                  <a:pt x="7213225" y="5590845"/>
                  <a:pt x="7209229" y="5609118"/>
                </a:cubicBezTo>
                <a:cubicBezTo>
                  <a:pt x="7212098" y="5628346"/>
                  <a:pt x="7194168" y="5628785"/>
                  <a:pt x="7198222" y="5648700"/>
                </a:cubicBezTo>
                <a:cubicBezTo>
                  <a:pt x="7212577" y="5642705"/>
                  <a:pt x="7189541" y="5689259"/>
                  <a:pt x="7201221" y="5689771"/>
                </a:cubicBezTo>
                <a:cubicBezTo>
                  <a:pt x="7181618" y="5708428"/>
                  <a:pt x="7201258" y="5715573"/>
                  <a:pt x="7192555" y="5739098"/>
                </a:cubicBezTo>
                <a:cubicBezTo>
                  <a:pt x="7184486" y="5750478"/>
                  <a:pt x="7182208" y="5758416"/>
                  <a:pt x="7187522" y="5768603"/>
                </a:cubicBezTo>
                <a:cubicBezTo>
                  <a:pt x="7148692" y="5821144"/>
                  <a:pt x="7181577" y="5799065"/>
                  <a:pt x="7162500" y="5846928"/>
                </a:cubicBezTo>
                <a:lnTo>
                  <a:pt x="7160827" y="5850799"/>
                </a:lnTo>
                <a:lnTo>
                  <a:pt x="7163312" y="5866636"/>
                </a:lnTo>
                <a:cubicBezTo>
                  <a:pt x="7163884" y="5867070"/>
                  <a:pt x="7164455" y="5867505"/>
                  <a:pt x="7165029" y="5867939"/>
                </a:cubicBezTo>
                <a:lnTo>
                  <a:pt x="7142501" y="5914339"/>
                </a:lnTo>
                <a:lnTo>
                  <a:pt x="7143151" y="5921221"/>
                </a:lnTo>
                <a:lnTo>
                  <a:pt x="7123808" y="5950546"/>
                </a:lnTo>
                <a:lnTo>
                  <a:pt x="7116299" y="5966186"/>
                </a:lnTo>
                <a:lnTo>
                  <a:pt x="7106117" y="5983669"/>
                </a:lnTo>
                <a:lnTo>
                  <a:pt x="7109622" y="5995569"/>
                </a:lnTo>
                <a:cubicBezTo>
                  <a:pt x="7114727" y="6023526"/>
                  <a:pt x="7092983" y="6067450"/>
                  <a:pt x="7116605" y="6077139"/>
                </a:cubicBezTo>
                <a:cubicBezTo>
                  <a:pt x="7102148" y="6089933"/>
                  <a:pt x="7125501" y="6101908"/>
                  <a:pt x="7127573" y="6115892"/>
                </a:cubicBezTo>
                <a:cubicBezTo>
                  <a:pt x="7118381" y="6127056"/>
                  <a:pt x="7126331" y="6132595"/>
                  <a:pt x="7128098" y="6142737"/>
                </a:cubicBezTo>
                <a:cubicBezTo>
                  <a:pt x="7122429" y="6147329"/>
                  <a:pt x="7122724" y="6155912"/>
                  <a:pt x="7129375" y="6158833"/>
                </a:cubicBezTo>
                <a:cubicBezTo>
                  <a:pt x="7144709" y="6154689"/>
                  <a:pt x="7137060" y="6184499"/>
                  <a:pt x="7147635" y="6186714"/>
                </a:cubicBezTo>
                <a:cubicBezTo>
                  <a:pt x="7149842" y="6204016"/>
                  <a:pt x="7136414" y="6279145"/>
                  <a:pt x="7153343" y="6291871"/>
                </a:cubicBezTo>
                <a:cubicBezTo>
                  <a:pt x="7161381" y="6326852"/>
                  <a:pt x="7134450" y="6377408"/>
                  <a:pt x="7134923" y="6392273"/>
                </a:cubicBezTo>
                <a:cubicBezTo>
                  <a:pt x="7103997" y="6407024"/>
                  <a:pt x="7185503" y="6478818"/>
                  <a:pt x="7187236" y="6541940"/>
                </a:cubicBezTo>
                <a:cubicBezTo>
                  <a:pt x="7184250" y="6550446"/>
                  <a:pt x="7184290" y="6554993"/>
                  <a:pt x="7191340" y="6557275"/>
                </a:cubicBezTo>
                <a:cubicBezTo>
                  <a:pt x="7195412" y="6573685"/>
                  <a:pt x="7202070" y="6606060"/>
                  <a:pt x="7211670" y="6640404"/>
                </a:cubicBezTo>
                <a:cubicBezTo>
                  <a:pt x="7219591" y="6666216"/>
                  <a:pt x="7212698" y="6793331"/>
                  <a:pt x="7221085" y="6827708"/>
                </a:cubicBezTo>
                <a:lnTo>
                  <a:pt x="7227698" y="6857999"/>
                </a:lnTo>
                <a:lnTo>
                  <a:pt x="0" y="6857999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9353607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74DA214-142A-5919-B406-BEDA80FE8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cs-CZ" sz="4000">
                <a:solidFill>
                  <a:schemeClr val="bg1"/>
                </a:solidFill>
              </a:rPr>
              <a:t>Tradiční Periodizace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DEEBAD8-1D0B-30C8-39B8-A20C534F1F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>
            <a:normAutofit lnSpcReduction="10000"/>
          </a:bodyPr>
          <a:lstStyle/>
          <a:p>
            <a:r>
              <a:rPr lang="cs-CZ" sz="2400" b="1" dirty="0"/>
              <a:t>Jak to vlastně s periodizací začalo?: </a:t>
            </a:r>
            <a:br>
              <a:rPr lang="cs-CZ" sz="2400" dirty="0"/>
            </a:br>
            <a:r>
              <a:rPr lang="cs-CZ" sz="2400" dirty="0"/>
              <a:t>Začala vznikat v renesanci, kdy učenci svou dobu nazývali </a:t>
            </a:r>
            <a:r>
              <a:rPr lang="cs-CZ" sz="2400" i="1" dirty="0"/>
              <a:t>novověk</a:t>
            </a:r>
            <a:r>
              <a:rPr lang="cs-CZ" sz="2400" dirty="0"/>
              <a:t> (snaha o obnovení slávy</a:t>
            </a:r>
            <a:r>
              <a:rPr lang="cs-CZ" sz="2400" i="1" dirty="0"/>
              <a:t> starověku-antiky</a:t>
            </a:r>
            <a:r>
              <a:rPr lang="cs-CZ" sz="2400" dirty="0"/>
              <a:t>). Období </a:t>
            </a:r>
            <a:r>
              <a:rPr lang="cs-CZ" sz="2400" i="1" dirty="0"/>
              <a:t>středověku</a:t>
            </a:r>
            <a:r>
              <a:rPr lang="cs-CZ" sz="2400" dirty="0"/>
              <a:t> považovali za období úpadku (mor, války, jiné </a:t>
            </a:r>
            <a:r>
              <a:rPr lang="cs-CZ" sz="2400" dirty="0" err="1"/>
              <a:t>nemoce</a:t>
            </a:r>
            <a:r>
              <a:rPr lang="cs-CZ" sz="2400" dirty="0"/>
              <a:t>). </a:t>
            </a:r>
            <a:br>
              <a:rPr lang="cs-CZ" sz="2400" dirty="0"/>
            </a:br>
            <a:r>
              <a:rPr lang="cs-CZ" sz="2400" dirty="0"/>
              <a:t>Dále se poté rozděluje na </a:t>
            </a:r>
            <a:r>
              <a:rPr lang="cs-CZ" sz="2400" i="1" dirty="0"/>
              <a:t>moderní dobu</a:t>
            </a:r>
            <a:r>
              <a:rPr lang="cs-CZ" sz="2400" dirty="0"/>
              <a:t>, která začala francouzskou revolucí (1789-1799) nebo průmyslovou revolucí (18./19. století).</a:t>
            </a:r>
          </a:p>
          <a:p>
            <a:endParaRPr lang="cs-CZ" sz="2400" dirty="0"/>
          </a:p>
          <a:p>
            <a:r>
              <a:rPr lang="cs-CZ" sz="2400" b="1" dirty="0"/>
              <a:t>Třídobá rozdělení pravěku (neboli surovinové periodizační kritérium/ technologická periodizace):</a:t>
            </a:r>
            <a:br>
              <a:rPr lang="cs-CZ" sz="2400" b="1" dirty="0"/>
            </a:br>
            <a:r>
              <a:rPr lang="cs-CZ" sz="2400" dirty="0"/>
              <a:t>Zavedl jej dánský archeolog Christian </a:t>
            </a:r>
            <a:r>
              <a:rPr lang="cs-CZ" sz="2400" dirty="0" err="1"/>
              <a:t>Jürgensen</a:t>
            </a:r>
            <a:r>
              <a:rPr lang="cs-CZ" sz="2400" dirty="0"/>
              <a:t> </a:t>
            </a:r>
            <a:r>
              <a:rPr lang="cs-CZ" sz="2400" dirty="0" err="1"/>
              <a:t>Thomsen</a:t>
            </a:r>
            <a:r>
              <a:rPr lang="cs-CZ" sz="2400" dirty="0"/>
              <a:t> (1788–1865) a rozdělil pravěk na dobu kamennou, bronzovou a železnou. </a:t>
            </a:r>
            <a:br>
              <a:rPr lang="cs-CZ" sz="2400" dirty="0"/>
            </a:b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683442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FC660E1-A252-A215-9FE9-9AFD57034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cs-CZ" sz="4000">
                <a:solidFill>
                  <a:schemeClr val="bg1"/>
                </a:solidFill>
              </a:rPr>
              <a:t>Přibližné rozdělení pravěku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C518D8B-63A0-4CE3-FD30-168A2106B5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4122748"/>
          </a:xfrm>
        </p:spPr>
        <p:txBody>
          <a:bodyPr>
            <a:normAutofit fontScale="92500" lnSpcReduction="10000"/>
          </a:bodyPr>
          <a:lstStyle/>
          <a:p>
            <a:r>
              <a:rPr lang="cs-CZ" sz="2400" dirty="0"/>
              <a:t>Paleolit: 3,5/1 milion – 9000 let před naším letopočtem</a:t>
            </a:r>
          </a:p>
          <a:p>
            <a:r>
              <a:rPr lang="cs-CZ" sz="2400" dirty="0"/>
              <a:t>Mezolit: 9000 – 6000 let před naším letopočtem</a:t>
            </a:r>
          </a:p>
          <a:p>
            <a:r>
              <a:rPr lang="cs-CZ" sz="2400" dirty="0"/>
              <a:t>Neolit: 6000 – 4000 let před naším letopočtem</a:t>
            </a:r>
          </a:p>
          <a:p>
            <a:r>
              <a:rPr lang="cs-CZ" sz="2400" dirty="0"/>
              <a:t>Eneolit: 4000 – 2000 let před naším letopočtem</a:t>
            </a:r>
          </a:p>
          <a:p>
            <a:r>
              <a:rPr lang="cs-CZ" sz="2400" dirty="0"/>
              <a:t>Doba Bronzová: 2000 – 650 let před naším letopočtem</a:t>
            </a:r>
          </a:p>
          <a:p>
            <a:r>
              <a:rPr lang="cs-CZ" sz="2400" dirty="0"/>
              <a:t>Doba Železná: 650 – 400 před naším letopočtem</a:t>
            </a:r>
            <a:br>
              <a:rPr lang="cs-CZ" sz="2400" dirty="0"/>
            </a:br>
            <a:r>
              <a:rPr lang="cs-CZ" sz="2400" dirty="0"/>
              <a:t>Doba Římská: 500 před naším letopočtem – 460 našeho letopočtu</a:t>
            </a:r>
          </a:p>
          <a:p>
            <a:endParaRPr lang="cs-CZ" sz="2400" dirty="0"/>
          </a:p>
          <a:p>
            <a:r>
              <a:rPr lang="cs-CZ" sz="2400" dirty="0"/>
              <a:t>Začátek pravěku: příchodem nejstaršího předchůdce člověka – </a:t>
            </a:r>
            <a:r>
              <a:rPr lang="cs-CZ" sz="2400" dirty="0" err="1"/>
              <a:t>Australopitékus</a:t>
            </a:r>
            <a:r>
              <a:rPr lang="cs-CZ" sz="2400" dirty="0"/>
              <a:t> </a:t>
            </a:r>
          </a:p>
          <a:p>
            <a:r>
              <a:rPr lang="cs-CZ" sz="2400" dirty="0"/>
              <a:t>Konec pravěku: poslední dobou ledovou Wurm, Stěhování Národů</a:t>
            </a:r>
          </a:p>
        </p:txBody>
      </p:sp>
    </p:spTree>
    <p:extLst>
      <p:ext uri="{BB962C8B-B14F-4D97-AF65-F5344CB8AC3E}">
        <p14:creationId xmlns:p14="http://schemas.microsoft.com/office/powerpoint/2010/main" val="2748653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1E56A53-4748-C6C8-15B8-352519D02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cs-CZ" sz="4000">
                <a:solidFill>
                  <a:schemeClr val="bg1"/>
                </a:solidFill>
              </a:rPr>
              <a:t>Přibližné rozdělení středověku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05B3234-EDF1-CCBC-B3D6-C40C75EDB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>
            <a:normAutofit/>
          </a:bodyPr>
          <a:lstStyle/>
          <a:p>
            <a:r>
              <a:rPr lang="cs-CZ" sz="2400" dirty="0"/>
              <a:t>Raný středověk: 5. století (476 – pád západořímské říše) – 11. století </a:t>
            </a:r>
          </a:p>
          <a:p>
            <a:r>
              <a:rPr lang="cs-CZ" sz="2400" dirty="0"/>
              <a:t>Vrcholný středověk: 12. století – 14. století </a:t>
            </a:r>
          </a:p>
          <a:p>
            <a:r>
              <a:rPr lang="cs-CZ" sz="2400" dirty="0"/>
              <a:t>Pozdní středověk: 14/15. století – 16. století </a:t>
            </a:r>
          </a:p>
          <a:p>
            <a:endParaRPr lang="cs-CZ" sz="2400" dirty="0"/>
          </a:p>
          <a:p>
            <a:r>
              <a:rPr lang="cs-CZ" sz="2400" dirty="0"/>
              <a:t>Začátek středověku: Pád západořímské říše</a:t>
            </a:r>
          </a:p>
          <a:p>
            <a:r>
              <a:rPr lang="cs-CZ" sz="2400" dirty="0"/>
              <a:t>Konec středověku: Objevení Ameriky (1492), popřípadě </a:t>
            </a:r>
            <a:r>
              <a:rPr lang="cs-CZ" sz="2400"/>
              <a:t>pádem Konstantinopole (1453) </a:t>
            </a:r>
            <a:endParaRPr lang="cs-CZ" sz="2400" dirty="0"/>
          </a:p>
          <a:p>
            <a:endParaRPr lang="cs-CZ" sz="2400" dirty="0"/>
          </a:p>
          <a:p>
            <a:r>
              <a:rPr lang="cs-CZ" sz="2400" dirty="0"/>
              <a:t>Poté nastává novověk, který trvá až do </a:t>
            </a:r>
            <a:r>
              <a:rPr lang="cs-CZ" sz="2400" dirty="0" err="1"/>
              <a:t>součastnosti</a:t>
            </a:r>
            <a:r>
              <a:rPr lang="cs-CZ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168210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A49ADBD7-8D4F-738D-69CD-F7C5DC546D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351" y="-1"/>
            <a:ext cx="10223292" cy="6697281"/>
          </a:xfrm>
          <a:prstGeom prst="rect">
            <a:avLst/>
          </a:prstGeom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E22353B9-2CE3-B6E7-42B2-EA44F1150A42}"/>
              </a:ext>
            </a:extLst>
          </p:cNvPr>
          <p:cNvSpPr txBox="1"/>
          <p:nvPr/>
        </p:nvSpPr>
        <p:spPr>
          <a:xfrm>
            <a:off x="164892" y="6582752"/>
            <a:ext cx="120271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/>
              <a:t>Přehledná tabulka periodizace pravěku a raného středověku střední Evropy: </a:t>
            </a:r>
            <a:r>
              <a:rPr lang="cs-CZ" sz="1400" dirty="0" err="1"/>
              <a:t>Podborský</a:t>
            </a:r>
            <a:r>
              <a:rPr lang="cs-CZ" sz="1400" dirty="0"/>
              <a:t>; V; Úvod do studia Archeologie; Masarykova Univerzita; Brno; 2014</a:t>
            </a:r>
          </a:p>
        </p:txBody>
      </p:sp>
    </p:spTree>
    <p:extLst>
      <p:ext uri="{BB962C8B-B14F-4D97-AF65-F5344CB8AC3E}">
        <p14:creationId xmlns:p14="http://schemas.microsoft.com/office/powerpoint/2010/main" val="8192536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CF20740-3349-AB39-A93A-10AC56D8F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cs-CZ" sz="4000">
                <a:solidFill>
                  <a:schemeClr val="bg1"/>
                </a:solidFill>
              </a:rPr>
              <a:t>Citace – obrázky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A76CAB6-C1F7-8147-161D-00749FFC25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>
            <a:normAutofit/>
          </a:bodyPr>
          <a:lstStyle/>
          <a:p>
            <a:r>
              <a:rPr lang="cs-CZ" sz="2400" dirty="0"/>
              <a:t>Úvodní snímek- sluneční hodiny: </a:t>
            </a:r>
            <a:r>
              <a:rPr lang="cs-CZ" sz="2400" dirty="0">
                <a:hlinkClick r:id="rId2"/>
              </a:rPr>
              <a:t>https://cs.wikipedia.org/wiki/Slune%C4%8Dn%C3%AD_hodiny#/media/Soubor:Saint-remy-de-provence-cadran-solaire.jpg</a:t>
            </a:r>
            <a:r>
              <a:rPr lang="cs-CZ" sz="2400" dirty="0"/>
              <a:t>  </a:t>
            </a:r>
          </a:p>
          <a:p>
            <a:r>
              <a:rPr lang="cs-CZ" sz="2400" dirty="0"/>
              <a:t>Poslední snímek: kostra koně objevená na Ukrajině:</a:t>
            </a:r>
            <a:br>
              <a:rPr lang="cs-CZ" sz="2400" dirty="0"/>
            </a:br>
            <a:r>
              <a:rPr lang="cs-CZ" sz="2400" dirty="0">
                <a:hlinkClick r:id="rId3"/>
              </a:rPr>
              <a:t>https://arkeonews.net/the-discovery-of-great-importance-for-urartian-archeology-in-cavustepe-castle-discovered-a-horse-skeleton-with-a-bronze-curb-bit-in-its-jaw/</a:t>
            </a:r>
            <a:r>
              <a:rPr lang="cs-CZ" sz="2400" dirty="0"/>
              <a:t> </a:t>
            </a:r>
          </a:p>
          <a:p>
            <a:r>
              <a:rPr lang="cs-CZ" sz="2400" dirty="0"/>
              <a:t>Přehledná tabulka periodizace pravěku a raného středověku střední Evropy: </a:t>
            </a:r>
            <a:r>
              <a:rPr lang="cs-CZ" sz="2400" dirty="0" err="1"/>
              <a:t>Podborský</a:t>
            </a:r>
            <a:r>
              <a:rPr lang="cs-CZ" sz="2400" dirty="0"/>
              <a:t>; V; Úvod do studia Archeologie; Masarykova Univerzita; Brno; 2014</a:t>
            </a:r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795976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558AECA-320A-B7C8-637A-B94811A0F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cs-CZ" sz="4000" dirty="0">
                <a:solidFill>
                  <a:schemeClr val="bg1"/>
                </a:solidFill>
              </a:rPr>
              <a:t>Citace – literatura a jiné zdroje: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FEB583C-8855-B50B-4664-150EAF5BD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4454" y="2056477"/>
            <a:ext cx="9880893" cy="4387795"/>
          </a:xfrm>
        </p:spPr>
        <p:txBody>
          <a:bodyPr>
            <a:normAutofit fontScale="92500"/>
          </a:bodyPr>
          <a:lstStyle/>
          <a:p>
            <a:r>
              <a:rPr lang="cs-CZ" sz="2400" dirty="0" err="1"/>
              <a:t>Podborský</a:t>
            </a:r>
            <a:r>
              <a:rPr lang="cs-CZ" sz="2400" dirty="0"/>
              <a:t>; V; Úvod do studia Archeologie; Masarykova Univerzita; Brno; 2014</a:t>
            </a:r>
          </a:p>
          <a:p>
            <a:r>
              <a:rPr lang="cs-CZ" sz="2400" dirty="0"/>
              <a:t>Bláhová; M; Historická chronologie; Praha; 2001</a:t>
            </a:r>
          </a:p>
          <a:p>
            <a:r>
              <a:rPr lang="cs-CZ" sz="2400" dirty="0"/>
              <a:t>Gustav; F; Rukověť křesťanské chronologie; Praha; 1934</a:t>
            </a:r>
          </a:p>
          <a:p>
            <a:r>
              <a:rPr lang="cs-CZ" sz="2400" dirty="0"/>
              <a:t>Wikipedie: absolutní datování: </a:t>
            </a:r>
            <a:r>
              <a:rPr lang="cs-CZ" sz="2400" dirty="0">
                <a:hlinkClick r:id="rId2"/>
              </a:rPr>
              <a:t>https://cs.wikipedia.org/wiki/Absolutn%C3%AD_datov%C3%A1n%C3%AD</a:t>
            </a:r>
            <a:endParaRPr lang="cs-CZ" sz="2400" dirty="0"/>
          </a:p>
          <a:p>
            <a:r>
              <a:rPr lang="cs-CZ" sz="2400" dirty="0"/>
              <a:t>Wikipedie: relativní datování: </a:t>
            </a:r>
            <a:r>
              <a:rPr lang="cs-CZ" sz="2400" dirty="0">
                <a:hlinkClick r:id="rId3"/>
              </a:rPr>
              <a:t>https://cs.wikipedia.org/wiki/Relativn%C3%AD_datov%C3%A1n%C3%AD</a:t>
            </a:r>
            <a:endParaRPr lang="cs-CZ" sz="2400" dirty="0"/>
          </a:p>
          <a:p>
            <a:r>
              <a:rPr lang="cs-CZ" sz="2400" dirty="0"/>
              <a:t>Wikipedie: Chronologie: </a:t>
            </a:r>
            <a:r>
              <a:rPr lang="cs-CZ" sz="2400" dirty="0">
                <a:hlinkClick r:id="rId4"/>
              </a:rPr>
              <a:t>https://cs.wikipedia.org/wiki/Chronologie</a:t>
            </a:r>
            <a:endParaRPr lang="cs-CZ" sz="2400" dirty="0"/>
          </a:p>
          <a:p>
            <a:r>
              <a:rPr lang="cs-CZ" sz="2400" dirty="0"/>
              <a:t>Wikipedie: Periodizace: </a:t>
            </a:r>
            <a:r>
              <a:rPr lang="cs-CZ" sz="2400" dirty="0">
                <a:hlinkClick r:id="rId5"/>
              </a:rPr>
              <a:t>https://cs.wikipedia.org/wiki/Periodizace_historie</a:t>
            </a:r>
            <a:r>
              <a:rPr lang="cs-CZ" sz="24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650862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E2CFBC99-FB8F-41F7-A81D-A5288D688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0F66944-2B74-B9D4-879B-5A2289C2CE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03" r="-1" b="1005"/>
          <a:stretch/>
        </p:blipFill>
        <p:spPr bwMode="auto">
          <a:xfrm>
            <a:off x="20" y="10"/>
            <a:ext cx="1218893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Freeform: Shape 1032">
            <a:extLst>
              <a:ext uri="{FF2B5EF4-FFF2-40B4-BE49-F238E27FC236}">
                <a16:creationId xmlns:a16="http://schemas.microsoft.com/office/drawing/2014/main" id="{A435A76B-D478-4F38-9D76-040E49ADC6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40138" y="2758601"/>
            <a:ext cx="7832767" cy="4099399"/>
          </a:xfrm>
          <a:custGeom>
            <a:avLst/>
            <a:gdLst>
              <a:gd name="connsiteX0" fmla="*/ 4436398 w 7832767"/>
              <a:gd name="connsiteY0" fmla="*/ 580 h 4099399"/>
              <a:gd name="connsiteX1" fmla="*/ 5062070 w 7832767"/>
              <a:gd name="connsiteY1" fmla="*/ 20166 h 4099399"/>
              <a:gd name="connsiteX2" fmla="*/ 6429770 w 7832767"/>
              <a:gd name="connsiteY2" fmla="*/ 44716 h 4099399"/>
              <a:gd name="connsiteX3" fmla="*/ 7261927 w 7832767"/>
              <a:gd name="connsiteY3" fmla="*/ 147922 h 4099399"/>
              <a:gd name="connsiteX4" fmla="*/ 7370574 w 7832767"/>
              <a:gd name="connsiteY4" fmla="*/ 185497 h 4099399"/>
              <a:gd name="connsiteX5" fmla="*/ 7342690 w 7832767"/>
              <a:gd name="connsiteY5" fmla="*/ 262652 h 4099399"/>
              <a:gd name="connsiteX6" fmla="*/ 7154722 w 7832767"/>
              <a:gd name="connsiteY6" fmla="*/ 283192 h 4099399"/>
              <a:gd name="connsiteX7" fmla="*/ 7257600 w 7832767"/>
              <a:gd name="connsiteY7" fmla="*/ 340809 h 4099399"/>
              <a:gd name="connsiteX8" fmla="*/ 7031654 w 7832767"/>
              <a:gd name="connsiteY8" fmla="*/ 384897 h 4099399"/>
              <a:gd name="connsiteX9" fmla="*/ 7061460 w 7832767"/>
              <a:gd name="connsiteY9" fmla="*/ 415459 h 4099399"/>
              <a:gd name="connsiteX10" fmla="*/ 7091746 w 7832767"/>
              <a:gd name="connsiteY10" fmla="*/ 444516 h 4099399"/>
              <a:gd name="connsiteX11" fmla="*/ 6661966 w 7832767"/>
              <a:gd name="connsiteY11" fmla="*/ 519166 h 4099399"/>
              <a:gd name="connsiteX12" fmla="*/ 7169625 w 7832767"/>
              <a:gd name="connsiteY12" fmla="*/ 655940 h 4099399"/>
              <a:gd name="connsiteX13" fmla="*/ 7077324 w 7832767"/>
              <a:gd name="connsiteY13" fmla="*/ 729587 h 4099399"/>
              <a:gd name="connsiteX14" fmla="*/ 7370574 w 7832767"/>
              <a:gd name="connsiteY14" fmla="*/ 845819 h 4099399"/>
              <a:gd name="connsiteX15" fmla="*/ 7608539 w 7832767"/>
              <a:gd name="connsiteY15" fmla="*/ 990610 h 4099399"/>
              <a:gd name="connsiteX16" fmla="*/ 7742185 w 7832767"/>
              <a:gd name="connsiteY16" fmla="*/ 1180991 h 4099399"/>
              <a:gd name="connsiteX17" fmla="*/ 7789296 w 7832767"/>
              <a:gd name="connsiteY17" fmla="*/ 1266161 h 4099399"/>
              <a:gd name="connsiteX18" fmla="*/ 7831602 w 7832767"/>
              <a:gd name="connsiteY18" fmla="*/ 1355841 h 4099399"/>
              <a:gd name="connsiteX19" fmla="*/ 7758529 w 7832767"/>
              <a:gd name="connsiteY19" fmla="*/ 1445019 h 4099399"/>
              <a:gd name="connsiteX20" fmla="*/ 7710936 w 7832767"/>
              <a:gd name="connsiteY20" fmla="*/ 1553237 h 4099399"/>
              <a:gd name="connsiteX21" fmla="*/ 7754684 w 7832767"/>
              <a:gd name="connsiteY21" fmla="*/ 1616863 h 4099399"/>
              <a:gd name="connsiteX22" fmla="*/ 7755645 w 7832767"/>
              <a:gd name="connsiteY22" fmla="*/ 1759148 h 4099399"/>
              <a:gd name="connsiteX23" fmla="*/ 7725360 w 7832767"/>
              <a:gd name="connsiteY23" fmla="*/ 1826283 h 4099399"/>
              <a:gd name="connsiteX24" fmla="*/ 7633056 w 7832767"/>
              <a:gd name="connsiteY24" fmla="*/ 1972074 h 4099399"/>
              <a:gd name="connsiteX25" fmla="*/ 7554696 w 7832767"/>
              <a:gd name="connsiteY25" fmla="*/ 2004640 h 4099399"/>
              <a:gd name="connsiteX26" fmla="*/ 7562870 w 7832767"/>
              <a:gd name="connsiteY26" fmla="*/ 2592817 h 4099399"/>
              <a:gd name="connsiteX27" fmla="*/ 7620078 w 7832767"/>
              <a:gd name="connsiteY27" fmla="*/ 2877387 h 4099399"/>
              <a:gd name="connsiteX28" fmla="*/ 7579695 w 7832767"/>
              <a:gd name="connsiteY28" fmla="*/ 3198029 h 4099399"/>
              <a:gd name="connsiteX29" fmla="*/ 7713340 w 7832767"/>
              <a:gd name="connsiteY29" fmla="*/ 3435003 h 4099399"/>
              <a:gd name="connsiteX30" fmla="*/ 7658054 w 7832767"/>
              <a:gd name="connsiteY30" fmla="*/ 3526187 h 4099399"/>
              <a:gd name="connsiteX31" fmla="*/ 7813815 w 7832767"/>
              <a:gd name="connsiteY31" fmla="*/ 3628391 h 4099399"/>
              <a:gd name="connsiteX32" fmla="*/ 7669112 w 7832767"/>
              <a:gd name="connsiteY32" fmla="*/ 3773681 h 4099399"/>
              <a:gd name="connsiteX33" fmla="*/ 7429704 w 7832767"/>
              <a:gd name="connsiteY33" fmla="*/ 4001137 h 4099399"/>
              <a:gd name="connsiteX34" fmla="*/ 7417475 w 7832767"/>
              <a:gd name="connsiteY34" fmla="*/ 4099399 h 4099399"/>
              <a:gd name="connsiteX35" fmla="*/ 180606 w 7832767"/>
              <a:gd name="connsiteY35" fmla="*/ 4099399 h 4099399"/>
              <a:gd name="connsiteX36" fmla="*/ 164649 w 7832767"/>
              <a:gd name="connsiteY36" fmla="*/ 4093760 h 4099399"/>
              <a:gd name="connsiteX37" fmla="*/ 160465 w 7832767"/>
              <a:gd name="connsiteY37" fmla="*/ 4076287 h 4099399"/>
              <a:gd name="connsiteX38" fmla="*/ 549383 w 7832767"/>
              <a:gd name="connsiteY38" fmla="*/ 3827790 h 4099399"/>
              <a:gd name="connsiteX39" fmla="*/ 756100 w 7832767"/>
              <a:gd name="connsiteY39" fmla="*/ 3722078 h 4099399"/>
              <a:gd name="connsiteX40" fmla="*/ 415738 w 7832767"/>
              <a:gd name="connsiteY40" fmla="*/ 3746126 h 4099399"/>
              <a:gd name="connsiteX41" fmla="*/ 671971 w 7832767"/>
              <a:gd name="connsiteY41" fmla="*/ 3563762 h 4099399"/>
              <a:gd name="connsiteX42" fmla="*/ 619570 w 7832767"/>
              <a:gd name="connsiteY42" fmla="*/ 3530194 h 4099399"/>
              <a:gd name="connsiteX43" fmla="*/ 523422 w 7832767"/>
              <a:gd name="connsiteY43" fmla="*/ 3507649 h 4099399"/>
              <a:gd name="connsiteX44" fmla="*/ 957048 w 7832767"/>
              <a:gd name="connsiteY44" fmla="*/ 3392918 h 4099399"/>
              <a:gd name="connsiteX45" fmla="*/ 835904 w 7832767"/>
              <a:gd name="connsiteY45" fmla="*/ 3231596 h 4099399"/>
              <a:gd name="connsiteX46" fmla="*/ 930608 w 7832767"/>
              <a:gd name="connsiteY46" fmla="*/ 3195022 h 4099399"/>
              <a:gd name="connsiteX47" fmla="*/ 817153 w 7832767"/>
              <a:gd name="connsiteY47" fmla="*/ 3190514 h 4099399"/>
              <a:gd name="connsiteX48" fmla="*/ 727736 w 7832767"/>
              <a:gd name="connsiteY48" fmla="*/ 3191015 h 4099399"/>
              <a:gd name="connsiteX49" fmla="*/ 567170 w 7832767"/>
              <a:gd name="connsiteY49" fmla="*/ 3150434 h 4099399"/>
              <a:gd name="connsiteX50" fmla="*/ 2784 w 7832767"/>
              <a:gd name="connsiteY50" fmla="*/ 3218569 h 4099399"/>
              <a:gd name="connsiteX51" fmla="*/ 122006 w 7832767"/>
              <a:gd name="connsiteY51" fmla="*/ 3122877 h 4099399"/>
              <a:gd name="connsiteX52" fmla="*/ 264786 w 7832767"/>
              <a:gd name="connsiteY52" fmla="*/ 3068269 h 4099399"/>
              <a:gd name="connsiteX53" fmla="*/ 72009 w 7832767"/>
              <a:gd name="connsiteY53" fmla="*/ 3039210 h 4099399"/>
              <a:gd name="connsiteX54" fmla="*/ 459485 w 7832767"/>
              <a:gd name="connsiteY54" fmla="*/ 2948028 h 4099399"/>
              <a:gd name="connsiteX55" fmla="*/ 365260 w 7832767"/>
              <a:gd name="connsiteY55" fmla="*/ 2866364 h 4099399"/>
              <a:gd name="connsiteX56" fmla="*/ 607071 w 7832767"/>
              <a:gd name="connsiteY56" fmla="*/ 2498127 h 4099399"/>
              <a:gd name="connsiteX57" fmla="*/ 1090213 w 7832767"/>
              <a:gd name="connsiteY57" fmla="*/ 2289209 h 4099399"/>
              <a:gd name="connsiteX58" fmla="*/ 1337313 w 7832767"/>
              <a:gd name="connsiteY58" fmla="*/ 2272676 h 4099399"/>
              <a:gd name="connsiteX59" fmla="*/ 1268086 w 7832767"/>
              <a:gd name="connsiteY59" fmla="*/ 2205541 h 4099399"/>
              <a:gd name="connsiteX60" fmla="*/ 1449324 w 7832767"/>
              <a:gd name="connsiteY60" fmla="*/ 1827285 h 4099399"/>
              <a:gd name="connsiteX61" fmla="*/ 1255107 w 7832767"/>
              <a:gd name="connsiteY61" fmla="*/ 1849829 h 4099399"/>
              <a:gd name="connsiteX62" fmla="*/ 259497 w 7832767"/>
              <a:gd name="connsiteY62" fmla="*/ 1865862 h 4099399"/>
              <a:gd name="connsiteX63" fmla="*/ 160947 w 7832767"/>
              <a:gd name="connsiteY63" fmla="*/ 1851332 h 4099399"/>
              <a:gd name="connsiteX64" fmla="*/ 845998 w 7832767"/>
              <a:gd name="connsiteY64" fmla="*/ 1661453 h 4099399"/>
              <a:gd name="connsiteX65" fmla="*/ 575343 w 7832767"/>
              <a:gd name="connsiteY65" fmla="*/ 1610350 h 4099399"/>
              <a:gd name="connsiteX66" fmla="*/ 512846 w 7832767"/>
              <a:gd name="connsiteY66" fmla="*/ 1589809 h 4099399"/>
              <a:gd name="connsiteX67" fmla="*/ 570054 w 7832767"/>
              <a:gd name="connsiteY67" fmla="*/ 1536702 h 4099399"/>
              <a:gd name="connsiteX68" fmla="*/ 714276 w 7832767"/>
              <a:gd name="connsiteY68" fmla="*/ 1483095 h 4099399"/>
              <a:gd name="connsiteX69" fmla="*/ 321033 w 7832767"/>
              <a:gd name="connsiteY69" fmla="*/ 1560250 h 4099399"/>
              <a:gd name="connsiteX70" fmla="*/ 348915 w 7832767"/>
              <a:gd name="connsiteY70" fmla="*/ 1478587 h 4099399"/>
              <a:gd name="connsiteX71" fmla="*/ 309975 w 7832767"/>
              <a:gd name="connsiteY71" fmla="*/ 1404938 h 4099399"/>
              <a:gd name="connsiteX72" fmla="*/ 531595 w 7832767"/>
              <a:gd name="connsiteY72" fmla="*/ 1310249 h 4099399"/>
              <a:gd name="connsiteX73" fmla="*/ 840230 w 7832767"/>
              <a:gd name="connsiteY73" fmla="*/ 1125380 h 4099399"/>
              <a:gd name="connsiteX74" fmla="*/ 1149825 w 7832767"/>
              <a:gd name="connsiteY74" fmla="*/ 1007142 h 4099399"/>
              <a:gd name="connsiteX75" fmla="*/ 1405096 w 7832767"/>
              <a:gd name="connsiteY75" fmla="*/ 901932 h 4099399"/>
              <a:gd name="connsiteX76" fmla="*/ 1167613 w 7832767"/>
              <a:gd name="connsiteY76" fmla="*/ 918465 h 4099399"/>
              <a:gd name="connsiteX77" fmla="*/ 1563740 w 7832767"/>
              <a:gd name="connsiteY77" fmla="*/ 752632 h 4099399"/>
              <a:gd name="connsiteX78" fmla="*/ 1623833 w 7832767"/>
              <a:gd name="connsiteY78" fmla="*/ 742112 h 4099399"/>
              <a:gd name="connsiteX79" fmla="*/ 2259848 w 7832767"/>
              <a:gd name="connsiteY79" fmla="*/ 624877 h 4099399"/>
              <a:gd name="connsiteX80" fmla="*/ 2382917 w 7832767"/>
              <a:gd name="connsiteY80" fmla="*/ 566761 h 4099399"/>
              <a:gd name="connsiteX81" fmla="*/ 2241099 w 7832767"/>
              <a:gd name="connsiteY81" fmla="*/ 554235 h 4099399"/>
              <a:gd name="connsiteX82" fmla="*/ 1768535 w 7832767"/>
              <a:gd name="connsiteY82" fmla="*/ 588806 h 4099399"/>
              <a:gd name="connsiteX83" fmla="*/ 2089668 w 7832767"/>
              <a:gd name="connsiteY83" fmla="*/ 516159 h 4099399"/>
              <a:gd name="connsiteX84" fmla="*/ 1739690 w 7832767"/>
              <a:gd name="connsiteY84" fmla="*/ 493614 h 4099399"/>
              <a:gd name="connsiteX85" fmla="*/ 1657003 w 7832767"/>
              <a:gd name="connsiteY85" fmla="*/ 436500 h 4099399"/>
              <a:gd name="connsiteX86" fmla="*/ 1716134 w 7832767"/>
              <a:gd name="connsiteY86" fmla="*/ 380889 h 4099399"/>
              <a:gd name="connsiteX87" fmla="*/ 1931986 w 7832767"/>
              <a:gd name="connsiteY87" fmla="*/ 319766 h 4099399"/>
              <a:gd name="connsiteX88" fmla="*/ 2152163 w 7832767"/>
              <a:gd name="connsiteY88" fmla="*/ 230087 h 4099399"/>
              <a:gd name="connsiteX89" fmla="*/ 2858367 w 7832767"/>
              <a:gd name="connsiteY89" fmla="*/ 102831 h 4099399"/>
              <a:gd name="connsiteX90" fmla="*/ 3327568 w 7832767"/>
              <a:gd name="connsiteY90" fmla="*/ 61248 h 4099399"/>
              <a:gd name="connsiteX91" fmla="*/ 4227028 w 7832767"/>
              <a:gd name="connsiteY91" fmla="*/ 1129 h 4099399"/>
              <a:gd name="connsiteX92" fmla="*/ 4436398 w 7832767"/>
              <a:gd name="connsiteY92" fmla="*/ 580 h 4099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7832767" h="4099399">
                <a:moveTo>
                  <a:pt x="4436398" y="580"/>
                </a:moveTo>
                <a:cubicBezTo>
                  <a:pt x="4645360" y="3164"/>
                  <a:pt x="4853309" y="13778"/>
                  <a:pt x="5062070" y="20166"/>
                </a:cubicBezTo>
                <a:cubicBezTo>
                  <a:pt x="5516848" y="34696"/>
                  <a:pt x="5974030" y="34194"/>
                  <a:pt x="6429770" y="44716"/>
                </a:cubicBezTo>
                <a:cubicBezTo>
                  <a:pt x="6713886" y="51228"/>
                  <a:pt x="6994637" y="74776"/>
                  <a:pt x="7261927" y="147922"/>
                </a:cubicBezTo>
                <a:cubicBezTo>
                  <a:pt x="7299424" y="158443"/>
                  <a:pt x="7341729" y="160448"/>
                  <a:pt x="7370574" y="185497"/>
                </a:cubicBezTo>
                <a:cubicBezTo>
                  <a:pt x="7402784" y="213553"/>
                  <a:pt x="7389804" y="254635"/>
                  <a:pt x="7342690" y="262652"/>
                </a:cubicBezTo>
                <a:cubicBezTo>
                  <a:pt x="7282599" y="273173"/>
                  <a:pt x="7221066" y="276179"/>
                  <a:pt x="7154722" y="283192"/>
                </a:cubicBezTo>
                <a:cubicBezTo>
                  <a:pt x="7180202" y="321770"/>
                  <a:pt x="7241736" y="292713"/>
                  <a:pt x="7257600" y="340809"/>
                </a:cubicBezTo>
                <a:cubicBezTo>
                  <a:pt x="7186452" y="373874"/>
                  <a:pt x="7100400" y="352331"/>
                  <a:pt x="7031654" y="384897"/>
                </a:cubicBezTo>
                <a:cubicBezTo>
                  <a:pt x="7033577" y="407441"/>
                  <a:pt x="7048960" y="409446"/>
                  <a:pt x="7061460" y="415459"/>
                </a:cubicBezTo>
                <a:cubicBezTo>
                  <a:pt x="7073960" y="420968"/>
                  <a:pt x="7105206" y="412953"/>
                  <a:pt x="7091746" y="444516"/>
                </a:cubicBezTo>
                <a:cubicBezTo>
                  <a:pt x="6948967" y="463553"/>
                  <a:pt x="6812438" y="528183"/>
                  <a:pt x="6661966" y="519166"/>
                </a:cubicBezTo>
                <a:cubicBezTo>
                  <a:pt x="6848013" y="536700"/>
                  <a:pt x="7005214" y="608344"/>
                  <a:pt x="7169625" y="655940"/>
                </a:cubicBezTo>
                <a:cubicBezTo>
                  <a:pt x="7162896" y="712052"/>
                  <a:pt x="7096554" y="689507"/>
                  <a:pt x="7077324" y="729587"/>
                </a:cubicBezTo>
                <a:cubicBezTo>
                  <a:pt x="7182606" y="757642"/>
                  <a:pt x="7283560" y="790709"/>
                  <a:pt x="7370574" y="845819"/>
                </a:cubicBezTo>
                <a:cubicBezTo>
                  <a:pt x="7448935" y="895418"/>
                  <a:pt x="7523448" y="950028"/>
                  <a:pt x="7608539" y="990610"/>
                </a:cubicBezTo>
                <a:cubicBezTo>
                  <a:pt x="7697957" y="1033195"/>
                  <a:pt x="7752280" y="1087804"/>
                  <a:pt x="7742185" y="1180991"/>
                </a:cubicBezTo>
                <a:cubicBezTo>
                  <a:pt x="7737858" y="1219067"/>
                  <a:pt x="7749396" y="1251131"/>
                  <a:pt x="7789296" y="1266161"/>
                </a:cubicBezTo>
                <a:cubicBezTo>
                  <a:pt x="7838813" y="1284698"/>
                  <a:pt x="7833526" y="1312754"/>
                  <a:pt x="7831602" y="1355841"/>
                </a:cubicBezTo>
                <a:cubicBezTo>
                  <a:pt x="7828717" y="1407443"/>
                  <a:pt x="7803238" y="1427485"/>
                  <a:pt x="7758529" y="1445019"/>
                </a:cubicBezTo>
                <a:cubicBezTo>
                  <a:pt x="7694591" y="1469568"/>
                  <a:pt x="7694110" y="1507644"/>
                  <a:pt x="7710936" y="1553237"/>
                </a:cubicBezTo>
                <a:cubicBezTo>
                  <a:pt x="7720072" y="1578286"/>
                  <a:pt x="7734012" y="1598327"/>
                  <a:pt x="7754684" y="1616863"/>
                </a:cubicBezTo>
                <a:cubicBezTo>
                  <a:pt x="7826314" y="1681493"/>
                  <a:pt x="7825833" y="1682494"/>
                  <a:pt x="7755645" y="1759148"/>
                </a:cubicBezTo>
                <a:cubicBezTo>
                  <a:pt x="7736896" y="1779688"/>
                  <a:pt x="7716704" y="1793216"/>
                  <a:pt x="7725360" y="1826283"/>
                </a:cubicBezTo>
                <a:cubicBezTo>
                  <a:pt x="7754684" y="1936002"/>
                  <a:pt x="7750838" y="1936002"/>
                  <a:pt x="7633056" y="1972074"/>
                </a:cubicBezTo>
                <a:cubicBezTo>
                  <a:pt x="7606135" y="1980591"/>
                  <a:pt x="7570080" y="1973076"/>
                  <a:pt x="7554696" y="2004640"/>
                </a:cubicBezTo>
                <a:cubicBezTo>
                  <a:pt x="7564311" y="2027686"/>
                  <a:pt x="7541716" y="2583799"/>
                  <a:pt x="7562870" y="2592817"/>
                </a:cubicBezTo>
                <a:cubicBezTo>
                  <a:pt x="7728244" y="2663458"/>
                  <a:pt x="7748914" y="2746625"/>
                  <a:pt x="7620078" y="2877387"/>
                </a:cubicBezTo>
                <a:cubicBezTo>
                  <a:pt x="7533544" y="2965063"/>
                  <a:pt x="7543639" y="3108349"/>
                  <a:pt x="7579695" y="3198029"/>
                </a:cubicBezTo>
                <a:cubicBezTo>
                  <a:pt x="7715743" y="3237608"/>
                  <a:pt x="7685939" y="3342818"/>
                  <a:pt x="7713340" y="3435003"/>
                </a:cubicBezTo>
                <a:cubicBezTo>
                  <a:pt x="7733531" y="3504142"/>
                  <a:pt x="7654210" y="3494623"/>
                  <a:pt x="7658054" y="3526187"/>
                </a:cubicBezTo>
                <a:cubicBezTo>
                  <a:pt x="7708052" y="3564262"/>
                  <a:pt x="7774874" y="3576287"/>
                  <a:pt x="7813815" y="3628391"/>
                </a:cubicBezTo>
                <a:cubicBezTo>
                  <a:pt x="7743627" y="3666467"/>
                  <a:pt x="7708052" y="3720074"/>
                  <a:pt x="7669112" y="3773681"/>
                </a:cubicBezTo>
                <a:cubicBezTo>
                  <a:pt x="7606135" y="3860855"/>
                  <a:pt x="7520564" y="3934503"/>
                  <a:pt x="7429704" y="4001137"/>
                </a:cubicBezTo>
                <a:lnTo>
                  <a:pt x="7417475" y="4099399"/>
                </a:lnTo>
                <a:lnTo>
                  <a:pt x="180606" y="4099399"/>
                </a:lnTo>
                <a:lnTo>
                  <a:pt x="164649" y="4093760"/>
                </a:lnTo>
                <a:cubicBezTo>
                  <a:pt x="148507" y="4086464"/>
                  <a:pt x="145082" y="4080295"/>
                  <a:pt x="160465" y="4076287"/>
                </a:cubicBezTo>
                <a:cubicBezTo>
                  <a:pt x="230173" y="4057751"/>
                  <a:pt x="478714" y="3837810"/>
                  <a:pt x="549383" y="3827790"/>
                </a:cubicBezTo>
                <a:cubicBezTo>
                  <a:pt x="631589" y="3816267"/>
                  <a:pt x="647934" y="3800736"/>
                  <a:pt x="756100" y="3722078"/>
                </a:cubicBezTo>
                <a:cubicBezTo>
                  <a:pt x="827251" y="3670474"/>
                  <a:pt x="531115" y="3782698"/>
                  <a:pt x="415738" y="3746126"/>
                </a:cubicBezTo>
                <a:cubicBezTo>
                  <a:pt x="373433" y="3732598"/>
                  <a:pt x="671971" y="3589813"/>
                  <a:pt x="671971" y="3563762"/>
                </a:cubicBezTo>
                <a:cubicBezTo>
                  <a:pt x="671971" y="3536206"/>
                  <a:pt x="645049" y="3530194"/>
                  <a:pt x="619570" y="3530194"/>
                </a:cubicBezTo>
                <a:cubicBezTo>
                  <a:pt x="562844" y="3530194"/>
                  <a:pt x="580151" y="3506145"/>
                  <a:pt x="523422" y="3507649"/>
                </a:cubicBezTo>
                <a:cubicBezTo>
                  <a:pt x="689758" y="3438010"/>
                  <a:pt x="792637" y="3456547"/>
                  <a:pt x="957048" y="3392918"/>
                </a:cubicBezTo>
                <a:cubicBezTo>
                  <a:pt x="1037333" y="3361856"/>
                  <a:pt x="753217" y="3258649"/>
                  <a:pt x="835904" y="3231596"/>
                </a:cubicBezTo>
                <a:cubicBezTo>
                  <a:pt x="867151" y="3221074"/>
                  <a:pt x="908974" y="3232097"/>
                  <a:pt x="930608" y="3195022"/>
                </a:cubicBezTo>
                <a:cubicBezTo>
                  <a:pt x="896476" y="3165464"/>
                  <a:pt x="851286" y="3178490"/>
                  <a:pt x="817153" y="3190514"/>
                </a:cubicBezTo>
                <a:cubicBezTo>
                  <a:pt x="730141" y="3221576"/>
                  <a:pt x="736391" y="3214062"/>
                  <a:pt x="727736" y="3191015"/>
                </a:cubicBezTo>
                <a:cubicBezTo>
                  <a:pt x="699374" y="3112357"/>
                  <a:pt x="629186" y="3137408"/>
                  <a:pt x="567170" y="3150434"/>
                </a:cubicBezTo>
                <a:cubicBezTo>
                  <a:pt x="379682" y="3189512"/>
                  <a:pt x="189791" y="3178490"/>
                  <a:pt x="2784" y="3218569"/>
                </a:cubicBezTo>
                <a:cubicBezTo>
                  <a:pt x="-17406" y="3223079"/>
                  <a:pt x="77299" y="3133400"/>
                  <a:pt x="122006" y="3122877"/>
                </a:cubicBezTo>
                <a:cubicBezTo>
                  <a:pt x="170561" y="3111856"/>
                  <a:pt x="230173" y="3119872"/>
                  <a:pt x="264786" y="3068269"/>
                </a:cubicBezTo>
                <a:cubicBezTo>
                  <a:pt x="203252" y="3055243"/>
                  <a:pt x="133065" y="3080292"/>
                  <a:pt x="72009" y="3039210"/>
                </a:cubicBezTo>
                <a:cubicBezTo>
                  <a:pt x="207578" y="2982597"/>
                  <a:pt x="342665" y="2984601"/>
                  <a:pt x="459485" y="2948028"/>
                </a:cubicBezTo>
                <a:cubicBezTo>
                  <a:pt x="470061" y="2880393"/>
                  <a:pt x="393143" y="2904941"/>
                  <a:pt x="365260" y="2866364"/>
                </a:cubicBezTo>
                <a:cubicBezTo>
                  <a:pt x="1245010" y="2800232"/>
                  <a:pt x="753697" y="2604840"/>
                  <a:pt x="607071" y="2498127"/>
                </a:cubicBezTo>
                <a:cubicBezTo>
                  <a:pt x="558036" y="2462556"/>
                  <a:pt x="1073387" y="2293717"/>
                  <a:pt x="1090213" y="2289209"/>
                </a:cubicBezTo>
                <a:cubicBezTo>
                  <a:pt x="1132999" y="2278688"/>
                  <a:pt x="1302700" y="2286203"/>
                  <a:pt x="1337313" y="2272676"/>
                </a:cubicBezTo>
                <a:cubicBezTo>
                  <a:pt x="1381541" y="2255643"/>
                  <a:pt x="1235395" y="2226083"/>
                  <a:pt x="1268086" y="2205541"/>
                </a:cubicBezTo>
                <a:cubicBezTo>
                  <a:pt x="1497398" y="2060752"/>
                  <a:pt x="1513743" y="1842815"/>
                  <a:pt x="1449324" y="1827285"/>
                </a:cubicBezTo>
                <a:cubicBezTo>
                  <a:pt x="1382502" y="1811252"/>
                  <a:pt x="1317121" y="1823778"/>
                  <a:pt x="1255107" y="1849829"/>
                </a:cubicBezTo>
                <a:cubicBezTo>
                  <a:pt x="1154152" y="1892415"/>
                  <a:pt x="455158" y="1831793"/>
                  <a:pt x="259497" y="1865862"/>
                </a:cubicBezTo>
                <a:cubicBezTo>
                  <a:pt x="229691" y="1870872"/>
                  <a:pt x="189311" y="1893417"/>
                  <a:pt x="160947" y="1851332"/>
                </a:cubicBezTo>
                <a:cubicBezTo>
                  <a:pt x="362377" y="1715060"/>
                  <a:pt x="621013" y="1754138"/>
                  <a:pt x="845998" y="1661453"/>
                </a:cubicBezTo>
                <a:cubicBezTo>
                  <a:pt x="757542" y="1597824"/>
                  <a:pt x="667645" y="1600832"/>
                  <a:pt x="575343" y="1610350"/>
                </a:cubicBezTo>
                <a:cubicBezTo>
                  <a:pt x="551306" y="1612855"/>
                  <a:pt x="518615" y="1616362"/>
                  <a:pt x="512846" y="1589809"/>
                </a:cubicBezTo>
                <a:cubicBezTo>
                  <a:pt x="505636" y="1556242"/>
                  <a:pt x="544576" y="1550229"/>
                  <a:pt x="570054" y="1536702"/>
                </a:cubicBezTo>
                <a:cubicBezTo>
                  <a:pt x="608994" y="1515660"/>
                  <a:pt x="666682" y="1540710"/>
                  <a:pt x="714276" y="1483095"/>
                </a:cubicBezTo>
                <a:cubicBezTo>
                  <a:pt x="570054" y="1496622"/>
                  <a:pt x="448428" y="1520170"/>
                  <a:pt x="321033" y="1560250"/>
                </a:cubicBezTo>
                <a:cubicBezTo>
                  <a:pt x="332089" y="1524679"/>
                  <a:pt x="370548" y="1508145"/>
                  <a:pt x="348915" y="1478587"/>
                </a:cubicBezTo>
                <a:cubicBezTo>
                  <a:pt x="332571" y="1456542"/>
                  <a:pt x="285939" y="1446021"/>
                  <a:pt x="309975" y="1404938"/>
                </a:cubicBezTo>
                <a:cubicBezTo>
                  <a:pt x="377759" y="1361351"/>
                  <a:pt x="473907" y="1372876"/>
                  <a:pt x="531595" y="1310249"/>
                </a:cubicBezTo>
                <a:cubicBezTo>
                  <a:pt x="613321" y="1221071"/>
                  <a:pt x="740236" y="1190509"/>
                  <a:pt x="840230" y="1125380"/>
                </a:cubicBezTo>
                <a:cubicBezTo>
                  <a:pt x="873400" y="1104337"/>
                  <a:pt x="1091175" y="1030690"/>
                  <a:pt x="1149825" y="1007142"/>
                </a:cubicBezTo>
                <a:cubicBezTo>
                  <a:pt x="1231551" y="974076"/>
                  <a:pt x="1324813" y="962553"/>
                  <a:pt x="1405096" y="901932"/>
                </a:cubicBezTo>
                <a:cubicBezTo>
                  <a:pt x="1326255" y="889406"/>
                  <a:pt x="1262318" y="946021"/>
                  <a:pt x="1167613" y="918465"/>
                </a:cubicBezTo>
                <a:cubicBezTo>
                  <a:pt x="1317602" y="859848"/>
                  <a:pt x="1455092" y="833294"/>
                  <a:pt x="1563740" y="752632"/>
                </a:cubicBezTo>
                <a:cubicBezTo>
                  <a:pt x="1577201" y="742613"/>
                  <a:pt x="1603642" y="745619"/>
                  <a:pt x="1623833" y="742112"/>
                </a:cubicBezTo>
                <a:cubicBezTo>
                  <a:pt x="1836317" y="706540"/>
                  <a:pt x="2049765" y="676480"/>
                  <a:pt x="2259848" y="624877"/>
                </a:cubicBezTo>
                <a:cubicBezTo>
                  <a:pt x="2307442" y="612853"/>
                  <a:pt x="2391570" y="609847"/>
                  <a:pt x="2382917" y="566761"/>
                </a:cubicBezTo>
                <a:cubicBezTo>
                  <a:pt x="2369937" y="502131"/>
                  <a:pt x="2291577" y="548223"/>
                  <a:pt x="2241099" y="554235"/>
                </a:cubicBezTo>
                <a:cubicBezTo>
                  <a:pt x="2084379" y="573775"/>
                  <a:pt x="1927659" y="607843"/>
                  <a:pt x="1768535" y="588806"/>
                </a:cubicBezTo>
                <a:cubicBezTo>
                  <a:pt x="1875738" y="564757"/>
                  <a:pt x="1982463" y="540207"/>
                  <a:pt x="2089668" y="516159"/>
                </a:cubicBezTo>
                <a:cubicBezTo>
                  <a:pt x="1966597" y="524676"/>
                  <a:pt x="1859394" y="468563"/>
                  <a:pt x="1739690" y="493614"/>
                </a:cubicBezTo>
                <a:cubicBezTo>
                  <a:pt x="1701230" y="501630"/>
                  <a:pt x="1660850" y="476079"/>
                  <a:pt x="1657003" y="436500"/>
                </a:cubicBezTo>
                <a:cubicBezTo>
                  <a:pt x="1652677" y="404937"/>
                  <a:pt x="1688732" y="390909"/>
                  <a:pt x="1716134" y="380889"/>
                </a:cubicBezTo>
                <a:cubicBezTo>
                  <a:pt x="1786322" y="355337"/>
                  <a:pt x="1842086" y="279687"/>
                  <a:pt x="1931986" y="319766"/>
                </a:cubicBezTo>
                <a:cubicBezTo>
                  <a:pt x="1988712" y="256640"/>
                  <a:pt x="2079091" y="246619"/>
                  <a:pt x="2152163" y="230087"/>
                </a:cubicBezTo>
                <a:cubicBezTo>
                  <a:pt x="2385321" y="177982"/>
                  <a:pt x="2621844" y="137401"/>
                  <a:pt x="2858367" y="102831"/>
                </a:cubicBezTo>
                <a:cubicBezTo>
                  <a:pt x="3013645" y="80286"/>
                  <a:pt x="3173731" y="89806"/>
                  <a:pt x="3327568" y="61248"/>
                </a:cubicBezTo>
                <a:cubicBezTo>
                  <a:pt x="3628510" y="5637"/>
                  <a:pt x="3927528" y="7141"/>
                  <a:pt x="4227028" y="1129"/>
                </a:cubicBezTo>
                <a:cubicBezTo>
                  <a:pt x="4296975" y="-249"/>
                  <a:pt x="4366742" y="-281"/>
                  <a:pt x="4436398" y="58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50671CB-4697-B3A1-5E04-18B6DE6F22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3657600"/>
            <a:ext cx="5257799" cy="1878144"/>
          </a:xfrm>
        </p:spPr>
        <p:txBody>
          <a:bodyPr anchor="b">
            <a:normAutofit/>
          </a:bodyPr>
          <a:lstStyle/>
          <a:p>
            <a:pPr algn="l"/>
            <a:r>
              <a:rPr lang="cs-CZ" sz="4400" dirty="0"/>
              <a:t>Děkuji za pozornost. </a:t>
            </a:r>
          </a:p>
        </p:txBody>
      </p:sp>
    </p:spTree>
    <p:extLst>
      <p:ext uri="{BB962C8B-B14F-4D97-AF65-F5344CB8AC3E}">
        <p14:creationId xmlns:p14="http://schemas.microsoft.com/office/powerpoint/2010/main" val="3294948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89B7BFD-8F45-4093-AD9C-91B15B050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aphic 38">
            <a:extLst>
              <a:ext uri="{FF2B5EF4-FFF2-40B4-BE49-F238E27FC236}">
                <a16:creationId xmlns:a16="http://schemas.microsoft.com/office/drawing/2014/main" id="{F0E417D8-88AA-4184-A08D-DEF97C6C9E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385795" y="1690979"/>
            <a:ext cx="1910252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FCB4E045-9FB0-41C4-AC74-479EA20D85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D21C7A48-09EB-4AF0-84CB-7EE408C2CA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FDDE3270-A872-4E10-80BC-B93D6F0E3F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42953" y="1187311"/>
            <a:ext cx="5089552" cy="4483379"/>
          </a:xfrm>
          <a:prstGeom prst="rect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B6E5F32-B5B2-45E3-9C18-BBC9005C4C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42953" y="1187311"/>
            <a:ext cx="5089552" cy="4483379"/>
          </a:xfrm>
          <a:prstGeom prst="rect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545E68B-E61B-4EAE-9672-3A52AEC2B8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6263" y="1119679"/>
            <a:ext cx="5039475" cy="4439266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03E6E0F-9E0A-6046-DA6D-2224E4B453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25425" y="585038"/>
            <a:ext cx="4502041" cy="3008397"/>
          </a:xfrm>
        </p:spPr>
        <p:txBody>
          <a:bodyPr>
            <a:normAutofit/>
          </a:bodyPr>
          <a:lstStyle/>
          <a:p>
            <a:r>
              <a:rPr lang="cs-CZ" sz="5400" dirty="0">
                <a:solidFill>
                  <a:schemeClr val="bg1"/>
                </a:solidFill>
              </a:rPr>
              <a:t>Chronologie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AF69014-7730-1515-95AD-29A61DB931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38097" y="3663044"/>
            <a:ext cx="5317755" cy="924242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Z latinského </a:t>
            </a:r>
            <a:r>
              <a:rPr lang="cs-CZ" i="1" dirty="0" err="1">
                <a:solidFill>
                  <a:schemeClr val="bg1"/>
                </a:solidFill>
              </a:rPr>
              <a:t>chronos</a:t>
            </a:r>
            <a:r>
              <a:rPr lang="cs-CZ" dirty="0">
                <a:solidFill>
                  <a:schemeClr val="bg1"/>
                </a:solidFill>
              </a:rPr>
              <a:t> = čas; </a:t>
            </a:r>
            <a:r>
              <a:rPr lang="cs-CZ" i="1" dirty="0">
                <a:solidFill>
                  <a:schemeClr val="bg1"/>
                </a:solidFill>
              </a:rPr>
              <a:t>logos</a:t>
            </a:r>
            <a:r>
              <a:rPr lang="cs-CZ" dirty="0">
                <a:solidFill>
                  <a:schemeClr val="bg1"/>
                </a:solidFill>
              </a:rPr>
              <a:t> = věda</a:t>
            </a:r>
          </a:p>
          <a:p>
            <a:endParaRPr lang="cs-CZ" sz="2000" dirty="0">
              <a:solidFill>
                <a:schemeClr val="bg1"/>
              </a:solidFill>
            </a:endParaRPr>
          </a:p>
        </p:txBody>
      </p:sp>
      <p:sp>
        <p:nvSpPr>
          <p:cNvPr id="20" name="Graphic 212">
            <a:extLst>
              <a:ext uri="{FF2B5EF4-FFF2-40B4-BE49-F238E27FC236}">
                <a16:creationId xmlns:a16="http://schemas.microsoft.com/office/drawing/2014/main" id="{63DD1BD1-81FE-4F15-A934-E9AE94AE9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11689" y="823301"/>
            <a:ext cx="760800" cy="760800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120AB9A0-C0C4-43DA-9A34-FA3A4079D6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11689" y="823301"/>
            <a:ext cx="760800" cy="760800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98815DD1-EC9D-4BE1-846B-8BEF57D398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6352" y="3643495"/>
            <a:ext cx="584612" cy="584612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CB78D2B9-C9C4-4A37-A12C-A09FC1158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6352" y="3643495"/>
            <a:ext cx="584612" cy="584612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8" name="Graphic 4">
            <a:extLst>
              <a:ext uri="{FF2B5EF4-FFF2-40B4-BE49-F238E27FC236}">
                <a16:creationId xmlns:a16="http://schemas.microsoft.com/office/drawing/2014/main" id="{DFC7EBB5-848C-4B1C-BE84-4CF07E905D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459707" y="3876466"/>
            <a:ext cx="1056155" cy="1056156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F8315F3-A078-427A-92BE-34EC9E5747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3DFAF5C-63B0-43FB-80BE-CC45D99F51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6AD937F2-A44A-479C-A7EB-4EE7686A9B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7834CC3-9461-418F-A593-FC09CD79B9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DD68AA1C-0667-46EE-A8BE-CAAA3EAF9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C0F403B5-430A-450F-97C1-73160966CE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B38EBB0-5161-46F3-83D7-D9F478B1A5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347EDFA5-AD01-40BE-91A2-A0C178622D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76E0C47E-FE2F-4A8C-942E-1026D02D3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4A309DA7-4C25-40F5-AC21-DA06D9C98F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A290F5FA-D4BF-4264-A8E9-365566EC7C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A47FD6B5-9B47-4500-9D65-7BD2173015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8CA06612-80DE-4467-A50C-0CB390D672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59773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FB50EA7-5DE8-18F0-62AF-AB109309B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cs-CZ" sz="4000" dirty="0">
                <a:solidFill>
                  <a:schemeClr val="bg1"/>
                </a:solidFill>
              </a:rPr>
              <a:t>Chronologie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F782815-A2F5-DBCE-FEC7-3AF45ABD9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>
            <a:normAutofit/>
          </a:bodyPr>
          <a:lstStyle/>
          <a:p>
            <a:r>
              <a:rPr lang="cs-CZ" sz="2400" dirty="0"/>
              <a:t>Obecně se o základy chronologie zajímal český pedagog a archivář </a:t>
            </a:r>
            <a:r>
              <a:rPr lang="cs-CZ" sz="2400" u="sng" dirty="0"/>
              <a:t>Friedrich Gustav </a:t>
            </a:r>
            <a:r>
              <a:rPr lang="cs-CZ" sz="2400" dirty="0"/>
              <a:t>(dílo: Rukověť křesťanské chronologie)</a:t>
            </a:r>
          </a:p>
          <a:p>
            <a:r>
              <a:rPr lang="cs-CZ" sz="2400" dirty="0"/>
              <a:t>Chronologie je pomocná historická věda, zabývající se způsoby datovaní historických pramenů.</a:t>
            </a:r>
          </a:p>
          <a:p>
            <a:r>
              <a:rPr lang="cs-CZ" sz="2400" dirty="0"/>
              <a:t> Obecné dělení chronologie: na astronomickou (matematickou) a historickou (využívá se v archeologii).</a:t>
            </a:r>
          </a:p>
          <a:p>
            <a:r>
              <a:rPr lang="cs-CZ" sz="2400" b="1" dirty="0"/>
              <a:t>V archeologii ji dělíme jen na dva druhy: </a:t>
            </a:r>
            <a:br>
              <a:rPr lang="cs-CZ" sz="2400" b="1" dirty="0"/>
            </a:br>
            <a:r>
              <a:rPr lang="cs-CZ" sz="2400" dirty="0"/>
              <a:t>a) chronologii relativní</a:t>
            </a:r>
            <a:br>
              <a:rPr lang="cs-CZ" sz="2400" dirty="0"/>
            </a:br>
            <a:r>
              <a:rPr lang="cs-CZ" sz="2400" dirty="0"/>
              <a:t>b) chronologii absolutní </a:t>
            </a:r>
          </a:p>
        </p:txBody>
      </p:sp>
    </p:spTree>
    <p:extLst>
      <p:ext uri="{BB962C8B-B14F-4D97-AF65-F5344CB8AC3E}">
        <p14:creationId xmlns:p14="http://schemas.microsoft.com/office/powerpoint/2010/main" val="44879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B7CA48E-6EE7-D5E6-6A00-1E62688C5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cs-CZ" sz="4000">
                <a:solidFill>
                  <a:schemeClr val="bg1"/>
                </a:solidFill>
              </a:rPr>
              <a:t>Relativní Chronologie: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4EE0F6D-685B-7F8F-1D68-C6523766B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>
            <a:normAutofit/>
          </a:bodyPr>
          <a:lstStyle/>
          <a:p>
            <a:r>
              <a:rPr lang="cs-CZ" sz="2400" dirty="0"/>
              <a:t>Způsob datování, který se užívá už od 19. století</a:t>
            </a:r>
          </a:p>
          <a:p>
            <a:r>
              <a:rPr lang="cs-CZ" sz="2400" dirty="0"/>
              <a:t>Není tak přesná, pouze dokáže stanovit co je mladší a co starší</a:t>
            </a:r>
          </a:p>
          <a:p>
            <a:r>
              <a:rPr lang="cs-CZ" sz="2400" dirty="0"/>
              <a:t>Nejčastěji vychází ze dvou typů metod: historické a přírodovědné</a:t>
            </a:r>
          </a:p>
          <a:p>
            <a:r>
              <a:rPr lang="cs-CZ" sz="2400" dirty="0"/>
              <a:t>Historické metody:  </a:t>
            </a:r>
            <a:r>
              <a:rPr lang="cs-CZ" sz="2400" b="1" dirty="0"/>
              <a:t>terénní stratigrafie </a:t>
            </a:r>
            <a:r>
              <a:rPr lang="cs-CZ" sz="2400" dirty="0"/>
              <a:t>(horizontální a převážně vertikální)</a:t>
            </a:r>
            <a:br>
              <a:rPr lang="cs-CZ" sz="2400" dirty="0"/>
            </a:br>
            <a:r>
              <a:rPr lang="cs-CZ" sz="2400" dirty="0"/>
              <a:t>                                          </a:t>
            </a:r>
            <a:r>
              <a:rPr lang="cs-CZ" sz="2400" b="1" dirty="0"/>
              <a:t>typologie</a:t>
            </a:r>
            <a:r>
              <a:rPr lang="cs-CZ" sz="2400" dirty="0"/>
              <a:t> </a:t>
            </a:r>
            <a:br>
              <a:rPr lang="cs-CZ" sz="2400" dirty="0"/>
            </a:br>
            <a:r>
              <a:rPr lang="cs-CZ" sz="2400" dirty="0"/>
              <a:t>                                          </a:t>
            </a:r>
            <a:r>
              <a:rPr lang="cs-CZ" sz="2400" b="1" dirty="0"/>
              <a:t>novodobé elektronické metody</a:t>
            </a:r>
          </a:p>
          <a:p>
            <a:r>
              <a:rPr lang="cs-CZ" sz="2400" dirty="0"/>
              <a:t>Přírodovědné metody: </a:t>
            </a:r>
            <a:r>
              <a:rPr lang="cs-CZ" sz="2400" b="1" dirty="0"/>
              <a:t>fluorové</a:t>
            </a:r>
            <a:r>
              <a:rPr lang="cs-CZ" sz="2400" dirty="0"/>
              <a:t> (nachází se v kostech – čím méně fluoru, tím je kost mladší) </a:t>
            </a:r>
          </a:p>
          <a:p>
            <a:endParaRPr lang="cs-CZ" sz="2400" dirty="0"/>
          </a:p>
          <a:p>
            <a:endParaRPr lang="cs-CZ" sz="2400" dirty="0"/>
          </a:p>
          <a:p>
            <a:endParaRPr lang="cs-CZ" sz="24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00555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818671C-CE7C-FC68-492C-39033E3E5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cs-CZ" sz="4000" dirty="0">
                <a:solidFill>
                  <a:schemeClr val="bg1"/>
                </a:solidFill>
              </a:rPr>
              <a:t>Absolutní Chronologie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60C3A1-9E70-7A04-5215-93DFEA8257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>
            <a:normAutofit/>
          </a:bodyPr>
          <a:lstStyle/>
          <a:p>
            <a:r>
              <a:rPr lang="cs-CZ" sz="2400" dirty="0"/>
              <a:t>Její určení je mnohem přesnější než u relativní chronologie.</a:t>
            </a:r>
          </a:p>
          <a:p>
            <a:r>
              <a:rPr lang="cs-CZ" sz="2400" dirty="0"/>
              <a:t>Ke svému určení potřebuje </a:t>
            </a:r>
            <a:r>
              <a:rPr lang="cs-CZ" sz="2400" b="1" dirty="0"/>
              <a:t>pevný bod</a:t>
            </a:r>
            <a:r>
              <a:rPr lang="cs-CZ" sz="2400" dirty="0"/>
              <a:t> = rok či událost, od kterého se data odpočítala. </a:t>
            </a:r>
          </a:p>
          <a:p>
            <a:r>
              <a:rPr lang="cs-CZ" sz="2400" dirty="0"/>
              <a:t>Příkladem takového pevného bodu může být narození Ježíše Krista (křesťanské kulturní prostředí) =&gt; rok 0.</a:t>
            </a:r>
          </a:p>
          <a:p>
            <a:r>
              <a:rPr lang="cs-CZ" sz="2400" dirty="0"/>
              <a:t>Každá kultura měla </a:t>
            </a:r>
            <a:r>
              <a:rPr lang="cs-CZ" sz="2400" b="1" dirty="0"/>
              <a:t>svůj vlastní pevný bod</a:t>
            </a:r>
            <a:r>
              <a:rPr lang="cs-CZ" sz="2400" dirty="0"/>
              <a:t>: </a:t>
            </a:r>
            <a:br>
              <a:rPr lang="cs-CZ" sz="2400" dirty="0"/>
            </a:br>
            <a:r>
              <a:rPr lang="cs-CZ" sz="2400" dirty="0"/>
              <a:t>a)Řekové = jejich pevný bod byli první olympijské hry (776 př. n. l.) </a:t>
            </a:r>
            <a:br>
              <a:rPr lang="cs-CZ" sz="2400" dirty="0"/>
            </a:br>
            <a:r>
              <a:rPr lang="cs-CZ" sz="2400" dirty="0"/>
              <a:t>b)Číňané = pevný bod zavedl císař </a:t>
            </a:r>
            <a:r>
              <a:rPr lang="cs-CZ" sz="2400" dirty="0" err="1"/>
              <a:t>Chu</a:t>
            </a:r>
            <a:r>
              <a:rPr lang="cs-CZ" sz="2400" dirty="0"/>
              <a:t>-</a:t>
            </a:r>
            <a:r>
              <a:rPr lang="cs-CZ" sz="2400" dirty="0" err="1"/>
              <a:t>ang</a:t>
            </a:r>
            <a:r>
              <a:rPr lang="cs-CZ" sz="2400" dirty="0"/>
              <a:t>-ti (2637 př. n. l.) </a:t>
            </a:r>
            <a:br>
              <a:rPr lang="cs-CZ" sz="2400" dirty="0"/>
            </a:br>
            <a:r>
              <a:rPr lang="cs-CZ" sz="2400" dirty="0"/>
              <a:t>c)Římané = na základě pověsti o založení Říma (753 př. n. l.)</a:t>
            </a:r>
          </a:p>
        </p:txBody>
      </p:sp>
    </p:spTree>
    <p:extLst>
      <p:ext uri="{BB962C8B-B14F-4D97-AF65-F5344CB8AC3E}">
        <p14:creationId xmlns:p14="http://schemas.microsoft.com/office/powerpoint/2010/main" val="2024442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5196E13-2E31-2448-CCB9-BD33D42A8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cs-CZ" sz="4000" dirty="0">
                <a:solidFill>
                  <a:schemeClr val="bg1"/>
                </a:solidFill>
              </a:rPr>
              <a:t>Absolutní Chronologie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C0A31B5-9C68-D190-8B3B-ED4813D87F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010758"/>
            <a:ext cx="9880893" cy="4625196"/>
          </a:xfrm>
        </p:spPr>
        <p:txBody>
          <a:bodyPr>
            <a:normAutofit lnSpcReduction="10000"/>
          </a:bodyPr>
          <a:lstStyle/>
          <a:p>
            <a:r>
              <a:rPr lang="cs-CZ" sz="2400" dirty="0"/>
              <a:t>I absolutní chronologie má dvě metody (mimo pevný bod):</a:t>
            </a:r>
          </a:p>
          <a:p>
            <a:r>
              <a:rPr lang="cs-CZ" sz="2400" dirty="0"/>
              <a:t>Historické metody: </a:t>
            </a:r>
            <a:r>
              <a:rPr lang="cs-CZ" sz="2400" b="1" dirty="0"/>
              <a:t>odhad stáří </a:t>
            </a:r>
            <a:r>
              <a:rPr lang="cs-CZ" sz="2400" dirty="0"/>
              <a:t>(využil např. Jaroslav </a:t>
            </a:r>
            <a:r>
              <a:rPr lang="cs-CZ" sz="2400" dirty="0" err="1"/>
              <a:t>Palliardi</a:t>
            </a:r>
            <a:r>
              <a:rPr lang="cs-CZ" sz="2400" dirty="0"/>
              <a:t> roku 1888, nejstarší metoda vůbec)</a:t>
            </a:r>
            <a:br>
              <a:rPr lang="cs-CZ" sz="2400" dirty="0"/>
            </a:br>
            <a:r>
              <a:rPr lang="cs-CZ" sz="2400" dirty="0"/>
              <a:t>                                         </a:t>
            </a:r>
            <a:r>
              <a:rPr lang="cs-CZ" sz="2400" b="1" dirty="0"/>
              <a:t>pomocí mincí, písemných pramenů </a:t>
            </a:r>
            <a:r>
              <a:rPr lang="cs-CZ" sz="2400" dirty="0"/>
              <a:t>(využíváno už </a:t>
            </a:r>
            <a:r>
              <a:rPr lang="cs-CZ" sz="2400" dirty="0" err="1"/>
              <a:t>scholastičtými</a:t>
            </a:r>
            <a:r>
              <a:rPr lang="cs-CZ" sz="2400" dirty="0"/>
              <a:t> učenci)</a:t>
            </a:r>
          </a:p>
          <a:p>
            <a:r>
              <a:rPr lang="cs-CZ" sz="2400" dirty="0"/>
              <a:t>Datovatelný import = pomocí analogie přesné na desetiletí nebo půlstoletí</a:t>
            </a:r>
          </a:p>
          <a:p>
            <a:r>
              <a:rPr lang="cs-CZ" sz="2400" dirty="0"/>
              <a:t>Přírodovědné a technické metody: </a:t>
            </a:r>
            <a:r>
              <a:rPr lang="cs-CZ" sz="2400" b="1" dirty="0"/>
              <a:t>Radiokarbonová (C14) </a:t>
            </a:r>
            <a:r>
              <a:rPr lang="cs-CZ" sz="2400" dirty="0"/>
              <a:t>– rozklad uhlíku </a:t>
            </a:r>
            <a:br>
              <a:rPr lang="cs-CZ" sz="2400" dirty="0"/>
            </a:br>
            <a:r>
              <a:rPr lang="cs-CZ" sz="2400" dirty="0"/>
              <a:t>                                                </a:t>
            </a:r>
            <a:r>
              <a:rPr lang="cs-CZ" sz="2400" b="1" dirty="0"/>
              <a:t>Dendrochronologie</a:t>
            </a:r>
            <a:r>
              <a:rPr lang="cs-CZ" sz="2400" dirty="0"/>
              <a:t> – za pomocí letokruhů stromů (nejpřesnější metodou) </a:t>
            </a:r>
            <a:br>
              <a:rPr lang="cs-CZ" sz="2400" dirty="0"/>
            </a:br>
            <a:r>
              <a:rPr lang="cs-CZ" sz="2400" dirty="0"/>
              <a:t>                                                 </a:t>
            </a:r>
            <a:r>
              <a:rPr lang="cs-CZ" sz="2400" b="1" dirty="0"/>
              <a:t>Termoluminiscence</a:t>
            </a:r>
            <a:r>
              <a:rPr lang="cs-CZ" sz="2400" dirty="0"/>
              <a:t> – předměty, které prošli nějakým žárem (keramika, sklo, přepálené pazourky)  </a:t>
            </a:r>
          </a:p>
        </p:txBody>
      </p:sp>
    </p:spTree>
    <p:extLst>
      <p:ext uri="{BB962C8B-B14F-4D97-AF65-F5344CB8AC3E}">
        <p14:creationId xmlns:p14="http://schemas.microsoft.com/office/powerpoint/2010/main" val="420722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4DBC155-D611-91AD-C158-6463813E6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cs-CZ" sz="4000" dirty="0">
                <a:solidFill>
                  <a:schemeClr val="bg1"/>
                </a:solidFill>
              </a:rPr>
              <a:t>Absolutní Chronologie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A553452-8390-CE48-B764-ECEA4CE676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>
            <a:normAutofit/>
          </a:bodyPr>
          <a:lstStyle/>
          <a:p>
            <a:r>
              <a:rPr lang="cs-CZ" sz="2400" u="sng" dirty="0"/>
              <a:t>Další přírodovědné metody: </a:t>
            </a:r>
            <a:br>
              <a:rPr lang="cs-CZ" sz="2400" dirty="0"/>
            </a:br>
            <a:r>
              <a:rPr lang="cs-CZ" sz="2400" b="1" dirty="0"/>
              <a:t>Hydratace obsidiánu </a:t>
            </a:r>
            <a:r>
              <a:rPr lang="cs-CZ" sz="2400" dirty="0"/>
              <a:t>(voda vsáklá v obsidiánu, může určit přesné stáří nástroje)</a:t>
            </a:r>
            <a:r>
              <a:rPr lang="cs-CZ" sz="2400" b="1" dirty="0"/>
              <a:t>, </a:t>
            </a:r>
            <a:r>
              <a:rPr lang="cs-CZ" sz="2400" b="1" dirty="0" err="1"/>
              <a:t>Animokyselinová</a:t>
            </a:r>
            <a:r>
              <a:rPr lang="cs-CZ" sz="2400" b="1" dirty="0"/>
              <a:t> metoda </a:t>
            </a:r>
            <a:r>
              <a:rPr lang="cs-CZ" sz="2400" dirty="0"/>
              <a:t>(pomocí rozkladu proteinů)</a:t>
            </a:r>
            <a:r>
              <a:rPr lang="cs-CZ" sz="2400" b="1" dirty="0"/>
              <a:t>, Palynologická metoda </a:t>
            </a:r>
            <a:r>
              <a:rPr lang="cs-CZ" sz="2400" dirty="0"/>
              <a:t>(pyl)</a:t>
            </a:r>
          </a:p>
          <a:p>
            <a:r>
              <a:rPr lang="cs-CZ" sz="2400" u="sng" dirty="0"/>
              <a:t>Méně známé metody absolutní chronologie:</a:t>
            </a:r>
            <a:br>
              <a:rPr lang="cs-CZ" sz="2400" dirty="0"/>
            </a:br>
            <a:r>
              <a:rPr lang="cs-CZ" sz="2400" b="1" dirty="0"/>
              <a:t>Klimatologická </a:t>
            </a:r>
            <a:r>
              <a:rPr lang="cs-CZ" sz="2400" dirty="0"/>
              <a:t>(využití klimatu v dávných dobách), </a:t>
            </a:r>
            <a:r>
              <a:rPr lang="cs-CZ" sz="2400" b="1" dirty="0" err="1"/>
              <a:t>Geochronologie</a:t>
            </a:r>
            <a:r>
              <a:rPr lang="cs-CZ" sz="2400" b="1" dirty="0"/>
              <a:t> </a:t>
            </a:r>
            <a:r>
              <a:rPr lang="cs-CZ" sz="2400" dirty="0"/>
              <a:t>(zkoumání glaciálních jezer a </a:t>
            </a:r>
            <a:r>
              <a:rPr lang="cs-CZ" sz="2400" dirty="0" err="1"/>
              <a:t>varvů</a:t>
            </a:r>
            <a:r>
              <a:rPr lang="cs-CZ" sz="2400" dirty="0"/>
              <a:t>*), </a:t>
            </a:r>
            <a:r>
              <a:rPr lang="cs-CZ" sz="2400" b="1" dirty="0" err="1"/>
              <a:t>rentgenfluorescenční</a:t>
            </a:r>
            <a:r>
              <a:rPr lang="cs-CZ" sz="2400" b="1" dirty="0"/>
              <a:t> analýza kovových předmětů </a:t>
            </a:r>
            <a:r>
              <a:rPr lang="cs-CZ" sz="2400" dirty="0"/>
              <a:t>(zkoumá složení a druhy kovů v předmětu)</a:t>
            </a:r>
            <a:br>
              <a:rPr lang="cs-CZ" sz="2400" dirty="0"/>
            </a:br>
            <a:endParaRPr lang="cs-CZ" sz="2400" dirty="0"/>
          </a:p>
          <a:p>
            <a:r>
              <a:rPr lang="cs-CZ" sz="2400" b="1" dirty="0"/>
              <a:t>Varv</a:t>
            </a:r>
            <a:r>
              <a:rPr lang="cs-CZ" sz="2400" dirty="0"/>
              <a:t> = sedimenty (usazeniny) glaciálních jezer*</a:t>
            </a:r>
          </a:p>
        </p:txBody>
      </p:sp>
    </p:spTree>
    <p:extLst>
      <p:ext uri="{BB962C8B-B14F-4D97-AF65-F5344CB8AC3E}">
        <p14:creationId xmlns:p14="http://schemas.microsoft.com/office/powerpoint/2010/main" val="3461736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89B7BFD-8F45-4093-AD9C-91B15B050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aphic 38">
            <a:extLst>
              <a:ext uri="{FF2B5EF4-FFF2-40B4-BE49-F238E27FC236}">
                <a16:creationId xmlns:a16="http://schemas.microsoft.com/office/drawing/2014/main" id="{F0E417D8-88AA-4184-A08D-DEF97C6C9E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385795" y="1690979"/>
            <a:ext cx="1910252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FCB4E045-9FB0-41C4-AC74-479EA20D85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D21C7A48-09EB-4AF0-84CB-7EE408C2CA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FDDE3270-A872-4E10-80BC-B93D6F0E3F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42953" y="1187311"/>
            <a:ext cx="5089552" cy="4483379"/>
          </a:xfrm>
          <a:prstGeom prst="rect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B6E5F32-B5B2-45E3-9C18-BBC9005C4C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42953" y="1187311"/>
            <a:ext cx="5089552" cy="4483379"/>
          </a:xfrm>
          <a:prstGeom prst="rect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545E68B-E61B-4EAE-9672-3A52AEC2B8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6263" y="1119679"/>
            <a:ext cx="5039475" cy="4439266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B830095-F210-DEC1-A2F5-5A6C4D2D5F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36708" y="540215"/>
            <a:ext cx="4502041" cy="3008397"/>
          </a:xfrm>
        </p:spPr>
        <p:txBody>
          <a:bodyPr>
            <a:normAutofit/>
          </a:bodyPr>
          <a:lstStyle/>
          <a:p>
            <a:r>
              <a:rPr lang="cs-CZ" sz="5400" dirty="0">
                <a:solidFill>
                  <a:schemeClr val="bg1"/>
                </a:solidFill>
              </a:rPr>
              <a:t>Periodizace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64E62BA-528B-DE65-78D1-F9C7F30505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97748" y="3735072"/>
            <a:ext cx="4664037" cy="811604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Odvozené z lat. </a:t>
            </a:r>
            <a:r>
              <a:rPr lang="cs-CZ" i="1" dirty="0" err="1">
                <a:solidFill>
                  <a:schemeClr val="bg1"/>
                </a:solidFill>
              </a:rPr>
              <a:t>Periodus</a:t>
            </a:r>
            <a:r>
              <a:rPr lang="cs-CZ" dirty="0">
                <a:solidFill>
                  <a:schemeClr val="bg1"/>
                </a:solidFill>
              </a:rPr>
              <a:t> = období </a:t>
            </a:r>
          </a:p>
        </p:txBody>
      </p:sp>
      <p:sp>
        <p:nvSpPr>
          <p:cNvPr id="20" name="Graphic 212">
            <a:extLst>
              <a:ext uri="{FF2B5EF4-FFF2-40B4-BE49-F238E27FC236}">
                <a16:creationId xmlns:a16="http://schemas.microsoft.com/office/drawing/2014/main" id="{63DD1BD1-81FE-4F15-A934-E9AE94AE9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11689" y="823301"/>
            <a:ext cx="760800" cy="760800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120AB9A0-C0C4-43DA-9A34-FA3A4079D6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11689" y="823301"/>
            <a:ext cx="760800" cy="760800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98815DD1-EC9D-4BE1-846B-8BEF57D398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6352" y="3643495"/>
            <a:ext cx="584612" cy="584612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CB78D2B9-C9C4-4A37-A12C-A09FC1158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6352" y="3643495"/>
            <a:ext cx="584612" cy="584612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8" name="Graphic 4">
            <a:extLst>
              <a:ext uri="{FF2B5EF4-FFF2-40B4-BE49-F238E27FC236}">
                <a16:creationId xmlns:a16="http://schemas.microsoft.com/office/drawing/2014/main" id="{DFC7EBB5-848C-4B1C-BE84-4CF07E905D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459707" y="3876466"/>
            <a:ext cx="1056155" cy="1056156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F8315F3-A078-427A-92BE-34EC9E5747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3DFAF5C-63B0-43FB-80BE-CC45D99F51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6AD937F2-A44A-479C-A7EB-4EE7686A9B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7834CC3-9461-418F-A593-FC09CD79B9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DD68AA1C-0667-46EE-A8BE-CAAA3EAF9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C0F403B5-430A-450F-97C1-73160966CE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B38EBB0-5161-46F3-83D7-D9F478B1A5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347EDFA5-AD01-40BE-91A2-A0C178622D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76E0C47E-FE2F-4A8C-942E-1026D02D3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4A309DA7-4C25-40F5-AC21-DA06D9C98F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A290F5FA-D4BF-4264-A8E9-365566EC7C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A47FD6B5-9B47-4500-9D65-7BD2173015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8CA06612-80DE-4467-A50C-0CB390D672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52756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402055A-30B6-663E-50C3-B45690C08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cs-CZ" sz="4000" dirty="0">
                <a:solidFill>
                  <a:schemeClr val="bg1"/>
                </a:solidFill>
              </a:rPr>
              <a:t>Periodizace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A28B286-D189-F500-A10E-FE12D2433A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106641"/>
            <a:ext cx="9880893" cy="4333359"/>
          </a:xfrm>
        </p:spPr>
        <p:txBody>
          <a:bodyPr>
            <a:normAutofit lnSpcReduction="10000"/>
          </a:bodyPr>
          <a:lstStyle/>
          <a:p>
            <a:r>
              <a:rPr lang="cs-CZ" sz="2400" dirty="0"/>
              <a:t> Označuje dějiny rozdělené do několika úseků (období), způsobené nějakou specifickou událostí nebo předem stanovených kritérií. </a:t>
            </a:r>
          </a:p>
          <a:p>
            <a:r>
              <a:rPr lang="cs-CZ" sz="2400" dirty="0"/>
              <a:t>Periodizací se zabývají historici. </a:t>
            </a:r>
          </a:p>
          <a:p>
            <a:r>
              <a:rPr lang="cs-CZ" sz="2400" dirty="0"/>
              <a:t>Původem z dob renesance</a:t>
            </a:r>
          </a:p>
          <a:p>
            <a:r>
              <a:rPr lang="cs-CZ" sz="2400" dirty="0"/>
              <a:t> Máme dva druhy periodizace: </a:t>
            </a:r>
            <a:r>
              <a:rPr lang="cs-CZ" sz="2400" b="1" dirty="0"/>
              <a:t>tradiční a neutrální:</a:t>
            </a:r>
          </a:p>
          <a:p>
            <a:r>
              <a:rPr lang="cs-CZ" sz="2400" dirty="0"/>
              <a:t>Tradiční periodizace: klasické rozdělení (pravěk, středověk, starověk, novověk) </a:t>
            </a:r>
          </a:p>
          <a:p>
            <a:r>
              <a:rPr lang="cs-CZ" sz="2400" dirty="0"/>
              <a:t>Neutrální periodizace: ta už se zaměřuje na letopočty (italská renesance – desetiletí; první světová válka) </a:t>
            </a:r>
          </a:p>
          <a:p>
            <a:r>
              <a:rPr lang="cs-CZ" sz="2400" dirty="0"/>
              <a:t>V křesťanství se dlouho považovala periodizace „před potopou“ a „po potopě“.</a:t>
            </a:r>
          </a:p>
        </p:txBody>
      </p:sp>
    </p:spTree>
    <p:extLst>
      <p:ext uri="{BB962C8B-B14F-4D97-AF65-F5344CB8AC3E}">
        <p14:creationId xmlns:p14="http://schemas.microsoft.com/office/powerpoint/2010/main" val="288158327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721</TotalTime>
  <Words>1052</Words>
  <Application>Microsoft Office PowerPoint</Application>
  <PresentationFormat>Širokoúhlá obrazovka</PresentationFormat>
  <Paragraphs>78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Aptos</vt:lpstr>
      <vt:lpstr>Aptos Black</vt:lpstr>
      <vt:lpstr>Aptos Display</vt:lpstr>
      <vt:lpstr>Arial</vt:lpstr>
      <vt:lpstr>Motiv Office</vt:lpstr>
      <vt:lpstr>Chronologie a Periodizace</vt:lpstr>
      <vt:lpstr>Chronologie</vt:lpstr>
      <vt:lpstr>Chronologie</vt:lpstr>
      <vt:lpstr>Relativní Chronologie: </vt:lpstr>
      <vt:lpstr>Absolutní Chronologie </vt:lpstr>
      <vt:lpstr>Absolutní Chronologie</vt:lpstr>
      <vt:lpstr>Absolutní Chronologie </vt:lpstr>
      <vt:lpstr>Periodizace </vt:lpstr>
      <vt:lpstr>Periodizace</vt:lpstr>
      <vt:lpstr>Tradiční Periodizace </vt:lpstr>
      <vt:lpstr>Přibližné rozdělení pravěku</vt:lpstr>
      <vt:lpstr>Přibližné rozdělení středověku</vt:lpstr>
      <vt:lpstr>Prezentace aplikace PowerPoint</vt:lpstr>
      <vt:lpstr>Citace – obrázky </vt:lpstr>
      <vt:lpstr>Citace – literatura a jiné zdroje: </vt:lpstr>
      <vt:lpstr>Děkuji za pozornost.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Nat Šlachtová</dc:creator>
  <cp:lastModifiedBy>Nat Šlachtová</cp:lastModifiedBy>
  <cp:revision>30</cp:revision>
  <dcterms:created xsi:type="dcterms:W3CDTF">2025-03-02T08:15:36Z</dcterms:created>
  <dcterms:modified xsi:type="dcterms:W3CDTF">2025-05-12T17:41:56Z</dcterms:modified>
</cp:coreProperties>
</file>