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39"/>
  </p:notesMasterIdLst>
  <p:sldIdLst>
    <p:sldId id="256" r:id="rId5"/>
    <p:sldId id="257" r:id="rId6"/>
    <p:sldId id="259" r:id="rId7"/>
    <p:sldId id="261" r:id="rId8"/>
    <p:sldId id="262" r:id="rId9"/>
    <p:sldId id="285" r:id="rId10"/>
    <p:sldId id="258" r:id="rId11"/>
    <p:sldId id="260" r:id="rId12"/>
    <p:sldId id="286" r:id="rId13"/>
    <p:sldId id="263" r:id="rId14"/>
    <p:sldId id="264" r:id="rId15"/>
    <p:sldId id="265" r:id="rId16"/>
    <p:sldId id="266" r:id="rId17"/>
    <p:sldId id="275" r:id="rId18"/>
    <p:sldId id="272" r:id="rId19"/>
    <p:sldId id="292" r:id="rId20"/>
    <p:sldId id="293" r:id="rId21"/>
    <p:sldId id="271" r:id="rId22"/>
    <p:sldId id="294" r:id="rId23"/>
    <p:sldId id="276" r:id="rId24"/>
    <p:sldId id="277" r:id="rId25"/>
    <p:sldId id="278" r:id="rId26"/>
    <p:sldId id="288" r:id="rId27"/>
    <p:sldId id="284" r:id="rId28"/>
    <p:sldId id="290" r:id="rId29"/>
    <p:sldId id="267" r:id="rId30"/>
    <p:sldId id="268" r:id="rId31"/>
    <p:sldId id="269" r:id="rId32"/>
    <p:sldId id="270" r:id="rId33"/>
    <p:sldId id="273" r:id="rId34"/>
    <p:sldId id="289" r:id="rId35"/>
    <p:sldId id="291" r:id="rId36"/>
    <p:sldId id="281" r:id="rId37"/>
    <p:sldId id="282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136f83408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136f83408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136f8340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136f8340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136f8340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4136f8340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136f8340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136f8340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136f8340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136f8340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136f8340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4136f8340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136f8340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4136f8340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136f8340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4136f8340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136f8340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136f8340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136f83408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4136f83408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f7edb66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f7edb66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136f834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4136f834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136f83408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136f83408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f7edb667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f7edb667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f7edb667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3f7edb667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f7edb66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3f7edb66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f7edb66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f7edb667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f7edb667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f7edb667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136f8340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136f8340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136f83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136f83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136f8340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136f8340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136f8340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136f8340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136f8340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136f8340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3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3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3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3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3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3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3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7" Type="http://schemas.openxmlformats.org/officeDocument/2006/relationships/image" Target="../media/image23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leistoc%C3%A9n" TargetMode="External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3.xml" /><Relationship Id="rId4" Type="http://schemas.openxmlformats.org/officeDocument/2006/relationships/hyperlink" Target="https://cs.wikipedia.org/wiki/Kvart%C3%A9r" TargetMode="Externa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725900"/>
            <a:ext cx="9144000" cy="1071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Klimatické změny v kvartéru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Barbora Svobodová 2025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rgbClr val="002060"/>
                </a:solidFill>
              </a:rPr>
              <a:t>HOLOCÉN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HOLOCÉN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mladší čtvrtohory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současný interglaciál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 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holocén</a:t>
            </a:r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používá i označení 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postglaciál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  <a:highlight>
                  <a:srgbClr val="FFFFFF"/>
                </a:highlight>
              </a:rPr>
              <a:t> nejmladší geologické období</a:t>
            </a:r>
            <a:endParaRPr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  <a:highlight>
                  <a:srgbClr val="FFFFFF"/>
                </a:highlight>
              </a:rPr>
              <a:t>Začal s koncem poslední doby ledové (cca 11 700 let př.n.l.)</a:t>
            </a:r>
            <a:endParaRPr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  <a:highlight>
                  <a:srgbClr val="FFFFFF"/>
                </a:highlight>
              </a:rPr>
              <a:t>rozsáhlé klimatické změny – postupné oteplování</a:t>
            </a:r>
            <a:endParaRPr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Preboreál, Boreál, Atlantik, Subboreál, Subatlantik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257" y="0"/>
            <a:ext cx="55734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51F100B-B125-C173-8686-71794AE22F5C}"/>
              </a:ext>
            </a:extLst>
          </p:cNvPr>
          <p:cNvSpPr txBox="1"/>
          <p:nvPr/>
        </p:nvSpPr>
        <p:spPr>
          <a:xfrm>
            <a:off x="355600" y="261258"/>
            <a:ext cx="16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Malá doba ledová -&gt;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900" y="342175"/>
            <a:ext cx="3372199" cy="480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ZMĚNY VEGETACE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600" dirty="0">
                <a:solidFill>
                  <a:srgbClr val="202122"/>
                </a:solidFill>
                <a:highlight>
                  <a:srgbClr val="FFFFFF"/>
                </a:highlight>
              </a:rPr>
              <a:t>v našich zeměpisných šířkách charakteristické </a:t>
            </a:r>
            <a:r>
              <a:rPr lang="cs" sz="1600" b="1" dirty="0">
                <a:solidFill>
                  <a:srgbClr val="202122"/>
                </a:solidFill>
                <a:highlight>
                  <a:srgbClr val="FFFFFF"/>
                </a:highlight>
              </a:rPr>
              <a:t>výrazně teplé, srážkově bohaté klima</a:t>
            </a:r>
            <a:endParaRPr sz="1600" b="1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600" dirty="0">
                <a:solidFill>
                  <a:srgbClr val="202122"/>
                </a:solidFill>
                <a:highlight>
                  <a:srgbClr val="FFFFFF"/>
                </a:highlight>
              </a:rPr>
              <a:t>zapojený les s charakteristickou výškovou zonalitou (bohaté doubravy a lipiny v nížinném stupni, buko-jedlové či javorové porosty v podhorském stupni a smrčiny ve stupnihorském)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600" b="1" dirty="0">
                <a:solidFill>
                  <a:srgbClr val="202122"/>
                </a:solidFill>
                <a:highlight>
                  <a:srgbClr val="FFFFFF"/>
                </a:highlight>
              </a:rPr>
              <a:t>Subatlantik (0 – 2 000 n.l.): </a:t>
            </a:r>
            <a:r>
              <a:rPr lang="cs" sz="1600" u="sng" dirty="0">
                <a:solidFill>
                  <a:srgbClr val="202122"/>
                </a:solidFill>
                <a:highlight>
                  <a:srgbClr val="FFFFFF"/>
                </a:highlight>
              </a:rPr>
              <a:t>mladší</a:t>
            </a:r>
            <a:r>
              <a:rPr lang="cs" sz="1600" dirty="0">
                <a:solidFill>
                  <a:srgbClr val="202122"/>
                </a:solidFill>
                <a:highlight>
                  <a:srgbClr val="FFFFFF"/>
                </a:highlight>
              </a:rPr>
              <a:t> – silně kulturní krajina, </a:t>
            </a:r>
            <a:r>
              <a:rPr lang="cs" sz="1600" u="sng" dirty="0">
                <a:solidFill>
                  <a:srgbClr val="202122"/>
                </a:solidFill>
                <a:highlight>
                  <a:srgbClr val="FFFFFF"/>
                </a:highlight>
              </a:rPr>
              <a:t>starší</a:t>
            </a:r>
            <a:r>
              <a:rPr lang="cs" sz="1600" dirty="0">
                <a:solidFill>
                  <a:srgbClr val="202122"/>
                </a:solidFill>
                <a:highlight>
                  <a:srgbClr val="FFFFFF"/>
                </a:highlight>
              </a:rPr>
              <a:t> – vznik součastné kulturní krajiny (bukové lesy, habr…)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600" b="1" dirty="0">
                <a:solidFill>
                  <a:srgbClr val="202122"/>
                </a:solidFill>
                <a:highlight>
                  <a:srgbClr val="FFFFFF"/>
                </a:highlight>
              </a:rPr>
              <a:t>Subboreál (1 000 – 2 000 př.n.l.): </a:t>
            </a:r>
            <a:r>
              <a:rPr lang="cs" sz="1600" dirty="0">
                <a:solidFill>
                  <a:srgbClr val="202122"/>
                </a:solidFill>
                <a:highlight>
                  <a:srgbClr val="FFFFFF"/>
                </a:highlight>
              </a:rPr>
              <a:t>maximální rozšíření smrku, olše, bukové lesy</a:t>
            </a:r>
          </a:p>
          <a:p>
            <a:pPr lvl="0" indent="-304800">
              <a:buClr>
                <a:srgbClr val="202122"/>
              </a:buClr>
              <a:buSzPts val="1200"/>
              <a:buChar char="-"/>
            </a:pPr>
            <a:r>
              <a:rPr lang="cs" sz="1600" b="1" dirty="0">
                <a:solidFill>
                  <a:srgbClr val="202122"/>
                </a:solidFill>
                <a:highlight>
                  <a:srgbClr val="FFFFFF"/>
                </a:highlight>
              </a:rPr>
              <a:t>Atlantik (3 000 – 5 000 př.n.l.):</a:t>
            </a:r>
            <a:r>
              <a:rPr lang="cs" sz="1600" dirty="0">
                <a:solidFill>
                  <a:srgbClr val="202122"/>
                </a:solidFill>
                <a:highlight>
                  <a:srgbClr val="FFFFFF"/>
                </a:highlight>
              </a:rPr>
              <a:t> klimatické optimum holocénu…</a:t>
            </a:r>
            <a:r>
              <a:rPr lang="cs" sz="1600" u="sng" dirty="0">
                <a:solidFill>
                  <a:srgbClr val="202122"/>
                </a:solidFill>
                <a:highlight>
                  <a:srgbClr val="FFFFFF"/>
                </a:highlight>
              </a:rPr>
              <a:t>mladší</a:t>
            </a:r>
            <a:r>
              <a:rPr lang="cs" sz="1600" dirty="0">
                <a:solidFill>
                  <a:srgbClr val="202122"/>
                </a:solidFill>
                <a:highlight>
                  <a:srgbClr val="FFFFFF"/>
                </a:highlight>
              </a:rPr>
              <a:t> – krátkodobá oscilace ve vlkosti, lipové smíšené doubravy, </a:t>
            </a:r>
            <a:r>
              <a:rPr lang="cs" sz="1600" u="sng" dirty="0">
                <a:solidFill>
                  <a:srgbClr val="202122"/>
                </a:solidFill>
                <a:highlight>
                  <a:srgbClr val="FFFFFF"/>
                </a:highlight>
              </a:rPr>
              <a:t>starší</a:t>
            </a:r>
            <a:r>
              <a:rPr lang="cs" sz="1600" dirty="0">
                <a:solidFill>
                  <a:srgbClr val="202122"/>
                </a:solidFill>
                <a:highlight>
                  <a:srgbClr val="FFFFFF"/>
                </a:highlight>
              </a:rPr>
              <a:t> – horské oblasti smrk, první zemědělství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600" b="1" dirty="0">
                <a:solidFill>
                  <a:srgbClr val="202122"/>
                </a:solidFill>
                <a:highlight>
                  <a:srgbClr val="FFFFFF"/>
                </a:highlight>
              </a:rPr>
              <a:t>Boreál (6 000 – 7 000 př.n.l.): </a:t>
            </a:r>
            <a:r>
              <a:rPr lang="cs" sz="1600" dirty="0">
                <a:solidFill>
                  <a:srgbClr val="202122"/>
                </a:solidFill>
                <a:highlight>
                  <a:srgbClr val="FFFFFF"/>
                </a:highlight>
              </a:rPr>
              <a:t>boro-dubové lesy s lískou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600" b="1" dirty="0">
                <a:solidFill>
                  <a:srgbClr val="202122"/>
                </a:solidFill>
                <a:highlight>
                  <a:srgbClr val="FFFFFF"/>
                </a:highlight>
              </a:rPr>
              <a:t>Preboreál (7 000 – 8 000 př.n.l.): </a:t>
            </a:r>
            <a:r>
              <a:rPr lang="cs" sz="1600" dirty="0">
                <a:solidFill>
                  <a:srgbClr val="202122"/>
                </a:solidFill>
                <a:highlight>
                  <a:srgbClr val="FFFFFF"/>
                </a:highlight>
              </a:rPr>
              <a:t>březovo borové lesy, šíří se líska a vrba</a:t>
            </a:r>
            <a:endParaRPr sz="16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Vegetační členění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u="sng" dirty="0">
                <a:solidFill>
                  <a:schemeClr val="tx1"/>
                </a:solidFill>
                <a:highlight>
                  <a:srgbClr val="00FFFF"/>
                </a:highlight>
              </a:rPr>
              <a:t>Konec glaciálu</a:t>
            </a:r>
            <a:r>
              <a:rPr lang="cs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cs" dirty="0">
                <a:solidFill>
                  <a:schemeClr val="tx1"/>
                </a:solidFill>
              </a:rPr>
              <a:t>- </a:t>
            </a:r>
            <a:r>
              <a:rPr lang="cs" b="1" dirty="0">
                <a:solidFill>
                  <a:schemeClr val="tx1"/>
                </a:solidFill>
              </a:rPr>
              <a:t>lesotundra </a:t>
            </a:r>
            <a:r>
              <a:rPr lang="cs" dirty="0">
                <a:solidFill>
                  <a:schemeClr val="tx1"/>
                </a:solidFill>
              </a:rPr>
              <a:t>- keřové formy břízy, borovice, osiky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 u="sng" dirty="0">
                <a:solidFill>
                  <a:schemeClr val="tx1"/>
                </a:solidFill>
                <a:highlight>
                  <a:srgbClr val="00FFFF"/>
                </a:highlight>
              </a:rPr>
              <a:t>Preboreál</a:t>
            </a:r>
            <a:r>
              <a:rPr lang="cs" b="1" u="sng" dirty="0">
                <a:solidFill>
                  <a:schemeClr val="tx1"/>
                </a:solidFill>
              </a:rPr>
              <a:t> </a:t>
            </a:r>
            <a:r>
              <a:rPr lang="cs" dirty="0">
                <a:solidFill>
                  <a:schemeClr val="tx1"/>
                </a:solidFill>
              </a:rPr>
              <a:t>– </a:t>
            </a:r>
            <a:r>
              <a:rPr lang="cs" b="1" dirty="0">
                <a:solidFill>
                  <a:schemeClr val="tx1"/>
                </a:solidFill>
              </a:rPr>
              <a:t>tajga, oteplení</a:t>
            </a:r>
            <a:r>
              <a:rPr lang="cs" dirty="0">
                <a:solidFill>
                  <a:schemeClr val="tx1"/>
                </a:solidFill>
              </a:rPr>
              <a:t> - vůdčí dřeviny: borovice, stromová bříza, osika dále: vrba, jeřáb, jalovec, vřesovcovité, brusnicovité, mokřadní vegetace…</a:t>
            </a:r>
            <a:r>
              <a:rPr lang="cs-CZ" dirty="0">
                <a:solidFill>
                  <a:schemeClr val="tx1"/>
                </a:solidFill>
              </a:rPr>
              <a:t>mokřady, mechoviště a budoucí </a:t>
            </a:r>
            <a:r>
              <a:rPr lang="cs-CZ" dirty="0" err="1">
                <a:solidFill>
                  <a:schemeClr val="tx1"/>
                </a:solidFill>
              </a:rPr>
              <a:t>rašiliniště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 u="sng" dirty="0">
                <a:solidFill>
                  <a:schemeClr val="tx1"/>
                </a:solidFill>
                <a:highlight>
                  <a:srgbClr val="00FFFF"/>
                </a:highlight>
              </a:rPr>
              <a:t>Boreál</a:t>
            </a:r>
            <a:r>
              <a:rPr lang="cs" b="1" u="sng" dirty="0">
                <a:solidFill>
                  <a:schemeClr val="tx1"/>
                </a:solidFill>
              </a:rPr>
              <a:t> </a:t>
            </a:r>
            <a:r>
              <a:rPr lang="cs" dirty="0">
                <a:solidFill>
                  <a:schemeClr val="tx1"/>
                </a:solidFill>
              </a:rPr>
              <a:t>- </a:t>
            </a:r>
            <a:r>
              <a:rPr lang="cs" b="1" dirty="0">
                <a:solidFill>
                  <a:schemeClr val="tx1"/>
                </a:solidFill>
              </a:rPr>
              <a:t>teplo, sucho</a:t>
            </a:r>
            <a:r>
              <a:rPr lang="cs" dirty="0">
                <a:solidFill>
                  <a:schemeClr val="tx1"/>
                </a:solidFill>
              </a:rPr>
              <a:t> - obohacení druhové skladby lesa, vůdčí dřeviny: dub, jilm, lípa, javor, líska, formují se lužní lesy a smíšené doubravy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 u="sng" dirty="0">
                <a:solidFill>
                  <a:schemeClr val="tx1"/>
                </a:solidFill>
                <a:highlight>
                  <a:srgbClr val="00FFFF"/>
                </a:highlight>
              </a:rPr>
              <a:t>Atlantik</a:t>
            </a:r>
            <a:r>
              <a:rPr lang="cs" b="1" u="sng" dirty="0">
                <a:solidFill>
                  <a:schemeClr val="tx1"/>
                </a:solidFill>
              </a:rPr>
              <a:t> </a:t>
            </a:r>
            <a:r>
              <a:rPr lang="cs" dirty="0">
                <a:solidFill>
                  <a:schemeClr val="tx1"/>
                </a:solidFill>
              </a:rPr>
              <a:t>– </a:t>
            </a:r>
            <a:r>
              <a:rPr lang="cs" b="1" dirty="0">
                <a:solidFill>
                  <a:schemeClr val="tx1"/>
                </a:solidFill>
              </a:rPr>
              <a:t>teplo, vlhko - </a:t>
            </a:r>
            <a:r>
              <a:rPr lang="cs" dirty="0">
                <a:solidFill>
                  <a:schemeClr val="tx1"/>
                </a:solidFill>
              </a:rPr>
              <a:t>maximum smíšených doubrav, buk 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 u="sng" dirty="0">
                <a:solidFill>
                  <a:schemeClr val="tx1"/>
                </a:solidFill>
                <a:highlight>
                  <a:srgbClr val="00FFFF"/>
                </a:highlight>
              </a:rPr>
              <a:t>Subboreál</a:t>
            </a:r>
            <a:r>
              <a:rPr lang="cs" b="1" u="sng" dirty="0">
                <a:solidFill>
                  <a:schemeClr val="tx1"/>
                </a:solidFill>
              </a:rPr>
              <a:t> </a:t>
            </a:r>
            <a:r>
              <a:rPr lang="cs" dirty="0">
                <a:solidFill>
                  <a:schemeClr val="tx1"/>
                </a:solidFill>
              </a:rPr>
              <a:t>- </a:t>
            </a:r>
            <a:r>
              <a:rPr lang="cs" b="1" dirty="0">
                <a:solidFill>
                  <a:schemeClr val="tx1"/>
                </a:solidFill>
              </a:rPr>
              <a:t>chladněji, výkyvy -</a:t>
            </a:r>
            <a:r>
              <a:rPr lang="cs" dirty="0">
                <a:solidFill>
                  <a:schemeClr val="tx1"/>
                </a:solidFill>
              </a:rPr>
              <a:t> expanze jedle, ústup jilmu, dubu, javoru, jasanu a lísky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 u="sng" dirty="0">
                <a:solidFill>
                  <a:schemeClr val="tx1"/>
                </a:solidFill>
                <a:highlight>
                  <a:srgbClr val="00FFFF"/>
                </a:highlight>
              </a:rPr>
              <a:t>Starší Subatlantik</a:t>
            </a:r>
            <a:r>
              <a:rPr lang="cs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cs" dirty="0">
                <a:solidFill>
                  <a:schemeClr val="tx1"/>
                </a:solidFill>
              </a:rPr>
              <a:t>- </a:t>
            </a:r>
            <a:r>
              <a:rPr lang="cs" b="1" dirty="0">
                <a:solidFill>
                  <a:schemeClr val="tx1"/>
                </a:solidFill>
              </a:rPr>
              <a:t>jako dnes</a:t>
            </a:r>
            <a:r>
              <a:rPr lang="cs" dirty="0">
                <a:solidFill>
                  <a:schemeClr val="tx1"/>
                </a:solidFill>
              </a:rPr>
              <a:t> - jedle, buk, smrk, habr 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b="1" u="sng" dirty="0">
                <a:solidFill>
                  <a:schemeClr val="tx1"/>
                </a:solidFill>
                <a:highlight>
                  <a:srgbClr val="00FFFF"/>
                </a:highlight>
              </a:rPr>
              <a:t>Mladší Subatlantik</a:t>
            </a:r>
            <a:r>
              <a:rPr lang="cs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cs" dirty="0">
                <a:solidFill>
                  <a:schemeClr val="tx1"/>
                </a:solidFill>
              </a:rPr>
              <a:t>- ústup lesa, pionýrské náletové dřeviny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F94B85-D34A-CD18-1128-5C24ED4B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730" y="1925"/>
            <a:ext cx="8520600" cy="572700"/>
          </a:xfrm>
        </p:spPr>
        <p:txBody>
          <a:bodyPr>
            <a:normAutofit/>
          </a:bodyPr>
          <a:lstStyle/>
          <a:p>
            <a:r>
              <a:rPr lang="cs-CZ" sz="2000" b="1" u="sng" dirty="0"/>
              <a:t>Zonální vegetace=přehled klimatických podmínek Země: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DBFF57-2292-729A-AEA1-46483010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67" y="445025"/>
            <a:ext cx="7188803" cy="462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3AC7942-02FD-9E51-F3D2-C7844BC9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89" y="914168"/>
            <a:ext cx="7316221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12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863" y="0"/>
            <a:ext cx="74322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416B8-BB74-38CA-08FD-DC4A6A15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Poslední glaciál: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27E00B-ECEB-7CFD-7007-88C6851F2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506" y="0"/>
            <a:ext cx="41901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KVARTÉR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b="1" dirty="0">
                <a:solidFill>
                  <a:schemeClr val="tx1"/>
                </a:solidFill>
              </a:rPr>
              <a:t>čtvrtohory, antropocén</a:t>
            </a:r>
            <a:endParaRPr b="1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Současná geologická epocha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geologická perioda trvající přibližně 2,6 mil. let až do teď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Dělí se na </a:t>
            </a:r>
            <a:r>
              <a:rPr lang="cs" b="1" dirty="0">
                <a:solidFill>
                  <a:schemeClr val="tx1"/>
                </a:solidFill>
              </a:rPr>
              <a:t>Holocén</a:t>
            </a:r>
            <a:r>
              <a:rPr lang="cs" dirty="0">
                <a:solidFill>
                  <a:schemeClr val="tx1"/>
                </a:solidFill>
              </a:rPr>
              <a:t> a </a:t>
            </a:r>
            <a:r>
              <a:rPr lang="cs" b="1" dirty="0">
                <a:solidFill>
                  <a:schemeClr val="tx1"/>
                </a:solidFill>
              </a:rPr>
              <a:t>Pleistocén</a:t>
            </a:r>
            <a:endParaRPr b="1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Je nejmladší ze 3 období kenozoika</a:t>
            </a:r>
            <a:endParaRPr dirty="0">
              <a:solidFill>
                <a:schemeClr val="tx1"/>
              </a:solidFill>
            </a:endParaRPr>
          </a:p>
          <a:p>
            <a:pPr>
              <a:buFont typeface="Arial"/>
              <a:buChar char="-"/>
            </a:pPr>
            <a:r>
              <a:rPr lang="cs" dirty="0">
                <a:solidFill>
                  <a:schemeClr val="tx1"/>
                </a:solidFill>
              </a:rPr>
              <a:t>rozsáhlé přestavby vegetačního krytu, sedimentární dynamiky i struktury rostlinných a živočišných společenstev</a:t>
            </a:r>
          </a:p>
          <a:p>
            <a:pPr>
              <a:buFont typeface="Arial"/>
              <a:buChar char="-"/>
            </a:pPr>
            <a:r>
              <a:rPr lang="cs" dirty="0">
                <a:solidFill>
                  <a:schemeClr val="tx1"/>
                </a:solidFill>
              </a:rPr>
              <a:t>Kontinenty už se nacházejí v dnešní podobě…vrásnění pokračuje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 dirty="0">
                <a:solidFill>
                  <a:schemeClr val="tx1"/>
                </a:solidFill>
              </a:rPr>
              <a:t>čtvrtohorní stratigrafie</a:t>
            </a:r>
            <a:r>
              <a:rPr lang="cs" dirty="0">
                <a:solidFill>
                  <a:schemeClr val="tx1"/>
                </a:solidFill>
              </a:rPr>
              <a:t>=střídání spraší a interglaciálních půd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bg1"/>
                </a:solidFill>
              </a:rPr>
              <a:t>FAUNA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1800" dirty="0">
                <a:solidFill>
                  <a:srgbClr val="202122"/>
                </a:solidFill>
                <a:highlight>
                  <a:srgbClr val="FFFFFF"/>
                </a:highlight>
              </a:rPr>
              <a:t>- Na přelomu pleistocénu a holocénu vymírá </a:t>
            </a:r>
            <a:r>
              <a:rPr lang="cs-CZ" sz="1800" b="1" dirty="0">
                <a:solidFill>
                  <a:srgbClr val="202122"/>
                </a:solidFill>
                <a:highlight>
                  <a:srgbClr val="FFFFFF"/>
                </a:highlight>
              </a:rPr>
              <a:t>megafauna</a:t>
            </a:r>
            <a:r>
              <a:rPr lang="cs-CZ" sz="1800" dirty="0">
                <a:solidFill>
                  <a:srgbClr val="202122"/>
                </a:solidFill>
                <a:highlight>
                  <a:srgbClr val="FFFFFF"/>
                </a:highlight>
              </a:rPr>
              <a:t> (mamuti, osrstění nosorožci a šavlozubí tygři…)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dirty="0">
                <a:solidFill>
                  <a:srgbClr val="202122"/>
                </a:solidFill>
                <a:highlight>
                  <a:srgbClr val="FFFFFF"/>
                </a:highlight>
              </a:rPr>
              <a:t>- </a:t>
            </a:r>
            <a:r>
              <a:rPr lang="cs-CZ" u="sng" dirty="0" err="1">
                <a:solidFill>
                  <a:srgbClr val="202122"/>
                </a:solidFill>
                <a:highlight>
                  <a:srgbClr val="FFFFFF"/>
                </a:highlight>
              </a:rPr>
              <a:t>Gravettien</a:t>
            </a:r>
            <a:r>
              <a:rPr lang="cs-CZ" dirty="0">
                <a:solidFill>
                  <a:srgbClr val="202122"/>
                </a:solidFill>
                <a:highlight>
                  <a:srgbClr val="FFFFFF"/>
                </a:highlight>
              </a:rPr>
              <a:t>: stále ještě mamuti</a:t>
            </a:r>
            <a:endParaRPr lang="cs-CZ" sz="18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cs-CZ" sz="1800" dirty="0">
                <a:solidFill>
                  <a:srgbClr val="202122"/>
                </a:solidFill>
                <a:highlight>
                  <a:srgbClr val="FFFFFF"/>
                </a:highlight>
              </a:rPr>
              <a:t>- bohatá fauna (náročné lesní a teplomilné prvky)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dirty="0">
                <a:solidFill>
                  <a:srgbClr val="202122"/>
                </a:solidFill>
                <a:highlight>
                  <a:srgbClr val="FFFFFF"/>
                </a:highlight>
              </a:rPr>
              <a:t>30 000 let př.n.l. sem pronikají další druhy (rys, kočka, jelen evropský, medvěd hnědý…)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sz="1800" dirty="0">
                <a:solidFill>
                  <a:srgbClr val="202122"/>
                </a:solidFill>
                <a:highlight>
                  <a:srgbClr val="FFFFFF"/>
                </a:highlight>
              </a:rPr>
              <a:t>- 21 500 př.n.l</a:t>
            </a:r>
            <a:r>
              <a:rPr lang="cs-CZ" dirty="0">
                <a:solidFill>
                  <a:srgbClr val="202122"/>
                </a:solidFill>
                <a:highlight>
                  <a:srgbClr val="FFFFFF"/>
                </a:highlight>
              </a:rPr>
              <a:t>. zhoršení klimatu -&gt; ovlivnění fauny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sz="1800" dirty="0">
                <a:solidFill>
                  <a:srgbClr val="202122"/>
                </a:solidFill>
                <a:highlight>
                  <a:srgbClr val="FFFFFF"/>
                </a:highlight>
              </a:rPr>
              <a:t>13-12 tis. Stále fauna posledního glaciálu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b="1" dirty="0">
                <a:solidFill>
                  <a:srgbClr val="202122"/>
                </a:solidFill>
                <a:highlight>
                  <a:srgbClr val="FFFFFF"/>
                </a:highlight>
              </a:rPr>
              <a:t>12-10 000 př.n.l. velké vymírání druhů </a:t>
            </a:r>
            <a:r>
              <a:rPr lang="cs-CZ" dirty="0">
                <a:solidFill>
                  <a:srgbClr val="202122"/>
                </a:solidFill>
                <a:highlight>
                  <a:srgbClr val="FFFFFF"/>
                </a:highlight>
              </a:rPr>
              <a:t>(možná způsobeno lovem, genetikou nebo změnou prostředí)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cs-CZ" sz="18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76D2"/>
            </a:gs>
            <a:gs pos="100000">
              <a:srgbClr val="093053"/>
            </a:gs>
          </a:gsLst>
          <a:lin ang="5400012" scaled="0"/>
        </a:gra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PLEISTOCÉN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bg1"/>
                </a:solidFill>
              </a:rPr>
              <a:t>PLEISTOCÉN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943072" y="118150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cs" dirty="0">
                <a:solidFill>
                  <a:schemeClr val="tx1"/>
                </a:solidFill>
              </a:rPr>
              <a:t>Starší část čtvrtohor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cs" dirty="0">
                <a:solidFill>
                  <a:schemeClr val="tx1"/>
                </a:solidFill>
              </a:rPr>
              <a:t>Počátek před 2,6 milionů let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Pleistocén se dělí na spodní, střední a svrchní</a:t>
            </a:r>
            <a:endParaRPr lang="cs-CZ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D7C43-6674-96FF-CD4A-BEA19044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solidFill>
            <a:srgbClr val="1C4587"/>
          </a:solidFill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Klima v Pleistocénu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C0F192-1636-E59E-397E-956AFB477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cs-CZ" sz="1500" dirty="0"/>
              <a:t>- </a:t>
            </a:r>
            <a:r>
              <a:rPr lang="cs-CZ" sz="1500" dirty="0">
                <a:solidFill>
                  <a:schemeClr val="tx1"/>
                </a:solidFill>
              </a:rPr>
              <a:t>Střídání </a:t>
            </a:r>
            <a:r>
              <a:rPr lang="cs-CZ" sz="1500" b="1" dirty="0">
                <a:solidFill>
                  <a:schemeClr val="tx1"/>
                </a:solidFill>
              </a:rPr>
              <a:t>dob ledových </a:t>
            </a:r>
            <a:r>
              <a:rPr lang="cs-CZ" sz="1500" dirty="0">
                <a:solidFill>
                  <a:schemeClr val="tx1"/>
                </a:solidFill>
              </a:rPr>
              <a:t>(glaciál) a </a:t>
            </a:r>
            <a:r>
              <a:rPr lang="cs-CZ" sz="1500" b="1" dirty="0">
                <a:solidFill>
                  <a:schemeClr val="tx1"/>
                </a:solidFill>
              </a:rPr>
              <a:t>dob meziledových </a:t>
            </a:r>
            <a:r>
              <a:rPr lang="cs-CZ" sz="1500" dirty="0">
                <a:solidFill>
                  <a:schemeClr val="tx1"/>
                </a:solidFill>
              </a:rPr>
              <a:t>(interglaciál)</a:t>
            </a:r>
          </a:p>
          <a:p>
            <a:pPr>
              <a:buFontTx/>
              <a:buChar char="-"/>
            </a:pPr>
            <a:r>
              <a:rPr lang="cs-CZ" sz="15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 období pleistocénu rozlišujeme 5 ledových dob</a:t>
            </a: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cs-CZ" sz="1500" b="1" dirty="0" err="1">
                <a:solidFill>
                  <a:schemeClr val="tx1"/>
                </a:solidFill>
                <a:latin typeface="Arial" panose="020B0604020202020204" pitchFamily="34" charset="0"/>
              </a:rPr>
              <a:t>donau</a:t>
            </a:r>
            <a:r>
              <a:rPr lang="cs-CZ" sz="15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500" b="1" dirty="0" err="1">
                <a:solidFill>
                  <a:schemeClr val="tx1"/>
                </a:solidFill>
                <a:latin typeface="Arial" panose="020B0604020202020204" pitchFamily="34" charset="0"/>
              </a:rPr>
              <a:t>günz</a:t>
            </a:r>
            <a:r>
              <a:rPr lang="cs-CZ" sz="15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1500" b="1" dirty="0" err="1">
                <a:solidFill>
                  <a:schemeClr val="tx1"/>
                </a:solidFill>
                <a:latin typeface="Arial" panose="020B0604020202020204" pitchFamily="34" charset="0"/>
              </a:rPr>
              <a:t>mindel</a:t>
            </a:r>
            <a:r>
              <a:rPr lang="cs-CZ" sz="15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1500" b="1" dirty="0" err="1">
                <a:solidFill>
                  <a:schemeClr val="tx1"/>
                </a:solidFill>
                <a:latin typeface="Arial" panose="020B0604020202020204" pitchFamily="34" charset="0"/>
              </a:rPr>
              <a:t>riss</a:t>
            </a:r>
            <a:r>
              <a:rPr lang="cs-CZ" sz="15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sz="1500" b="1" dirty="0" err="1">
                <a:solidFill>
                  <a:schemeClr val="tx1"/>
                </a:solidFill>
                <a:latin typeface="Arial" panose="020B0604020202020204" pitchFamily="34" charset="0"/>
              </a:rPr>
              <a:t>würm</a:t>
            </a: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</a:rPr>
              <a:t> (konec poslední glaciály=konec pleistocénu)</a:t>
            </a:r>
          </a:p>
          <a:p>
            <a:pPr lvl="1">
              <a:buFontTx/>
              <a:buChar char="-"/>
            </a:pP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</a:rPr>
              <a:t>Jména podle velkých řek</a:t>
            </a:r>
          </a:p>
          <a:p>
            <a:pPr>
              <a:buFontTx/>
              <a:buChar char="-"/>
            </a:pPr>
            <a:r>
              <a:rPr lang="cs-CZ" sz="15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nástup glaciálu je pozvolný a pomalý</a:t>
            </a:r>
          </a:p>
          <a:p>
            <a:pPr>
              <a:buFontTx/>
              <a:buChar char="-"/>
            </a:pP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</a:rPr>
              <a:t>Nástup interglaciál je rychlý (</a:t>
            </a:r>
            <a:r>
              <a:rPr lang="cs-CZ" sz="15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prudké oteplení a rychlé tání ledovců)</a:t>
            </a:r>
          </a:p>
          <a:p>
            <a:pPr>
              <a:buFontTx/>
              <a:buChar char="-"/>
            </a:pPr>
            <a:r>
              <a:rPr lang="cs" sz="1500" dirty="0">
                <a:solidFill>
                  <a:schemeClr val="tx1"/>
                </a:solidFill>
                <a:highlight>
                  <a:srgbClr val="FFFFFF"/>
                </a:highlight>
              </a:rPr>
              <a:t>typické chladné, srážkově velmi chudé, drsné kontinentální klima</a:t>
            </a:r>
          </a:p>
          <a:p>
            <a:pPr marL="285750" indent="-285750">
              <a:buFontTx/>
              <a:buChar char="-"/>
            </a:pPr>
            <a:r>
              <a:rPr lang="cs-CZ" sz="1500" b="1" dirty="0">
                <a:solidFill>
                  <a:schemeClr val="tx1"/>
                </a:solidFill>
              </a:rPr>
              <a:t>snížení koncentrace vodní páry </a:t>
            </a:r>
            <a:r>
              <a:rPr lang="cs-CZ" sz="1500" dirty="0">
                <a:solidFill>
                  <a:schemeClr val="tx1"/>
                </a:solidFill>
              </a:rPr>
              <a:t>(nejvýznamnějšího skleníkového plynu) </a:t>
            </a:r>
          </a:p>
          <a:p>
            <a:pPr marL="742950" lvl="1" indent="-285750">
              <a:buFontTx/>
              <a:buChar char="-"/>
            </a:pPr>
            <a:r>
              <a:rPr lang="cs-CZ" sz="1500" dirty="0">
                <a:solidFill>
                  <a:schemeClr val="tx1"/>
                </a:solidFill>
              </a:rPr>
              <a:t>klesá tepelná pohltivost atmosféry, současně však i její odrazivost </a:t>
            </a:r>
          </a:p>
          <a:p>
            <a:pPr marL="742950" lvl="1" indent="-285750">
              <a:buFontTx/>
              <a:buChar char="-"/>
            </a:pPr>
            <a:r>
              <a:rPr lang="cs-CZ" sz="1500" dirty="0">
                <a:solidFill>
                  <a:schemeClr val="tx1"/>
                </a:solidFill>
              </a:rPr>
              <a:t>Povrch kontinentů byl vystaven extrémnímu přehřívání i extrémnímu podchlazování a průběžnému vysoušení</a:t>
            </a:r>
            <a:endParaRPr lang="cs-CZ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cs-CZ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cs-CZ" sz="15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Chladnější období glaciálu se nazývají </a:t>
            </a:r>
            <a:r>
              <a:rPr lang="cs-CZ" sz="1500" b="1" dirty="0" err="1">
                <a:solidFill>
                  <a:schemeClr val="tx1"/>
                </a:solidFill>
                <a:latin typeface="Arial" panose="020B0604020202020204" pitchFamily="34" charset="0"/>
              </a:rPr>
              <a:t>stadiály</a:t>
            </a: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sz="1500" u="none" strike="noStrike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cs-CZ" sz="15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např. </a:t>
            </a:r>
            <a:r>
              <a:rPr lang="cs-CZ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Würm</a:t>
            </a: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</a:rPr>
              <a:t> I</a:t>
            </a:r>
            <a:r>
              <a:rPr lang="cs-CZ" sz="15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Würm</a:t>
            </a: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</a:rPr>
              <a:t> II</a:t>
            </a:r>
            <a:r>
              <a:rPr lang="cs-CZ" sz="1500" u="none" strike="noStrike" dirty="0">
                <a:solidFill>
                  <a:schemeClr val="tx1"/>
                </a:solidFill>
                <a:latin typeface="Arial" panose="020B0604020202020204" pitchFamily="34" charset="0"/>
              </a:rPr>
              <a:t>…)</a:t>
            </a:r>
            <a:r>
              <a:rPr lang="cs-CZ" sz="15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cs-CZ" sz="15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Teplejší období jsou </a:t>
            </a:r>
            <a:r>
              <a:rPr lang="cs-CZ" sz="1500" b="1" dirty="0">
                <a:solidFill>
                  <a:schemeClr val="tx1"/>
                </a:solidFill>
                <a:latin typeface="Arial" panose="020B0604020202020204" pitchFamily="34" charset="0"/>
              </a:rPr>
              <a:t>interstadiály</a:t>
            </a: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cs-CZ" sz="15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např. </a:t>
            </a:r>
            <a:r>
              <a:rPr lang="cs-CZ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Würm</a:t>
            </a:r>
            <a:r>
              <a:rPr lang="cs-CZ" sz="1500" dirty="0">
                <a:solidFill>
                  <a:schemeClr val="tx1"/>
                </a:solidFill>
                <a:latin typeface="Arial" panose="020B0604020202020204" pitchFamily="34" charset="0"/>
              </a:rPr>
              <a:t> I/II</a:t>
            </a:r>
            <a:r>
              <a:rPr lang="cs-CZ" sz="1500" u="none" strike="noStrike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cs" sz="1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8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1CDB5-21F0-9679-CF1C-93149CDE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C98625-8AE7-F45D-4895-6B3CA6B13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678" y="0"/>
            <a:ext cx="5098644" cy="51435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F4C85E5-AE24-C097-0FE9-AC06D9CBF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921" y="1336135"/>
            <a:ext cx="65232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90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1CEB2-E042-5E9C-96F8-B50614C9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13F0D9-44A3-0190-3C0D-89E89F015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DEA1F7-30A1-9D8B-B294-E24561E5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95" y="0"/>
            <a:ext cx="76970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Glaciální období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u="sng" dirty="0">
                <a:solidFill>
                  <a:schemeClr val="bg1"/>
                </a:solidFill>
              </a:rPr>
              <a:t>Globální glaciální režim: </a:t>
            </a:r>
          </a:p>
          <a:p>
            <a:pPr marL="0" indent="0">
              <a:buNone/>
            </a:pPr>
            <a:r>
              <a:rPr lang="cs" dirty="0">
                <a:solidFill>
                  <a:schemeClr val="bg1"/>
                </a:solidFill>
              </a:rPr>
              <a:t>- růst ledovců v polárních a subpolárních oblastech (až 30% povrchu pokryto ledem)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" dirty="0">
                <a:solidFill>
                  <a:schemeClr val="bg1"/>
                </a:solidFill>
              </a:rPr>
              <a:t>zvětšování oblasti chladného polárního vzduchu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" dirty="0">
                <a:solidFill>
                  <a:schemeClr val="bg1"/>
                </a:solidFill>
              </a:rPr>
              <a:t>průběžné vyvazování atmosférické vody z koloběhu (až o 130 m nižší hladina moře)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pevninské 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ledovce</a:t>
            </a:r>
            <a:r>
              <a:rPr lang="cs-CZ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dosahovaly v některých místech ke 40. rovnoběžce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556" y="0"/>
            <a:ext cx="690488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ZMĚNY VEGETACE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200" dirty="0">
                <a:solidFill>
                  <a:srgbClr val="202122"/>
                </a:solidFill>
                <a:highlight>
                  <a:srgbClr val="FFFFFF"/>
                </a:highlight>
              </a:rPr>
              <a:t>otevřená bezlesá krajina se společenstvy stepního až tundrového typu.</a:t>
            </a:r>
            <a:endParaRPr sz="12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200" b="1" dirty="0">
                <a:solidFill>
                  <a:srgbClr val="202122"/>
                </a:solidFill>
                <a:highlight>
                  <a:srgbClr val="FFFFFF"/>
                </a:highlight>
              </a:rPr>
              <a:t>mizí dřevinná vegetace </a:t>
            </a:r>
            <a:r>
              <a:rPr lang="cs" sz="1200" dirty="0">
                <a:solidFill>
                  <a:srgbClr val="202122"/>
                </a:solidFill>
                <a:highlight>
                  <a:srgbClr val="FFFFFF"/>
                </a:highlight>
              </a:rPr>
              <a:t>-&gt; chladné bezlesí </a:t>
            </a:r>
            <a:endParaRPr sz="12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200" dirty="0">
                <a:solidFill>
                  <a:srgbClr val="202122"/>
                </a:solidFill>
                <a:highlight>
                  <a:srgbClr val="FFFFFF"/>
                </a:highlight>
              </a:rPr>
              <a:t>velké </a:t>
            </a:r>
            <a:r>
              <a:rPr lang="cs" sz="1200" b="1" dirty="0">
                <a:solidFill>
                  <a:srgbClr val="202122"/>
                </a:solidFill>
                <a:highlight>
                  <a:srgbClr val="FFFFFF"/>
                </a:highlight>
              </a:rPr>
              <a:t>sucho</a:t>
            </a:r>
            <a:endParaRPr sz="1200" b="1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200" dirty="0">
                <a:solidFill>
                  <a:srgbClr val="202122"/>
                </a:solidFill>
                <a:highlight>
                  <a:srgbClr val="FFFFFF"/>
                </a:highlight>
              </a:rPr>
              <a:t>Lesní porosty se však fragmentují i v oblastech tropických a subtropických</a:t>
            </a:r>
            <a:endParaRPr sz="12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200" dirty="0">
                <a:solidFill>
                  <a:srgbClr val="202122"/>
                </a:solidFill>
                <a:highlight>
                  <a:srgbClr val="FFFFFF"/>
                </a:highlight>
              </a:rPr>
              <a:t>V důsledku vyvázání vody do ledovců klesá hladina oceánů (o 130 m ve vrcholných fázích glaciálů)</a:t>
            </a:r>
            <a:endParaRPr sz="12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200" dirty="0">
                <a:solidFill>
                  <a:srgbClr val="202122"/>
                </a:solidFill>
                <a:highlight>
                  <a:srgbClr val="FFFFFF"/>
                </a:highlight>
              </a:rPr>
              <a:t>Oblasti mělkých okrajových moří se </a:t>
            </a:r>
            <a:r>
              <a:rPr lang="cs" sz="1200" b="1" dirty="0">
                <a:solidFill>
                  <a:srgbClr val="202122"/>
                </a:solidFill>
                <a:highlight>
                  <a:srgbClr val="FFFFFF"/>
                </a:highlight>
              </a:rPr>
              <a:t>stávaly souší</a:t>
            </a:r>
            <a:endParaRPr sz="1200" b="1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200" dirty="0">
                <a:solidFill>
                  <a:srgbClr val="202122"/>
                </a:solidFill>
                <a:highlight>
                  <a:srgbClr val="FFFFFF"/>
                </a:highlight>
              </a:rPr>
              <a:t>dnešní ostrovy byly součástí pevnin (Británie součástí Evropy, Sundy jihovýchodní Asie, Nová Guinea Austrálie atd.)</a:t>
            </a:r>
            <a:endParaRPr sz="12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200" dirty="0">
                <a:solidFill>
                  <a:srgbClr val="202122"/>
                </a:solidFill>
                <a:highlight>
                  <a:srgbClr val="FFFFFF"/>
                </a:highlight>
              </a:rPr>
              <a:t>povrchové </a:t>
            </a:r>
            <a:r>
              <a:rPr lang="cs" sz="1200" b="1" dirty="0">
                <a:solidFill>
                  <a:srgbClr val="202122"/>
                </a:solidFill>
                <a:highlight>
                  <a:srgbClr val="FFFFFF"/>
                </a:highlight>
              </a:rPr>
              <a:t>zvětrávání hornin </a:t>
            </a:r>
            <a:r>
              <a:rPr lang="cs" sz="1200" dirty="0">
                <a:solidFill>
                  <a:srgbClr val="202122"/>
                </a:solidFill>
                <a:highlight>
                  <a:srgbClr val="FFFFFF"/>
                </a:highlight>
              </a:rPr>
              <a:t>a dálkový větrný transport vzniklého prachu -&gt; mohutné </a:t>
            </a:r>
            <a:r>
              <a:rPr lang="cs" sz="1200" b="1" dirty="0">
                <a:solidFill>
                  <a:srgbClr val="202122"/>
                </a:solidFill>
                <a:highlight>
                  <a:srgbClr val="FFFFFF"/>
                </a:highlight>
              </a:rPr>
              <a:t>uloženiny spraší </a:t>
            </a:r>
            <a:r>
              <a:rPr lang="cs" sz="1200" dirty="0">
                <a:solidFill>
                  <a:srgbClr val="202122"/>
                </a:solidFill>
                <a:highlight>
                  <a:srgbClr val="FFFFFF"/>
                </a:highlight>
              </a:rPr>
              <a:t>(viz obrázek)</a:t>
            </a:r>
            <a:endParaRPr sz="12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200" dirty="0">
                <a:solidFill>
                  <a:srgbClr val="202122"/>
                </a:solidFill>
                <a:highlight>
                  <a:srgbClr val="FFFFFF"/>
                </a:highlight>
              </a:rPr>
              <a:t>rozšířené zejména v nížinných a podhorských oblastech severních kontinentů</a:t>
            </a:r>
            <a:endParaRPr sz="1200" dirty="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-"/>
            </a:pPr>
            <a:r>
              <a:rPr lang="cs" sz="1200" dirty="0">
                <a:solidFill>
                  <a:srgbClr val="202122"/>
                </a:solidFill>
                <a:highlight>
                  <a:srgbClr val="FFFFFF"/>
                </a:highlight>
              </a:rPr>
              <a:t>vymezuje jednoznačně úseky vrcholného glaciálu</a:t>
            </a:r>
          </a:p>
          <a:p>
            <a:pPr indent="-304800">
              <a:buClr>
                <a:srgbClr val="202122"/>
              </a:buClr>
              <a:buSzPts val="1200"/>
              <a:buChar char="-"/>
            </a:pPr>
            <a:r>
              <a:rPr lang="cs-CZ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 jižních okrajích ledovců se tvořila rozsáhlá 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</a:rPr>
              <a:t>jezera</a:t>
            </a:r>
            <a:r>
              <a:rPr lang="cs-CZ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(přerušený odtok a snížené odpařování v chladném vzduchu)</a:t>
            </a:r>
          </a:p>
          <a:p>
            <a:pPr indent="-304800">
              <a:buClr>
                <a:srgbClr val="202122"/>
              </a:buClr>
              <a:buSzPts val="1200"/>
              <a:buChar char="-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</a:rPr>
              <a:t>tundra</a:t>
            </a:r>
            <a:r>
              <a:rPr lang="it-IT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nebo 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</a:rPr>
              <a:t>step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není trvale zmrzlá</a:t>
            </a:r>
            <a:endParaRPr lang="cs" sz="12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indent="-304800">
              <a:buClr>
                <a:srgbClr val="202122"/>
              </a:buClr>
              <a:buSzPts val="1200"/>
              <a:buChar char="-"/>
            </a:pPr>
            <a:endParaRPr sz="1600" dirty="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Rozšíření spraší: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75" y="445025"/>
            <a:ext cx="7802600" cy="4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KLIMA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b="1" dirty="0">
                <a:solidFill>
                  <a:schemeClr val="tx1"/>
                </a:solidFill>
              </a:rPr>
              <a:t>= Klima je dlouhodobý stav počasí</a:t>
            </a:r>
            <a:endParaRPr b="1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nejdůležitější faktor, který ovlivňuje charakter a změny přírodního prostředí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skládá se z atmosféry, hydrosféry, kryosféry, lithosféry a biosféry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ovlivňuje ho aktivní povrch, člověk, cirkulace atmosféry a energetická bilance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A3591DE-5C65-61FE-4F3D-F890AB250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0" y="2860675"/>
            <a:ext cx="26289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FAUNA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Pokračuje vývoj člověka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 (během poslední doby ledové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</a:rPr>
              <a:t>Homo sapiens </a:t>
            </a:r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</a:rPr>
              <a:t>sapiens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+ vymírá neandrtálec)…v pleistocénu větší část vývojové linii člověka a primátů</a:t>
            </a:r>
          </a:p>
          <a:p>
            <a:pPr>
              <a:buFont typeface="Arial"/>
              <a:buChar char="-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Největší vývoj savci</a:t>
            </a:r>
          </a:p>
          <a:p>
            <a:pPr>
              <a:buFont typeface="Arial"/>
              <a:buChar char="-"/>
            </a:pP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</a:rPr>
              <a:t>Antikvová fauna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(slon, nosorožec…) – interglaciál, teplomilní</a:t>
            </a:r>
          </a:p>
          <a:p>
            <a:pPr>
              <a:buFont typeface="Arial"/>
              <a:buChar char="-"/>
            </a:pP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</a:rPr>
              <a:t>Mamutová fauna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(mamut, srstnatý nosorožec, sob…) – glaciál, chladnomilní</a:t>
            </a:r>
            <a:endParaRPr lang="cs" dirty="0">
              <a:solidFill>
                <a:schemeClr val="tx1"/>
              </a:solidFill>
            </a:endParaRPr>
          </a:p>
          <a:p>
            <a:pPr>
              <a:buFont typeface="Arial"/>
              <a:buChar char="-"/>
            </a:pPr>
            <a:r>
              <a:rPr lang="cs" b="1" dirty="0">
                <a:solidFill>
                  <a:schemeClr val="tx1"/>
                </a:solidFill>
              </a:rPr>
              <a:t>Pevninský most v oblasti Beringovy úžiny</a:t>
            </a:r>
            <a:r>
              <a:rPr lang="cs" dirty="0">
                <a:solidFill>
                  <a:schemeClr val="tx1"/>
                </a:solidFill>
              </a:rPr>
              <a:t>, umožňoval výměnu faun mezi Asií a Amerikou.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>
              <a:buFont typeface="Arial"/>
              <a:buChar char="-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dochází k postupnému vymírání tzv. 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</a:rPr>
              <a:t>megafauny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 (nejvíce vymřelo během posledního glaciálu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</a:rPr>
              <a:t>würmu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)…mastodonti, mamuti, šavlozubí tygři…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4366351-F4C7-D9AA-EC08-9C144D42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242" y="0"/>
            <a:ext cx="3751898" cy="513495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868FB6F-46CD-150F-6E02-178610C72CAE}"/>
              </a:ext>
            </a:extLst>
          </p:cNvPr>
          <p:cNvSpPr txBox="1"/>
          <p:nvPr/>
        </p:nvSpPr>
        <p:spPr>
          <a:xfrm>
            <a:off x="0" y="145143"/>
            <a:ext cx="21408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Mamut</a:t>
            </a:r>
            <a:r>
              <a:rPr lang="cs-CZ" dirty="0"/>
              <a:t>: obýval spíše tundru, vymřel 10 000 př.n.l., nějakou dobu ještě na </a:t>
            </a:r>
            <a:r>
              <a:rPr lang="cs-CZ" dirty="0" err="1"/>
              <a:t>Wragelově</a:t>
            </a:r>
            <a:r>
              <a:rPr lang="cs-CZ" dirty="0"/>
              <a:t> ostrově ---------</a:t>
            </a:r>
            <a:r>
              <a:rPr lang="cs-CZ" dirty="0">
                <a:sym typeface="Wingdings" panose="05000000000000000000" pitchFamily="2" charset="2"/>
              </a:rPr>
              <a:t>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160A07B-5F2A-DD86-143D-8C138578A72A}"/>
              </a:ext>
            </a:extLst>
          </p:cNvPr>
          <p:cNvSpPr txBox="1"/>
          <p:nvPr/>
        </p:nvSpPr>
        <p:spPr>
          <a:xfrm>
            <a:off x="6190343" y="3846286"/>
            <a:ext cx="2953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Nosorožec: vyhynul jako jeden z posledních, cca 10 000 př.n.l.</a:t>
            </a:r>
          </a:p>
          <a:p>
            <a:r>
              <a:rPr lang="cs-CZ" dirty="0">
                <a:sym typeface="Wingdings" panose="05000000000000000000" pitchFamily="2" charset="2"/>
              </a:rPr>
              <a:t>-----------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837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224DB-F392-7557-20D5-C8A0CEB3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347DDB-22C6-DA7A-9893-F109EF796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B616FA-6075-5D61-9076-9728E886F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85"/>
            <a:ext cx="3315163" cy="25816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C075BE-8759-C198-9E06-A5BD8F0E6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163" y="-9885"/>
            <a:ext cx="1918971" cy="25740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1B4CCFC-7B2B-20A9-431B-082DDA40A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134" y="0"/>
            <a:ext cx="3912445" cy="256420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D7E0DB1-E5B4-B6F7-8031-6D5D650D6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65580"/>
            <a:ext cx="2140857" cy="257791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5D4B8BB-505C-762D-F2BF-CB20B299A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942" y="2564203"/>
            <a:ext cx="3538188" cy="258301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73A7140-A4F7-35B2-CEDC-8DCB3B0ED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2129" y="2560488"/>
            <a:ext cx="3480351" cy="25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10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Zdroje: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p38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913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" u="sng" dirty="0">
                <a:solidFill>
                  <a:schemeClr val="tx1"/>
                </a:solidFill>
              </a:rPr>
              <a:t>Literatura: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BOUZEK, J. 2005: Klimatické změny ve středoevropském pravěku. Archeologické rozhledy LVII,3, 493-528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CHLUPÁČ, I. - BRZOBOHATÝ, R. - KOVANDA, J. - STRANÍK, Z. 2011: Geologická minulost České republiky. Praha: Academia</a:t>
            </a:r>
          </a:p>
          <a:p>
            <a:pPr marL="0" indent="0">
              <a:buNone/>
            </a:pPr>
            <a:r>
              <a:rPr lang="cs" dirty="0">
                <a:solidFill>
                  <a:schemeClr val="tx1"/>
                </a:solidFill>
              </a:rPr>
              <a:t>KUNA, M. 2007: Archeologie pravěkých Čech 1. Archeologický ústav AV ČR. Praha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LOŽEK, V. 1973: Příroda ve čtvrtohorách. Praha: Academia</a:t>
            </a:r>
          </a:p>
          <a:p>
            <a:pPr marL="0" indent="0">
              <a:buNone/>
            </a:pPr>
            <a:r>
              <a:rPr lang="cs" dirty="0">
                <a:solidFill>
                  <a:schemeClr val="tx1"/>
                </a:solidFill>
              </a:rPr>
              <a:t>LOŽEK,V. 2011: Zrcadlo minulosti: Česká a Slovenská krajina v kvartéru. Praha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W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ELLS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, H. G. 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1923: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 The outline of history, being a plain history of life and mankind. New York: The Macmillan</a:t>
            </a:r>
            <a:endParaRPr dirty="0">
              <a:solidFill>
                <a:schemeClr val="tx1"/>
              </a:solidFill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cs-CZ" u="sng" dirty="0">
                <a:solidFill>
                  <a:schemeClr val="tx1"/>
                </a:solidFill>
              </a:rPr>
              <a:t>Internetové zdroje: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s-CZ" dirty="0">
                <a:solidFill>
                  <a:schemeClr val="tx1"/>
                </a:solidFill>
              </a:rPr>
              <a:t>Klimatická změna Příčiny a důsledky a strategie pro udržitelnou budoucnost. Online. 2024-. Dostupné z: https://is.muni.cz/th/bwhq7/Klimaticka_zmena__Priciny__dusledky_a_strategie_pro_udrzitelnou_budoucnost.pdf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s-CZ" b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Pleistocén</a:t>
            </a:r>
            <a:r>
              <a:rPr lang="cs-C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 Online. In: Wikipedia: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cs-C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free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encyclopedia</a:t>
            </a:r>
            <a:r>
              <a:rPr lang="cs-C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 San Francisco (CA):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Wikimedia</a:t>
            </a:r>
            <a:r>
              <a:rPr lang="cs-C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Foundation</a:t>
            </a:r>
            <a:r>
              <a:rPr lang="cs-C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 2001-. Dostupné z: </a:t>
            </a:r>
            <a:r>
              <a:rPr lang="cs-CZ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https://cs.wikipedia.org/wiki/Pleistoc%C3%A9n</a:t>
            </a:r>
            <a:r>
              <a:rPr lang="cs-CZ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 [cit. 2025-03-18].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s-CZ" dirty="0">
                <a:solidFill>
                  <a:schemeClr val="tx1"/>
                </a:solidFill>
                <a:latin typeface="Open Sans" panose="020B0606030504020204" pitchFamily="34" charset="0"/>
              </a:rPr>
              <a:t>Kvartér. Online. In: Wikipedia: </a:t>
            </a:r>
            <a:r>
              <a:rPr lang="cs-CZ" dirty="0" err="1">
                <a:solidFill>
                  <a:schemeClr val="tx1"/>
                </a:solidFill>
                <a:latin typeface="Open Sans" panose="020B0606030504020204" pitchFamily="34" charset="0"/>
              </a:rPr>
              <a:t>the</a:t>
            </a:r>
            <a:r>
              <a:rPr lang="cs-CZ" dirty="0">
                <a:solidFill>
                  <a:schemeClr val="tx1"/>
                </a:solidFill>
                <a:latin typeface="Open Sans" panose="020B0606030504020204" pitchFamily="34" charset="0"/>
              </a:rPr>
              <a:t> free </a:t>
            </a:r>
            <a:r>
              <a:rPr lang="cs-CZ" dirty="0" err="1">
                <a:solidFill>
                  <a:schemeClr val="tx1"/>
                </a:solidFill>
                <a:latin typeface="Open Sans" panose="020B0606030504020204" pitchFamily="34" charset="0"/>
              </a:rPr>
              <a:t>encyclopedia</a:t>
            </a:r>
            <a:r>
              <a:rPr lang="cs-CZ" dirty="0">
                <a:solidFill>
                  <a:schemeClr val="tx1"/>
                </a:solidFill>
                <a:latin typeface="Open Sans" panose="020B0606030504020204" pitchFamily="34" charset="0"/>
              </a:rPr>
              <a:t>. San Francisco (CA): </a:t>
            </a:r>
            <a:r>
              <a:rPr lang="cs-CZ" dirty="0" err="1">
                <a:solidFill>
                  <a:schemeClr val="tx1"/>
                </a:solidFill>
                <a:latin typeface="Open Sans" panose="020B0606030504020204" pitchFamily="34" charset="0"/>
              </a:rPr>
              <a:t>Wikimedia</a:t>
            </a:r>
            <a:r>
              <a:rPr lang="cs-CZ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Open Sans" panose="020B0606030504020204" pitchFamily="34" charset="0"/>
              </a:rPr>
              <a:t>Foundation</a:t>
            </a:r>
            <a:r>
              <a:rPr lang="cs-CZ" dirty="0">
                <a:solidFill>
                  <a:schemeClr val="tx1"/>
                </a:solidFill>
                <a:latin typeface="Open Sans" panose="020B0606030504020204" pitchFamily="34" charset="0"/>
              </a:rPr>
              <a:t>, 2001-. Dostupné z: </a:t>
            </a:r>
            <a:r>
              <a:rPr lang="cs-CZ" dirty="0">
                <a:solidFill>
                  <a:schemeClr val="tx1"/>
                </a:solidFill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https://cs.wikipedia.org/wiki/Kvart%C3%A9r</a:t>
            </a:r>
            <a:endParaRPr lang="cs-CZ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cs-CZ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/>
        </p:nvSpPr>
        <p:spPr>
          <a:xfrm>
            <a:off x="0" y="1811450"/>
            <a:ext cx="9144000" cy="12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6400">
                <a:solidFill>
                  <a:schemeClr val="dk1"/>
                </a:solidFill>
              </a:rPr>
              <a:t> Děkuju za pozornost</a:t>
            </a:r>
            <a:endParaRPr sz="6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HLAVNÍ PŘÍČINY ZMĚN KLIMATU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Sopečná aktivita</a:t>
            </a:r>
            <a:endParaRPr dirty="0">
              <a:solidFill>
                <a:schemeClr val="tx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sz="1800" dirty="0">
                <a:solidFill>
                  <a:schemeClr val="tx1"/>
                </a:solidFill>
              </a:rPr>
              <a:t>např. Mount Pinatubo - exploze 1991, globální ochlazení klimatu o 		0,3° C -&gt; chladné léto 1992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Změny teploty oceánu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Člověk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změny v množství vyzařované sluneční energie  (sluneční cykly)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>
                <a:solidFill>
                  <a:schemeClr val="tx1"/>
                </a:solidFill>
              </a:rPr>
              <a:t>Skleníkový efekt atmosféry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841" y="0"/>
            <a:ext cx="720832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3A248-4EEB-5672-5F9B-39841CDD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solidFill>
            <a:srgbClr val="1C4587"/>
          </a:solidFill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Klima Kvartéru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7DAAEF-38B5-F72F-E0A4-37D5D3B64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Kvartér je o dost chladnější než předchozí období</a:t>
            </a:r>
          </a:p>
          <a:p>
            <a:r>
              <a:rPr lang="cs-CZ" dirty="0">
                <a:solidFill>
                  <a:schemeClr val="tx1"/>
                </a:solidFill>
              </a:rPr>
              <a:t>periodické střídání chladných a teplých úseků</a:t>
            </a:r>
          </a:p>
          <a:p>
            <a:r>
              <a:rPr lang="cs-CZ" dirty="0">
                <a:solidFill>
                  <a:schemeClr val="tx1"/>
                </a:solidFill>
              </a:rPr>
              <a:t>střídání </a:t>
            </a:r>
            <a:r>
              <a:rPr lang="cs-CZ" b="1" dirty="0">
                <a:solidFill>
                  <a:schemeClr val="tx1"/>
                </a:solidFill>
              </a:rPr>
              <a:t>dob ledových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b="1" dirty="0">
                <a:solidFill>
                  <a:schemeClr val="tx1"/>
                </a:solidFill>
              </a:rPr>
              <a:t>meziledových</a:t>
            </a:r>
            <a:r>
              <a:rPr lang="cs-CZ" dirty="0">
                <a:solidFill>
                  <a:schemeClr val="tx1"/>
                </a:solidFill>
              </a:rPr>
              <a:t> (glaciálů a interglaciálů)</a:t>
            </a:r>
          </a:p>
          <a:p>
            <a:pPr lvl="1"/>
            <a:r>
              <a:rPr lang="cs-CZ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dílčí výkyvy – studené </a:t>
            </a:r>
            <a:r>
              <a:rPr lang="cs-CZ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stadiály</a:t>
            </a:r>
            <a:r>
              <a:rPr lang="cs-CZ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a teplejší 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</a:rPr>
              <a:t>interstadiály</a:t>
            </a:r>
            <a:endParaRPr lang="cs-CZ" sz="1800" b="1" dirty="0">
              <a:solidFill>
                <a:schemeClr val="tx1"/>
              </a:solidFill>
            </a:endParaRPr>
          </a:p>
          <a:p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Původně teorie, že ochlazení byla jedna velká doba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ledová</a:t>
            </a:r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cs-CZ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Později teorie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z</a:t>
            </a:r>
            <a:r>
              <a:rPr lang="cs-CZ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měněna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- &gt; </a:t>
            </a:r>
            <a:r>
              <a:rPr lang="cs-CZ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existence </a:t>
            </a:r>
            <a:r>
              <a:rPr lang="cs-CZ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čtyř ledových dob</a:t>
            </a:r>
          </a:p>
          <a:p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Předpokládá se existence složitého průběhu klimatických výkyvů v průběhu celého kvartéru</a:t>
            </a:r>
          </a:p>
          <a:p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Změnu klimatu lze vidět např. na vrstvách půdy nebo letokruzích stromů (probíhá neustále)</a:t>
            </a:r>
          </a:p>
          <a:p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Klimatické výkyvy mají vliv na rychlost a intenzitu procesů 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eroze</a:t>
            </a:r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a ukládání hornin (hlavně v 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</a:rPr>
              <a:t>příledovcových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Arial" panose="020B0604020202020204" pitchFamily="34" charset="0"/>
              </a:rPr>
              <a:t>periglaciálních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 oblastech)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63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707" y="0"/>
            <a:ext cx="373338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Dnešní klima - Česká republika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 sz="1400" dirty="0">
                <a:solidFill>
                  <a:schemeClr val="tx1"/>
                </a:solidFill>
              </a:rPr>
              <a:t>Podnebí je </a:t>
            </a:r>
            <a:r>
              <a:rPr lang="cs" sz="1400" b="1" dirty="0">
                <a:solidFill>
                  <a:schemeClr val="tx1"/>
                </a:solidFill>
              </a:rPr>
              <a:t>přechodné oceánsko-kontinentální klima mírného podnebného pásu</a:t>
            </a:r>
            <a:endParaRPr sz="1400" b="1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 sz="1400" dirty="0">
                <a:solidFill>
                  <a:schemeClr val="tx1"/>
                </a:solidFill>
              </a:rPr>
              <a:t>je významně ovlivňované převažujícím západním prouděním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 sz="1400" dirty="0">
                <a:solidFill>
                  <a:schemeClr val="tx1"/>
                </a:solidFill>
              </a:rPr>
              <a:t>Občasné průniky </a:t>
            </a:r>
            <a:r>
              <a:rPr lang="cs" sz="1400" b="1" dirty="0">
                <a:solidFill>
                  <a:schemeClr val="tx1"/>
                </a:solidFill>
              </a:rPr>
              <a:t>kontinentálních vzduchových hmot </a:t>
            </a:r>
            <a:r>
              <a:rPr lang="cs" sz="1400" dirty="0">
                <a:solidFill>
                  <a:schemeClr val="tx1"/>
                </a:solidFill>
              </a:rPr>
              <a:t>od východu někdy působí extrémní výkyvy počasí </a:t>
            </a:r>
            <a:endParaRPr sz="1400" dirty="0">
              <a:solidFill>
                <a:schemeClr val="tx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 dirty="0">
                <a:solidFill>
                  <a:schemeClr val="tx1"/>
                </a:solidFill>
              </a:rPr>
              <a:t>období tuhých zimních mrazů, pozdní jarní mrazivé epizody a období extrémních letních veder</a:t>
            </a:r>
          </a:p>
          <a:p>
            <a:pPr indent="-304800">
              <a:buSzPts val="1200"/>
              <a:buChar char="-"/>
            </a:pPr>
            <a:r>
              <a:rPr lang="cs" sz="1400" u="sng" dirty="0">
                <a:solidFill>
                  <a:schemeClr val="tx1"/>
                </a:solidFill>
              </a:rPr>
              <a:t>Nejteplejší oblasti</a:t>
            </a:r>
            <a:r>
              <a:rPr lang="cs" sz="1400" dirty="0">
                <a:solidFill>
                  <a:schemeClr val="tx1"/>
                </a:solidFill>
              </a:rPr>
              <a:t>: Polabí, Poohří a dolní Povltaví a dolní povodí Berounky a Prahy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 sz="1400" u="sng" dirty="0">
                <a:solidFill>
                  <a:schemeClr val="tx1"/>
                </a:solidFill>
              </a:rPr>
              <a:t>Chladnější</a:t>
            </a:r>
            <a:r>
              <a:rPr lang="cs" sz="1400" dirty="0">
                <a:solidFill>
                  <a:schemeClr val="tx1"/>
                </a:solidFill>
              </a:rPr>
              <a:t>: severní a severovýchodní Čechy, Českomoravská vrchovina či jihočeské pánve (naměřeno absolutní historické teplotní minimum)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 sz="1400" dirty="0">
                <a:solidFill>
                  <a:schemeClr val="tx1"/>
                </a:solidFill>
              </a:rPr>
              <a:t>Většina území subkontinentální chod srážek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 sz="1400" dirty="0">
                <a:solidFill>
                  <a:schemeClr val="tx1"/>
                </a:solidFill>
              </a:rPr>
              <a:t>Málo přírodních </a:t>
            </a:r>
            <a:r>
              <a:rPr lang="cs" sz="1400" b="1" dirty="0">
                <a:solidFill>
                  <a:schemeClr val="tx1"/>
                </a:solidFill>
              </a:rPr>
              <a:t>jezer</a:t>
            </a:r>
            <a:r>
              <a:rPr lang="cs" sz="1400" dirty="0">
                <a:solidFill>
                  <a:schemeClr val="tx1"/>
                </a:solidFill>
              </a:rPr>
              <a:t> (v některých obdobích pleistocénu byla velká jezera v podkrušnohorských pánvích)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 sz="1400" b="1" dirty="0">
                <a:solidFill>
                  <a:schemeClr val="tx1"/>
                </a:solidFill>
              </a:rPr>
              <a:t>Černozemě</a:t>
            </a:r>
            <a:r>
              <a:rPr lang="cs" sz="1400" dirty="0">
                <a:solidFill>
                  <a:schemeClr val="tx1"/>
                </a:solidFill>
              </a:rPr>
              <a:t> nejhojněji rozšířené v dolním Povltaví, v Poohří a ve středním Polabí (300–350 m.n.m.)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 sz="1400" dirty="0">
                <a:solidFill>
                  <a:schemeClr val="tx1"/>
                </a:solidFill>
              </a:rPr>
              <a:t>Černozemě lemovány hnědozeměmi (ve vyšší n.m. v.), rendzinami (na vápencích) a výše i hnědými půdami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 sz="1400" b="1" dirty="0">
                <a:solidFill>
                  <a:schemeClr val="tx1"/>
                </a:solidFill>
              </a:rPr>
              <a:t>Hnědozemě</a:t>
            </a:r>
            <a:r>
              <a:rPr lang="cs" sz="1400" dirty="0">
                <a:solidFill>
                  <a:schemeClr val="tx1"/>
                </a:solidFill>
              </a:rPr>
              <a:t> nejhojnější půdní typ na našem území</a:t>
            </a:r>
            <a:endParaRPr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2091438-DEDF-124C-0F77-A0AA98AD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552450"/>
            <a:ext cx="60293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851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bc5ab45-d850-464a-8946-0aee5461912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030FA1605E0248B9C79527E63680CE" ma:contentTypeVersion="10" ma:contentTypeDescription="Vytvoří nový dokument" ma:contentTypeScope="" ma:versionID="b962ce37fcb768889b32c5c788a4ce9e">
  <xsd:schema xmlns:xsd="http://www.w3.org/2001/XMLSchema" xmlns:xs="http://www.w3.org/2001/XMLSchema" xmlns:p="http://schemas.microsoft.com/office/2006/metadata/properties" xmlns:ns3="7bc5ab45-d850-464a-8946-0aee5461912d" targetNamespace="http://schemas.microsoft.com/office/2006/metadata/properties" ma:root="true" ma:fieldsID="7814c04824a94d6bb42b752a175fb364" ns3:_="">
    <xsd:import namespace="7bc5ab45-d850-464a-8946-0aee5461912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5ab45-d850-464a-8946-0aee5461912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D90967-6DF1-4C77-809A-046EBA026F17}">
  <ds:schemaRefs>
    <ds:schemaRef ds:uri="http://schemas.microsoft.com/office/2006/metadata/properties"/>
    <ds:schemaRef ds:uri="http://www.w3.org/2000/xmlns/"/>
    <ds:schemaRef ds:uri="7bc5ab45-d850-464a-8946-0aee5461912d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F6DE9C50-AB7B-4956-8A39-11BFA2B459F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bc5ab45-d850-464a-8946-0aee5461912d"/>
  </ds:schemaRefs>
</ds:datastoreItem>
</file>

<file path=customXml/itemProps3.xml><?xml version="1.0" encoding="utf-8"?>
<ds:datastoreItem xmlns:ds="http://schemas.openxmlformats.org/officeDocument/2006/customXml" ds:itemID="{70365106-91A7-4893-9759-0669C88FBC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1600</Words>
  <Application>Microsoft Office PowerPoint</Application>
  <PresentationFormat>Předvádění na obrazovce (16:9)</PresentationFormat>
  <Paragraphs>148</Paragraphs>
  <Slides>34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Simple Light</vt:lpstr>
      <vt:lpstr>Klimatické změny v kvartéru</vt:lpstr>
      <vt:lpstr>KVARTÉR</vt:lpstr>
      <vt:lpstr>KLIMA</vt:lpstr>
      <vt:lpstr>HLAVNÍ PŘÍČINY ZMĚN KLIMATU</vt:lpstr>
      <vt:lpstr>Prezentace aplikace PowerPoint</vt:lpstr>
      <vt:lpstr>Klima Kvartéru</vt:lpstr>
      <vt:lpstr>Prezentace aplikace PowerPoint</vt:lpstr>
      <vt:lpstr>Dnešní klima - Česká republika</vt:lpstr>
      <vt:lpstr>Prezentace aplikace PowerPoint</vt:lpstr>
      <vt:lpstr>HOLOCÉN</vt:lpstr>
      <vt:lpstr>HOLOCÉN</vt:lpstr>
      <vt:lpstr>Prezentace aplikace PowerPoint</vt:lpstr>
      <vt:lpstr>Prezentace aplikace PowerPoint</vt:lpstr>
      <vt:lpstr>ZMĚNY VEGETACE</vt:lpstr>
      <vt:lpstr>Vegetační členění</vt:lpstr>
      <vt:lpstr>Zonální vegetace=přehled klimatických podmínek Země:</vt:lpstr>
      <vt:lpstr>Prezentace aplikace PowerPoint</vt:lpstr>
      <vt:lpstr>Prezentace aplikace PowerPoint</vt:lpstr>
      <vt:lpstr>Poslední glaciál:</vt:lpstr>
      <vt:lpstr>FAUNA</vt:lpstr>
      <vt:lpstr>PLEISTOCÉN</vt:lpstr>
      <vt:lpstr>PLEISTOCÉN</vt:lpstr>
      <vt:lpstr>Klima v Pleistocénu</vt:lpstr>
      <vt:lpstr>Prezentace aplikace PowerPoint</vt:lpstr>
      <vt:lpstr>Prezentace aplikace PowerPoint</vt:lpstr>
      <vt:lpstr>Glaciální období</vt:lpstr>
      <vt:lpstr>Prezentace aplikace PowerPoint</vt:lpstr>
      <vt:lpstr>ZMĚNY VEGETACE</vt:lpstr>
      <vt:lpstr> Rozšíření spraší:</vt:lpstr>
      <vt:lpstr>FAUNA</vt:lpstr>
      <vt:lpstr>Prezentace aplikace PowerPoint</vt:lpstr>
      <vt:lpstr>Prezentace aplikace PowerPoint</vt:lpstr>
      <vt:lpstr>Zdroje: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Klimatické změny v kvartéru</dc:title>
  <cp:lastModifiedBy>Barbora Svobodová</cp:lastModifiedBy>
  <cp:revision>2</cp:revision>
  <dcterms:modified xsi:type="dcterms:W3CDTF">2025-03-26T13:26:20Z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0x0101004D030FA1605E0248B9C79527E63680CE</vt:lpwstr>
  </property>
</Properties>
</file>