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Nunito"/>
      <p:regular r:id="rId18"/>
      <p:bold r:id="rId19"/>
      <p:italic r:id="rId20"/>
      <p:boldItalic r:id="rId21"/>
    </p:embeddedFont>
    <p:embeddedFont>
      <p:font typeface="Maven Pro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italic.fntdata"/><Relationship Id="rId11" Type="http://schemas.openxmlformats.org/officeDocument/2006/relationships/slide" Target="slides/slide6.xml"/><Relationship Id="rId22" Type="http://schemas.openxmlformats.org/officeDocument/2006/relationships/font" Target="fonts/MavenPro-regular.fntdata"/><Relationship Id="rId10" Type="http://schemas.openxmlformats.org/officeDocument/2006/relationships/slide" Target="slides/slide5.xml"/><Relationship Id="rId21" Type="http://schemas.openxmlformats.org/officeDocument/2006/relationships/font" Target="fonts/Nuni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MavenPr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.fntdata"/><Relationship Id="rId6" Type="http://schemas.openxmlformats.org/officeDocument/2006/relationships/slide" Target="slides/slide1.xml"/><Relationship Id="rId18" Type="http://schemas.openxmlformats.org/officeDocument/2006/relationships/font" Target="fonts/Nuni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355a90a0ecf_0_3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355a90a0ecf_0_3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55a90a0ecf_0_6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55a90a0ecf_0_6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55a90a0ecf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355a90a0ecf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55a90a0ecf_0_3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55a90a0ecf_0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55a90a0ecf_0_3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55a90a0ecf_0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55a90a0ecf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55a90a0ecf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55a90a0ecf_0_6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55a90a0ecf_0_6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5a90a0ecf_0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5a90a0ecf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55a90a0ecf_0_3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355a90a0ecf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55a90a0ecf_0_3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55a90a0ecf_0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5a90a0ecf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55a90a0ecf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Železářství v pravěku a raném středověku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Tereza Vaverová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DOBA ŘÍMSKÁ</a:t>
            </a:r>
            <a:endParaRPr/>
          </a:p>
        </p:txBody>
      </p:sp>
      <p:sp>
        <p:nvSpPr>
          <p:cNvPr id="333" name="Google Shape;333;p22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cs"/>
              <a:t>Přím</a:t>
            </a:r>
            <a:r>
              <a:rPr lang="cs" sz="1500"/>
              <a:t>á redukce železné rudy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Rozšíření výroby oceli pomocí cementace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Organizovanost a velkovýroba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Zvyšování dostupnosti železa</a:t>
            </a:r>
            <a:endParaRPr sz="1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3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STĚHOVÁNÍ NÁRODŮ</a:t>
            </a:r>
            <a:endParaRPr/>
          </a:p>
        </p:txBody>
      </p:sp>
      <p:sp>
        <p:nvSpPr>
          <p:cNvPr id="339" name="Google Shape;339;p23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Pokles centrální římské výroby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Důraz na kvalitu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Výhně jsou součástí domácností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Vznik menších dílen</a:t>
            </a:r>
            <a:endParaRPr sz="1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RANÝ STŘEDOVĚK</a:t>
            </a:r>
            <a:endParaRPr/>
          </a:p>
        </p:txBody>
      </p:sp>
      <p:sp>
        <p:nvSpPr>
          <p:cNvPr id="345" name="Google Shape;345;p24"/>
          <p:cNvSpPr txBox="1"/>
          <p:nvPr>
            <p:ph idx="1" type="body"/>
          </p:nvPr>
        </p:nvSpPr>
        <p:spPr>
          <a:xfrm>
            <a:off x="387900" y="1354275"/>
            <a:ext cx="8544900" cy="36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Vesnické železářství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Mobilní pece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Nízké šachtové pece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Změna sociální struktury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Poznatky o metalurgii nabývají významu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Běžné využití železa ve stavebnictví</a:t>
            </a: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ÚVODEM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971250" y="1737300"/>
            <a:ext cx="7362900" cy="27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Postupné objevování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Rozšiřování znalostí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Postupné využití v různých oblastech života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Zdokonalování technik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Technologické inovace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PRVNÍ EXPERIMENTY</a:t>
            </a:r>
            <a:endParaRPr/>
          </a:p>
        </p:txBody>
      </p:sp>
      <p:sp>
        <p:nvSpPr>
          <p:cNvPr id="290" name="Google Shape;290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Přírodní železo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Meteority obsahovaly přirozenou slitinu niklu a železa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Nejstarší doklady z Egypta (3200 let př. n. l.) a Mezopotámie (2500 př. n. l.)</a:t>
            </a:r>
            <a:endParaRPr sz="15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POČÁTKY TAVENÍ</a:t>
            </a:r>
            <a:endParaRPr/>
          </a:p>
        </p:txBody>
      </p:sp>
      <p:sp>
        <p:nvSpPr>
          <p:cNvPr id="296" name="Google Shape;296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Vznik šachtových pecí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Možnost produkovat vyšší teploty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Přímá tavba (jedna fáze)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Nepřímá tavba (dvě fáze)</a:t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303" name="Google Shape;30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7775" y="0"/>
            <a:ext cx="5594926" cy="499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ROZŠÍŘENÍ A VYUŽITÍ</a:t>
            </a:r>
            <a:endParaRPr/>
          </a:p>
        </p:txBody>
      </p:sp>
      <p:sp>
        <p:nvSpPr>
          <p:cNvPr id="309" name="Google Shape;309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Počátky v době železné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Náhlý úpadek bronzových civilizací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Hledání alternativních materiálů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Využití v boji, zemědělství a specializovaných řemeslech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Nový symbol sociální stratifikace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DOBA ŽELEZNÁ</a:t>
            </a:r>
            <a:endParaRPr/>
          </a:p>
        </p:txBody>
      </p:sp>
      <p:sp>
        <p:nvSpPr>
          <p:cNvPr id="315" name="Google Shape;315;p19"/>
          <p:cNvSpPr txBox="1"/>
          <p:nvPr>
            <p:ph idx="1" type="body"/>
          </p:nvPr>
        </p:nvSpPr>
        <p:spPr>
          <a:xfrm>
            <a:off x="387900" y="1489825"/>
            <a:ext cx="8626800" cy="35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Expanze využití metalurgie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Období počátků železářství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Využití kusových výhní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V době halštatské má význam zejména v boji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V době laténské nabírá využití v zemědělství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Vznik nových řemeslných specializací</a:t>
            </a:r>
            <a:br>
              <a:rPr lang="cs" sz="1400"/>
            </a:b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sz="1400"/>
              <a:t>Zavedení šachtových pecí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SITUACE U NÁS</a:t>
            </a:r>
            <a:endParaRPr/>
          </a:p>
        </p:txBody>
      </p:sp>
      <p:sp>
        <p:nvSpPr>
          <p:cNvPr id="321" name="Google Shape;321;p20"/>
          <p:cNvSpPr txBox="1"/>
          <p:nvPr>
            <p:ph idx="1" type="body"/>
          </p:nvPr>
        </p:nvSpPr>
        <p:spPr>
          <a:xfrm>
            <a:off x="1303800" y="201740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Významné lokality z období halštatu a laténu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Využívání kusových pecí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Významné nálezy z Býčí skály na Moravě</a:t>
            </a:r>
            <a:endParaRPr sz="1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1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KELTOVÉ</a:t>
            </a:r>
            <a:endParaRPr/>
          </a:p>
        </p:txBody>
      </p:sp>
      <p:sp>
        <p:nvSpPr>
          <p:cNvPr id="327" name="Google Shape;327;p21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Revoluční milník ve vývoji železářství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Využití uzavřených šachtových pecí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Využití kladiv a kovadlin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Zdokonalení technik kování železa</a:t>
            </a:r>
            <a:br>
              <a:rPr lang="cs" sz="1500"/>
            </a:b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cs" sz="1500"/>
              <a:t>Železo přestalo být vzácným materiálem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