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5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4AB"/>
    <a:srgbClr val="1C2B1A"/>
    <a:srgbClr val="668E70"/>
    <a:srgbClr val="27301F"/>
    <a:srgbClr val="9D9BA3"/>
    <a:srgbClr val="1F2612"/>
    <a:srgbClr val="859B85"/>
    <a:srgbClr val="6F7559"/>
    <a:srgbClr val="24271B"/>
    <a:srgbClr val="C6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28B8B-652E-406F-B42C-6987F0854A9E}" v="6" dt="2025-04-22T19:06:27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0120-CDFC-48DE-A6EA-6DEEDD0E436A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76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BA7-0A17-4D30-9B66-E29324151C73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4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BB1B-D40A-4DB9-B3DE-BAAE675B83CD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1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AAF-C467-4C93-8ECD-39AF5A14D498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7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480-B2BA-4553-A144-61E7F75833ED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2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682A-6B53-4B08-AE4D-4C5E659103CC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6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F0F6-BEBB-4894-ABB2-75C5CBE0DDB9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5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9E5F-17D9-4A30-9DA3-64E46A6DF111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0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5F0-3BC3-4718-BCCA-24B5655EC864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BD81-465B-40F2-9A54-9DF3B12AF598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3CEF-64EF-4C43-9530-8E9CBFD2CAD1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7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B70A3DFD-A535-46B2-84C1-61DC8B16A904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97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>
          <p15:clr>
            <a:srgbClr val="F26B43"/>
          </p15:clr>
        </p15:guide>
        <p15:guide id="2" pos="3840">
          <p15:clr>
            <a:srgbClr val="F26B43"/>
          </p15:clr>
        </p15:guide>
        <p15:guide id="3" pos="7200">
          <p15:clr>
            <a:srgbClr val="F26B43"/>
          </p15:clr>
        </p15:guide>
        <p15:guide id="4" pos="6720">
          <p15:clr>
            <a:srgbClr val="F26B43"/>
          </p15:clr>
        </p15:guide>
        <p15:guide id="16" pos="480">
          <p15:clr>
            <a:srgbClr val="F26B43"/>
          </p15:clr>
        </p15:guide>
        <p15:guide id="23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Archeobotanika" TargetMode="External"/><Relationship Id="rId2" Type="http://schemas.openxmlformats.org/officeDocument/2006/relationships/hyperlink" Target="https://www.archeologienadosah.cz/o-archeologii/metody/datova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ujnaff.zcu.cz/2023/05/15/svetelkujici-keramika-a-jeji-stari/" TargetMode="External"/><Relationship Id="rId5" Type="http://schemas.openxmlformats.org/officeDocument/2006/relationships/hyperlink" Target="https://teater.aiscr.cz/3-metody-zpracovani/analyzy-posudky-metody-spracovani/termoluminiscencni-datovani?view=cs" TargetMode="External"/><Relationship Id="rId4" Type="http://schemas.openxmlformats.org/officeDocument/2006/relationships/hyperlink" Target="https://cs.wikipedia.org/wiki/Zooarcheolog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3952" y="1200889"/>
            <a:ext cx="7714388" cy="3260635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C49C64"/>
                </a:solidFill>
                <a:highlight>
                  <a:srgbClr val="140500"/>
                </a:highlight>
                <a:latin typeface="Book Antiqua"/>
              </a:rPr>
              <a:t>Přírodovědné datovací metody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F426F-DD73-3F0E-F5B1-67BD6158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9" y="280166"/>
            <a:ext cx="9238434" cy="889592"/>
          </a:xfrm>
        </p:spPr>
        <p:txBody>
          <a:bodyPr/>
          <a:lstStyle/>
          <a:p>
            <a:r>
              <a:rPr lang="cs-CZ" sz="4000" dirty="0">
                <a:solidFill>
                  <a:srgbClr val="1C2B1A"/>
                </a:solidFill>
                <a:highlight>
                  <a:srgbClr val="668E70"/>
                </a:highlight>
                <a:latin typeface="Book Antiqua"/>
              </a:rPr>
              <a:t>Osteologie</a:t>
            </a:r>
            <a:r>
              <a:rPr lang="cs-CZ" sz="4000" dirty="0">
                <a:highlight>
                  <a:srgbClr val="668E70"/>
                </a:highlight>
                <a:latin typeface="Book Antiqua"/>
              </a:rPr>
              <a:t> </a:t>
            </a:r>
            <a:endParaRPr lang="cs-CZ" sz="4000">
              <a:highlight>
                <a:srgbClr val="668E70"/>
              </a:highlight>
              <a:latin typeface="Book Antiqu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0457E5-584D-24B9-389B-49A0A30DA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019" y="1172282"/>
            <a:ext cx="4495800" cy="5412548"/>
          </a:xfrm>
          <a:solidFill>
            <a:srgbClr val="EDD4AB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>
                <a:solidFill>
                  <a:schemeClr val="bg1"/>
                </a:solidFill>
                <a:latin typeface="Book Antiqua"/>
              </a:rPr>
              <a:t>Studium kostí a jejich struktury, nápomocná ve zkoumání lidských a zvířecích ostatků - rekonstrukce způsobu </a:t>
            </a:r>
            <a:r>
              <a:rPr lang="cs-CZ">
                <a:solidFill>
                  <a:schemeClr val="bg1"/>
                </a:solidFill>
                <a:latin typeface="Book Antiqua"/>
              </a:rPr>
              <a:t>života</a:t>
            </a:r>
            <a:endParaRPr lang="cs-CZ" dirty="0">
              <a:solidFill>
                <a:schemeClr val="bg1"/>
              </a:solidFill>
              <a:latin typeface="Book Antiqua"/>
            </a:endParaRPr>
          </a:p>
          <a:p>
            <a:r>
              <a:rPr lang="cs-CZ" dirty="0">
                <a:solidFill>
                  <a:schemeClr val="bg1"/>
                </a:solidFill>
                <a:latin typeface="Book Antiqua"/>
              </a:rPr>
              <a:t>Zjištění pohlaví, věku, zdraví jedince, analýza fyzické námahy skrze opotřebení kostí, zjištění zranění</a:t>
            </a:r>
          </a:p>
          <a:p>
            <a:r>
              <a:rPr lang="cs-CZ" dirty="0">
                <a:solidFill>
                  <a:schemeClr val="bg1"/>
                </a:solidFill>
                <a:latin typeface="Book Antiqua"/>
              </a:rPr>
              <a:t>Sledování pohřebních rituálů</a:t>
            </a:r>
          </a:p>
          <a:p>
            <a:r>
              <a:rPr lang="cs-CZ" dirty="0">
                <a:solidFill>
                  <a:schemeClr val="bg1"/>
                </a:solidFill>
                <a:latin typeface="Book Antiqua"/>
              </a:rPr>
              <a:t>U zvířat studium domestikace, jejich lovu, identifikace druhu, stravování,  využívání živočišných zdrojů, změny ve stavbě těla v průběhu času, patologické změny na těle při nemoci nebo využití k práci </a:t>
            </a:r>
          </a:p>
        </p:txBody>
      </p:sp>
      <p:pic>
        <p:nvPicPr>
          <p:cNvPr id="8" name="Zástupný obsah 7" descr="Archaeologists extracting ancient lovers">
            <a:extLst>
              <a:ext uri="{FF2B5EF4-FFF2-40B4-BE49-F238E27FC236}">
                <a16:creationId xmlns:a16="http://schemas.microsoft.com/office/drawing/2014/main" id="{48BCBEA8-DE31-6958-3DCE-297335B53A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8892" y="1157526"/>
            <a:ext cx="3716906" cy="4995983"/>
          </a:xfr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19CB04-21E2-51D0-1CC8-D1FE85D8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3588-284A-4EDC-BD64-05C647FA9F63}" type="datetime1">
              <a:t>22.04.2025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41E639-CB54-6130-87BF-037AA2901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7CCC56-3766-2D2A-BB3F-5A76374D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10</a:t>
            </a:fld>
            <a:endParaRPr lang="en-US" dirty="0"/>
          </a:p>
        </p:txBody>
      </p:sp>
      <p:pic>
        <p:nvPicPr>
          <p:cNvPr id="10" name="Obrázek 9" descr="Thousands Of Bones From 52 Creatures Discovered In Ancient Animal Sacrifice  Pit | IFLScience">
            <a:extLst>
              <a:ext uri="{FF2B5EF4-FFF2-40B4-BE49-F238E27FC236}">
                <a16:creationId xmlns:a16="http://schemas.microsoft.com/office/drawing/2014/main" id="{149BF985-6F31-C100-6F95-A0886B054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080" y="1708612"/>
            <a:ext cx="3275161" cy="352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E336E2-4398-FC90-5D38-AA877B96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381270-B0A2-F356-5A68-A1333A625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  <a:hlinkClick r:id="rId2"/>
              </a:rPr>
              <a:t>https://www.archeologienadosah.cz/o-archeologii/metody/datovani</a:t>
            </a:r>
            <a:endParaRPr lang="cs-CZ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3"/>
              </a:rPr>
              <a:t>https://cs.wikipedia.org/wiki/Archeobotanika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4"/>
              </a:rPr>
              <a:t>https://cs.wikipedia.org/wiki/Zooarcheologie</a:t>
            </a:r>
            <a:endParaRPr lang="cs-CZ" dirty="0"/>
          </a:p>
          <a:p>
            <a:r>
              <a:rPr lang="cs-CZ" dirty="0">
                <a:ea typeface="+mn-lt"/>
                <a:cs typeface="+mn-lt"/>
                <a:hlinkClick r:id="rId5"/>
              </a:rPr>
              <a:t>https://teater.aiscr.cz/3-metody-zpracovani/analyzy-posudky-metody-spracovani/termoluminiscencni-datovani?view=cs</a:t>
            </a:r>
            <a:endParaRPr lang="cs-CZ" dirty="0"/>
          </a:p>
          <a:p>
            <a:r>
              <a:rPr lang="cs-CZ" dirty="0">
                <a:ea typeface="+mn-lt"/>
                <a:cs typeface="+mn-lt"/>
                <a:hlinkClick r:id="rId6"/>
              </a:rPr>
              <a:t>https://blogujnaff.zcu.cz/2023/05/15/svetelkujici-keramika-a-jeji-stari/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140136-2608-F97A-0FF8-14FD01FAC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916A-802C-45F0-B3EE-F23006D322BD}" type="datetime1">
              <a:t>22.04.2025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7F441F-B1B5-AEE5-65BE-BC7B2BF7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943EB6-E0C7-2357-091C-8E8B5A26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4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CC91B-435A-B4E8-8960-CFFD5350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32" y="582090"/>
            <a:ext cx="10201717" cy="889592"/>
          </a:xfrm>
        </p:spPr>
        <p:txBody>
          <a:bodyPr/>
          <a:lstStyle/>
          <a:p>
            <a:r>
              <a:rPr lang="cs-CZ" sz="4800" dirty="0">
                <a:highlight>
                  <a:srgbClr val="605649"/>
                </a:highlight>
                <a:latin typeface="Book Antiqua"/>
              </a:rPr>
              <a:t>geologie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2FFE2B-9479-F64B-C31D-512CC1CAA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132" y="1718621"/>
            <a:ext cx="4035725" cy="4679302"/>
          </a:xfrm>
          <a:solidFill>
            <a:srgbClr val="EDD4AB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2000" dirty="0">
                <a:solidFill>
                  <a:schemeClr val="bg1"/>
                </a:solidFill>
                <a:latin typeface="Book Antiqua"/>
              </a:rPr>
              <a:t>Datování skrze složení, strukturu a vývoj zeminy (změny krajiny, osídlení, uložené sedimenty)</a:t>
            </a:r>
          </a:p>
          <a:p>
            <a:r>
              <a:rPr lang="cs-CZ" sz="2000" dirty="0">
                <a:solidFill>
                  <a:schemeClr val="bg1"/>
                </a:solidFill>
                <a:latin typeface="Book Antiqua"/>
              </a:rPr>
              <a:t>Složení keramiky, pigmentů, kamenných nástrojů</a:t>
            </a:r>
          </a:p>
          <a:p>
            <a:r>
              <a:rPr lang="cs-CZ" sz="2000" dirty="0">
                <a:solidFill>
                  <a:schemeClr val="bg1"/>
                </a:solidFill>
                <a:latin typeface="Book Antiqua"/>
              </a:rPr>
              <a:t>Studování terénních útvarů, sopečných katastrof a zemětřesení v minulosti</a:t>
            </a:r>
          </a:p>
          <a:p>
            <a:r>
              <a:rPr lang="cs-CZ" sz="2000" dirty="0">
                <a:solidFill>
                  <a:schemeClr val="bg1"/>
                </a:solidFill>
                <a:latin typeface="Book Antiqua"/>
              </a:rPr>
              <a:t>Chemické složení půdy, původ materiálu (</a:t>
            </a:r>
            <a:r>
              <a:rPr lang="cs-CZ" sz="2000" dirty="0" err="1">
                <a:solidFill>
                  <a:schemeClr val="bg1"/>
                </a:solidFill>
                <a:latin typeface="Book Antiqua"/>
              </a:rPr>
              <a:t>petroarcheologie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)</a:t>
            </a:r>
          </a:p>
          <a:p>
            <a:endParaRPr lang="cs-CZ" sz="2000" dirty="0">
              <a:solidFill>
                <a:srgbClr val="000000"/>
              </a:solidFill>
              <a:latin typeface="Book Antiqua"/>
            </a:endParaRPr>
          </a:p>
          <a:p>
            <a:endParaRPr lang="cs-CZ" dirty="0">
              <a:latin typeface="Book Antiqua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00F24C-F405-10AB-35F1-764C9839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7DAF-3721-4D19-9FEF-020E72DA97A2}" type="datetime1">
              <a:t>22.04.2025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E64E38-20CB-88A5-B5EC-8A699716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8D9CF3-CA34-8B37-4602-4674D261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2</a:t>
            </a:fld>
            <a:endParaRPr lang="en-US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E5D61D8-3CE1-D1C5-B3B4-520E934DC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9445" y="122735"/>
            <a:ext cx="7198743" cy="2422057"/>
          </a:xfrm>
          <a:solidFill>
            <a:srgbClr val="EDD4AB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b="1" u="sng" dirty="0">
                <a:solidFill>
                  <a:schemeClr val="bg1"/>
                </a:solidFill>
                <a:latin typeface="Book Antiqua"/>
              </a:rPr>
              <a:t>GEOLOGICKÉ METODY </a:t>
            </a:r>
            <a:r>
              <a:rPr lang="cs-CZ" dirty="0">
                <a:solidFill>
                  <a:schemeClr val="bg1"/>
                </a:solidFill>
                <a:latin typeface="Book Antiqua"/>
              </a:rPr>
              <a:t>- </a:t>
            </a:r>
            <a:r>
              <a:rPr lang="cs-CZ" u="sng" dirty="0">
                <a:solidFill>
                  <a:schemeClr val="bg1"/>
                </a:solidFill>
                <a:latin typeface="Book Antiqua"/>
              </a:rPr>
              <a:t>Radiokarbonové datování </a:t>
            </a:r>
            <a:r>
              <a:rPr lang="cs-CZ" dirty="0">
                <a:solidFill>
                  <a:schemeClr val="bg1"/>
                </a:solidFill>
                <a:latin typeface="Book Antiqua"/>
              </a:rPr>
              <a:t>(příjem C14 do rostlin, odtud do živočichů, po úmrtí rozpad na C12, změření zbylého C14), </a:t>
            </a:r>
            <a:r>
              <a:rPr lang="cs-CZ" u="sng" err="1">
                <a:solidFill>
                  <a:schemeClr val="bg1"/>
                </a:solidFill>
                <a:latin typeface="Book Antiqua"/>
              </a:rPr>
              <a:t>Draslíko</a:t>
            </a:r>
            <a:r>
              <a:rPr lang="cs-CZ" u="sng" dirty="0">
                <a:solidFill>
                  <a:schemeClr val="bg1"/>
                </a:solidFill>
                <a:latin typeface="Book Antiqua"/>
              </a:rPr>
              <a:t>-argonové datování</a:t>
            </a:r>
            <a:r>
              <a:rPr lang="cs-CZ" dirty="0">
                <a:solidFill>
                  <a:schemeClr val="bg1"/>
                </a:solidFill>
                <a:latin typeface="Book Antiqua"/>
              </a:rPr>
              <a:t> (stáří vulkanických hornin, sedimentů), </a:t>
            </a:r>
            <a:r>
              <a:rPr lang="cs-CZ" u="sng" dirty="0">
                <a:solidFill>
                  <a:schemeClr val="bg1"/>
                </a:solidFill>
                <a:latin typeface="Book Antiqua"/>
              </a:rPr>
              <a:t>termoluminiscenční datování</a:t>
            </a:r>
            <a:r>
              <a:rPr lang="cs-CZ" dirty="0">
                <a:solidFill>
                  <a:schemeClr val="bg1"/>
                </a:solidFill>
                <a:latin typeface="Book Antiqua"/>
              </a:rPr>
              <a:t> (kdy byla naposledy keramika vystavena vysoké teplotě), </a:t>
            </a:r>
            <a:r>
              <a:rPr lang="cs-CZ" u="sng" dirty="0">
                <a:solidFill>
                  <a:schemeClr val="bg1"/>
                </a:solidFill>
                <a:latin typeface="Book Antiqua"/>
              </a:rPr>
              <a:t>opticky stimulovaná luminiscence</a:t>
            </a:r>
            <a:r>
              <a:rPr lang="cs-CZ" dirty="0">
                <a:solidFill>
                  <a:schemeClr val="bg1"/>
                </a:solidFill>
                <a:latin typeface="Book Antiqua"/>
              </a:rPr>
              <a:t> (kdy byly sedimenty naposledy vystaveny slunečnímu světlu</a:t>
            </a:r>
          </a:p>
        </p:txBody>
      </p:sp>
      <p:pic>
        <p:nvPicPr>
          <p:cNvPr id="10" name="Obrázek 9" descr="Obsah obrázku slon, text, obloha, kresba&#10;&#10;Obsah generovaný pomocí AI může být nesprávný.">
            <a:extLst>
              <a:ext uri="{FF2B5EF4-FFF2-40B4-BE49-F238E27FC236}">
                <a16:creationId xmlns:a16="http://schemas.microsoft.com/office/drawing/2014/main" id="{C9371DE7-98BF-07A2-5346-EB500CA2E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479" y="2651364"/>
            <a:ext cx="3276061" cy="4056932"/>
          </a:xfrm>
          <a:prstGeom prst="rect">
            <a:avLst/>
          </a:prstGeom>
        </p:spPr>
      </p:pic>
      <p:pic>
        <p:nvPicPr>
          <p:cNvPr id="12" name="Zástupný obsah 7" descr="thermoluminescence - Archaeology Review">
            <a:extLst>
              <a:ext uri="{FF2B5EF4-FFF2-40B4-BE49-F238E27FC236}">
                <a16:creationId xmlns:a16="http://schemas.microsoft.com/office/drawing/2014/main" id="{CF591B8D-C392-A1FF-3C11-4E562FCFC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658" y="2994523"/>
            <a:ext cx="4035725" cy="339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6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10C005-9301-E55B-19A6-AFCFCE7BE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CC4C-F247-46BE-96C7-62D86D0C90A1}" type="datetime1">
              <a:t>22.04.2025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D3986D-BCBB-8E51-25AB-2523AC54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0A0680-180F-ACDC-D79B-F22C6417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3</a:t>
            </a:fld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2A761F5-201A-F642-925E-CFB0EF54DEB2}"/>
              </a:ext>
            </a:extLst>
          </p:cNvPr>
          <p:cNvSpPr txBox="1"/>
          <p:nvPr/>
        </p:nvSpPr>
        <p:spPr>
          <a:xfrm>
            <a:off x="108117" y="1233578"/>
            <a:ext cx="3273722" cy="4401205"/>
          </a:xfrm>
          <a:prstGeom prst="rect">
            <a:avLst/>
          </a:prstGeom>
          <a:solidFill>
            <a:srgbClr val="EDD4A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b="1" u="sng" dirty="0">
                <a:solidFill>
                  <a:schemeClr val="bg1"/>
                </a:solidFill>
                <a:latin typeface="Book Antiqua"/>
              </a:rPr>
              <a:t>ANALÝZA PROSTŘEDÍ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- </a:t>
            </a:r>
          </a:p>
          <a:p>
            <a:r>
              <a:rPr lang="cs-CZ" sz="2000" u="sng" dirty="0">
                <a:solidFill>
                  <a:schemeClr val="bg1"/>
                </a:solidFill>
                <a:latin typeface="Book Antiqua"/>
              </a:rPr>
              <a:t>Stratigrafie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– studium geologických vrstev </a:t>
            </a:r>
          </a:p>
          <a:p>
            <a:r>
              <a:rPr lang="cs-CZ" sz="2000" u="sng" dirty="0">
                <a:solidFill>
                  <a:schemeClr val="bg1"/>
                </a:solidFill>
                <a:latin typeface="Book Antiqua"/>
              </a:rPr>
              <a:t>Sedimentologie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- analýza usazenin (řeky, studny)</a:t>
            </a:r>
          </a:p>
          <a:p>
            <a:r>
              <a:rPr lang="cs-CZ" sz="2000" u="sng" dirty="0">
                <a:solidFill>
                  <a:schemeClr val="bg1"/>
                </a:solidFill>
                <a:latin typeface="Book Antiqua"/>
              </a:rPr>
              <a:t>Paleografie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- změny klimatu v průběhu času</a:t>
            </a:r>
          </a:p>
          <a:p>
            <a:r>
              <a:rPr lang="cs-CZ" sz="2000" u="sng" dirty="0">
                <a:solidFill>
                  <a:schemeClr val="bg1"/>
                </a:solidFill>
                <a:latin typeface="Book Antiqua"/>
              </a:rPr>
              <a:t>Eroze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- ovlivnění lokality větrnou a vodní erozí</a:t>
            </a:r>
          </a:p>
          <a:p>
            <a:r>
              <a:rPr lang="cs-CZ" sz="2000" u="sng" dirty="0">
                <a:solidFill>
                  <a:schemeClr val="bg1"/>
                </a:solidFill>
                <a:latin typeface="Book Antiqua"/>
              </a:rPr>
              <a:t>Mineralogie 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- složení hornin, minerálů (pomáhá určit původ)</a:t>
            </a:r>
          </a:p>
          <a:p>
            <a:r>
              <a:rPr lang="cs-CZ" sz="2000" u="sng" dirty="0">
                <a:solidFill>
                  <a:schemeClr val="bg1"/>
                </a:solidFill>
                <a:latin typeface="Book Antiqua"/>
              </a:rPr>
              <a:t>Geochemie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- chemické složení půdy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1EBE283-8B1E-FDC2-7ED6-6421FEAFA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2426" y="769716"/>
            <a:ext cx="7888856" cy="1588172"/>
          </a:xfrm>
          <a:solidFill>
            <a:srgbClr val="EDD4AB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2000" b="1" u="sng" dirty="0">
                <a:solidFill>
                  <a:schemeClr val="bg1"/>
                </a:solidFill>
                <a:latin typeface="Book Antiqua"/>
              </a:rPr>
              <a:t>GEOLOGICKÉ TECHNIKY 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-  </a:t>
            </a:r>
            <a:r>
              <a:rPr lang="cs-CZ" sz="2000" u="sng" err="1">
                <a:solidFill>
                  <a:schemeClr val="bg1"/>
                </a:solidFill>
                <a:latin typeface="Book Antiqua"/>
              </a:rPr>
              <a:t>georadar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(nedestruktivní detekce podzemních struktur),</a:t>
            </a:r>
            <a:r>
              <a:rPr lang="cs-CZ" sz="2000" u="sng" dirty="0">
                <a:solidFill>
                  <a:schemeClr val="bg1"/>
                </a:solidFill>
                <a:latin typeface="Book Antiqua"/>
              </a:rPr>
              <a:t> magnetometrie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(odhalování pecí, kovových </a:t>
            </a:r>
            <a:r>
              <a:rPr lang="cs-CZ" sz="2000" err="1">
                <a:solidFill>
                  <a:schemeClr val="bg1"/>
                </a:solidFill>
                <a:latin typeface="Book Antiqua"/>
              </a:rPr>
              <a:t>objektů,opevnění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skrze magnetické pole),</a:t>
            </a:r>
            <a:r>
              <a:rPr lang="cs-CZ" sz="2000" u="sng" dirty="0">
                <a:solidFill>
                  <a:schemeClr val="bg1"/>
                </a:solidFill>
                <a:latin typeface="Book Antiqua"/>
              </a:rPr>
              <a:t> Lidar 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(odhalení skrytých struktur pod vegetací skrze laser)</a:t>
            </a:r>
          </a:p>
        </p:txBody>
      </p:sp>
      <p:pic>
        <p:nvPicPr>
          <p:cNvPr id="12" name="Zástupný obsah 8" descr="Obsah obrázku venku, území, díra, rostlina&#10;&#10;Obsah vygenerovaný umělou inteligencí může být nesprávný.">
            <a:extLst>
              <a:ext uri="{FF2B5EF4-FFF2-40B4-BE49-F238E27FC236}">
                <a16:creationId xmlns:a16="http://schemas.microsoft.com/office/drawing/2014/main" id="{4CFA69CA-306F-11A9-5232-46DA458843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57416" y="2731781"/>
            <a:ext cx="4567686" cy="3472491"/>
          </a:xfrm>
        </p:spPr>
      </p:pic>
      <p:pic>
        <p:nvPicPr>
          <p:cNvPr id="14" name="Zástupný obsah 7" descr="Petroarchaeological investigation of three nephrite axes from Moravia and  Czech Silesia Petroarcheologický výzkum tří nefrit">
            <a:extLst>
              <a:ext uri="{FF2B5EF4-FFF2-40B4-BE49-F238E27FC236}">
                <a16:creationId xmlns:a16="http://schemas.microsoft.com/office/drawing/2014/main" id="{2096B047-77D3-D9BF-463C-8452DA814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883" y="2956958"/>
            <a:ext cx="3957725" cy="302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6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20667-6782-29D0-0868-DD3A9C96C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81" y="6996"/>
            <a:ext cx="9238434" cy="889592"/>
          </a:xfrm>
        </p:spPr>
        <p:txBody>
          <a:bodyPr/>
          <a:lstStyle/>
          <a:p>
            <a:r>
              <a:rPr lang="cs-CZ" sz="3600" dirty="0">
                <a:solidFill>
                  <a:srgbClr val="AF9870"/>
                </a:solidFill>
                <a:highlight>
                  <a:srgbClr val="463034"/>
                </a:highlight>
                <a:latin typeface="Book Antiqua"/>
              </a:rPr>
              <a:t>Dendrochronologie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2964BA-6F95-214B-0589-EF7208EF7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981" y="899112"/>
            <a:ext cx="4035725" cy="5671340"/>
          </a:xfrm>
          <a:solidFill>
            <a:srgbClr val="EDD4AB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Book Antiqua"/>
              </a:rPr>
              <a:t>Založena na síle letokruhů stromů (z nich možno sestavit posloupnost sahající ke konkrétnímu roku)</a:t>
            </a:r>
            <a:endParaRPr lang="cs-CZ"/>
          </a:p>
          <a:p>
            <a:r>
              <a:rPr lang="cs-CZ" sz="2000" dirty="0">
                <a:solidFill>
                  <a:schemeClr val="bg1"/>
                </a:solidFill>
                <a:latin typeface="Book Antiqua"/>
              </a:rPr>
              <a:t>Rekonstruuje klimatické podmínky, napomáhá v radiokarbonovém datování(C14), vypovídá o původu dřeva (obchod, způsob přepravy, zpracování)</a:t>
            </a:r>
          </a:p>
          <a:p>
            <a:r>
              <a:rPr lang="cs-CZ" sz="2000" dirty="0">
                <a:solidFill>
                  <a:schemeClr val="bg1"/>
                </a:solidFill>
                <a:latin typeface="Book Antiqua"/>
              </a:rPr>
              <a:t>Pracuje s </a:t>
            </a:r>
            <a:r>
              <a:rPr lang="cs-CZ" sz="2000" dirty="0" err="1">
                <a:solidFill>
                  <a:schemeClr val="bg1"/>
                </a:solidFill>
                <a:latin typeface="Book Antiqua"/>
              </a:rPr>
              <a:t>většímy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kusy dřeva - vyžaduje množství zachovalých letokruhů</a:t>
            </a:r>
          </a:p>
        </p:txBody>
      </p:sp>
      <p:pic>
        <p:nvPicPr>
          <p:cNvPr id="8" name="Zástupný obsah 7" descr="Obsah obrázku text, kniha, rukopis&#10;&#10;Obsah vygenerovaný umělou inteligencí může být nesprávný.">
            <a:extLst>
              <a:ext uri="{FF2B5EF4-FFF2-40B4-BE49-F238E27FC236}">
                <a16:creationId xmlns:a16="http://schemas.microsoft.com/office/drawing/2014/main" id="{89B04ECD-8A63-ADC9-3975-CDB816890C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8313" y="2559253"/>
            <a:ext cx="5344064" cy="4004453"/>
          </a:xfr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73005D-9D88-211D-8201-13E21455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F50A-7E78-4B5B-94D7-1E75C218F833}" type="datetime1">
              <a:t>22.04.2025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D2B04E-86CA-6022-8C2D-659A7D75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E15F19-B1C8-F91C-EB9B-1C7A154F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4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357ACFC-66EB-51C0-A57D-C1E761D4A75D}"/>
              </a:ext>
            </a:extLst>
          </p:cNvPr>
          <p:cNvSpPr txBox="1"/>
          <p:nvPr/>
        </p:nvSpPr>
        <p:spPr>
          <a:xfrm>
            <a:off x="4343400" y="975360"/>
            <a:ext cx="7345680" cy="19202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3FBD6BB-F4DF-2935-BC0B-1D55FCD23C73}"/>
              </a:ext>
            </a:extLst>
          </p:cNvPr>
          <p:cNvSpPr txBox="1"/>
          <p:nvPr/>
        </p:nvSpPr>
        <p:spPr>
          <a:xfrm>
            <a:off x="4343400" y="1293387"/>
            <a:ext cx="7345680" cy="1015663"/>
          </a:xfrm>
          <a:prstGeom prst="rect">
            <a:avLst/>
          </a:prstGeom>
          <a:solidFill>
            <a:srgbClr val="EDD4A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cs-CZ" sz="2000" dirty="0">
                <a:solidFill>
                  <a:schemeClr val="bg1"/>
                </a:solidFill>
                <a:latin typeface="Book Antiqua"/>
              </a:rPr>
              <a:t>Odběr vzorku dřeva - měření šířky letokruhů</a:t>
            </a:r>
            <a:r>
              <a:rPr lang="cs-CZ" dirty="0">
                <a:solidFill>
                  <a:schemeClr val="bg1"/>
                </a:solidFill>
                <a:latin typeface="Book Antiqua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(tloušťka </a:t>
            </a:r>
            <a:r>
              <a:rPr lang="cs-CZ" sz="2000" err="1">
                <a:solidFill>
                  <a:schemeClr val="bg1"/>
                </a:solidFill>
                <a:latin typeface="Book Antiqua"/>
              </a:rPr>
              <a:t>zavísí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na klimatických podmínkách) - porovnání s databází známých letokruhů - stanovení roku pokácení</a:t>
            </a:r>
          </a:p>
        </p:txBody>
      </p:sp>
    </p:spTree>
    <p:extLst>
      <p:ext uri="{BB962C8B-B14F-4D97-AF65-F5344CB8AC3E}">
        <p14:creationId xmlns:p14="http://schemas.microsoft.com/office/powerpoint/2010/main" val="409974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6341E-8DA7-930E-5017-F041E247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70" y="452694"/>
            <a:ext cx="9238434" cy="889592"/>
          </a:xfrm>
        </p:spPr>
        <p:txBody>
          <a:bodyPr/>
          <a:lstStyle/>
          <a:p>
            <a:r>
              <a:rPr lang="cs-CZ" sz="4800" dirty="0">
                <a:solidFill>
                  <a:srgbClr val="CDBAAD"/>
                </a:solidFill>
                <a:highlight>
                  <a:srgbClr val="433938"/>
                </a:highlight>
                <a:latin typeface="Book Antiqua"/>
              </a:rPr>
              <a:t>chemie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665CE4-7DBA-7B9B-D871-55F3F2267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276" y="1531716"/>
            <a:ext cx="4783346" cy="4808698"/>
          </a:xfrm>
          <a:solidFill>
            <a:srgbClr val="EDD4AB"/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Book Antiqua"/>
              </a:rPr>
              <a:t>Hraje v archeologii klíčovou roli (analyzuje materiály, datuje nálezy, určuje jejich složení, rekonstruuje životní podmínky)</a:t>
            </a:r>
          </a:p>
          <a:p>
            <a:r>
              <a:rPr lang="cs-CZ" sz="2000" b="1" u="sng" dirty="0">
                <a:solidFill>
                  <a:schemeClr val="bg1"/>
                </a:solidFill>
                <a:latin typeface="Book Antiqua"/>
              </a:rPr>
              <a:t>DATOVACÍ METODY -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Radiokarbonové datování (C14), Termoluminiscenční datování, </a:t>
            </a:r>
            <a:r>
              <a:rPr lang="cs-CZ" sz="2000" dirty="0" err="1">
                <a:solidFill>
                  <a:schemeClr val="bg1"/>
                </a:solidFill>
                <a:latin typeface="Book Antiqua"/>
              </a:rPr>
              <a:t>Draslíko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-argonové datování</a:t>
            </a:r>
          </a:p>
          <a:p>
            <a:r>
              <a:rPr lang="cs-CZ" sz="2000" b="1" u="sng" dirty="0">
                <a:solidFill>
                  <a:schemeClr val="bg1"/>
                </a:solidFill>
                <a:latin typeface="Book Antiqua"/>
              </a:rPr>
              <a:t>ANALÝZY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- </a:t>
            </a:r>
            <a:r>
              <a:rPr lang="cs-CZ" sz="2000" u="sng" dirty="0">
                <a:solidFill>
                  <a:schemeClr val="bg1"/>
                </a:solidFill>
                <a:latin typeface="Book Antiqua"/>
              </a:rPr>
              <a:t>Rentgenová fluorescenční spektrometrie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(složení kovů, keramiky, skla, pigmentů)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95EEA6-B3F2-81AE-D085-B413A0CA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7F21-406E-429B-B5BD-A6DD4106C580}" type="datetime1">
              <a:t>22.04.2025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5C5B25-3DCF-6317-6C90-508D6FD7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3CC796-542D-EBDB-1184-C5691E27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5</a:t>
            </a:fld>
            <a:endParaRPr lang="en-US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E52902A-EC32-4CC1-DFBB-EFC409B64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0850" y="280886"/>
            <a:ext cx="6379233" cy="2853378"/>
          </a:xfrm>
          <a:solidFill>
            <a:srgbClr val="EDD4AB"/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900" u="sng" dirty="0">
                <a:solidFill>
                  <a:schemeClr val="bg1"/>
                </a:solidFill>
                <a:latin typeface="Book Antiqua"/>
              </a:rPr>
              <a:t>Hmotnostní spektrometrie </a:t>
            </a:r>
            <a:r>
              <a:rPr lang="cs-CZ" sz="1900" dirty="0">
                <a:solidFill>
                  <a:schemeClr val="bg1"/>
                </a:solidFill>
                <a:latin typeface="Book Antiqua"/>
              </a:rPr>
              <a:t>(přesné složení arch. Vzorků), </a:t>
            </a:r>
            <a:r>
              <a:rPr lang="cs-CZ" sz="1900" u="sng" dirty="0">
                <a:solidFill>
                  <a:schemeClr val="bg1"/>
                </a:solidFill>
                <a:latin typeface="Book Antiqua"/>
              </a:rPr>
              <a:t>Mikroskopická a chemická analýza pigmentů</a:t>
            </a:r>
            <a:r>
              <a:rPr lang="cs-CZ" sz="1900" dirty="0">
                <a:solidFill>
                  <a:schemeClr val="bg1"/>
                </a:solidFill>
                <a:latin typeface="Book Antiqua"/>
              </a:rPr>
              <a:t> (identifikace barviv na freskách, sochách, keramice), </a:t>
            </a:r>
            <a:r>
              <a:rPr lang="cs-CZ" sz="1900" u="sng" dirty="0">
                <a:solidFill>
                  <a:schemeClr val="bg1"/>
                </a:solidFill>
                <a:latin typeface="Book Antiqua"/>
              </a:rPr>
              <a:t>Izotopová analýza kostí a zubů </a:t>
            </a:r>
            <a:r>
              <a:rPr lang="cs-CZ" sz="1900" dirty="0">
                <a:solidFill>
                  <a:schemeClr val="bg1"/>
                </a:solidFill>
                <a:latin typeface="Book Antiqua"/>
              </a:rPr>
              <a:t>(studium stravy a migrace populací), </a:t>
            </a:r>
            <a:r>
              <a:rPr lang="cs-CZ" sz="1900" u="sng" dirty="0">
                <a:solidFill>
                  <a:schemeClr val="bg1"/>
                </a:solidFill>
                <a:latin typeface="Book Antiqua"/>
              </a:rPr>
              <a:t>Proteinová analýza</a:t>
            </a:r>
            <a:r>
              <a:rPr lang="cs-CZ" sz="1900" dirty="0">
                <a:solidFill>
                  <a:schemeClr val="bg1"/>
                </a:solidFill>
                <a:latin typeface="Book Antiqua"/>
              </a:rPr>
              <a:t> (identifikace druhů zvířat), </a:t>
            </a:r>
            <a:r>
              <a:rPr lang="cs-CZ" sz="1900" u="sng" dirty="0">
                <a:solidFill>
                  <a:schemeClr val="bg1"/>
                </a:solidFill>
                <a:latin typeface="Book Antiqua"/>
              </a:rPr>
              <a:t>DNA analýza </a:t>
            </a:r>
            <a:r>
              <a:rPr lang="cs-CZ" sz="1900" dirty="0">
                <a:solidFill>
                  <a:schemeClr val="bg1"/>
                </a:solidFill>
                <a:latin typeface="Book Antiqua"/>
              </a:rPr>
              <a:t>(určení genetické příbuznosti, původ jedinců, nemoci)</a:t>
            </a:r>
          </a:p>
        </p:txBody>
      </p:sp>
      <p:pic>
        <p:nvPicPr>
          <p:cNvPr id="10" name="Obrázek 9" descr="Co o vztahu člověka a zvířete v minulosti prozrazují stabilní izotopy">
            <a:extLst>
              <a:ext uri="{FF2B5EF4-FFF2-40B4-BE49-F238E27FC236}">
                <a16:creationId xmlns:a16="http://schemas.microsoft.com/office/drawing/2014/main" id="{ADCF2421-F300-CE84-2D93-AB0A2AD33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797" y="3649892"/>
            <a:ext cx="6035612" cy="24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9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73840-0570-FA3F-09EA-F7FC9C526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13" y="294543"/>
            <a:ext cx="9238434" cy="889592"/>
          </a:xfrm>
        </p:spPr>
        <p:txBody>
          <a:bodyPr/>
          <a:lstStyle/>
          <a:p>
            <a:r>
              <a:rPr lang="cs-CZ" sz="4000" dirty="0">
                <a:solidFill>
                  <a:srgbClr val="CEB0B5"/>
                </a:solidFill>
                <a:highlight>
                  <a:srgbClr val="43262C"/>
                </a:highlight>
                <a:latin typeface="Book Antiqua"/>
              </a:rPr>
              <a:t>palynologie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488DEC-3BD3-95F5-FE37-883B8D6D2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1218" y="1186661"/>
            <a:ext cx="3848819" cy="5383793"/>
          </a:xfrm>
          <a:solidFill>
            <a:srgbClr val="EDD4AB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Book Antiqua"/>
              </a:rPr>
              <a:t>Studium pylových zrn a rostlinných spor uložených v sedimentech (rekonstrukce ekosystému, zemědělství, klimatu)</a:t>
            </a:r>
          </a:p>
          <a:p>
            <a:r>
              <a:rPr lang="cs-CZ" sz="2000" dirty="0">
                <a:solidFill>
                  <a:schemeClr val="bg1"/>
                </a:solidFill>
                <a:latin typeface="Book Antiqua"/>
              </a:rPr>
              <a:t>Jaké rostliny rostly v určitých oblastech, určení stáří naleziště, teplotní a srážkové změny, druhy pěstovaných plodin, ovlivnění krajiny lidským působením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C2E30A-DB63-063E-128C-C7F07946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C9D7-CC69-4AFF-B81A-990F4E2CFCE6}" type="datetime1">
              <a:t>22.04.2025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C4A99B-86A1-AAA9-FAE7-136214AD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D26AC2-2298-B5B1-C2BD-C1CDCDC5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6</a:t>
            </a:fld>
            <a:endParaRPr lang="en-US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785CA70-331B-0BE3-E0DC-D9403DA85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2548" y="1186659"/>
            <a:ext cx="7457534" cy="1703191"/>
          </a:xfrm>
          <a:solidFill>
            <a:srgbClr val="EDD4AB"/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b="1" u="sng" dirty="0">
                <a:solidFill>
                  <a:schemeClr val="bg1"/>
                </a:solidFill>
                <a:latin typeface="Book Antiqua"/>
              </a:rPr>
              <a:t>PYLOVÁ ANALÝZA 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-  odběr vzorků ze sedimentů - separace pylu pomocí chemických procesů - identifikace druhu porovnáním se známými druhy – rekonstrukce historické vegetace pomocí výsledků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D9955DD-310A-EA75-7E41-29DC3F8C5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575" y="3006397"/>
            <a:ext cx="4267380" cy="38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7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9E218-497B-8773-40D1-F7E189AF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92" y="452694"/>
            <a:ext cx="9238434" cy="889592"/>
          </a:xfrm>
        </p:spPr>
        <p:txBody>
          <a:bodyPr/>
          <a:lstStyle/>
          <a:p>
            <a:r>
              <a:rPr lang="cs-CZ" sz="4800" dirty="0">
                <a:solidFill>
                  <a:srgbClr val="6F7559"/>
                </a:solidFill>
                <a:highlight>
                  <a:srgbClr val="24271B"/>
                </a:highlight>
                <a:latin typeface="Book Antiqua"/>
              </a:rPr>
              <a:t>fyzika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BC6765-AB8A-CA3A-124D-22F54ED4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E137-A6CF-473B-BAF7-20B4ECE25A74}" type="datetime1">
              <a:t>22.04.2025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E12058-26B8-5974-318B-B7E2F8A4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92F85F-8355-B456-1AEC-1024B71E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7</a:t>
            </a:fld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ADBAAF9-E47F-83FD-A748-D6DFE55AF4FF}"/>
              </a:ext>
            </a:extLst>
          </p:cNvPr>
          <p:cNvSpPr txBox="1"/>
          <p:nvPr/>
        </p:nvSpPr>
        <p:spPr>
          <a:xfrm>
            <a:off x="346972" y="1459462"/>
            <a:ext cx="4678073" cy="5324535"/>
          </a:xfrm>
          <a:prstGeom prst="rect">
            <a:avLst/>
          </a:prstGeom>
          <a:solidFill>
            <a:srgbClr val="EDD4A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cs-CZ" sz="2000" dirty="0">
                <a:solidFill>
                  <a:schemeClr val="bg1"/>
                </a:solidFill>
                <a:latin typeface="Book Antiqua"/>
              </a:rPr>
              <a:t>Využívána k datování artefaktů, detekci skrytých struktur, analýze materiálů, zkoumání objektů bez jejich poškození</a:t>
            </a:r>
          </a:p>
          <a:p>
            <a:pPr marL="285750" indent="-285750">
              <a:buFont typeface="Calibri"/>
              <a:buChar char="-"/>
            </a:pPr>
            <a:r>
              <a:rPr lang="cs-CZ" sz="2000" dirty="0">
                <a:solidFill>
                  <a:schemeClr val="bg1"/>
                </a:solidFill>
                <a:latin typeface="Book Antiqua"/>
              </a:rPr>
              <a:t>Datování skrze </a:t>
            </a:r>
            <a:r>
              <a:rPr lang="cs-CZ" sz="2000" err="1">
                <a:solidFill>
                  <a:schemeClr val="bg1"/>
                </a:solidFill>
                <a:latin typeface="Book Antiqua"/>
              </a:rPr>
              <a:t>radiokarbon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, termoluminiscenci, </a:t>
            </a:r>
            <a:r>
              <a:rPr lang="cs-CZ" sz="2000" err="1">
                <a:solidFill>
                  <a:schemeClr val="bg1"/>
                </a:solidFill>
                <a:latin typeface="Book Antiqua"/>
              </a:rPr>
              <a:t>magnetostratigrafii</a:t>
            </a:r>
            <a:endParaRPr lang="cs-CZ" sz="2000">
              <a:solidFill>
                <a:schemeClr val="bg1"/>
              </a:solidFill>
              <a:latin typeface="Book Antiqua"/>
            </a:endParaRPr>
          </a:p>
          <a:p>
            <a:pPr marL="285750" indent="-285750">
              <a:buFont typeface="Calibri"/>
              <a:buChar char="-"/>
            </a:pPr>
            <a:r>
              <a:rPr lang="cs-CZ" sz="2000" dirty="0">
                <a:solidFill>
                  <a:schemeClr val="bg1"/>
                </a:solidFill>
                <a:latin typeface="Book Antiqua"/>
              </a:rPr>
              <a:t>Nedestruktivní průzkum pomocí </a:t>
            </a:r>
            <a:r>
              <a:rPr lang="cs-CZ" sz="2000" err="1">
                <a:solidFill>
                  <a:schemeClr val="bg1"/>
                </a:solidFill>
                <a:latin typeface="Book Antiqua"/>
              </a:rPr>
              <a:t>georadaru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, magnetometrie</a:t>
            </a:r>
          </a:p>
          <a:p>
            <a:pPr marL="285750" indent="-285750">
              <a:buFont typeface="Calibri"/>
              <a:buChar char="-"/>
            </a:pPr>
            <a:r>
              <a:rPr lang="cs-CZ" sz="2000" dirty="0">
                <a:solidFill>
                  <a:schemeClr val="bg1"/>
                </a:solidFill>
                <a:latin typeface="Book Antiqua"/>
              </a:rPr>
              <a:t>Analýza složení materiálu skrze rentgenovou fluorescenci</a:t>
            </a:r>
          </a:p>
          <a:p>
            <a:pPr marL="285750" indent="-285750">
              <a:buFont typeface="Calibri"/>
              <a:buChar char="-"/>
            </a:pPr>
            <a:r>
              <a:rPr lang="cs-CZ" sz="2000" dirty="0">
                <a:solidFill>
                  <a:schemeClr val="bg1"/>
                </a:solidFill>
                <a:latin typeface="Book Antiqua"/>
              </a:rPr>
              <a:t>Poznatky o klimatu a prostředí díky např. Analýze izotopů</a:t>
            </a:r>
          </a:p>
          <a:p>
            <a:pPr marL="285750" indent="-285750">
              <a:buFont typeface="Calibri"/>
              <a:buChar char="-"/>
            </a:pPr>
            <a:r>
              <a:rPr lang="cs-CZ" sz="2000" dirty="0">
                <a:solidFill>
                  <a:schemeClr val="bg1"/>
                </a:solidFill>
                <a:latin typeface="Book Antiqua"/>
              </a:rPr>
              <a:t>Skenování mumií a kosterních ostatků</a:t>
            </a:r>
          </a:p>
          <a:p>
            <a:pPr marL="285750" indent="-285750">
              <a:buFont typeface="Calibri"/>
              <a:buChar char="-"/>
            </a:pPr>
            <a:r>
              <a:rPr lang="cs-CZ" sz="2000" dirty="0">
                <a:solidFill>
                  <a:schemeClr val="bg1"/>
                </a:solidFill>
                <a:latin typeface="Book Antiqua"/>
              </a:rPr>
              <a:t>Nacházení podzemních dutin pomocí gravimetrie</a:t>
            </a:r>
          </a:p>
        </p:txBody>
      </p:sp>
      <p:pic>
        <p:nvPicPr>
          <p:cNvPr id="13" name="Zástupný obsah 12" descr="Infraestructura Georradar 2D Antenas 250/500/1000 MHz">
            <a:extLst>
              <a:ext uri="{FF2B5EF4-FFF2-40B4-BE49-F238E27FC236}">
                <a16:creationId xmlns:a16="http://schemas.microsoft.com/office/drawing/2014/main" id="{4E90D56E-BB85-A34E-B8D3-7FC750D950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00823" y="63513"/>
            <a:ext cx="4682736" cy="3460635"/>
          </a:xfrm>
        </p:spPr>
      </p:pic>
      <p:pic>
        <p:nvPicPr>
          <p:cNvPr id="14" name="Obrázek 13" descr="Mumie ve skeneru | Ábíčko.cz">
            <a:extLst>
              <a:ext uri="{FF2B5EF4-FFF2-40B4-BE49-F238E27FC236}">
                <a16:creationId xmlns:a16="http://schemas.microsoft.com/office/drawing/2014/main" id="{FD8116C0-E9A2-1F9C-B353-1EE38A1B7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609" y="3766196"/>
            <a:ext cx="5216103" cy="287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7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840F0-E5F8-D38A-EE14-11265151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15" y="1272203"/>
            <a:ext cx="9238434" cy="889592"/>
          </a:xfrm>
        </p:spPr>
        <p:txBody>
          <a:bodyPr/>
          <a:lstStyle/>
          <a:p>
            <a:r>
              <a:rPr lang="cs-CZ" sz="4000" dirty="0">
                <a:solidFill>
                  <a:srgbClr val="859B85"/>
                </a:solidFill>
                <a:highlight>
                  <a:srgbClr val="27301F"/>
                </a:highlight>
                <a:latin typeface="Book Antiqua"/>
              </a:rPr>
              <a:t>Biologie a</a:t>
            </a:r>
            <a:br>
              <a:rPr lang="cs-CZ" sz="4000" dirty="0">
                <a:highlight>
                  <a:srgbClr val="27301F"/>
                </a:highlight>
                <a:latin typeface="Book Antiqua"/>
              </a:rPr>
            </a:br>
            <a:r>
              <a:rPr lang="cs-CZ" sz="4000" dirty="0">
                <a:solidFill>
                  <a:srgbClr val="859B85"/>
                </a:solidFill>
                <a:highlight>
                  <a:srgbClr val="27301F"/>
                </a:highlight>
                <a:latin typeface="Book Antiqua"/>
              </a:rPr>
              <a:t> genetika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2A089B-48AA-18F4-1AAB-E2871B54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AF12-87BB-42E9-A12D-870D42292EF2}" type="datetime1">
              <a:t>22.04.2025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10BC29-94D7-F369-404C-4AAC7BA9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C5FA4D-0A9D-B0FC-F7C2-977BAD42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8</a:t>
            </a:fld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C3C1AE3-A237-C817-01B0-9F1C7DB113A8}"/>
              </a:ext>
            </a:extLst>
          </p:cNvPr>
          <p:cNvSpPr txBox="1"/>
          <p:nvPr/>
        </p:nvSpPr>
        <p:spPr>
          <a:xfrm>
            <a:off x="509915" y="2135518"/>
            <a:ext cx="3700414" cy="4093428"/>
          </a:xfrm>
          <a:prstGeom prst="rect">
            <a:avLst/>
          </a:prstGeom>
          <a:solidFill>
            <a:srgbClr val="EDD4A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cs-CZ" sz="2000" dirty="0">
                <a:solidFill>
                  <a:schemeClr val="bg1"/>
                </a:solidFill>
                <a:latin typeface="Book Antiqua"/>
              </a:rPr>
              <a:t>Studium lidských ostatků, analýza DNA, rekonstrukce stravy, vztahy mezi populacemi</a:t>
            </a:r>
          </a:p>
          <a:p>
            <a:pPr marL="285750" indent="-285750">
              <a:buFont typeface="Calibri"/>
              <a:buChar char="-"/>
            </a:pPr>
            <a:r>
              <a:rPr lang="cs-CZ" sz="2000" dirty="0">
                <a:solidFill>
                  <a:schemeClr val="bg1"/>
                </a:solidFill>
                <a:latin typeface="Book Antiqua"/>
              </a:rPr>
              <a:t>Zjištění původu civilizací, migrační trasy, onemocnění a evoluční změny v tělesné stavbě</a:t>
            </a:r>
          </a:p>
          <a:p>
            <a:pPr marL="285750" indent="-285750">
              <a:buFont typeface="Calibri"/>
              <a:buChar char="-"/>
            </a:pPr>
            <a:r>
              <a:rPr lang="cs-CZ" sz="2000" dirty="0">
                <a:solidFill>
                  <a:schemeClr val="bg1"/>
                </a:solidFill>
                <a:latin typeface="Book Antiqua"/>
              </a:rPr>
              <a:t>Možnost zjištění pohlaví, věku, zdraví a výživy jedince, příbuzenských vztahů, infekčních chorob</a:t>
            </a:r>
          </a:p>
          <a:p>
            <a:pPr marL="285750" indent="-285750">
              <a:buFont typeface="Calibri"/>
              <a:buChar char="-"/>
            </a:pPr>
            <a:r>
              <a:rPr lang="cs-CZ" sz="2000" dirty="0">
                <a:solidFill>
                  <a:schemeClr val="bg1"/>
                </a:solidFill>
                <a:latin typeface="Book Antiqua"/>
              </a:rPr>
              <a:t>Domestikace zvířat a rostlin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90B99D-8292-3D1F-98B2-2E9293260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868" y="453414"/>
            <a:ext cx="7011837" cy="2019492"/>
          </a:xfrm>
          <a:solidFill>
            <a:srgbClr val="EDD4AB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b="1" u="sng" dirty="0">
                <a:solidFill>
                  <a:schemeClr val="bg1"/>
                </a:solidFill>
                <a:latin typeface="Book Antiqua"/>
              </a:rPr>
              <a:t>ANALÝZY DNA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- </a:t>
            </a:r>
            <a:r>
              <a:rPr lang="cs-CZ" sz="2000" u="sng" dirty="0">
                <a:solidFill>
                  <a:schemeClr val="bg1"/>
                </a:solidFill>
                <a:latin typeface="Book Antiqua"/>
              </a:rPr>
              <a:t>Mitochondriální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(zkoumání mateřské linie a migrace),</a:t>
            </a:r>
            <a:r>
              <a:rPr lang="cs-CZ" sz="2000" u="sng" dirty="0">
                <a:solidFill>
                  <a:schemeClr val="bg1"/>
                </a:solidFill>
                <a:latin typeface="Book Antiqua"/>
              </a:rPr>
              <a:t> Jaderná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(určení příbuzenských vztahů), </a:t>
            </a:r>
            <a:r>
              <a:rPr lang="cs-CZ" sz="2000" u="sng" dirty="0">
                <a:solidFill>
                  <a:schemeClr val="bg1"/>
                </a:solidFill>
                <a:latin typeface="Book Antiqua"/>
              </a:rPr>
              <a:t>Y-chromozomální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(mužská linie, populační historie), </a:t>
            </a:r>
            <a:r>
              <a:rPr lang="cs-CZ" sz="2000" u="sng" err="1">
                <a:solidFill>
                  <a:schemeClr val="bg1"/>
                </a:solidFill>
                <a:latin typeface="Book Antiqua"/>
              </a:rPr>
              <a:t>Metagenomická</a:t>
            </a:r>
            <a:r>
              <a:rPr lang="cs-CZ" sz="2000" dirty="0">
                <a:solidFill>
                  <a:schemeClr val="bg1"/>
                </a:solidFill>
                <a:latin typeface="Book Antiqua"/>
              </a:rPr>
              <a:t> (detekování mikroorganismů)</a:t>
            </a:r>
          </a:p>
        </p:txBody>
      </p:sp>
      <p:pic>
        <p:nvPicPr>
          <p:cNvPr id="3" name="Zástupný obsah 2" descr="Archaeology breakthrough as scientists say new bone test could rewrite  British history | UK | News | Express.co.uk">
            <a:extLst>
              <a:ext uri="{FF2B5EF4-FFF2-40B4-BE49-F238E27FC236}">
                <a16:creationId xmlns:a16="http://schemas.microsoft.com/office/drawing/2014/main" id="{2A73323E-5001-89AE-8F15-BBF19D767E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6682" y="2774495"/>
            <a:ext cx="4725418" cy="3143051"/>
          </a:xfrm>
        </p:spPr>
      </p:pic>
    </p:spTree>
    <p:extLst>
      <p:ext uri="{BB962C8B-B14F-4D97-AF65-F5344CB8AC3E}">
        <p14:creationId xmlns:p14="http://schemas.microsoft.com/office/powerpoint/2010/main" val="394396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CFA129-6E7B-9DAB-3900-4151B763C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962" y="625942"/>
            <a:ext cx="4754592" cy="5771982"/>
          </a:xfrm>
          <a:solidFill>
            <a:srgbClr val="EDD4AB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u="sng" dirty="0">
                <a:solidFill>
                  <a:schemeClr val="bg1"/>
                </a:solidFill>
                <a:latin typeface="Book Antiqua"/>
              </a:rPr>
              <a:t>IZOTOPOVÁ ANALÝZA</a:t>
            </a:r>
            <a:r>
              <a:rPr lang="cs-CZ" dirty="0">
                <a:solidFill>
                  <a:schemeClr val="bg1"/>
                </a:solidFill>
                <a:latin typeface="Book Antiqua"/>
              </a:rPr>
              <a:t> - </a:t>
            </a:r>
          </a:p>
          <a:p>
            <a:r>
              <a:rPr lang="cs-CZ" u="sng" dirty="0">
                <a:solidFill>
                  <a:schemeClr val="bg1"/>
                </a:solidFill>
                <a:latin typeface="Book Antiqua"/>
              </a:rPr>
              <a:t>Stroncium a kyslík</a:t>
            </a:r>
            <a:r>
              <a:rPr lang="cs-CZ" dirty="0">
                <a:solidFill>
                  <a:schemeClr val="bg1"/>
                </a:solidFill>
                <a:latin typeface="Book Antiqua"/>
              </a:rPr>
              <a:t> - geografický původ jedince </a:t>
            </a:r>
          </a:p>
          <a:p>
            <a:r>
              <a:rPr lang="cs-CZ" u="sng" dirty="0">
                <a:solidFill>
                  <a:schemeClr val="bg1"/>
                </a:solidFill>
                <a:latin typeface="Book Antiqua"/>
              </a:rPr>
              <a:t>Uhlík a dusík</a:t>
            </a:r>
            <a:r>
              <a:rPr lang="cs-CZ" dirty="0">
                <a:solidFill>
                  <a:schemeClr val="bg1"/>
                </a:solidFill>
                <a:latin typeface="Book Antiqua"/>
              </a:rPr>
              <a:t> - složení stravy jedince</a:t>
            </a:r>
          </a:p>
          <a:p>
            <a:r>
              <a:rPr lang="cs-CZ" u="sng" dirty="0">
                <a:solidFill>
                  <a:schemeClr val="bg1"/>
                </a:solidFill>
                <a:latin typeface="Book Antiqua"/>
              </a:rPr>
              <a:t>Síra </a:t>
            </a:r>
            <a:r>
              <a:rPr lang="cs-CZ" dirty="0">
                <a:solidFill>
                  <a:schemeClr val="bg1"/>
                </a:solidFill>
                <a:latin typeface="Book Antiqua"/>
              </a:rPr>
              <a:t>- zjišťuje, jestli jedinec žil v pobřežních oblastech</a:t>
            </a:r>
          </a:p>
          <a:p>
            <a:r>
              <a:rPr lang="cs-CZ" b="1" u="sng" dirty="0">
                <a:solidFill>
                  <a:schemeClr val="bg1"/>
                </a:solidFill>
                <a:latin typeface="Book Antiqua"/>
              </a:rPr>
              <a:t>ANALÝZA PROTEINŮ</a:t>
            </a:r>
            <a:r>
              <a:rPr lang="cs-CZ" dirty="0">
                <a:solidFill>
                  <a:schemeClr val="bg1"/>
                </a:solidFill>
                <a:latin typeface="Book Antiqua"/>
              </a:rPr>
              <a:t> - </a:t>
            </a:r>
          </a:p>
          <a:p>
            <a:r>
              <a:rPr lang="cs-CZ" dirty="0">
                <a:solidFill>
                  <a:schemeClr val="bg1"/>
                </a:solidFill>
                <a:latin typeface="Book Antiqua"/>
              </a:rPr>
              <a:t>Zkoumání zbytků proteinů v kostech a zubech pomáhá identifikovat druh živočicha a funkce jeho metabolismu</a:t>
            </a:r>
          </a:p>
          <a:p>
            <a:r>
              <a:rPr lang="cs-CZ" b="1" u="sng" dirty="0">
                <a:solidFill>
                  <a:schemeClr val="bg1"/>
                </a:solidFill>
                <a:latin typeface="Book Antiqua"/>
              </a:rPr>
              <a:t>KOLAGENOVÁ ANALÝZA</a:t>
            </a:r>
            <a:r>
              <a:rPr lang="cs-CZ" dirty="0">
                <a:solidFill>
                  <a:schemeClr val="bg1"/>
                </a:solidFill>
                <a:latin typeface="Book Antiqua"/>
              </a:rPr>
              <a:t> - </a:t>
            </a:r>
          </a:p>
          <a:p>
            <a:r>
              <a:rPr lang="cs-CZ" dirty="0">
                <a:solidFill>
                  <a:schemeClr val="bg1"/>
                </a:solidFill>
                <a:latin typeface="Book Antiqua"/>
              </a:rPr>
              <a:t>Určuje jestli se jedná o lidské či zvířecí ostatky</a:t>
            </a:r>
          </a:p>
        </p:txBody>
      </p:sp>
      <p:pic>
        <p:nvPicPr>
          <p:cNvPr id="8" name="Zástupný obsah 7" descr="Vědci MU koordinovali genetickou studii pohřebišť z avarského období |  Události | em.muni.cz">
            <a:extLst>
              <a:ext uri="{FF2B5EF4-FFF2-40B4-BE49-F238E27FC236}">
                <a16:creationId xmlns:a16="http://schemas.microsoft.com/office/drawing/2014/main" id="{7DAD4D33-2339-2B11-491F-CCA7DA294A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27143" y="1870210"/>
            <a:ext cx="6163573" cy="3139296"/>
          </a:xfr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5F2FF5-9A15-642B-5F37-565AE662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5FE7-C205-497F-A17E-10D18B087647}" type="datetime1">
              <a:t>22.04.2025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8CCFCC-A351-E373-8DBD-BDCCF452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91D149-BEE7-5B04-7B42-B27BB153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11660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PortalVTI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PortalVTI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Portal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E3A4BB4D-5227-4A6D-99D3-DBAB0FE4C68F}" vid="{BE515EFD-5A7A-4BFE-BE06-A21DB8499C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PortalVTI</vt:lpstr>
      <vt:lpstr>Přírodovědné datovací metody</vt:lpstr>
      <vt:lpstr>geologie</vt:lpstr>
      <vt:lpstr>Prezentace aplikace PowerPoint</vt:lpstr>
      <vt:lpstr>Dendrochronologie</vt:lpstr>
      <vt:lpstr>chemie</vt:lpstr>
      <vt:lpstr>palynologie</vt:lpstr>
      <vt:lpstr>fyzika</vt:lpstr>
      <vt:lpstr>Biologie a  genetika</vt:lpstr>
      <vt:lpstr>Prezentace aplikace PowerPoint</vt:lpstr>
      <vt:lpstr>Osteologie </vt:lpstr>
      <vt:lpstr>Zdroje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1042</cp:revision>
  <dcterms:created xsi:type="dcterms:W3CDTF">2025-04-05T07:22:03Z</dcterms:created>
  <dcterms:modified xsi:type="dcterms:W3CDTF">2025-04-22T19:06:54Z</dcterms:modified>
</cp:coreProperties>
</file>