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61" r:id="rId6"/>
    <p:sldId id="260" r:id="rId7"/>
    <p:sldId id="264" r:id="rId8"/>
    <p:sldId id="263" r:id="rId9"/>
    <p:sldId id="265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73CC51-B109-4F98-9703-979FB5F35FA0}" type="doc">
      <dgm:prSet loTypeId="urn:microsoft.com/office/officeart/2005/8/layout/hierarchy3" loCatId="hierarchy" qsTypeId="urn:microsoft.com/office/officeart/2005/8/quickstyle/simple4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E344E76E-1CFB-4280-9DD0-1369F1FEC142}">
      <dgm:prSet/>
      <dgm:spPr/>
      <dgm:t>
        <a:bodyPr/>
        <a:lstStyle/>
        <a:p>
          <a:r>
            <a:rPr lang="cs-CZ"/>
            <a:t>Destruktivní</a:t>
          </a:r>
          <a:endParaRPr lang="en-US"/>
        </a:p>
      </dgm:t>
    </dgm:pt>
    <dgm:pt modelId="{41F4F8C4-DB00-4DC3-BBDB-6AC5C7095A28}" type="parTrans" cxnId="{A170A221-63FF-4C10-AE37-87DB28DBC43B}">
      <dgm:prSet/>
      <dgm:spPr/>
      <dgm:t>
        <a:bodyPr/>
        <a:lstStyle/>
        <a:p>
          <a:endParaRPr lang="en-US"/>
        </a:p>
      </dgm:t>
    </dgm:pt>
    <dgm:pt modelId="{069EDD3F-7995-4B75-AA17-DDFCC39BF56D}" type="sibTrans" cxnId="{A170A221-63FF-4C10-AE37-87DB28DBC43B}">
      <dgm:prSet/>
      <dgm:spPr/>
      <dgm:t>
        <a:bodyPr/>
        <a:lstStyle/>
        <a:p>
          <a:endParaRPr lang="en-US"/>
        </a:p>
      </dgm:t>
    </dgm:pt>
    <dgm:pt modelId="{65B1701A-1D29-4472-9491-E9039C6366B8}">
      <dgm:prSet/>
      <dgm:spPr/>
      <dgm:t>
        <a:bodyPr/>
        <a:lstStyle/>
        <a:p>
          <a:r>
            <a:rPr lang="cs-CZ" dirty="0"/>
            <a:t>Nedestruktivní</a:t>
          </a:r>
          <a:endParaRPr lang="en-US" dirty="0"/>
        </a:p>
      </dgm:t>
    </dgm:pt>
    <dgm:pt modelId="{777C4F07-CC67-4414-8BB6-7277D13115BF}" type="parTrans" cxnId="{CFA55919-78C5-43CB-BF7F-2CBCE6988202}">
      <dgm:prSet/>
      <dgm:spPr/>
      <dgm:t>
        <a:bodyPr/>
        <a:lstStyle/>
        <a:p>
          <a:endParaRPr lang="en-US"/>
        </a:p>
      </dgm:t>
    </dgm:pt>
    <dgm:pt modelId="{305D25E9-0B57-4F40-B984-5214838543BE}" type="sibTrans" cxnId="{CFA55919-78C5-43CB-BF7F-2CBCE6988202}">
      <dgm:prSet/>
      <dgm:spPr/>
      <dgm:t>
        <a:bodyPr/>
        <a:lstStyle/>
        <a:p>
          <a:endParaRPr lang="en-US"/>
        </a:p>
      </dgm:t>
    </dgm:pt>
    <dgm:pt modelId="{75F6F43C-A8A2-4028-847C-D88B3A59C213}" type="pres">
      <dgm:prSet presAssocID="{1F73CC51-B109-4F98-9703-979FB5F35FA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E1A62BB-3E77-44AB-AA83-C132635816C3}" type="pres">
      <dgm:prSet presAssocID="{E344E76E-1CFB-4280-9DD0-1369F1FEC142}" presName="root" presStyleCnt="0"/>
      <dgm:spPr/>
    </dgm:pt>
    <dgm:pt modelId="{7EC97D33-923E-4072-83EB-A92F57A3F356}" type="pres">
      <dgm:prSet presAssocID="{E344E76E-1CFB-4280-9DD0-1369F1FEC142}" presName="rootComposite" presStyleCnt="0"/>
      <dgm:spPr/>
    </dgm:pt>
    <dgm:pt modelId="{707EE952-8713-49A6-9CAA-BFD41B294907}" type="pres">
      <dgm:prSet presAssocID="{E344E76E-1CFB-4280-9DD0-1369F1FEC142}" presName="rootText" presStyleLbl="node1" presStyleIdx="0" presStyleCnt="2"/>
      <dgm:spPr/>
    </dgm:pt>
    <dgm:pt modelId="{BEFA30BF-6F49-400A-8D76-A4E6DB1E5750}" type="pres">
      <dgm:prSet presAssocID="{E344E76E-1CFB-4280-9DD0-1369F1FEC142}" presName="rootConnector" presStyleLbl="node1" presStyleIdx="0" presStyleCnt="2"/>
      <dgm:spPr/>
    </dgm:pt>
    <dgm:pt modelId="{07AA5573-909C-4956-9461-A57D5E71D16F}" type="pres">
      <dgm:prSet presAssocID="{E344E76E-1CFB-4280-9DD0-1369F1FEC142}" presName="childShape" presStyleCnt="0"/>
      <dgm:spPr/>
    </dgm:pt>
    <dgm:pt modelId="{3A05D3D5-056A-4782-9891-E55AC95FEEBF}" type="pres">
      <dgm:prSet presAssocID="{65B1701A-1D29-4472-9491-E9039C6366B8}" presName="root" presStyleCnt="0"/>
      <dgm:spPr/>
    </dgm:pt>
    <dgm:pt modelId="{EC2FB04B-38AC-42DC-BD63-69135C63DB24}" type="pres">
      <dgm:prSet presAssocID="{65B1701A-1D29-4472-9491-E9039C6366B8}" presName="rootComposite" presStyleCnt="0"/>
      <dgm:spPr/>
    </dgm:pt>
    <dgm:pt modelId="{E3D48AF5-4E49-4460-B182-B84EB50F6DF0}" type="pres">
      <dgm:prSet presAssocID="{65B1701A-1D29-4472-9491-E9039C6366B8}" presName="rootText" presStyleLbl="node1" presStyleIdx="1" presStyleCnt="2"/>
      <dgm:spPr/>
    </dgm:pt>
    <dgm:pt modelId="{B4938CC4-B483-4770-9F6D-A3AE2B758984}" type="pres">
      <dgm:prSet presAssocID="{65B1701A-1D29-4472-9491-E9039C6366B8}" presName="rootConnector" presStyleLbl="node1" presStyleIdx="1" presStyleCnt="2"/>
      <dgm:spPr/>
    </dgm:pt>
    <dgm:pt modelId="{30532CDE-7179-4020-A8DF-EE9224F75050}" type="pres">
      <dgm:prSet presAssocID="{65B1701A-1D29-4472-9491-E9039C6366B8}" presName="childShape" presStyleCnt="0"/>
      <dgm:spPr/>
    </dgm:pt>
  </dgm:ptLst>
  <dgm:cxnLst>
    <dgm:cxn modelId="{CFA55919-78C5-43CB-BF7F-2CBCE6988202}" srcId="{1F73CC51-B109-4F98-9703-979FB5F35FA0}" destId="{65B1701A-1D29-4472-9491-E9039C6366B8}" srcOrd="1" destOrd="0" parTransId="{777C4F07-CC67-4414-8BB6-7277D13115BF}" sibTransId="{305D25E9-0B57-4F40-B984-5214838543BE}"/>
    <dgm:cxn modelId="{A170A221-63FF-4C10-AE37-87DB28DBC43B}" srcId="{1F73CC51-B109-4F98-9703-979FB5F35FA0}" destId="{E344E76E-1CFB-4280-9DD0-1369F1FEC142}" srcOrd="0" destOrd="0" parTransId="{41F4F8C4-DB00-4DC3-BBDB-6AC5C7095A28}" sibTransId="{069EDD3F-7995-4B75-AA17-DDFCC39BF56D}"/>
    <dgm:cxn modelId="{3A061C41-1721-4A7B-9F46-6037CE2E6B05}" type="presOf" srcId="{65B1701A-1D29-4472-9491-E9039C6366B8}" destId="{E3D48AF5-4E49-4460-B182-B84EB50F6DF0}" srcOrd="0" destOrd="0" presId="urn:microsoft.com/office/officeart/2005/8/layout/hierarchy3"/>
    <dgm:cxn modelId="{16A0B849-8D40-46FF-AF41-1097D91D5156}" type="presOf" srcId="{65B1701A-1D29-4472-9491-E9039C6366B8}" destId="{B4938CC4-B483-4770-9F6D-A3AE2B758984}" srcOrd="1" destOrd="0" presId="urn:microsoft.com/office/officeart/2005/8/layout/hierarchy3"/>
    <dgm:cxn modelId="{A9FEF7A7-9828-43C1-9DFE-8DD1F0385D26}" type="presOf" srcId="{1F73CC51-B109-4F98-9703-979FB5F35FA0}" destId="{75F6F43C-A8A2-4028-847C-D88B3A59C213}" srcOrd="0" destOrd="0" presId="urn:microsoft.com/office/officeart/2005/8/layout/hierarchy3"/>
    <dgm:cxn modelId="{E07BBBC1-C906-4083-A314-44FD1A5BF754}" type="presOf" srcId="{E344E76E-1CFB-4280-9DD0-1369F1FEC142}" destId="{BEFA30BF-6F49-400A-8D76-A4E6DB1E5750}" srcOrd="1" destOrd="0" presId="urn:microsoft.com/office/officeart/2005/8/layout/hierarchy3"/>
    <dgm:cxn modelId="{F83953E0-298C-42BE-8C37-1BA4DF7109AB}" type="presOf" srcId="{E344E76E-1CFB-4280-9DD0-1369F1FEC142}" destId="{707EE952-8713-49A6-9CAA-BFD41B294907}" srcOrd="0" destOrd="0" presId="urn:microsoft.com/office/officeart/2005/8/layout/hierarchy3"/>
    <dgm:cxn modelId="{75E0A5D1-419B-476D-AE7C-4059497FB9F3}" type="presParOf" srcId="{75F6F43C-A8A2-4028-847C-D88B3A59C213}" destId="{0E1A62BB-3E77-44AB-AA83-C132635816C3}" srcOrd="0" destOrd="0" presId="urn:microsoft.com/office/officeart/2005/8/layout/hierarchy3"/>
    <dgm:cxn modelId="{FBB68B25-B31F-47A5-A4C1-7D93DDC56ECD}" type="presParOf" srcId="{0E1A62BB-3E77-44AB-AA83-C132635816C3}" destId="{7EC97D33-923E-4072-83EB-A92F57A3F356}" srcOrd="0" destOrd="0" presId="urn:microsoft.com/office/officeart/2005/8/layout/hierarchy3"/>
    <dgm:cxn modelId="{658F5131-89F9-4D25-A06F-81F19D0C508F}" type="presParOf" srcId="{7EC97D33-923E-4072-83EB-A92F57A3F356}" destId="{707EE952-8713-49A6-9CAA-BFD41B294907}" srcOrd="0" destOrd="0" presId="urn:microsoft.com/office/officeart/2005/8/layout/hierarchy3"/>
    <dgm:cxn modelId="{E08FDAF5-9AA7-4077-9076-B947384E1E1A}" type="presParOf" srcId="{7EC97D33-923E-4072-83EB-A92F57A3F356}" destId="{BEFA30BF-6F49-400A-8D76-A4E6DB1E5750}" srcOrd="1" destOrd="0" presId="urn:microsoft.com/office/officeart/2005/8/layout/hierarchy3"/>
    <dgm:cxn modelId="{6357E214-7F81-4464-8FCF-D6E452719BB8}" type="presParOf" srcId="{0E1A62BB-3E77-44AB-AA83-C132635816C3}" destId="{07AA5573-909C-4956-9461-A57D5E71D16F}" srcOrd="1" destOrd="0" presId="urn:microsoft.com/office/officeart/2005/8/layout/hierarchy3"/>
    <dgm:cxn modelId="{0D80F8FD-A704-4A98-A03F-11DC1A90459D}" type="presParOf" srcId="{75F6F43C-A8A2-4028-847C-D88B3A59C213}" destId="{3A05D3D5-056A-4782-9891-E55AC95FEEBF}" srcOrd="1" destOrd="0" presId="urn:microsoft.com/office/officeart/2005/8/layout/hierarchy3"/>
    <dgm:cxn modelId="{C2E2B55D-5A22-4594-A104-B475AA369807}" type="presParOf" srcId="{3A05D3D5-056A-4782-9891-E55AC95FEEBF}" destId="{EC2FB04B-38AC-42DC-BD63-69135C63DB24}" srcOrd="0" destOrd="0" presId="urn:microsoft.com/office/officeart/2005/8/layout/hierarchy3"/>
    <dgm:cxn modelId="{9F386FDD-73EF-47D9-8016-219799768E9F}" type="presParOf" srcId="{EC2FB04B-38AC-42DC-BD63-69135C63DB24}" destId="{E3D48AF5-4E49-4460-B182-B84EB50F6DF0}" srcOrd="0" destOrd="0" presId="urn:microsoft.com/office/officeart/2005/8/layout/hierarchy3"/>
    <dgm:cxn modelId="{E53D691E-4FE7-4EAC-BD5B-4A31968C931A}" type="presParOf" srcId="{EC2FB04B-38AC-42DC-BD63-69135C63DB24}" destId="{B4938CC4-B483-4770-9F6D-A3AE2B758984}" srcOrd="1" destOrd="0" presId="urn:microsoft.com/office/officeart/2005/8/layout/hierarchy3"/>
    <dgm:cxn modelId="{6E9C8D6A-CC5D-48F9-BC90-A2710E5FD705}" type="presParOf" srcId="{3A05D3D5-056A-4782-9891-E55AC95FEEBF}" destId="{30532CDE-7179-4020-A8DF-EE9224F7505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05FF8E-8685-446B-B442-37F6540C4C62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5CE00ED-A9D7-4CD0-9936-FBA7E3C95AEF}">
      <dgm:prSet/>
      <dgm:spPr/>
      <dgm:t>
        <a:bodyPr/>
        <a:lstStyle/>
        <a:p>
          <a:r>
            <a:rPr lang="cs-CZ" dirty="0"/>
            <a:t>V horizontálním směru</a:t>
          </a:r>
          <a:endParaRPr lang="en-US" dirty="0"/>
        </a:p>
      </dgm:t>
    </dgm:pt>
    <dgm:pt modelId="{006924CE-3AEE-4225-BFEE-628ABB023629}" type="parTrans" cxnId="{5984A2A6-E5AD-4D62-93EF-E38582D2EB91}">
      <dgm:prSet/>
      <dgm:spPr/>
      <dgm:t>
        <a:bodyPr/>
        <a:lstStyle/>
        <a:p>
          <a:endParaRPr lang="en-US"/>
        </a:p>
      </dgm:t>
    </dgm:pt>
    <dgm:pt modelId="{D1526F76-00AC-477F-B007-56D8B47685C7}" type="sibTrans" cxnId="{5984A2A6-E5AD-4D62-93EF-E38582D2EB91}">
      <dgm:prSet/>
      <dgm:spPr/>
      <dgm:t>
        <a:bodyPr/>
        <a:lstStyle/>
        <a:p>
          <a:endParaRPr lang="en-US"/>
        </a:p>
      </dgm:t>
    </dgm:pt>
    <dgm:pt modelId="{1F312B06-305E-4D6D-B221-C1FA947BD4EF}">
      <dgm:prSet/>
      <dgm:spPr/>
      <dgm:t>
        <a:bodyPr/>
        <a:lstStyle/>
        <a:p>
          <a:r>
            <a:rPr lang="cs-CZ"/>
            <a:t>Metody sondážní</a:t>
          </a:r>
          <a:endParaRPr lang="en-US"/>
        </a:p>
      </dgm:t>
    </dgm:pt>
    <dgm:pt modelId="{F4BC7A95-3BD1-4045-BA4D-3485A59BDBC0}" type="parTrans" cxnId="{91842D0D-7A56-46A0-BB71-D1A43B886289}">
      <dgm:prSet/>
      <dgm:spPr/>
      <dgm:t>
        <a:bodyPr/>
        <a:lstStyle/>
        <a:p>
          <a:endParaRPr lang="en-US"/>
        </a:p>
      </dgm:t>
    </dgm:pt>
    <dgm:pt modelId="{AD64B479-70DC-4AE9-B6E5-B4BE3D906FC2}" type="sibTrans" cxnId="{91842D0D-7A56-46A0-BB71-D1A43B886289}">
      <dgm:prSet/>
      <dgm:spPr/>
      <dgm:t>
        <a:bodyPr/>
        <a:lstStyle/>
        <a:p>
          <a:endParaRPr lang="en-US"/>
        </a:p>
      </dgm:t>
    </dgm:pt>
    <dgm:pt modelId="{32B0AC42-6844-4D71-9F9C-7D3054909A2C}">
      <dgm:prSet/>
      <dgm:spPr/>
      <dgm:t>
        <a:bodyPr/>
        <a:lstStyle/>
        <a:p>
          <a:r>
            <a:rPr lang="cs-CZ"/>
            <a:t>Metody velkoplošného odkryvu</a:t>
          </a:r>
          <a:endParaRPr lang="en-US"/>
        </a:p>
      </dgm:t>
    </dgm:pt>
    <dgm:pt modelId="{6D037943-7664-4891-84E9-3A15026BC5FE}" type="parTrans" cxnId="{BD7C02C3-1B9E-4861-B30D-A011F5450F5C}">
      <dgm:prSet/>
      <dgm:spPr/>
      <dgm:t>
        <a:bodyPr/>
        <a:lstStyle/>
        <a:p>
          <a:endParaRPr lang="en-US"/>
        </a:p>
      </dgm:t>
    </dgm:pt>
    <dgm:pt modelId="{3D304111-A0E3-4E3F-8D0A-34F9F53FC15A}" type="sibTrans" cxnId="{BD7C02C3-1B9E-4861-B30D-A011F5450F5C}">
      <dgm:prSet/>
      <dgm:spPr/>
      <dgm:t>
        <a:bodyPr/>
        <a:lstStyle/>
        <a:p>
          <a:endParaRPr lang="en-US"/>
        </a:p>
      </dgm:t>
    </dgm:pt>
    <dgm:pt modelId="{A8B01487-B271-45A7-A417-E547BA928C19}">
      <dgm:prSet/>
      <dgm:spPr/>
      <dgm:t>
        <a:bodyPr/>
        <a:lstStyle/>
        <a:p>
          <a:r>
            <a:rPr lang="cs-CZ" dirty="0"/>
            <a:t>Ve vertikálním směru</a:t>
          </a:r>
          <a:endParaRPr lang="en-US" dirty="0"/>
        </a:p>
      </dgm:t>
    </dgm:pt>
    <dgm:pt modelId="{01B23628-71FF-4FBC-B1EF-16B8B367CB45}" type="parTrans" cxnId="{C50E6195-91ED-4F57-96CF-0CC78447089E}">
      <dgm:prSet/>
      <dgm:spPr/>
      <dgm:t>
        <a:bodyPr/>
        <a:lstStyle/>
        <a:p>
          <a:endParaRPr lang="en-US"/>
        </a:p>
      </dgm:t>
    </dgm:pt>
    <dgm:pt modelId="{621A91F9-D4E1-4FB5-B965-44317F1F3B9A}" type="sibTrans" cxnId="{C50E6195-91ED-4F57-96CF-0CC78447089E}">
      <dgm:prSet/>
      <dgm:spPr/>
      <dgm:t>
        <a:bodyPr/>
        <a:lstStyle/>
        <a:p>
          <a:endParaRPr lang="en-US"/>
        </a:p>
      </dgm:t>
    </dgm:pt>
    <dgm:pt modelId="{31D91763-67BA-47EA-A378-0F8E154FAE5B}">
      <dgm:prSet/>
      <dgm:spPr/>
      <dgm:t>
        <a:bodyPr/>
        <a:lstStyle/>
        <a:p>
          <a:r>
            <a:rPr lang="cs-CZ" dirty="0"/>
            <a:t>Po mechanických vrstvách</a:t>
          </a:r>
          <a:endParaRPr lang="en-US" dirty="0"/>
        </a:p>
      </dgm:t>
    </dgm:pt>
    <dgm:pt modelId="{3CE22BF0-6C24-454C-8E0F-455E688BF5C7}" type="parTrans" cxnId="{1243EC68-0E40-44DE-BF7A-E024FEFFC6E1}">
      <dgm:prSet/>
      <dgm:spPr/>
      <dgm:t>
        <a:bodyPr/>
        <a:lstStyle/>
        <a:p>
          <a:endParaRPr lang="en-US"/>
        </a:p>
      </dgm:t>
    </dgm:pt>
    <dgm:pt modelId="{96AAB4B1-A02F-4F4C-A0C3-FF5C488174A9}" type="sibTrans" cxnId="{1243EC68-0E40-44DE-BF7A-E024FEFFC6E1}">
      <dgm:prSet/>
      <dgm:spPr/>
      <dgm:t>
        <a:bodyPr/>
        <a:lstStyle/>
        <a:p>
          <a:endParaRPr lang="en-US"/>
        </a:p>
      </dgm:t>
    </dgm:pt>
    <dgm:pt modelId="{A4F3241C-E079-448C-BA28-D4F98397622F}">
      <dgm:prSet/>
      <dgm:spPr/>
      <dgm:t>
        <a:bodyPr/>
        <a:lstStyle/>
        <a:p>
          <a:r>
            <a:rPr lang="cs-CZ"/>
            <a:t>Stratigrafické metody odkryvu</a:t>
          </a:r>
          <a:endParaRPr lang="en-US"/>
        </a:p>
      </dgm:t>
    </dgm:pt>
    <dgm:pt modelId="{EEB7B2EF-D89C-4522-B581-CB1677DFCC7C}" type="parTrans" cxnId="{E19C94D2-E1B4-4C7E-98AE-A271F649325C}">
      <dgm:prSet/>
      <dgm:spPr/>
      <dgm:t>
        <a:bodyPr/>
        <a:lstStyle/>
        <a:p>
          <a:endParaRPr lang="en-US"/>
        </a:p>
      </dgm:t>
    </dgm:pt>
    <dgm:pt modelId="{5581FAF2-D62B-46B4-9693-7AF05B1B5A36}" type="sibTrans" cxnId="{E19C94D2-E1B4-4C7E-98AE-A271F649325C}">
      <dgm:prSet/>
      <dgm:spPr/>
      <dgm:t>
        <a:bodyPr/>
        <a:lstStyle/>
        <a:p>
          <a:endParaRPr lang="en-US"/>
        </a:p>
      </dgm:t>
    </dgm:pt>
    <dgm:pt modelId="{73DC4E58-0BB7-42A5-9B3A-E9BE576CD6D8}" type="pres">
      <dgm:prSet presAssocID="{A005FF8E-8685-446B-B442-37F6540C4C62}" presName="linear" presStyleCnt="0">
        <dgm:presLayoutVars>
          <dgm:dir/>
          <dgm:animLvl val="lvl"/>
          <dgm:resizeHandles val="exact"/>
        </dgm:presLayoutVars>
      </dgm:prSet>
      <dgm:spPr/>
    </dgm:pt>
    <dgm:pt modelId="{D42CBE10-E36A-4368-B6E3-5C49027D0DB9}" type="pres">
      <dgm:prSet presAssocID="{55CE00ED-A9D7-4CD0-9936-FBA7E3C95AEF}" presName="parentLin" presStyleCnt="0"/>
      <dgm:spPr/>
    </dgm:pt>
    <dgm:pt modelId="{F4648A23-A6D3-4787-83DB-FFDE146CC9D2}" type="pres">
      <dgm:prSet presAssocID="{55CE00ED-A9D7-4CD0-9936-FBA7E3C95AEF}" presName="parentLeftMargin" presStyleLbl="node1" presStyleIdx="0" presStyleCnt="2"/>
      <dgm:spPr/>
    </dgm:pt>
    <dgm:pt modelId="{7A9A1994-73A6-4B79-864E-AEA7D8791D45}" type="pres">
      <dgm:prSet presAssocID="{55CE00ED-A9D7-4CD0-9936-FBA7E3C95AE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CEE5333-F7E1-4D94-9F12-098DD8FE3683}" type="pres">
      <dgm:prSet presAssocID="{55CE00ED-A9D7-4CD0-9936-FBA7E3C95AEF}" presName="negativeSpace" presStyleCnt="0"/>
      <dgm:spPr/>
    </dgm:pt>
    <dgm:pt modelId="{54D10B9F-A38B-4AD3-B301-5A1D03D93ACB}" type="pres">
      <dgm:prSet presAssocID="{55CE00ED-A9D7-4CD0-9936-FBA7E3C95AEF}" presName="childText" presStyleLbl="conFgAcc1" presStyleIdx="0" presStyleCnt="2">
        <dgm:presLayoutVars>
          <dgm:bulletEnabled val="1"/>
        </dgm:presLayoutVars>
      </dgm:prSet>
      <dgm:spPr/>
    </dgm:pt>
    <dgm:pt modelId="{CE04A156-69D3-4504-BBE2-F2E6A36C0CA5}" type="pres">
      <dgm:prSet presAssocID="{D1526F76-00AC-477F-B007-56D8B47685C7}" presName="spaceBetweenRectangles" presStyleCnt="0"/>
      <dgm:spPr/>
    </dgm:pt>
    <dgm:pt modelId="{F3A275FE-5466-4314-8E39-64034315EA8C}" type="pres">
      <dgm:prSet presAssocID="{A8B01487-B271-45A7-A417-E547BA928C19}" presName="parentLin" presStyleCnt="0"/>
      <dgm:spPr/>
    </dgm:pt>
    <dgm:pt modelId="{7977ED06-3434-488B-8D7D-2537951BC9B6}" type="pres">
      <dgm:prSet presAssocID="{A8B01487-B271-45A7-A417-E547BA928C19}" presName="parentLeftMargin" presStyleLbl="node1" presStyleIdx="0" presStyleCnt="2"/>
      <dgm:spPr/>
    </dgm:pt>
    <dgm:pt modelId="{68D4A3E1-8B0F-44C4-ABBC-0A531F89C355}" type="pres">
      <dgm:prSet presAssocID="{A8B01487-B271-45A7-A417-E547BA928C1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DB89027-874A-4C72-80EB-4F9A903E1EDF}" type="pres">
      <dgm:prSet presAssocID="{A8B01487-B271-45A7-A417-E547BA928C19}" presName="negativeSpace" presStyleCnt="0"/>
      <dgm:spPr/>
    </dgm:pt>
    <dgm:pt modelId="{DF83ED32-14D8-4DA5-B6C5-F5FF69A3386A}" type="pres">
      <dgm:prSet presAssocID="{A8B01487-B271-45A7-A417-E547BA928C1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1842D0D-7A56-46A0-BB71-D1A43B886289}" srcId="{55CE00ED-A9D7-4CD0-9936-FBA7E3C95AEF}" destId="{1F312B06-305E-4D6D-B221-C1FA947BD4EF}" srcOrd="0" destOrd="0" parTransId="{F4BC7A95-3BD1-4045-BA4D-3485A59BDBC0}" sibTransId="{AD64B479-70DC-4AE9-B6E5-B4BE3D906FC2}"/>
    <dgm:cxn modelId="{4FF9DD3F-1D88-4C87-84AF-608400526389}" type="presOf" srcId="{A8B01487-B271-45A7-A417-E547BA928C19}" destId="{68D4A3E1-8B0F-44C4-ABBC-0A531F89C355}" srcOrd="1" destOrd="0" presId="urn:microsoft.com/office/officeart/2005/8/layout/list1"/>
    <dgm:cxn modelId="{1243EC68-0E40-44DE-BF7A-E024FEFFC6E1}" srcId="{A8B01487-B271-45A7-A417-E547BA928C19}" destId="{31D91763-67BA-47EA-A378-0F8E154FAE5B}" srcOrd="0" destOrd="0" parTransId="{3CE22BF0-6C24-454C-8E0F-455E688BF5C7}" sibTransId="{96AAB4B1-A02F-4F4C-A0C3-FF5C488174A9}"/>
    <dgm:cxn modelId="{7CD0146C-EBD6-4DCA-9624-80FA0C92B8A7}" type="presOf" srcId="{31D91763-67BA-47EA-A378-0F8E154FAE5B}" destId="{DF83ED32-14D8-4DA5-B6C5-F5FF69A3386A}" srcOrd="0" destOrd="0" presId="urn:microsoft.com/office/officeart/2005/8/layout/list1"/>
    <dgm:cxn modelId="{4917A66E-F5DE-4E4C-BCA4-C7D6A40C4336}" type="presOf" srcId="{A4F3241C-E079-448C-BA28-D4F98397622F}" destId="{DF83ED32-14D8-4DA5-B6C5-F5FF69A3386A}" srcOrd="0" destOrd="1" presId="urn:microsoft.com/office/officeart/2005/8/layout/list1"/>
    <dgm:cxn modelId="{C50E6195-91ED-4F57-96CF-0CC78447089E}" srcId="{A005FF8E-8685-446B-B442-37F6540C4C62}" destId="{A8B01487-B271-45A7-A417-E547BA928C19}" srcOrd="1" destOrd="0" parTransId="{01B23628-71FF-4FBC-B1EF-16B8B367CB45}" sibTransId="{621A91F9-D4E1-4FB5-B965-44317F1F3B9A}"/>
    <dgm:cxn modelId="{5984A2A6-E5AD-4D62-93EF-E38582D2EB91}" srcId="{A005FF8E-8685-446B-B442-37F6540C4C62}" destId="{55CE00ED-A9D7-4CD0-9936-FBA7E3C95AEF}" srcOrd="0" destOrd="0" parTransId="{006924CE-3AEE-4225-BFEE-628ABB023629}" sibTransId="{D1526F76-00AC-477F-B007-56D8B47685C7}"/>
    <dgm:cxn modelId="{866855B8-7C4D-4D70-B2B8-99FEA3308EF3}" type="presOf" srcId="{55CE00ED-A9D7-4CD0-9936-FBA7E3C95AEF}" destId="{F4648A23-A6D3-4787-83DB-FFDE146CC9D2}" srcOrd="0" destOrd="0" presId="urn:microsoft.com/office/officeart/2005/8/layout/list1"/>
    <dgm:cxn modelId="{BD7C02C3-1B9E-4861-B30D-A011F5450F5C}" srcId="{55CE00ED-A9D7-4CD0-9936-FBA7E3C95AEF}" destId="{32B0AC42-6844-4D71-9F9C-7D3054909A2C}" srcOrd="1" destOrd="0" parTransId="{6D037943-7664-4891-84E9-3A15026BC5FE}" sibTransId="{3D304111-A0E3-4E3F-8D0A-34F9F53FC15A}"/>
    <dgm:cxn modelId="{E19C94D2-E1B4-4C7E-98AE-A271F649325C}" srcId="{A8B01487-B271-45A7-A417-E547BA928C19}" destId="{A4F3241C-E079-448C-BA28-D4F98397622F}" srcOrd="1" destOrd="0" parTransId="{EEB7B2EF-D89C-4522-B581-CB1677DFCC7C}" sibTransId="{5581FAF2-D62B-46B4-9693-7AF05B1B5A36}"/>
    <dgm:cxn modelId="{EFAD5DD4-F6DA-427C-B1C6-AF543A39F3B8}" type="presOf" srcId="{1F312B06-305E-4D6D-B221-C1FA947BD4EF}" destId="{54D10B9F-A38B-4AD3-B301-5A1D03D93ACB}" srcOrd="0" destOrd="0" presId="urn:microsoft.com/office/officeart/2005/8/layout/list1"/>
    <dgm:cxn modelId="{0B46D8D6-3FD7-42E6-8C4F-205C5F84EC5C}" type="presOf" srcId="{A005FF8E-8685-446B-B442-37F6540C4C62}" destId="{73DC4E58-0BB7-42A5-9B3A-E9BE576CD6D8}" srcOrd="0" destOrd="0" presId="urn:microsoft.com/office/officeart/2005/8/layout/list1"/>
    <dgm:cxn modelId="{B44233DF-431A-4FB6-A27C-57DDAC705832}" type="presOf" srcId="{A8B01487-B271-45A7-A417-E547BA928C19}" destId="{7977ED06-3434-488B-8D7D-2537951BC9B6}" srcOrd="0" destOrd="0" presId="urn:microsoft.com/office/officeart/2005/8/layout/list1"/>
    <dgm:cxn modelId="{80129FDF-26E7-4BF0-B14B-1522F79931E4}" type="presOf" srcId="{32B0AC42-6844-4D71-9F9C-7D3054909A2C}" destId="{54D10B9F-A38B-4AD3-B301-5A1D03D93ACB}" srcOrd="0" destOrd="1" presId="urn:microsoft.com/office/officeart/2005/8/layout/list1"/>
    <dgm:cxn modelId="{F4D940FE-302D-4A02-999B-94423C5B3851}" type="presOf" srcId="{55CE00ED-A9D7-4CD0-9936-FBA7E3C95AEF}" destId="{7A9A1994-73A6-4B79-864E-AEA7D8791D45}" srcOrd="1" destOrd="0" presId="urn:microsoft.com/office/officeart/2005/8/layout/list1"/>
    <dgm:cxn modelId="{5B4ABCCB-3578-4312-B6A6-8088F64F6D32}" type="presParOf" srcId="{73DC4E58-0BB7-42A5-9B3A-E9BE576CD6D8}" destId="{D42CBE10-E36A-4368-B6E3-5C49027D0DB9}" srcOrd="0" destOrd="0" presId="urn:microsoft.com/office/officeart/2005/8/layout/list1"/>
    <dgm:cxn modelId="{4774C166-2449-4CCB-8F7D-18A62B7F68E2}" type="presParOf" srcId="{D42CBE10-E36A-4368-B6E3-5C49027D0DB9}" destId="{F4648A23-A6D3-4787-83DB-FFDE146CC9D2}" srcOrd="0" destOrd="0" presId="urn:microsoft.com/office/officeart/2005/8/layout/list1"/>
    <dgm:cxn modelId="{A9400F84-B78C-414A-AC73-D560BBDD4867}" type="presParOf" srcId="{D42CBE10-E36A-4368-B6E3-5C49027D0DB9}" destId="{7A9A1994-73A6-4B79-864E-AEA7D8791D45}" srcOrd="1" destOrd="0" presId="urn:microsoft.com/office/officeart/2005/8/layout/list1"/>
    <dgm:cxn modelId="{43EB5699-B4FA-459D-8E79-41495D642E87}" type="presParOf" srcId="{73DC4E58-0BB7-42A5-9B3A-E9BE576CD6D8}" destId="{ECEE5333-F7E1-4D94-9F12-098DD8FE3683}" srcOrd="1" destOrd="0" presId="urn:microsoft.com/office/officeart/2005/8/layout/list1"/>
    <dgm:cxn modelId="{E43B3B75-3991-4501-A937-1F87B8E6CA6F}" type="presParOf" srcId="{73DC4E58-0BB7-42A5-9B3A-E9BE576CD6D8}" destId="{54D10B9F-A38B-4AD3-B301-5A1D03D93ACB}" srcOrd="2" destOrd="0" presId="urn:microsoft.com/office/officeart/2005/8/layout/list1"/>
    <dgm:cxn modelId="{00BF82DB-D21F-4E78-8357-7991F800858E}" type="presParOf" srcId="{73DC4E58-0BB7-42A5-9B3A-E9BE576CD6D8}" destId="{CE04A156-69D3-4504-BBE2-F2E6A36C0CA5}" srcOrd="3" destOrd="0" presId="urn:microsoft.com/office/officeart/2005/8/layout/list1"/>
    <dgm:cxn modelId="{5C50C7FD-2E47-4103-BC83-047F97C383CC}" type="presParOf" srcId="{73DC4E58-0BB7-42A5-9B3A-E9BE576CD6D8}" destId="{F3A275FE-5466-4314-8E39-64034315EA8C}" srcOrd="4" destOrd="0" presId="urn:microsoft.com/office/officeart/2005/8/layout/list1"/>
    <dgm:cxn modelId="{53508045-6BF5-40B7-8C49-2AA1042D33DB}" type="presParOf" srcId="{F3A275FE-5466-4314-8E39-64034315EA8C}" destId="{7977ED06-3434-488B-8D7D-2537951BC9B6}" srcOrd="0" destOrd="0" presId="urn:microsoft.com/office/officeart/2005/8/layout/list1"/>
    <dgm:cxn modelId="{1D877096-466B-41EE-9C0E-EF813D4C2900}" type="presParOf" srcId="{F3A275FE-5466-4314-8E39-64034315EA8C}" destId="{68D4A3E1-8B0F-44C4-ABBC-0A531F89C355}" srcOrd="1" destOrd="0" presId="urn:microsoft.com/office/officeart/2005/8/layout/list1"/>
    <dgm:cxn modelId="{1650E225-B6AA-401C-89D3-6A8773ACC955}" type="presParOf" srcId="{73DC4E58-0BB7-42A5-9B3A-E9BE576CD6D8}" destId="{9DB89027-874A-4C72-80EB-4F9A903E1EDF}" srcOrd="5" destOrd="0" presId="urn:microsoft.com/office/officeart/2005/8/layout/list1"/>
    <dgm:cxn modelId="{A448A4FB-7B37-46BA-BC9F-9E7AD7B77E96}" type="presParOf" srcId="{73DC4E58-0BB7-42A5-9B3A-E9BE576CD6D8}" destId="{DF83ED32-14D8-4DA5-B6C5-F5FF69A3386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EE952-8713-49A6-9CAA-BFD41B294907}">
      <dsp:nvSpPr>
        <dsp:cNvPr id="0" name=""/>
        <dsp:cNvSpPr/>
      </dsp:nvSpPr>
      <dsp:spPr>
        <a:xfrm>
          <a:off x="607" y="2214392"/>
          <a:ext cx="2210469" cy="11052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Destruktivní</a:t>
          </a:r>
          <a:endParaRPr lang="en-US" sz="2500" kern="1200"/>
        </a:p>
      </dsp:txBody>
      <dsp:txXfrm>
        <a:off x="32978" y="2246763"/>
        <a:ext cx="2145727" cy="1040492"/>
      </dsp:txXfrm>
    </dsp:sp>
    <dsp:sp modelId="{E3D48AF5-4E49-4460-B182-B84EB50F6DF0}">
      <dsp:nvSpPr>
        <dsp:cNvPr id="0" name=""/>
        <dsp:cNvSpPr/>
      </dsp:nvSpPr>
      <dsp:spPr>
        <a:xfrm>
          <a:off x="2763694" y="2214392"/>
          <a:ext cx="2210469" cy="11052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Nedestruktivní</a:t>
          </a:r>
          <a:endParaRPr lang="en-US" sz="2500" kern="1200" dirty="0"/>
        </a:p>
      </dsp:txBody>
      <dsp:txXfrm>
        <a:off x="2796065" y="2246763"/>
        <a:ext cx="2145727" cy="10404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10B9F-A38B-4AD3-B301-5A1D03D93ACB}">
      <dsp:nvSpPr>
        <dsp:cNvPr id="0" name=""/>
        <dsp:cNvSpPr/>
      </dsp:nvSpPr>
      <dsp:spPr>
        <a:xfrm>
          <a:off x="0" y="468369"/>
          <a:ext cx="10515600" cy="1631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583184" rIns="816127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800" kern="1200"/>
            <a:t>Metody sondážní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800" kern="1200"/>
            <a:t>Metody velkoplošného odkryvu</a:t>
          </a:r>
          <a:endParaRPr lang="en-US" sz="2800" kern="1200"/>
        </a:p>
      </dsp:txBody>
      <dsp:txXfrm>
        <a:off x="0" y="468369"/>
        <a:ext cx="10515600" cy="1631700"/>
      </dsp:txXfrm>
    </dsp:sp>
    <dsp:sp modelId="{7A9A1994-73A6-4B79-864E-AEA7D8791D45}">
      <dsp:nvSpPr>
        <dsp:cNvPr id="0" name=""/>
        <dsp:cNvSpPr/>
      </dsp:nvSpPr>
      <dsp:spPr>
        <a:xfrm>
          <a:off x="525780" y="55089"/>
          <a:ext cx="7360920" cy="8265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V horizontálním směru</a:t>
          </a:r>
          <a:endParaRPr lang="en-US" sz="2800" kern="1200" dirty="0"/>
        </a:p>
      </dsp:txBody>
      <dsp:txXfrm>
        <a:off x="566129" y="95438"/>
        <a:ext cx="7280222" cy="745862"/>
      </dsp:txXfrm>
    </dsp:sp>
    <dsp:sp modelId="{DF83ED32-14D8-4DA5-B6C5-F5FF69A3386A}">
      <dsp:nvSpPr>
        <dsp:cNvPr id="0" name=""/>
        <dsp:cNvSpPr/>
      </dsp:nvSpPr>
      <dsp:spPr>
        <a:xfrm>
          <a:off x="0" y="2664549"/>
          <a:ext cx="10515600" cy="1631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583184" rIns="816127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800" kern="1200" dirty="0"/>
            <a:t>Po mechanických vrstvách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800" kern="1200"/>
            <a:t>Stratigrafické metody odkryvu</a:t>
          </a:r>
          <a:endParaRPr lang="en-US" sz="2800" kern="1200"/>
        </a:p>
      </dsp:txBody>
      <dsp:txXfrm>
        <a:off x="0" y="2664549"/>
        <a:ext cx="10515600" cy="1631700"/>
      </dsp:txXfrm>
    </dsp:sp>
    <dsp:sp modelId="{68D4A3E1-8B0F-44C4-ABBC-0A531F89C355}">
      <dsp:nvSpPr>
        <dsp:cNvPr id="0" name=""/>
        <dsp:cNvSpPr/>
      </dsp:nvSpPr>
      <dsp:spPr>
        <a:xfrm>
          <a:off x="525780" y="2251269"/>
          <a:ext cx="7360920" cy="82656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Ve vertikálním směru</a:t>
          </a:r>
          <a:endParaRPr lang="en-US" sz="2800" kern="1200" dirty="0"/>
        </a:p>
      </dsp:txBody>
      <dsp:txXfrm>
        <a:off x="566129" y="2291618"/>
        <a:ext cx="7280222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2B59F4-7962-CC19-AEBD-212A41A49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CDC9B56-74BA-B575-3F74-8261D6F22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5DCAAA4-3BF7-C46F-06EA-59DB2FC09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69A9-3DEE-499E-8949-15C8B9081815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C5A8D2-0C78-64AC-8AFE-DEC94F5B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E21977-1F19-9177-D1CF-D8FAF21A2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B42F-4CF4-4D93-BD85-804B4A76AB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7408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0E2024-290A-E133-141D-CADAE11AF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E029054-9665-4E37-4F31-00081AAB5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59BE7C-093C-4654-FDF5-2949F616A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69A9-3DEE-499E-8949-15C8B9081815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5798C3-290D-18F1-C0B0-D3C2DEA0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5F1776-3F30-B694-5C0B-AB94FE09B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B42F-4CF4-4D93-BD85-804B4A76AB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426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15E736E-FFDF-2FF4-1A1F-AD17C2F838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30B2C0C-5804-B8DD-56A7-EC06388C6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613E60-41EF-CEEE-34A1-CFE62A0D9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69A9-3DEE-499E-8949-15C8B9081815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EA8C65-7D7A-F433-1680-CBAE864E9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F0BBF2-942F-0F76-87F5-1A2832B02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B42F-4CF4-4D93-BD85-804B4A76AB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842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5808DA-F9BC-DECB-D26A-8DC0D34FD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EF5E17-16E4-CE0B-CE80-B32A3EC71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A365E2-0CC9-5B67-E512-D447D13A7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69A9-3DEE-499E-8949-15C8B9081815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66B414-62CC-A827-5CD1-8BF027A0A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EB5386A-3887-A069-0915-E4A79D86A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B42F-4CF4-4D93-BD85-804B4A76AB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6095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504E90-575F-3415-9638-417A1940D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FC91A59-C5FC-4342-ABB4-213366230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5DFDB1-3F4A-7882-2FCB-B992B80E1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69A9-3DEE-499E-8949-15C8B9081815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F34687-C8A3-4BEB-1035-3FFF8D8FE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DC2124-FE8A-7292-5945-9D8361E39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B42F-4CF4-4D93-BD85-804B4A76AB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3165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72759C-CE94-2BBC-1A39-9145C6260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683EA1-E9CD-0CB4-48C7-1F264E4E2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32355B4-1316-E9C6-663F-883327339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FD914E6-378C-15FA-6E54-40C244778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69A9-3DEE-499E-8949-15C8B9081815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355D4C3-77FC-483A-CEA6-A9FC6F9A6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BBF0D02-56CF-47B1-0900-05B708CDC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B42F-4CF4-4D93-BD85-804B4A76AB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623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E8DAAC-F0AA-A59C-4585-B96369FCB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CFE9DEA-D4E7-978B-6EE1-13D406AC7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4A1C879-0CEE-3394-DD70-574235552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A0DEC47-37F5-4FEC-C14A-4334C9F04B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D39CF97-7D72-A63F-FBB3-E980A4CCB4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DC9485E-4267-CECD-0330-B7472FE3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69A9-3DEE-499E-8949-15C8B9081815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3E50C61-D0F0-D671-8A72-F77B4AD48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3606240-A2C9-4850-99C7-B6C7B7A94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B42F-4CF4-4D93-BD85-804B4A76AB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061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F53BC3-B640-18CA-B350-C3B468ED9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4A800B7-961A-0706-70D7-9ACB7685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69A9-3DEE-499E-8949-15C8B9081815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2A60E06-27E8-B4AE-6B17-C545F9A6B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10A2708-5DCB-439A-1937-AB0CF1DE4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B42F-4CF4-4D93-BD85-804B4A76AB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8621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9B03A8F-8D51-3655-A308-716DCFFAD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69A9-3DEE-499E-8949-15C8B9081815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BF4B8FD-2B9B-13BA-2D41-1C8B84BBF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9EE05B9-4AD0-7BA3-FE13-6BED68A4C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B42F-4CF4-4D93-BD85-804B4A76AB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4773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8A3B83-85DB-0320-261C-CFFFEE36D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4589BB-3B1C-B219-6502-D6AEDC07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92790F3-4DDF-E386-AF55-0933D00C8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9DCA302-7FF9-FF36-8EC9-C76EF34F2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69A9-3DEE-499E-8949-15C8B9081815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D932BE0-381E-5161-A409-E24B89C45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428762B-F623-96D4-F216-2B5BAFDF0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B42F-4CF4-4D93-BD85-804B4A76AB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6489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43078E-12DF-3DA0-8C1A-97E96101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A7BC404-BDC8-4A1A-33C6-A42E5AFCF4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AEF75E9-3EE1-DC70-D8E3-1D0401E6B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EE66362-015D-6D9A-40F3-E4676C7F7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69A9-3DEE-499E-8949-15C8B9081815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E559935-D3E7-CE58-FFE8-1B40E6EC5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803BDB9-4DBD-215F-FF0F-64A0E873E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B42F-4CF4-4D93-BD85-804B4A76AB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747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A08D20F-7F36-59BA-F408-904C74A88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D3744DA-B8CF-07B3-A08F-4AB342CFA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CBAAD7-818F-69B7-23CE-702759EFBB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B269A9-3DEE-499E-8949-15C8B9081815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0B106A-E54E-A87C-54C7-9C97C6B07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9BBBAE-C22B-D924-EF83-94B18D430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66B42F-4CF4-4D93-BD85-804B4A76AB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755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vcr.cz/en/news-archive/Zacala-dostavba-Prazskeho-okruhu-na-miste-jsou-archeologove/" TargetMode="External"/><Relationship Id="rId2" Type="http://schemas.openxmlformats.org/officeDocument/2006/relationships/hyperlink" Target="https://www.muzeumusti.cz/oddeleni/archeologi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uzeumhk.cz/muzeum/archeologicke-sluzby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2059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Obsah obrázku venku, území, strom, obloha&#10;&#10;Obsah vygenerovaný umělou inteligencí může být nesprávný.">
            <a:extLst>
              <a:ext uri="{FF2B5EF4-FFF2-40B4-BE49-F238E27FC236}">
                <a16:creationId xmlns:a16="http://schemas.microsoft.com/office/drawing/2014/main" id="{EF218ED0-61AC-C6FA-61B3-D75FB12F7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3" r="13715" b="-2"/>
          <a:stretch/>
        </p:blipFill>
        <p:spPr bwMode="auto">
          <a:xfrm>
            <a:off x="6536411" y="254456"/>
            <a:ext cx="4203526" cy="4203526"/>
          </a:xfrm>
          <a:custGeom>
            <a:avLst/>
            <a:gdLst/>
            <a:ahLst/>
            <a:cxnLst/>
            <a:rect l="l" t="t" r="r" b="b"/>
            <a:pathLst>
              <a:path w="2813056" h="2813056">
                <a:moveTo>
                  <a:pt x="1406528" y="0"/>
                </a:moveTo>
                <a:cubicBezTo>
                  <a:pt x="2183332" y="0"/>
                  <a:pt x="2813056" y="629724"/>
                  <a:pt x="2813056" y="1406528"/>
                </a:cubicBezTo>
                <a:cubicBezTo>
                  <a:pt x="2813056" y="2183332"/>
                  <a:pt x="2183332" y="2813056"/>
                  <a:pt x="1406528" y="2813056"/>
                </a:cubicBezTo>
                <a:cubicBezTo>
                  <a:pt x="629724" y="2813056"/>
                  <a:pt x="0" y="2183332"/>
                  <a:pt x="0" y="1406528"/>
                </a:cubicBezTo>
                <a:cubicBezTo>
                  <a:pt x="0" y="629724"/>
                  <a:pt x="629724" y="0"/>
                  <a:pt x="1406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Oval 2061">
            <a:extLst>
              <a:ext uri="{FF2B5EF4-FFF2-40B4-BE49-F238E27FC236}">
                <a16:creationId xmlns:a16="http://schemas.microsoft.com/office/drawing/2014/main" id="{D9DFE8A5-DCEC-4A43-B613-D62AC8C57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7014" y="1128803"/>
            <a:ext cx="5290997" cy="5290997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4" name="Oval 2063">
            <a:extLst>
              <a:ext uri="{FF2B5EF4-FFF2-40B4-BE49-F238E27FC236}">
                <a16:creationId xmlns:a16="http://schemas.microsoft.com/office/drawing/2014/main" id="{2B369A2E-99B1-4A2B-9343-957A6C165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0778" y="1131641"/>
            <a:ext cx="5290997" cy="5290997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6" name="Oval 2065">
            <a:extLst>
              <a:ext uri="{FF2B5EF4-FFF2-40B4-BE49-F238E27FC236}">
                <a16:creationId xmlns:a16="http://schemas.microsoft.com/office/drawing/2014/main" id="{26B7664A-BE61-4A65-B937-A31E08B8B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2254" y="1065353"/>
            <a:ext cx="5290997" cy="529099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CF23B40-4582-A32A-4C9F-D44DABBFB0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8233" y="2101755"/>
            <a:ext cx="4298178" cy="2669223"/>
          </a:xfrm>
        </p:spPr>
        <p:txBody>
          <a:bodyPr>
            <a:normAutofit/>
          </a:bodyPr>
          <a:lstStyle/>
          <a:p>
            <a:r>
              <a:rPr lang="cs-CZ" sz="5400">
                <a:solidFill>
                  <a:schemeClr val="bg1"/>
                </a:solidFill>
              </a:rPr>
              <a:t>Terénní průzkum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33CCC47-48B0-1F42-1A5A-71BE556F9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5517" y="4863054"/>
            <a:ext cx="3624471" cy="811604"/>
          </a:xfrm>
        </p:spPr>
        <p:txBody>
          <a:bodyPr>
            <a:normAutofit/>
          </a:bodyPr>
          <a:lstStyle/>
          <a:p>
            <a:r>
              <a:rPr lang="cs-CZ" sz="2000">
                <a:solidFill>
                  <a:schemeClr val="bg1"/>
                </a:solidFill>
              </a:rPr>
              <a:t>Sebastian Kracík</a:t>
            </a:r>
          </a:p>
        </p:txBody>
      </p:sp>
      <p:sp>
        <p:nvSpPr>
          <p:cNvPr id="2068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05044" y="54194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070" name="Graphic 212">
            <a:extLst>
              <a:ext uri="{FF2B5EF4-FFF2-40B4-BE49-F238E27FC236}">
                <a16:creationId xmlns:a16="http://schemas.microsoft.com/office/drawing/2014/main" id="{B3D7D008-0B6D-4161-BEDA-6AF6A03BC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05044" y="54194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72" name="Group 2071">
            <a:extLst>
              <a:ext uri="{FF2B5EF4-FFF2-40B4-BE49-F238E27FC236}">
                <a16:creationId xmlns:a16="http://schemas.microsoft.com/office/drawing/2014/main" id="{E0339FE9-6931-4B68-8E22-6539BB608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65353"/>
            <a:ext cx="1861854" cy="717514"/>
            <a:chOff x="0" y="1065353"/>
            <a:chExt cx="1861854" cy="717514"/>
          </a:xfrm>
          <a:solidFill>
            <a:srgbClr val="FFFFFF"/>
          </a:solidFill>
        </p:grpSpPr>
        <p:sp>
          <p:nvSpPr>
            <p:cNvPr id="2073" name="Freeform: Shape 2072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06535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74" name="Freeform: Shape 2073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50508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076" name="Group 2075">
            <a:extLst>
              <a:ext uri="{FF2B5EF4-FFF2-40B4-BE49-F238E27FC236}">
                <a16:creationId xmlns:a16="http://schemas.microsoft.com/office/drawing/2014/main" id="{D0218489-E03B-4E4F-9ADA-EC579122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65353"/>
            <a:ext cx="1861854" cy="717514"/>
            <a:chOff x="0" y="1065353"/>
            <a:chExt cx="1861854" cy="717514"/>
          </a:xfrm>
          <a:solidFill>
            <a:schemeClr val="bg1"/>
          </a:solidFill>
        </p:grpSpPr>
        <p:sp>
          <p:nvSpPr>
            <p:cNvPr id="2077" name="Freeform: Shape 2076">
              <a:extLst>
                <a:ext uri="{FF2B5EF4-FFF2-40B4-BE49-F238E27FC236}">
                  <a16:creationId xmlns:a16="http://schemas.microsoft.com/office/drawing/2014/main" id="{D36F491E-9A40-46C5-BD55-356F15025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06535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78" name="Freeform: Shape 2077">
              <a:extLst>
                <a:ext uri="{FF2B5EF4-FFF2-40B4-BE49-F238E27FC236}">
                  <a16:creationId xmlns:a16="http://schemas.microsoft.com/office/drawing/2014/main" id="{0EC201AA-621E-4837-A31C-D061443F7C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50508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080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88320" y="4140693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081" name="Freeform: Shape 2080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2" name="Freeform: Shape 2081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3" name="Freeform: Shape 2082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4" name="Freeform: Shape 2083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5" name="Freeform: Shape 2084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87" name="Oval 2086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5735" y="4917084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89" name="Oval 2088">
            <a:extLst>
              <a:ext uri="{FF2B5EF4-FFF2-40B4-BE49-F238E27FC236}">
                <a16:creationId xmlns:a16="http://schemas.microsoft.com/office/drawing/2014/main" id="{6AA707BA-98B0-47C5-B34A-63D60A010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5735" y="4917084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2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C61875-756C-05B2-E10C-BBE14B2BB0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826" b="5174"/>
          <a:stretch/>
        </p:blipFill>
        <p:spPr>
          <a:xfrm>
            <a:off x="2511713" y="3691119"/>
            <a:ext cx="3634674" cy="204450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34CC3FF-7AA4-46F4-8B24-2F9383D86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75E42E8-8B96-4FF0-9DCC-7E2084C0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8FEA8A4-ED0E-429C-884B-1599153B8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685805"/>
            <a:ext cx="3624947" cy="319321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1644EB8-E26E-5FFC-F2BA-0E4BE2713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4" y="859808"/>
            <a:ext cx="3543197" cy="2878986"/>
          </a:xfrm>
        </p:spPr>
        <p:txBody>
          <a:bodyPr>
            <a:normAutofit/>
          </a:bodyPr>
          <a:lstStyle/>
          <a:p>
            <a:pPr algn="ctr"/>
            <a:r>
              <a:rPr lang="cs-CZ">
                <a:solidFill>
                  <a:schemeClr val="bg1"/>
                </a:solidFill>
              </a:rPr>
              <a:t>Metody Výzkumu</a:t>
            </a:r>
          </a:p>
        </p:txBody>
      </p:sp>
      <p:grpSp>
        <p:nvGrpSpPr>
          <p:cNvPr id="23" name="Graphic 4">
            <a:extLst>
              <a:ext uri="{FF2B5EF4-FFF2-40B4-BE49-F238E27FC236}">
                <a16:creationId xmlns:a16="http://schemas.microsoft.com/office/drawing/2014/main" id="{5F2AA49C-5AC0-41C7-BFAF-74B8D8293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8A750A0-64B5-41B2-B525-A914EB40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8216C77-85C1-4BDC-87A8-7E7593320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71AED48-754E-41AC-9ECC-DB2597644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8005417-D297-404F-82A5-8C4393E85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7F942D6-2D0C-4894-81F0-6F81714BA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FAD802E-9670-4B80-876B-3FF64D29A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38AF437-0BFB-40E4-ADA0-5749919AA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BC9C3D-CBBE-4D29-9DAC-98B3CAF39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7016629-22ED-494E-9205-594895DA9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FF3CC1E-0ED4-4599-9B4E-F057769B96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65A4B3A-F9A7-4FA6-A7F3-EA08E0BA1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83B6A14-A56D-4B95-8395-89CF53A09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9F0868B-B193-43B6-BB1E-1FF72993E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" name="Graphic 4">
            <a:extLst>
              <a:ext uri="{FF2B5EF4-FFF2-40B4-BE49-F238E27FC236}">
                <a16:creationId xmlns:a16="http://schemas.microsoft.com/office/drawing/2014/main" id="{BB32367D-C4F2-49D5-A586-298C7CA8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1FF7EE7-ACA2-4BFF-BA75-7FAE93FBB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647462E-B5E8-4F02-A1E4-BD0380A22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12CE109-6153-414A-B2D6-C4F9C6FA2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AF530F5-D68D-4BC8-8984-F1A8B5DEB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EB69747-F9DD-4B80-B488-D5565D0BC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3AFB787-B8A4-4269-9DA9-FF4A66030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E682D93-25A6-4D91-9A81-3F247BBEE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D5F48B5-53B4-4DA8-B929-6AFF50658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CA195A3-2A74-4D13-A1B8-24765E26B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98F1918-C39D-4713-AB21-685A94435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3592273-DEE6-42E1-B824-11D544332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2D6F82B-B619-4D8B-85AE-0E57103BA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246C574-90D4-412B-9444-203F7C83C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A785A62-86A3-AC33-ED2B-A0260EB739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8152279"/>
              </p:ext>
            </p:extLst>
          </p:nvPr>
        </p:nvGraphicFramePr>
        <p:xfrm>
          <a:off x="6477270" y="685805"/>
          <a:ext cx="4974771" cy="5534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024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Rectangle 3083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D15AAD-2432-95C2-2FE6-D360DFB0E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1067209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Archeologický výzkum</a:t>
            </a:r>
          </a:p>
        </p:txBody>
      </p:sp>
      <p:pic>
        <p:nvPicPr>
          <p:cNvPr id="3074" name="Picture 2" descr="Začala dostavba Pražského okruhu, na místě jsou archeologové - Akademie věd  České republiky">
            <a:extLst>
              <a:ext uri="{FF2B5EF4-FFF2-40B4-BE49-F238E27FC236}">
                <a16:creationId xmlns:a16="http://schemas.microsoft.com/office/drawing/2014/main" id="{1139CCE5-DE76-664D-ED35-D84575BD6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7" r="27633" b="-1"/>
          <a:stretch/>
        </p:blipFill>
        <p:spPr bwMode="auto"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6" name="Group 3085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3087" name="Freeform: Shape 308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88" name="Freeform: Shape 308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1D9477-2AD5-52AE-26CD-BB1748ED4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Badatelský </a:t>
            </a:r>
          </a:p>
          <a:p>
            <a:r>
              <a:rPr lang="cs-CZ" dirty="0">
                <a:solidFill>
                  <a:schemeClr val="bg1"/>
                </a:solidFill>
              </a:rPr>
              <a:t>Záchranný</a:t>
            </a:r>
          </a:p>
        </p:txBody>
      </p:sp>
      <p:grpSp>
        <p:nvGrpSpPr>
          <p:cNvPr id="3090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091" name="Freeform: Shape 3090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2" name="Freeform: Shape 3091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3" name="Freeform: Shape 3092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4" name="Freeform: Shape 3093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5" name="Freeform: Shape 3094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968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72F070-6458-17AB-C198-AC5304012F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7810" b="792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611EDE4-6142-3FCC-9853-1272666AC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Metody odkryvu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65AB306-9994-D2A5-49CA-4B5AF1AB09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99533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2885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410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93B9C9-D9AA-EA20-C5AE-05554F419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1067209"/>
          </a:xfrm>
        </p:spPr>
        <p:txBody>
          <a:bodyPr>
            <a:normAutofit/>
          </a:bodyPr>
          <a:lstStyle/>
          <a:p>
            <a:r>
              <a:rPr lang="cs-CZ" sz="3400">
                <a:solidFill>
                  <a:schemeClr val="bg1"/>
                </a:solidFill>
              </a:rPr>
              <a:t>Druhy Záchranného výzkumu</a:t>
            </a:r>
          </a:p>
        </p:txBody>
      </p:sp>
      <p:pic>
        <p:nvPicPr>
          <p:cNvPr id="4098" name="Picture 2" descr="Archeologické služby - Muzeum východních Čech v Hradci Králové">
            <a:extLst>
              <a:ext uri="{FF2B5EF4-FFF2-40B4-BE49-F238E27FC236}">
                <a16:creationId xmlns:a16="http://schemas.microsoft.com/office/drawing/2014/main" id="{AC8A71D7-4139-5353-DB27-F255B5174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r="23229" b="1"/>
          <a:stretch/>
        </p:blipFill>
        <p:spPr bwMode="auto"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10" name="Group 4109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4111" name="Freeform: Shape 4110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112" name="Freeform: Shape 4111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D650EE-4480-C9F5-E2BB-523DB0A61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Zjišťovací</a:t>
            </a:r>
          </a:p>
          <a:p>
            <a:r>
              <a:rPr lang="cs-CZ" dirty="0">
                <a:solidFill>
                  <a:schemeClr val="bg1"/>
                </a:solidFill>
              </a:rPr>
              <a:t>Formou odborného dohledu</a:t>
            </a:r>
          </a:p>
          <a:p>
            <a:r>
              <a:rPr lang="cs-CZ" dirty="0">
                <a:solidFill>
                  <a:schemeClr val="bg1"/>
                </a:solidFill>
              </a:rPr>
              <a:t>Souběžný</a:t>
            </a:r>
          </a:p>
          <a:p>
            <a:r>
              <a:rPr lang="cs-CZ" dirty="0">
                <a:solidFill>
                  <a:schemeClr val="bg1"/>
                </a:solidFill>
              </a:rPr>
              <a:t>Předstihový</a:t>
            </a:r>
          </a:p>
          <a:p>
            <a:r>
              <a:rPr lang="cs-CZ" dirty="0">
                <a:solidFill>
                  <a:schemeClr val="bg1"/>
                </a:solidFill>
              </a:rPr>
              <a:t>Systematický</a:t>
            </a:r>
          </a:p>
        </p:txBody>
      </p:sp>
      <p:grpSp>
        <p:nvGrpSpPr>
          <p:cNvPr id="4114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4115" name="Freeform: Shape 4114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6" name="Freeform: Shape 4115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7" name="Freeform: Shape 4116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8" name="Freeform: Shape 4117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9" name="Freeform: Shape 4118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93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7357D38-3A2A-0BAC-52BD-04E5AFFB6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694268"/>
            <a:ext cx="3553510" cy="5477932"/>
          </a:xfrm>
        </p:spPr>
        <p:txBody>
          <a:bodyPr>
            <a:normAutofit/>
          </a:bodyPr>
          <a:lstStyle/>
          <a:p>
            <a:pPr algn="ctr"/>
            <a:r>
              <a:rPr lang="cs-CZ" sz="3700">
                <a:solidFill>
                  <a:schemeClr val="bg1"/>
                </a:solidFill>
              </a:rPr>
              <a:t>Druhy nedestruktivních metod</a:t>
            </a:r>
          </a:p>
        </p:txBody>
      </p:sp>
      <p:grpSp>
        <p:nvGrpSpPr>
          <p:cNvPr id="10" name="Graphic 38">
            <a:extLst>
              <a:ext uri="{FF2B5EF4-FFF2-40B4-BE49-F238E27FC236}">
                <a16:creationId xmlns:a16="http://schemas.microsoft.com/office/drawing/2014/main" id="{1E8369D0-2C3B-4E27-AC6C-A246AC28C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3D5586F-4573-4C57-9793-1EBFDC896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EED35EF-93A0-4921-941C-ECC67AE2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aphic 4">
            <a:extLst>
              <a:ext uri="{FF2B5EF4-FFF2-40B4-BE49-F238E27FC236}">
                <a16:creationId xmlns:a16="http://schemas.microsoft.com/office/drawing/2014/main" id="{C6F74901-2A71-43C3-837C-27CCD6B6D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37426" y="2203010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92DF49A-063A-4F60-BE30-D26826492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0DCBBE0-7DEE-43ED-BEE3-ABB179CFC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39FE8DF-D1B2-4074-9BDF-C458EA012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1C143B5-6E24-417D-A035-65747A8E9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331ED8C-8819-4FFB-BF3C-FDA6A90D4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A39574D-5ECC-4A94-9CB6-646D90DA5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A73D6F7-977D-4026-8F68-CA63C162C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6348370-4FD9-4A99-BB05-944D5B0B0E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1146D46-43DB-4487-A191-0970511C3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17B7142-9D64-4D34-B23C-9471326AD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8EB71CD-AB26-440E-A0D5-E1081DB5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4423BD2-7458-4680-AF49-5013C9D30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547DC8-8B87-4446-9CC9-65AF04A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EC11F68A-CC71-4196-BBF3-20CDCD75D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502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85F9950-F10E-4E64-962B-F7034578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502" y="4752208"/>
            <a:ext cx="365021" cy="36502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E8FCA3-F1DC-258B-6D5B-8D9C04C25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5041354"/>
          </a:xfrm>
        </p:spPr>
        <p:txBody>
          <a:bodyPr>
            <a:normAutofit lnSpcReduction="10000"/>
          </a:bodyPr>
          <a:lstStyle/>
          <a:p>
            <a:r>
              <a:rPr lang="cs-CZ" sz="3500" dirty="0">
                <a:solidFill>
                  <a:schemeClr val="bg1"/>
                </a:solidFill>
              </a:rPr>
              <a:t>Metody dálkového povrchového průzkumu</a:t>
            </a:r>
          </a:p>
          <a:p>
            <a:pPr marL="268288" lvl="1" indent="-268288"/>
            <a:r>
              <a:rPr lang="cs-CZ" sz="3000" dirty="0" err="1">
                <a:solidFill>
                  <a:schemeClr val="bg1"/>
                </a:solidFill>
              </a:rPr>
              <a:t>Geoelektrické</a:t>
            </a:r>
            <a:r>
              <a:rPr lang="cs-CZ" sz="3000" dirty="0">
                <a:solidFill>
                  <a:schemeClr val="bg1"/>
                </a:solidFill>
              </a:rPr>
              <a:t> metody</a:t>
            </a:r>
          </a:p>
          <a:p>
            <a:pPr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</a:pPr>
            <a:r>
              <a:rPr lang="cs-CZ" sz="3000" dirty="0">
                <a:solidFill>
                  <a:schemeClr val="bg1"/>
                </a:solidFill>
              </a:rPr>
              <a:t>Gravimetrické metody</a:t>
            </a:r>
          </a:p>
          <a:p>
            <a:pPr marL="268288" lvl="1" indent="-268288"/>
            <a:r>
              <a:rPr lang="cs-CZ" sz="3000" dirty="0">
                <a:solidFill>
                  <a:schemeClr val="bg1"/>
                </a:solidFill>
              </a:rPr>
              <a:t>Magnetometrické metody</a:t>
            </a:r>
          </a:p>
          <a:p>
            <a:pPr marL="268288" lvl="1" indent="-268288"/>
            <a:r>
              <a:rPr lang="cs-CZ" sz="3000" dirty="0">
                <a:solidFill>
                  <a:schemeClr val="bg1"/>
                </a:solidFill>
              </a:rPr>
              <a:t>Radionuklidové metody</a:t>
            </a:r>
          </a:p>
          <a:p>
            <a:pPr marL="268288" lvl="1" indent="-268288"/>
            <a:r>
              <a:rPr lang="cs-CZ" sz="3000" dirty="0">
                <a:solidFill>
                  <a:schemeClr val="bg1"/>
                </a:solidFill>
              </a:rPr>
              <a:t>Geotermické metody</a:t>
            </a:r>
          </a:p>
          <a:p>
            <a:pPr marL="268288" lvl="1" indent="-268288"/>
            <a:r>
              <a:rPr lang="cs-CZ" sz="3000" dirty="0">
                <a:solidFill>
                  <a:schemeClr val="bg1"/>
                </a:solidFill>
              </a:rPr>
              <a:t>Geochemické prospekční metody </a:t>
            </a:r>
            <a:r>
              <a:rPr lang="cs-CZ" sz="3000" dirty="0" err="1">
                <a:solidFill>
                  <a:schemeClr val="bg1"/>
                </a:solidFill>
              </a:rPr>
              <a:t>metody</a:t>
            </a:r>
            <a:endParaRPr lang="cs-CZ" sz="3000" dirty="0">
              <a:solidFill>
                <a:schemeClr val="bg1"/>
              </a:solidFill>
            </a:endParaRPr>
          </a:p>
          <a:p>
            <a:pPr marL="268288" lvl="1" indent="-268288"/>
            <a:r>
              <a:rPr lang="cs-CZ" sz="3000" dirty="0">
                <a:solidFill>
                  <a:schemeClr val="bg1"/>
                </a:solidFill>
              </a:rPr>
              <a:t>Geobotanické prospekční metody</a:t>
            </a:r>
          </a:p>
          <a:p>
            <a:pPr marL="457200" lvl="1" indent="0">
              <a:buNone/>
            </a:pP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7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77BAFB-3BD3-41BB-9107-FAE224AE2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823A9B-C188-42D4-847C-3AD928DB1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42784" y="253140"/>
            <a:ext cx="6184555" cy="618455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B557F3-1A0C-4749-A6DB-EAC082DF3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4848" y="253140"/>
            <a:ext cx="6184555" cy="6184555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D55AA6-3751-494F-868A-DCEDC5CE8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03723" y="136525"/>
            <a:ext cx="6184555" cy="618455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24AD39A-DDFD-AF0F-517A-51F66A68E4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1400" y="965580"/>
            <a:ext cx="5204489" cy="3160593"/>
          </a:xfrm>
        </p:spPr>
        <p:txBody>
          <a:bodyPr>
            <a:normAutofit/>
          </a:bodyPr>
          <a:lstStyle/>
          <a:p>
            <a:r>
              <a:rPr lang="cs-CZ" sz="5400" dirty="0">
                <a:solidFill>
                  <a:schemeClr val="bg1"/>
                </a:solidFill>
              </a:rPr>
              <a:t>Děkuji 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829836E-6D29-571F-D39E-F38032E4E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0817" y="4409960"/>
            <a:ext cx="4508641" cy="1116414"/>
          </a:xfrm>
        </p:spPr>
        <p:txBody>
          <a:bodyPr>
            <a:normAutofit/>
          </a:bodyPr>
          <a:lstStyle/>
          <a:p>
            <a:endParaRPr lang="cs-CZ" sz="2000">
              <a:solidFill>
                <a:schemeClr val="bg1"/>
              </a:solidFill>
            </a:endParaRPr>
          </a:p>
        </p:txBody>
      </p:sp>
      <p:sp>
        <p:nvSpPr>
          <p:cNvPr id="16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D82AB1B2-7970-42CF-8BF5-567C69E9F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20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80947" y="1755501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C10FB9CA-E7FA-462C-B537-F1224ED1A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8469AE7-A75B-4F37-850B-EF5974ABE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8" name="Graphic 4">
            <a:extLst>
              <a:ext uri="{FF2B5EF4-FFF2-40B4-BE49-F238E27FC236}">
                <a16:creationId xmlns:a16="http://schemas.microsoft.com/office/drawing/2014/main" id="{63301095-70B2-49AA-8DA9-A35629AD6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97506" y="4175798"/>
            <a:ext cx="1861486" cy="1861665"/>
            <a:chOff x="5734053" y="3067000"/>
            <a:chExt cx="724484" cy="724549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218E08C-0BEA-45C2-8C09-4141DDDA0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067000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32F6090-14E0-44C6-B9FC-C91047BCD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DB9402B-335C-4892-9E7C-C400E95BE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7A4371D-4448-409A-93F3-0C92E3EB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80149CB-4B8F-4FD1-AC5E-25670C9EA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2D49A1A-35B0-4620-9D1E-A782A0E97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FF46F08-B1E4-44C1-BD4A-4191D6EAD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DB16610-3D81-4E5C-850D-5D1245C0D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2624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05501B2-83AC-4299-BE5A-8CA16B408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2624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7CF1B90-3B3A-403E-A94F-8B82945D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6A1CBA9-4AC1-4C42-9429-3FF31DF28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1318D9B-FD39-402A-ADFA-0E6CC789A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33FB08F-B346-47C0-A7CD-1DE53E6C0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12624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93AD6F2-6408-4A8E-9749-CB7388EF3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15D9D2F-1568-4BE3-A54A-69F52492B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85393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AB547A7-0D80-491F-98B4-C6B7CC4FC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E2693CD-DAF5-4B26-9A2F-17673BF3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6EEE12-952A-4693-B161-D7071D601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4228DCC-1611-4BDC-90AA-231F67EB1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A163C3C-D3DF-461F-B6A8-90C7C227D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D021D29-2980-41C3-AB83-DA93C105B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C09C1FA-1A9D-49A7-9D73-8B777140A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244637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B8D8CD4-7B9B-48A5-BC59-0CB859354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24463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24D0A27-A8B0-4020-9399-24127726E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68E8EBA-9F8C-4650-B9BE-38A0A56BC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A460BB3-2605-4AA2-AE1D-B9FB61EBF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E2E38EE-DBBE-4CC1-9498-E7193E1B2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2446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F191D5C-7D2A-4408-A8F2-389D2360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8F7193B-B379-4921-9F17-1841D506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03786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4C5E53C-6003-4F74-B1CA-C7EA1E499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B97B2B1-1CF5-46A5-940D-AB8F57F59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783F4F1-D8CE-4453-B79B-AD976E272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6A7A4C9-F24F-4F00-A2FA-29E788A0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694A32-59D6-46E3-8CE4-E4C485C2C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83EBB4C-28FF-41C6-90D6-5F30FC086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707659D-8AE9-49B5-AB29-ECC099F49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63031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C987ECC-9573-46EA-9C4A-7C3CAE39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6302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DAF6708-18C2-4082-B024-6CEA32AE0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2CBB5AE-39E2-4D9B-A834-64D31B003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592DE98-77BF-4E8E-AEB4-1934207BA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AF5D9A0-BA94-4D2B-8479-26C55355B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63031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CAA6A8E-7ACF-4EF7-AAD6-734A009D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3DD3695-F212-4BAD-BBB3-EC1F62474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22181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B1B3ECB-7594-4C5C-B62B-E686C0A89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EE54C3C-D9E5-4782-B8F6-058EB2D63E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AE78EEE-DC43-44E1-AB47-ACB80F94B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47D67EF-1141-4582-866E-FE02FB236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9ECC931-60A1-4628-A34B-4B68DA3CC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587D2BE-3417-44AE-BEEF-57F88CEC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CEB2ED3-A08D-4286-B75D-893289F3F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C7DB7BB-8173-4377-85B0-032B7BDAB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EF69B4-3F48-4509-8BF8-926E23BC1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1A86650-1EF5-46E3-885D-96985105A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7EBBDE2-BD90-481F-A671-34E2186FB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7DAF1CB-838D-4C5C-8FB7-76BF677FE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4573DA8-D2F3-4644-AC79-83843615C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2624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1AB53B8-0D5C-44BD-A2A9-ABBF659E1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9B7FA60-B453-4877-8D47-CA1209DF9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A6D2414-BCCC-40E8-B990-47642EFE9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0F37C2B-B7E6-420D-AD39-3AE4A2FBE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2624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6417E45-D7FC-40B8-AD49-941B28D18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2624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A8D1963-0C59-476C-AAFA-A7AF4FF50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8539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BE777A9-EC29-46FC-AD21-AC7FD89B1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63BA1CE-93FB-42C7-8381-765E50023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F30F275-ADC8-4FD1-8B4B-673B37517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B20529C-F2DD-4607-8DEE-19A932968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8029A9A-DFF9-49CE-8CEE-95A6695F3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85391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822C2EC-B05D-4CE6-9D59-164769D0E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244634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3A0760F-F576-4A97-94AF-8BBE590844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A76721C-646A-4910-AD1A-BE6B6776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65D4766-CAEC-4074-A9E2-6110A1238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F1A0AC6-319D-49D8-A4FB-17A70E8E8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9502B48-2B92-45BF-B9AC-1102B3807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24463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363AFA7-321F-431C-B2FD-ADCB4D24B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3EDDE1B-7379-4973-8CFD-F3C737104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F20B58A-2DB8-46B2-9E93-9C8C817DC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5A3EF12-3DA1-4505-A44B-1B9634887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B08812B-9264-47E7-8EC8-1233869F6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A29F226-A243-410B-BEE4-EBA9DD76F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0378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DF57348-F837-475C-A7AA-3C7210041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63028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E41B89A-9A45-4947-ADB0-940040049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C1F1525-32BC-46E1-84E6-C2BB88730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C73A8972-BA44-40C6-B045-83E78C4D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196E956-03D1-4F79-826A-A2F5E3DE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6302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DA7B07B-EAC8-4FA5-B14F-3ABF8BA7A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63029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3C28672-FF9E-4FE0-AC47-2FDD26CD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4221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E347BAB3-EA9C-4ADD-AE5E-28F2E3C53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1920C4-EE31-4F03-A0D5-A280D3F4B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EBB3D05-4C78-4F10-8D03-8909DBCFB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42217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C65F531-84E4-463F-8791-EB6EDFA63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4221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63BB6A3-D482-43F2-9F5F-20E163CC4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BDCCD34-EB5D-4194-8A28-1424E98AE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81330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058544E-163D-4FFF-9A69-0B3A3F2D6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1041486-0577-4F0E-8DD5-5E20E2672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1D11099-C84E-43AC-9F20-92460E170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598FB87-8AFF-4C56-9E2C-776F4641E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701E761-16DE-4350-9718-DD81B37FB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52E747F-E415-4348-A11A-4CABCB64B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6472F13-E6DE-4469-9563-F478261B6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4057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C72FE15-910B-4622-A14C-AFA2DFCC0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BAB8F759-DEFA-4D35-B76E-6D3034FB7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A1BBCEBD-DCE2-4354-B878-49ABEC367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CBB3A18-0021-403F-8E24-8805829B4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FDF7AAC-1EC6-4409-90AB-DBB98488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B9999E8-7D25-4049-8328-685B556DC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E77FC8A9-DEAE-424D-B460-12E0F3268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997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54F9C69A-0DCF-444A-B970-32B412048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8BD94DDA-54FF-48EE-9DAC-C0EA6F91D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E18A6989-0132-4CB7-BB68-EEBC4E080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A1357332-D19F-4C2B-B474-21D5539B9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95C7590-8B80-428C-95A9-638B26542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A0E8A31-7520-4726-9D96-43BA87407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407EEE0-5D8E-4CCC-A91B-0CB523227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3" y="365896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799DFCC-868B-4257-B530-8E8D616CC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99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F7F5EEB5-FE82-45A8-97C4-88460ABAF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49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CD76E4C7-EB07-499D-9BC3-FF39C8B61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86EFDF8D-E5F7-4EB8-B8DA-3CC7E21D8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2CA6506B-EACA-4FB2-81AB-E028F44786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0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93E4771-2787-4901-93D8-7E90F3F47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0EA31773-15F1-4605-8787-6891ABB2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71811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1302C213-2CD5-4168-9534-111E6E81A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9B36C24-2336-41FD-BAC4-6CD69DFD5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CA3AFAFE-D376-4A7B-928B-833531472D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7C685A00-A4F7-4250-BAAA-70978DADE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E52682F3-EDD5-4BDC-BB19-A4540873A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C5E1880-CFBA-4547-9C23-6D2C43304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39AAF4F-2AAD-4A02-A7FA-FE28D5286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7" y="3777362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05614144-9309-41ED-8E05-839A6EEFF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1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4324D6F-A81D-45F2-BA36-C53F1AB0C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3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B00668D-07BC-47CF-9D1E-F94EC7C56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701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CF78A89-29F2-4973-8463-DF3C57EFB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54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F5BCB645-FB02-40FC-99A4-06CA3F1B2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102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F6115A3A-2FBE-4633-A426-37D05BC07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50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AEFD8D2F-B95A-4C0A-AE85-53171B29F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481330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DD4F397-1F35-4E06-8EC1-8F58C5191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031E5E0-C77D-49F7-ADF2-258D23052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3F044DE9-FE64-4C30-8191-7E1547880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9B18BCEB-85ED-4077-ACB7-FEB2F644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00C0927E-2CCF-4F8E-8A54-22B8A93C9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48132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D0C3350E-04F5-4FED-9991-4DD964E099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4057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F43D0338-A6C9-4866-8D0C-072664518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405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0EA171B-27E2-4100-9D5F-123CF6E7F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2FD540C-F3DF-40F5-B2BE-BBD113EF4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57768D93-FAD4-4236-969B-B8EE8E88F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405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0F5E0490-21C2-4EF6-950D-38814F32C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40588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8E981C9B-710F-4034-AE82-28B1B0724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997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CC62C2CC-DBAE-4877-8F55-02FE00AE8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D8F57D8B-1988-441F-9DAE-A525DA5E9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715F028-3A13-4D5F-86C4-74C0AD81D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C6C9B50-47B3-44E7-B897-43D010A18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9973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F3F602F0-702E-4D5F-A4FC-0E602C02B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F379870-B34C-4DFC-9F0A-BDAB8C89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6589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641092AC-FED1-4D1D-B57C-0AC883CA9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EA8A0B5E-5BB1-46AF-AC31-7D3756F35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1C519384-2192-432B-B768-64B4BC2D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3C77A9D-44F0-4289-A611-D8AF81357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0A54AEDC-E418-4E02-A713-6CE30C0CD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1" y="36589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24FECFE3-9F31-47B0-B17F-CF2A1CEE8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9" y="371813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68167DF4-8B16-419B-B7BA-2FD5FF6CC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A543D24F-44C0-4DDF-A30E-8C8407548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63DEAE3C-3931-41EE-B4A1-F9385602B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11945CD-32F6-4C09-82AF-551051231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92" y="371812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109F44F-512F-4792-AED2-ECA80DDE1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0" y="37181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29B9E19B-BC56-46F2-BFFF-1688CEA55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77737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573BDDE-4AED-43FB-B8D1-B5F370893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EFFDA684-6DFF-4629-830E-6F2ACAB8C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6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92E23250-6349-4726-AF61-08A57B3A2E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55" y="377735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8536AAE6-5497-4B0A-9C9F-4EAA1BB32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314" y="377745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52B72898-B9DE-4574-BB20-0C317954D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55902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DC461DE5-DA83-B650-190A-1ED3AF5B22FD}"/>
              </a:ext>
            </a:extLst>
          </p:cNvPr>
          <p:cNvSpPr/>
          <p:nvPr/>
        </p:nvSpPr>
        <p:spPr>
          <a:xfrm>
            <a:off x="0" y="-62753"/>
            <a:ext cx="12263718" cy="701936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1E9E81-6836-D6E7-6599-271C4FFCE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A898A3-F784-6FAE-172A-590C2D6E8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1125"/>
              </a:spcAft>
              <a:buNone/>
            </a:pPr>
            <a:r>
              <a:rPr lang="cs-CZ" sz="1500" kern="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KUNA, Martin. </a:t>
            </a:r>
            <a:r>
              <a:rPr lang="cs-CZ" sz="1500" i="1" kern="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Nedestruktivní archeologie: teorie, metody a cíle = Non-</a:t>
            </a:r>
            <a:r>
              <a:rPr lang="cs-CZ" sz="1500" i="1" kern="0" dirty="0" err="1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destructive</a:t>
            </a:r>
            <a:r>
              <a:rPr lang="cs-CZ" sz="1500" i="1" kern="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i="1" kern="0" dirty="0" err="1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archaeology</a:t>
            </a:r>
            <a:r>
              <a:rPr lang="cs-CZ" sz="1500" i="1" kern="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cs-CZ" sz="1500" i="1" kern="0" dirty="0" err="1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r>
              <a:rPr lang="cs-CZ" sz="1500" i="1" kern="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500" i="1" kern="0" dirty="0" err="1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cs-CZ" sz="1500" i="1" kern="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500" i="1" kern="0" dirty="0" err="1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  <a:r>
              <a:rPr lang="cs-CZ" sz="1500" kern="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Praha: Academia, 2004. ISBN 80-200-1216-8.</a:t>
            </a:r>
            <a:endParaRPr lang="cs-CZ" sz="15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125"/>
              </a:spcAft>
              <a:buNone/>
            </a:pPr>
            <a:r>
              <a:rPr lang="cs-CZ" sz="1500" kern="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KOVÁČIK, Peter. </a:t>
            </a:r>
            <a:r>
              <a:rPr lang="cs-CZ" sz="1500" i="1" kern="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Terénní teorie a praxe</a:t>
            </a:r>
            <a:r>
              <a:rPr lang="cs-CZ" sz="1500" kern="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I, Archeologická památková péče : management archeologického výzkumu. Opava: Slezská univerzita, 2014. ISBN 978-80-7510-072-6.</a:t>
            </a:r>
            <a:endParaRPr lang="cs-CZ" sz="15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5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KOVÁČIK, Peter; JUCHELKA, Jiří a RATAJ, Petr. </a:t>
            </a:r>
            <a:r>
              <a:rPr lang="cs-CZ" sz="15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Terénní teorie a praxe</a:t>
            </a:r>
            <a:r>
              <a:rPr lang="cs-CZ" sz="15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II, Archeologický výzkum : prospekce a odkryv. Opava: Slezská univerzita, 2014. ISBN 978-80-7510-087-0.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5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KOVÁČIK, Peter; JUCHELKA, Jiří a HOŘÍNKOVÁ, Andrea. </a:t>
            </a:r>
            <a:r>
              <a:rPr lang="cs-CZ" sz="15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Terénní teorie a praxe</a:t>
            </a:r>
            <a:r>
              <a:rPr lang="cs-CZ" sz="15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III, Archeologický výzkum : dokumentace a zpracování. Opava: Slezská univerzita, 2014. ISBN 978-80-7510-110-5.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5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GOJDA, Martin. </a:t>
            </a:r>
            <a:r>
              <a:rPr lang="cs-CZ" sz="15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Letecká archeologie v Čechách: </a:t>
            </a:r>
            <a:r>
              <a:rPr lang="cs-CZ" sz="1500" i="1" kern="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Aerial</a:t>
            </a:r>
            <a:r>
              <a:rPr lang="cs-CZ" sz="15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500" i="1" kern="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archaelogy</a:t>
            </a:r>
            <a:r>
              <a:rPr lang="cs-CZ" sz="15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Bohemia</a:t>
            </a:r>
            <a:r>
              <a:rPr lang="cs-CZ" sz="15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Praha: Archeologický ústav Akademie věd České republiky, 1997. ISBN 80-901934-8-X.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500" dirty="0">
                <a:solidFill>
                  <a:schemeClr val="bg1"/>
                </a:solidFill>
                <a:effectLst/>
              </a:rPr>
              <a:t>GOJDA, Martin. </a:t>
            </a:r>
            <a:r>
              <a:rPr lang="cs-CZ" sz="1500" i="1" dirty="0">
                <a:solidFill>
                  <a:schemeClr val="bg1"/>
                </a:solidFill>
                <a:effectLst/>
              </a:rPr>
              <a:t>Studie k dálkovému průzkumu v archeologii: </a:t>
            </a:r>
            <a:r>
              <a:rPr lang="cs-CZ" sz="1500" i="1" dirty="0" err="1">
                <a:solidFill>
                  <a:schemeClr val="bg1"/>
                </a:solidFill>
                <a:effectLst/>
              </a:rPr>
              <a:t>Studies</a:t>
            </a:r>
            <a:r>
              <a:rPr lang="cs-CZ" sz="1500" i="1" dirty="0">
                <a:solidFill>
                  <a:schemeClr val="bg1"/>
                </a:solidFill>
                <a:effectLst/>
              </a:rPr>
              <a:t> in </a:t>
            </a:r>
            <a:r>
              <a:rPr lang="cs-CZ" sz="1500" i="1" dirty="0" err="1">
                <a:solidFill>
                  <a:schemeClr val="bg1"/>
                </a:solidFill>
                <a:effectLst/>
              </a:rPr>
              <a:t>remote</a:t>
            </a:r>
            <a:r>
              <a:rPr lang="cs-CZ" sz="1500" i="1" dirty="0">
                <a:solidFill>
                  <a:schemeClr val="bg1"/>
                </a:solidFill>
                <a:effectLst/>
              </a:rPr>
              <a:t> </a:t>
            </a:r>
            <a:r>
              <a:rPr lang="cs-CZ" sz="1500" i="1" dirty="0" err="1">
                <a:solidFill>
                  <a:schemeClr val="bg1"/>
                </a:solidFill>
                <a:effectLst/>
              </a:rPr>
              <a:t>sensing</a:t>
            </a:r>
            <a:r>
              <a:rPr lang="cs-CZ" sz="1500" i="1" dirty="0">
                <a:solidFill>
                  <a:schemeClr val="bg1"/>
                </a:solidFill>
                <a:effectLst/>
              </a:rPr>
              <a:t> </a:t>
            </a:r>
            <a:r>
              <a:rPr lang="cs-CZ" sz="1500" i="1" dirty="0" err="1">
                <a:solidFill>
                  <a:schemeClr val="bg1"/>
                </a:solidFill>
                <a:effectLst/>
              </a:rPr>
              <a:t>for</a:t>
            </a:r>
            <a:r>
              <a:rPr lang="cs-CZ" sz="1500" i="1" dirty="0">
                <a:solidFill>
                  <a:schemeClr val="bg1"/>
                </a:solidFill>
                <a:effectLst/>
              </a:rPr>
              <a:t> </a:t>
            </a:r>
            <a:r>
              <a:rPr lang="cs-CZ" sz="1500" i="1" dirty="0" err="1">
                <a:solidFill>
                  <a:schemeClr val="bg1"/>
                </a:solidFill>
                <a:effectLst/>
              </a:rPr>
              <a:t>archaeology</a:t>
            </a:r>
            <a:r>
              <a:rPr lang="cs-CZ" sz="1500" dirty="0">
                <a:solidFill>
                  <a:schemeClr val="bg1"/>
                </a:solidFill>
                <a:effectLst/>
              </a:rPr>
              <a:t>. Plzeň: Katedra archeologie Fakulty filozofické, Západočeská univerzita v Plzni, 2010. ISBN 978-80-7043-922-7.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500" i="0" dirty="0">
                <a:solidFill>
                  <a:schemeClr val="bg1"/>
                </a:solidFill>
                <a:effectLst/>
                <a:latin typeface="Helvetica Neue"/>
              </a:rPr>
              <a:t>KUNA, Martin. </a:t>
            </a:r>
            <a:r>
              <a:rPr lang="cs-CZ" sz="1500" i="1" dirty="0">
                <a:solidFill>
                  <a:schemeClr val="bg1"/>
                </a:solidFill>
                <a:effectLst/>
                <a:latin typeface="Helvetica Neue"/>
              </a:rPr>
              <a:t>Archeologický průzkum povrchovými sběry: </a:t>
            </a:r>
            <a:r>
              <a:rPr lang="cs-CZ" sz="1500" i="1" dirty="0" err="1">
                <a:solidFill>
                  <a:schemeClr val="bg1"/>
                </a:solidFill>
                <a:effectLst/>
                <a:latin typeface="Helvetica Neue"/>
              </a:rPr>
              <a:t>Archaeological</a:t>
            </a:r>
            <a:r>
              <a:rPr lang="cs-CZ" sz="1500" i="1" dirty="0">
                <a:solidFill>
                  <a:schemeClr val="bg1"/>
                </a:solidFill>
                <a:effectLst/>
                <a:latin typeface="Helvetica Neue"/>
              </a:rPr>
              <a:t> </a:t>
            </a:r>
            <a:r>
              <a:rPr lang="cs-CZ" sz="1500" i="1" dirty="0" err="1">
                <a:solidFill>
                  <a:schemeClr val="bg1"/>
                </a:solidFill>
                <a:effectLst/>
                <a:latin typeface="Helvetica Neue"/>
              </a:rPr>
              <a:t>survey</a:t>
            </a:r>
            <a:r>
              <a:rPr lang="cs-CZ" sz="1500" i="1" dirty="0">
                <a:solidFill>
                  <a:schemeClr val="bg1"/>
                </a:solidFill>
                <a:effectLst/>
                <a:latin typeface="Helvetica Neue"/>
              </a:rPr>
              <a:t> by </a:t>
            </a:r>
            <a:r>
              <a:rPr lang="cs-CZ" sz="1500" i="1" dirty="0" err="1">
                <a:solidFill>
                  <a:schemeClr val="bg1"/>
                </a:solidFill>
                <a:effectLst/>
                <a:latin typeface="Helvetica Neue"/>
              </a:rPr>
              <a:t>surface</a:t>
            </a:r>
            <a:r>
              <a:rPr lang="cs-CZ" sz="1500" i="1" dirty="0">
                <a:solidFill>
                  <a:schemeClr val="bg1"/>
                </a:solidFill>
                <a:effectLst/>
                <a:latin typeface="Helvetica Neue"/>
              </a:rPr>
              <a:t> </a:t>
            </a:r>
            <a:r>
              <a:rPr lang="cs-CZ" sz="1500" i="1" dirty="0" err="1">
                <a:solidFill>
                  <a:schemeClr val="bg1"/>
                </a:solidFill>
                <a:effectLst/>
                <a:latin typeface="Helvetica Neue"/>
              </a:rPr>
              <a:t>collection</a:t>
            </a:r>
            <a:r>
              <a:rPr lang="cs-CZ" sz="1500" i="0" dirty="0">
                <a:solidFill>
                  <a:schemeClr val="bg1"/>
                </a:solidFill>
                <a:effectLst/>
                <a:latin typeface="Helvetica Neue"/>
              </a:rPr>
              <a:t>. Zprávy České archeologické společnosti Sdružení archeologů Čech, Moravy a Slezska, </a:t>
            </a:r>
            <a:r>
              <a:rPr lang="cs-CZ" sz="1500" i="0" dirty="0" err="1">
                <a:solidFill>
                  <a:schemeClr val="bg1"/>
                </a:solidFill>
                <a:effectLst/>
                <a:latin typeface="Helvetica Neue"/>
              </a:rPr>
              <a:t>Supplément</a:t>
            </a:r>
            <a:r>
              <a:rPr lang="cs-CZ" sz="1500" i="0" dirty="0">
                <a:solidFill>
                  <a:schemeClr val="bg1"/>
                </a:solidFill>
                <a:effectLst/>
                <a:latin typeface="Helvetica Neue"/>
              </a:rPr>
              <a:t> 23. Praha: Česká archeologická společnost - Sdružení archeologů Čech, Moravy a Slezska, 1994</a:t>
            </a:r>
            <a:endParaRPr lang="cs-CZ" sz="2200" dirty="0">
              <a:solidFill>
                <a:schemeClr val="bg1"/>
              </a:solidFill>
              <a:effectLst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8168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21CCAC9-FCB7-9ABB-E11C-3B12A929B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cs-CZ" sz="4000">
                <a:solidFill>
                  <a:schemeClr val="bg1"/>
                </a:solidFill>
              </a:rPr>
              <a:t>Obrázky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222C41-448F-D377-F536-2099BAA1E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r>
              <a:rPr lang="cs-CZ" sz="2400" b="0" i="1" dirty="0">
                <a:effectLst/>
                <a:latin typeface="Open Sans" panose="020B0606030504020204" pitchFamily="34" charset="0"/>
              </a:rPr>
              <a:t>Oblastní muzeum v Ústí nad Labem</a:t>
            </a:r>
            <a:r>
              <a:rPr lang="cs-CZ" sz="2400" b="0" i="0" dirty="0">
                <a:effectLst/>
                <a:latin typeface="Open Sans" panose="020B0606030504020204" pitchFamily="34" charset="0"/>
              </a:rPr>
              <a:t>. Online. In: . Dostupné z: </a:t>
            </a:r>
            <a:r>
              <a:rPr lang="cs-CZ" sz="2400" b="0" i="0" u="none" strike="noStrike" dirty="0">
                <a:effectLst/>
                <a:latin typeface="Open Sans" panose="020B0606030504020204" pitchFamily="34" charset="0"/>
                <a:hlinkClick r:id="rId2"/>
              </a:rPr>
              <a:t>https://www.muzeumusti.cz/</a:t>
            </a:r>
            <a:r>
              <a:rPr lang="cs-CZ" sz="2400" b="0" i="0" u="none" strike="noStrike" dirty="0" err="1">
                <a:effectLst/>
                <a:latin typeface="Open Sans" panose="020B0606030504020204" pitchFamily="34" charset="0"/>
                <a:hlinkClick r:id="rId2"/>
              </a:rPr>
              <a:t>oddeleni</a:t>
            </a:r>
            <a:r>
              <a:rPr lang="cs-CZ" sz="2400" b="0" i="0" u="none" strike="noStrike" dirty="0">
                <a:effectLst/>
                <a:latin typeface="Open Sans" panose="020B0606030504020204" pitchFamily="34" charset="0"/>
                <a:hlinkClick r:id="rId2"/>
              </a:rPr>
              <a:t>/archeologie/</a:t>
            </a:r>
            <a:r>
              <a:rPr lang="cs-CZ" sz="2400" b="0" i="0" dirty="0">
                <a:effectLst/>
                <a:latin typeface="Open Sans" panose="020B0606030504020204" pitchFamily="34" charset="0"/>
              </a:rPr>
              <a:t>. [cit. 2025-03-19].</a:t>
            </a:r>
          </a:p>
          <a:p>
            <a:r>
              <a:rPr lang="cs-CZ" sz="2400" b="0" i="1" dirty="0">
                <a:effectLst/>
                <a:latin typeface="Open Sans" panose="020B0606030504020204" pitchFamily="34" charset="0"/>
              </a:rPr>
              <a:t>Začala dostavba Pražského okruhu, na místě jsou archeologové</a:t>
            </a:r>
            <a:r>
              <a:rPr lang="cs-CZ" sz="2400" b="0" i="0" dirty="0">
                <a:effectLst/>
                <a:latin typeface="Open Sans" panose="020B0606030504020204" pitchFamily="34" charset="0"/>
              </a:rPr>
              <a:t>. Online. In: . Dostupné z: </a:t>
            </a:r>
            <a:r>
              <a:rPr lang="cs-CZ" sz="2400" b="0" i="0" u="none" strike="noStrike" dirty="0">
                <a:effectLst/>
                <a:latin typeface="Open Sans" panose="020B0606030504020204" pitchFamily="34" charset="0"/>
                <a:hlinkClick r:id="rId3"/>
              </a:rPr>
              <a:t>https://www.avcr.cz/en/</a:t>
            </a:r>
            <a:r>
              <a:rPr lang="cs-CZ" sz="2400" b="0" i="0" u="none" strike="noStrike" dirty="0" err="1">
                <a:effectLst/>
                <a:latin typeface="Open Sans" panose="020B0606030504020204" pitchFamily="34" charset="0"/>
                <a:hlinkClick r:id="rId3"/>
              </a:rPr>
              <a:t>news</a:t>
            </a:r>
            <a:r>
              <a:rPr lang="cs-CZ" sz="2400" b="0" i="0" u="none" strike="noStrike" dirty="0">
                <a:effectLst/>
                <a:latin typeface="Open Sans" panose="020B0606030504020204" pitchFamily="34" charset="0"/>
                <a:hlinkClick r:id="rId3"/>
              </a:rPr>
              <a:t>-archive/</a:t>
            </a:r>
            <a:r>
              <a:rPr lang="cs-CZ" sz="2400" b="0" i="0" u="none" strike="noStrike" dirty="0" err="1">
                <a:effectLst/>
                <a:latin typeface="Open Sans" panose="020B0606030504020204" pitchFamily="34" charset="0"/>
                <a:hlinkClick r:id="rId3"/>
              </a:rPr>
              <a:t>Zacala</a:t>
            </a:r>
            <a:r>
              <a:rPr lang="cs-CZ" sz="2400" b="0" i="0" u="none" strike="noStrike" dirty="0">
                <a:effectLst/>
                <a:latin typeface="Open Sans" panose="020B0606030504020204" pitchFamily="34" charset="0"/>
                <a:hlinkClick r:id="rId3"/>
              </a:rPr>
              <a:t>-dostavba-</a:t>
            </a:r>
            <a:r>
              <a:rPr lang="cs-CZ" sz="2400" b="0" i="0" u="none" strike="noStrike" dirty="0" err="1">
                <a:effectLst/>
                <a:latin typeface="Open Sans" panose="020B0606030504020204" pitchFamily="34" charset="0"/>
                <a:hlinkClick r:id="rId3"/>
              </a:rPr>
              <a:t>Prazskeho</a:t>
            </a:r>
            <a:r>
              <a:rPr lang="cs-CZ" sz="2400" b="0" i="0" u="none" strike="noStrike" dirty="0">
                <a:effectLst/>
                <a:latin typeface="Open Sans" panose="020B0606030504020204" pitchFamily="34" charset="0"/>
                <a:hlinkClick r:id="rId3"/>
              </a:rPr>
              <a:t>-okruhu-na-miste-jsou-</a:t>
            </a:r>
            <a:r>
              <a:rPr lang="cs-CZ" sz="2400" b="0" i="0" u="none" strike="noStrike" dirty="0" err="1">
                <a:effectLst/>
                <a:latin typeface="Open Sans" panose="020B0606030504020204" pitchFamily="34" charset="0"/>
                <a:hlinkClick r:id="rId3"/>
              </a:rPr>
              <a:t>archeologove</a:t>
            </a:r>
            <a:r>
              <a:rPr lang="cs-CZ" sz="2400" b="0" i="0" u="none" strike="noStrike" dirty="0">
                <a:effectLst/>
                <a:latin typeface="Open Sans" panose="020B0606030504020204" pitchFamily="34" charset="0"/>
                <a:hlinkClick r:id="rId3"/>
              </a:rPr>
              <a:t>/</a:t>
            </a:r>
            <a:r>
              <a:rPr lang="cs-CZ" sz="2400" b="0" i="0" dirty="0">
                <a:effectLst/>
                <a:latin typeface="Open Sans" panose="020B0606030504020204" pitchFamily="34" charset="0"/>
              </a:rPr>
              <a:t>. [cit. 2025-03-19].</a:t>
            </a:r>
          </a:p>
          <a:p>
            <a:r>
              <a:rPr lang="cs-CZ" sz="2400" b="0" i="1" dirty="0">
                <a:effectLst/>
                <a:latin typeface="Open Sans" panose="020B0606030504020204" pitchFamily="34" charset="0"/>
              </a:rPr>
              <a:t>Muzeum Východních Čech v Hradci Králové</a:t>
            </a:r>
            <a:r>
              <a:rPr lang="cs-CZ" sz="2400" b="0" i="0" dirty="0">
                <a:effectLst/>
                <a:latin typeface="Open Sans" panose="020B0606030504020204" pitchFamily="34" charset="0"/>
              </a:rPr>
              <a:t>. Online. In: . Dostupné z: </a:t>
            </a:r>
            <a:r>
              <a:rPr lang="cs-CZ" sz="2400" b="0" i="0" u="none" strike="noStrike" dirty="0">
                <a:effectLst/>
                <a:latin typeface="Open Sans" panose="020B0606030504020204" pitchFamily="34" charset="0"/>
                <a:hlinkClick r:id="rId4"/>
              </a:rPr>
              <a:t>https://www.muzeumhk.cz/muzeum/archeologicke-sluzby.html</a:t>
            </a:r>
            <a:r>
              <a:rPr lang="cs-CZ" sz="2400" b="0" i="0" dirty="0">
                <a:effectLst/>
                <a:latin typeface="Open Sans" panose="020B0606030504020204" pitchFamily="34" charset="0"/>
              </a:rPr>
              <a:t>. [cit. </a:t>
            </a:r>
            <a:r>
              <a:rPr lang="cs-CZ" sz="2400" b="0" i="0">
                <a:effectLst/>
                <a:latin typeface="Open Sans" panose="020B0606030504020204" pitchFamily="34" charset="0"/>
              </a:rPr>
              <a:t>2025-03-19].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07283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413</Words>
  <Application>Microsoft Office PowerPoint</Application>
  <PresentationFormat>Širokoúhlá obrazovka</PresentationFormat>
  <Paragraphs>44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Helvetica</vt:lpstr>
      <vt:lpstr>Helvetica Neue</vt:lpstr>
      <vt:lpstr>Open Sans</vt:lpstr>
      <vt:lpstr>Motiv Office</vt:lpstr>
      <vt:lpstr>Terénní průzkum</vt:lpstr>
      <vt:lpstr>Metody Výzkumu</vt:lpstr>
      <vt:lpstr>Archeologický výzkum</vt:lpstr>
      <vt:lpstr>Metody odkryvu</vt:lpstr>
      <vt:lpstr>Druhy Záchranného výzkumu</vt:lpstr>
      <vt:lpstr>Druhy nedestruktivních metod</vt:lpstr>
      <vt:lpstr>Děkuji za pozornost</vt:lpstr>
      <vt:lpstr>Literatura</vt:lpstr>
      <vt:lpstr>Obrázky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Sebastian Kracík</dc:creator>
  <cp:lastModifiedBy>Sebastian Kracík</cp:lastModifiedBy>
  <cp:revision>33</cp:revision>
  <dcterms:created xsi:type="dcterms:W3CDTF">2025-03-18T18:44:58Z</dcterms:created>
  <dcterms:modified xsi:type="dcterms:W3CDTF">2025-04-01T17:04:59Z</dcterms:modified>
</cp:coreProperties>
</file>