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8"/>
    <p:restoredTop sz="94651"/>
  </p:normalViewPr>
  <p:slideViewPr>
    <p:cSldViewPr snapToGrid="0">
      <p:cViewPr varScale="1">
        <p:scale>
          <a:sx n="51" d="100"/>
          <a:sy n="51" d="100"/>
        </p:scale>
        <p:origin x="224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44CE54-916D-C464-37FC-E01601590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157ACD-0379-DFE0-097D-A589FC3E2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5939DF-1453-C12A-0A9E-73C1E990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E4B168-469C-EF83-A860-6DDFB092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533A8F-64DF-CAAF-FBC4-01DEE009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657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F3140-BD38-0681-AF36-F0A8FFB9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E8646E7-5AD0-B38F-4DBA-A1777B1C2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76C01F-9C8D-29F3-D0D8-BB6FF071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D33E03-37EC-FDC0-CB18-72F52DF4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6313BC-3F2A-9C12-3826-68082ECA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3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0CF0CC0-7091-254D-01FE-8C68A1DF1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AA4859-FA56-4333-134C-3C366DCE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C780C7-D95E-7F28-5F28-E60EE8AE7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7BB9DB-7274-5760-874B-D75109A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B262F7-0D8D-B3D5-7E93-5EBD9BC3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8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57DA71-57A4-FB78-1FF9-9C940A90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43D4D7-ADE6-C74C-DC07-BE92B342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F5870B-68B8-A6AE-5FD3-AA923ADA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AB2EC6-EC5E-0DA8-9558-28C3B116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752C1A-423F-4C59-D7B5-D7852C96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93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112218-9066-D9C0-8FA0-5A1BA70B2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9EF821-C9DF-D340-78E7-A29EF9C6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735ED8-007C-5922-C885-C726129A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2E58E2-BA19-CB49-7322-5A677756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A80403-1364-B80B-419F-B4D1498D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8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265D3F-C799-8CEE-2789-849A023D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FD87B6-10AA-AA80-7DD7-F5F58B3EF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CF5DA22-1554-E51B-604B-54D465E25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9941AF-698C-069B-3D4A-3D755CD3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BD1E5F-3267-86C8-0132-3E3DF8DD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A32524-5EAF-3503-DF31-F725DA64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2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DA4D0-4BBC-1690-F60C-14132F07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246A00-0FE7-CB1A-1682-050AD464F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13B485-F165-E6A5-32B4-93AF6DCB6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19ED3B2-9DD5-99EE-67E8-CCF21438D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3237290-506E-9264-0A87-4429B295F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CE10A48-9D76-11E3-9765-26ECCD79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123F734-2DB8-46AB-BAE5-49270827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4C4AAA4-D786-EE04-CD30-2BE5D78C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79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A5343C-04E0-DC17-2B1E-7CD6A305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DA5669E-E99E-CDF9-4D0E-C73EDCA45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57A1DC9-1254-AC1B-908E-EA3BFEA7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87746C-1375-B5E5-1BF1-752BF9DE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4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44D73DC-1219-5352-A0FA-7AD7E8B1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BA766EC-1B44-EC4A-F0BC-1CADE31C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75E2B4-4D09-2C92-76F3-6687F49B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64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F910C0-A0D0-1C8C-2EDC-1B1CCE08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50EA71-E97B-FC0D-DE5C-2BF07B34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D83EF2-3001-C490-9832-CDB3DA8F1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94282F-922C-ABBE-D519-E2A8EE27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18583F-9FD8-1FF3-E52C-C82AF810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5C2EA19-34E7-4AE7-DA35-AD9BCF87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23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51FD7-1882-EC7A-413E-F02881CB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E8B8DA0-2675-50AB-755E-CE1303141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261D85-D7C1-7262-181D-E311D9DD3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3959A6-810E-3F27-F095-7FAC02A5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ED529B-39B6-4345-F26F-03A7D1D6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C4DBD1-2C12-B880-6739-F0B2AED1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99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3094DB2-A633-65B6-C412-B5FD952D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11E932-2864-86B3-4B7E-2E68C424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995C0C-F5AC-0D65-5B31-396A38AE3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D4639-05C4-024F-B9DC-223D76857D74}" type="datetimeFigureOut">
              <a:rPr lang="pl-PL" smtClean="0"/>
              <a:t>5.05.2025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C59E79-65A0-6FB2-E2E6-C1490B959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525BAC-69E9-790D-EBD5-A8E0EE2A8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2044D-C9EA-0847-96B6-282069B718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94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książka, papier, Produkty papierowe, tekst&#10;&#10;Opis wygenerowany automatycznie">
            <a:extLst>
              <a:ext uri="{FF2B5EF4-FFF2-40B4-BE49-F238E27FC236}">
                <a16:creationId xmlns:a16="http://schemas.microsoft.com/office/drawing/2014/main" id="{F0C81DC5-0E92-F8F7-F69D-697B80D7B89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160" b="109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878087-FE99-5B92-E6E0-D579E2A9B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Základní archeologická </a:t>
            </a:r>
            <a:br>
              <a:rPr lang="ru-RU">
                <a:solidFill>
                  <a:srgbClr val="FFFFFF"/>
                </a:solidFill>
              </a:rPr>
            </a:br>
            <a:r>
              <a:rPr lang="pl-PL">
                <a:solidFill>
                  <a:srgbClr val="FFFFFF"/>
                </a:solidFill>
              </a:rPr>
              <a:t>literatura střední Evropy </a:t>
            </a:r>
            <a:br>
              <a:rPr lang="ru-RU">
                <a:solidFill>
                  <a:srgbClr val="FFFFFF"/>
                </a:solidFill>
              </a:rPr>
            </a:br>
            <a:r>
              <a:rPr lang="pl-PL">
                <a:solidFill>
                  <a:srgbClr val="FFFFFF"/>
                </a:solidFill>
              </a:rPr>
              <a:t>(syntézy a časopisy)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7572A5-3B69-D810-6084-36FA0F936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Oleksii Martynov </a:t>
            </a:r>
          </a:p>
        </p:txBody>
      </p:sp>
    </p:spTree>
    <p:extLst>
      <p:ext uri="{BB962C8B-B14F-4D97-AF65-F5344CB8AC3E}">
        <p14:creationId xmlns:p14="http://schemas.microsoft.com/office/powerpoint/2010/main" val="532654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człowiek, Ludzka twarz, osoba&#10;&#10;Opis wygenerowany automatycznie">
            <a:extLst>
              <a:ext uri="{FF2B5EF4-FFF2-40B4-BE49-F238E27FC236}">
                <a16:creationId xmlns:a16="http://schemas.microsoft.com/office/drawing/2014/main" id="{89D25125-D452-972A-C390-9827F0642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470" r="-2" b="-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D9406E2-0702-D19E-682B-527ABC4D3ADA}"/>
              </a:ext>
            </a:extLst>
          </p:cNvPr>
          <p:cNvSpPr txBox="1"/>
          <p:nvPr/>
        </p:nvSpPr>
        <p:spPr>
          <a:xfrm>
            <a:off x="5971697" y="1633396"/>
            <a:ext cx="5444382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Archeologie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středních</a:t>
            </a:r>
            <a:r>
              <a:rPr lang="en-US" sz="3200" dirty="0"/>
              <a:t> </a:t>
            </a:r>
            <a:r>
              <a:rPr lang="en-US" sz="3200" dirty="0" err="1"/>
              <a:t>Čechách</a:t>
            </a:r>
            <a:r>
              <a:rPr lang="en-US" sz="3200" dirty="0"/>
              <a:t> </a:t>
            </a:r>
            <a:r>
              <a:rPr lang="en-US" sz="3200" dirty="0" err="1"/>
              <a:t>publikuje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metodologické</a:t>
            </a:r>
            <a:r>
              <a:rPr lang="en-US" sz="3200" dirty="0"/>
              <a:t> a </a:t>
            </a:r>
            <a:r>
              <a:rPr lang="en-US" sz="3200" dirty="0" err="1"/>
              <a:t>obecně</a:t>
            </a:r>
            <a:r>
              <a:rPr lang="en-US" sz="3200" dirty="0"/>
              <a:t> </a:t>
            </a:r>
            <a:r>
              <a:rPr lang="en-US" sz="3200" dirty="0" err="1"/>
              <a:t>teoretické</a:t>
            </a:r>
            <a:r>
              <a:rPr lang="en-US" sz="3200" dirty="0"/>
              <a:t> </a:t>
            </a:r>
            <a:r>
              <a:rPr lang="en-US" sz="3200" dirty="0" err="1"/>
              <a:t>práce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090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projekt graficzny, śnieg&#10;&#10;Opis wygenerowany automatycznie">
            <a:extLst>
              <a:ext uri="{FF2B5EF4-FFF2-40B4-BE49-F238E27FC236}">
                <a16:creationId xmlns:a16="http://schemas.microsoft.com/office/drawing/2014/main" id="{DF338049-A098-05D1-8C90-3E607AD14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99" y="1979613"/>
            <a:ext cx="6526171" cy="4590074"/>
          </a:xfrm>
        </p:spPr>
      </p:pic>
      <p:pic>
        <p:nvPicPr>
          <p:cNvPr id="7" name="Obraz 6" descr="Obraz zawierający książka, zrzut ekranu, brązowe, tekst&#10;&#10;Opis wygenerowany automatycznie">
            <a:extLst>
              <a:ext uri="{FF2B5EF4-FFF2-40B4-BE49-F238E27FC236}">
                <a16:creationId xmlns:a16="http://schemas.microsoft.com/office/drawing/2014/main" id="{0A0F4331-6297-3A4B-D5A3-870E2B5C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571" y="0"/>
            <a:ext cx="4497429" cy="68580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77284A1-0368-3640-5041-AB521A5F0E91}"/>
              </a:ext>
            </a:extLst>
          </p:cNvPr>
          <p:cNvSpPr txBox="1"/>
          <p:nvPr/>
        </p:nvSpPr>
        <p:spPr>
          <a:xfrm>
            <a:off x="412842" y="779284"/>
            <a:ext cx="6106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Na </a:t>
            </a:r>
            <a:r>
              <a:rPr lang="pl-PL" sz="2400" dirty="0" err="1"/>
              <a:t>Slovensku</a:t>
            </a:r>
            <a:r>
              <a:rPr lang="pl-PL" sz="2400" dirty="0"/>
              <a:t> </a:t>
            </a:r>
            <a:r>
              <a:rPr lang="pl-PL" sz="2400" dirty="0" err="1"/>
              <a:t>jsou</a:t>
            </a:r>
            <a:r>
              <a:rPr lang="pl-PL" sz="2400" dirty="0"/>
              <a:t> </a:t>
            </a:r>
            <a:r>
              <a:rPr lang="pl-PL" sz="2400" dirty="0" err="1"/>
              <a:t>nejvýznamnějšími</a:t>
            </a:r>
            <a:r>
              <a:rPr lang="pl-PL" sz="2400" dirty="0"/>
              <a:t> </a:t>
            </a:r>
            <a:r>
              <a:rPr lang="pl-PL" sz="2400" dirty="0" err="1"/>
              <a:t>periodiky</a:t>
            </a:r>
            <a:r>
              <a:rPr lang="pl-PL" sz="2400" dirty="0"/>
              <a:t> </a:t>
            </a:r>
            <a:r>
              <a:rPr lang="pl-PL" sz="2400" dirty="0" err="1"/>
              <a:t>Slovenská</a:t>
            </a:r>
            <a:r>
              <a:rPr lang="pl-PL" sz="2400" dirty="0"/>
              <a:t> </a:t>
            </a:r>
            <a:r>
              <a:rPr lang="pl-PL" sz="2400" dirty="0" err="1"/>
              <a:t>archeológia</a:t>
            </a:r>
            <a:r>
              <a:rPr lang="pl-PL" sz="2400" dirty="0"/>
              <a:t> a </a:t>
            </a:r>
            <a:r>
              <a:rPr lang="pl-PL" sz="2400" dirty="0" err="1"/>
              <a:t>Študijné</a:t>
            </a:r>
            <a:r>
              <a:rPr lang="pl-PL" sz="2400" dirty="0"/>
              <a:t> </a:t>
            </a:r>
            <a:r>
              <a:rPr lang="pl-PL" sz="2400" dirty="0" err="1"/>
              <a:t>zvesti</a:t>
            </a:r>
            <a:r>
              <a:rPr lang="pl-PL" sz="2400" dirty="0"/>
              <a:t> </a:t>
            </a:r>
            <a:r>
              <a:rPr lang="pl-PL" sz="2400" dirty="0" err="1"/>
              <a:t>Archeologického</a:t>
            </a:r>
            <a:r>
              <a:rPr lang="pl-PL" sz="2400" dirty="0"/>
              <a:t> </a:t>
            </a:r>
            <a:r>
              <a:rPr lang="pl-PL" sz="2400" dirty="0" err="1"/>
              <a:t>ústavu</a:t>
            </a:r>
            <a:r>
              <a:rPr lang="pl-PL" sz="2400" dirty="0"/>
              <a:t> SAV</a:t>
            </a:r>
          </a:p>
        </p:txBody>
      </p:sp>
    </p:spTree>
    <p:extLst>
      <p:ext uri="{BB962C8B-B14F-4D97-AF65-F5344CB8AC3E}">
        <p14:creationId xmlns:p14="http://schemas.microsoft.com/office/powerpoint/2010/main" val="313791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 descr="Obraz zawierający tekst, Materiały biurowe, Narzędzia biurowe, materiały biurowe&#10;&#10;Opis wygenerowany automatycznie">
            <a:extLst>
              <a:ext uri="{FF2B5EF4-FFF2-40B4-BE49-F238E27FC236}">
                <a16:creationId xmlns:a16="http://schemas.microsoft.com/office/drawing/2014/main" id="{1F05A27E-E502-C7E1-7717-AFFE59F1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8581" b="641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96FC8E-4A63-03A0-2C54-706B58C8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1" y="5252970"/>
            <a:ext cx="12192001" cy="2087630"/>
          </a:xfrm>
        </p:spPr>
        <p:txBody>
          <a:bodyPr anchor="t"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V </a:t>
            </a:r>
            <a:r>
              <a:rPr lang="pl-PL" sz="3200" dirty="0" err="1">
                <a:solidFill>
                  <a:schemeClr val="bg1"/>
                </a:solidFill>
              </a:rPr>
              <a:t>Německu</a:t>
            </a:r>
            <a:r>
              <a:rPr lang="pl-PL" sz="3200" dirty="0">
                <a:solidFill>
                  <a:schemeClr val="bg1"/>
                </a:solidFill>
              </a:rPr>
              <a:t> a </a:t>
            </a:r>
            <a:r>
              <a:rPr lang="pl-PL" sz="3200" dirty="0" err="1">
                <a:solidFill>
                  <a:schemeClr val="bg1"/>
                </a:solidFill>
              </a:rPr>
              <a:t>Rakousku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hrají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důležitou</a:t>
            </a:r>
            <a:r>
              <a:rPr lang="pl-PL" sz="3200" dirty="0">
                <a:solidFill>
                  <a:schemeClr val="bg1"/>
                </a:solidFill>
              </a:rPr>
              <a:t> roli </a:t>
            </a:r>
            <a:r>
              <a:rPr lang="pl-PL" sz="3200" dirty="0" err="1">
                <a:solidFill>
                  <a:schemeClr val="bg1"/>
                </a:solidFill>
              </a:rPr>
              <a:t>prestižní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časopisy</a:t>
            </a:r>
            <a:r>
              <a:rPr lang="pl-PL" sz="3200" dirty="0">
                <a:solidFill>
                  <a:schemeClr val="bg1"/>
                </a:solidFill>
              </a:rPr>
              <a:t> jako Germania (</a:t>
            </a:r>
            <a:r>
              <a:rPr lang="pl-PL" sz="3200" dirty="0" err="1">
                <a:solidFill>
                  <a:schemeClr val="bg1"/>
                </a:solidFill>
              </a:rPr>
              <a:t>vydávaná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Římsko-germánskou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komisí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Německého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archeologického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institutu</a:t>
            </a:r>
            <a:r>
              <a:rPr lang="pl-PL" sz="3200" dirty="0">
                <a:solidFill>
                  <a:schemeClr val="bg1"/>
                </a:solidFill>
              </a:rPr>
              <a:t>) a </a:t>
            </a:r>
            <a:r>
              <a:rPr lang="pl-PL" sz="3200" dirty="0" err="1">
                <a:solidFill>
                  <a:schemeClr val="bg1"/>
                </a:solidFill>
              </a:rPr>
              <a:t>Archäologisches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err="1">
                <a:solidFill>
                  <a:schemeClr val="bg1"/>
                </a:solidFill>
              </a:rPr>
              <a:t>Korrespondenzblatt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56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001B82CC-7FA1-ED0A-A570-1648DA5A2A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4075" b="350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F3323EB-736C-FF3B-D2F2-D876C93D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749934"/>
            <a:ext cx="9906001" cy="4072044"/>
          </a:xfrm>
        </p:spPr>
        <p:txBody>
          <a:bodyPr anchor="t"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</a:rPr>
              <a:t>Z </a:t>
            </a:r>
            <a:r>
              <a:rPr lang="pl-PL" sz="4000" dirty="0" err="1">
                <a:solidFill>
                  <a:schemeClr val="bg1"/>
                </a:solidFill>
              </a:rPr>
              <a:t>mezinárodních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anglicky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psaných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časopisů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lze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zmínit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především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Antiquity</a:t>
            </a:r>
            <a:r>
              <a:rPr lang="pl-PL" sz="4000" dirty="0">
                <a:solidFill>
                  <a:schemeClr val="bg1"/>
                </a:solidFill>
              </a:rPr>
              <a:t> a </a:t>
            </a:r>
            <a:r>
              <a:rPr lang="pl-PL" sz="4000" dirty="0" err="1">
                <a:solidFill>
                  <a:schemeClr val="bg1"/>
                </a:solidFill>
              </a:rPr>
              <a:t>European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r>
              <a:rPr lang="pl-PL" sz="4000" dirty="0" err="1">
                <a:solidFill>
                  <a:schemeClr val="bg1"/>
                </a:solidFill>
              </a:rPr>
              <a:t>Journal</a:t>
            </a:r>
            <a:r>
              <a:rPr lang="pl-PL" sz="4000" dirty="0">
                <a:solidFill>
                  <a:schemeClr val="bg1"/>
                </a:solidFill>
              </a:rPr>
              <a:t> of </a:t>
            </a:r>
            <a:r>
              <a:rPr lang="pl-PL" sz="4000" dirty="0" err="1">
                <a:solidFill>
                  <a:schemeClr val="bg1"/>
                </a:solidFill>
              </a:rPr>
              <a:t>Archaeology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3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8E1BC8-7AC8-813E-178C-60CB0971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59803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Závěr</a:t>
            </a:r>
            <a:endParaRPr lang="en-US" sz="5200" dirty="0"/>
          </a:p>
        </p:txBody>
      </p:sp>
      <p:pic>
        <p:nvPicPr>
          <p:cNvPr id="7" name="Obraz 6" descr="Obraz zawierający tekst, Czcionka, projekt graficzny, Grafika&#10;&#10;Opis wygenerowany automatycznie">
            <a:extLst>
              <a:ext uri="{FF2B5EF4-FFF2-40B4-BE49-F238E27FC236}">
                <a16:creationId xmlns:a16="http://schemas.microsoft.com/office/drawing/2014/main" id="{54587E10-3941-9CFA-E0EE-12ACCD60F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89" y="1443253"/>
            <a:ext cx="3262005" cy="4857552"/>
          </a:xfrm>
          <a:prstGeom prst="rect">
            <a:avLst/>
          </a:prstGeom>
        </p:spPr>
      </p:pic>
      <p:pic>
        <p:nvPicPr>
          <p:cNvPr id="5" name="Symbol zastępczy zawartości 4" descr="Obraz zawierający tekst, Czcionka, książka, design&#10;&#10;Opis wygenerowany automatycznie">
            <a:extLst>
              <a:ext uri="{FF2B5EF4-FFF2-40B4-BE49-F238E27FC236}">
                <a16:creationId xmlns:a16="http://schemas.microsoft.com/office/drawing/2014/main" id="{17947912-0FC9-7970-97C9-AB5105C42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43" y="1443253"/>
            <a:ext cx="3376811" cy="4857552"/>
          </a:xfrm>
          <a:prstGeom prst="rect">
            <a:avLst/>
          </a:prstGeom>
        </p:spPr>
      </p:pic>
      <p:pic>
        <p:nvPicPr>
          <p:cNvPr id="9" name="Obraz 8" descr="Obraz zawierający tekst, plakat, statek powietrzny, projekt graficzny&#10;&#10;Opis wygenerowany automatycznie">
            <a:extLst>
              <a:ext uri="{FF2B5EF4-FFF2-40B4-BE49-F238E27FC236}">
                <a16:creationId xmlns:a16="http://schemas.microsoft.com/office/drawing/2014/main" id="{F045472F-33C8-28EB-5FA4-6673142C3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43" y="1443253"/>
            <a:ext cx="3438492" cy="48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Okładka książki, Publikacja, oprawianie książek&#10;&#10;Opis wygenerowany automatycznie">
            <a:extLst>
              <a:ext uri="{FF2B5EF4-FFF2-40B4-BE49-F238E27FC236}">
                <a16:creationId xmlns:a16="http://schemas.microsoft.com/office/drawing/2014/main" id="{A0B13BD5-4A1F-F551-E908-7C5E2572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14" b="1976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BF207A-92D0-179C-83B9-874C1AD8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28800"/>
            <a:ext cx="4657341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Jedním</a:t>
            </a:r>
            <a:r>
              <a:rPr lang="pl-PL" dirty="0"/>
              <a:t> z </a:t>
            </a:r>
            <a:r>
              <a:rPr lang="pl-PL" dirty="0" err="1"/>
              <a:t>nejrozsáhlejších</a:t>
            </a:r>
            <a:r>
              <a:rPr lang="pl-PL" dirty="0"/>
              <a:t> a </a:t>
            </a:r>
            <a:r>
              <a:rPr lang="pl-PL" dirty="0" err="1"/>
              <a:t>nejrespektovanějších</a:t>
            </a:r>
            <a:r>
              <a:rPr lang="pl-PL" dirty="0"/>
              <a:t> </a:t>
            </a:r>
            <a:r>
              <a:rPr lang="pl-PL" dirty="0" err="1"/>
              <a:t>děl</a:t>
            </a:r>
            <a:r>
              <a:rPr lang="pl-PL" dirty="0"/>
              <a:t> je </a:t>
            </a:r>
            <a:r>
              <a:rPr lang="pl-PL" dirty="0" err="1"/>
              <a:t>vícesvazkové</a:t>
            </a:r>
            <a:r>
              <a:rPr lang="pl-PL" dirty="0"/>
              <a:t> </a:t>
            </a:r>
            <a:r>
              <a:rPr lang="pl-PL" dirty="0" err="1"/>
              <a:t>vydání</a:t>
            </a:r>
            <a:r>
              <a:rPr lang="pl-PL" dirty="0"/>
              <a:t> "</a:t>
            </a:r>
            <a:r>
              <a:rPr lang="pl-PL" dirty="0" err="1"/>
              <a:t>Archeologie</a:t>
            </a:r>
            <a:r>
              <a:rPr lang="pl-PL" dirty="0"/>
              <a:t> </a:t>
            </a:r>
            <a:r>
              <a:rPr lang="pl-PL" dirty="0" err="1"/>
              <a:t>pravěkých</a:t>
            </a:r>
            <a:r>
              <a:rPr lang="pl-PL" dirty="0"/>
              <a:t> </a:t>
            </a:r>
            <a:r>
              <a:rPr lang="pl-PL" dirty="0" err="1"/>
              <a:t>Čech</a:t>
            </a:r>
            <a:r>
              <a:rPr lang="pl-PL" dirty="0"/>
              <a:t>", </a:t>
            </a:r>
            <a:r>
              <a:rPr lang="pl-PL" dirty="0" err="1"/>
              <a:t>editované</a:t>
            </a:r>
            <a:r>
              <a:rPr lang="pl-PL" dirty="0"/>
              <a:t> </a:t>
            </a:r>
            <a:r>
              <a:rPr lang="pl-PL" dirty="0" err="1"/>
              <a:t>Zdeňkem</a:t>
            </a:r>
            <a:r>
              <a:rPr lang="pl-PL" dirty="0"/>
              <a:t> </a:t>
            </a:r>
            <a:r>
              <a:rPr lang="pl-PL" dirty="0" err="1"/>
              <a:t>Měřínským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81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książka, Publikacja, Drukowanie&#10;&#10;Opis wygenerowany automatycznie">
            <a:extLst>
              <a:ext uri="{FF2B5EF4-FFF2-40B4-BE49-F238E27FC236}">
                <a16:creationId xmlns:a16="http://schemas.microsoft.com/office/drawing/2014/main" id="{B09ECBC2-B1CE-983A-9128-394AF8B57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6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0D5A8C6-4BD6-2ADF-5177-D18C474A930C}"/>
              </a:ext>
            </a:extLst>
          </p:cNvPr>
          <p:cNvSpPr txBox="1"/>
          <p:nvPr/>
        </p:nvSpPr>
        <p:spPr>
          <a:xfrm>
            <a:off x="330337" y="2078027"/>
            <a:ext cx="4380989" cy="477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Dalším</a:t>
            </a:r>
            <a:r>
              <a:rPr lang="en-US" sz="2800" dirty="0"/>
              <a:t> </a:t>
            </a:r>
            <a:r>
              <a:rPr lang="en-US" sz="2800" dirty="0" err="1"/>
              <a:t>významným</a:t>
            </a:r>
            <a:r>
              <a:rPr lang="en-US" sz="2800" dirty="0"/>
              <a:t> </a:t>
            </a:r>
            <a:r>
              <a:rPr lang="en-US" sz="2800" dirty="0" err="1"/>
              <a:t>dílem</a:t>
            </a:r>
            <a:r>
              <a:rPr lang="en-US" sz="2800" dirty="0"/>
              <a:t> je </a:t>
            </a:r>
            <a:r>
              <a:rPr lang="en-US" sz="2800" dirty="0" err="1"/>
              <a:t>klasická</a:t>
            </a:r>
            <a:r>
              <a:rPr lang="en-US" sz="2800" dirty="0"/>
              <a:t> </a:t>
            </a:r>
            <a:r>
              <a:rPr lang="en-US" sz="2800" dirty="0" err="1"/>
              <a:t>publikace</a:t>
            </a:r>
            <a:r>
              <a:rPr lang="en-US" sz="2800" dirty="0"/>
              <a:t> Jana Filipa "</a:t>
            </a:r>
            <a:r>
              <a:rPr lang="en-US" sz="2800" dirty="0" err="1"/>
              <a:t>Dějiny</a:t>
            </a:r>
            <a:r>
              <a:rPr lang="en-US" sz="2800" dirty="0"/>
              <a:t> </a:t>
            </a:r>
            <a:r>
              <a:rPr lang="en-US" sz="2800" dirty="0" err="1"/>
              <a:t>pravěku</a:t>
            </a:r>
            <a:r>
              <a:rPr lang="en-US" sz="2800" dirty="0"/>
              <a:t> a </a:t>
            </a:r>
            <a:r>
              <a:rPr lang="en-US" sz="2800" dirty="0" err="1"/>
              <a:t>starověku</a:t>
            </a:r>
            <a:r>
              <a:rPr lang="en-US" sz="2800" dirty="0"/>
              <a:t>", </a:t>
            </a:r>
            <a:r>
              <a:rPr lang="en-US" sz="2800" dirty="0" err="1"/>
              <a:t>která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přes</a:t>
            </a:r>
            <a:r>
              <a:rPr lang="en-US" sz="2800" dirty="0"/>
              <a:t> </a:t>
            </a:r>
            <a:r>
              <a:rPr lang="en-US" sz="2800" dirty="0" err="1"/>
              <a:t>své</a:t>
            </a:r>
            <a:r>
              <a:rPr lang="en-US" sz="2800" dirty="0"/>
              <a:t> </a:t>
            </a:r>
            <a:r>
              <a:rPr lang="en-US" sz="2800" dirty="0" err="1"/>
              <a:t>stáří</a:t>
            </a:r>
            <a:r>
              <a:rPr lang="en-US" sz="2800" dirty="0"/>
              <a:t> (1950. </a:t>
            </a:r>
            <a:r>
              <a:rPr lang="en-US" sz="2800" dirty="0" err="1"/>
              <a:t>léta</a:t>
            </a:r>
            <a:r>
              <a:rPr lang="en-US" sz="2800" dirty="0"/>
              <a:t>) </a:t>
            </a:r>
            <a:r>
              <a:rPr lang="en-US" sz="2800" dirty="0" err="1"/>
              <a:t>stále</a:t>
            </a:r>
            <a:r>
              <a:rPr lang="en-US" sz="2800" dirty="0"/>
              <a:t> </a:t>
            </a:r>
            <a:r>
              <a:rPr lang="en-US" sz="2800" dirty="0" err="1"/>
              <a:t>slouží</a:t>
            </a:r>
            <a:r>
              <a:rPr lang="en-US" sz="2800" dirty="0"/>
              <a:t> </a:t>
            </a:r>
            <a:r>
              <a:rPr lang="en-US" sz="2800" dirty="0" err="1"/>
              <a:t>jako</a:t>
            </a:r>
            <a:r>
              <a:rPr lang="en-US" sz="2800" dirty="0"/>
              <a:t> </a:t>
            </a:r>
            <a:r>
              <a:rPr lang="en-US" sz="2800" dirty="0" err="1"/>
              <a:t>užitečný</a:t>
            </a:r>
            <a:r>
              <a:rPr lang="en-US" sz="2800" dirty="0"/>
              <a:t> </a:t>
            </a:r>
            <a:r>
              <a:rPr lang="en-US" sz="2800" dirty="0" err="1"/>
              <a:t>základní</a:t>
            </a:r>
            <a:r>
              <a:rPr lang="en-US" sz="2800" dirty="0"/>
              <a:t> </a:t>
            </a:r>
            <a:r>
              <a:rPr lang="en-US" sz="2800" dirty="0" err="1"/>
              <a:t>přehled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26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B888BA-685F-2E58-F7F5-3AD4CE59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72899"/>
            <a:ext cx="4879902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Modernější</a:t>
            </a:r>
            <a:r>
              <a:rPr lang="pl-PL" dirty="0"/>
              <a:t> a </a:t>
            </a:r>
            <a:r>
              <a:rPr lang="pl-PL" dirty="0" err="1"/>
              <a:t>kritičtější</a:t>
            </a:r>
            <a:r>
              <a:rPr lang="pl-PL" dirty="0"/>
              <a:t> </a:t>
            </a:r>
            <a:r>
              <a:rPr lang="pl-PL" dirty="0" err="1"/>
              <a:t>pohled</a:t>
            </a:r>
            <a:r>
              <a:rPr lang="pl-PL" dirty="0"/>
              <a:t> na </a:t>
            </a:r>
            <a:r>
              <a:rPr lang="pl-PL" dirty="0" err="1"/>
              <a:t>stejnou</a:t>
            </a:r>
            <a:r>
              <a:rPr lang="pl-PL" dirty="0"/>
              <a:t> </a:t>
            </a:r>
            <a:r>
              <a:rPr lang="pl-PL" dirty="0" err="1"/>
              <a:t>problematiku</a:t>
            </a:r>
            <a:r>
              <a:rPr lang="pl-PL" dirty="0"/>
              <a:t> </a:t>
            </a:r>
            <a:r>
              <a:rPr lang="pl-PL" dirty="0" err="1"/>
              <a:t>nabízí</a:t>
            </a:r>
            <a:r>
              <a:rPr lang="pl-PL" dirty="0"/>
              <a:t> Emanuel </a:t>
            </a:r>
            <a:r>
              <a:rPr lang="pl-PL" dirty="0" err="1"/>
              <a:t>Neustupný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své</a:t>
            </a:r>
            <a:r>
              <a:rPr lang="pl-PL" dirty="0"/>
              <a:t> </a:t>
            </a:r>
            <a:r>
              <a:rPr lang="pl-PL" dirty="0" err="1"/>
              <a:t>knize</a:t>
            </a:r>
            <a:r>
              <a:rPr lang="pl-PL" dirty="0"/>
              <a:t> "</a:t>
            </a:r>
            <a:r>
              <a:rPr lang="pl-PL" dirty="0" err="1"/>
              <a:t>Pravěké</a:t>
            </a:r>
            <a:r>
              <a:rPr lang="pl-PL" dirty="0"/>
              <a:t> </a:t>
            </a:r>
            <a:r>
              <a:rPr lang="pl-PL" dirty="0" err="1"/>
              <a:t>dějiny</a:t>
            </a:r>
            <a:r>
              <a:rPr lang="pl-PL" dirty="0"/>
              <a:t> </a:t>
            </a:r>
            <a:r>
              <a:rPr lang="pl-PL" dirty="0" err="1"/>
              <a:t>Čech</a:t>
            </a:r>
            <a:r>
              <a:rPr lang="pl-PL" dirty="0"/>
              <a:t>"</a:t>
            </a:r>
          </a:p>
        </p:txBody>
      </p:sp>
      <p:pic>
        <p:nvPicPr>
          <p:cNvPr id="5" name="Obraz 4" descr="Obraz zawierający tekst, książka, osoba&#10;&#10;Opis wygenerowany automatycznie">
            <a:extLst>
              <a:ext uri="{FF2B5EF4-FFF2-40B4-BE49-F238E27FC236}">
                <a16:creationId xmlns:a16="http://schemas.microsoft.com/office/drawing/2014/main" id="{4A7FBB79-C1A0-B53C-58CF-EBBB2570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54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tekst, statua, sztuka, rzeźba&#10;&#10;Opis wygenerowany automatycznie">
            <a:extLst>
              <a:ext uri="{FF2B5EF4-FFF2-40B4-BE49-F238E27FC236}">
                <a16:creationId xmlns:a16="http://schemas.microsoft.com/office/drawing/2014/main" id="{0777CAF8-F437-62CB-3BA8-5C10C820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6" r="2" b="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Obraz 6" descr="Obraz zawierający tekst, plakat, książka, krąg&#10;&#10;Opis wygenerowany automatycznie">
            <a:extLst>
              <a:ext uri="{FF2B5EF4-FFF2-40B4-BE49-F238E27FC236}">
                <a16:creationId xmlns:a16="http://schemas.microsoft.com/office/drawing/2014/main" id="{F5224BC3-85B6-762F-9C3D-95BC6DB7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90" r="13793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12E7C69-3F1A-DD35-98B6-A3823BA837CD}"/>
              </a:ext>
            </a:extLst>
          </p:cNvPr>
          <p:cNvSpPr txBox="1"/>
          <p:nvPr/>
        </p:nvSpPr>
        <p:spPr>
          <a:xfrm>
            <a:off x="448056" y="2258171"/>
            <a:ext cx="2804504" cy="391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Z mezinárodních publikací si velkou oblibu získaly anglicky psané syntézy jako např.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 "The Oxford Handbook of the European Bronze Age"</a:t>
            </a:r>
          </a:p>
        </p:txBody>
      </p:sp>
    </p:spTree>
    <p:extLst>
      <p:ext uri="{BB962C8B-B14F-4D97-AF65-F5344CB8AC3E}">
        <p14:creationId xmlns:p14="http://schemas.microsoft.com/office/powerpoint/2010/main" val="189609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 descr="Obraz zawierający tekst, koło, pojazd, Pojazd lądowy&#10;&#10;Opis wygenerowany automatycznie">
            <a:extLst>
              <a:ext uri="{FF2B5EF4-FFF2-40B4-BE49-F238E27FC236}">
                <a16:creationId xmlns:a16="http://schemas.microsoft.com/office/drawing/2014/main" id="{7E240D76-F66A-1DA4-04AE-55160085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03"/>
          <a:stretch/>
        </p:blipFill>
        <p:spPr>
          <a:xfrm>
            <a:off x="0" y="10"/>
            <a:ext cx="5297761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FE3641D-0413-443F-45EF-6220837D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69585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 </a:t>
            </a:r>
            <a:r>
              <a:rPr lang="pl-PL" dirty="0" err="1"/>
              <a:t>německojazyčných</a:t>
            </a:r>
            <a:r>
              <a:rPr lang="pl-PL" dirty="0"/>
              <a:t> </a:t>
            </a:r>
            <a:r>
              <a:rPr lang="pl-PL" dirty="0" err="1"/>
              <a:t>publikací</a:t>
            </a:r>
            <a:r>
              <a:rPr lang="pl-PL" dirty="0"/>
              <a:t> si </a:t>
            </a:r>
            <a:r>
              <a:rPr lang="pl-PL" dirty="0" err="1"/>
              <a:t>zaslouží</a:t>
            </a:r>
            <a:r>
              <a:rPr lang="pl-PL" dirty="0"/>
              <a:t> </a:t>
            </a:r>
            <a:r>
              <a:rPr lang="pl-PL" dirty="0" err="1"/>
              <a:t>pozornost</a:t>
            </a:r>
            <a:r>
              <a:rPr lang="pl-PL" dirty="0"/>
              <a:t> </a:t>
            </a:r>
            <a:r>
              <a:rPr lang="pl-PL" dirty="0" err="1"/>
              <a:t>klasická</a:t>
            </a:r>
            <a:r>
              <a:rPr lang="pl-PL" dirty="0"/>
              <a:t> </a:t>
            </a:r>
            <a:r>
              <a:rPr lang="pl-PL" dirty="0" err="1"/>
              <a:t>syntéza</a:t>
            </a:r>
            <a:r>
              <a:rPr lang="pl-PL" dirty="0"/>
              <a:t> "</a:t>
            </a:r>
            <a:r>
              <a:rPr lang="pl-PL" dirty="0" err="1"/>
              <a:t>Urgeschichte</a:t>
            </a:r>
            <a:r>
              <a:rPr lang="pl-PL" dirty="0"/>
              <a:t> </a:t>
            </a:r>
            <a:r>
              <a:rPr lang="pl-PL" dirty="0" err="1"/>
              <a:t>Mitteleuropas</a:t>
            </a:r>
            <a:r>
              <a:rPr lang="pl-PL" dirty="0"/>
              <a:t>", </a:t>
            </a:r>
            <a:r>
              <a:rPr lang="pl-PL" dirty="0" err="1"/>
              <a:t>editovaná</a:t>
            </a:r>
            <a:r>
              <a:rPr lang="pl-PL" dirty="0"/>
              <a:t> </a:t>
            </a:r>
            <a:r>
              <a:rPr lang="pl-PL" dirty="0" err="1"/>
              <a:t>Berndem</a:t>
            </a:r>
            <a:r>
              <a:rPr lang="pl-PL" dirty="0"/>
              <a:t> </a:t>
            </a:r>
            <a:r>
              <a:rPr lang="pl-PL" dirty="0" err="1"/>
              <a:t>Hänselem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710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39BCA50-5C8B-4034-853C-B2917664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240F1A-9E48-57F4-C79C-25C46E5874F1}"/>
              </a:ext>
            </a:extLst>
          </p:cNvPr>
          <p:cNvSpPr txBox="1"/>
          <p:nvPr/>
        </p:nvSpPr>
        <p:spPr>
          <a:xfrm>
            <a:off x="549277" y="458033"/>
            <a:ext cx="5257798" cy="7262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časopisy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az 6" descr="Obraz zawierający tekst, plakat, Ludzka twarz, Ulotka&#10;&#10;Opis wygenerowany automatycznie">
            <a:extLst>
              <a:ext uri="{FF2B5EF4-FFF2-40B4-BE49-F238E27FC236}">
                <a16:creationId xmlns:a16="http://schemas.microsoft.com/office/drawing/2014/main" id="{17522EB6-2474-7FED-3922-3C742701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20" r="1" b="1"/>
          <a:stretch/>
        </p:blipFill>
        <p:spPr>
          <a:xfrm>
            <a:off x="550863" y="1557339"/>
            <a:ext cx="358975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Obraz 8" descr="Obraz zawierający tekst, koń, ubrania, plakat&#10;&#10;Opis wygenerowany automatycznie">
            <a:extLst>
              <a:ext uri="{FF2B5EF4-FFF2-40B4-BE49-F238E27FC236}">
                <a16:creationId xmlns:a16="http://schemas.microsoft.com/office/drawing/2014/main" id="{2627F6A9-081F-7164-663E-CDAB44D9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7100"/>
          <a:stretch/>
        </p:blipFill>
        <p:spPr>
          <a:xfrm>
            <a:off x="4322198" y="1557339"/>
            <a:ext cx="3567884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Symbol zastępczy zawartości 4" descr="Obraz zawierający tekst, Ludzka twarz, Publikacja, Ulotka&#10;&#10;Opis wygenerowany automatycznie">
            <a:extLst>
              <a:ext uri="{FF2B5EF4-FFF2-40B4-BE49-F238E27FC236}">
                <a16:creationId xmlns:a16="http://schemas.microsoft.com/office/drawing/2014/main" id="{DB3175E7-D844-E457-28EF-1E4D8D246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7980" r="-3" b="776"/>
          <a:stretch/>
        </p:blipFill>
        <p:spPr>
          <a:xfrm>
            <a:off x="8070082" y="1557339"/>
            <a:ext cx="35676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99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książka, papier, Czcionka&#10;&#10;Opis wygenerowany automatycznie">
            <a:extLst>
              <a:ext uri="{FF2B5EF4-FFF2-40B4-BE49-F238E27FC236}">
                <a16:creationId xmlns:a16="http://schemas.microsoft.com/office/drawing/2014/main" id="{47DB1BD2-0D5F-689C-C45D-C73260538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3" r="-2" b="19397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85C198C-4EAB-3189-9712-BF1F32DF66B1}"/>
              </a:ext>
            </a:extLst>
          </p:cNvPr>
          <p:cNvSpPr txBox="1"/>
          <p:nvPr/>
        </p:nvSpPr>
        <p:spPr>
          <a:xfrm>
            <a:off x="6417734" y="2614612"/>
            <a:ext cx="5291663" cy="375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V </a:t>
            </a:r>
            <a:r>
              <a:rPr lang="en-US" sz="2800" dirty="0" err="1"/>
              <a:t>České</a:t>
            </a:r>
            <a:r>
              <a:rPr lang="en-US" sz="2800" dirty="0"/>
              <a:t> </a:t>
            </a:r>
            <a:r>
              <a:rPr lang="en-US" sz="2800" dirty="0" err="1"/>
              <a:t>republice</a:t>
            </a:r>
            <a:r>
              <a:rPr lang="en-US" sz="2800" dirty="0"/>
              <a:t> </a:t>
            </a:r>
            <a:r>
              <a:rPr lang="en-US" sz="2800" dirty="0" err="1"/>
              <a:t>hraje</a:t>
            </a:r>
            <a:r>
              <a:rPr lang="en-US" sz="2800" dirty="0"/>
              <a:t> </a:t>
            </a:r>
            <a:r>
              <a:rPr lang="en-US" sz="2800" dirty="0" err="1"/>
              <a:t>centrální</a:t>
            </a:r>
            <a:r>
              <a:rPr lang="en-US" sz="2800" dirty="0"/>
              <a:t> </a:t>
            </a:r>
            <a:r>
              <a:rPr lang="en-US" sz="2800" dirty="0" err="1"/>
              <a:t>roli</a:t>
            </a:r>
            <a:r>
              <a:rPr lang="en-US" sz="2800" dirty="0"/>
              <a:t> </a:t>
            </a:r>
            <a:r>
              <a:rPr lang="en-US" sz="2800" dirty="0" err="1"/>
              <a:t>časopis</a:t>
            </a:r>
            <a:r>
              <a:rPr lang="en-US" sz="2800" dirty="0"/>
              <a:t> </a:t>
            </a:r>
            <a:r>
              <a:rPr lang="en-US" sz="2800" dirty="0" err="1"/>
              <a:t>Archeologické</a:t>
            </a:r>
            <a:r>
              <a:rPr lang="en-US" sz="2800" dirty="0"/>
              <a:t> </a:t>
            </a:r>
            <a:r>
              <a:rPr lang="en-US" sz="2800" dirty="0" err="1"/>
              <a:t>rozhledy</a:t>
            </a:r>
            <a:r>
              <a:rPr lang="en-US" sz="2800" dirty="0"/>
              <a:t>, </a:t>
            </a:r>
            <a:r>
              <a:rPr lang="en-US" sz="2800" dirty="0" err="1"/>
              <a:t>vydávaný</a:t>
            </a:r>
            <a:r>
              <a:rPr lang="en-US" sz="2800" dirty="0"/>
              <a:t> </a:t>
            </a:r>
            <a:r>
              <a:rPr lang="en-US" sz="2800" dirty="0" err="1"/>
              <a:t>Archeologickým</a:t>
            </a:r>
            <a:r>
              <a:rPr lang="en-US" sz="2800" dirty="0"/>
              <a:t> </a:t>
            </a:r>
            <a:r>
              <a:rPr lang="en-US" sz="2800" dirty="0" err="1"/>
              <a:t>ústavem</a:t>
            </a:r>
            <a:r>
              <a:rPr lang="en-US" sz="2800" dirty="0"/>
              <a:t> AV ČR</a:t>
            </a:r>
          </a:p>
        </p:txBody>
      </p:sp>
    </p:spTree>
    <p:extLst>
      <p:ext uri="{BB962C8B-B14F-4D97-AF65-F5344CB8AC3E}">
        <p14:creationId xmlns:p14="http://schemas.microsoft.com/office/powerpoint/2010/main" val="389711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 descr="Obraz zawierający tekst, książka, Publikacja, projekt graficzny&#10;&#10;Opis wygenerowany automatycznie">
            <a:extLst>
              <a:ext uri="{FF2B5EF4-FFF2-40B4-BE49-F238E27FC236}">
                <a16:creationId xmlns:a16="http://schemas.microsoft.com/office/drawing/2014/main" id="{2E4CB2E6-E332-621C-F6D3-50ACD7CDE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0000"/>
          </a:blip>
          <a:srcRect t="3548" b="15807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</p:spTree>
    <p:extLst>
      <p:ext uri="{BB962C8B-B14F-4D97-AF65-F5344CB8AC3E}">
        <p14:creationId xmlns:p14="http://schemas.microsoft.com/office/powerpoint/2010/main" val="702591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198</Words>
  <Application>Microsoft Macintosh PowerPoint</Application>
  <PresentationFormat>Panoramiczny</PresentationFormat>
  <Paragraphs>15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Motyw pakietu Office</vt:lpstr>
      <vt:lpstr>Základní archeologická  literatura střední Evropy  (syntézy a časopisy)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 Německu a Rakousku hrají důležitou roli prestižní časopisy jako Germania (vydávaná Římsko-germánskou komisí Německého archeologického institutu) a Archäologisches Korrespondenzblatt</vt:lpstr>
      <vt:lpstr>Z mezinárodních anglicky psaných časopisů lze zmínit především Antiquity a European Journal of Archaeology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archeologická  literatura střední Evropy  (syntézy a časopisy)</dc:title>
  <dc:creator>Victoria Polovyy</dc:creator>
  <cp:lastModifiedBy>Victoria Polovyy</cp:lastModifiedBy>
  <cp:revision>1</cp:revision>
  <dcterms:created xsi:type="dcterms:W3CDTF">2025-05-05T19:18:32Z</dcterms:created>
  <dcterms:modified xsi:type="dcterms:W3CDTF">2025-05-05T19:55:09Z</dcterms:modified>
</cp:coreProperties>
</file>