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85FD7C-1B0C-CBF9-7FA9-AA2092DC12E4}" v="10" dt="2025-04-01T18:51:13.1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6E1426-BBFB-43A4-B697-7E701072E4AF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797C33-8183-4F16-BD99-D03B646C770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dirty="0">
              <a:latin typeface="Trebuchet MS" panose="020B0603020202020204"/>
            </a:rPr>
            <a:t>Vedena</a:t>
          </a:r>
          <a:r>
            <a:rPr lang="cs-CZ" b="0" dirty="0"/>
            <a:t> Luborem </a:t>
          </a:r>
          <a:r>
            <a:rPr lang="cs-CZ" b="0" dirty="0" err="1"/>
            <a:t>Niederlem</a:t>
          </a:r>
          <a:r>
            <a:rPr lang="cs-CZ" b="0" dirty="0"/>
            <a:t>, profesorem Karlovy univerzity.</a:t>
          </a:r>
          <a:endParaRPr lang="en-US" b="0" dirty="0"/>
        </a:p>
      </dgm:t>
    </dgm:pt>
    <dgm:pt modelId="{6C3DD657-C6F2-4C98-9B03-1F0E5055CC2C}" type="parTrans" cxnId="{DF8590E5-9614-4BF5-B88C-90578EED05EF}">
      <dgm:prSet/>
      <dgm:spPr/>
      <dgm:t>
        <a:bodyPr/>
        <a:lstStyle/>
        <a:p>
          <a:endParaRPr lang="en-US"/>
        </a:p>
      </dgm:t>
    </dgm:pt>
    <dgm:pt modelId="{C6CAF25C-C3E8-47F4-91AF-7E4CD74EE772}" type="sibTrans" cxnId="{DF8590E5-9614-4BF5-B88C-90578EED05EF}">
      <dgm:prSet/>
      <dgm:spPr/>
      <dgm:t>
        <a:bodyPr/>
        <a:lstStyle/>
        <a:p>
          <a:endParaRPr lang="en-US"/>
        </a:p>
      </dgm:t>
    </dgm:pt>
    <dgm:pt modelId="{AACA4C25-A55F-4BED-9CB3-186821934EB7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dirty="0"/>
            <a:t>Opírala se o vědecký a systematický přístup – chtěla propojit archeologii s dalšími obory, jako byla antropologie, etnografie nebo historie.</a:t>
          </a:r>
          <a:endParaRPr lang="en-US" b="0" dirty="0"/>
        </a:p>
      </dgm:t>
    </dgm:pt>
    <dgm:pt modelId="{0D36254F-F0DC-4E41-972B-9B1079FBB226}" type="parTrans" cxnId="{A613BD0A-E319-4530-A83C-4809B2A02E6A}">
      <dgm:prSet/>
      <dgm:spPr/>
      <dgm:t>
        <a:bodyPr/>
        <a:lstStyle/>
        <a:p>
          <a:endParaRPr lang="en-US"/>
        </a:p>
      </dgm:t>
    </dgm:pt>
    <dgm:pt modelId="{9FF7736B-0CEB-4EA9-A21A-CEF3BD8771DF}" type="sibTrans" cxnId="{A613BD0A-E319-4530-A83C-4809B2A02E6A}">
      <dgm:prSet/>
      <dgm:spPr/>
      <dgm:t>
        <a:bodyPr/>
        <a:lstStyle/>
        <a:p>
          <a:endParaRPr lang="en-US"/>
        </a:p>
      </dgm:t>
    </dgm:pt>
    <dgm:pt modelId="{01A39C22-5996-48D7-BAB7-693C75497C98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dirty="0"/>
            <a:t>Klíčová byla snaha o širší interpretaci archeologických nálezů v rámci historického vývoje.</a:t>
          </a:r>
          <a:endParaRPr lang="en-US" b="0" dirty="0"/>
        </a:p>
      </dgm:t>
    </dgm:pt>
    <dgm:pt modelId="{9E5C7A2D-240D-4E29-BD5B-CC0A7E264AC8}" type="parTrans" cxnId="{F7731255-6D19-4A19-9124-479F77146C54}">
      <dgm:prSet/>
      <dgm:spPr/>
      <dgm:t>
        <a:bodyPr/>
        <a:lstStyle/>
        <a:p>
          <a:endParaRPr lang="en-US"/>
        </a:p>
      </dgm:t>
    </dgm:pt>
    <dgm:pt modelId="{8C217910-197E-4494-91AD-BBBDC069DE67}" type="sibTrans" cxnId="{F7731255-6D19-4A19-9124-479F77146C54}">
      <dgm:prSet/>
      <dgm:spPr/>
      <dgm:t>
        <a:bodyPr/>
        <a:lstStyle/>
        <a:p>
          <a:endParaRPr lang="en-US"/>
        </a:p>
      </dgm:t>
    </dgm:pt>
    <dgm:pt modelId="{ACFDDE04-E867-479E-B51F-9F9A7FCB86F6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dirty="0"/>
            <a:t>Měla blíže k mezinárodním trendům v archeologii a chtěla archeologii více teoretizovat a akademizovat</a:t>
          </a:r>
          <a:r>
            <a:rPr lang="cs-CZ" dirty="0"/>
            <a:t>.</a:t>
          </a:r>
          <a:endParaRPr lang="en-US" dirty="0"/>
        </a:p>
      </dgm:t>
    </dgm:pt>
    <dgm:pt modelId="{5D43F77C-C051-4780-8FE8-2BDEEA916F32}" type="parTrans" cxnId="{64ED82B1-57E3-484E-9492-59D88BBEECB0}">
      <dgm:prSet/>
      <dgm:spPr/>
      <dgm:t>
        <a:bodyPr/>
        <a:lstStyle/>
        <a:p>
          <a:endParaRPr lang="en-US"/>
        </a:p>
      </dgm:t>
    </dgm:pt>
    <dgm:pt modelId="{6CA3F5B2-F69C-429A-A30C-595DCC3C51DF}" type="sibTrans" cxnId="{64ED82B1-57E3-484E-9492-59D88BBEECB0}">
      <dgm:prSet/>
      <dgm:spPr/>
      <dgm:t>
        <a:bodyPr/>
        <a:lstStyle/>
        <a:p>
          <a:endParaRPr lang="en-US"/>
        </a:p>
      </dgm:t>
    </dgm:pt>
    <dgm:pt modelId="{7D87D92E-0109-40FF-BDFF-62CA399E02EE}" type="pres">
      <dgm:prSet presAssocID="{496E1426-BBFB-43A4-B697-7E701072E4AF}" presName="root" presStyleCnt="0">
        <dgm:presLayoutVars>
          <dgm:dir/>
          <dgm:resizeHandles val="exact"/>
        </dgm:presLayoutVars>
      </dgm:prSet>
      <dgm:spPr/>
    </dgm:pt>
    <dgm:pt modelId="{D560D16D-1569-4B8F-B152-B2EFAAC628D4}" type="pres">
      <dgm:prSet presAssocID="{C3797C33-8183-4F16-BD99-D03B646C7704}" presName="compNode" presStyleCnt="0"/>
      <dgm:spPr/>
    </dgm:pt>
    <dgm:pt modelId="{8B6D0E30-2935-4F05-A2E7-812C984F3F19}" type="pres">
      <dgm:prSet presAssocID="{C3797C33-8183-4F16-BD99-D03B646C770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10D15764-6023-4668-88F0-BACA263B8B43}" type="pres">
      <dgm:prSet presAssocID="{C3797C33-8183-4F16-BD99-D03B646C7704}" presName="spaceRect" presStyleCnt="0"/>
      <dgm:spPr/>
    </dgm:pt>
    <dgm:pt modelId="{0822E51D-50C2-4FB8-B6B2-4D54BEAEFD38}" type="pres">
      <dgm:prSet presAssocID="{C3797C33-8183-4F16-BD99-D03B646C7704}" presName="textRect" presStyleLbl="revTx" presStyleIdx="0" presStyleCnt="4">
        <dgm:presLayoutVars>
          <dgm:chMax val="1"/>
          <dgm:chPref val="1"/>
        </dgm:presLayoutVars>
      </dgm:prSet>
      <dgm:spPr/>
    </dgm:pt>
    <dgm:pt modelId="{4DF4678B-923B-44CD-8093-694B47FB91AB}" type="pres">
      <dgm:prSet presAssocID="{C6CAF25C-C3E8-47F4-91AF-7E4CD74EE772}" presName="sibTrans" presStyleCnt="0"/>
      <dgm:spPr/>
    </dgm:pt>
    <dgm:pt modelId="{B4C2FDD5-E4DF-4143-B1B0-C00762C48CC4}" type="pres">
      <dgm:prSet presAssocID="{AACA4C25-A55F-4BED-9CB3-186821934EB7}" presName="compNode" presStyleCnt="0"/>
      <dgm:spPr/>
    </dgm:pt>
    <dgm:pt modelId="{44A17EF6-AF3D-44D5-B541-6E80B59A0A53}" type="pres">
      <dgm:prSet presAssocID="{AACA4C25-A55F-4BED-9CB3-186821934EB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kroskop"/>
        </a:ext>
      </dgm:extLst>
    </dgm:pt>
    <dgm:pt modelId="{DD2709A7-BF35-43F0-B1C0-A2103B3332B3}" type="pres">
      <dgm:prSet presAssocID="{AACA4C25-A55F-4BED-9CB3-186821934EB7}" presName="spaceRect" presStyleCnt="0"/>
      <dgm:spPr/>
    </dgm:pt>
    <dgm:pt modelId="{32884512-E68B-4C40-A403-E8165BC23AC8}" type="pres">
      <dgm:prSet presAssocID="{AACA4C25-A55F-4BED-9CB3-186821934EB7}" presName="textRect" presStyleLbl="revTx" presStyleIdx="1" presStyleCnt="4">
        <dgm:presLayoutVars>
          <dgm:chMax val="1"/>
          <dgm:chPref val="1"/>
        </dgm:presLayoutVars>
      </dgm:prSet>
      <dgm:spPr/>
    </dgm:pt>
    <dgm:pt modelId="{2E97EDA6-EED6-42D3-AC75-CDF8FA87C063}" type="pres">
      <dgm:prSet presAssocID="{9FF7736B-0CEB-4EA9-A21A-CEF3BD8771DF}" presName="sibTrans" presStyleCnt="0"/>
      <dgm:spPr/>
    </dgm:pt>
    <dgm:pt modelId="{31EC7A78-FBD1-43AA-9C53-DDA44C889884}" type="pres">
      <dgm:prSet presAssocID="{01A39C22-5996-48D7-BAB7-693C75497C98}" presName="compNode" presStyleCnt="0"/>
      <dgm:spPr/>
    </dgm:pt>
    <dgm:pt modelId="{F0A0D1F5-372A-4918-BB18-F857E09920F8}" type="pres">
      <dgm:prSet presAssocID="{01A39C22-5996-48D7-BAB7-693C75497C9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líč"/>
        </a:ext>
      </dgm:extLst>
    </dgm:pt>
    <dgm:pt modelId="{DA18E683-CE2D-4369-9AD9-A8E33F8B8424}" type="pres">
      <dgm:prSet presAssocID="{01A39C22-5996-48D7-BAB7-693C75497C98}" presName="spaceRect" presStyleCnt="0"/>
      <dgm:spPr/>
    </dgm:pt>
    <dgm:pt modelId="{FB56F769-F9FC-4AB2-84F1-D9BB29EAD481}" type="pres">
      <dgm:prSet presAssocID="{01A39C22-5996-48D7-BAB7-693C75497C98}" presName="textRect" presStyleLbl="revTx" presStyleIdx="2" presStyleCnt="4">
        <dgm:presLayoutVars>
          <dgm:chMax val="1"/>
          <dgm:chPref val="1"/>
        </dgm:presLayoutVars>
      </dgm:prSet>
      <dgm:spPr/>
    </dgm:pt>
    <dgm:pt modelId="{819704B4-3726-4802-89A6-649471940F45}" type="pres">
      <dgm:prSet presAssocID="{8C217910-197E-4494-91AD-BBBDC069DE67}" presName="sibTrans" presStyleCnt="0"/>
      <dgm:spPr/>
    </dgm:pt>
    <dgm:pt modelId="{CF94D157-6741-47A9-BEE5-CC38A65FC69E}" type="pres">
      <dgm:prSet presAssocID="{ACFDDE04-E867-479E-B51F-9F9A7FCB86F6}" presName="compNode" presStyleCnt="0"/>
      <dgm:spPr/>
    </dgm:pt>
    <dgm:pt modelId="{6AB7EAD9-6B84-41C9-998C-F41C5BE2348E}" type="pres">
      <dgm:prSet presAssocID="{ACFDDE04-E867-479E-B51F-9F9A7FCB86F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5FF9C7DA-97E4-412A-933F-708BE7DC32C4}" type="pres">
      <dgm:prSet presAssocID="{ACFDDE04-E867-479E-B51F-9F9A7FCB86F6}" presName="spaceRect" presStyleCnt="0"/>
      <dgm:spPr/>
    </dgm:pt>
    <dgm:pt modelId="{AFDF0651-1832-4AAF-8CE4-F7CB09B2A217}" type="pres">
      <dgm:prSet presAssocID="{ACFDDE04-E867-479E-B51F-9F9A7FCB86F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613BD0A-E319-4530-A83C-4809B2A02E6A}" srcId="{496E1426-BBFB-43A4-B697-7E701072E4AF}" destId="{AACA4C25-A55F-4BED-9CB3-186821934EB7}" srcOrd="1" destOrd="0" parTransId="{0D36254F-F0DC-4E41-972B-9B1079FBB226}" sibTransId="{9FF7736B-0CEB-4EA9-A21A-CEF3BD8771DF}"/>
    <dgm:cxn modelId="{D9DEB320-1508-4305-BB41-784138BF81C1}" type="presOf" srcId="{496E1426-BBFB-43A4-B697-7E701072E4AF}" destId="{7D87D92E-0109-40FF-BDFF-62CA399E02EE}" srcOrd="0" destOrd="0" presId="urn:microsoft.com/office/officeart/2018/2/layout/IconLabelList"/>
    <dgm:cxn modelId="{797AA76A-730C-4CED-A91A-EE211C608F29}" type="presOf" srcId="{ACFDDE04-E867-479E-B51F-9F9A7FCB86F6}" destId="{AFDF0651-1832-4AAF-8CE4-F7CB09B2A217}" srcOrd="0" destOrd="0" presId="urn:microsoft.com/office/officeart/2018/2/layout/IconLabelList"/>
    <dgm:cxn modelId="{F7731255-6D19-4A19-9124-479F77146C54}" srcId="{496E1426-BBFB-43A4-B697-7E701072E4AF}" destId="{01A39C22-5996-48D7-BAB7-693C75497C98}" srcOrd="2" destOrd="0" parTransId="{9E5C7A2D-240D-4E29-BD5B-CC0A7E264AC8}" sibTransId="{8C217910-197E-4494-91AD-BBBDC069DE67}"/>
    <dgm:cxn modelId="{0F25F755-9ADA-44E4-B9C8-9B20B82D5A4A}" type="presOf" srcId="{01A39C22-5996-48D7-BAB7-693C75497C98}" destId="{FB56F769-F9FC-4AB2-84F1-D9BB29EAD481}" srcOrd="0" destOrd="0" presId="urn:microsoft.com/office/officeart/2018/2/layout/IconLabelList"/>
    <dgm:cxn modelId="{35A48589-54A6-4B37-95B2-D9992CC9B1A3}" type="presOf" srcId="{C3797C33-8183-4F16-BD99-D03B646C7704}" destId="{0822E51D-50C2-4FB8-B6B2-4D54BEAEFD38}" srcOrd="0" destOrd="0" presId="urn:microsoft.com/office/officeart/2018/2/layout/IconLabelList"/>
    <dgm:cxn modelId="{64ED82B1-57E3-484E-9492-59D88BBEECB0}" srcId="{496E1426-BBFB-43A4-B697-7E701072E4AF}" destId="{ACFDDE04-E867-479E-B51F-9F9A7FCB86F6}" srcOrd="3" destOrd="0" parTransId="{5D43F77C-C051-4780-8FE8-2BDEEA916F32}" sibTransId="{6CA3F5B2-F69C-429A-A30C-595DCC3C51DF}"/>
    <dgm:cxn modelId="{78390ACB-9A7F-4F43-92E5-091DFFE8FB20}" type="presOf" srcId="{AACA4C25-A55F-4BED-9CB3-186821934EB7}" destId="{32884512-E68B-4C40-A403-E8165BC23AC8}" srcOrd="0" destOrd="0" presId="urn:microsoft.com/office/officeart/2018/2/layout/IconLabelList"/>
    <dgm:cxn modelId="{DF8590E5-9614-4BF5-B88C-90578EED05EF}" srcId="{496E1426-BBFB-43A4-B697-7E701072E4AF}" destId="{C3797C33-8183-4F16-BD99-D03B646C7704}" srcOrd="0" destOrd="0" parTransId="{6C3DD657-C6F2-4C98-9B03-1F0E5055CC2C}" sibTransId="{C6CAF25C-C3E8-47F4-91AF-7E4CD74EE772}"/>
    <dgm:cxn modelId="{128FFECA-D882-45D8-B100-12E062CA0352}" type="presParOf" srcId="{7D87D92E-0109-40FF-BDFF-62CA399E02EE}" destId="{D560D16D-1569-4B8F-B152-B2EFAAC628D4}" srcOrd="0" destOrd="0" presId="urn:microsoft.com/office/officeart/2018/2/layout/IconLabelList"/>
    <dgm:cxn modelId="{24375D7B-904C-423D-BD40-997B8F7F3CC1}" type="presParOf" srcId="{D560D16D-1569-4B8F-B152-B2EFAAC628D4}" destId="{8B6D0E30-2935-4F05-A2E7-812C984F3F19}" srcOrd="0" destOrd="0" presId="urn:microsoft.com/office/officeart/2018/2/layout/IconLabelList"/>
    <dgm:cxn modelId="{C96E59D9-AA3E-488B-A2C6-F27CF0DCBBA4}" type="presParOf" srcId="{D560D16D-1569-4B8F-B152-B2EFAAC628D4}" destId="{10D15764-6023-4668-88F0-BACA263B8B43}" srcOrd="1" destOrd="0" presId="urn:microsoft.com/office/officeart/2018/2/layout/IconLabelList"/>
    <dgm:cxn modelId="{68581D6D-C22B-4125-8C54-78D651114D8F}" type="presParOf" srcId="{D560D16D-1569-4B8F-B152-B2EFAAC628D4}" destId="{0822E51D-50C2-4FB8-B6B2-4D54BEAEFD38}" srcOrd="2" destOrd="0" presId="urn:microsoft.com/office/officeart/2018/2/layout/IconLabelList"/>
    <dgm:cxn modelId="{6AF8C8E9-7642-4020-9DDC-2D815F926658}" type="presParOf" srcId="{7D87D92E-0109-40FF-BDFF-62CA399E02EE}" destId="{4DF4678B-923B-44CD-8093-694B47FB91AB}" srcOrd="1" destOrd="0" presId="urn:microsoft.com/office/officeart/2018/2/layout/IconLabelList"/>
    <dgm:cxn modelId="{8CD907C1-4287-4409-9154-8F201DBC789B}" type="presParOf" srcId="{7D87D92E-0109-40FF-BDFF-62CA399E02EE}" destId="{B4C2FDD5-E4DF-4143-B1B0-C00762C48CC4}" srcOrd="2" destOrd="0" presId="urn:microsoft.com/office/officeart/2018/2/layout/IconLabelList"/>
    <dgm:cxn modelId="{20699B1D-8E20-43E2-9F50-56E122651F44}" type="presParOf" srcId="{B4C2FDD5-E4DF-4143-B1B0-C00762C48CC4}" destId="{44A17EF6-AF3D-44D5-B541-6E80B59A0A53}" srcOrd="0" destOrd="0" presId="urn:microsoft.com/office/officeart/2018/2/layout/IconLabelList"/>
    <dgm:cxn modelId="{83A27582-5C29-4572-A9B3-3A011BF63BB0}" type="presParOf" srcId="{B4C2FDD5-E4DF-4143-B1B0-C00762C48CC4}" destId="{DD2709A7-BF35-43F0-B1C0-A2103B3332B3}" srcOrd="1" destOrd="0" presId="urn:microsoft.com/office/officeart/2018/2/layout/IconLabelList"/>
    <dgm:cxn modelId="{7B6A41FD-A0A4-4C20-BAA5-1CE1B07A5067}" type="presParOf" srcId="{B4C2FDD5-E4DF-4143-B1B0-C00762C48CC4}" destId="{32884512-E68B-4C40-A403-E8165BC23AC8}" srcOrd="2" destOrd="0" presId="urn:microsoft.com/office/officeart/2018/2/layout/IconLabelList"/>
    <dgm:cxn modelId="{25F9D8D8-FE18-4D18-A559-B29C29448B0C}" type="presParOf" srcId="{7D87D92E-0109-40FF-BDFF-62CA399E02EE}" destId="{2E97EDA6-EED6-42D3-AC75-CDF8FA87C063}" srcOrd="3" destOrd="0" presId="urn:microsoft.com/office/officeart/2018/2/layout/IconLabelList"/>
    <dgm:cxn modelId="{00985451-EFC4-4A9A-AAE1-C170F5CC340F}" type="presParOf" srcId="{7D87D92E-0109-40FF-BDFF-62CA399E02EE}" destId="{31EC7A78-FBD1-43AA-9C53-DDA44C889884}" srcOrd="4" destOrd="0" presId="urn:microsoft.com/office/officeart/2018/2/layout/IconLabelList"/>
    <dgm:cxn modelId="{53FE2D54-072A-4725-8B31-3DE8DB0BBF99}" type="presParOf" srcId="{31EC7A78-FBD1-43AA-9C53-DDA44C889884}" destId="{F0A0D1F5-372A-4918-BB18-F857E09920F8}" srcOrd="0" destOrd="0" presId="urn:microsoft.com/office/officeart/2018/2/layout/IconLabelList"/>
    <dgm:cxn modelId="{1F8C717A-60D0-4FEF-9497-3E9CF60BCE47}" type="presParOf" srcId="{31EC7A78-FBD1-43AA-9C53-DDA44C889884}" destId="{DA18E683-CE2D-4369-9AD9-A8E33F8B8424}" srcOrd="1" destOrd="0" presId="urn:microsoft.com/office/officeart/2018/2/layout/IconLabelList"/>
    <dgm:cxn modelId="{8371A516-5CC0-41E2-A46C-2B4FAB14BEE0}" type="presParOf" srcId="{31EC7A78-FBD1-43AA-9C53-DDA44C889884}" destId="{FB56F769-F9FC-4AB2-84F1-D9BB29EAD481}" srcOrd="2" destOrd="0" presId="urn:microsoft.com/office/officeart/2018/2/layout/IconLabelList"/>
    <dgm:cxn modelId="{AD05EB86-4209-4082-B358-10D366B38CB2}" type="presParOf" srcId="{7D87D92E-0109-40FF-BDFF-62CA399E02EE}" destId="{819704B4-3726-4802-89A6-649471940F45}" srcOrd="5" destOrd="0" presId="urn:microsoft.com/office/officeart/2018/2/layout/IconLabelList"/>
    <dgm:cxn modelId="{F7CC3DC3-8515-44DB-B65C-8E5765B2060A}" type="presParOf" srcId="{7D87D92E-0109-40FF-BDFF-62CA399E02EE}" destId="{CF94D157-6741-47A9-BEE5-CC38A65FC69E}" srcOrd="6" destOrd="0" presId="urn:microsoft.com/office/officeart/2018/2/layout/IconLabelList"/>
    <dgm:cxn modelId="{CA6D7B14-BF71-4D93-8537-F9D8552C529B}" type="presParOf" srcId="{CF94D157-6741-47A9-BEE5-CC38A65FC69E}" destId="{6AB7EAD9-6B84-41C9-998C-F41C5BE2348E}" srcOrd="0" destOrd="0" presId="urn:microsoft.com/office/officeart/2018/2/layout/IconLabelList"/>
    <dgm:cxn modelId="{11BE7CB5-E26A-49E5-AF3C-8D3D313FC7B5}" type="presParOf" srcId="{CF94D157-6741-47A9-BEE5-CC38A65FC69E}" destId="{5FF9C7DA-97E4-412A-933F-708BE7DC32C4}" srcOrd="1" destOrd="0" presId="urn:microsoft.com/office/officeart/2018/2/layout/IconLabelList"/>
    <dgm:cxn modelId="{009D46F6-75CF-4BA0-AE74-B44623DC070C}" type="presParOf" srcId="{CF94D157-6741-47A9-BEE5-CC38A65FC69E}" destId="{AFDF0651-1832-4AAF-8CE4-F7CB09B2A21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6E1426-BBFB-43A4-B697-7E701072E4AF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797C33-8183-4F16-BD99-D03B646C770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>
              <a:solidFill>
                <a:srgbClr val="404040"/>
              </a:solidFill>
              <a:latin typeface="Trebuchet MS" panose="020B0603020202020204"/>
            </a:rPr>
            <a:t>Hlavním představitelem byl </a:t>
          </a:r>
          <a:r>
            <a:rPr lang="cs-CZ" b="1" dirty="0">
              <a:solidFill>
                <a:srgbClr val="404040"/>
              </a:solidFill>
              <a:latin typeface="Trebuchet MS" panose="020B0603020202020204"/>
            </a:rPr>
            <a:t>Josef Ladislav Píč</a:t>
          </a:r>
          <a:r>
            <a:rPr lang="cs-CZ" dirty="0">
              <a:solidFill>
                <a:srgbClr val="404040"/>
              </a:solidFill>
              <a:latin typeface="Trebuchet MS" panose="020B0603020202020204"/>
            </a:rPr>
            <a:t>, který působil v Národním muzeu v Praze.</a:t>
          </a:r>
          <a:endParaRPr lang="en-US" dirty="0"/>
        </a:p>
      </dgm:t>
    </dgm:pt>
    <dgm:pt modelId="{6C3DD657-C6F2-4C98-9B03-1F0E5055CC2C}" type="parTrans" cxnId="{DF8590E5-9614-4BF5-B88C-90578EED05EF}">
      <dgm:prSet/>
      <dgm:spPr/>
      <dgm:t>
        <a:bodyPr/>
        <a:lstStyle/>
        <a:p>
          <a:endParaRPr lang="en-US"/>
        </a:p>
      </dgm:t>
    </dgm:pt>
    <dgm:pt modelId="{C6CAF25C-C3E8-47F4-91AF-7E4CD74EE772}" type="sibTrans" cxnId="{DF8590E5-9614-4BF5-B88C-90578EED05EF}">
      <dgm:prSet/>
      <dgm:spPr/>
      <dgm:t>
        <a:bodyPr/>
        <a:lstStyle/>
        <a:p>
          <a:endParaRPr lang="en-US"/>
        </a:p>
      </dgm:t>
    </dgm:pt>
    <dgm:pt modelId="{AACA4C25-A55F-4BED-9CB3-186821934EB7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>
              <a:solidFill>
                <a:srgbClr val="404040"/>
              </a:solidFill>
              <a:latin typeface="Trebuchet MS" panose="020B0603020202020204"/>
            </a:rPr>
            <a:t>Zdůrazňovala </a:t>
          </a:r>
          <a:r>
            <a:rPr lang="cs-CZ" b="1" dirty="0">
              <a:solidFill>
                <a:srgbClr val="404040"/>
              </a:solidFill>
              <a:latin typeface="Trebuchet MS" panose="020B0603020202020204"/>
            </a:rPr>
            <a:t>empirický přístup</a:t>
          </a:r>
          <a:r>
            <a:rPr lang="cs-CZ" dirty="0">
              <a:solidFill>
                <a:srgbClr val="404040"/>
              </a:solidFill>
              <a:latin typeface="Trebuchet MS" panose="020B0603020202020204"/>
            </a:rPr>
            <a:t> k archeologii – tedy důkladné sbírání a popisování nálezů.</a:t>
          </a:r>
          <a:endParaRPr lang="cs-CZ" dirty="0">
            <a:solidFill>
              <a:srgbClr val="000000"/>
            </a:solidFill>
            <a:latin typeface="Trebuchet MS" panose="020B0603020202020204"/>
          </a:endParaRPr>
        </a:p>
      </dgm:t>
    </dgm:pt>
    <dgm:pt modelId="{0D36254F-F0DC-4E41-972B-9B1079FBB226}" type="parTrans" cxnId="{A613BD0A-E319-4530-A83C-4809B2A02E6A}">
      <dgm:prSet/>
      <dgm:spPr/>
      <dgm:t>
        <a:bodyPr/>
        <a:lstStyle/>
        <a:p>
          <a:endParaRPr lang="en-US"/>
        </a:p>
      </dgm:t>
    </dgm:pt>
    <dgm:pt modelId="{9FF7736B-0CEB-4EA9-A21A-CEF3BD8771DF}" type="sibTrans" cxnId="{A613BD0A-E319-4530-A83C-4809B2A02E6A}">
      <dgm:prSet/>
      <dgm:spPr/>
      <dgm:t>
        <a:bodyPr/>
        <a:lstStyle/>
        <a:p>
          <a:endParaRPr lang="en-US"/>
        </a:p>
      </dgm:t>
    </dgm:pt>
    <dgm:pt modelId="{01A39C22-5996-48D7-BAB7-693C75497C98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>
              <a:solidFill>
                <a:srgbClr val="404040"/>
              </a:solidFill>
              <a:latin typeface="Trebuchet MS" panose="020B0603020202020204"/>
            </a:rPr>
            <a:t>Klíčovým cílem bylo shromažďování hmotných dokladů minulosti a jejich katalogizace.</a:t>
          </a:r>
          <a:endParaRPr lang="cs-CZ" dirty="0">
            <a:solidFill>
              <a:srgbClr val="000000"/>
            </a:solidFill>
            <a:latin typeface="Trebuchet MS" panose="020B0603020202020204"/>
          </a:endParaRPr>
        </a:p>
      </dgm:t>
    </dgm:pt>
    <dgm:pt modelId="{9E5C7A2D-240D-4E29-BD5B-CC0A7E264AC8}" type="parTrans" cxnId="{F7731255-6D19-4A19-9124-479F77146C54}">
      <dgm:prSet/>
      <dgm:spPr/>
      <dgm:t>
        <a:bodyPr/>
        <a:lstStyle/>
        <a:p>
          <a:endParaRPr lang="en-US"/>
        </a:p>
      </dgm:t>
    </dgm:pt>
    <dgm:pt modelId="{8C217910-197E-4494-91AD-BBBDC069DE67}" type="sibTrans" cxnId="{F7731255-6D19-4A19-9124-479F77146C54}">
      <dgm:prSet/>
      <dgm:spPr/>
      <dgm:t>
        <a:bodyPr/>
        <a:lstStyle/>
        <a:p>
          <a:endParaRPr lang="en-US"/>
        </a:p>
      </dgm:t>
    </dgm:pt>
    <dgm:pt modelId="{ACFDDE04-E867-479E-B51F-9F9A7FCB86F6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cs-CZ" dirty="0">
              <a:solidFill>
                <a:srgbClr val="404040"/>
              </a:solidFill>
              <a:latin typeface="Trebuchet MS" panose="020B0603020202020204"/>
            </a:rPr>
            <a:t>Upřednostňovala spíše </a:t>
          </a:r>
          <a:r>
            <a:rPr lang="cs-CZ" b="1" dirty="0">
              <a:solidFill>
                <a:srgbClr val="404040"/>
              </a:solidFill>
              <a:latin typeface="Trebuchet MS" panose="020B0603020202020204"/>
            </a:rPr>
            <a:t>předměty a jejich chronologické řazení</a:t>
          </a:r>
          <a:r>
            <a:rPr lang="cs-CZ" dirty="0">
              <a:solidFill>
                <a:srgbClr val="404040"/>
              </a:solidFill>
              <a:latin typeface="Trebuchet MS" panose="020B0603020202020204"/>
            </a:rPr>
            <a:t> než hlubší teoretické interpretace.</a:t>
          </a:r>
          <a:endParaRPr lang="en-US" dirty="0"/>
        </a:p>
      </dgm:t>
    </dgm:pt>
    <dgm:pt modelId="{5D43F77C-C051-4780-8FE8-2BDEEA916F32}" type="parTrans" cxnId="{64ED82B1-57E3-484E-9492-59D88BBEECB0}">
      <dgm:prSet/>
      <dgm:spPr/>
      <dgm:t>
        <a:bodyPr/>
        <a:lstStyle/>
        <a:p>
          <a:endParaRPr lang="en-US"/>
        </a:p>
      </dgm:t>
    </dgm:pt>
    <dgm:pt modelId="{6CA3F5B2-F69C-429A-A30C-595DCC3C51DF}" type="sibTrans" cxnId="{64ED82B1-57E3-484E-9492-59D88BBEECB0}">
      <dgm:prSet/>
      <dgm:spPr/>
      <dgm:t>
        <a:bodyPr/>
        <a:lstStyle/>
        <a:p>
          <a:endParaRPr lang="en-US"/>
        </a:p>
      </dgm:t>
    </dgm:pt>
    <dgm:pt modelId="{7D87D92E-0109-40FF-BDFF-62CA399E02EE}" type="pres">
      <dgm:prSet presAssocID="{496E1426-BBFB-43A4-B697-7E701072E4AF}" presName="root" presStyleCnt="0">
        <dgm:presLayoutVars>
          <dgm:dir/>
          <dgm:resizeHandles val="exact"/>
        </dgm:presLayoutVars>
      </dgm:prSet>
      <dgm:spPr/>
    </dgm:pt>
    <dgm:pt modelId="{D560D16D-1569-4B8F-B152-B2EFAAC628D4}" type="pres">
      <dgm:prSet presAssocID="{C3797C33-8183-4F16-BD99-D03B646C7704}" presName="compNode" presStyleCnt="0"/>
      <dgm:spPr/>
    </dgm:pt>
    <dgm:pt modelId="{8B6D0E30-2935-4F05-A2E7-812C984F3F19}" type="pres">
      <dgm:prSet presAssocID="{C3797C33-8183-4F16-BD99-D03B646C770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10D15764-6023-4668-88F0-BACA263B8B43}" type="pres">
      <dgm:prSet presAssocID="{C3797C33-8183-4F16-BD99-D03B646C7704}" presName="spaceRect" presStyleCnt="0"/>
      <dgm:spPr/>
    </dgm:pt>
    <dgm:pt modelId="{0822E51D-50C2-4FB8-B6B2-4D54BEAEFD38}" type="pres">
      <dgm:prSet presAssocID="{C3797C33-8183-4F16-BD99-D03B646C7704}" presName="textRect" presStyleLbl="revTx" presStyleIdx="0" presStyleCnt="4">
        <dgm:presLayoutVars>
          <dgm:chMax val="1"/>
          <dgm:chPref val="1"/>
        </dgm:presLayoutVars>
      </dgm:prSet>
      <dgm:spPr/>
    </dgm:pt>
    <dgm:pt modelId="{4DF4678B-923B-44CD-8093-694B47FB91AB}" type="pres">
      <dgm:prSet presAssocID="{C6CAF25C-C3E8-47F4-91AF-7E4CD74EE772}" presName="sibTrans" presStyleCnt="0"/>
      <dgm:spPr/>
    </dgm:pt>
    <dgm:pt modelId="{B4C2FDD5-E4DF-4143-B1B0-C00762C48CC4}" type="pres">
      <dgm:prSet presAssocID="{AACA4C25-A55F-4BED-9CB3-186821934EB7}" presName="compNode" presStyleCnt="0"/>
      <dgm:spPr/>
    </dgm:pt>
    <dgm:pt modelId="{44A17EF6-AF3D-44D5-B541-6E80B59A0A53}" type="pres">
      <dgm:prSet presAssocID="{AACA4C25-A55F-4BED-9CB3-186821934EB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kroskop"/>
        </a:ext>
      </dgm:extLst>
    </dgm:pt>
    <dgm:pt modelId="{DD2709A7-BF35-43F0-B1C0-A2103B3332B3}" type="pres">
      <dgm:prSet presAssocID="{AACA4C25-A55F-4BED-9CB3-186821934EB7}" presName="spaceRect" presStyleCnt="0"/>
      <dgm:spPr/>
    </dgm:pt>
    <dgm:pt modelId="{32884512-E68B-4C40-A403-E8165BC23AC8}" type="pres">
      <dgm:prSet presAssocID="{AACA4C25-A55F-4BED-9CB3-186821934EB7}" presName="textRect" presStyleLbl="revTx" presStyleIdx="1" presStyleCnt="4">
        <dgm:presLayoutVars>
          <dgm:chMax val="1"/>
          <dgm:chPref val="1"/>
        </dgm:presLayoutVars>
      </dgm:prSet>
      <dgm:spPr/>
    </dgm:pt>
    <dgm:pt modelId="{2E97EDA6-EED6-42D3-AC75-CDF8FA87C063}" type="pres">
      <dgm:prSet presAssocID="{9FF7736B-0CEB-4EA9-A21A-CEF3BD8771DF}" presName="sibTrans" presStyleCnt="0"/>
      <dgm:spPr/>
    </dgm:pt>
    <dgm:pt modelId="{31EC7A78-FBD1-43AA-9C53-DDA44C889884}" type="pres">
      <dgm:prSet presAssocID="{01A39C22-5996-48D7-BAB7-693C75497C98}" presName="compNode" presStyleCnt="0"/>
      <dgm:spPr/>
    </dgm:pt>
    <dgm:pt modelId="{F0A0D1F5-372A-4918-BB18-F857E09920F8}" type="pres">
      <dgm:prSet presAssocID="{01A39C22-5996-48D7-BAB7-693C75497C9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líč"/>
        </a:ext>
      </dgm:extLst>
    </dgm:pt>
    <dgm:pt modelId="{DA18E683-CE2D-4369-9AD9-A8E33F8B8424}" type="pres">
      <dgm:prSet presAssocID="{01A39C22-5996-48D7-BAB7-693C75497C98}" presName="spaceRect" presStyleCnt="0"/>
      <dgm:spPr/>
    </dgm:pt>
    <dgm:pt modelId="{FB56F769-F9FC-4AB2-84F1-D9BB29EAD481}" type="pres">
      <dgm:prSet presAssocID="{01A39C22-5996-48D7-BAB7-693C75497C98}" presName="textRect" presStyleLbl="revTx" presStyleIdx="2" presStyleCnt="4">
        <dgm:presLayoutVars>
          <dgm:chMax val="1"/>
          <dgm:chPref val="1"/>
        </dgm:presLayoutVars>
      </dgm:prSet>
      <dgm:spPr/>
    </dgm:pt>
    <dgm:pt modelId="{819704B4-3726-4802-89A6-649471940F45}" type="pres">
      <dgm:prSet presAssocID="{8C217910-197E-4494-91AD-BBBDC069DE67}" presName="sibTrans" presStyleCnt="0"/>
      <dgm:spPr/>
    </dgm:pt>
    <dgm:pt modelId="{CF94D157-6741-47A9-BEE5-CC38A65FC69E}" type="pres">
      <dgm:prSet presAssocID="{ACFDDE04-E867-479E-B51F-9F9A7FCB86F6}" presName="compNode" presStyleCnt="0"/>
      <dgm:spPr/>
    </dgm:pt>
    <dgm:pt modelId="{6AB7EAD9-6B84-41C9-998C-F41C5BE2348E}" type="pres">
      <dgm:prSet presAssocID="{ACFDDE04-E867-479E-B51F-9F9A7FCB86F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5FF9C7DA-97E4-412A-933F-708BE7DC32C4}" type="pres">
      <dgm:prSet presAssocID="{ACFDDE04-E867-479E-B51F-9F9A7FCB86F6}" presName="spaceRect" presStyleCnt="0"/>
      <dgm:spPr/>
    </dgm:pt>
    <dgm:pt modelId="{AFDF0651-1832-4AAF-8CE4-F7CB09B2A217}" type="pres">
      <dgm:prSet presAssocID="{ACFDDE04-E867-479E-B51F-9F9A7FCB86F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613BD0A-E319-4530-A83C-4809B2A02E6A}" srcId="{496E1426-BBFB-43A4-B697-7E701072E4AF}" destId="{AACA4C25-A55F-4BED-9CB3-186821934EB7}" srcOrd="1" destOrd="0" parTransId="{0D36254F-F0DC-4E41-972B-9B1079FBB226}" sibTransId="{9FF7736B-0CEB-4EA9-A21A-CEF3BD8771DF}"/>
    <dgm:cxn modelId="{8A3CEA13-243C-4D9A-9C8A-A403F8EF6E7F}" type="presOf" srcId="{AACA4C25-A55F-4BED-9CB3-186821934EB7}" destId="{32884512-E68B-4C40-A403-E8165BC23AC8}" srcOrd="0" destOrd="0" presId="urn:microsoft.com/office/officeart/2018/2/layout/IconLabelList"/>
    <dgm:cxn modelId="{D9DEB320-1508-4305-BB41-784138BF81C1}" type="presOf" srcId="{496E1426-BBFB-43A4-B697-7E701072E4AF}" destId="{7D87D92E-0109-40FF-BDFF-62CA399E02EE}" srcOrd="0" destOrd="0" presId="urn:microsoft.com/office/officeart/2018/2/layout/IconLabelList"/>
    <dgm:cxn modelId="{52D2DE34-0111-4779-8A4A-E828A02161BA}" type="presOf" srcId="{C3797C33-8183-4F16-BD99-D03B646C7704}" destId="{0822E51D-50C2-4FB8-B6B2-4D54BEAEFD38}" srcOrd="0" destOrd="0" presId="urn:microsoft.com/office/officeart/2018/2/layout/IconLabelList"/>
    <dgm:cxn modelId="{F075B66D-43C7-4418-B97B-60145FB9CA87}" type="presOf" srcId="{ACFDDE04-E867-479E-B51F-9F9A7FCB86F6}" destId="{AFDF0651-1832-4AAF-8CE4-F7CB09B2A217}" srcOrd="0" destOrd="0" presId="urn:microsoft.com/office/officeart/2018/2/layout/IconLabelList"/>
    <dgm:cxn modelId="{F7731255-6D19-4A19-9124-479F77146C54}" srcId="{496E1426-BBFB-43A4-B697-7E701072E4AF}" destId="{01A39C22-5996-48D7-BAB7-693C75497C98}" srcOrd="2" destOrd="0" parTransId="{9E5C7A2D-240D-4E29-BD5B-CC0A7E264AC8}" sibTransId="{8C217910-197E-4494-91AD-BBBDC069DE67}"/>
    <dgm:cxn modelId="{BEBA9896-4063-4627-B79F-1D533414C261}" type="presOf" srcId="{01A39C22-5996-48D7-BAB7-693C75497C98}" destId="{FB56F769-F9FC-4AB2-84F1-D9BB29EAD481}" srcOrd="0" destOrd="0" presId="urn:microsoft.com/office/officeart/2018/2/layout/IconLabelList"/>
    <dgm:cxn modelId="{64ED82B1-57E3-484E-9492-59D88BBEECB0}" srcId="{496E1426-BBFB-43A4-B697-7E701072E4AF}" destId="{ACFDDE04-E867-479E-B51F-9F9A7FCB86F6}" srcOrd="3" destOrd="0" parTransId="{5D43F77C-C051-4780-8FE8-2BDEEA916F32}" sibTransId="{6CA3F5B2-F69C-429A-A30C-595DCC3C51DF}"/>
    <dgm:cxn modelId="{DF8590E5-9614-4BF5-B88C-90578EED05EF}" srcId="{496E1426-BBFB-43A4-B697-7E701072E4AF}" destId="{C3797C33-8183-4F16-BD99-D03B646C7704}" srcOrd="0" destOrd="0" parTransId="{6C3DD657-C6F2-4C98-9B03-1F0E5055CC2C}" sibTransId="{C6CAF25C-C3E8-47F4-91AF-7E4CD74EE772}"/>
    <dgm:cxn modelId="{280626E8-3BB7-4315-B3C8-5527343D6275}" type="presParOf" srcId="{7D87D92E-0109-40FF-BDFF-62CA399E02EE}" destId="{D560D16D-1569-4B8F-B152-B2EFAAC628D4}" srcOrd="0" destOrd="0" presId="urn:microsoft.com/office/officeart/2018/2/layout/IconLabelList"/>
    <dgm:cxn modelId="{01FE01AB-79C8-42D1-8CE4-A71B6AFBC6A3}" type="presParOf" srcId="{D560D16D-1569-4B8F-B152-B2EFAAC628D4}" destId="{8B6D0E30-2935-4F05-A2E7-812C984F3F19}" srcOrd="0" destOrd="0" presId="urn:microsoft.com/office/officeart/2018/2/layout/IconLabelList"/>
    <dgm:cxn modelId="{DCC42AA1-9663-4931-A905-8A82C6B8E0C7}" type="presParOf" srcId="{D560D16D-1569-4B8F-B152-B2EFAAC628D4}" destId="{10D15764-6023-4668-88F0-BACA263B8B43}" srcOrd="1" destOrd="0" presId="urn:microsoft.com/office/officeart/2018/2/layout/IconLabelList"/>
    <dgm:cxn modelId="{89A09586-8C25-4325-ABB7-C40B3F05489F}" type="presParOf" srcId="{D560D16D-1569-4B8F-B152-B2EFAAC628D4}" destId="{0822E51D-50C2-4FB8-B6B2-4D54BEAEFD38}" srcOrd="2" destOrd="0" presId="urn:microsoft.com/office/officeart/2018/2/layout/IconLabelList"/>
    <dgm:cxn modelId="{519E37F3-654E-4400-BC26-448C0416AE60}" type="presParOf" srcId="{7D87D92E-0109-40FF-BDFF-62CA399E02EE}" destId="{4DF4678B-923B-44CD-8093-694B47FB91AB}" srcOrd="1" destOrd="0" presId="urn:microsoft.com/office/officeart/2018/2/layout/IconLabelList"/>
    <dgm:cxn modelId="{37F3AACE-03F2-42D3-8077-92FBFF8030AC}" type="presParOf" srcId="{7D87D92E-0109-40FF-BDFF-62CA399E02EE}" destId="{B4C2FDD5-E4DF-4143-B1B0-C00762C48CC4}" srcOrd="2" destOrd="0" presId="urn:microsoft.com/office/officeart/2018/2/layout/IconLabelList"/>
    <dgm:cxn modelId="{1549FAFE-825C-462A-AD41-066E79C122AB}" type="presParOf" srcId="{B4C2FDD5-E4DF-4143-B1B0-C00762C48CC4}" destId="{44A17EF6-AF3D-44D5-B541-6E80B59A0A53}" srcOrd="0" destOrd="0" presId="urn:microsoft.com/office/officeart/2018/2/layout/IconLabelList"/>
    <dgm:cxn modelId="{1A6B96BB-220F-4984-AE3B-AE66BEFD9498}" type="presParOf" srcId="{B4C2FDD5-E4DF-4143-B1B0-C00762C48CC4}" destId="{DD2709A7-BF35-43F0-B1C0-A2103B3332B3}" srcOrd="1" destOrd="0" presId="urn:microsoft.com/office/officeart/2018/2/layout/IconLabelList"/>
    <dgm:cxn modelId="{BAD29E0D-35B9-40CB-91AA-61382F56943C}" type="presParOf" srcId="{B4C2FDD5-E4DF-4143-B1B0-C00762C48CC4}" destId="{32884512-E68B-4C40-A403-E8165BC23AC8}" srcOrd="2" destOrd="0" presId="urn:microsoft.com/office/officeart/2018/2/layout/IconLabelList"/>
    <dgm:cxn modelId="{4E657774-9C6A-4D9D-8C8C-5A0AF82E293A}" type="presParOf" srcId="{7D87D92E-0109-40FF-BDFF-62CA399E02EE}" destId="{2E97EDA6-EED6-42D3-AC75-CDF8FA87C063}" srcOrd="3" destOrd="0" presId="urn:microsoft.com/office/officeart/2018/2/layout/IconLabelList"/>
    <dgm:cxn modelId="{E264CBD7-9E2E-49C5-A933-571477FA6AF3}" type="presParOf" srcId="{7D87D92E-0109-40FF-BDFF-62CA399E02EE}" destId="{31EC7A78-FBD1-43AA-9C53-DDA44C889884}" srcOrd="4" destOrd="0" presId="urn:microsoft.com/office/officeart/2018/2/layout/IconLabelList"/>
    <dgm:cxn modelId="{F1BCC5FA-59FE-4D4F-852E-28C18353CB55}" type="presParOf" srcId="{31EC7A78-FBD1-43AA-9C53-DDA44C889884}" destId="{F0A0D1F5-372A-4918-BB18-F857E09920F8}" srcOrd="0" destOrd="0" presId="urn:microsoft.com/office/officeart/2018/2/layout/IconLabelList"/>
    <dgm:cxn modelId="{C60AC081-9A8A-4F38-A7E9-C9EDF766053C}" type="presParOf" srcId="{31EC7A78-FBD1-43AA-9C53-DDA44C889884}" destId="{DA18E683-CE2D-4369-9AD9-A8E33F8B8424}" srcOrd="1" destOrd="0" presId="urn:microsoft.com/office/officeart/2018/2/layout/IconLabelList"/>
    <dgm:cxn modelId="{D9DA2826-6EC4-4765-B960-8886E505B6A6}" type="presParOf" srcId="{31EC7A78-FBD1-43AA-9C53-DDA44C889884}" destId="{FB56F769-F9FC-4AB2-84F1-D9BB29EAD481}" srcOrd="2" destOrd="0" presId="urn:microsoft.com/office/officeart/2018/2/layout/IconLabelList"/>
    <dgm:cxn modelId="{9A5E6068-3DD0-4CBF-A5D3-5B06F05B7E91}" type="presParOf" srcId="{7D87D92E-0109-40FF-BDFF-62CA399E02EE}" destId="{819704B4-3726-4802-89A6-649471940F45}" srcOrd="5" destOrd="0" presId="urn:microsoft.com/office/officeart/2018/2/layout/IconLabelList"/>
    <dgm:cxn modelId="{02D9C15B-7179-4B23-BA3A-9564114A6E19}" type="presParOf" srcId="{7D87D92E-0109-40FF-BDFF-62CA399E02EE}" destId="{CF94D157-6741-47A9-BEE5-CC38A65FC69E}" srcOrd="6" destOrd="0" presId="urn:microsoft.com/office/officeart/2018/2/layout/IconLabelList"/>
    <dgm:cxn modelId="{D13B0DBB-C69F-4EEA-9FE6-F6710DEF25AB}" type="presParOf" srcId="{CF94D157-6741-47A9-BEE5-CC38A65FC69E}" destId="{6AB7EAD9-6B84-41C9-998C-F41C5BE2348E}" srcOrd="0" destOrd="0" presId="urn:microsoft.com/office/officeart/2018/2/layout/IconLabelList"/>
    <dgm:cxn modelId="{0FD7EA82-F563-4013-AEA0-034ED286D728}" type="presParOf" srcId="{CF94D157-6741-47A9-BEE5-CC38A65FC69E}" destId="{5FF9C7DA-97E4-412A-933F-708BE7DC32C4}" srcOrd="1" destOrd="0" presId="urn:microsoft.com/office/officeart/2018/2/layout/IconLabelList"/>
    <dgm:cxn modelId="{32E914B5-A2D9-4A26-8010-4FED7E4058A1}" type="presParOf" srcId="{CF94D157-6741-47A9-BEE5-CC38A65FC69E}" destId="{AFDF0651-1832-4AAF-8CE4-F7CB09B2A21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D0E30-2935-4F05-A2E7-812C984F3F19}">
      <dsp:nvSpPr>
        <dsp:cNvPr id="0" name=""/>
        <dsp:cNvSpPr/>
      </dsp:nvSpPr>
      <dsp:spPr>
        <a:xfrm>
          <a:off x="581684" y="161269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22E51D-50C2-4FB8-B6B2-4D54BEAEFD38}">
      <dsp:nvSpPr>
        <dsp:cNvPr id="0" name=""/>
        <dsp:cNvSpPr/>
      </dsp:nvSpPr>
      <dsp:spPr>
        <a:xfrm>
          <a:off x="86684" y="1289071"/>
          <a:ext cx="1800000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kern="1200" dirty="0">
              <a:latin typeface="Trebuchet MS" panose="020B0603020202020204"/>
            </a:rPr>
            <a:t>Vedena</a:t>
          </a:r>
          <a:r>
            <a:rPr lang="cs-CZ" sz="1100" b="0" kern="1200" dirty="0"/>
            <a:t> Luborem </a:t>
          </a:r>
          <a:r>
            <a:rPr lang="cs-CZ" sz="1100" b="0" kern="1200" dirty="0" err="1"/>
            <a:t>Niederlem</a:t>
          </a:r>
          <a:r>
            <a:rPr lang="cs-CZ" sz="1100" b="0" kern="1200" dirty="0"/>
            <a:t>, profesorem Karlovy univerzity.</a:t>
          </a:r>
          <a:endParaRPr lang="en-US" sz="1100" b="0" kern="1200" dirty="0"/>
        </a:p>
      </dsp:txBody>
      <dsp:txXfrm>
        <a:off x="86684" y="1289071"/>
        <a:ext cx="1800000" cy="990000"/>
      </dsp:txXfrm>
    </dsp:sp>
    <dsp:sp modelId="{44A17EF6-AF3D-44D5-B541-6E80B59A0A53}">
      <dsp:nvSpPr>
        <dsp:cNvPr id="0" name=""/>
        <dsp:cNvSpPr/>
      </dsp:nvSpPr>
      <dsp:spPr>
        <a:xfrm>
          <a:off x="2696684" y="161269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84512-E68B-4C40-A403-E8165BC23AC8}">
      <dsp:nvSpPr>
        <dsp:cNvPr id="0" name=""/>
        <dsp:cNvSpPr/>
      </dsp:nvSpPr>
      <dsp:spPr>
        <a:xfrm>
          <a:off x="2201684" y="1289071"/>
          <a:ext cx="1800000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kern="1200" dirty="0"/>
            <a:t>Opírala se o vědecký a systematický přístup – chtěla propojit archeologii s dalšími obory, jako byla antropologie, etnografie nebo historie.</a:t>
          </a:r>
          <a:endParaRPr lang="en-US" sz="1100" b="0" kern="1200" dirty="0"/>
        </a:p>
      </dsp:txBody>
      <dsp:txXfrm>
        <a:off x="2201684" y="1289071"/>
        <a:ext cx="1800000" cy="990000"/>
      </dsp:txXfrm>
    </dsp:sp>
    <dsp:sp modelId="{F0A0D1F5-372A-4918-BB18-F857E09920F8}">
      <dsp:nvSpPr>
        <dsp:cNvPr id="0" name=""/>
        <dsp:cNvSpPr/>
      </dsp:nvSpPr>
      <dsp:spPr>
        <a:xfrm>
          <a:off x="581684" y="2729071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56F769-F9FC-4AB2-84F1-D9BB29EAD481}">
      <dsp:nvSpPr>
        <dsp:cNvPr id="0" name=""/>
        <dsp:cNvSpPr/>
      </dsp:nvSpPr>
      <dsp:spPr>
        <a:xfrm>
          <a:off x="86684" y="3856872"/>
          <a:ext cx="1800000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kern="1200" dirty="0"/>
            <a:t>Klíčová byla snaha o širší interpretaci archeologických nálezů v rámci historického vývoje.</a:t>
          </a:r>
          <a:endParaRPr lang="en-US" sz="1100" b="0" kern="1200" dirty="0"/>
        </a:p>
      </dsp:txBody>
      <dsp:txXfrm>
        <a:off x="86684" y="3856872"/>
        <a:ext cx="1800000" cy="990000"/>
      </dsp:txXfrm>
    </dsp:sp>
    <dsp:sp modelId="{6AB7EAD9-6B84-41C9-998C-F41C5BE2348E}">
      <dsp:nvSpPr>
        <dsp:cNvPr id="0" name=""/>
        <dsp:cNvSpPr/>
      </dsp:nvSpPr>
      <dsp:spPr>
        <a:xfrm>
          <a:off x="2696684" y="2729071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F0651-1832-4AAF-8CE4-F7CB09B2A217}">
      <dsp:nvSpPr>
        <dsp:cNvPr id="0" name=""/>
        <dsp:cNvSpPr/>
      </dsp:nvSpPr>
      <dsp:spPr>
        <a:xfrm>
          <a:off x="2201684" y="3856872"/>
          <a:ext cx="1800000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kern="1200" dirty="0"/>
            <a:t>Měla blíže k mezinárodním trendům v archeologii a chtěla archeologii více teoretizovat a akademizovat</a:t>
          </a:r>
          <a:r>
            <a:rPr lang="cs-CZ" sz="1100" kern="1200" dirty="0"/>
            <a:t>.</a:t>
          </a:r>
          <a:endParaRPr lang="en-US" sz="1100" kern="1200" dirty="0"/>
        </a:p>
      </dsp:txBody>
      <dsp:txXfrm>
        <a:off x="2201684" y="3856872"/>
        <a:ext cx="1800000" cy="99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D0E30-2935-4F05-A2E7-812C984F3F19}">
      <dsp:nvSpPr>
        <dsp:cNvPr id="0" name=""/>
        <dsp:cNvSpPr/>
      </dsp:nvSpPr>
      <dsp:spPr>
        <a:xfrm>
          <a:off x="556759" y="360638"/>
          <a:ext cx="880075" cy="8800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22E51D-50C2-4FB8-B6B2-4D54BEAEFD38}">
      <dsp:nvSpPr>
        <dsp:cNvPr id="0" name=""/>
        <dsp:cNvSpPr/>
      </dsp:nvSpPr>
      <dsp:spPr>
        <a:xfrm>
          <a:off x="18935" y="1541420"/>
          <a:ext cx="19557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rgbClr val="404040"/>
              </a:solidFill>
              <a:latin typeface="Trebuchet MS" panose="020B0603020202020204"/>
            </a:rPr>
            <a:t>Hlavním představitelem byl </a:t>
          </a:r>
          <a:r>
            <a:rPr lang="cs-CZ" sz="1100" b="1" kern="1200" dirty="0">
              <a:solidFill>
                <a:srgbClr val="404040"/>
              </a:solidFill>
              <a:latin typeface="Trebuchet MS" panose="020B0603020202020204"/>
            </a:rPr>
            <a:t>Josef Ladislav Píč</a:t>
          </a:r>
          <a:r>
            <a:rPr lang="cs-CZ" sz="1100" kern="1200" dirty="0">
              <a:solidFill>
                <a:srgbClr val="404040"/>
              </a:solidFill>
              <a:latin typeface="Trebuchet MS" panose="020B0603020202020204"/>
            </a:rPr>
            <a:t>, který působil v Národním muzeu v Praze.</a:t>
          </a:r>
          <a:endParaRPr lang="en-US" sz="1100" kern="1200" dirty="0"/>
        </a:p>
      </dsp:txBody>
      <dsp:txXfrm>
        <a:off x="18935" y="1541420"/>
        <a:ext cx="1955723" cy="720000"/>
      </dsp:txXfrm>
    </dsp:sp>
    <dsp:sp modelId="{44A17EF6-AF3D-44D5-B541-6E80B59A0A53}">
      <dsp:nvSpPr>
        <dsp:cNvPr id="0" name=""/>
        <dsp:cNvSpPr/>
      </dsp:nvSpPr>
      <dsp:spPr>
        <a:xfrm>
          <a:off x="2854734" y="360638"/>
          <a:ext cx="880075" cy="8800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84512-E68B-4C40-A403-E8165BC23AC8}">
      <dsp:nvSpPr>
        <dsp:cNvPr id="0" name=""/>
        <dsp:cNvSpPr/>
      </dsp:nvSpPr>
      <dsp:spPr>
        <a:xfrm>
          <a:off x="2316910" y="1541420"/>
          <a:ext cx="19557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rgbClr val="404040"/>
              </a:solidFill>
              <a:latin typeface="Trebuchet MS" panose="020B0603020202020204"/>
            </a:rPr>
            <a:t>Zdůrazňovala </a:t>
          </a:r>
          <a:r>
            <a:rPr lang="cs-CZ" sz="1100" b="1" kern="1200" dirty="0">
              <a:solidFill>
                <a:srgbClr val="404040"/>
              </a:solidFill>
              <a:latin typeface="Trebuchet MS" panose="020B0603020202020204"/>
            </a:rPr>
            <a:t>empirický přístup</a:t>
          </a:r>
          <a:r>
            <a:rPr lang="cs-CZ" sz="1100" kern="1200" dirty="0">
              <a:solidFill>
                <a:srgbClr val="404040"/>
              </a:solidFill>
              <a:latin typeface="Trebuchet MS" panose="020B0603020202020204"/>
            </a:rPr>
            <a:t> k archeologii – tedy důkladné sbírání a popisování nálezů.</a:t>
          </a:r>
          <a:endParaRPr lang="cs-CZ" sz="1100" kern="1200" dirty="0">
            <a:solidFill>
              <a:srgbClr val="000000"/>
            </a:solidFill>
            <a:latin typeface="Trebuchet MS" panose="020B0603020202020204"/>
          </a:endParaRPr>
        </a:p>
      </dsp:txBody>
      <dsp:txXfrm>
        <a:off x="2316910" y="1541420"/>
        <a:ext cx="1955723" cy="720000"/>
      </dsp:txXfrm>
    </dsp:sp>
    <dsp:sp modelId="{F0A0D1F5-372A-4918-BB18-F857E09920F8}">
      <dsp:nvSpPr>
        <dsp:cNvPr id="0" name=""/>
        <dsp:cNvSpPr/>
      </dsp:nvSpPr>
      <dsp:spPr>
        <a:xfrm>
          <a:off x="556759" y="2750350"/>
          <a:ext cx="880075" cy="8800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56F769-F9FC-4AB2-84F1-D9BB29EAD481}">
      <dsp:nvSpPr>
        <dsp:cNvPr id="0" name=""/>
        <dsp:cNvSpPr/>
      </dsp:nvSpPr>
      <dsp:spPr>
        <a:xfrm>
          <a:off x="18935" y="3931132"/>
          <a:ext cx="19557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rgbClr val="404040"/>
              </a:solidFill>
              <a:latin typeface="Trebuchet MS" panose="020B0603020202020204"/>
            </a:rPr>
            <a:t>Klíčovým cílem bylo shromažďování hmotných dokladů minulosti a jejich katalogizace.</a:t>
          </a:r>
          <a:endParaRPr lang="cs-CZ" sz="1100" kern="1200" dirty="0">
            <a:solidFill>
              <a:srgbClr val="000000"/>
            </a:solidFill>
            <a:latin typeface="Trebuchet MS" panose="020B0603020202020204"/>
          </a:endParaRPr>
        </a:p>
      </dsp:txBody>
      <dsp:txXfrm>
        <a:off x="18935" y="3931132"/>
        <a:ext cx="1955723" cy="720000"/>
      </dsp:txXfrm>
    </dsp:sp>
    <dsp:sp modelId="{6AB7EAD9-6B84-41C9-998C-F41C5BE2348E}">
      <dsp:nvSpPr>
        <dsp:cNvPr id="0" name=""/>
        <dsp:cNvSpPr/>
      </dsp:nvSpPr>
      <dsp:spPr>
        <a:xfrm>
          <a:off x="2854734" y="2750350"/>
          <a:ext cx="880075" cy="88007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F0651-1832-4AAF-8CE4-F7CB09B2A217}">
      <dsp:nvSpPr>
        <dsp:cNvPr id="0" name=""/>
        <dsp:cNvSpPr/>
      </dsp:nvSpPr>
      <dsp:spPr>
        <a:xfrm>
          <a:off x="2316910" y="3931132"/>
          <a:ext cx="19557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rgbClr val="404040"/>
              </a:solidFill>
              <a:latin typeface="Trebuchet MS" panose="020B0603020202020204"/>
            </a:rPr>
            <a:t>Upřednostňovala spíše </a:t>
          </a:r>
          <a:r>
            <a:rPr lang="cs-CZ" sz="1100" b="1" kern="1200" dirty="0">
              <a:solidFill>
                <a:srgbClr val="404040"/>
              </a:solidFill>
              <a:latin typeface="Trebuchet MS" panose="020B0603020202020204"/>
            </a:rPr>
            <a:t>předměty a jejich chronologické řazení</a:t>
          </a:r>
          <a:r>
            <a:rPr lang="cs-CZ" sz="1100" kern="1200" dirty="0">
              <a:solidFill>
                <a:srgbClr val="404040"/>
              </a:solidFill>
              <a:latin typeface="Trebuchet MS" panose="020B0603020202020204"/>
            </a:rPr>
            <a:t> než hlubší teoretické interpretace.</a:t>
          </a:r>
          <a:endParaRPr lang="en-US" sz="1100" kern="1200" dirty="0"/>
        </a:p>
      </dsp:txBody>
      <dsp:txXfrm>
        <a:off x="2316910" y="3931132"/>
        <a:ext cx="1955723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79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600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7208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153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9936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072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84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11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2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480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4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206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550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936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93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055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88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sever.rozhlas.cz/tragicky-osud-archeologa-josefa-ladislava-pice-a-nejocekavanejsi-kosmicke-starty-8650029" TargetMode="External"/><Relationship Id="rId3" Type="http://schemas.openxmlformats.org/officeDocument/2006/relationships/hyperlink" Target="https://digi.law.muni.cz/xmlui/handle/digilaw/7611" TargetMode="External"/><Relationship Id="rId7" Type="http://schemas.openxmlformats.org/officeDocument/2006/relationships/hyperlink" Target="https://www.google.com/url?sa=i&amp;url=https%3A%2F%2Fwww.nm.cz%2Fprogram%2Fpro-rodiny-s-detmi%2Fkolem-dokola-narodniho-muzea&amp;psig=AOvVaw3GL7Y0LtW_uSzfaOLhkLDQ&amp;ust=1742414398161000&amp;source=images&amp;cd=vfe&amp;opi=89978449&amp;ved=0CBQQjRxqFwoTCODDmMu1lIwDFQAAAAAdAAAAABAE" TargetMode="External"/><Relationship Id="rId2" Type="http://schemas.openxmlformats.org/officeDocument/2006/relationships/hyperlink" Target="https://www.archeologienadosah.cz/o-archeologii/dejiny-oboru/vyvoj-archeologie-c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url=https%3A%2F%2Fcs.wikipedia.org%2Fwiki%2FFilozofick%25C3%25A1_fakulta_Univerzity_Karlovy&amp;psig=AOvVaw2j8cM9Hqx88jvkm2gTNxWf&amp;ust=1742414359699000&amp;source=images&amp;cd=vfe&amp;opi=89978449&amp;ved=0CBQQjRxqFwoTCMi6qrm1lIwDFQAAAAAdAAAAABAE" TargetMode="External"/><Relationship Id="rId5" Type="http://schemas.openxmlformats.org/officeDocument/2006/relationships/hyperlink" Target="https://www.google.com/url?sa=i&amp;url=https%3A%2F%2Fcs.m.wikipedia.org%2Fwiki%2FSoubor%3ALubor_Niederle_1895.png&amp;psig=AOvVaw3XbMP8yMzBFE6C62D2F7AL&amp;ust=1742414316124000&amp;source=images&amp;cd=vfe&amp;opi=89978449&amp;ved=0CBQQjRxqFwoTCICSq6S1lIwDFQAAAAAdAAAAABAI" TargetMode="External"/><Relationship Id="rId4" Type="http://schemas.openxmlformats.org/officeDocument/2006/relationships/hyperlink" Target="https://www.google.com/url?sa=i&amp;url=https%3A%2F%2Fwww.archeologienadosah.cz%2Fo-archeologii%2Fdejiny-oboru%2Fosobnosti-ceske-archeologie%2Fjosef-ladislav-pic-1847-1911&amp;psig=AOvVaw0hOHYk_6O96I4vmNrl46f2&amp;ust=1742413706534000&amp;source=images&amp;cd=vfe&amp;opi=89978449&amp;ved=0CBAQjRxqFwoTCNjg4o-1lIwDFQAAAAAdAAAAABA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ever.rozhlas.cz/tragicky-osud-archeologa-josefa-ladislava-pice-a-nejocekavanejsi-kosmicke-starty-865002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22515" y="4181866"/>
            <a:ext cx="10197924" cy="1317643"/>
          </a:xfrm>
        </p:spPr>
        <p:txBody>
          <a:bodyPr>
            <a:normAutofit/>
          </a:bodyPr>
          <a:lstStyle/>
          <a:p>
            <a:pPr algn="l"/>
            <a:r>
              <a:rPr lang="cs-CZ" sz="4800" dirty="0"/>
              <a:t>Spor univerzitní a muzejní školy</a:t>
            </a:r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4F71A406-3CB7-4E4D-B434-24E6AA4F3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177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6" name="Obrázek 5" descr="Obsah obrázku venku, mrak, obloha, budova&#10;&#10;Obsah vygenerovaný umělou inteligencí může být nesprávný.">
            <a:extLst>
              <a:ext uri="{FF2B5EF4-FFF2-40B4-BE49-F238E27FC236}">
                <a16:creationId xmlns:a16="http://schemas.microsoft.com/office/drawing/2014/main" id="{FE7E6A92-A076-C1FF-6FCF-D5F6581EE8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301" b="3"/>
          <a:stretch/>
        </p:blipFill>
        <p:spPr>
          <a:xfrm>
            <a:off x="20" y="3"/>
            <a:ext cx="6050260" cy="4091667"/>
          </a:xfrm>
          <a:prstGeom prst="rect">
            <a:avLst/>
          </a:prstGeom>
        </p:spPr>
      </p:pic>
      <p:pic>
        <p:nvPicPr>
          <p:cNvPr id="4" name="Obrázek 3" descr="Obsah obrázku venku, obloha, mrak, Palác&#10;&#10;Obsah vygenerovaný umělou inteligencí může být nesprávný.">
            <a:extLst>
              <a:ext uri="{FF2B5EF4-FFF2-40B4-BE49-F238E27FC236}">
                <a16:creationId xmlns:a16="http://schemas.microsoft.com/office/drawing/2014/main" id="{5E69D2D1-C336-5A83-DA61-820F8BB7E5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15" r="6520" b="-2"/>
          <a:stretch/>
        </p:blipFill>
        <p:spPr>
          <a:xfrm>
            <a:off x="6141719" y="-683"/>
            <a:ext cx="6050280" cy="409234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097547D-08D3-117C-16E4-726A436A1071}"/>
              </a:ext>
            </a:extLst>
          </p:cNvPr>
          <p:cNvSpPr txBox="1"/>
          <p:nvPr/>
        </p:nvSpPr>
        <p:spPr>
          <a:xfrm>
            <a:off x="156516" y="6333752"/>
            <a:ext cx="176283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Vojtěch </a:t>
            </a:r>
            <a:r>
              <a:rPr lang="cs-CZ" dirty="0" err="1"/>
              <a:t>Mitura</a:t>
            </a: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1802ED-45A8-E9CD-D288-6A3221983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AEAC2A-46F7-5077-390F-68732A02B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975" y="1716706"/>
            <a:ext cx="8596668" cy="451700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Font typeface="Wingdings" charset="2"/>
              <a:buChar char="q"/>
            </a:pPr>
            <a:r>
              <a:rPr lang="cs-CZ" b="1" err="1">
                <a:ea typeface="+mn-lt"/>
                <a:cs typeface="+mn-lt"/>
              </a:rPr>
              <a:t>Niederle</a:t>
            </a:r>
            <a:r>
              <a:rPr lang="cs-CZ" b="1" dirty="0">
                <a:ea typeface="+mn-lt"/>
                <a:cs typeface="+mn-lt"/>
              </a:rPr>
              <a:t>, L. (1911):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i="1" dirty="0">
                <a:ea typeface="+mn-lt"/>
                <a:cs typeface="+mn-lt"/>
              </a:rPr>
              <a:t>Slovanské starožitnosti</a:t>
            </a:r>
            <a:r>
              <a:rPr lang="cs-CZ" dirty="0">
                <a:ea typeface="+mn-lt"/>
                <a:cs typeface="+mn-lt"/>
              </a:rPr>
              <a:t>. Praha.</a:t>
            </a:r>
            <a:endParaRPr lang="cs-CZ"/>
          </a:p>
          <a:p>
            <a:pPr>
              <a:buFont typeface="Wingdings" charset="2"/>
              <a:buChar char="q"/>
            </a:pPr>
            <a:r>
              <a:rPr lang="cs-CZ" b="1" dirty="0">
                <a:ea typeface="+mn-lt"/>
                <a:cs typeface="+mn-lt"/>
              </a:rPr>
              <a:t>Sklenář, K. (2005):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i="1" dirty="0">
                <a:ea typeface="+mn-lt"/>
                <a:cs typeface="+mn-lt"/>
              </a:rPr>
              <a:t>J. L. Píč – muž tragického osudu</a:t>
            </a:r>
            <a:r>
              <a:rPr lang="cs-CZ" dirty="0">
                <a:ea typeface="+mn-lt"/>
                <a:cs typeface="+mn-lt"/>
              </a:rPr>
              <a:t>. Praha: Academia.</a:t>
            </a:r>
          </a:p>
          <a:p>
            <a:pPr>
              <a:buFont typeface="Wingdings" charset="2"/>
              <a:buChar char="q"/>
            </a:pPr>
            <a:r>
              <a:rPr lang="cs-CZ" dirty="0">
                <a:solidFill>
                  <a:srgbClr val="404040"/>
                </a:solidFill>
                <a:ea typeface="+mn-lt"/>
                <a:cs typeface="+mn-lt"/>
                <a:hlinkClick r:id="rId2"/>
              </a:rPr>
              <a:t>https://www.archeologienadosah.cz/o-archeologii/dejiny-oboru/vyvoj-archeologie-cr</a:t>
            </a:r>
            <a:endParaRPr lang="cs-CZ" dirty="0">
              <a:solidFill>
                <a:srgbClr val="404040"/>
              </a:solidFill>
            </a:endParaRPr>
          </a:p>
          <a:p>
            <a:pPr>
              <a:buFont typeface="Wingdings" charset="2"/>
              <a:buChar char="q"/>
            </a:pPr>
            <a:r>
              <a:rPr lang="cs-CZ" dirty="0">
                <a:ea typeface="+mn-lt"/>
                <a:cs typeface="+mn-lt"/>
                <a:hlinkClick r:id="rId3"/>
              </a:rPr>
              <a:t>https://digi.law.muni.cz/xmlui/handle/digilaw/7611</a:t>
            </a:r>
            <a:endParaRPr lang="cs-CZ" dirty="0"/>
          </a:p>
          <a:p>
            <a:pPr>
              <a:buFont typeface="Wingdings" charset="2"/>
              <a:buChar char="q"/>
            </a:pPr>
            <a:endParaRPr lang="cs-CZ" dirty="0"/>
          </a:p>
          <a:p>
            <a:pPr>
              <a:buFont typeface="Wingdings" charset="2"/>
              <a:buChar char="q"/>
            </a:pPr>
            <a:r>
              <a:rPr lang="cs-CZ" sz="1050" dirty="0">
                <a:ea typeface="+mn-lt"/>
                <a:cs typeface="+mn-lt"/>
                <a:hlinkClick r:id="rId4"/>
              </a:rPr>
              <a:t>https://www.google.com/url?sa=i&amp;url=https%3A%2F%2Fwww.archeologienadosah.cz%2Fo-archeologii%2Fdejiny-oboru%2Fosobnosti-ceske-archeologie%2Fjosef-ladislav-pic-1847-1911&amp;psig=AOvVaw0hOHYk_6O96I4vmNrl46f2&amp;ust=1742413706534000&amp;source=images&amp;cd=vfe&amp;opi=89978449&amp;ved=0CBAQjRxqFwoTCNjg4o-1lIwDFQAAAAAdAAAAABAE</a:t>
            </a:r>
            <a:endParaRPr lang="cs-CZ" sz="1200" dirty="0"/>
          </a:p>
          <a:p>
            <a:pPr>
              <a:buFont typeface="Wingdings" charset="2"/>
              <a:buChar char="q"/>
            </a:pPr>
            <a:r>
              <a:rPr lang="cs-CZ" sz="1050" dirty="0">
                <a:ea typeface="+mn-lt"/>
                <a:cs typeface="+mn-lt"/>
                <a:hlinkClick r:id="rId5"/>
              </a:rPr>
              <a:t>https://www.google.com/url?sa=i&amp;url=https%3A%2F%2Fcs.m.wikipedia.org%2Fwiki%2FSoubor%3ALubor_Niederle_1895.png&amp;psig=AOvVaw3XbMP8yMzBFE6C62D2F7AL&amp;ust=1742414316124000&amp;source=images&amp;cd=vfe&amp;opi=89978449&amp;ved=0CBQQjRxqFwoTCICSq6S1lIwDFQAAAAAdAAAAABAI</a:t>
            </a:r>
            <a:endParaRPr lang="cs-CZ" sz="1050" dirty="0"/>
          </a:p>
          <a:p>
            <a:pPr>
              <a:buFont typeface="Wingdings" charset="2"/>
              <a:buChar char="q"/>
            </a:pPr>
            <a:r>
              <a:rPr lang="cs-CZ" sz="1000" dirty="0">
                <a:ea typeface="+mn-lt"/>
                <a:cs typeface="+mn-lt"/>
                <a:hlinkClick r:id="rId6"/>
              </a:rPr>
              <a:t>https://www.google.com/url?sa=i&amp;url=https%3A%2F%2Fcs.wikipedia.org%2Fwiki%2FFilozofick%25C3%25A1_fakulta_Univerzity_Karlovy&amp;psig=AOvVaw2j8cM9Hqx88jvkm2gTNxWf&amp;ust=1742414359699000&amp;source=images&amp;cd=vfe&amp;opi=89978449&amp;ved=0CBQQjRxqFwoTCMi6qrm1lIwDFQAAAAAdAAAAABAE</a:t>
            </a:r>
            <a:endParaRPr lang="cs-CZ" sz="1000" dirty="0">
              <a:ea typeface="+mn-lt"/>
              <a:cs typeface="+mn-lt"/>
            </a:endParaRPr>
          </a:p>
          <a:p>
            <a:pPr>
              <a:buFont typeface="Wingdings" charset="2"/>
              <a:buChar char="q"/>
            </a:pPr>
            <a:r>
              <a:rPr lang="cs-CZ" sz="1000" dirty="0">
                <a:ea typeface="+mn-lt"/>
                <a:cs typeface="+mn-lt"/>
                <a:hlinkClick r:id="rId7"/>
              </a:rPr>
              <a:t>https://www.google.com/url?sa=i&amp;url=https%3A%2F%2Fwww.nm.cz%2Fprogram%2Fpro-rodiny-s-detmi%2Fkolem-dokola-narodniho-muzea&amp;psig=AOvVaw3GL7Y0LtW_uSzfaOLhkLDQ&amp;ust=1742414398161000&amp;source=images&amp;cd=vfe&amp;opi=89978449&amp;ved=0CBQQjRxqFwoTCODDmMu1lIwDFQAAAAAdAAAAABAE</a:t>
            </a:r>
            <a:endParaRPr lang="cs-CZ" sz="1000" dirty="0"/>
          </a:p>
          <a:p>
            <a:pPr>
              <a:buFont typeface="Wingdings" charset="2"/>
              <a:buChar char="q"/>
            </a:pPr>
            <a:r>
              <a:rPr lang="cs-CZ" sz="1100" dirty="0">
                <a:hlinkClick r:id="rId8"/>
              </a:rPr>
              <a:t>https://sever.rozhlas.cz/tragicky-osud-archeologa-josefa-ladislava-pice-a-nejocekavanejsi-kosmicke-starty-8650029</a:t>
            </a:r>
            <a:endParaRPr lang="cs-CZ" sz="1100" dirty="0"/>
          </a:p>
          <a:p>
            <a:pPr>
              <a:buFont typeface="Wingdings" charset="2"/>
              <a:buChar char="q"/>
            </a:pPr>
            <a:endParaRPr lang="cs-CZ" sz="1000" dirty="0"/>
          </a:p>
          <a:p>
            <a:pPr>
              <a:buFont typeface="Wingdings" charset="2"/>
              <a:buChar char="q"/>
            </a:pP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84728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A83B46E-4B9D-41E7-AEA4-D49D0E7D8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96A8005-E9F4-4EB9-8920-B40570B4A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635935-0E19-45AE-833C-28B82B087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3F51BFFB-86E2-4C0F-A3E6-9EB854CA4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C377650-A34B-4F5C-9CF6-357C1AE1A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8EDFD6E0-0A92-4B6A-8B1C-6DD83E629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A1D08E0A-48F2-475F-933A-7D65C5B04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43F7D684-BFDD-4685-8195-32F1ABE31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4A0E8712-3D59-4F13-9FD3-F8889E3C5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99F7967-C64D-482A-A1B6-896D7EC22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7CE53433-52BD-4F44-80A5-B57F4B53A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C8A1A86-9CAE-D193-3F8F-26024C571A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334" y="1253067"/>
            <a:ext cx="6155266" cy="43518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742950" lvl="1" indent="-285750" algn="l">
              <a:buFont typeface="Wingdings" charset="2"/>
              <a:buChar char="q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 to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</a:rPr>
              <a:t>vlastně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je</a:t>
            </a:r>
            <a:endParaRPr lang="cs-CZ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 algn="l">
              <a:buFont typeface="Wingdings" charset="2"/>
              <a:buChar char="q"/>
            </a:pP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</a:rPr>
              <a:t>Muzejní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X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</a:rPr>
              <a:t>Univerzitní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742950" lvl="1" indent="-285750" algn="l">
              <a:buFont typeface="Wingdings" charset="2"/>
              <a:buChar char="q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J. L.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</a:rPr>
              <a:t>Píč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 algn="l">
              <a:buFont typeface="Wingdings" charset="2"/>
              <a:buChar char="q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L.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</a:rPr>
              <a:t>Niederle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pPr marL="742950" lvl="1" indent="-285750" algn="l">
              <a:buFont typeface="Wingdings" charset="2"/>
              <a:buChar char="q"/>
            </a:pP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</a:rPr>
              <a:t>Průběh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</a:rPr>
              <a:t>sporu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742950" lvl="1" indent="-285750" algn="l">
              <a:buFont typeface="Wingdings" charset="2"/>
              <a:buChar char="q"/>
            </a:pP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</a:rPr>
              <a:t>Dusledky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</a:rPr>
              <a:t>sporu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742950" lvl="1" indent="-285750" algn="l">
              <a:buFont typeface="Wingdings" charset="2"/>
              <a:buChar char="q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l">
              <a:buFont typeface="Wingdings" charset="2"/>
              <a:buChar char="q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l">
              <a:buFont typeface="Wingdings 3" charset="2"/>
              <a:buChar char="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4A407C-5559-3F04-8E91-AEA8675A1D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29658" y="1253067"/>
            <a:ext cx="3371742" cy="43518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>
                <a:solidFill>
                  <a:schemeClr val="bg1"/>
                </a:solidFill>
              </a:rPr>
              <a:t>Osnova</a:t>
            </a:r>
          </a:p>
        </p:txBody>
      </p:sp>
    </p:spTree>
    <p:extLst>
      <p:ext uri="{BB962C8B-B14F-4D97-AF65-F5344CB8AC3E}">
        <p14:creationId xmlns:p14="http://schemas.microsoft.com/office/powerpoint/2010/main" val="794574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901160-BA2F-A671-5968-3808C3313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53067"/>
            <a:ext cx="6155266" cy="43518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" charset="2"/>
              <a:buChar char="q"/>
            </a:pPr>
            <a:r>
              <a:rPr lang="cs-CZ" dirty="0"/>
              <a:t>Jednalo se o intelektuální a metodologický konflikt.</a:t>
            </a:r>
            <a:endParaRPr lang="cs-CZ"/>
          </a:p>
          <a:p>
            <a:pPr>
              <a:buFont typeface="Wingdings" charset="2"/>
              <a:buChar char="q"/>
            </a:pPr>
            <a:endParaRPr lang="cs-CZ" dirty="0"/>
          </a:p>
          <a:p>
            <a:pPr>
              <a:buFont typeface="Wingdings" charset="2"/>
              <a:buChar char="q"/>
            </a:pPr>
            <a:r>
              <a:rPr lang="cs-CZ" dirty="0"/>
              <a:t>Odehrával se na přelomu 19. a 20. Století.</a:t>
            </a:r>
          </a:p>
          <a:p>
            <a:pPr>
              <a:buFont typeface="Wingdings" charset="2"/>
              <a:buChar char="q"/>
            </a:pPr>
            <a:endParaRPr lang="cs-CZ" dirty="0"/>
          </a:p>
          <a:p>
            <a:pPr>
              <a:buFont typeface="Wingdings" charset="2"/>
              <a:buChar char="q"/>
            </a:pPr>
            <a:r>
              <a:rPr lang="cs-CZ" dirty="0"/>
              <a:t>Spor silně ovlivnil směr vývoje české archeologie a její institucionální uspořádaní.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28AC44-7D2A-7DE3-C7DE-25C2C9C18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58" y="1253067"/>
            <a:ext cx="3371742" cy="4351866"/>
          </a:xfrm>
        </p:spPr>
        <p:txBody>
          <a:bodyPr anchor="ctr"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Co to je?!</a:t>
            </a:r>
          </a:p>
        </p:txBody>
      </p:sp>
    </p:spTree>
    <p:extLst>
      <p:ext uri="{BB962C8B-B14F-4D97-AF65-F5344CB8AC3E}">
        <p14:creationId xmlns:p14="http://schemas.microsoft.com/office/powerpoint/2010/main" val="1928226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3EFAAF-04F9-1EF8-DB60-06888A53B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779" y="145002"/>
            <a:ext cx="8596668" cy="1320800"/>
          </a:xfrm>
        </p:spPr>
        <p:txBody>
          <a:bodyPr/>
          <a:lstStyle/>
          <a:p>
            <a:r>
              <a:rPr lang="cs-CZ" dirty="0"/>
              <a:t>Hlavní představitelé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5CBB362-B5E3-E0DD-2798-049F04FC6CA4}"/>
              </a:ext>
            </a:extLst>
          </p:cNvPr>
          <p:cNvSpPr txBox="1"/>
          <p:nvPr/>
        </p:nvSpPr>
        <p:spPr>
          <a:xfrm>
            <a:off x="1366238" y="961246"/>
            <a:ext cx="1808328" cy="3539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700" b="1" dirty="0">
                <a:solidFill>
                  <a:srgbClr val="404040"/>
                </a:solidFill>
              </a:rPr>
              <a:t>Muzejní škola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6FDF17E-3606-E42E-E17F-9AC7F549C371}"/>
              </a:ext>
            </a:extLst>
          </p:cNvPr>
          <p:cNvSpPr txBox="1"/>
          <p:nvPr/>
        </p:nvSpPr>
        <p:spPr>
          <a:xfrm>
            <a:off x="5739099" y="1009879"/>
            <a:ext cx="33550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Univerzitní škola</a:t>
            </a:r>
          </a:p>
        </p:txBody>
      </p:sp>
      <p:graphicFrame>
        <p:nvGraphicFramePr>
          <p:cNvPr id="1223" name="TextovéPole 4">
            <a:extLst>
              <a:ext uri="{FF2B5EF4-FFF2-40B4-BE49-F238E27FC236}">
                <a16:creationId xmlns:a16="http://schemas.microsoft.com/office/drawing/2014/main" id="{D49FA048-7D79-99E0-25C5-235845E118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8023192"/>
              </p:ext>
            </p:extLst>
          </p:nvPr>
        </p:nvGraphicFramePr>
        <p:xfrm>
          <a:off x="4887198" y="1458305"/>
          <a:ext cx="4088369" cy="5008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273" name="TextovéPole 4">
            <a:extLst>
              <a:ext uri="{FF2B5EF4-FFF2-40B4-BE49-F238E27FC236}">
                <a16:creationId xmlns:a16="http://schemas.microsoft.com/office/drawing/2014/main" id="{8B35221E-A68F-A651-3805-FCEE4A4397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7140741"/>
              </p:ext>
            </p:extLst>
          </p:nvPr>
        </p:nvGraphicFramePr>
        <p:xfrm>
          <a:off x="122884" y="1378477"/>
          <a:ext cx="4291569" cy="5011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2511" name="Přímá spojnice se šipkou 2510">
            <a:extLst>
              <a:ext uri="{FF2B5EF4-FFF2-40B4-BE49-F238E27FC236}">
                <a16:creationId xmlns:a16="http://schemas.microsoft.com/office/drawing/2014/main" id="{A0E78B73-D9CF-D2D9-9A4A-0CF413F55BBC}"/>
              </a:ext>
            </a:extLst>
          </p:cNvPr>
          <p:cNvCxnSpPr/>
          <p:nvPr/>
        </p:nvCxnSpPr>
        <p:spPr>
          <a:xfrm>
            <a:off x="4820258" y="1630798"/>
            <a:ext cx="13323" cy="5097005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817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Lidská tvář, oblečení, portrét, muž&#10;&#10;Obsah vygenerovaný umělou inteligencí může být nesprávný.">
            <a:extLst>
              <a:ext uri="{FF2B5EF4-FFF2-40B4-BE49-F238E27FC236}">
                <a16:creationId xmlns:a16="http://schemas.microsoft.com/office/drawing/2014/main" id="{C4DB5FF6-EC41-DF21-287E-02EA5417CD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37" r="-1" b="48436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EE713A9-EA5A-5AD3-466B-4622699DA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Josef Ladislav Píč (1847-1911)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0C4E4AC-C961-F644-E45F-DEF71C75BF01}"/>
              </a:ext>
            </a:extLst>
          </p:cNvPr>
          <p:cNvSpPr txBox="1"/>
          <p:nvPr/>
        </p:nvSpPr>
        <p:spPr>
          <a:xfrm>
            <a:off x="677334" y="1931989"/>
            <a:ext cx="4547807" cy="388077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2857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 charset="2"/>
              <a:buChar char="q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Narodil se 19. Ledna 1847 v Mělníku.</a:t>
            </a:r>
          </a:p>
          <a:p>
            <a:pPr marL="2857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 charset="2"/>
              <a:buChar char="q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Studoval na Karlo-Ferdinandově univerzitě v Praze</a:t>
            </a:r>
          </a:p>
          <a:p>
            <a:pPr marL="2857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 charset="2"/>
              <a:buChar char="q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Odborník v Národním muzeu</a:t>
            </a:r>
          </a:p>
          <a:p>
            <a:pPr marL="2857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 charset="2"/>
              <a:buChar char="q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Starožitnosti země české</a:t>
            </a:r>
          </a:p>
          <a:p>
            <a:pPr marL="2857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 charset="2"/>
              <a:buChar char="q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Podporoval teorii autochtonního vývoje slovanského obyvatelstva v Čechách</a:t>
            </a:r>
          </a:p>
          <a:p>
            <a:pPr marL="2857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 charset="2"/>
              <a:buChar char="q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Sebevražda (19. Prosinec 1911)</a:t>
            </a:r>
          </a:p>
          <a:p>
            <a:pPr marL="2857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 charset="2"/>
              <a:buChar char="q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 charset="2"/>
              <a:buChar char="q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4" name="Straight Connector 1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77918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9436D2-DB6F-2E1B-73ED-7229BF3B3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Lidská tvář, portrét, oblečení, muž&#10;&#10;Obsah vygenerovaný umělou inteligencí může být nesprávný.">
            <a:extLst>
              <a:ext uri="{FF2B5EF4-FFF2-40B4-BE49-F238E27FC236}">
                <a16:creationId xmlns:a16="http://schemas.microsoft.com/office/drawing/2014/main" id="{5FCFE5B8-D5A5-BB63-6ABC-7980739DDB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37670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D94DCCC-8469-27E9-405E-03EC94395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Lubomír Niederle (1865-1944)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BAF08EB-5526-2D55-06EC-3508AC88C921}"/>
              </a:ext>
            </a:extLst>
          </p:cNvPr>
          <p:cNvSpPr txBox="1"/>
          <p:nvPr/>
        </p:nvSpPr>
        <p:spPr>
          <a:xfrm>
            <a:off x="677334" y="2160589"/>
            <a:ext cx="3851122" cy="388077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/>
              <a:buChar char="q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Narodil se 20. září 1865 v Klatovech.</a:t>
            </a:r>
            <a:endParaRPr lang="cs-CZ"/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/>
              <a:buChar char="q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Studoval na Univerzitě Karlově v Praze.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/>
              <a:buChar char="q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Profesor na Univerzitě Karlově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/>
              <a:buChar char="q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Jeden z prvních kdo prosazoval interdisciplinární přistup výzkumu 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/>
              <a:buChar char="q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Slovanské starožitnosti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/>
              <a:buChar char="q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smrtí (14. června 1944 )</a:t>
            </a:r>
          </a:p>
          <a:p>
            <a:pPr marL="2857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/>
              <a:buChar char="q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/>
              <a:buChar char="q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98740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190311-A554-CCC4-50CC-E442166FD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19E8E4-747E-1335-677A-2D5E5CDBD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53067"/>
            <a:ext cx="6155266" cy="43518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" charset="2"/>
              <a:buChar char="q"/>
            </a:pPr>
            <a:r>
              <a:rPr lang="cs-CZ" dirty="0">
                <a:ea typeface="+mn-lt"/>
                <a:cs typeface="+mn-lt"/>
              </a:rPr>
              <a:t>1880–1890: Začátek archeologických výzkumů v Čechách</a:t>
            </a:r>
          </a:p>
          <a:p>
            <a:pPr>
              <a:buFont typeface="Wingdings" charset="2"/>
              <a:buChar char="q"/>
            </a:pPr>
            <a:endParaRPr lang="cs-CZ" dirty="0">
              <a:ea typeface="+mn-lt"/>
              <a:cs typeface="+mn-lt"/>
            </a:endParaRPr>
          </a:p>
          <a:p>
            <a:pPr>
              <a:buFont typeface="Wingdings" charset="2"/>
              <a:buChar char="q"/>
            </a:pPr>
            <a:r>
              <a:rPr lang="cs-CZ" dirty="0">
                <a:ea typeface="+mn-lt"/>
                <a:cs typeface="+mn-lt"/>
              </a:rPr>
              <a:t>1893: Píč vydává „Starožitnosti země České“</a:t>
            </a:r>
          </a:p>
          <a:p>
            <a:pPr>
              <a:buFont typeface="Wingdings" charset="2"/>
              <a:buChar char="q"/>
            </a:pPr>
            <a:endParaRPr lang="cs-CZ" dirty="0">
              <a:ea typeface="+mn-lt"/>
              <a:cs typeface="+mn-lt"/>
            </a:endParaRPr>
          </a:p>
          <a:p>
            <a:pPr>
              <a:buFont typeface="Wingdings" charset="2"/>
              <a:buChar char="q"/>
            </a:pPr>
            <a:r>
              <a:rPr lang="cs-CZ" dirty="0">
                <a:ea typeface="+mn-lt"/>
                <a:cs typeface="+mn-lt"/>
              </a:rPr>
              <a:t>1897: </a:t>
            </a:r>
            <a:r>
              <a:rPr lang="cs-CZ" dirty="0" err="1">
                <a:ea typeface="+mn-lt"/>
                <a:cs typeface="+mn-lt"/>
              </a:rPr>
              <a:t>Niederle</a:t>
            </a:r>
            <a:r>
              <a:rPr lang="cs-CZ" dirty="0">
                <a:ea typeface="+mn-lt"/>
                <a:cs typeface="+mn-lt"/>
              </a:rPr>
              <a:t> publikuje „Slovanské starožitnosti“</a:t>
            </a:r>
          </a:p>
          <a:p>
            <a:pPr>
              <a:buFont typeface="Wingdings" charset="2"/>
              <a:buChar char="q"/>
            </a:pPr>
            <a:endParaRPr lang="cs-CZ" dirty="0">
              <a:ea typeface="+mn-lt"/>
              <a:cs typeface="+mn-lt"/>
            </a:endParaRPr>
          </a:p>
          <a:p>
            <a:pPr>
              <a:buFont typeface="Wingdings" charset="2"/>
              <a:buChar char="q"/>
            </a:pPr>
            <a:r>
              <a:rPr lang="cs-CZ" dirty="0">
                <a:ea typeface="+mn-lt"/>
                <a:cs typeface="+mn-lt"/>
              </a:rPr>
              <a:t>1900: Střet o směřování české archeologie</a:t>
            </a:r>
          </a:p>
          <a:p>
            <a:pPr>
              <a:buFont typeface="Wingdings" charset="2"/>
              <a:buChar char="q"/>
            </a:pPr>
            <a:endParaRPr lang="cs-CZ" dirty="0">
              <a:ea typeface="+mn-lt"/>
              <a:cs typeface="+mn-lt"/>
            </a:endParaRPr>
          </a:p>
          <a:p>
            <a:pPr>
              <a:buFont typeface="Wingdings" charset="2"/>
              <a:buChar char="q"/>
            </a:pPr>
            <a:r>
              <a:rPr lang="cs-CZ" dirty="0">
                <a:ea typeface="+mn-lt"/>
                <a:cs typeface="+mn-lt"/>
              </a:rPr>
              <a:t>1905–1911: Závěr konfliktu a tragický konec Píče</a:t>
            </a:r>
            <a:endParaRPr lang="cs-CZ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FC76D9C-DA06-83C7-4169-4FB9943D2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58" y="1253067"/>
            <a:ext cx="3371742" cy="4351866"/>
          </a:xfrm>
        </p:spPr>
        <p:txBody>
          <a:bodyPr anchor="ctr"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Průběh sporu </a:t>
            </a:r>
          </a:p>
        </p:txBody>
      </p:sp>
    </p:spTree>
    <p:extLst>
      <p:ext uri="{BB962C8B-B14F-4D97-AF65-F5344CB8AC3E}">
        <p14:creationId xmlns:p14="http://schemas.microsoft.com/office/powerpoint/2010/main" val="2385422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C58F91-3353-8198-4A9A-EE73C339B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248" y="1144209"/>
            <a:ext cx="6155266" cy="163769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Wingdings" charset="2"/>
              <a:buChar char="q"/>
            </a:pPr>
            <a:r>
              <a:rPr lang="cs-CZ" sz="2000" dirty="0">
                <a:ea typeface="+mn-lt"/>
                <a:cs typeface="+mn-lt"/>
              </a:rPr>
              <a:t>Institucionalizace archeologie</a:t>
            </a:r>
          </a:p>
          <a:p>
            <a:pPr>
              <a:buFont typeface="Wingdings" charset="2"/>
              <a:buChar char="q"/>
            </a:pPr>
            <a:r>
              <a:rPr lang="cs-CZ" sz="2000" dirty="0">
                <a:ea typeface="+mn-lt"/>
                <a:cs typeface="+mn-lt"/>
              </a:rPr>
              <a:t>Spojení obou přístupů</a:t>
            </a:r>
          </a:p>
          <a:p>
            <a:pPr>
              <a:buFont typeface="Wingdings" charset="2"/>
              <a:buChar char="q"/>
            </a:pPr>
            <a:r>
              <a:rPr lang="cs-CZ" sz="2000" dirty="0">
                <a:ea typeface="+mn-lt"/>
                <a:cs typeface="+mn-lt"/>
              </a:rPr>
              <a:t>Odkaz Píče a </a:t>
            </a:r>
            <a:r>
              <a:rPr lang="cs-CZ" sz="2000" err="1">
                <a:ea typeface="+mn-lt"/>
                <a:cs typeface="+mn-lt"/>
              </a:rPr>
              <a:t>Niederleho</a:t>
            </a:r>
            <a:endParaRPr lang="cs-CZ" sz="2000">
              <a:ea typeface="+mn-lt"/>
              <a:cs typeface="+mn-lt"/>
            </a:endParaRPr>
          </a:p>
          <a:p>
            <a:pPr>
              <a:buFont typeface="Wingdings" charset="2"/>
              <a:buChar char="q"/>
            </a:pPr>
            <a:endParaRPr lang="cs-CZ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E728895-5085-8E01-2BE2-9121A86A5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58" y="1253067"/>
            <a:ext cx="3371742" cy="4351866"/>
          </a:xfrm>
        </p:spPr>
        <p:txBody>
          <a:bodyPr anchor="ctr"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Důsledky sporu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52A07F2-A9D0-AA72-20DE-093755EDA240}"/>
              </a:ext>
            </a:extLst>
          </p:cNvPr>
          <p:cNvSpPr txBox="1"/>
          <p:nvPr/>
        </p:nvSpPr>
        <p:spPr>
          <a:xfrm>
            <a:off x="591457" y="3414486"/>
            <a:ext cx="572588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i="1" dirty="0">
                <a:ea typeface="+mn-lt"/>
                <a:cs typeface="+mn-lt"/>
              </a:rPr>
              <a:t>„Spor mezi muzejní a univerzitní školou byl nejen střetem metodologických přístupů, ale také bojem o postavení archeologie v rámci vědecké komunity.“</a:t>
            </a:r>
            <a:r>
              <a:rPr lang="cs-CZ" dirty="0">
                <a:ea typeface="+mn-lt"/>
                <a:cs typeface="+mn-lt"/>
              </a:rPr>
              <a:t> (Sklenář, 2005, s. 112)</a:t>
            </a: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60E3242-24A6-6198-8F96-23E4C5B2665A}"/>
              </a:ext>
            </a:extLst>
          </p:cNvPr>
          <p:cNvSpPr txBox="1"/>
          <p:nvPr/>
        </p:nvSpPr>
        <p:spPr>
          <a:xfrm>
            <a:off x="587828" y="4960256"/>
            <a:ext cx="657497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i="1" dirty="0">
                <a:ea typeface="+mn-lt"/>
                <a:cs typeface="+mn-lt"/>
              </a:rPr>
              <a:t>„Dnes si uvědomujeme, že pravda nebyla jen na jedné straně – moderní archeologie je výsledkem syntézy obou škol.“</a:t>
            </a:r>
            <a:r>
              <a:rPr lang="cs-CZ" dirty="0">
                <a:ea typeface="+mn-lt"/>
                <a:cs typeface="+mn-lt"/>
              </a:rPr>
              <a:t> (Sklenář, 2005, s. 193)</a:t>
            </a:r>
            <a:endParaRPr lang="cs-CZ"/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4134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0B2F9B-E7FA-5198-735B-4C5F5FD7E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63" y="2054413"/>
            <a:ext cx="6155266" cy="30773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cs-CZ" b="1" dirty="0">
                <a:ea typeface="+mn-lt"/>
                <a:cs typeface="+mn-lt"/>
              </a:rPr>
              <a:t>Spor mezi muzejní a univerzitní školou byl nejen konfliktem dvou osobností, ale hlavně střetem dvou různých přístupů k archeologii, které se nakonec spojily a daly základ moderní české archeologii.</a:t>
            </a:r>
            <a:endParaRPr lang="cs-CZ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C00784-64BF-F739-E908-7569B90E4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58" y="1253067"/>
            <a:ext cx="3371742" cy="4351866"/>
          </a:xfrm>
        </p:spPr>
        <p:txBody>
          <a:bodyPr anchor="ctr"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Konec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2318732-F550-5BA2-0E64-0B8181DB667B}"/>
              </a:ext>
            </a:extLst>
          </p:cNvPr>
          <p:cNvSpPr txBox="1"/>
          <p:nvPr/>
        </p:nvSpPr>
        <p:spPr>
          <a:xfrm>
            <a:off x="498903" y="5970912"/>
            <a:ext cx="463240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1200" dirty="0">
                <a:ea typeface="+mn-lt"/>
                <a:cs typeface="+mn-lt"/>
                <a:hlinkClick r:id="rId2"/>
              </a:rPr>
              <a:t>https://sever.rozhlas.cz/tragicky-osud-archeologa-josefa-ladislava-pice-a-nejocekavanejsi-kosmicke-starty-8650029</a:t>
            </a:r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50C2FA9-AA97-B621-7ECA-1019F6EC25CD}"/>
              </a:ext>
            </a:extLst>
          </p:cNvPr>
          <p:cNvSpPr txBox="1"/>
          <p:nvPr/>
        </p:nvSpPr>
        <p:spPr>
          <a:xfrm>
            <a:off x="5158579" y="6027587"/>
            <a:ext cx="194140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4:22 –18:58</a:t>
            </a:r>
          </a:p>
        </p:txBody>
      </p:sp>
    </p:spTree>
    <p:extLst>
      <p:ext uri="{BB962C8B-B14F-4D97-AF65-F5344CB8AC3E}">
        <p14:creationId xmlns:p14="http://schemas.microsoft.com/office/powerpoint/2010/main" val="228222034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Facet</vt:lpstr>
      <vt:lpstr>Spor univerzitní a muzejní školy</vt:lpstr>
      <vt:lpstr>Osnova</vt:lpstr>
      <vt:lpstr>Co to je?!</vt:lpstr>
      <vt:lpstr>Hlavní představitelé </vt:lpstr>
      <vt:lpstr>Josef Ladislav Píč (1847-1911)</vt:lpstr>
      <vt:lpstr>Lubomír Niederle (1865-1944)</vt:lpstr>
      <vt:lpstr>Průběh sporu </vt:lpstr>
      <vt:lpstr>Důsledky sporu </vt:lpstr>
      <vt:lpstr>Konec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479</cp:revision>
  <dcterms:created xsi:type="dcterms:W3CDTF">2025-03-12T12:02:01Z</dcterms:created>
  <dcterms:modified xsi:type="dcterms:W3CDTF">2025-05-12T16:45:28Z</dcterms:modified>
</cp:coreProperties>
</file>